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8"/>
  </p:notesMasterIdLst>
  <p:sldIdLst>
    <p:sldId id="682" r:id="rId2"/>
    <p:sldId id="683" r:id="rId3"/>
    <p:sldId id="658" r:id="rId4"/>
    <p:sldId id="652" r:id="rId5"/>
    <p:sldId id="651" r:id="rId6"/>
    <p:sldId id="653" r:id="rId7"/>
    <p:sldId id="657" r:id="rId8"/>
    <p:sldId id="673" r:id="rId9"/>
    <p:sldId id="674" r:id="rId10"/>
    <p:sldId id="677" r:id="rId11"/>
    <p:sldId id="661" r:id="rId12"/>
    <p:sldId id="662" r:id="rId13"/>
    <p:sldId id="667" r:id="rId14"/>
    <p:sldId id="664" r:id="rId15"/>
    <p:sldId id="665" r:id="rId16"/>
    <p:sldId id="676" r:id="rId17"/>
    <p:sldId id="666" r:id="rId18"/>
    <p:sldId id="668" r:id="rId19"/>
    <p:sldId id="669" r:id="rId20"/>
    <p:sldId id="670" r:id="rId21"/>
    <p:sldId id="671" r:id="rId22"/>
    <p:sldId id="672" r:id="rId23"/>
    <p:sldId id="678" r:id="rId24"/>
    <p:sldId id="679" r:id="rId25"/>
    <p:sldId id="680" r:id="rId26"/>
    <p:sldId id="681" r:id="rId27"/>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E1FFFF"/>
    <a:srgbClr val="F3FFF9"/>
    <a:srgbClr val="FFF3F5"/>
    <a:srgbClr val="E1FFF6"/>
    <a:srgbClr val="FEFFF3"/>
    <a:srgbClr val="FFFCEB"/>
    <a:srgbClr val="FFF3F3"/>
    <a:srgbClr val="F5F5F5"/>
    <a:srgbClr val="E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5231"/>
  </p:normalViewPr>
  <p:slideViewPr>
    <p:cSldViewPr>
      <p:cViewPr varScale="1">
        <p:scale>
          <a:sx n="114" d="100"/>
          <a:sy n="114" d="100"/>
        </p:scale>
        <p:origin x="222" y="10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118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7804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3/27/2018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3/27/2018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3/27/2018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3/27/2018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3/27/2018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docs.google.com/forms/d/1u1JBrQF2OHrdd-GO9svz5ydywmjOUc5AXtFmphInV9c/edit#responses" TargetMode="Externa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drive.google.com/open?id=0B-7mWPKMvk76SVNRSEpDdzlSck0" TargetMode="Externa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hyperlink" Target="https://www.youtube.com/watch?v=vXrQ_FhZmos" TargetMode="External"/><Relationship Id="rId10" Type="http://schemas.openxmlformats.org/officeDocument/2006/relationships/hyperlink" Target="https://mail.google.com/mail/u/2/#inbox"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26.jp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30624" y="170843"/>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Tree>
    <p:extLst>
      <p:ext uri="{BB962C8B-B14F-4D97-AF65-F5344CB8AC3E}">
        <p14:creationId xmlns:p14="http://schemas.microsoft.com/office/powerpoint/2010/main" val="331889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Hormonal Changes In Males’ &amp; Females’ </a:t>
            </a:r>
          </a:p>
        </p:txBody>
      </p:sp>
      <p:graphicFrame>
        <p:nvGraphicFramePr>
          <p:cNvPr id="7" name="Table 6"/>
          <p:cNvGraphicFramePr>
            <a:graphicFrameLocks noGrp="1"/>
          </p:cNvGraphicFramePr>
          <p:nvPr>
            <p:extLst>
              <p:ext uri="{D42A27DB-BD31-4B8C-83A1-F6EECF244321}">
                <p14:modId xmlns:p14="http://schemas.microsoft.com/office/powerpoint/2010/main" val="4135146843"/>
              </p:ext>
            </p:extLst>
          </p:nvPr>
        </p:nvGraphicFramePr>
        <p:xfrm>
          <a:off x="618115" y="1188902"/>
          <a:ext cx="10969943" cy="5121546"/>
        </p:xfrm>
        <a:graphic>
          <a:graphicData uri="http://schemas.openxmlformats.org/drawingml/2006/table">
            <a:tbl>
              <a:tblPr firstRow="1" bandRow="1">
                <a:tableStyleId>{5DA37D80-6434-44D0-A028-1B22A696006F}</a:tableStyleId>
              </a:tblPr>
              <a:tblGrid>
                <a:gridCol w="2866153">
                  <a:extLst>
                    <a:ext uri="{9D8B030D-6E8A-4147-A177-3AD203B41FA5}">
                      <a16:colId xmlns:a16="http://schemas.microsoft.com/office/drawing/2014/main" val="1164763168"/>
                    </a:ext>
                  </a:extLst>
                </a:gridCol>
                <a:gridCol w="3266872">
                  <a:extLst>
                    <a:ext uri="{9D8B030D-6E8A-4147-A177-3AD203B41FA5}">
                      <a16:colId xmlns:a16="http://schemas.microsoft.com/office/drawing/2014/main" val="1506384530"/>
                    </a:ext>
                  </a:extLst>
                </a:gridCol>
                <a:gridCol w="4836918">
                  <a:extLst>
                    <a:ext uri="{9D8B030D-6E8A-4147-A177-3AD203B41FA5}">
                      <a16:colId xmlns:a16="http://schemas.microsoft.com/office/drawing/2014/main" val="4128162029"/>
                    </a:ext>
                  </a:extLst>
                </a:gridCol>
              </a:tblGrid>
              <a:tr h="482627">
                <a:tc gridSpan="2">
                  <a:txBody>
                    <a:bodyPr/>
                    <a:lstStyle/>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r>
                        <a:rPr kumimoji="0" lang="en-US" altLang="ar-SA" sz="1800" b="0" kern="1200" dirty="0">
                          <a:solidFill>
                            <a:srgbClr val="008080"/>
                          </a:solidFill>
                          <a:latin typeface="+mn-lt"/>
                          <a:ea typeface="+mn-ea"/>
                          <a:cs typeface="+mn-cs"/>
                        </a:rPr>
                        <a:t>Females’</a:t>
                      </a:r>
                    </a:p>
                  </a:txBody>
                  <a:tcPr>
                    <a:solidFill>
                      <a:srgbClr val="F8E5FF"/>
                    </a:solidFill>
                  </a:tcPr>
                </a:tc>
                <a:tc hMerge="1">
                  <a:txBody>
                    <a:bodyPr/>
                    <a:lstStyle/>
                    <a:p>
                      <a:endParaRPr lang="en-US"/>
                    </a:p>
                  </a:txBody>
                  <a:tcPr/>
                </a:tc>
                <a:tc>
                  <a:txBody>
                    <a:bodyPr/>
                    <a:lstStyle/>
                    <a:p>
                      <a:pPr algn="ctr" defTabSz="914400">
                        <a:lnSpc>
                          <a:spcPct val="100000"/>
                        </a:lnSpc>
                        <a:buClr>
                          <a:srgbClr val="008080"/>
                        </a:buClr>
                      </a:pPr>
                      <a:endParaRPr kumimoji="0" lang="en-US" sz="100" b="0" kern="1200" dirty="0">
                        <a:solidFill>
                          <a:srgbClr val="008080"/>
                        </a:solidFill>
                        <a:latin typeface="+mn-lt"/>
                        <a:ea typeface="+mn-ea"/>
                        <a:cs typeface="+mn-cs"/>
                      </a:endParaRPr>
                    </a:p>
                    <a:p>
                      <a:pPr algn="ctr" defTabSz="914400">
                        <a:lnSpc>
                          <a:spcPct val="100000"/>
                        </a:lnSpc>
                        <a:buClr>
                          <a:srgbClr val="008080"/>
                        </a:buClr>
                      </a:pPr>
                      <a:r>
                        <a:rPr kumimoji="0" lang="en-US" sz="1800" b="0" kern="1200" dirty="0">
                          <a:solidFill>
                            <a:srgbClr val="008080"/>
                          </a:solidFill>
                          <a:latin typeface="+mn-lt"/>
                          <a:ea typeface="+mn-ea"/>
                          <a:cs typeface="+mn-cs"/>
                        </a:rPr>
                        <a:t>Males’</a:t>
                      </a:r>
                    </a:p>
                    <a:p>
                      <a:pPr algn="ctr" defTabSz="914400">
                        <a:lnSpc>
                          <a:spcPct val="100000"/>
                        </a:lnSpc>
                        <a:buClr>
                          <a:srgbClr val="008080"/>
                        </a:buClr>
                      </a:pPr>
                      <a:endParaRPr kumimoji="0" lang="en-US" sz="500" b="0" kern="1200" dirty="0">
                        <a:solidFill>
                          <a:srgbClr val="008080"/>
                        </a:solidFill>
                        <a:latin typeface="+mn-lt"/>
                        <a:ea typeface="+mn-ea"/>
                        <a:cs typeface="+mn-cs"/>
                      </a:endParaRPr>
                    </a:p>
                  </a:txBody>
                  <a:tcPr>
                    <a:solidFill>
                      <a:srgbClr val="E1FFFF"/>
                    </a:solidFill>
                  </a:tcPr>
                </a:tc>
                <a:extLst>
                  <a:ext uri="{0D108BD9-81ED-4DB2-BD59-A6C34878D82A}">
                    <a16:rowId xmlns:a16="http://schemas.microsoft.com/office/drawing/2014/main" val="459244839"/>
                  </a:ext>
                </a:extLst>
              </a:tr>
              <a:tr h="1876549">
                <a:tc gridSpan="2">
                  <a:txBody>
                    <a:bodyPr/>
                    <a:lstStyle/>
                    <a:p>
                      <a:pPr marL="285750" indent="-285750" defTabSz="914400">
                        <a:lnSpc>
                          <a:spcPct val="100000"/>
                        </a:lnSpc>
                        <a:buClr>
                          <a:srgbClr val="008080"/>
                        </a:buClr>
                        <a:buFont typeface="Wingdings" panose="05000000000000000000" pitchFamily="2" charset="2"/>
                        <a:buChar char="ü"/>
                        <a:defRPr/>
                      </a:pPr>
                      <a:r>
                        <a:rPr lang="en-US" altLang="en-US" sz="1500" dirty="0"/>
                        <a:t>Surge of LH release initiates 1</a:t>
                      </a:r>
                      <a:r>
                        <a:rPr lang="en-US" altLang="en-US" sz="1500" baseline="30000" dirty="0"/>
                        <a:t>st</a:t>
                      </a:r>
                      <a:r>
                        <a:rPr lang="en-US" altLang="en-US" sz="1500" dirty="0"/>
                        <a:t> ovarian cycle </a:t>
                      </a:r>
                      <a:r>
                        <a:rPr lang="en-US" altLang="en-US" sz="1500" dirty="0">
                          <a:solidFill>
                            <a:srgbClr val="FF0000"/>
                          </a:solidFill>
                        </a:rPr>
                        <a:t>(usually not sufficient to cause ovulation).</a:t>
                      </a:r>
                    </a:p>
                    <a:p>
                      <a:pPr marL="285750" indent="-285750" defTabSz="914400">
                        <a:lnSpc>
                          <a:spcPct val="150000"/>
                        </a:lnSpc>
                        <a:buClr>
                          <a:srgbClr val="008080"/>
                        </a:buClr>
                        <a:buFont typeface="Wingdings" panose="05000000000000000000" pitchFamily="2" charset="2"/>
                        <a:buChar char="ü"/>
                        <a:defRPr/>
                      </a:pPr>
                      <a:endParaRPr lang="en-US" altLang="en-US" sz="300" dirty="0"/>
                    </a:p>
                    <a:p>
                      <a:pPr marL="285750" indent="-285750" defTabSz="914400">
                        <a:lnSpc>
                          <a:spcPct val="150000"/>
                        </a:lnSpc>
                        <a:buClr>
                          <a:srgbClr val="008080"/>
                        </a:buClr>
                        <a:buFont typeface="Wingdings" panose="05000000000000000000" pitchFamily="2" charset="2"/>
                        <a:buChar char="ü"/>
                        <a:defRPr/>
                      </a:pPr>
                      <a:r>
                        <a:rPr lang="en-US" altLang="en-US" sz="1500" dirty="0"/>
                        <a:t>Brain and endocrine systems mature soon thereafter.</a:t>
                      </a:r>
                    </a:p>
                    <a:p>
                      <a:pPr marL="285750" indent="-285750" defTabSz="914400">
                        <a:lnSpc>
                          <a:spcPct val="150000"/>
                        </a:lnSpc>
                        <a:buClr>
                          <a:srgbClr val="008080"/>
                        </a:buClr>
                        <a:buFont typeface="Wingdings" panose="05000000000000000000" pitchFamily="2" charset="2"/>
                        <a:buChar char="ü"/>
                        <a:defRPr/>
                      </a:pPr>
                      <a:endParaRPr lang="en-US" altLang="en-US" sz="300" dirty="0"/>
                    </a:p>
                    <a:p>
                      <a:pPr marL="285750" indent="-285750" defTabSz="914400">
                        <a:lnSpc>
                          <a:spcPct val="150000"/>
                        </a:lnSpc>
                        <a:buClr>
                          <a:srgbClr val="008080"/>
                        </a:buClr>
                        <a:buFont typeface="Wingdings" panose="05000000000000000000" pitchFamily="2" charset="2"/>
                        <a:buChar char="ü"/>
                        <a:defRPr/>
                      </a:pPr>
                      <a:r>
                        <a:rPr lang="en-US" altLang="en-US" sz="1500" dirty="0"/>
                        <a:t>Estrogen levels in blood increase, due to growing follicles.</a:t>
                      </a:r>
                    </a:p>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sz="1600" kern="1200" dirty="0">
                          <a:solidFill>
                            <a:srgbClr val="008080"/>
                          </a:solidFill>
                          <a:latin typeface="+mn-lt"/>
                          <a:ea typeface="+mn-ea"/>
                          <a:cs typeface="+mn-cs"/>
                        </a:rPr>
                        <a:t>What is the functions of estrogen &amp; androgen in females’ puberty?</a:t>
                      </a:r>
                      <a:endParaRPr lang="en-US" altLang="en-US" sz="1500" dirty="0"/>
                    </a:p>
                    <a:p>
                      <a:pPr marL="285750" indent="-285750" defTabSz="914400">
                        <a:lnSpc>
                          <a:spcPct val="150000"/>
                        </a:lnSpc>
                        <a:buClr>
                          <a:srgbClr val="008080"/>
                        </a:buClr>
                        <a:buFont typeface="Wingdings" panose="05000000000000000000" pitchFamily="2" charset="2"/>
                        <a:buChar char="ü"/>
                        <a:defRPr/>
                      </a:pPr>
                      <a:endParaRPr lang="en-US" sz="200" dirty="0"/>
                    </a:p>
                  </a:txBody>
                  <a:tcPr>
                    <a:solidFill>
                      <a:srgbClr val="FEFBFF"/>
                    </a:solidFill>
                  </a:tcPr>
                </a:tc>
                <a:tc hMerge="1">
                  <a:txBody>
                    <a:bodyPr/>
                    <a:lstStyle/>
                    <a:p>
                      <a:endParaRPr lang="en-US"/>
                    </a:p>
                  </a:txBody>
                  <a:tcPr/>
                </a:tc>
                <a:tc rowSpan="3">
                  <a:txBody>
                    <a:bodyPr/>
                    <a:lstStyle/>
                    <a:p>
                      <a:pPr marL="285750" indent="-285750" defTabSz="914400">
                        <a:buClr>
                          <a:srgbClr val="008080"/>
                        </a:buClr>
                        <a:buFont typeface="Wingdings" panose="05000000000000000000" pitchFamily="2" charset="2"/>
                        <a:buChar char="ü"/>
                        <a:defRPr/>
                      </a:pPr>
                      <a:r>
                        <a:rPr lang="en-US" altLang="en-US" sz="1500" dirty="0"/>
                        <a:t>LH and FSH release increases </a:t>
                      </a:r>
                      <a:r>
                        <a:rPr lang="en-US" altLang="en-US" sz="1500" dirty="0">
                          <a:solidFill>
                            <a:schemeClr val="accent4">
                              <a:lumMod val="75000"/>
                            </a:schemeClr>
                          </a:solidFill>
                        </a:rPr>
                        <a:t>~10 </a:t>
                      </a:r>
                      <a:r>
                        <a:rPr lang="en-US" altLang="en-US" sz="1500" dirty="0"/>
                        <a:t>years of age.</a:t>
                      </a:r>
                    </a:p>
                    <a:p>
                      <a:pPr marL="285750" indent="-285750" defTabSz="914400">
                        <a:buClr>
                          <a:srgbClr val="008080"/>
                        </a:buClr>
                        <a:buFont typeface="Wingdings" panose="05000000000000000000" pitchFamily="2" charset="2"/>
                        <a:buChar char="ü"/>
                        <a:defRPr/>
                      </a:pPr>
                      <a:endParaRPr lang="en-US" altLang="en-US" sz="600" dirty="0"/>
                    </a:p>
                    <a:p>
                      <a:pPr marL="285750" indent="-285750" defTabSz="914400">
                        <a:lnSpc>
                          <a:spcPct val="150000"/>
                        </a:lnSpc>
                        <a:buClr>
                          <a:srgbClr val="008080"/>
                        </a:buClr>
                        <a:buFont typeface="Wingdings" panose="05000000000000000000" pitchFamily="2" charset="2"/>
                        <a:buChar char="ü"/>
                        <a:defRPr/>
                      </a:pPr>
                      <a:r>
                        <a:rPr lang="en-US" altLang="en-US" sz="1500" dirty="0"/>
                        <a:t>Spermatogenesis &amp; Adrenals increases androgen secretion.</a:t>
                      </a:r>
                    </a:p>
                    <a:p>
                      <a:pPr marL="285750" indent="-285750" defTabSz="914400">
                        <a:lnSpc>
                          <a:spcPct val="150000"/>
                        </a:lnSpc>
                        <a:buClr>
                          <a:srgbClr val="008080"/>
                        </a:buClr>
                        <a:buFont typeface="Wingdings" panose="05000000000000000000" pitchFamily="2" charset="2"/>
                        <a:buChar char="ü"/>
                        <a:defRPr/>
                      </a:pPr>
                      <a:endParaRPr lang="en-US" altLang="en-US" sz="300" dirty="0"/>
                    </a:p>
                    <a:p>
                      <a:pPr marL="285750" indent="-285750" defTabSz="914400">
                        <a:lnSpc>
                          <a:spcPct val="150000"/>
                        </a:lnSpc>
                        <a:buClr>
                          <a:srgbClr val="008080"/>
                        </a:buClr>
                        <a:buFont typeface="Wingdings" panose="05000000000000000000" pitchFamily="2" charset="2"/>
                        <a:buChar char="ü"/>
                        <a:defRPr/>
                      </a:pPr>
                      <a:r>
                        <a:rPr lang="en-US" altLang="en-US" sz="1500" dirty="0"/>
                        <a:t>Androgens causes retention of minerals in body to support bone and muscle growth &amp; initiate growth of sex accessory structures (e.g. prostate), male secondary sex characteristics (facial hair, growth of larynx).</a:t>
                      </a:r>
                    </a:p>
                    <a:p>
                      <a:pPr marL="0" indent="0" defTabSz="914400">
                        <a:lnSpc>
                          <a:spcPct val="150000"/>
                        </a:lnSpc>
                        <a:buClr>
                          <a:srgbClr val="008080"/>
                        </a:buClr>
                        <a:buFont typeface="Wingdings" panose="05000000000000000000" pitchFamily="2" charset="2"/>
                        <a:buNone/>
                        <a:defRPr/>
                      </a:pPr>
                      <a:endParaRPr lang="en-US" altLang="en-US" sz="300" dirty="0"/>
                    </a:p>
                    <a:p>
                      <a:pPr marL="285750" indent="-285750" defTabSz="914400">
                        <a:lnSpc>
                          <a:spcPct val="150000"/>
                        </a:lnSpc>
                        <a:buClr>
                          <a:srgbClr val="008080"/>
                        </a:buClr>
                        <a:buFont typeface="Wingdings" panose="05000000000000000000" pitchFamily="2" charset="2"/>
                        <a:buChar char="ü"/>
                        <a:defRPr/>
                      </a:pPr>
                      <a:r>
                        <a:rPr lang="en-US" altLang="en-US" sz="1500" dirty="0"/>
                        <a:t>Sertoli cells also secrete some estrogen.</a:t>
                      </a:r>
                    </a:p>
                    <a:p>
                      <a:pPr marL="285750" indent="-285750" defTabSz="914400">
                        <a:lnSpc>
                          <a:spcPct val="150000"/>
                        </a:lnSpc>
                        <a:buClr>
                          <a:srgbClr val="008080"/>
                        </a:buClr>
                        <a:buFont typeface="Wingdings" panose="05000000000000000000" pitchFamily="2" charset="2"/>
                        <a:buChar char="ü"/>
                        <a:defRPr/>
                      </a:pPr>
                      <a:r>
                        <a:rPr lang="en-US" sz="1500" dirty="0"/>
                        <a:t>First signs of puberty often go unnoticed</a:t>
                      </a:r>
                    </a:p>
                    <a:p>
                      <a:pPr marL="285750" indent="-285750" defTabSz="914400">
                        <a:lnSpc>
                          <a:spcPct val="150000"/>
                        </a:lnSpc>
                        <a:buClr>
                          <a:srgbClr val="008080"/>
                        </a:buClr>
                        <a:buFont typeface="Wingdings" panose="05000000000000000000" pitchFamily="2" charset="2"/>
                        <a:buChar char="ü"/>
                        <a:defRPr/>
                      </a:pPr>
                      <a:r>
                        <a:rPr lang="en-US" sz="1500" dirty="0"/>
                        <a:t>Prepubertal testis –2mls diameter </a:t>
                      </a:r>
                      <a:r>
                        <a:rPr lang="en-US" sz="1500" dirty="0">
                          <a:sym typeface="Wingdings" panose="05000000000000000000" pitchFamily="2" charset="2"/>
                        </a:rPr>
                        <a:t></a:t>
                      </a:r>
                      <a:r>
                        <a:rPr lang="en-US" sz="1500" dirty="0"/>
                        <a:t>Puberty --4mls </a:t>
                      </a:r>
                    </a:p>
                    <a:p>
                      <a:pPr marL="285750" indent="-285750" defTabSz="914400">
                        <a:lnSpc>
                          <a:spcPct val="150000"/>
                        </a:lnSpc>
                        <a:buClr>
                          <a:srgbClr val="008080"/>
                        </a:buClr>
                        <a:buFont typeface="Wingdings" panose="05000000000000000000" pitchFamily="2" charset="2"/>
                        <a:buChar char="ü"/>
                        <a:defRPr/>
                      </a:pPr>
                      <a:r>
                        <a:rPr lang="en-US" sz="1400" dirty="0"/>
                        <a:t>Penile and scrotal enlargement occur </a:t>
                      </a:r>
                      <a:r>
                        <a:rPr lang="en-US" sz="1400" dirty="0" err="1"/>
                        <a:t>approx</a:t>
                      </a:r>
                      <a:r>
                        <a:rPr lang="en-US" sz="1400" dirty="0"/>
                        <a:t> 1 </a:t>
                      </a:r>
                      <a:r>
                        <a:rPr lang="en-US" sz="1400" dirty="0" err="1"/>
                        <a:t>yr</a:t>
                      </a:r>
                      <a:r>
                        <a:rPr lang="en-US" sz="1400" dirty="0"/>
                        <a:t> after testicular enlargement. Pubic hair appears at same time . Begins of spermatogenesis; androgen secretion</a:t>
                      </a:r>
                      <a:endParaRPr lang="en-US" altLang="en-US" sz="1400" dirty="0"/>
                    </a:p>
                  </a:txBody>
                  <a:tcPr>
                    <a:solidFill>
                      <a:srgbClr val="F7FFFF"/>
                    </a:solidFill>
                  </a:tcPr>
                </a:tc>
                <a:extLst>
                  <a:ext uri="{0D108BD9-81ED-4DB2-BD59-A6C34878D82A}">
                    <a16:rowId xmlns:a16="http://schemas.microsoft.com/office/drawing/2014/main" val="914437974"/>
                  </a:ext>
                </a:extLst>
              </a:tr>
              <a:tr h="456076">
                <a:tc>
                  <a:txBody>
                    <a:bodyPr/>
                    <a:lstStyle/>
                    <a:p>
                      <a:pPr algn="ctr" defTabSz="914400">
                        <a:lnSpc>
                          <a:spcPct val="100000"/>
                        </a:lnSpc>
                        <a:buClr>
                          <a:srgbClr val="008080"/>
                        </a:buClr>
                      </a:pPr>
                      <a:r>
                        <a:rPr kumimoji="0" lang="en-US" altLang="ar-SA" sz="1800" kern="1200" dirty="0">
                          <a:solidFill>
                            <a:srgbClr val="008080"/>
                          </a:solidFill>
                          <a:latin typeface="+mn-lt"/>
                          <a:ea typeface="+mn-ea"/>
                          <a:cs typeface="+mn-cs"/>
                        </a:rPr>
                        <a:t>Estrogens</a:t>
                      </a:r>
                    </a:p>
                  </a:txBody>
                  <a:tcPr>
                    <a:solidFill>
                      <a:srgbClr val="F3FFF9"/>
                    </a:solidFill>
                  </a:tcPr>
                </a:tc>
                <a:tc>
                  <a:txBody>
                    <a:bodyPr/>
                    <a:lstStyle/>
                    <a:p>
                      <a:pPr algn="ctr" defTabSz="914400">
                        <a:lnSpc>
                          <a:spcPct val="100000"/>
                        </a:lnSpc>
                        <a:buClr>
                          <a:srgbClr val="008080"/>
                        </a:buClr>
                      </a:pPr>
                      <a:r>
                        <a:rPr kumimoji="0" lang="en-US" sz="1800" kern="1200" dirty="0">
                          <a:solidFill>
                            <a:srgbClr val="008080"/>
                          </a:solidFill>
                          <a:latin typeface="+mn-lt"/>
                          <a:ea typeface="+mn-ea"/>
                          <a:cs typeface="+mn-cs"/>
                        </a:rPr>
                        <a:t>Androgen</a:t>
                      </a:r>
                    </a:p>
                  </a:txBody>
                  <a:tcPr>
                    <a:solidFill>
                      <a:srgbClr val="F3FFF9"/>
                    </a:solidFill>
                  </a:tcPr>
                </a:tc>
                <a:tc vMerge="1">
                  <a:txBody>
                    <a:bodyPr/>
                    <a:lstStyle/>
                    <a:p>
                      <a:endParaRPr lang="en-US"/>
                    </a:p>
                  </a:txBody>
                  <a:tcPr/>
                </a:tc>
                <a:extLst>
                  <a:ext uri="{0D108BD9-81ED-4DB2-BD59-A6C34878D82A}">
                    <a16:rowId xmlns:a16="http://schemas.microsoft.com/office/drawing/2014/main" val="1562102422"/>
                  </a:ext>
                </a:extLst>
              </a:tr>
              <a:tr h="2306294">
                <a:tc>
                  <a:txBody>
                    <a:bodyPr/>
                    <a:lstStyle/>
                    <a:p>
                      <a:pPr marL="0" indent="0" defTabSz="914400">
                        <a:lnSpc>
                          <a:spcPct val="100000"/>
                        </a:lnSpc>
                        <a:buClr>
                          <a:srgbClr val="008080"/>
                        </a:buClr>
                        <a:buNone/>
                        <a:defRPr/>
                      </a:pPr>
                      <a:r>
                        <a:rPr lang="en-US" sz="1300" dirty="0"/>
                        <a:t>Estrogen induces secondary sex characteristics:</a:t>
                      </a:r>
                    </a:p>
                    <a:p>
                      <a:pPr marL="647669" lvl="1" indent="-342900">
                        <a:lnSpc>
                          <a:spcPct val="100000"/>
                        </a:lnSpc>
                        <a:buClr>
                          <a:srgbClr val="008080"/>
                        </a:buClr>
                        <a:buFont typeface="+mj-lt"/>
                        <a:buAutoNum type="arabicPeriod"/>
                      </a:pPr>
                      <a:r>
                        <a:rPr lang="en-US" sz="1300" dirty="0">
                          <a:solidFill>
                            <a:schemeClr val="tx1"/>
                          </a:solidFill>
                        </a:rPr>
                        <a:t>Growth of pelvis.</a:t>
                      </a:r>
                    </a:p>
                    <a:p>
                      <a:pPr marL="647669" lvl="1" indent="-342900">
                        <a:lnSpc>
                          <a:spcPct val="100000"/>
                        </a:lnSpc>
                        <a:buClr>
                          <a:srgbClr val="008080"/>
                        </a:buClr>
                        <a:buFont typeface="+mj-lt"/>
                        <a:buAutoNum type="arabicPeriod"/>
                      </a:pPr>
                      <a:endParaRPr lang="en-US" sz="1300" dirty="0">
                        <a:solidFill>
                          <a:schemeClr val="tx1"/>
                        </a:solidFill>
                      </a:endParaRPr>
                    </a:p>
                    <a:p>
                      <a:pPr marL="647669" lvl="1" indent="-342900">
                        <a:lnSpc>
                          <a:spcPct val="100000"/>
                        </a:lnSpc>
                        <a:buClr>
                          <a:srgbClr val="008080"/>
                        </a:buClr>
                        <a:buFont typeface="+mj-lt"/>
                        <a:buAutoNum type="arabicPeriod"/>
                      </a:pPr>
                      <a:r>
                        <a:rPr lang="en-US" sz="1300" dirty="0">
                          <a:solidFill>
                            <a:schemeClr val="tx1"/>
                          </a:solidFill>
                        </a:rPr>
                        <a:t>Deposit of subcutaneous fat.</a:t>
                      </a:r>
                    </a:p>
                    <a:p>
                      <a:pPr marL="647669" lvl="1" indent="-342900">
                        <a:lnSpc>
                          <a:spcPct val="100000"/>
                        </a:lnSpc>
                        <a:buClr>
                          <a:srgbClr val="008080"/>
                        </a:buClr>
                        <a:buFont typeface="+mj-lt"/>
                        <a:buAutoNum type="arabicPeriod"/>
                      </a:pPr>
                      <a:endParaRPr lang="en-US" sz="1300" dirty="0">
                        <a:solidFill>
                          <a:schemeClr val="tx1"/>
                        </a:solidFill>
                      </a:endParaRPr>
                    </a:p>
                    <a:p>
                      <a:pPr marL="647669" lvl="1" indent="-342900">
                        <a:lnSpc>
                          <a:spcPct val="100000"/>
                        </a:lnSpc>
                        <a:buClr>
                          <a:srgbClr val="008080"/>
                        </a:buClr>
                        <a:buFont typeface="+mj-lt"/>
                        <a:buAutoNum type="arabicPeriod"/>
                      </a:pPr>
                      <a:r>
                        <a:rPr lang="en-US" sz="1300" dirty="0">
                          <a:solidFill>
                            <a:schemeClr val="tx1"/>
                          </a:solidFill>
                        </a:rPr>
                        <a:t>Growth of internal reproductive organs &amp; external genitalia.</a:t>
                      </a:r>
                    </a:p>
                    <a:p>
                      <a:pPr marL="285750" indent="-285750" defTabSz="914400">
                        <a:lnSpc>
                          <a:spcPct val="150000"/>
                        </a:lnSpc>
                        <a:buClr>
                          <a:srgbClr val="008080"/>
                        </a:buClr>
                        <a:buFont typeface="Wingdings" panose="05000000000000000000" pitchFamily="2" charset="2"/>
                        <a:buChar char="ü"/>
                        <a:defRPr/>
                      </a:pPr>
                      <a:endParaRPr lang="en-US" sz="1300" dirty="0"/>
                    </a:p>
                  </a:txBody>
                  <a:tcPr>
                    <a:solidFill>
                      <a:schemeClr val="bg1"/>
                    </a:solidFill>
                  </a:tcPr>
                </a:tc>
                <a:tc>
                  <a:txBody>
                    <a:bodyPr/>
                    <a:lstStyle/>
                    <a:p>
                      <a:pPr marL="0" indent="0" defTabSz="914400">
                        <a:lnSpc>
                          <a:spcPct val="100000"/>
                        </a:lnSpc>
                        <a:buClr>
                          <a:srgbClr val="008080"/>
                        </a:buClr>
                        <a:buNone/>
                        <a:defRPr/>
                      </a:pPr>
                      <a:r>
                        <a:rPr lang="en-US" altLang="en-US" sz="1300" dirty="0"/>
                        <a:t>Androgen release by adrenal glands increases (not as much as in male) &amp; will cause: </a:t>
                      </a:r>
                    </a:p>
                    <a:p>
                      <a:pPr marL="0" indent="0" defTabSz="914400">
                        <a:lnSpc>
                          <a:spcPct val="100000"/>
                        </a:lnSpc>
                        <a:buClr>
                          <a:srgbClr val="008080"/>
                        </a:buClr>
                        <a:buNone/>
                        <a:defRPr/>
                      </a:pPr>
                      <a:endParaRPr lang="en-US" altLang="en-US" sz="200" dirty="0"/>
                    </a:p>
                    <a:p>
                      <a:pPr marL="0" indent="0" defTabSz="914400">
                        <a:lnSpc>
                          <a:spcPct val="100000"/>
                        </a:lnSpc>
                        <a:buClr>
                          <a:srgbClr val="008080"/>
                        </a:buClr>
                        <a:buNone/>
                        <a:defRPr/>
                      </a:pPr>
                      <a:endParaRPr lang="en-US" altLang="en-US" sz="200" dirty="0"/>
                    </a:p>
                    <a:p>
                      <a:pPr marL="342900" indent="-342900" defTabSz="914400">
                        <a:lnSpc>
                          <a:spcPct val="100000"/>
                        </a:lnSpc>
                        <a:buClr>
                          <a:srgbClr val="008080"/>
                        </a:buClr>
                        <a:buFont typeface="+mj-lt"/>
                        <a:buAutoNum type="arabicPeriod"/>
                        <a:defRPr/>
                      </a:pPr>
                      <a:r>
                        <a:rPr lang="en-US" altLang="en-US" sz="1300" dirty="0"/>
                        <a:t>Growth of pubic hair.</a:t>
                      </a:r>
                    </a:p>
                    <a:p>
                      <a:pPr marL="342900" indent="-342900" defTabSz="914400">
                        <a:lnSpc>
                          <a:spcPct val="100000"/>
                        </a:lnSpc>
                        <a:buClr>
                          <a:srgbClr val="008080"/>
                        </a:buClr>
                        <a:buFont typeface="+mj-lt"/>
                        <a:buAutoNum type="arabicPeriod"/>
                        <a:defRPr/>
                      </a:pPr>
                      <a:endParaRPr lang="en-US" altLang="en-US" sz="300" dirty="0"/>
                    </a:p>
                    <a:p>
                      <a:pPr marL="342900" indent="-342900" defTabSz="914400">
                        <a:lnSpc>
                          <a:spcPct val="100000"/>
                        </a:lnSpc>
                        <a:buClr>
                          <a:srgbClr val="008080"/>
                        </a:buClr>
                        <a:buFont typeface="+mj-lt"/>
                        <a:buAutoNum type="arabicPeriod"/>
                        <a:defRPr/>
                      </a:pPr>
                      <a:r>
                        <a:rPr lang="en-US" altLang="en-US" sz="1300" dirty="0"/>
                        <a:t>Lowering of voice.</a:t>
                      </a:r>
                    </a:p>
                    <a:p>
                      <a:pPr marL="342900" indent="-342900" defTabSz="914400">
                        <a:lnSpc>
                          <a:spcPct val="100000"/>
                        </a:lnSpc>
                        <a:buClr>
                          <a:srgbClr val="008080"/>
                        </a:buClr>
                        <a:buFont typeface="+mj-lt"/>
                        <a:buAutoNum type="arabicPeriod"/>
                        <a:defRPr/>
                      </a:pPr>
                      <a:endParaRPr lang="en-US" altLang="en-US" sz="300" dirty="0"/>
                    </a:p>
                    <a:p>
                      <a:pPr marL="342900" indent="-342900" defTabSz="914400">
                        <a:lnSpc>
                          <a:spcPct val="100000"/>
                        </a:lnSpc>
                        <a:buClr>
                          <a:srgbClr val="008080"/>
                        </a:buClr>
                        <a:buFont typeface="+mj-lt"/>
                        <a:buAutoNum type="arabicPeriod"/>
                        <a:defRPr/>
                      </a:pPr>
                      <a:r>
                        <a:rPr lang="en-US" altLang="en-US" sz="1300" dirty="0"/>
                        <a:t>Growth of bone.</a:t>
                      </a:r>
                    </a:p>
                    <a:p>
                      <a:pPr marL="342900" indent="-342900" defTabSz="914400">
                        <a:lnSpc>
                          <a:spcPct val="100000"/>
                        </a:lnSpc>
                        <a:buClr>
                          <a:srgbClr val="008080"/>
                        </a:buClr>
                        <a:buFont typeface="+mj-lt"/>
                        <a:buAutoNum type="arabicPeriod"/>
                        <a:defRPr/>
                      </a:pPr>
                      <a:endParaRPr lang="en-US" altLang="en-US" sz="300" dirty="0"/>
                    </a:p>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300" dirty="0"/>
                        <a:t>Increased secretion from sebaceous glands. </a:t>
                      </a:r>
                      <a:r>
                        <a:rPr lang="en-US" altLang="en-US" sz="1300" baseline="0" dirty="0">
                          <a:solidFill>
                            <a:srgbClr val="00B050"/>
                          </a:solidFill>
                        </a:rPr>
                        <a:t>(this gland secrete a lubricating oily matter (sebum) into the hair follicles to lubricate the skin and hair)</a:t>
                      </a:r>
                      <a:endParaRPr lang="en-US" sz="1300" dirty="0">
                        <a:solidFill>
                          <a:srgbClr val="00B050"/>
                        </a:solidFill>
                      </a:endParaRPr>
                    </a:p>
                  </a:txBody>
                  <a:tcPr>
                    <a:solidFill>
                      <a:schemeClr val="bg1"/>
                    </a:solidFill>
                  </a:tcPr>
                </a:tc>
                <a:tc vMerge="1">
                  <a:txBody>
                    <a:bodyPr/>
                    <a:lstStyle/>
                    <a:p>
                      <a:endParaRPr lang="en-US"/>
                    </a:p>
                  </a:txBody>
                  <a:tcPr/>
                </a:tc>
                <a:extLst>
                  <a:ext uri="{0D108BD9-81ED-4DB2-BD59-A6C34878D82A}">
                    <a16:rowId xmlns:a16="http://schemas.microsoft.com/office/drawing/2014/main" val="343011418"/>
                  </a:ext>
                </a:extLst>
              </a:tr>
            </a:tbl>
          </a:graphicData>
        </a:graphic>
      </p:graphicFrame>
      <p:sp>
        <p:nvSpPr>
          <p:cNvPr id="8" name="Rectangle 7"/>
          <p:cNvSpPr/>
          <p:nvPr/>
        </p:nvSpPr>
        <p:spPr>
          <a:xfrm>
            <a:off x="10198868" y="414993"/>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2444" y="1204595"/>
            <a:ext cx="340629" cy="432048"/>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34972" y="1204595"/>
            <a:ext cx="410075" cy="432048"/>
          </a:xfrm>
          <a:prstGeom prst="rect">
            <a:avLst/>
          </a:prstGeom>
        </p:spPr>
      </p:pic>
      <p:sp>
        <p:nvSpPr>
          <p:cNvPr id="12" name="Rectangle 11">
            <a:extLst>
              <a:ext uri="{FF2B5EF4-FFF2-40B4-BE49-F238E27FC236}">
                <a16:creationId xmlns:a16="http://schemas.microsoft.com/office/drawing/2014/main" id="{7FC7A595-91C7-464D-A1C3-6FD0E5CF352C}"/>
              </a:ext>
            </a:extLst>
          </p:cNvPr>
          <p:cNvSpPr/>
          <p:nvPr/>
        </p:nvSpPr>
        <p:spPr>
          <a:xfrm>
            <a:off x="10118714" y="1789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Tree>
    <p:extLst>
      <p:ext uri="{BB962C8B-B14F-4D97-AF65-F5344CB8AC3E}">
        <p14:creationId xmlns:p14="http://schemas.microsoft.com/office/powerpoint/2010/main" val="130037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Physical Changes In Males’ &amp; Females’ </a:t>
            </a:r>
          </a:p>
        </p:txBody>
      </p:sp>
      <p:graphicFrame>
        <p:nvGraphicFramePr>
          <p:cNvPr id="7" name="Table 6"/>
          <p:cNvGraphicFramePr>
            <a:graphicFrameLocks noGrp="1"/>
          </p:cNvGraphicFramePr>
          <p:nvPr>
            <p:extLst>
              <p:ext uri="{D42A27DB-BD31-4B8C-83A1-F6EECF244321}">
                <p14:modId xmlns:p14="http://schemas.microsoft.com/office/powerpoint/2010/main" val="2146159908"/>
              </p:ext>
            </p:extLst>
          </p:nvPr>
        </p:nvGraphicFramePr>
        <p:xfrm>
          <a:off x="600805" y="1644068"/>
          <a:ext cx="10969943" cy="3801157"/>
        </p:xfrm>
        <a:graphic>
          <a:graphicData uri="http://schemas.openxmlformats.org/drawingml/2006/table">
            <a:tbl>
              <a:tblPr firstRow="1" bandRow="1">
                <a:tableStyleId>{5DA37D80-6434-44D0-A028-1B22A696006F}</a:tableStyleId>
              </a:tblPr>
              <a:tblGrid>
                <a:gridCol w="5732306">
                  <a:extLst>
                    <a:ext uri="{9D8B030D-6E8A-4147-A177-3AD203B41FA5}">
                      <a16:colId xmlns:a16="http://schemas.microsoft.com/office/drawing/2014/main" val="1164763168"/>
                    </a:ext>
                  </a:extLst>
                </a:gridCol>
                <a:gridCol w="5237637">
                  <a:extLst>
                    <a:ext uri="{9D8B030D-6E8A-4147-A177-3AD203B41FA5}">
                      <a16:colId xmlns:a16="http://schemas.microsoft.com/office/drawing/2014/main" val="4128162029"/>
                    </a:ext>
                  </a:extLst>
                </a:gridCol>
              </a:tblGrid>
              <a:tr h="38820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rgbClr val="497E8D"/>
                          </a:solidFill>
                          <a:latin typeface="Calibri" panose="020F0502020204030204" pitchFamily="34" charset="0"/>
                          <a:ea typeface="+mn-ea"/>
                          <a:cs typeface="Calibri" panose="020F0502020204030204" pitchFamily="34" charset="0"/>
                        </a:rPr>
                        <a:t>Physical Changes In Males’ &amp; Females’ </a:t>
                      </a:r>
                      <a:endParaRPr kumimoji="0" lang="en-US" sz="1800" b="0" kern="1200" dirty="0">
                        <a:solidFill>
                          <a:schemeClr val="bg1">
                            <a:lumMod val="50000"/>
                          </a:schemeClr>
                        </a:solidFill>
                        <a:latin typeface="+mn-lt"/>
                        <a:ea typeface="+mn-ea"/>
                        <a:cs typeface="Calibri" panose="020F0502020204030204" pitchFamily="34" charset="0"/>
                      </a:endParaRPr>
                    </a:p>
                  </a:txBody>
                  <a:tcPr>
                    <a:solidFill>
                      <a:srgbClr val="F7FF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485254">
                <a:tc>
                  <a:txBody>
                    <a:bodyPr/>
                    <a:lstStyle/>
                    <a:p>
                      <a:pPr algn="ctr" defTabSz="914400">
                        <a:lnSpc>
                          <a:spcPct val="100000"/>
                        </a:lnSpc>
                        <a:buClr>
                          <a:srgbClr val="008080"/>
                        </a:buClr>
                      </a:pPr>
                      <a:endParaRPr kumimoji="0" lang="en-US" altLang="ar-SA" sz="100" kern="1200" dirty="0">
                        <a:solidFill>
                          <a:srgbClr val="008080"/>
                        </a:solidFill>
                        <a:latin typeface="+mn-lt"/>
                        <a:ea typeface="+mn-ea"/>
                        <a:cs typeface="+mn-cs"/>
                      </a:endParaRPr>
                    </a:p>
                    <a:p>
                      <a:pPr algn="ctr" defTabSz="914400">
                        <a:lnSpc>
                          <a:spcPct val="100000"/>
                        </a:lnSpc>
                        <a:buClr>
                          <a:srgbClr val="008080"/>
                        </a:buClr>
                      </a:pPr>
                      <a:endParaRPr kumimoji="0" lang="en-US" altLang="ar-SA" sz="100" kern="1200" dirty="0">
                        <a:solidFill>
                          <a:srgbClr val="008080"/>
                        </a:solidFill>
                        <a:latin typeface="+mn-lt"/>
                        <a:ea typeface="+mn-ea"/>
                        <a:cs typeface="+mn-cs"/>
                      </a:endParaRPr>
                    </a:p>
                    <a:p>
                      <a:pPr algn="ctr" defTabSz="914400">
                        <a:lnSpc>
                          <a:spcPct val="100000"/>
                        </a:lnSpc>
                        <a:buClr>
                          <a:srgbClr val="008080"/>
                        </a:buClr>
                      </a:pPr>
                      <a:endParaRPr kumimoji="0" lang="en-US" altLang="ar-SA" sz="100" kern="1200" dirty="0">
                        <a:solidFill>
                          <a:srgbClr val="008080"/>
                        </a:solidFill>
                        <a:latin typeface="+mn-lt"/>
                        <a:ea typeface="+mn-ea"/>
                        <a:cs typeface="+mn-cs"/>
                      </a:endParaRPr>
                    </a:p>
                    <a:p>
                      <a:pPr algn="ctr" defTabSz="914400">
                        <a:lnSpc>
                          <a:spcPct val="100000"/>
                        </a:lnSpc>
                        <a:buClr>
                          <a:srgbClr val="008080"/>
                        </a:buClr>
                      </a:pPr>
                      <a:r>
                        <a:rPr kumimoji="0" lang="en-US" altLang="ar-SA" sz="1800" kern="1200" dirty="0">
                          <a:solidFill>
                            <a:srgbClr val="008080"/>
                          </a:solidFill>
                          <a:latin typeface="+mn-lt"/>
                          <a:ea typeface="+mn-ea"/>
                          <a:cs typeface="+mn-cs"/>
                        </a:rPr>
                        <a:t>Females’</a:t>
                      </a:r>
                    </a:p>
                  </a:txBody>
                  <a:tcPr>
                    <a:solidFill>
                      <a:srgbClr val="F8E5FF"/>
                    </a:solidFill>
                  </a:tcPr>
                </a:tc>
                <a:tc>
                  <a:txBody>
                    <a:bodyPr/>
                    <a:lstStyle/>
                    <a:p>
                      <a:pPr algn="ctr" defTabSz="914400">
                        <a:lnSpc>
                          <a:spcPct val="100000"/>
                        </a:lnSpc>
                        <a:buClr>
                          <a:srgbClr val="008080"/>
                        </a:buClr>
                      </a:pPr>
                      <a:endParaRPr kumimoji="0" lang="en-US" sz="100" kern="1200" dirty="0">
                        <a:solidFill>
                          <a:srgbClr val="008080"/>
                        </a:solidFill>
                        <a:latin typeface="+mn-lt"/>
                        <a:ea typeface="+mn-ea"/>
                        <a:cs typeface="+mn-cs"/>
                      </a:endParaRPr>
                    </a:p>
                    <a:p>
                      <a:pPr algn="ctr" defTabSz="914400">
                        <a:lnSpc>
                          <a:spcPct val="100000"/>
                        </a:lnSpc>
                        <a:buClr>
                          <a:srgbClr val="008080"/>
                        </a:buClr>
                      </a:pPr>
                      <a:r>
                        <a:rPr kumimoji="0" lang="en-US" sz="1800" kern="1200" dirty="0">
                          <a:solidFill>
                            <a:srgbClr val="008080"/>
                          </a:solidFill>
                          <a:latin typeface="+mn-lt"/>
                          <a:ea typeface="+mn-ea"/>
                          <a:cs typeface="+mn-cs"/>
                        </a:rPr>
                        <a:t>Males’</a:t>
                      </a:r>
                    </a:p>
                    <a:p>
                      <a:pPr algn="ctr" defTabSz="914400">
                        <a:lnSpc>
                          <a:spcPct val="100000"/>
                        </a:lnSpc>
                        <a:buClr>
                          <a:srgbClr val="008080"/>
                        </a:buClr>
                      </a:pPr>
                      <a:endParaRPr kumimoji="0" lang="en-US" sz="500" kern="1200" dirty="0">
                        <a:solidFill>
                          <a:srgbClr val="008080"/>
                        </a:solidFill>
                        <a:latin typeface="+mn-lt"/>
                        <a:ea typeface="+mn-ea"/>
                        <a:cs typeface="+mn-cs"/>
                      </a:endParaRPr>
                    </a:p>
                  </a:txBody>
                  <a:tcPr>
                    <a:solidFill>
                      <a:srgbClr val="E1FFFF"/>
                    </a:solidFill>
                  </a:tcPr>
                </a:tc>
                <a:extLst>
                  <a:ext uri="{0D108BD9-81ED-4DB2-BD59-A6C34878D82A}">
                    <a16:rowId xmlns:a16="http://schemas.microsoft.com/office/drawing/2014/main" val="459244839"/>
                  </a:ext>
                </a:extLst>
              </a:tr>
              <a:tr h="2927700">
                <a:tc>
                  <a:txBody>
                    <a:bodyPr/>
                    <a:lstStyle/>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lang="en-US" altLang="en-US" sz="1400" dirty="0">
                          <a:solidFill>
                            <a:srgbClr val="FF0000"/>
                          </a:solidFill>
                        </a:rPr>
                        <a:t>Breast enlargement usually first sign (</a:t>
                      </a:r>
                      <a:r>
                        <a:rPr lang="en-US" altLang="en-US" sz="1400" dirty="0" err="1">
                          <a:solidFill>
                            <a:srgbClr val="FF0000"/>
                          </a:solidFill>
                        </a:rPr>
                        <a:t>Thelarche</a:t>
                      </a:r>
                      <a:r>
                        <a:rPr lang="en-US" altLang="en-US" sz="1400" dirty="0">
                          <a:solidFill>
                            <a:srgbClr val="FF0000"/>
                          </a:solidFill>
                        </a:rPr>
                        <a:t>).</a:t>
                      </a:r>
                      <a:r>
                        <a:rPr lang="en-US" altLang="en-US" sz="1400" baseline="0" dirty="0">
                          <a:solidFill>
                            <a:srgbClr val="FF0000"/>
                          </a:solidFill>
                        </a:rPr>
                        <a:t> So, </a:t>
                      </a:r>
                      <a:r>
                        <a:rPr lang="en-US" altLang="en-US" sz="1400" dirty="0">
                          <a:solidFill>
                            <a:srgbClr val="FF0000"/>
                          </a:solidFill>
                        </a:rPr>
                        <a:t>Growth spurt peaks before menarche</a:t>
                      </a:r>
                      <a:r>
                        <a:rPr lang="en-US" altLang="en-US" sz="1400" baseline="0" dirty="0">
                          <a:solidFill>
                            <a:srgbClr val="FF0000"/>
                          </a:solidFill>
                        </a:rPr>
                        <a:t>. </a:t>
                      </a:r>
                      <a:r>
                        <a:rPr lang="en-US" altLang="en-US" sz="1400" baseline="0" dirty="0">
                          <a:solidFill>
                            <a:srgbClr val="00B050"/>
                          </a:solidFill>
                        </a:rPr>
                        <a:t>(the first sign is </a:t>
                      </a:r>
                      <a:r>
                        <a:rPr lang="en-US" altLang="en-US" sz="1400" dirty="0" err="1">
                          <a:solidFill>
                            <a:srgbClr val="00B050"/>
                          </a:solidFill>
                        </a:rPr>
                        <a:t>Thelarche</a:t>
                      </a:r>
                      <a:r>
                        <a:rPr lang="en-US" altLang="en-US" sz="1400" dirty="0">
                          <a:solidFill>
                            <a:srgbClr val="00B050"/>
                          </a:solidFill>
                        </a:rPr>
                        <a:t>)</a:t>
                      </a: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lang="en-US" altLang="en-US" sz="200" dirty="0">
                        <a:solidFill>
                          <a:srgbClr val="00B050"/>
                        </a:solidFill>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lang="en-US" altLang="en-US" sz="200" dirty="0">
                        <a:solidFill>
                          <a:srgbClr val="00B050"/>
                        </a:solidFill>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lang="en-US" altLang="en-US" sz="200" dirty="0">
                        <a:solidFill>
                          <a:srgbClr val="00B050"/>
                        </a:solidFill>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lang="en-US" altLang="en-US" sz="1400" dirty="0" err="1"/>
                        <a:t>Pupic</a:t>
                      </a:r>
                      <a:r>
                        <a:rPr lang="en-US" altLang="en-US" sz="1400" dirty="0"/>
                        <a:t> hair depends on increased secretion of adrenal androgens (adrenarche) </a:t>
                      </a:r>
                      <a:r>
                        <a:rPr lang="en-US" altLang="en-US" sz="1400" dirty="0">
                          <a:sym typeface="Wingdings" panose="05000000000000000000" pitchFamily="2" charset="2"/>
                        </a:rPr>
                        <a:t> </a:t>
                      </a:r>
                      <a:r>
                        <a:rPr lang="en-US" altLang="en-US" sz="1400" dirty="0"/>
                        <a:t>pubic and axillary hair growth</a:t>
                      </a:r>
                      <a:r>
                        <a:rPr lang="en-US" altLang="en-US" sz="1400" baseline="0" dirty="0"/>
                        <a:t> is </a:t>
                      </a:r>
                      <a:r>
                        <a:rPr lang="en-US" altLang="en-US" sz="1400" dirty="0"/>
                        <a:t>sign of adrenal androgen secretion</a:t>
                      </a:r>
                      <a:r>
                        <a:rPr lang="en-US" altLang="en-US" sz="1400" baseline="0" dirty="0"/>
                        <a:t>. </a:t>
                      </a:r>
                      <a:r>
                        <a:rPr lang="en-US" altLang="en-US" sz="1400" baseline="0" dirty="0">
                          <a:solidFill>
                            <a:srgbClr val="00B050"/>
                          </a:solidFill>
                        </a:rPr>
                        <a:t>(the second sign)</a:t>
                      </a:r>
                      <a:endParaRPr lang="en-US" altLang="en-US" sz="1400" dirty="0">
                        <a:solidFill>
                          <a:srgbClr val="00B050"/>
                        </a:solidFill>
                      </a:endParaRPr>
                    </a:p>
                    <a:p>
                      <a:pPr marL="285750" indent="-285750" defTabSz="914400">
                        <a:lnSpc>
                          <a:spcPct val="100000"/>
                        </a:lnSpc>
                        <a:buClr>
                          <a:srgbClr val="008080"/>
                        </a:buClr>
                        <a:buFont typeface="Wingdings" panose="05000000000000000000" pitchFamily="2" charset="2"/>
                        <a:buChar char="ü"/>
                        <a:defRPr/>
                      </a:pPr>
                      <a:endParaRPr lang="en-US" altLang="en-US" sz="900" dirty="0"/>
                    </a:p>
                    <a:p>
                      <a:pPr marL="285750" indent="-285750" defTabSz="914400">
                        <a:lnSpc>
                          <a:spcPct val="100000"/>
                        </a:lnSpc>
                        <a:buClr>
                          <a:srgbClr val="008080"/>
                        </a:buClr>
                        <a:buFont typeface="Wingdings" panose="05000000000000000000" pitchFamily="2" charset="2"/>
                        <a:buChar char="ü"/>
                        <a:defRPr/>
                      </a:pPr>
                      <a:r>
                        <a:rPr lang="en-US" altLang="en-US" sz="1400" dirty="0"/>
                        <a:t>Menarche usually </a:t>
                      </a:r>
                      <a:r>
                        <a:rPr lang="en-US" altLang="en-US" sz="1400" dirty="0">
                          <a:solidFill>
                            <a:schemeClr val="accent4">
                              <a:lumMod val="75000"/>
                            </a:schemeClr>
                          </a:solidFill>
                        </a:rPr>
                        <a:t>2 - 3</a:t>
                      </a:r>
                      <a:r>
                        <a:rPr lang="en-US" altLang="en-US" sz="1400" dirty="0"/>
                        <a:t> years after breast development. </a:t>
                      </a:r>
                      <a:r>
                        <a:rPr lang="en-US" altLang="en-US" sz="1200" dirty="0">
                          <a:solidFill>
                            <a:srgbClr val="00B050"/>
                          </a:solidFill>
                        </a:rPr>
                        <a:t>(The third sign and usually with no ovulation in</a:t>
                      </a:r>
                      <a:r>
                        <a:rPr lang="en-US" altLang="en-US" sz="1200" baseline="0" dirty="0">
                          <a:solidFill>
                            <a:srgbClr val="00B050"/>
                          </a:solidFill>
                        </a:rPr>
                        <a:t> </a:t>
                      </a:r>
                      <a:r>
                        <a:rPr lang="en-US" altLang="en-US" sz="1200" dirty="0">
                          <a:solidFill>
                            <a:srgbClr val="00B050"/>
                          </a:solidFill>
                        </a:rPr>
                        <a:t>first period because</a:t>
                      </a:r>
                      <a:r>
                        <a:rPr lang="en-US" altLang="en-US" sz="1200" baseline="0" dirty="0">
                          <a:solidFill>
                            <a:srgbClr val="00B050"/>
                          </a:solidFill>
                        </a:rPr>
                        <a:t> </a:t>
                      </a:r>
                      <a:r>
                        <a:rPr lang="en-US" altLang="en-US" sz="1200" dirty="0">
                          <a:solidFill>
                            <a:srgbClr val="00B050"/>
                          </a:solidFill>
                        </a:rPr>
                        <a:t>we don’t have FSH, so just we</a:t>
                      </a:r>
                      <a:r>
                        <a:rPr lang="en-US" altLang="en-US" sz="1200" baseline="0" dirty="0">
                          <a:solidFill>
                            <a:srgbClr val="00B050"/>
                          </a:solidFill>
                        </a:rPr>
                        <a:t> </a:t>
                      </a:r>
                      <a:r>
                        <a:rPr lang="en-US" altLang="en-US" sz="1200" dirty="0">
                          <a:solidFill>
                            <a:srgbClr val="00B050"/>
                          </a:solidFill>
                        </a:rPr>
                        <a:t>have uterine cycle due to estrogen).</a:t>
                      </a:r>
                      <a:endParaRPr lang="en-US" altLang="en-US" sz="900" dirty="0"/>
                    </a:p>
                    <a:p>
                      <a:pPr marL="0" indent="0" defTabSz="914400">
                        <a:lnSpc>
                          <a:spcPct val="100000"/>
                        </a:lnSpc>
                        <a:buClr>
                          <a:srgbClr val="008080"/>
                        </a:buClr>
                        <a:buFont typeface="Wingdings" panose="05000000000000000000" pitchFamily="2" charset="2"/>
                        <a:buNone/>
                        <a:defRPr/>
                      </a:pPr>
                      <a:endParaRPr lang="en-US" altLang="en-US" sz="900" dirty="0">
                        <a:solidFill>
                          <a:srgbClr val="FF66CC"/>
                        </a:solidFill>
                      </a:endParaRPr>
                    </a:p>
                    <a:p>
                      <a:pPr marL="285750" indent="-285750" defTabSz="914400">
                        <a:lnSpc>
                          <a:spcPct val="100000"/>
                        </a:lnSpc>
                        <a:buClr>
                          <a:srgbClr val="008080"/>
                        </a:buClr>
                        <a:buFont typeface="Wingdings" panose="05000000000000000000" pitchFamily="2" charset="2"/>
                        <a:buChar char="ü"/>
                        <a:defRPr/>
                      </a:pPr>
                      <a:r>
                        <a:rPr lang="en-US" altLang="en-US" sz="1400" dirty="0">
                          <a:solidFill>
                            <a:srgbClr val="FF66CC"/>
                          </a:solidFill>
                        </a:rPr>
                        <a:t>Starts at similar stage of apocrine gland sweat production and associated with adult body </a:t>
                      </a:r>
                      <a:r>
                        <a:rPr lang="en-US" altLang="en-US" sz="1400" dirty="0" err="1">
                          <a:solidFill>
                            <a:srgbClr val="FF66CC"/>
                          </a:solidFill>
                        </a:rPr>
                        <a:t>odour</a:t>
                      </a:r>
                      <a:r>
                        <a:rPr lang="en-US" altLang="en-US" sz="1400" dirty="0">
                          <a:solidFill>
                            <a:srgbClr val="FF66CC"/>
                          </a:solidFill>
                        </a:rPr>
                        <a:t>.</a:t>
                      </a:r>
                    </a:p>
                  </a:txBody>
                  <a:tcPr>
                    <a:solidFill>
                      <a:srgbClr val="FEFBFF"/>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lang="en-GB" sz="1400" dirty="0">
                          <a:solidFill>
                            <a:schemeClr val="accent5">
                              <a:lumMod val="75000"/>
                            </a:schemeClr>
                          </a:solidFill>
                        </a:rPr>
                        <a:t>Puberty is associated with activation of the HPG axis.</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lang="en-GB" sz="700" dirty="0">
                        <a:solidFill>
                          <a:schemeClr val="accent5">
                            <a:lumMod val="75000"/>
                          </a:schemeClr>
                        </a:solidFill>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lang="en-GB" sz="1400" dirty="0">
                          <a:solidFill>
                            <a:schemeClr val="accent5">
                              <a:lumMod val="75000"/>
                            </a:schemeClr>
                          </a:solidFill>
                        </a:rPr>
                        <a:t>Leydig cell proliferation in the testes, and increased synthesis and secretion of testosterone.</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lang="en-US" altLang="en-US" sz="700" dirty="0"/>
                    </a:p>
                    <a:p>
                      <a:pPr marL="285750" indent="-285750" defTabSz="914400">
                        <a:lnSpc>
                          <a:spcPct val="100000"/>
                        </a:lnSpc>
                        <a:buClr>
                          <a:srgbClr val="008080"/>
                        </a:buClr>
                        <a:buFont typeface="Wingdings" panose="05000000000000000000" pitchFamily="2" charset="2"/>
                        <a:buChar char="ü"/>
                        <a:defRPr/>
                      </a:pPr>
                      <a:r>
                        <a:rPr lang="en-US" altLang="en-US" sz="1400" dirty="0"/>
                        <a:t>There is growth of the testes, largely because of an increased number of seminiferous tubules.</a:t>
                      </a:r>
                      <a:r>
                        <a:rPr lang="en-US" altLang="en-US" sz="1400" baseline="0" dirty="0"/>
                        <a:t> </a:t>
                      </a:r>
                      <a:r>
                        <a:rPr lang="en-US" altLang="en-US" sz="1400" dirty="0"/>
                        <a:t>(</a:t>
                      </a:r>
                      <a:r>
                        <a:rPr lang="en-US" altLang="en-US" sz="1400" dirty="0">
                          <a:solidFill>
                            <a:schemeClr val="accent4">
                              <a:lumMod val="75000"/>
                            </a:schemeClr>
                          </a:solidFill>
                        </a:rPr>
                        <a:t>12 -13</a:t>
                      </a:r>
                      <a:r>
                        <a:rPr lang="en-US" altLang="en-US" sz="1400" dirty="0"/>
                        <a:t> years).</a:t>
                      </a:r>
                    </a:p>
                    <a:p>
                      <a:pPr marL="285750" indent="-285750" defTabSz="914400">
                        <a:lnSpc>
                          <a:spcPct val="100000"/>
                        </a:lnSpc>
                        <a:buClr>
                          <a:srgbClr val="008080"/>
                        </a:buClr>
                        <a:buFont typeface="Wingdings" panose="05000000000000000000" pitchFamily="2" charset="2"/>
                        <a:buChar char="ü"/>
                        <a:defRPr/>
                      </a:pPr>
                      <a:endParaRPr lang="en-US" altLang="en-US" sz="900" dirty="0"/>
                    </a:p>
                    <a:p>
                      <a:pPr marL="285750" indent="-285750" defTabSz="914400">
                        <a:lnSpc>
                          <a:spcPct val="100000"/>
                        </a:lnSpc>
                        <a:buClr>
                          <a:srgbClr val="008080"/>
                        </a:buClr>
                        <a:buFont typeface="Wingdings" panose="05000000000000000000" pitchFamily="2" charset="2"/>
                        <a:buChar char="ü"/>
                        <a:defRPr/>
                      </a:pPr>
                      <a:r>
                        <a:rPr lang="en-US" altLang="en-US" sz="1400" dirty="0"/>
                        <a:t>There is growth of the sex accessory organs such as the prostate.</a:t>
                      </a:r>
                    </a:p>
                    <a:p>
                      <a:pPr marL="285750" indent="-285750" defTabSz="914400">
                        <a:lnSpc>
                          <a:spcPct val="100000"/>
                        </a:lnSpc>
                        <a:buClr>
                          <a:srgbClr val="008080"/>
                        </a:buClr>
                        <a:buFont typeface="Wingdings" panose="05000000000000000000" pitchFamily="2" charset="2"/>
                        <a:buChar char="ü"/>
                        <a:defRPr/>
                      </a:pPr>
                      <a:endParaRPr lang="en-US" altLang="en-US" sz="900" dirty="0"/>
                    </a:p>
                    <a:p>
                      <a:pPr marL="285750" indent="-285750" defTabSz="914400">
                        <a:lnSpc>
                          <a:spcPct val="100000"/>
                        </a:lnSpc>
                        <a:buClr>
                          <a:srgbClr val="008080"/>
                        </a:buClr>
                        <a:buFont typeface="Wingdings" panose="05000000000000000000" pitchFamily="2" charset="2"/>
                        <a:buChar char="ü"/>
                        <a:defRPr/>
                      </a:pPr>
                      <a:r>
                        <a:rPr lang="en-US" altLang="en-US" sz="1400" dirty="0">
                          <a:solidFill>
                            <a:schemeClr val="accent5">
                              <a:lumMod val="75000"/>
                            </a:schemeClr>
                          </a:solidFill>
                        </a:rPr>
                        <a:t> There is a pronounced linear growth spurt.</a:t>
                      </a:r>
                    </a:p>
                    <a:p>
                      <a:pPr marL="285750" indent="-285750" defTabSz="914400">
                        <a:lnSpc>
                          <a:spcPct val="100000"/>
                        </a:lnSpc>
                        <a:buClr>
                          <a:srgbClr val="008080"/>
                        </a:buClr>
                        <a:buFont typeface="Wingdings" panose="05000000000000000000" pitchFamily="2" charset="2"/>
                        <a:buChar char="ü"/>
                        <a:defRPr/>
                      </a:pPr>
                      <a:endParaRPr lang="en-US" altLang="en-US" sz="900" dirty="0">
                        <a:solidFill>
                          <a:schemeClr val="accent5">
                            <a:lumMod val="75000"/>
                          </a:schemeClr>
                        </a:solidFill>
                      </a:endParaRPr>
                    </a:p>
                    <a:p>
                      <a:pPr marL="285750" indent="-285750" defTabSz="914400">
                        <a:lnSpc>
                          <a:spcPct val="100000"/>
                        </a:lnSpc>
                        <a:buClr>
                          <a:srgbClr val="008080"/>
                        </a:buClr>
                        <a:buFont typeface="Wingdings" panose="05000000000000000000" pitchFamily="2" charset="2"/>
                        <a:buChar char="ü"/>
                        <a:defRPr/>
                      </a:pPr>
                      <a:r>
                        <a:rPr lang="en-US" altLang="en-US" sz="1400" dirty="0"/>
                        <a:t> As plasma levels of testosterone increase, facial, pubic, and axillary hair appears and there is growth of the penis, lowering of the voice, and initiation of spermatogenesis (</a:t>
                      </a:r>
                      <a:r>
                        <a:rPr lang="en-US" altLang="en-US" sz="1400" dirty="0" err="1"/>
                        <a:t>spermarche</a:t>
                      </a:r>
                      <a:r>
                        <a:rPr lang="en-US" altLang="en-US" sz="1400" dirty="0"/>
                        <a:t>).</a:t>
                      </a:r>
                    </a:p>
                  </a:txBody>
                  <a:tcPr>
                    <a:solidFill>
                      <a:srgbClr val="F7FFFF"/>
                    </a:solidFill>
                  </a:tcPr>
                </a:tc>
                <a:extLst>
                  <a:ext uri="{0D108BD9-81ED-4DB2-BD59-A6C34878D82A}">
                    <a16:rowId xmlns:a16="http://schemas.microsoft.com/office/drawing/2014/main" val="914437974"/>
                  </a:ext>
                </a:extLst>
              </a:tr>
            </a:tbl>
          </a:graphicData>
        </a:graphic>
      </p:graphicFrame>
      <p:sp>
        <p:nvSpPr>
          <p:cNvPr id="8"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07569"/>
            <a:ext cx="10961288" cy="493239"/>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spcBef>
                <a:spcPct val="20000"/>
              </a:spcBef>
              <a:buClr>
                <a:srgbClr val="008080"/>
              </a:buClr>
              <a:buSzPct val="85000"/>
              <a:defRPr/>
            </a:pPr>
            <a:r>
              <a:rPr lang="en-US" sz="1800" dirty="0">
                <a:solidFill>
                  <a:srgbClr val="FF0000"/>
                </a:solidFill>
              </a:rPr>
              <a:t>Physical changes reflect progression in changes of the external genitalia and sexual hair.</a:t>
            </a:r>
            <a:endParaRPr lang="en-US" altLang="en-US" sz="1800" dirty="0">
              <a:solidFill>
                <a:srgbClr val="FF0000"/>
              </a:solidFill>
            </a:endParaRPr>
          </a:p>
        </p:txBody>
      </p:sp>
      <p:sp>
        <p:nvSpPr>
          <p:cNvPr id="9" name="Rectangle 3">
            <a:extLst>
              <a:ext uri="{FF2B5EF4-FFF2-40B4-BE49-F238E27FC236}">
                <a16:creationId xmlns:a16="http://schemas.microsoft.com/office/drawing/2014/main" id="{5667798A-01AF-1F47-A4FF-F81027D800E0}"/>
              </a:ext>
            </a:extLst>
          </p:cNvPr>
          <p:cNvSpPr txBox="1">
            <a:spLocks noChangeArrowheads="1"/>
          </p:cNvSpPr>
          <p:nvPr/>
        </p:nvSpPr>
        <p:spPr>
          <a:xfrm>
            <a:off x="600805" y="5445225"/>
            <a:ext cx="10961288" cy="95003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spcBef>
                <a:spcPct val="20000"/>
              </a:spcBef>
              <a:buClr>
                <a:srgbClr val="008080"/>
              </a:buClr>
              <a:buSzPct val="85000"/>
              <a:defRPr/>
            </a:pPr>
            <a:r>
              <a:rPr lang="en-US" sz="1600" dirty="0">
                <a:solidFill>
                  <a:srgbClr val="008080"/>
                </a:solidFill>
              </a:rPr>
              <a:t>Secondary sexual characteristics:</a:t>
            </a:r>
          </a:p>
          <a:p>
            <a:pPr lvl="1">
              <a:spcBef>
                <a:spcPct val="20000"/>
              </a:spcBef>
              <a:buClr>
                <a:srgbClr val="008080"/>
              </a:buClr>
              <a:buSzPct val="85000"/>
              <a:buFont typeface="Arial" panose="020B0604020202020204" pitchFamily="34" charset="0"/>
              <a:buChar char="•"/>
              <a:defRPr/>
            </a:pPr>
            <a:r>
              <a:rPr lang="en-US" sz="1600" dirty="0">
                <a:solidFill>
                  <a:schemeClr val="tx1"/>
                </a:solidFill>
              </a:rPr>
              <a:t>Mean age </a:t>
            </a:r>
            <a:r>
              <a:rPr lang="en-US" sz="1600" dirty="0">
                <a:solidFill>
                  <a:srgbClr val="FFC000"/>
                </a:solidFill>
              </a:rPr>
              <a:t>10.5</a:t>
            </a:r>
            <a:r>
              <a:rPr lang="en-US" sz="1600" dirty="0"/>
              <a:t> </a:t>
            </a:r>
            <a:r>
              <a:rPr lang="en-US" sz="1600" dirty="0">
                <a:solidFill>
                  <a:schemeClr val="tx1"/>
                </a:solidFill>
              </a:rPr>
              <a:t>years in girls.</a:t>
            </a:r>
          </a:p>
          <a:p>
            <a:pPr lvl="1">
              <a:spcBef>
                <a:spcPct val="20000"/>
              </a:spcBef>
              <a:buClr>
                <a:srgbClr val="008080"/>
              </a:buClr>
              <a:buSzPct val="85000"/>
              <a:buFont typeface="Arial" panose="020B0604020202020204" pitchFamily="34" charset="0"/>
              <a:buChar char="•"/>
              <a:defRPr/>
            </a:pPr>
            <a:r>
              <a:rPr lang="en-US" sz="1600" dirty="0">
                <a:solidFill>
                  <a:schemeClr val="tx1"/>
                </a:solidFill>
              </a:rPr>
              <a:t>Mean age </a:t>
            </a:r>
            <a:r>
              <a:rPr lang="en-US" sz="1600" dirty="0">
                <a:solidFill>
                  <a:srgbClr val="FFC000"/>
                </a:solidFill>
              </a:rPr>
              <a:t>11.5 – 12 </a:t>
            </a:r>
            <a:r>
              <a:rPr lang="en-US" sz="1600" dirty="0">
                <a:solidFill>
                  <a:schemeClr val="tx1"/>
                </a:solidFill>
              </a:rPr>
              <a:t>years in boys.</a:t>
            </a:r>
          </a:p>
        </p:txBody>
      </p:sp>
      <p:sp>
        <p:nvSpPr>
          <p:cNvPr id="11" name="Rectangle 10"/>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4116" y="2018164"/>
            <a:ext cx="340629" cy="432048"/>
          </a:xfrm>
          <a:prstGeom prst="rect">
            <a:avLst/>
          </a:prstGeom>
        </p:spPr>
      </p:pic>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34352" y="2022712"/>
            <a:ext cx="410075" cy="432048"/>
          </a:xfrm>
          <a:prstGeom prst="rect">
            <a:avLst/>
          </a:prstGeom>
        </p:spPr>
      </p:pic>
    </p:spTree>
    <p:extLst>
      <p:ext uri="{BB962C8B-B14F-4D97-AF65-F5344CB8AC3E}">
        <p14:creationId xmlns:p14="http://schemas.microsoft.com/office/powerpoint/2010/main" val="290479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Staging of Pubertal Development (Tanner)</a:t>
            </a:r>
          </a:p>
        </p:txBody>
      </p:sp>
      <p:graphicFrame>
        <p:nvGraphicFramePr>
          <p:cNvPr id="7" name="Table 6"/>
          <p:cNvGraphicFramePr>
            <a:graphicFrameLocks noGrp="1"/>
          </p:cNvGraphicFramePr>
          <p:nvPr>
            <p:extLst>
              <p:ext uri="{D42A27DB-BD31-4B8C-83A1-F6EECF244321}">
                <p14:modId xmlns:p14="http://schemas.microsoft.com/office/powerpoint/2010/main" val="2377073727"/>
              </p:ext>
            </p:extLst>
          </p:nvPr>
        </p:nvGraphicFramePr>
        <p:xfrm>
          <a:off x="609461" y="1601761"/>
          <a:ext cx="10969942" cy="3794760"/>
        </p:xfrm>
        <a:graphic>
          <a:graphicData uri="http://schemas.openxmlformats.org/drawingml/2006/table">
            <a:tbl>
              <a:tblPr firstRow="1" bandRow="1">
                <a:tableStyleId>{5DA37D80-6434-44D0-A028-1B22A696006F}</a:tableStyleId>
              </a:tblPr>
              <a:tblGrid>
                <a:gridCol w="588408">
                  <a:extLst>
                    <a:ext uri="{9D8B030D-6E8A-4147-A177-3AD203B41FA5}">
                      <a16:colId xmlns:a16="http://schemas.microsoft.com/office/drawing/2014/main" val="2684567273"/>
                    </a:ext>
                  </a:extLst>
                </a:gridCol>
                <a:gridCol w="5112568">
                  <a:extLst>
                    <a:ext uri="{9D8B030D-6E8A-4147-A177-3AD203B41FA5}">
                      <a16:colId xmlns:a16="http://schemas.microsoft.com/office/drawing/2014/main" val="1164763168"/>
                    </a:ext>
                  </a:extLst>
                </a:gridCol>
                <a:gridCol w="5268966">
                  <a:extLst>
                    <a:ext uri="{9D8B030D-6E8A-4147-A177-3AD203B41FA5}">
                      <a16:colId xmlns:a16="http://schemas.microsoft.com/office/drawing/2014/main" val="4128162029"/>
                    </a:ext>
                  </a:extLst>
                </a:gridCol>
              </a:tblGrid>
              <a:tr h="634639">
                <a:tc>
                  <a:txBody>
                    <a:bodyPr/>
                    <a:lstStyle/>
                    <a:p>
                      <a:pPr algn="ctr" defTabSz="914400">
                        <a:lnSpc>
                          <a:spcPct val="100000"/>
                        </a:lnSpc>
                        <a:buClr>
                          <a:srgbClr val="008080"/>
                        </a:buClr>
                      </a:pPr>
                      <a:endParaRPr kumimoji="0" lang="en-US" altLang="ar-SA" sz="1800" b="0" kern="1200" dirty="0">
                        <a:solidFill>
                          <a:srgbClr val="008080"/>
                        </a:solidFill>
                        <a:latin typeface="+mn-lt"/>
                        <a:ea typeface="+mn-ea"/>
                        <a:cs typeface="+mn-cs"/>
                      </a:endParaRPr>
                    </a:p>
                  </a:txBody>
                  <a:tcPr>
                    <a:lnL w="12700" cmpd="sng">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r>
                        <a:rPr kumimoji="0" lang="en-US" altLang="ar-SA" sz="1800" b="0" kern="1200" dirty="0">
                          <a:solidFill>
                            <a:srgbClr val="008080"/>
                          </a:solidFill>
                          <a:latin typeface="+mn-lt"/>
                          <a:ea typeface="+mn-ea"/>
                          <a:cs typeface="+mn-cs"/>
                        </a:rPr>
                        <a:t>Females’</a:t>
                      </a:r>
                    </a:p>
                    <a:p>
                      <a:pPr algn="ctr" defTabSz="914400">
                        <a:lnSpc>
                          <a:spcPct val="100000"/>
                        </a:lnSpc>
                        <a:buClr>
                          <a:srgbClr val="008080"/>
                        </a:buClr>
                      </a:pPr>
                      <a:r>
                        <a:rPr kumimoji="0" lang="en-US" altLang="ar-SA" sz="1500" b="0" kern="1200" dirty="0">
                          <a:solidFill>
                            <a:srgbClr val="FF66CC"/>
                          </a:solidFill>
                          <a:latin typeface="+mn-lt"/>
                          <a:ea typeface="+mn-ea"/>
                          <a:cs typeface="+mn-cs"/>
                        </a:rPr>
                        <a:t>Breast (B</a:t>
                      </a:r>
                      <a:r>
                        <a:rPr kumimoji="0" lang="en-US" altLang="ar-SA" sz="1500" b="0" kern="1200" dirty="0">
                          <a:solidFill>
                            <a:srgbClr val="FFC000"/>
                          </a:solidFill>
                          <a:latin typeface="+mn-lt"/>
                          <a:ea typeface="+mn-ea"/>
                          <a:cs typeface="+mn-cs"/>
                        </a:rPr>
                        <a:t>1-5</a:t>
                      </a:r>
                      <a:r>
                        <a:rPr kumimoji="0" lang="en-US" altLang="ar-SA" sz="1500" b="0" kern="1200" dirty="0">
                          <a:solidFill>
                            <a:srgbClr val="FF66CC"/>
                          </a:solidFill>
                          <a:latin typeface="+mn-lt"/>
                          <a:ea typeface="+mn-ea"/>
                          <a:cs typeface="+mn-cs"/>
                        </a:rPr>
                        <a:t>) </a:t>
                      </a:r>
                      <a:r>
                        <a:rPr kumimoji="0" lang="en-US" altLang="ar-SA" sz="1500" b="0" kern="1200" dirty="0">
                          <a:solidFill>
                            <a:srgbClr val="FF66CC"/>
                          </a:solidFill>
                          <a:latin typeface="+mn-lt"/>
                          <a:ea typeface="+mn-ea"/>
                          <a:cs typeface="+mn-cs"/>
                          <a:sym typeface="Wingdings" panose="05000000000000000000" pitchFamily="2" charset="2"/>
                        </a:rPr>
                        <a:t></a:t>
                      </a:r>
                      <a:r>
                        <a:rPr kumimoji="0" lang="en-US" altLang="ar-SA" sz="1500" b="0" kern="1200" baseline="0" dirty="0">
                          <a:solidFill>
                            <a:srgbClr val="FF66CC"/>
                          </a:solidFill>
                          <a:latin typeface="+mn-lt"/>
                          <a:ea typeface="+mn-ea"/>
                          <a:cs typeface="+mn-cs"/>
                          <a:sym typeface="Wingdings" panose="05000000000000000000" pitchFamily="2" charset="2"/>
                        </a:rPr>
                        <a:t> </a:t>
                      </a:r>
                      <a:r>
                        <a:rPr kumimoji="0" lang="en-US" altLang="ar-SA" sz="1500" b="0" kern="1200" dirty="0">
                          <a:solidFill>
                            <a:srgbClr val="FF66CC"/>
                          </a:solidFill>
                          <a:latin typeface="+mn-lt"/>
                          <a:ea typeface="+mn-ea"/>
                          <a:cs typeface="+mn-cs"/>
                        </a:rPr>
                        <a:t>Pubic hair (Pu</a:t>
                      </a:r>
                      <a:r>
                        <a:rPr kumimoji="0" lang="en-US" altLang="ar-SA" sz="1500" b="0" kern="1200" dirty="0">
                          <a:solidFill>
                            <a:srgbClr val="FFC000"/>
                          </a:solidFill>
                          <a:latin typeface="+mn-lt"/>
                          <a:ea typeface="+mn-ea"/>
                          <a:cs typeface="+mn-cs"/>
                        </a:rPr>
                        <a:t>1-5</a:t>
                      </a:r>
                      <a:r>
                        <a:rPr kumimoji="0" lang="en-US" altLang="ar-SA" sz="1500" b="0" kern="1200" dirty="0">
                          <a:solidFill>
                            <a:srgbClr val="FF66CC"/>
                          </a:solidFill>
                          <a:latin typeface="+mn-lt"/>
                          <a:ea typeface="+mn-ea"/>
                          <a:cs typeface="+mn-cs"/>
                        </a:rPr>
                        <a:t>)</a:t>
                      </a:r>
                      <a:r>
                        <a:rPr kumimoji="0" lang="en-US" altLang="ar-SA" sz="1500" b="0" kern="1200" baseline="0" dirty="0">
                          <a:solidFill>
                            <a:srgbClr val="FF66CC"/>
                          </a:solidFill>
                          <a:latin typeface="+mn-lt"/>
                          <a:ea typeface="+mn-ea"/>
                          <a:cs typeface="+mn-cs"/>
                        </a:rPr>
                        <a:t> </a:t>
                      </a:r>
                      <a:r>
                        <a:rPr kumimoji="0" lang="en-US" altLang="ar-SA" sz="1500" b="0" kern="1200" baseline="0" dirty="0">
                          <a:solidFill>
                            <a:srgbClr val="FF66CC"/>
                          </a:solidFill>
                          <a:latin typeface="+mn-lt"/>
                          <a:ea typeface="+mn-ea"/>
                          <a:cs typeface="+mn-cs"/>
                          <a:sym typeface="Wingdings" panose="05000000000000000000" pitchFamily="2" charset="2"/>
                        </a:rPr>
                        <a:t> </a:t>
                      </a:r>
                      <a:r>
                        <a:rPr kumimoji="0" lang="en-US" altLang="ar-SA" sz="1500" b="0" kern="1200" dirty="0">
                          <a:solidFill>
                            <a:srgbClr val="FF66CC"/>
                          </a:solidFill>
                          <a:latin typeface="+mn-lt"/>
                          <a:ea typeface="+mn-ea"/>
                          <a:cs typeface="+mn-cs"/>
                        </a:rPr>
                        <a:t>Axillary hair (A</a:t>
                      </a:r>
                      <a:r>
                        <a:rPr kumimoji="0" lang="en-US" altLang="ar-SA" sz="1500" b="0" kern="1200" dirty="0">
                          <a:solidFill>
                            <a:srgbClr val="FFC000"/>
                          </a:solidFill>
                          <a:latin typeface="+mn-lt"/>
                          <a:ea typeface="+mn-ea"/>
                          <a:cs typeface="+mn-cs"/>
                        </a:rPr>
                        <a:t>1-5</a:t>
                      </a:r>
                      <a:r>
                        <a:rPr kumimoji="0" lang="en-US" altLang="ar-SA" sz="1500" b="0" kern="1200" dirty="0">
                          <a:solidFill>
                            <a:srgbClr val="FF66CC"/>
                          </a:solidFill>
                          <a:latin typeface="+mn-lt"/>
                          <a:ea typeface="+mn-ea"/>
                          <a:cs typeface="+mn-cs"/>
                        </a:rPr>
                        <a:t>)</a:t>
                      </a:r>
                      <a:r>
                        <a:rPr kumimoji="0" lang="en-US" altLang="ar-SA" sz="1500" b="0" kern="1200" baseline="0" dirty="0">
                          <a:solidFill>
                            <a:srgbClr val="FF66CC"/>
                          </a:solidFill>
                          <a:latin typeface="+mn-lt"/>
                          <a:ea typeface="+mn-ea"/>
                          <a:cs typeface="+mn-cs"/>
                        </a:rPr>
                        <a:t> </a:t>
                      </a:r>
                    </a:p>
                    <a:p>
                      <a:pPr algn="ctr" defTabSz="914400">
                        <a:lnSpc>
                          <a:spcPct val="100000"/>
                        </a:lnSpc>
                        <a:buClr>
                          <a:srgbClr val="008080"/>
                        </a:buClr>
                      </a:pPr>
                      <a:r>
                        <a:rPr kumimoji="0" lang="en-US" altLang="ar-SA" sz="1500" b="0" kern="1200" baseline="0" dirty="0">
                          <a:solidFill>
                            <a:srgbClr val="FF66CC"/>
                          </a:solidFill>
                          <a:latin typeface="+mn-lt"/>
                          <a:ea typeface="+mn-ea"/>
                          <a:cs typeface="+mn-cs"/>
                          <a:sym typeface="Wingdings" panose="05000000000000000000" pitchFamily="2" charset="2"/>
                        </a:rPr>
                        <a:t> </a:t>
                      </a:r>
                      <a:r>
                        <a:rPr kumimoji="0" lang="en-US" altLang="ar-SA" sz="1500" b="0" kern="1200" dirty="0">
                          <a:solidFill>
                            <a:srgbClr val="FF66CC"/>
                          </a:solidFill>
                          <a:latin typeface="+mn-lt"/>
                          <a:ea typeface="+mn-ea"/>
                          <a:cs typeface="+mn-cs"/>
                        </a:rPr>
                        <a:t>Menarche.</a:t>
                      </a:r>
                    </a:p>
                  </a:txBody>
                  <a:tcPr>
                    <a:lnL w="12700" cap="flat" cmpd="sng" algn="ctr">
                      <a:solidFill>
                        <a:schemeClr val="bg2">
                          <a:lumMod val="75000"/>
                        </a:schemeClr>
                      </a:solidFill>
                      <a:prstDash val="solid"/>
                      <a:round/>
                      <a:headEnd type="none" w="med" len="med"/>
                      <a:tailEnd type="none" w="med" len="med"/>
                    </a:lnL>
                    <a:solidFill>
                      <a:srgbClr val="F8E5FF"/>
                    </a:solidFill>
                  </a:tcPr>
                </a:tc>
                <a:tc>
                  <a:txBody>
                    <a:bodyPr/>
                    <a:lstStyle/>
                    <a:p>
                      <a:pPr algn="ctr" defTabSz="914400">
                        <a:lnSpc>
                          <a:spcPct val="100000"/>
                        </a:lnSpc>
                        <a:buClr>
                          <a:srgbClr val="008080"/>
                        </a:buClr>
                      </a:pPr>
                      <a:endParaRPr kumimoji="0" lang="en-US" sz="100" b="0" kern="1200" dirty="0">
                        <a:solidFill>
                          <a:srgbClr val="008080"/>
                        </a:solidFill>
                        <a:latin typeface="+mn-lt"/>
                        <a:ea typeface="+mn-ea"/>
                        <a:cs typeface="+mn-cs"/>
                      </a:endParaRPr>
                    </a:p>
                    <a:p>
                      <a:pPr algn="ctr" defTabSz="914400">
                        <a:lnSpc>
                          <a:spcPct val="100000"/>
                        </a:lnSpc>
                        <a:buClr>
                          <a:srgbClr val="008080"/>
                        </a:buClr>
                      </a:pPr>
                      <a:r>
                        <a:rPr kumimoji="0" lang="en-US" sz="1800" b="0" kern="1200" dirty="0">
                          <a:solidFill>
                            <a:srgbClr val="008080"/>
                          </a:solidFill>
                          <a:latin typeface="+mn-lt"/>
                          <a:ea typeface="+mn-ea"/>
                          <a:cs typeface="+mn-cs"/>
                        </a:rPr>
                        <a:t>Males’</a:t>
                      </a:r>
                    </a:p>
                    <a:p>
                      <a:pPr algn="ctr" defTabSz="914400">
                        <a:lnSpc>
                          <a:spcPct val="100000"/>
                        </a:lnSpc>
                        <a:buClr>
                          <a:srgbClr val="008080"/>
                        </a:buClr>
                      </a:pPr>
                      <a:r>
                        <a:rPr kumimoji="0" lang="en-US" sz="1500" b="0" kern="1200" dirty="0" err="1">
                          <a:solidFill>
                            <a:srgbClr val="FF66CC"/>
                          </a:solidFill>
                          <a:latin typeface="+mn-lt"/>
                          <a:ea typeface="+mn-ea"/>
                          <a:cs typeface="+mn-cs"/>
                        </a:rPr>
                        <a:t>Testicularvolume</a:t>
                      </a:r>
                      <a:r>
                        <a:rPr kumimoji="0" lang="en-US" sz="1500" b="0" kern="1200" dirty="0">
                          <a:solidFill>
                            <a:srgbClr val="FF66CC"/>
                          </a:solidFill>
                          <a:latin typeface="+mn-lt"/>
                          <a:ea typeface="+mn-ea"/>
                          <a:cs typeface="+mn-cs"/>
                        </a:rPr>
                        <a:t> </a:t>
                      </a:r>
                      <a:r>
                        <a:rPr kumimoji="0" lang="en-US" sz="1500" b="0" kern="1200" dirty="0">
                          <a:solidFill>
                            <a:schemeClr val="accent4">
                              <a:lumMod val="75000"/>
                            </a:schemeClr>
                          </a:solidFill>
                          <a:latin typeface="+mn-lt"/>
                          <a:ea typeface="+mn-ea"/>
                          <a:cs typeface="+mn-cs"/>
                        </a:rPr>
                        <a:t>&gt; 4 </a:t>
                      </a:r>
                      <a:r>
                        <a:rPr kumimoji="0" lang="en-US" sz="1500" b="0" kern="1200" dirty="0">
                          <a:solidFill>
                            <a:srgbClr val="FF66CC"/>
                          </a:solidFill>
                          <a:latin typeface="+mn-lt"/>
                          <a:ea typeface="+mn-ea"/>
                          <a:cs typeface="+mn-cs"/>
                        </a:rPr>
                        <a:t>ml (</a:t>
                      </a:r>
                      <a:r>
                        <a:rPr kumimoji="0" lang="en-US" sz="1500" b="0" kern="1200" dirty="0" err="1">
                          <a:solidFill>
                            <a:srgbClr val="FF66CC"/>
                          </a:solidFill>
                          <a:latin typeface="+mn-lt"/>
                          <a:ea typeface="+mn-ea"/>
                          <a:cs typeface="+mn-cs"/>
                        </a:rPr>
                        <a:t>Te</a:t>
                      </a:r>
                      <a:r>
                        <a:rPr kumimoji="0" lang="en-US" sz="1500" b="0" kern="1200" dirty="0">
                          <a:solidFill>
                            <a:srgbClr val="FF66CC"/>
                          </a:solidFill>
                          <a:latin typeface="+mn-lt"/>
                          <a:ea typeface="+mn-ea"/>
                          <a:cs typeface="+mn-cs"/>
                        </a:rPr>
                        <a:t>) </a:t>
                      </a:r>
                      <a:r>
                        <a:rPr kumimoji="0" lang="en-US" sz="1500" b="0" kern="1200" dirty="0">
                          <a:solidFill>
                            <a:srgbClr val="FF66CC"/>
                          </a:solidFill>
                          <a:latin typeface="+mn-lt"/>
                          <a:ea typeface="+mn-ea"/>
                          <a:cs typeface="+mn-cs"/>
                          <a:sym typeface="Wingdings" panose="05000000000000000000" pitchFamily="2" charset="2"/>
                        </a:rPr>
                        <a:t> </a:t>
                      </a:r>
                      <a:r>
                        <a:rPr kumimoji="0" lang="en-US" sz="1500" b="0" kern="1200" dirty="0">
                          <a:solidFill>
                            <a:srgbClr val="FF66CC"/>
                          </a:solidFill>
                          <a:latin typeface="+mn-lt"/>
                          <a:ea typeface="+mn-ea"/>
                          <a:cs typeface="+mn-cs"/>
                        </a:rPr>
                        <a:t>Penis enlargement (G</a:t>
                      </a:r>
                      <a:r>
                        <a:rPr kumimoji="0" lang="en-US" sz="1500" b="0" kern="1200" dirty="0">
                          <a:solidFill>
                            <a:schemeClr val="accent4">
                              <a:lumMod val="75000"/>
                            </a:schemeClr>
                          </a:solidFill>
                          <a:latin typeface="+mn-lt"/>
                          <a:ea typeface="+mn-ea"/>
                          <a:cs typeface="+mn-cs"/>
                        </a:rPr>
                        <a:t>1-5</a:t>
                      </a:r>
                      <a:r>
                        <a:rPr kumimoji="0" lang="en-US" sz="1500" b="0" kern="1200" dirty="0">
                          <a:solidFill>
                            <a:srgbClr val="FF66CC"/>
                          </a:solidFill>
                          <a:latin typeface="+mn-lt"/>
                          <a:ea typeface="+mn-ea"/>
                          <a:cs typeface="+mn-cs"/>
                        </a:rPr>
                        <a:t>) </a:t>
                      </a:r>
                      <a:r>
                        <a:rPr kumimoji="0" lang="en-US" sz="1500" b="0" kern="1200" dirty="0">
                          <a:solidFill>
                            <a:srgbClr val="FF66CC"/>
                          </a:solidFill>
                          <a:latin typeface="+mn-lt"/>
                          <a:ea typeface="+mn-ea"/>
                          <a:cs typeface="+mn-cs"/>
                          <a:sym typeface="Wingdings" panose="05000000000000000000" pitchFamily="2" charset="2"/>
                        </a:rPr>
                        <a:t> </a:t>
                      </a:r>
                      <a:r>
                        <a:rPr kumimoji="0" lang="en-US" sz="1500" b="0" kern="1200" dirty="0">
                          <a:solidFill>
                            <a:srgbClr val="FF66CC"/>
                          </a:solidFill>
                          <a:latin typeface="+mn-lt"/>
                          <a:ea typeface="+mn-ea"/>
                          <a:cs typeface="+mn-cs"/>
                        </a:rPr>
                        <a:t>Pubic hair (Pu</a:t>
                      </a:r>
                      <a:r>
                        <a:rPr kumimoji="0" lang="en-US" sz="1500" b="0" kern="1200" dirty="0">
                          <a:solidFill>
                            <a:schemeClr val="accent4">
                              <a:lumMod val="75000"/>
                            </a:schemeClr>
                          </a:solidFill>
                          <a:latin typeface="+mn-lt"/>
                          <a:ea typeface="+mn-ea"/>
                          <a:cs typeface="+mn-cs"/>
                        </a:rPr>
                        <a:t>1-5</a:t>
                      </a:r>
                      <a:r>
                        <a:rPr kumimoji="0" lang="en-US" sz="1500" b="0" kern="1200" dirty="0">
                          <a:solidFill>
                            <a:srgbClr val="FF66CC"/>
                          </a:solidFill>
                          <a:latin typeface="+mn-lt"/>
                          <a:ea typeface="+mn-ea"/>
                          <a:cs typeface="+mn-cs"/>
                        </a:rPr>
                        <a:t>)</a:t>
                      </a:r>
                      <a:r>
                        <a:rPr kumimoji="0" lang="en-US" sz="1500" b="0" kern="1200" baseline="0" dirty="0">
                          <a:solidFill>
                            <a:srgbClr val="FF66CC"/>
                          </a:solidFill>
                          <a:latin typeface="+mn-lt"/>
                          <a:ea typeface="+mn-ea"/>
                          <a:cs typeface="+mn-cs"/>
                        </a:rPr>
                        <a:t> </a:t>
                      </a:r>
                      <a:r>
                        <a:rPr kumimoji="0" lang="en-US" sz="1500" b="0" kern="1200" baseline="0" dirty="0">
                          <a:solidFill>
                            <a:srgbClr val="FF66CC"/>
                          </a:solidFill>
                          <a:latin typeface="+mn-lt"/>
                          <a:ea typeface="+mn-ea"/>
                          <a:cs typeface="+mn-cs"/>
                          <a:sym typeface="Wingdings" panose="05000000000000000000" pitchFamily="2" charset="2"/>
                        </a:rPr>
                        <a:t> </a:t>
                      </a:r>
                      <a:r>
                        <a:rPr kumimoji="0" lang="en-US" sz="1500" b="0" kern="1200" dirty="0">
                          <a:solidFill>
                            <a:srgbClr val="FF66CC"/>
                          </a:solidFill>
                          <a:latin typeface="+mn-lt"/>
                          <a:ea typeface="+mn-ea"/>
                          <a:cs typeface="+mn-cs"/>
                        </a:rPr>
                        <a:t>Axillary hair (A</a:t>
                      </a:r>
                      <a:r>
                        <a:rPr kumimoji="0" lang="en-US" sz="1500" b="0" kern="1200" dirty="0">
                          <a:solidFill>
                            <a:schemeClr val="accent4">
                              <a:lumMod val="75000"/>
                            </a:schemeClr>
                          </a:solidFill>
                          <a:latin typeface="+mn-lt"/>
                          <a:ea typeface="+mn-ea"/>
                          <a:cs typeface="+mn-cs"/>
                        </a:rPr>
                        <a:t>1-5</a:t>
                      </a:r>
                      <a:r>
                        <a:rPr kumimoji="0" lang="en-US" sz="1500" b="0" kern="1200" dirty="0">
                          <a:solidFill>
                            <a:srgbClr val="FF66CC"/>
                          </a:solidFill>
                          <a:latin typeface="+mn-lt"/>
                          <a:ea typeface="+mn-ea"/>
                          <a:cs typeface="+mn-cs"/>
                        </a:rPr>
                        <a:t>) </a:t>
                      </a:r>
                      <a:r>
                        <a:rPr kumimoji="0" lang="en-US" sz="1500" b="0" kern="1200" dirty="0">
                          <a:solidFill>
                            <a:srgbClr val="FF66CC"/>
                          </a:solidFill>
                          <a:latin typeface="+mn-lt"/>
                          <a:ea typeface="+mn-ea"/>
                          <a:cs typeface="+mn-cs"/>
                          <a:sym typeface="Wingdings" panose="05000000000000000000" pitchFamily="2" charset="2"/>
                        </a:rPr>
                        <a:t> </a:t>
                      </a:r>
                      <a:r>
                        <a:rPr kumimoji="0" lang="en-US" sz="1500" b="0" kern="1200" dirty="0" err="1">
                          <a:solidFill>
                            <a:srgbClr val="FF66CC"/>
                          </a:solidFill>
                          <a:latin typeface="+mn-lt"/>
                          <a:ea typeface="+mn-ea"/>
                          <a:cs typeface="+mn-cs"/>
                        </a:rPr>
                        <a:t>Spermarche</a:t>
                      </a:r>
                      <a:r>
                        <a:rPr kumimoji="0" lang="en-US" sz="1500" b="0" kern="1200" dirty="0">
                          <a:solidFill>
                            <a:srgbClr val="FF66CC"/>
                          </a:solidFill>
                          <a:latin typeface="+mn-lt"/>
                          <a:ea typeface="+mn-ea"/>
                          <a:cs typeface="+mn-cs"/>
                        </a:rPr>
                        <a:t>. </a:t>
                      </a:r>
                    </a:p>
                  </a:txBody>
                  <a:tcPr>
                    <a:solidFill>
                      <a:srgbClr val="E1FFFF"/>
                    </a:solidFill>
                  </a:tcPr>
                </a:tc>
                <a:extLst>
                  <a:ext uri="{0D108BD9-81ED-4DB2-BD59-A6C34878D82A}">
                    <a16:rowId xmlns:a16="http://schemas.microsoft.com/office/drawing/2014/main" val="459244839"/>
                  </a:ext>
                </a:extLst>
              </a:tr>
              <a:tr h="342023">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a:solidFill>
                            <a:srgbClr val="009999"/>
                          </a:solidFill>
                          <a:latin typeface="Bahnschrift" panose="020B0502040204020203" pitchFamily="34" charset="0"/>
                          <a:cs typeface="Calibri" panose="020F0502020204030204" pitchFamily="34" charset="0"/>
                        </a:rPr>
                        <a:t>P</a:t>
                      </a:r>
                      <a:r>
                        <a:rPr lang="en-US" altLang="en-US" sz="1800" b="0" baseline="0" dirty="0">
                          <a:solidFill>
                            <a:srgbClr val="009999"/>
                          </a:solidFill>
                          <a:latin typeface="Bahnschrift" panose="020B0502040204020203" pitchFamily="34" charset="0"/>
                          <a:cs typeface="Calibri" panose="020F0502020204030204" pitchFamily="34" charset="0"/>
                        </a:rPr>
                        <a:t>1</a:t>
                      </a:r>
                      <a:endParaRPr lang="en-US" altLang="en-US" sz="1800" b="0" dirty="0">
                        <a:solidFill>
                          <a:srgbClr val="009999"/>
                        </a:solidFill>
                        <a:latin typeface="Bahnschrift" panose="020B0502040204020203" pitchFamily="34" charset="0"/>
                        <a:cs typeface="Calibri" panose="020F0502020204030204" pitchFamily="34" charset="0"/>
                      </a:endParaRPr>
                    </a:p>
                  </a:txBody>
                  <a:tcPr>
                    <a:lnT w="12700" cap="flat" cmpd="sng" algn="ctr">
                      <a:solidFill>
                        <a:schemeClr val="bg2">
                          <a:lumMod val="75000"/>
                        </a:schemeClr>
                      </a:solidFill>
                      <a:prstDash val="solid"/>
                      <a:round/>
                      <a:headEnd type="none" w="med" len="med"/>
                      <a:tailEnd type="none" w="med" len="med"/>
                    </a:lnT>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500" dirty="0">
                          <a:solidFill>
                            <a:schemeClr val="tx1"/>
                          </a:solidFill>
                        </a:rPr>
                        <a:t> </a:t>
                      </a:r>
                      <a:r>
                        <a:rPr lang="en-US" altLang="en-US" sz="1500" dirty="0" err="1">
                          <a:solidFill>
                            <a:schemeClr val="tx1"/>
                          </a:solidFill>
                        </a:rPr>
                        <a:t>Prepubertal</a:t>
                      </a:r>
                      <a:r>
                        <a:rPr lang="en-US" altLang="en-US" sz="1500" baseline="0" dirty="0">
                          <a:solidFill>
                            <a:schemeClr val="tx1"/>
                          </a:solidFill>
                        </a:rPr>
                        <a:t> </a:t>
                      </a:r>
                      <a:r>
                        <a:rPr lang="ar-SA" altLang="en-US" sz="1500" baseline="0" dirty="0">
                          <a:solidFill>
                            <a:schemeClr val="bg1">
                              <a:lumMod val="50000"/>
                            </a:schemeClr>
                          </a:solidFill>
                          <a:latin typeface="Calibri" panose="020F0502020204030204" pitchFamily="34" charset="0"/>
                          <a:cs typeface="Calibri" panose="020F0502020204030204" pitchFamily="34" charset="0"/>
                        </a:rPr>
                        <a:t>(قبل البلوغ)</a:t>
                      </a:r>
                      <a:endParaRPr lang="en-US" altLang="en-US" sz="1500" dirty="0">
                        <a:solidFill>
                          <a:schemeClr val="bg1">
                            <a:lumMod val="50000"/>
                          </a:schemeClr>
                        </a:solidFill>
                        <a:latin typeface="Calibri" panose="020F0502020204030204" pitchFamily="34" charset="0"/>
                        <a:cs typeface="Calibri" panose="020F0502020204030204" pitchFamily="34" charset="0"/>
                      </a:endParaRPr>
                    </a:p>
                  </a:txBody>
                  <a:tcPr>
                    <a:solidFill>
                      <a:srgbClr val="FEFBFF"/>
                    </a:solidFill>
                  </a:tcPr>
                </a:tc>
                <a:tc>
                  <a:txBody>
                    <a:bodyPr/>
                    <a:lstStyle/>
                    <a:p>
                      <a:r>
                        <a:rPr kumimoji="0" lang="en-US" sz="1500" kern="1200" dirty="0" err="1">
                          <a:solidFill>
                            <a:schemeClr val="tx1"/>
                          </a:solidFill>
                          <a:latin typeface="+mn-lt"/>
                          <a:ea typeface="+mn-ea"/>
                          <a:cs typeface="+mn-cs"/>
                        </a:rPr>
                        <a:t>Prepubertal</a:t>
                      </a:r>
                      <a:r>
                        <a:rPr kumimoji="0" lang="en-US" sz="1500" kern="1200" dirty="0">
                          <a:solidFill>
                            <a:schemeClr val="tx1"/>
                          </a:solidFill>
                          <a:latin typeface="+mn-lt"/>
                          <a:ea typeface="+mn-ea"/>
                          <a:cs typeface="+mn-cs"/>
                        </a:rPr>
                        <a:t>, testicular volume </a:t>
                      </a:r>
                      <a:r>
                        <a:rPr kumimoji="0" lang="en-US" sz="1500" kern="1200" dirty="0">
                          <a:solidFill>
                            <a:srgbClr val="FFC000"/>
                          </a:solidFill>
                          <a:latin typeface="+mn-lt"/>
                          <a:ea typeface="+mn-ea"/>
                          <a:cs typeface="+mn-cs"/>
                        </a:rPr>
                        <a:t>&lt; 1.5 </a:t>
                      </a:r>
                      <a:r>
                        <a:rPr kumimoji="0" lang="en-US" sz="1500" kern="1200" dirty="0">
                          <a:solidFill>
                            <a:schemeClr val="tx1"/>
                          </a:solidFill>
                          <a:latin typeface="+mn-lt"/>
                          <a:ea typeface="+mn-ea"/>
                          <a:cs typeface="+mn-cs"/>
                        </a:rPr>
                        <a:t>ml ( </a:t>
                      </a:r>
                      <a:r>
                        <a:rPr kumimoji="0" lang="en-US" sz="1500" kern="1200" dirty="0">
                          <a:solidFill>
                            <a:srgbClr val="FFC000"/>
                          </a:solidFill>
                          <a:latin typeface="+mn-lt"/>
                          <a:ea typeface="+mn-ea"/>
                          <a:cs typeface="+mn-cs"/>
                        </a:rPr>
                        <a:t>9</a:t>
                      </a:r>
                      <a:r>
                        <a:rPr kumimoji="0" lang="en-US" sz="1500" kern="1200" dirty="0">
                          <a:solidFill>
                            <a:schemeClr val="tx1"/>
                          </a:solidFill>
                          <a:latin typeface="+mn-lt"/>
                          <a:ea typeface="+mn-ea"/>
                          <a:cs typeface="+mn-cs"/>
                        </a:rPr>
                        <a:t> years and younger).</a:t>
                      </a:r>
                    </a:p>
                  </a:txBody>
                  <a:tcPr>
                    <a:solidFill>
                      <a:srgbClr val="F7FFFF"/>
                    </a:solidFill>
                  </a:tcPr>
                </a:tc>
                <a:extLst>
                  <a:ext uri="{0D108BD9-81ED-4DB2-BD59-A6C34878D82A}">
                    <a16:rowId xmlns:a16="http://schemas.microsoft.com/office/drawing/2014/main" val="914437974"/>
                  </a:ext>
                </a:extLst>
              </a:tr>
              <a:tr h="491855">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a:solidFill>
                            <a:srgbClr val="009999"/>
                          </a:solidFill>
                          <a:latin typeface="Bahnschrift" panose="020B0502040204020203" pitchFamily="34" charset="0"/>
                          <a:cs typeface="Calibri" panose="020F0502020204030204" pitchFamily="34" charset="0"/>
                        </a:rPr>
                        <a:t>P2</a:t>
                      </a:r>
                    </a:p>
                  </a:txBody>
                  <a:tcPr>
                    <a:solidFill>
                      <a:srgbClr val="F7FFFF"/>
                    </a:solidFill>
                  </a:tcPr>
                </a:tc>
                <a:tc>
                  <a:txBody>
                    <a:bodyPr/>
                    <a:lstStyle/>
                    <a:p>
                      <a:pPr marL="0" marR="0" indent="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500" dirty="0">
                          <a:solidFill>
                            <a:schemeClr val="tx1"/>
                          </a:solidFill>
                        </a:rPr>
                        <a:t>Early development of </a:t>
                      </a:r>
                      <a:r>
                        <a:rPr lang="en-US" altLang="en-US" sz="1500" dirty="0" err="1">
                          <a:solidFill>
                            <a:schemeClr val="tx1"/>
                          </a:solidFill>
                        </a:rPr>
                        <a:t>subareolar</a:t>
                      </a:r>
                      <a:r>
                        <a:rPr lang="en-US" altLang="en-US" sz="1500" dirty="0">
                          <a:solidFill>
                            <a:schemeClr val="tx1"/>
                          </a:solidFill>
                        </a:rPr>
                        <a:t> breast bud +/- small  amounts of pubic and axillary hair.</a:t>
                      </a:r>
                    </a:p>
                  </a:txBody>
                  <a:tcPr>
                    <a:solidFill>
                      <a:srgbClr val="FEFBFF"/>
                    </a:solidFill>
                  </a:tcPr>
                </a:tc>
                <a:tc>
                  <a:txBody>
                    <a:bodyPr/>
                    <a:lstStyle/>
                    <a:p>
                      <a:pPr marL="285750" indent="-285750">
                        <a:buClr>
                          <a:srgbClr val="009999"/>
                        </a:buClr>
                        <a:buFont typeface="Wingdings" panose="05000000000000000000" pitchFamily="2" charset="2"/>
                        <a:buChar char="Ø"/>
                      </a:pPr>
                      <a:r>
                        <a:rPr kumimoji="0" lang="en-US" sz="1400" kern="1200" dirty="0">
                          <a:solidFill>
                            <a:schemeClr val="tx1"/>
                          </a:solidFill>
                          <a:latin typeface="+mn-lt"/>
                          <a:ea typeface="+mn-ea"/>
                          <a:cs typeface="+mn-cs"/>
                        </a:rPr>
                        <a:t>Testicular volume between </a:t>
                      </a:r>
                      <a:r>
                        <a:rPr kumimoji="0" lang="en-US" sz="1400" kern="1200" dirty="0">
                          <a:solidFill>
                            <a:srgbClr val="FFC000"/>
                          </a:solidFill>
                          <a:latin typeface="+mn-lt"/>
                          <a:ea typeface="+mn-ea"/>
                          <a:cs typeface="+mn-cs"/>
                        </a:rPr>
                        <a:t>1.6</a:t>
                      </a:r>
                      <a:r>
                        <a:rPr kumimoji="0" lang="en-US" sz="1400" kern="1200" dirty="0">
                          <a:solidFill>
                            <a:schemeClr val="tx1"/>
                          </a:solidFill>
                          <a:latin typeface="+mn-lt"/>
                          <a:ea typeface="+mn-ea"/>
                          <a:cs typeface="+mn-cs"/>
                        </a:rPr>
                        <a:t> -</a:t>
                      </a:r>
                      <a:r>
                        <a:rPr kumimoji="0" lang="en-US" sz="1400" kern="1200" baseline="0" dirty="0">
                          <a:solidFill>
                            <a:schemeClr val="tx1"/>
                          </a:solidFill>
                          <a:latin typeface="+mn-lt"/>
                          <a:ea typeface="+mn-ea"/>
                          <a:cs typeface="+mn-cs"/>
                        </a:rPr>
                        <a:t> </a:t>
                      </a:r>
                      <a:r>
                        <a:rPr kumimoji="0" lang="en-US" sz="1400" kern="1200" dirty="0">
                          <a:solidFill>
                            <a:schemeClr val="tx1"/>
                          </a:solidFill>
                          <a:latin typeface="+mn-lt"/>
                          <a:ea typeface="+mn-ea"/>
                          <a:cs typeface="+mn-cs"/>
                        </a:rPr>
                        <a:t>6 ml; skin on scrotum thins. </a:t>
                      </a:r>
                    </a:p>
                    <a:p>
                      <a:pPr marL="285750" indent="-285750">
                        <a:buClr>
                          <a:srgbClr val="009999"/>
                        </a:buClr>
                        <a:buFont typeface="Wingdings" panose="05000000000000000000" pitchFamily="2" charset="2"/>
                        <a:buChar char="Ø"/>
                      </a:pPr>
                      <a:r>
                        <a:rPr kumimoji="0" lang="en-US" sz="1400" kern="1200" dirty="0">
                          <a:solidFill>
                            <a:schemeClr val="tx1"/>
                          </a:solidFill>
                          <a:latin typeface="+mn-lt"/>
                          <a:ea typeface="+mn-ea"/>
                          <a:cs typeface="+mn-cs"/>
                        </a:rPr>
                        <a:t>Few pubic hair ( </a:t>
                      </a:r>
                      <a:r>
                        <a:rPr kumimoji="0" lang="en-US" sz="1400" kern="1200" dirty="0">
                          <a:solidFill>
                            <a:srgbClr val="FFC000"/>
                          </a:solidFill>
                          <a:latin typeface="+mn-lt"/>
                          <a:ea typeface="+mn-ea"/>
                          <a:cs typeface="+mn-cs"/>
                        </a:rPr>
                        <a:t>9 – 11  </a:t>
                      </a:r>
                      <a:r>
                        <a:rPr kumimoji="0" lang="en-US" sz="1400" kern="1200" dirty="0">
                          <a:solidFill>
                            <a:schemeClr val="tx1"/>
                          </a:solidFill>
                          <a:latin typeface="+mn-lt"/>
                          <a:ea typeface="+mn-ea"/>
                          <a:cs typeface="+mn-cs"/>
                        </a:rPr>
                        <a:t>years).</a:t>
                      </a:r>
                    </a:p>
                  </a:txBody>
                  <a:tcPr>
                    <a:solidFill>
                      <a:srgbClr val="F7FFFF"/>
                    </a:solidFill>
                  </a:tcPr>
                </a:tc>
                <a:extLst>
                  <a:ext uri="{0D108BD9-81ED-4DB2-BD59-A6C34878D82A}">
                    <a16:rowId xmlns:a16="http://schemas.microsoft.com/office/drawing/2014/main" val="2439808185"/>
                  </a:ext>
                </a:extLst>
              </a:tr>
              <a:tr h="491854">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a:solidFill>
                            <a:srgbClr val="009999"/>
                          </a:solidFill>
                          <a:latin typeface="Bahnschrift" panose="020B0502040204020203" pitchFamily="34" charset="0"/>
                          <a:cs typeface="Calibri" panose="020F0502020204030204" pitchFamily="34" charset="0"/>
                        </a:rPr>
                        <a:t>P3</a:t>
                      </a:r>
                    </a:p>
                  </a:txBody>
                  <a:tcPr>
                    <a:solidFill>
                      <a:srgbClr val="F7FFFF"/>
                    </a:solidFill>
                  </a:tcPr>
                </a:tc>
                <a:tc>
                  <a:txBody>
                    <a:bodyPr/>
                    <a:lstStyle/>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500" dirty="0">
                          <a:solidFill>
                            <a:schemeClr val="tx1"/>
                          </a:solidFill>
                        </a:rPr>
                        <a:t>Increase in size of palpable breast tissue and areolae</a:t>
                      </a:r>
                      <a:r>
                        <a:rPr lang="en-US" altLang="en-US" sz="1500" baseline="0" dirty="0">
                          <a:solidFill>
                            <a:schemeClr val="tx1"/>
                          </a:solidFill>
                        </a:rPr>
                        <a:t>.</a:t>
                      </a:r>
                    </a:p>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500" dirty="0">
                          <a:solidFill>
                            <a:schemeClr val="tx1"/>
                          </a:solidFill>
                        </a:rPr>
                        <a:t>increased pubic / axillary hair.</a:t>
                      </a:r>
                    </a:p>
                  </a:txBody>
                  <a:tcPr>
                    <a:solidFill>
                      <a:srgbClr val="FEFBFF"/>
                    </a:solidFill>
                  </a:tcPr>
                </a:tc>
                <a:tc>
                  <a:txBody>
                    <a:bodyPr/>
                    <a:lstStyle/>
                    <a:p>
                      <a:pPr marL="285750" indent="-285750">
                        <a:buClr>
                          <a:srgbClr val="009999"/>
                        </a:buClr>
                        <a:buFont typeface="Wingdings" panose="05000000000000000000" pitchFamily="2" charset="2"/>
                        <a:buChar char="Ø"/>
                      </a:pPr>
                      <a:r>
                        <a:rPr kumimoji="0" lang="en-US" sz="1400" kern="1200" dirty="0">
                          <a:solidFill>
                            <a:schemeClr val="tx1"/>
                          </a:solidFill>
                          <a:latin typeface="+mn-lt"/>
                          <a:ea typeface="+mn-ea"/>
                          <a:cs typeface="+mn-cs"/>
                        </a:rPr>
                        <a:t>Testicular volume between </a:t>
                      </a:r>
                      <a:r>
                        <a:rPr kumimoji="0" lang="en-US" sz="1400" kern="1200" dirty="0">
                          <a:solidFill>
                            <a:srgbClr val="FFC000"/>
                          </a:solidFill>
                          <a:latin typeface="+mn-lt"/>
                          <a:ea typeface="+mn-ea"/>
                          <a:cs typeface="+mn-cs"/>
                        </a:rPr>
                        <a:t>6 - 12 </a:t>
                      </a:r>
                      <a:r>
                        <a:rPr kumimoji="0" lang="en-US" sz="1400" kern="1200" dirty="0">
                          <a:solidFill>
                            <a:schemeClr val="tx1"/>
                          </a:solidFill>
                          <a:latin typeface="+mn-lt"/>
                          <a:ea typeface="+mn-ea"/>
                          <a:cs typeface="+mn-cs"/>
                        </a:rPr>
                        <a:t>ml, </a:t>
                      </a:r>
                      <a:r>
                        <a:rPr kumimoji="0" lang="en-US" sz="1400" kern="1200" dirty="0" err="1">
                          <a:solidFill>
                            <a:schemeClr val="tx1"/>
                          </a:solidFill>
                          <a:latin typeface="+mn-lt"/>
                          <a:ea typeface="+mn-ea"/>
                          <a:cs typeface="+mn-cs"/>
                        </a:rPr>
                        <a:t>Lenghtening</a:t>
                      </a:r>
                      <a:r>
                        <a:rPr kumimoji="0" lang="en-US" sz="1400" kern="1200" dirty="0">
                          <a:solidFill>
                            <a:schemeClr val="tx1"/>
                          </a:solidFill>
                          <a:latin typeface="+mn-lt"/>
                          <a:ea typeface="+mn-ea"/>
                          <a:cs typeface="+mn-cs"/>
                        </a:rPr>
                        <a:t> of penis. </a:t>
                      </a:r>
                    </a:p>
                    <a:p>
                      <a:pPr marL="285750" marR="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Ø"/>
                        <a:tabLst/>
                        <a:defRPr/>
                      </a:pPr>
                      <a:r>
                        <a:rPr kumimoji="0" lang="en-US" sz="1400" kern="1200" dirty="0">
                          <a:solidFill>
                            <a:schemeClr val="tx1"/>
                          </a:solidFill>
                          <a:latin typeface="+mn-lt"/>
                          <a:ea typeface="+mn-ea"/>
                          <a:cs typeface="+mn-cs"/>
                        </a:rPr>
                        <a:t>Further growth of testes and scrotum (</a:t>
                      </a:r>
                      <a:r>
                        <a:rPr kumimoji="0" lang="en-US" sz="1400" kern="1200" baseline="0" dirty="0">
                          <a:solidFill>
                            <a:srgbClr val="FFC000"/>
                          </a:solidFill>
                          <a:latin typeface="+mn-lt"/>
                          <a:ea typeface="+mn-ea"/>
                          <a:cs typeface="+mn-cs"/>
                        </a:rPr>
                        <a:t> </a:t>
                      </a:r>
                      <a:r>
                        <a:rPr kumimoji="0" lang="en-US" sz="1400" kern="1200" dirty="0">
                          <a:solidFill>
                            <a:srgbClr val="FFC000"/>
                          </a:solidFill>
                          <a:latin typeface="+mn-lt"/>
                          <a:ea typeface="+mn-ea"/>
                          <a:cs typeface="+mn-cs"/>
                        </a:rPr>
                        <a:t>11 – 12.5  </a:t>
                      </a:r>
                      <a:r>
                        <a:rPr kumimoji="0" lang="en-US" sz="1400" kern="1200" dirty="0">
                          <a:solidFill>
                            <a:schemeClr val="tx1"/>
                          </a:solidFill>
                          <a:latin typeface="+mn-lt"/>
                          <a:ea typeface="+mn-ea"/>
                          <a:cs typeface="+mn-cs"/>
                        </a:rPr>
                        <a:t>years).</a:t>
                      </a:r>
                    </a:p>
                  </a:txBody>
                  <a:tcPr>
                    <a:solidFill>
                      <a:srgbClr val="F7FFFF"/>
                    </a:solidFill>
                  </a:tcPr>
                </a:tc>
                <a:extLst>
                  <a:ext uri="{0D108BD9-81ED-4DB2-BD59-A6C34878D82A}">
                    <a16:rowId xmlns:a16="http://schemas.microsoft.com/office/drawing/2014/main" val="4075492572"/>
                  </a:ext>
                </a:extLst>
              </a:tr>
              <a:tr h="491855">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a:solidFill>
                            <a:srgbClr val="009999"/>
                          </a:solidFill>
                          <a:latin typeface="Bahnschrift" panose="020B0502040204020203" pitchFamily="34" charset="0"/>
                          <a:cs typeface="Calibri" panose="020F0502020204030204" pitchFamily="34" charset="0"/>
                        </a:rPr>
                        <a:t>P4</a:t>
                      </a:r>
                    </a:p>
                  </a:txBody>
                  <a:tcPr>
                    <a:solidFill>
                      <a:srgbClr val="F7FFFF"/>
                    </a:solidFill>
                  </a:tcPr>
                </a:tc>
                <a:tc>
                  <a:txBody>
                    <a:bodyPr/>
                    <a:lstStyle/>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500" dirty="0">
                          <a:solidFill>
                            <a:schemeClr val="tx1"/>
                          </a:solidFill>
                        </a:rPr>
                        <a:t>Breast tissue and areolae protrude above breast level. </a:t>
                      </a:r>
                    </a:p>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500" dirty="0">
                          <a:solidFill>
                            <a:schemeClr val="tx1"/>
                          </a:solidFill>
                        </a:rPr>
                        <a:t>Further increased pubic/axillary hair growth.</a:t>
                      </a:r>
                    </a:p>
                  </a:txBody>
                  <a:tcPr>
                    <a:solidFill>
                      <a:srgbClr val="FEFBFF"/>
                    </a:solidFill>
                  </a:tcPr>
                </a:tc>
                <a:tc>
                  <a:txBody>
                    <a:bodyPr/>
                    <a:lstStyle/>
                    <a:p>
                      <a:pPr marL="285750" indent="-285750">
                        <a:buClr>
                          <a:srgbClr val="009999"/>
                        </a:buClr>
                        <a:buFont typeface="Wingdings" panose="05000000000000000000" pitchFamily="2" charset="2"/>
                        <a:buChar char="Ø"/>
                      </a:pPr>
                      <a:r>
                        <a:rPr kumimoji="0" lang="en-US" sz="1400" kern="1200" dirty="0">
                          <a:solidFill>
                            <a:schemeClr val="tx1"/>
                          </a:solidFill>
                          <a:latin typeface="+mn-lt"/>
                          <a:ea typeface="+mn-ea"/>
                          <a:cs typeface="+mn-cs"/>
                        </a:rPr>
                        <a:t>Testicular volume between </a:t>
                      </a:r>
                      <a:r>
                        <a:rPr kumimoji="0" lang="en-US" sz="1400" kern="1200" dirty="0">
                          <a:solidFill>
                            <a:srgbClr val="FFC000"/>
                          </a:solidFill>
                          <a:latin typeface="+mn-lt"/>
                          <a:ea typeface="+mn-ea"/>
                          <a:cs typeface="+mn-cs"/>
                        </a:rPr>
                        <a:t>12 - 20 </a:t>
                      </a:r>
                      <a:r>
                        <a:rPr kumimoji="0" lang="en-US" sz="1400" kern="1200" dirty="0">
                          <a:solidFill>
                            <a:schemeClr val="tx1"/>
                          </a:solidFill>
                          <a:latin typeface="+mn-lt"/>
                          <a:ea typeface="+mn-ea"/>
                          <a:cs typeface="+mn-cs"/>
                        </a:rPr>
                        <a:t>ml; scrotum enlarges further and darkens.</a:t>
                      </a:r>
                    </a:p>
                    <a:p>
                      <a:pPr marL="285750" marR="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Ø"/>
                        <a:tabLst/>
                        <a:defRPr/>
                      </a:pPr>
                      <a:r>
                        <a:rPr kumimoji="0" lang="en-GB" sz="1400" kern="1200" dirty="0" err="1">
                          <a:solidFill>
                            <a:schemeClr val="tx1"/>
                          </a:solidFill>
                          <a:latin typeface="+mn-lt"/>
                          <a:ea typeface="+mn-ea"/>
                          <a:cs typeface="+mn-cs"/>
                        </a:rPr>
                        <a:t>Incresed</a:t>
                      </a:r>
                      <a:r>
                        <a:rPr kumimoji="0" lang="en-GB" sz="1400" kern="1200" dirty="0">
                          <a:solidFill>
                            <a:schemeClr val="tx1"/>
                          </a:solidFill>
                          <a:latin typeface="+mn-lt"/>
                          <a:ea typeface="+mn-ea"/>
                          <a:cs typeface="+mn-cs"/>
                        </a:rPr>
                        <a:t> pubic / axillary hair </a:t>
                      </a:r>
                      <a:r>
                        <a:rPr kumimoji="0" lang="en-US" sz="1400" kern="1200" dirty="0">
                          <a:solidFill>
                            <a:schemeClr val="tx1"/>
                          </a:solidFill>
                          <a:latin typeface="+mn-lt"/>
                          <a:ea typeface="+mn-ea"/>
                          <a:cs typeface="+mn-cs"/>
                        </a:rPr>
                        <a:t>(</a:t>
                      </a:r>
                      <a:r>
                        <a:rPr kumimoji="0" lang="en-US" sz="1400" kern="1200" baseline="0" dirty="0">
                          <a:solidFill>
                            <a:srgbClr val="FFC000"/>
                          </a:solidFill>
                          <a:latin typeface="+mn-lt"/>
                          <a:ea typeface="+mn-ea"/>
                          <a:cs typeface="+mn-cs"/>
                        </a:rPr>
                        <a:t> </a:t>
                      </a:r>
                      <a:r>
                        <a:rPr kumimoji="0" lang="en-US" sz="1400" kern="1200" dirty="0">
                          <a:solidFill>
                            <a:srgbClr val="FFC000"/>
                          </a:solidFill>
                          <a:latin typeface="+mn-lt"/>
                          <a:ea typeface="+mn-ea"/>
                          <a:cs typeface="+mn-cs"/>
                        </a:rPr>
                        <a:t>12.5 - 14  </a:t>
                      </a:r>
                      <a:r>
                        <a:rPr kumimoji="0" lang="en-US" sz="1400" kern="1200" dirty="0">
                          <a:solidFill>
                            <a:schemeClr val="tx1"/>
                          </a:solidFill>
                          <a:latin typeface="+mn-lt"/>
                          <a:ea typeface="+mn-ea"/>
                          <a:cs typeface="+mn-cs"/>
                        </a:rPr>
                        <a:t>years).</a:t>
                      </a:r>
                    </a:p>
                  </a:txBody>
                  <a:tcPr>
                    <a:solidFill>
                      <a:srgbClr val="F7FFFF"/>
                    </a:solidFill>
                  </a:tcPr>
                </a:tc>
                <a:extLst>
                  <a:ext uri="{0D108BD9-81ED-4DB2-BD59-A6C34878D82A}">
                    <a16:rowId xmlns:a16="http://schemas.microsoft.com/office/drawing/2014/main" val="931443153"/>
                  </a:ext>
                </a:extLst>
              </a:tr>
              <a:tr h="491854">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a:solidFill>
                            <a:srgbClr val="009999"/>
                          </a:solidFill>
                          <a:latin typeface="Bahnschrift" panose="020B0502040204020203" pitchFamily="34" charset="0"/>
                          <a:cs typeface="Calibri" panose="020F0502020204030204" pitchFamily="34" charset="0"/>
                        </a:rPr>
                        <a:t>P5</a:t>
                      </a:r>
                    </a:p>
                  </a:txBody>
                  <a:tcPr>
                    <a:solidFill>
                      <a:srgbClr val="F7FFFF"/>
                    </a:solidFill>
                  </a:tcPr>
                </a:tc>
                <a:tc>
                  <a:txBody>
                    <a:bodyPr/>
                    <a:lstStyle/>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500" dirty="0">
                          <a:solidFill>
                            <a:schemeClr val="tx1"/>
                          </a:solidFill>
                        </a:rPr>
                        <a:t>Mature adult breast. </a:t>
                      </a:r>
                    </a:p>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r>
                        <a:rPr lang="en-US" altLang="en-US" sz="1500" dirty="0">
                          <a:solidFill>
                            <a:schemeClr val="tx1"/>
                          </a:solidFill>
                        </a:rPr>
                        <a:t>Complete pubic/axillary hair growth.</a:t>
                      </a:r>
                    </a:p>
                  </a:txBody>
                  <a:tcPr>
                    <a:solidFill>
                      <a:srgbClr val="FEFBFF"/>
                    </a:solidFill>
                  </a:tcPr>
                </a:tc>
                <a:tc>
                  <a:txBody>
                    <a:bodyPr/>
                    <a:lstStyle/>
                    <a:p>
                      <a:pPr marL="285750" indent="-285750">
                        <a:buClr>
                          <a:srgbClr val="009999"/>
                        </a:buClr>
                        <a:buFont typeface="Wingdings" panose="05000000000000000000" pitchFamily="2" charset="2"/>
                        <a:buChar char="Ø"/>
                      </a:pPr>
                      <a:r>
                        <a:rPr lang="en-US" sz="1400" dirty="0"/>
                        <a:t>Testicular volume greater than </a:t>
                      </a:r>
                      <a:r>
                        <a:rPr lang="en-US" sz="1400" dirty="0">
                          <a:solidFill>
                            <a:srgbClr val="FFC000"/>
                          </a:solidFill>
                        </a:rPr>
                        <a:t>20</a:t>
                      </a:r>
                      <a:r>
                        <a:rPr lang="en-US" sz="1400" dirty="0"/>
                        <a:t> ml. Genitalia adult in size and shape.</a:t>
                      </a:r>
                    </a:p>
                    <a:p>
                      <a:pPr marL="285750" marR="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Ø"/>
                        <a:tabLst/>
                        <a:defRPr/>
                      </a:pPr>
                      <a:r>
                        <a:rPr lang="en-US" sz="1400" dirty="0"/>
                        <a:t>Completed pubic/axillary hair growth </a:t>
                      </a:r>
                      <a:r>
                        <a:rPr kumimoji="0" lang="en-US" sz="1400" kern="1200" dirty="0">
                          <a:solidFill>
                            <a:schemeClr val="tx1"/>
                          </a:solidFill>
                          <a:latin typeface="+mn-lt"/>
                          <a:ea typeface="+mn-ea"/>
                          <a:cs typeface="+mn-cs"/>
                        </a:rPr>
                        <a:t>(</a:t>
                      </a:r>
                      <a:r>
                        <a:rPr kumimoji="0" lang="en-US" sz="1400" kern="1200" baseline="0" dirty="0">
                          <a:solidFill>
                            <a:srgbClr val="FFC000"/>
                          </a:solidFill>
                          <a:latin typeface="+mn-lt"/>
                          <a:ea typeface="+mn-ea"/>
                          <a:cs typeface="+mn-cs"/>
                        </a:rPr>
                        <a:t> +</a:t>
                      </a:r>
                      <a:r>
                        <a:rPr kumimoji="0" lang="en-US" sz="1400" kern="1200" dirty="0">
                          <a:solidFill>
                            <a:srgbClr val="FFC000"/>
                          </a:solidFill>
                          <a:latin typeface="+mn-lt"/>
                          <a:ea typeface="+mn-ea"/>
                          <a:cs typeface="+mn-cs"/>
                        </a:rPr>
                        <a:t>14  </a:t>
                      </a:r>
                      <a:r>
                        <a:rPr kumimoji="0" lang="en-US" sz="1400" kern="1200" dirty="0">
                          <a:solidFill>
                            <a:schemeClr val="tx1"/>
                          </a:solidFill>
                          <a:latin typeface="+mn-lt"/>
                          <a:ea typeface="+mn-ea"/>
                          <a:cs typeface="+mn-cs"/>
                        </a:rPr>
                        <a:t>years).</a:t>
                      </a:r>
                    </a:p>
                  </a:txBody>
                  <a:tcPr>
                    <a:solidFill>
                      <a:srgbClr val="F7FFFF"/>
                    </a:solidFill>
                  </a:tcPr>
                </a:tc>
                <a:extLst>
                  <a:ext uri="{0D108BD9-81ED-4DB2-BD59-A6C34878D82A}">
                    <a16:rowId xmlns:a16="http://schemas.microsoft.com/office/drawing/2014/main" val="2776253255"/>
                  </a:ext>
                </a:extLst>
              </a:tr>
            </a:tbl>
          </a:graphicData>
        </a:graphic>
      </p:graphicFrame>
      <p:sp>
        <p:nvSpPr>
          <p:cNvPr id="8" name="Rectangle 3">
            <a:extLst>
              <a:ext uri="{FF2B5EF4-FFF2-40B4-BE49-F238E27FC236}">
                <a16:creationId xmlns:a16="http://schemas.microsoft.com/office/drawing/2014/main" id="{5667798A-01AF-1F47-A4FF-F81027D800E0}"/>
              </a:ext>
            </a:extLst>
          </p:cNvPr>
          <p:cNvSpPr txBox="1">
            <a:spLocks noChangeArrowheads="1"/>
          </p:cNvSpPr>
          <p:nvPr/>
        </p:nvSpPr>
        <p:spPr>
          <a:xfrm>
            <a:off x="189756" y="1207569"/>
            <a:ext cx="11737304" cy="52477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spcBef>
                <a:spcPct val="20000"/>
              </a:spcBef>
              <a:buClr>
                <a:srgbClr val="008080"/>
              </a:buClr>
              <a:buSzPct val="85000"/>
              <a:defRPr/>
            </a:pPr>
            <a:r>
              <a:rPr lang="en-US" sz="1400" dirty="0"/>
              <a:t>Pubertal development is classified according to the Tanner standard (Tanner &amp; </a:t>
            </a:r>
            <a:r>
              <a:rPr lang="en-US" sz="1400" dirty="0">
                <a:solidFill>
                  <a:srgbClr val="FF66CC"/>
                </a:solidFill>
              </a:rPr>
              <a:t>Marshal</a:t>
            </a:r>
            <a:r>
              <a:rPr lang="en-US" sz="1400" dirty="0"/>
              <a:t> Scale) to </a:t>
            </a:r>
            <a:r>
              <a:rPr lang="en-US" sz="1400" dirty="0">
                <a:solidFill>
                  <a:srgbClr val="FFC000"/>
                </a:solidFill>
              </a:rPr>
              <a:t>5</a:t>
            </a:r>
            <a:r>
              <a:rPr lang="en-US" sz="1400" dirty="0"/>
              <a:t> different stages (P1 – P5) from childhood to full maturity.</a:t>
            </a:r>
          </a:p>
        </p:txBody>
      </p:sp>
      <p:sp>
        <p:nvSpPr>
          <p:cNvPr id="9" name="Rectangle 3">
            <a:extLst>
              <a:ext uri="{FF2B5EF4-FFF2-40B4-BE49-F238E27FC236}">
                <a16:creationId xmlns:a16="http://schemas.microsoft.com/office/drawing/2014/main" id="{5667798A-01AF-1F47-A4FF-F81027D800E0}"/>
              </a:ext>
            </a:extLst>
          </p:cNvPr>
          <p:cNvSpPr txBox="1">
            <a:spLocks noChangeArrowheads="1"/>
          </p:cNvSpPr>
          <p:nvPr/>
        </p:nvSpPr>
        <p:spPr>
          <a:xfrm>
            <a:off x="618115" y="5407185"/>
            <a:ext cx="10961288" cy="95003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spcBef>
                <a:spcPct val="20000"/>
              </a:spcBef>
              <a:buClr>
                <a:srgbClr val="008080"/>
              </a:buClr>
              <a:buSzPct val="85000"/>
              <a:defRPr/>
            </a:pPr>
            <a:r>
              <a:rPr lang="en-US" sz="1600" dirty="0">
                <a:solidFill>
                  <a:srgbClr val="008080"/>
                </a:solidFill>
              </a:rPr>
              <a:t>Monitoring of the pubertal growth acceleration: </a:t>
            </a:r>
            <a:r>
              <a:rPr lang="en-US" sz="1600" dirty="0">
                <a:solidFill>
                  <a:schemeClr val="bg1">
                    <a:lumMod val="50000"/>
                  </a:schemeClr>
                </a:solidFill>
              </a:rPr>
              <a:t>(only in Females’ slides)</a:t>
            </a:r>
          </a:p>
          <a:p>
            <a:pPr lvl="1">
              <a:spcBef>
                <a:spcPct val="20000"/>
              </a:spcBef>
              <a:buClr>
                <a:srgbClr val="008080"/>
              </a:buClr>
              <a:buSzPct val="85000"/>
              <a:buFont typeface="Arial" panose="020B0604020202020204" pitchFamily="34" charset="0"/>
              <a:buChar char="•"/>
              <a:defRPr/>
            </a:pPr>
            <a:r>
              <a:rPr lang="en-US" sz="1600" dirty="0">
                <a:solidFill>
                  <a:schemeClr val="tx1"/>
                </a:solidFill>
              </a:rPr>
              <a:t>Growth velocity is </a:t>
            </a:r>
            <a:r>
              <a:rPr lang="en-US" sz="1600" dirty="0">
                <a:solidFill>
                  <a:srgbClr val="FFC000"/>
                </a:solidFill>
              </a:rPr>
              <a:t>2 - 3 </a:t>
            </a:r>
            <a:r>
              <a:rPr lang="en-US" sz="1600" dirty="0">
                <a:solidFill>
                  <a:schemeClr val="tx1"/>
                </a:solidFill>
              </a:rPr>
              <a:t>times greater than </a:t>
            </a:r>
            <a:r>
              <a:rPr lang="en-US" sz="1600" dirty="0" err="1">
                <a:solidFill>
                  <a:schemeClr val="tx1"/>
                </a:solidFill>
              </a:rPr>
              <a:t>prepubertal</a:t>
            </a:r>
            <a:r>
              <a:rPr lang="en-US" sz="1600" dirty="0">
                <a:solidFill>
                  <a:schemeClr val="tx1"/>
                </a:solidFill>
              </a:rPr>
              <a:t>.</a:t>
            </a:r>
          </a:p>
          <a:p>
            <a:pPr lvl="1">
              <a:spcBef>
                <a:spcPct val="20000"/>
              </a:spcBef>
              <a:buClr>
                <a:srgbClr val="008080"/>
              </a:buClr>
              <a:buSzPct val="85000"/>
              <a:buFont typeface="Arial" panose="020B0604020202020204" pitchFamily="34" charset="0"/>
              <a:buChar char="•"/>
              <a:defRPr/>
            </a:pPr>
            <a:r>
              <a:rPr lang="en-US" sz="1600" dirty="0">
                <a:solidFill>
                  <a:schemeClr val="tx1"/>
                </a:solidFill>
              </a:rPr>
              <a:t>Sexual </a:t>
            </a:r>
            <a:r>
              <a:rPr lang="en-US" sz="1600" dirty="0" err="1">
                <a:solidFill>
                  <a:schemeClr val="tx1"/>
                </a:solidFill>
              </a:rPr>
              <a:t>dimorfism</a:t>
            </a:r>
            <a:r>
              <a:rPr lang="en-US" sz="1600" dirty="0">
                <a:solidFill>
                  <a:schemeClr val="tx1"/>
                </a:solidFill>
              </a:rPr>
              <a:t> in pubertal growth.</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259" y="5482992"/>
            <a:ext cx="4136954" cy="873358"/>
          </a:xfrm>
          <a:prstGeom prst="rect">
            <a:avLst/>
          </a:prstGeom>
        </p:spPr>
      </p:pic>
      <p:sp>
        <p:nvSpPr>
          <p:cNvPr id="12" name="Rectangle 11"/>
          <p:cNvSpPr/>
          <p:nvPr/>
        </p:nvSpPr>
        <p:spPr>
          <a:xfrm>
            <a:off x="8830716" y="11258"/>
            <a:ext cx="3358109" cy="60943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Arabic Typesetting" panose="03020402040406030203" pitchFamily="66" charset="-78"/>
                <a:cs typeface="Arabic Typesetting" panose="03020402040406030203" pitchFamily="66" charset="-78"/>
              </a:rPr>
              <a:t>Dr</a:t>
            </a:r>
            <a:r>
              <a:rPr lang="en-US" dirty="0">
                <a:solidFill>
                  <a:srgbClr val="FF0000"/>
                </a:solidFill>
                <a:latin typeface="Arabic Typesetting" panose="03020402040406030203" pitchFamily="66" charset="-78"/>
                <a:cs typeface="Arabic Typesetting" panose="03020402040406030203" pitchFamily="66" charset="-78"/>
              </a:rPr>
              <a:t> said: will not ask you about this slide, its for your own information </a:t>
            </a:r>
          </a:p>
        </p:txBody>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0396" y="1608325"/>
            <a:ext cx="360041" cy="432048"/>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06980" y="1608325"/>
            <a:ext cx="317452" cy="334462"/>
          </a:xfrm>
          <a:prstGeom prst="rect">
            <a:avLst/>
          </a:prstGeom>
        </p:spPr>
      </p:pic>
    </p:spTree>
    <p:extLst>
      <p:ext uri="{BB962C8B-B14F-4D97-AF65-F5344CB8AC3E}">
        <p14:creationId xmlns:p14="http://schemas.microsoft.com/office/powerpoint/2010/main" val="260323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Normal Pubertal Development</a:t>
            </a:r>
          </a:p>
        </p:txBody>
      </p:sp>
      <p:graphicFrame>
        <p:nvGraphicFramePr>
          <p:cNvPr id="7" name="Table 6"/>
          <p:cNvGraphicFramePr>
            <a:graphicFrameLocks noGrp="1"/>
          </p:cNvGraphicFramePr>
          <p:nvPr>
            <p:extLst>
              <p:ext uri="{D42A27DB-BD31-4B8C-83A1-F6EECF244321}">
                <p14:modId xmlns:p14="http://schemas.microsoft.com/office/powerpoint/2010/main" val="3295547105"/>
              </p:ext>
            </p:extLst>
          </p:nvPr>
        </p:nvGraphicFramePr>
        <p:xfrm>
          <a:off x="609460" y="1575938"/>
          <a:ext cx="10969942" cy="4347473"/>
        </p:xfrm>
        <a:graphic>
          <a:graphicData uri="http://schemas.openxmlformats.org/drawingml/2006/table">
            <a:tbl>
              <a:tblPr firstRow="1" bandRow="1">
                <a:tableStyleId>{5DA37D80-6434-44D0-A028-1B22A696006F}</a:tableStyleId>
              </a:tblPr>
              <a:tblGrid>
                <a:gridCol w="1884551">
                  <a:extLst>
                    <a:ext uri="{9D8B030D-6E8A-4147-A177-3AD203B41FA5}">
                      <a16:colId xmlns:a16="http://schemas.microsoft.com/office/drawing/2014/main" val="2684567273"/>
                    </a:ext>
                  </a:extLst>
                </a:gridCol>
                <a:gridCol w="4392488">
                  <a:extLst>
                    <a:ext uri="{9D8B030D-6E8A-4147-A177-3AD203B41FA5}">
                      <a16:colId xmlns:a16="http://schemas.microsoft.com/office/drawing/2014/main" val="1164763168"/>
                    </a:ext>
                  </a:extLst>
                </a:gridCol>
                <a:gridCol w="4692903">
                  <a:extLst>
                    <a:ext uri="{9D8B030D-6E8A-4147-A177-3AD203B41FA5}">
                      <a16:colId xmlns:a16="http://schemas.microsoft.com/office/drawing/2014/main" val="4128162029"/>
                    </a:ext>
                  </a:extLst>
                </a:gridCol>
              </a:tblGrid>
              <a:tr h="461273">
                <a:tc>
                  <a:txBody>
                    <a:bodyPr/>
                    <a:lstStyle/>
                    <a:p>
                      <a:pPr algn="ctr" defTabSz="914400">
                        <a:lnSpc>
                          <a:spcPct val="100000"/>
                        </a:lnSpc>
                        <a:buClr>
                          <a:srgbClr val="008080"/>
                        </a:buClr>
                      </a:pPr>
                      <a:endParaRPr kumimoji="0" lang="en-US" altLang="ar-SA" sz="1800" b="0" kern="1200" dirty="0">
                        <a:solidFill>
                          <a:srgbClr val="008080"/>
                        </a:solidFill>
                        <a:latin typeface="+mn-lt"/>
                        <a:ea typeface="+mn-ea"/>
                        <a:cs typeface="+mn-cs"/>
                      </a:endParaRPr>
                    </a:p>
                  </a:txBody>
                  <a:tcPr>
                    <a:lnL w="12700" cmpd="sng">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r>
                        <a:rPr kumimoji="0" lang="en-US" altLang="ar-SA" sz="1800" b="0" kern="1200" dirty="0">
                          <a:solidFill>
                            <a:srgbClr val="008080"/>
                          </a:solidFill>
                          <a:latin typeface="+mn-lt"/>
                          <a:ea typeface="+mn-ea"/>
                          <a:cs typeface="+mn-cs"/>
                        </a:rPr>
                        <a:t>Females’</a:t>
                      </a:r>
                    </a:p>
                  </a:txBody>
                  <a:tcPr>
                    <a:lnL w="12700" cap="flat" cmpd="sng" algn="ctr">
                      <a:solidFill>
                        <a:schemeClr val="bg2">
                          <a:lumMod val="75000"/>
                        </a:schemeClr>
                      </a:solidFill>
                      <a:prstDash val="solid"/>
                      <a:round/>
                      <a:headEnd type="none" w="med" len="med"/>
                      <a:tailEnd type="none" w="med" len="med"/>
                    </a:lnL>
                    <a:solidFill>
                      <a:srgbClr val="F8E5FF"/>
                    </a:solidFill>
                  </a:tcPr>
                </a:tc>
                <a:tc>
                  <a:txBody>
                    <a:bodyPr/>
                    <a:lstStyle/>
                    <a:p>
                      <a:pPr algn="ctr" defTabSz="914400">
                        <a:lnSpc>
                          <a:spcPct val="100000"/>
                        </a:lnSpc>
                        <a:buClr>
                          <a:srgbClr val="008080"/>
                        </a:buClr>
                      </a:pPr>
                      <a:endParaRPr kumimoji="0" lang="en-US" sz="100" b="0" kern="1200" dirty="0">
                        <a:solidFill>
                          <a:srgbClr val="008080"/>
                        </a:solidFill>
                        <a:latin typeface="+mn-lt"/>
                        <a:ea typeface="+mn-ea"/>
                        <a:cs typeface="+mn-cs"/>
                      </a:endParaRPr>
                    </a:p>
                    <a:p>
                      <a:pPr algn="ctr" defTabSz="914400">
                        <a:lnSpc>
                          <a:spcPct val="100000"/>
                        </a:lnSpc>
                        <a:buClr>
                          <a:srgbClr val="008080"/>
                        </a:buClr>
                      </a:pPr>
                      <a:r>
                        <a:rPr kumimoji="0" lang="en-US" sz="1800" b="0" kern="1200" dirty="0">
                          <a:solidFill>
                            <a:srgbClr val="008080"/>
                          </a:solidFill>
                          <a:latin typeface="+mn-lt"/>
                          <a:ea typeface="+mn-ea"/>
                          <a:cs typeface="+mn-cs"/>
                        </a:rPr>
                        <a:t>Males’</a:t>
                      </a:r>
                    </a:p>
                  </a:txBody>
                  <a:tcPr>
                    <a:solidFill>
                      <a:srgbClr val="E1FFFF"/>
                    </a:solidFill>
                  </a:tcPr>
                </a:tc>
                <a:extLst>
                  <a:ext uri="{0D108BD9-81ED-4DB2-BD59-A6C34878D82A}">
                    <a16:rowId xmlns:a16="http://schemas.microsoft.com/office/drawing/2014/main" val="459244839"/>
                  </a:ext>
                </a:extLst>
              </a:tr>
              <a:tr h="297058">
                <a:tc>
                  <a:txBody>
                    <a:bodyPr/>
                    <a:lstStyle/>
                    <a:p>
                      <a:pPr marL="0" indent="0" algn="ctr" defTabSz="914400">
                        <a:lnSpc>
                          <a:spcPct val="100000"/>
                        </a:lnSpc>
                        <a:buClr>
                          <a:srgbClr val="008080"/>
                        </a:buClr>
                        <a:buFont typeface="Wingdings" panose="05000000000000000000" pitchFamily="2" charset="2"/>
                        <a:buNone/>
                        <a:defRPr/>
                      </a:pPr>
                      <a:r>
                        <a:rPr lang="en-US" altLang="en-US" sz="1500" b="1" dirty="0">
                          <a:solidFill>
                            <a:srgbClr val="009999"/>
                          </a:solidFill>
                          <a:latin typeface="Calibri" panose="020F0502020204030204" pitchFamily="34" charset="0"/>
                          <a:cs typeface="Calibri" panose="020F0502020204030204" pitchFamily="34" charset="0"/>
                        </a:rPr>
                        <a:t>Age of start (years)</a:t>
                      </a:r>
                    </a:p>
                  </a:txBody>
                  <a:tcPr>
                    <a:lnT w="12700" cap="flat" cmpd="sng" algn="ctr">
                      <a:solidFill>
                        <a:schemeClr val="bg2">
                          <a:lumMod val="75000"/>
                        </a:schemeClr>
                      </a:solidFill>
                      <a:prstDash val="solid"/>
                      <a:round/>
                      <a:headEnd type="none" w="med" len="med"/>
                      <a:tailEnd type="none" w="med" len="med"/>
                    </a:lnT>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altLang="en-US" sz="1500" kern="1200" dirty="0">
                          <a:solidFill>
                            <a:srgbClr val="FFC000"/>
                          </a:solidFill>
                          <a:latin typeface="+mn-lt"/>
                          <a:ea typeface="+mn-ea"/>
                          <a:cs typeface="+mn-cs"/>
                        </a:rPr>
                        <a:t>11.5 (9 – 13)</a:t>
                      </a:r>
                    </a:p>
                  </a:txBody>
                  <a:tcPr>
                    <a:solidFill>
                      <a:srgbClr val="FEFB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sz="1500" kern="1200" dirty="0">
                          <a:solidFill>
                            <a:srgbClr val="FFC000"/>
                          </a:solidFill>
                          <a:latin typeface="+mn-lt"/>
                          <a:ea typeface="+mn-ea"/>
                          <a:cs typeface="+mn-cs"/>
                        </a:rPr>
                        <a:t>12.5 (10 – 14)</a:t>
                      </a:r>
                    </a:p>
                  </a:txBody>
                  <a:tcPr>
                    <a:solidFill>
                      <a:srgbClr val="F7FFFF"/>
                    </a:solidFill>
                  </a:tcPr>
                </a:tc>
                <a:extLst>
                  <a:ext uri="{0D108BD9-81ED-4DB2-BD59-A6C34878D82A}">
                    <a16:rowId xmlns:a16="http://schemas.microsoft.com/office/drawing/2014/main" val="914437974"/>
                  </a:ext>
                </a:extLst>
              </a:tr>
              <a:tr h="304870">
                <a:tc>
                  <a:txBody>
                    <a:bodyPr/>
                    <a:lstStyle/>
                    <a:p>
                      <a:pPr marL="0" indent="0" algn="ctr" defTabSz="914400">
                        <a:lnSpc>
                          <a:spcPct val="100000"/>
                        </a:lnSpc>
                        <a:buClr>
                          <a:srgbClr val="008080"/>
                        </a:buClr>
                        <a:buFont typeface="Wingdings" panose="05000000000000000000" pitchFamily="2" charset="2"/>
                        <a:buNone/>
                        <a:defRPr/>
                      </a:pPr>
                      <a:r>
                        <a:rPr lang="en-US" altLang="en-US" sz="1500" b="1" dirty="0">
                          <a:solidFill>
                            <a:srgbClr val="009999"/>
                          </a:solidFill>
                          <a:latin typeface="Calibri" panose="020F0502020204030204" pitchFamily="34" charset="0"/>
                          <a:cs typeface="Calibri" panose="020F0502020204030204" pitchFamily="34" charset="0"/>
                        </a:rPr>
                        <a:t>First sign of puberty </a:t>
                      </a:r>
                    </a:p>
                  </a:txBody>
                  <a:tcPr>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altLang="en-US" sz="1500" kern="1200" dirty="0">
                          <a:solidFill>
                            <a:schemeClr val="tx1"/>
                          </a:solidFill>
                          <a:latin typeface="+mn-lt"/>
                          <a:ea typeface="+mn-ea"/>
                          <a:cs typeface="+mn-cs"/>
                        </a:rPr>
                        <a:t>B2</a:t>
                      </a:r>
                    </a:p>
                  </a:txBody>
                  <a:tcPr>
                    <a:solidFill>
                      <a:srgbClr val="FEFB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US" altLang="en-US" sz="1500" kern="1200" dirty="0">
                          <a:solidFill>
                            <a:schemeClr val="tx1"/>
                          </a:solidFill>
                          <a:latin typeface="+mn-lt"/>
                          <a:ea typeface="+mn-ea"/>
                          <a:cs typeface="+mn-cs"/>
                        </a:rPr>
                        <a:t>G2 (testicular volume </a:t>
                      </a:r>
                      <a:r>
                        <a:rPr kumimoji="0" lang="en-US" altLang="en-US" sz="1500" kern="1200" dirty="0">
                          <a:solidFill>
                            <a:srgbClr val="FFC000"/>
                          </a:solidFill>
                          <a:latin typeface="+mn-lt"/>
                          <a:ea typeface="+mn-ea"/>
                          <a:cs typeface="+mn-cs"/>
                        </a:rPr>
                        <a:t>&gt; 4</a:t>
                      </a:r>
                      <a:r>
                        <a:rPr kumimoji="0" lang="en-US" altLang="en-US" sz="1500" kern="1200" dirty="0">
                          <a:solidFill>
                            <a:schemeClr val="tx1"/>
                          </a:solidFill>
                          <a:latin typeface="+mn-lt"/>
                          <a:ea typeface="+mn-ea"/>
                          <a:cs typeface="+mn-cs"/>
                        </a:rPr>
                        <a:t> ml) </a:t>
                      </a:r>
                    </a:p>
                  </a:txBody>
                  <a:tcPr>
                    <a:solidFill>
                      <a:srgbClr val="F7FFFF"/>
                    </a:solidFill>
                  </a:tcPr>
                </a:tc>
                <a:extLst>
                  <a:ext uri="{0D108BD9-81ED-4DB2-BD59-A6C34878D82A}">
                    <a16:rowId xmlns:a16="http://schemas.microsoft.com/office/drawing/2014/main" val="2439808185"/>
                  </a:ext>
                </a:extLst>
              </a:tr>
              <a:tr h="476511">
                <a:tc>
                  <a:txBody>
                    <a:bodyPr/>
                    <a:lstStyle/>
                    <a:p>
                      <a:pPr marL="0" indent="0" algn="ctr" defTabSz="914400">
                        <a:lnSpc>
                          <a:spcPct val="100000"/>
                        </a:lnSpc>
                        <a:buClr>
                          <a:srgbClr val="008080"/>
                        </a:buClr>
                        <a:buFont typeface="Wingdings" panose="05000000000000000000" pitchFamily="2" charset="2"/>
                        <a:buNone/>
                        <a:defRPr/>
                      </a:pPr>
                      <a:r>
                        <a:rPr lang="en-US" altLang="en-US" sz="1500" b="1" dirty="0">
                          <a:solidFill>
                            <a:srgbClr val="009999"/>
                          </a:solidFill>
                          <a:latin typeface="Calibri" panose="020F0502020204030204" pitchFamily="34" charset="0"/>
                          <a:cs typeface="Calibri" panose="020F0502020204030204" pitchFamily="34" charset="0"/>
                        </a:rPr>
                        <a:t>Growth velocity (cm/</a:t>
                      </a:r>
                      <a:r>
                        <a:rPr lang="en-US" altLang="en-US" sz="1500" b="1" dirty="0" err="1">
                          <a:solidFill>
                            <a:srgbClr val="009999"/>
                          </a:solidFill>
                          <a:latin typeface="Calibri" panose="020F0502020204030204" pitchFamily="34" charset="0"/>
                          <a:cs typeface="Calibri" panose="020F0502020204030204" pitchFamily="34" charset="0"/>
                        </a:rPr>
                        <a:t>yr</a:t>
                      </a:r>
                      <a:r>
                        <a:rPr lang="en-US" altLang="en-US" sz="1500" b="1" dirty="0">
                          <a:solidFill>
                            <a:srgbClr val="009999"/>
                          </a:solidFill>
                          <a:latin typeface="Calibri" panose="020F0502020204030204" pitchFamily="34" charset="0"/>
                          <a:cs typeface="Calibri" panose="020F0502020204030204" pitchFamily="34" charset="0"/>
                        </a:rPr>
                        <a:t>) </a:t>
                      </a:r>
                    </a:p>
                  </a:txBody>
                  <a:tcPr>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r>
                        <a:rPr kumimoji="0" lang="en-US" sz="1500" kern="1200" dirty="0">
                          <a:solidFill>
                            <a:srgbClr val="FFC000"/>
                          </a:solidFill>
                          <a:latin typeface="+mn-lt"/>
                          <a:ea typeface="+mn-ea"/>
                          <a:cs typeface="+mn-cs"/>
                        </a:rPr>
                        <a:t>9.0</a:t>
                      </a:r>
                      <a:r>
                        <a:rPr kumimoji="0" lang="en-US" sz="1500" kern="1200" dirty="0">
                          <a:solidFill>
                            <a:schemeClr val="tx1"/>
                          </a:solidFill>
                          <a:latin typeface="+mn-lt"/>
                          <a:ea typeface="+mn-ea"/>
                          <a:cs typeface="+mn-cs"/>
                        </a:rPr>
                        <a:t> (Tanner II-III) </a:t>
                      </a:r>
                      <a:endParaRPr kumimoji="0" lang="en-US" altLang="en-US" sz="1500" kern="1200" dirty="0">
                        <a:solidFill>
                          <a:srgbClr val="FFC000"/>
                        </a:solidFill>
                        <a:latin typeface="+mn-lt"/>
                        <a:ea typeface="+mn-ea"/>
                        <a:cs typeface="+mn-cs"/>
                      </a:endParaRPr>
                    </a:p>
                  </a:txBody>
                  <a:tcPr>
                    <a:solidFill>
                      <a:srgbClr val="FEFBFF"/>
                    </a:solidFill>
                  </a:tcPr>
                </a:tc>
                <a:tc>
                  <a:txBody>
                    <a:bodyPr/>
                    <a:lstStyle/>
                    <a:p>
                      <a:pPr marL="0" marR="0" indent="0" algn="ctr" defTabSz="914400" rtl="0" eaLnBrk="1" fontAlgn="auto" latinLnBrk="0" hangingPunct="1">
                        <a:lnSpc>
                          <a:spcPct val="100000"/>
                        </a:lnSpc>
                        <a:spcBef>
                          <a:spcPts val="0"/>
                        </a:spcBef>
                        <a:spcAft>
                          <a:spcPts val="0"/>
                        </a:spcAft>
                        <a:buClr>
                          <a:srgbClr val="009999"/>
                        </a:buClr>
                        <a:buSzTx/>
                        <a:buFont typeface="Wingdings" panose="05000000000000000000" pitchFamily="2" charset="2"/>
                        <a:buNone/>
                        <a:tabLst/>
                        <a:defRPr/>
                      </a:pPr>
                      <a:r>
                        <a:rPr kumimoji="0" lang="en-US" altLang="en-US" sz="1500" kern="1200" dirty="0">
                          <a:solidFill>
                            <a:srgbClr val="FFC000"/>
                          </a:solidFill>
                          <a:latin typeface="+mn-lt"/>
                          <a:ea typeface="+mn-ea"/>
                          <a:cs typeface="+mn-cs"/>
                        </a:rPr>
                        <a:t>10.3 </a:t>
                      </a:r>
                      <a:r>
                        <a:rPr kumimoji="0" lang="en-US" altLang="en-US" sz="1500" kern="1200" dirty="0">
                          <a:solidFill>
                            <a:schemeClr val="tx1"/>
                          </a:solidFill>
                          <a:latin typeface="+mn-lt"/>
                          <a:ea typeface="+mn-ea"/>
                          <a:cs typeface="+mn-cs"/>
                        </a:rPr>
                        <a:t>(Tanner III-IV) </a:t>
                      </a:r>
                    </a:p>
                  </a:txBody>
                  <a:tcPr>
                    <a:solidFill>
                      <a:srgbClr val="F7FFFF"/>
                    </a:solidFill>
                  </a:tcPr>
                </a:tc>
                <a:extLst>
                  <a:ext uri="{0D108BD9-81ED-4DB2-BD59-A6C34878D82A}">
                    <a16:rowId xmlns:a16="http://schemas.microsoft.com/office/drawing/2014/main" val="4075492572"/>
                  </a:ext>
                </a:extLst>
              </a:tr>
              <a:tr h="476511">
                <a:tc>
                  <a:txBody>
                    <a:bodyPr/>
                    <a:lstStyle/>
                    <a:p>
                      <a:pPr marL="0" indent="0" algn="ctr" defTabSz="914400">
                        <a:lnSpc>
                          <a:spcPct val="100000"/>
                        </a:lnSpc>
                        <a:buClr>
                          <a:srgbClr val="008080"/>
                        </a:buClr>
                        <a:buFont typeface="Wingdings" panose="05000000000000000000" pitchFamily="2" charset="2"/>
                        <a:buNone/>
                        <a:defRPr/>
                      </a:pPr>
                      <a:r>
                        <a:rPr kumimoji="0" lang="en-US" altLang="en-US" sz="1500" b="1" kern="1200" dirty="0">
                          <a:solidFill>
                            <a:srgbClr val="009999"/>
                          </a:solidFill>
                          <a:latin typeface="Calibri" panose="020F0502020204030204" pitchFamily="34" charset="0"/>
                          <a:ea typeface="+mn-ea"/>
                          <a:cs typeface="Calibri" panose="020F0502020204030204" pitchFamily="34" charset="0"/>
                        </a:rPr>
                        <a:t>Duration of puberty (years)</a:t>
                      </a:r>
                    </a:p>
                  </a:txBody>
                  <a:tcPr>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r>
                        <a:rPr kumimoji="0" lang="en-US" sz="1500" kern="1200" dirty="0">
                          <a:solidFill>
                            <a:srgbClr val="FFC000"/>
                          </a:solidFill>
                          <a:latin typeface="+mn-lt"/>
                          <a:ea typeface="+mn-ea"/>
                          <a:cs typeface="+mn-cs"/>
                        </a:rPr>
                        <a:t> 2.4 ± 1.1 </a:t>
                      </a:r>
                      <a:r>
                        <a:rPr kumimoji="0" lang="en-US" sz="1500" kern="1200" dirty="0">
                          <a:solidFill>
                            <a:schemeClr val="tx1"/>
                          </a:solidFill>
                          <a:latin typeface="+mn-lt"/>
                          <a:ea typeface="+mn-ea"/>
                          <a:cs typeface="+mn-cs"/>
                        </a:rPr>
                        <a:t>(menarche)</a:t>
                      </a:r>
                      <a:endParaRPr kumimoji="0" lang="en-US" altLang="en-US" sz="1500" kern="1200" dirty="0">
                        <a:solidFill>
                          <a:srgbClr val="FFC000"/>
                        </a:solidFill>
                        <a:latin typeface="+mn-lt"/>
                        <a:ea typeface="+mn-ea"/>
                        <a:cs typeface="+mn-cs"/>
                      </a:endParaRPr>
                    </a:p>
                  </a:txBody>
                  <a:tcPr>
                    <a:solidFill>
                      <a:srgbClr val="FEFBFF"/>
                    </a:solidFill>
                  </a:tcPr>
                </a:tc>
                <a:tc>
                  <a:txBody>
                    <a:bodyPr/>
                    <a:lstStyle/>
                    <a:p>
                      <a:pPr marL="0" marR="0" indent="0" algn="ctr" defTabSz="914400" rtl="0" eaLnBrk="1" fontAlgn="auto" latinLnBrk="0" hangingPunct="1">
                        <a:lnSpc>
                          <a:spcPct val="100000"/>
                        </a:lnSpc>
                        <a:spcBef>
                          <a:spcPts val="0"/>
                        </a:spcBef>
                        <a:spcAft>
                          <a:spcPts val="0"/>
                        </a:spcAft>
                        <a:buClr>
                          <a:srgbClr val="009999"/>
                        </a:buClr>
                        <a:buSzTx/>
                        <a:buFont typeface="Wingdings" panose="05000000000000000000" pitchFamily="2" charset="2"/>
                        <a:buNone/>
                        <a:tabLst/>
                        <a:defRPr/>
                      </a:pPr>
                      <a:r>
                        <a:rPr kumimoji="0" lang="en-US" altLang="en-US" sz="1500" kern="1200" dirty="0">
                          <a:solidFill>
                            <a:srgbClr val="FFC000"/>
                          </a:solidFill>
                          <a:latin typeface="+mn-lt"/>
                          <a:ea typeface="+mn-ea"/>
                          <a:cs typeface="+mn-cs"/>
                        </a:rPr>
                        <a:t>3.2 ± 1.8 </a:t>
                      </a:r>
                      <a:r>
                        <a:rPr kumimoji="0" lang="en-US" altLang="en-US" sz="1500" kern="1200" dirty="0">
                          <a:solidFill>
                            <a:schemeClr val="tx1"/>
                          </a:solidFill>
                          <a:latin typeface="+mn-lt"/>
                          <a:ea typeface="+mn-ea"/>
                          <a:cs typeface="+mn-cs"/>
                        </a:rPr>
                        <a:t>(adult size testis)</a:t>
                      </a:r>
                    </a:p>
                  </a:txBody>
                  <a:tcPr>
                    <a:solidFill>
                      <a:srgbClr val="F7FFFF"/>
                    </a:solidFill>
                  </a:tcPr>
                </a:tc>
                <a:extLst>
                  <a:ext uri="{0D108BD9-81ED-4DB2-BD59-A6C34878D82A}">
                    <a16:rowId xmlns:a16="http://schemas.microsoft.com/office/drawing/2014/main" val="931443153"/>
                  </a:ext>
                </a:extLst>
              </a:tr>
              <a:tr h="476511">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endParaRPr kumimoji="0" lang="en-GB" sz="1500" b="1" kern="1200" dirty="0">
                        <a:solidFill>
                          <a:srgbClr val="009999"/>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endParaRPr kumimoji="0" lang="en-GB" sz="1500" b="1" kern="1200" dirty="0">
                        <a:solidFill>
                          <a:srgbClr val="009999"/>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endParaRPr kumimoji="0" lang="en-GB" sz="1500" b="1" kern="1200" dirty="0">
                        <a:solidFill>
                          <a:srgbClr val="009999"/>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kumimoji="0" lang="en-GB" sz="1500" b="1" kern="1200" dirty="0">
                          <a:solidFill>
                            <a:srgbClr val="009999"/>
                          </a:solidFill>
                          <a:latin typeface="Calibri" panose="020F0502020204030204" pitchFamily="34" charset="0"/>
                          <a:ea typeface="+mn-ea"/>
                          <a:cs typeface="Calibri" panose="020F0502020204030204" pitchFamily="34" charset="0"/>
                        </a:rPr>
                        <a:t>Sequence of normal puberty in girls’ &amp; boys’</a:t>
                      </a:r>
                      <a:endParaRPr kumimoji="0" lang="en-US" sz="1500" b="1" kern="1200" dirty="0">
                        <a:solidFill>
                          <a:srgbClr val="009999"/>
                        </a:solidFill>
                        <a:latin typeface="Calibri" panose="020F0502020204030204" pitchFamily="34" charset="0"/>
                        <a:ea typeface="+mn-ea"/>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endParaRPr kumimoji="0" lang="en-US" altLang="en-US" sz="1500" b="1" kern="1200" dirty="0">
                        <a:solidFill>
                          <a:srgbClr val="009999"/>
                        </a:solidFill>
                        <a:latin typeface="Calibri" panose="020F0502020204030204" pitchFamily="34" charset="0"/>
                        <a:ea typeface="+mn-ea"/>
                        <a:cs typeface="Calibri" panose="020F0502020204030204" pitchFamily="34" charset="0"/>
                      </a:endParaRPr>
                    </a:p>
                  </a:txBody>
                  <a:tcPr>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kumimoji="0" lang="en-US" altLang="en-US" sz="1500" kern="1200" dirty="0">
                        <a:solidFill>
                          <a:schemeClr val="tx1"/>
                        </a:solidFill>
                        <a:latin typeface="+mn-lt"/>
                        <a:ea typeface="+mn-ea"/>
                        <a:cs typeface="+mn-cs"/>
                      </a:endParaRPr>
                    </a:p>
                  </a:txBody>
                  <a:tcPr>
                    <a:solidFill>
                      <a:srgbClr val="FEFBFF"/>
                    </a:solidFill>
                  </a:tcPr>
                </a:tc>
                <a:tc>
                  <a:txBody>
                    <a:bodyPr/>
                    <a:lstStyle/>
                    <a:p>
                      <a:pPr marL="0" indent="0" algn="ctr">
                        <a:buClr>
                          <a:srgbClr val="009999"/>
                        </a:buClr>
                        <a:buFont typeface="Wingdings" panose="05000000000000000000" pitchFamily="2" charset="2"/>
                        <a:buNone/>
                      </a:pPr>
                      <a:endParaRPr kumimoji="0" lang="en-US" sz="1500" kern="1200" dirty="0">
                        <a:solidFill>
                          <a:schemeClr val="tx1"/>
                        </a:solidFill>
                        <a:latin typeface="+mn-lt"/>
                        <a:ea typeface="+mn-ea"/>
                        <a:cs typeface="+mn-cs"/>
                      </a:endParaRPr>
                    </a:p>
                  </a:txBody>
                  <a:tcPr>
                    <a:solidFill>
                      <a:srgbClr val="F7FFFF"/>
                    </a:solidFill>
                  </a:tcPr>
                </a:tc>
                <a:extLst>
                  <a:ext uri="{0D108BD9-81ED-4DB2-BD59-A6C34878D82A}">
                    <a16:rowId xmlns:a16="http://schemas.microsoft.com/office/drawing/2014/main" val="3993705802"/>
                  </a:ext>
                </a:extLst>
              </a:tr>
            </a:tbl>
          </a:graphicData>
        </a:graphic>
      </p:graphicFrame>
      <p:pic>
        <p:nvPicPr>
          <p:cNvPr id="16" name="Picture 15"/>
          <p:cNvPicPr>
            <a:picLocks noChangeAspect="1"/>
          </p:cNvPicPr>
          <p:nvPr/>
        </p:nvPicPr>
        <p:blipFill rotWithShape="1">
          <a:blip r:embed="rId2"/>
          <a:srcRect l="50762" t="54926" r="29944" b="18474"/>
          <a:stretch/>
        </p:blipFill>
        <p:spPr>
          <a:xfrm>
            <a:off x="3763458" y="3821964"/>
            <a:ext cx="2636830" cy="2044889"/>
          </a:xfrm>
          <a:prstGeom prst="rect">
            <a:avLst/>
          </a:prstGeom>
        </p:spPr>
      </p:pic>
      <p:pic>
        <p:nvPicPr>
          <p:cNvPr id="17" name="Picture 16"/>
          <p:cNvPicPr>
            <a:picLocks noChangeAspect="1"/>
          </p:cNvPicPr>
          <p:nvPr/>
        </p:nvPicPr>
        <p:blipFill rotWithShape="1">
          <a:blip r:embed="rId2"/>
          <a:srcRect l="50829" t="28082" r="29877" b="46018"/>
          <a:stretch/>
        </p:blipFill>
        <p:spPr>
          <a:xfrm>
            <a:off x="7894612" y="3803600"/>
            <a:ext cx="2952328" cy="2044889"/>
          </a:xfrm>
          <a:prstGeom prst="rect">
            <a:avLst/>
          </a:prstGeom>
        </p:spPr>
      </p:pic>
      <p:sp>
        <p:nvSpPr>
          <p:cNvPr id="14" name="Rectangle 13"/>
          <p:cNvSpPr/>
          <p:nvPr/>
        </p:nvSpPr>
        <p:spPr>
          <a:xfrm>
            <a:off x="2566020" y="4284001"/>
            <a:ext cx="1656184" cy="1092607"/>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Budding is a fat tissue under the breast under control of estrogen not progesterone.</a:t>
            </a:r>
          </a:p>
        </p:txBody>
      </p:sp>
      <p:sp>
        <p:nvSpPr>
          <p:cNvPr id="11" name="Rectangle 10"/>
          <p:cNvSpPr/>
          <p:nvPr/>
        </p:nvSpPr>
        <p:spPr>
          <a:xfrm>
            <a:off x="8822570" y="448906"/>
            <a:ext cx="3358109" cy="60943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Arabic Typesetting" panose="03020402040406030203" pitchFamily="66" charset="-78"/>
                <a:cs typeface="Arabic Typesetting" panose="03020402040406030203" pitchFamily="66" charset="-78"/>
              </a:rPr>
              <a:t>Dr</a:t>
            </a:r>
            <a:r>
              <a:rPr lang="en-US" dirty="0">
                <a:solidFill>
                  <a:srgbClr val="FF0000"/>
                </a:solidFill>
                <a:latin typeface="Arabic Typesetting" panose="03020402040406030203" pitchFamily="66" charset="-78"/>
                <a:cs typeface="Arabic Typesetting" panose="03020402040406030203" pitchFamily="66" charset="-78"/>
              </a:rPr>
              <a:t> said: will not ask you about this slide, its for your own information </a:t>
            </a:r>
          </a:p>
        </p:txBody>
      </p:sp>
      <p:sp>
        <p:nvSpPr>
          <p:cNvPr id="12" name="Rectangle 11"/>
          <p:cNvSpPr/>
          <p:nvPr/>
        </p:nvSpPr>
        <p:spPr>
          <a:xfrm>
            <a:off x="10118714" y="1789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6460" y="1582719"/>
            <a:ext cx="340629" cy="432048"/>
          </a:xfrm>
          <a:prstGeom prst="rect">
            <a:avLst/>
          </a:prstGeom>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14139" y="1582719"/>
            <a:ext cx="410075" cy="432048"/>
          </a:xfrm>
          <a:prstGeom prst="rect">
            <a:avLst/>
          </a:prstGeom>
        </p:spPr>
      </p:pic>
    </p:spTree>
    <p:extLst>
      <p:ext uri="{BB962C8B-B14F-4D97-AF65-F5344CB8AC3E}">
        <p14:creationId xmlns:p14="http://schemas.microsoft.com/office/powerpoint/2010/main" val="403800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Timing of Puberty</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68760"/>
            <a:ext cx="10969943" cy="475252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defRPr/>
            </a:pPr>
            <a:r>
              <a:rPr lang="en-US" altLang="en-US" sz="1800" dirty="0"/>
              <a:t>Trend toward earlier puberty exists within Western Europe and USA.</a:t>
            </a:r>
          </a:p>
          <a:p>
            <a:pPr defTabSz="914400">
              <a:buClr>
                <a:srgbClr val="008080"/>
              </a:buClr>
              <a:defRPr/>
            </a:pPr>
            <a:endParaRPr lang="en-US" altLang="en-US" sz="1800" dirty="0"/>
          </a:p>
          <a:p>
            <a:pPr defTabSz="914400">
              <a:buClr>
                <a:srgbClr val="008080"/>
              </a:buClr>
              <a:defRPr/>
            </a:pPr>
            <a:r>
              <a:rPr lang="en-US" altLang="en-US" sz="1800" dirty="0"/>
              <a:t> Puberty usually completed within </a:t>
            </a:r>
            <a:r>
              <a:rPr lang="en-US" altLang="en-US" sz="1800" dirty="0">
                <a:solidFill>
                  <a:srgbClr val="FF0000"/>
                </a:solidFill>
              </a:rPr>
              <a:t>3 - 4 </a:t>
            </a:r>
            <a:r>
              <a:rPr lang="en-US" altLang="en-US" sz="1800" dirty="0"/>
              <a:t>years of onset.</a:t>
            </a:r>
          </a:p>
          <a:p>
            <a:pPr defTabSz="914400">
              <a:buClr>
                <a:srgbClr val="008080"/>
              </a:buClr>
              <a:defRPr/>
            </a:pPr>
            <a:endParaRPr lang="en-US" altLang="en-US" sz="1800" dirty="0"/>
          </a:p>
          <a:p>
            <a:pPr defTabSz="914400">
              <a:buClr>
                <a:srgbClr val="008080"/>
              </a:buClr>
              <a:defRPr/>
            </a:pPr>
            <a:r>
              <a:rPr lang="en-US" altLang="en-US" sz="1800" dirty="0"/>
              <a:t>Examination of lifestyle changes may give clues regarding mechanisms inducing onset.</a:t>
            </a:r>
          </a:p>
          <a:p>
            <a:pPr defTabSz="914400">
              <a:buClr>
                <a:srgbClr val="008080"/>
              </a:buClr>
              <a:defRPr/>
            </a:pPr>
            <a:endParaRPr lang="en-US" altLang="en-US" sz="1800" dirty="0"/>
          </a:p>
          <a:p>
            <a:pPr defTabSz="914400">
              <a:buClr>
                <a:srgbClr val="008080"/>
              </a:buClr>
              <a:defRPr/>
            </a:pPr>
            <a:r>
              <a:rPr lang="en-US" altLang="en-US" sz="1800" dirty="0"/>
              <a:t>One of the </a:t>
            </a:r>
            <a:r>
              <a:rPr lang="en-US" altLang="en-US" sz="1800" dirty="0">
                <a:solidFill>
                  <a:srgbClr val="00B050"/>
                </a:solidFill>
              </a:rPr>
              <a:t>most</a:t>
            </a:r>
            <a:r>
              <a:rPr lang="en-US" altLang="en-US" sz="1800" dirty="0"/>
              <a:t> contributing factors is nutrition.</a:t>
            </a:r>
          </a:p>
          <a:p>
            <a:pPr defTabSz="914400">
              <a:buClr>
                <a:srgbClr val="008080"/>
              </a:buClr>
              <a:defRPr/>
            </a:pPr>
            <a:endParaRPr lang="en-US" altLang="en-US" sz="1800" dirty="0"/>
          </a:p>
          <a:p>
            <a:pPr marL="0" indent="0" defTabSz="914400">
              <a:lnSpc>
                <a:spcPct val="150000"/>
              </a:lnSpc>
              <a:buClr>
                <a:srgbClr val="008080"/>
              </a:buClr>
              <a:buNone/>
              <a:defRPr/>
            </a:pPr>
            <a:endParaRPr lang="en-US" altLang="en-US" sz="1800" dirty="0"/>
          </a:p>
          <a:p>
            <a:pPr marL="342900" indent="-342900" defTabSz="914400">
              <a:lnSpc>
                <a:spcPct val="150000"/>
              </a:lnSpc>
              <a:buClr>
                <a:srgbClr val="008080"/>
              </a:buClr>
              <a:buFont typeface="+mj-lt"/>
              <a:buAutoNum type="arabicPeriod"/>
              <a:defRPr/>
            </a:pPr>
            <a:endParaRPr lang="en-US" altLang="en-US" sz="1800" dirty="0"/>
          </a:p>
        </p:txBody>
      </p:sp>
      <p:pic>
        <p:nvPicPr>
          <p:cNvPr id="2" name="Picture 1"/>
          <p:cNvPicPr>
            <a:picLocks noChangeAspect="1"/>
          </p:cNvPicPr>
          <p:nvPr/>
        </p:nvPicPr>
        <p:blipFill>
          <a:blip r:embed="rId2"/>
          <a:stretch>
            <a:fillRect/>
          </a:stretch>
        </p:blipFill>
        <p:spPr>
          <a:xfrm>
            <a:off x="6598468" y="3573017"/>
            <a:ext cx="4980935" cy="2664296"/>
          </a:xfrm>
          <a:prstGeom prst="rect">
            <a:avLst/>
          </a:prstGeom>
        </p:spPr>
      </p:pic>
    </p:spTree>
    <p:extLst>
      <p:ext uri="{BB962C8B-B14F-4D97-AF65-F5344CB8AC3E}">
        <p14:creationId xmlns:p14="http://schemas.microsoft.com/office/powerpoint/2010/main" val="208151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1317600" cy="990600"/>
          </a:xfrm>
        </p:spPr>
        <p:txBody>
          <a:bodyPr>
            <a:noAutofit/>
          </a:bodyPr>
          <a:lstStyle/>
          <a:p>
            <a:r>
              <a:rPr lang="en-US" sz="2800" dirty="0">
                <a:solidFill>
                  <a:srgbClr val="008080"/>
                </a:solidFill>
                <a:latin typeface="Bahnschrift" panose="020B0502040204020203" pitchFamily="34" charset="0"/>
                <a:cs typeface="Calibri" panose="020F0502020204030204" pitchFamily="34" charset="0"/>
              </a:rPr>
              <a:t>Influencing Factors of </a:t>
            </a:r>
            <a:r>
              <a:rPr lang="en-US" altLang="en-US" sz="2800" dirty="0">
                <a:solidFill>
                  <a:srgbClr val="008080"/>
                </a:solidFill>
                <a:latin typeface="Bahnschrift" panose="020B0502040204020203" pitchFamily="34" charset="0"/>
                <a:cs typeface="Calibri" panose="020F0502020204030204" pitchFamily="34" charset="0"/>
              </a:rPr>
              <a:t>Puberty Time</a:t>
            </a:r>
            <a:endParaRPr lang="en-US" altLang="en-US" sz="3100" dirty="0">
              <a:solidFill>
                <a:srgbClr val="008080"/>
              </a:solidFill>
              <a:latin typeface="Bahnschrift" panose="020B0502040204020203" pitchFamily="34" charset="0"/>
              <a:cs typeface="Calibri" panose="020F0502020204030204" pitchFamily="34" charset="0"/>
            </a:endParaRPr>
          </a:p>
        </p:txBody>
      </p:sp>
      <p:sp>
        <p:nvSpPr>
          <p:cNvPr id="13" name="Rectangle 12"/>
          <p:cNvSpPr/>
          <p:nvPr/>
        </p:nvSpPr>
        <p:spPr>
          <a:xfrm>
            <a:off x="4207380" y="1808719"/>
            <a:ext cx="3672408" cy="547936"/>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497E8D"/>
                </a:solidFill>
                <a:latin typeface="Calibri" panose="020F0502020204030204" pitchFamily="34" charset="0"/>
                <a:cs typeface="Calibri" panose="020F0502020204030204" pitchFamily="34" charset="0"/>
              </a:rPr>
              <a:t>Influencing Factors of Puberty Time</a:t>
            </a:r>
          </a:p>
        </p:txBody>
      </p:sp>
      <p:cxnSp>
        <p:nvCxnSpPr>
          <p:cNvPr id="14" name="Straight Connector 13"/>
          <p:cNvCxnSpPr>
            <a:stCxn id="13" idx="2"/>
          </p:cNvCxnSpPr>
          <p:nvPr/>
        </p:nvCxnSpPr>
        <p:spPr>
          <a:xfrm flipH="1">
            <a:off x="6043566" y="2356655"/>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43565" y="2500671"/>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39109" y="2500671"/>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39109" y="25006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41801" y="25006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148021" y="25006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65821" y="2798575"/>
            <a:ext cx="2317767" cy="5859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a:solidFill>
                  <a:srgbClr val="008080"/>
                </a:solidFill>
              </a:rPr>
              <a:t>Genetic factors </a:t>
            </a:r>
          </a:p>
        </p:txBody>
      </p:sp>
      <p:sp>
        <p:nvSpPr>
          <p:cNvPr id="22" name="Rectangle 21"/>
          <p:cNvSpPr/>
          <p:nvPr/>
        </p:nvSpPr>
        <p:spPr>
          <a:xfrm>
            <a:off x="4808849" y="2808446"/>
            <a:ext cx="2317767" cy="5859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a:solidFill>
                  <a:schemeClr val="accent5">
                    <a:lumMod val="75000"/>
                  </a:schemeClr>
                </a:solidFill>
              </a:rPr>
              <a:t>Environmental factors </a:t>
            </a:r>
          </a:p>
        </p:txBody>
      </p:sp>
      <p:sp>
        <p:nvSpPr>
          <p:cNvPr id="23" name="Rectangle 22"/>
          <p:cNvSpPr/>
          <p:nvPr/>
        </p:nvSpPr>
        <p:spPr>
          <a:xfrm>
            <a:off x="8851877" y="2808446"/>
            <a:ext cx="2317767" cy="585936"/>
          </a:xfrm>
          <a:prstGeom prst="rect">
            <a:avLst/>
          </a:prstGeom>
          <a:solidFill>
            <a:srgbClr val="FBF4FE"/>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a:solidFill>
                  <a:srgbClr val="008080"/>
                </a:solidFill>
              </a:rPr>
              <a:t>Nutritional factors </a:t>
            </a:r>
          </a:p>
        </p:txBody>
      </p:sp>
      <p:sp>
        <p:nvSpPr>
          <p:cNvPr id="26" name="Rectangle 25"/>
          <p:cNvSpPr/>
          <p:nvPr/>
        </p:nvSpPr>
        <p:spPr>
          <a:xfrm>
            <a:off x="4808849" y="3610405"/>
            <a:ext cx="2317767" cy="2130628"/>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anose="05000000000000000000" pitchFamily="2" charset="2"/>
              <a:buNone/>
            </a:pPr>
            <a:r>
              <a:rPr lang="en-US" altLang="ar-SA" sz="1800" dirty="0">
                <a:solidFill>
                  <a:schemeClr val="accent5">
                    <a:lumMod val="75000"/>
                  </a:schemeClr>
                </a:solidFill>
              </a:rPr>
              <a:t>E.g. Extreme stress </a:t>
            </a:r>
            <a:r>
              <a:rPr lang="en-US" altLang="ar-SA" sz="1800" dirty="0">
                <a:solidFill>
                  <a:srgbClr val="00B050"/>
                </a:solidFill>
              </a:rPr>
              <a:t>because it will affect HPG axis</a:t>
            </a:r>
          </a:p>
          <a:p>
            <a:pPr algn="ctr">
              <a:buFont typeface="Wingdings" panose="05000000000000000000" pitchFamily="2" charset="2"/>
              <a:buNone/>
            </a:pPr>
            <a:r>
              <a:rPr lang="en-US" altLang="ar-SA" sz="1400" dirty="0">
                <a:solidFill>
                  <a:schemeClr val="bg1">
                    <a:lumMod val="50000"/>
                  </a:schemeClr>
                </a:solidFill>
              </a:rPr>
              <a:t>(Extreme stress will secrete cortisol </a:t>
            </a:r>
            <a:r>
              <a:rPr lang="en-US" altLang="ar-SA" sz="1400" dirty="0">
                <a:solidFill>
                  <a:schemeClr val="bg1">
                    <a:lumMod val="50000"/>
                  </a:schemeClr>
                </a:solidFill>
                <a:sym typeface="Wingdings" panose="05000000000000000000" pitchFamily="2" charset="2"/>
              </a:rPr>
              <a:t> decrease HPG by feedback inhibition decrease FSH and LH)</a:t>
            </a:r>
            <a:endParaRPr lang="en-US" altLang="ar-SA" sz="1400" dirty="0">
              <a:solidFill>
                <a:schemeClr val="bg1">
                  <a:lumMod val="50000"/>
                </a:schemeClr>
              </a:solidFill>
            </a:endParaRPr>
          </a:p>
        </p:txBody>
      </p:sp>
      <p:sp>
        <p:nvSpPr>
          <p:cNvPr id="27" name="Rectangle 26"/>
          <p:cNvSpPr/>
          <p:nvPr/>
        </p:nvSpPr>
        <p:spPr>
          <a:xfrm>
            <a:off x="765821" y="3600534"/>
            <a:ext cx="2317767" cy="214049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Font typeface="Wingdings" panose="05000000000000000000" pitchFamily="2" charset="2"/>
              <a:buNone/>
            </a:pPr>
            <a:r>
              <a:rPr lang="en-US" altLang="ar-SA" sz="1800" dirty="0">
                <a:solidFill>
                  <a:srgbClr val="FFC000"/>
                </a:solidFill>
              </a:rPr>
              <a:t>50-80% </a:t>
            </a:r>
            <a:r>
              <a:rPr lang="en-US" altLang="ar-SA" sz="1800" dirty="0">
                <a:solidFill>
                  <a:schemeClr val="tx1"/>
                </a:solidFill>
              </a:rPr>
              <a:t>of variation in pubertal timing.</a:t>
            </a:r>
          </a:p>
        </p:txBody>
      </p:sp>
      <p:cxnSp>
        <p:nvCxnSpPr>
          <p:cNvPr id="28" name="Straight Connector 27"/>
          <p:cNvCxnSpPr>
            <a:endCxn id="27" idx="0"/>
          </p:cNvCxnSpPr>
          <p:nvPr/>
        </p:nvCxnSpPr>
        <p:spPr>
          <a:xfrm>
            <a:off x="1924705" y="339438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41801" y="340425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848507" y="3600534"/>
            <a:ext cx="2317767" cy="2276738"/>
          </a:xfrm>
          <a:prstGeom prst="rect">
            <a:avLst/>
          </a:prstGeom>
          <a:solidFill>
            <a:srgbClr val="FBF4FE"/>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Font typeface="Wingdings" panose="05000000000000000000" pitchFamily="2" charset="2"/>
              <a:buNone/>
            </a:pPr>
            <a:r>
              <a:rPr lang="en-US" altLang="ar-SA" sz="1600" dirty="0">
                <a:solidFill>
                  <a:schemeClr val="tx1"/>
                </a:solidFill>
              </a:rPr>
              <a:t>E.g. Leptin hormone regulates appetite and metabolism through </a:t>
            </a:r>
            <a:r>
              <a:rPr lang="en-US" altLang="ar-SA" sz="1600" dirty="0" err="1">
                <a:solidFill>
                  <a:schemeClr val="tx1"/>
                </a:solidFill>
              </a:rPr>
              <a:t>hypothalmus</a:t>
            </a:r>
            <a:r>
              <a:rPr lang="en-US" altLang="ar-SA" sz="1600" dirty="0">
                <a:solidFill>
                  <a:schemeClr val="tx1"/>
                </a:solidFill>
              </a:rPr>
              <a:t>. Permissive role in regulating the timing of puberty.</a:t>
            </a:r>
          </a:p>
        </p:txBody>
      </p:sp>
      <p:cxnSp>
        <p:nvCxnSpPr>
          <p:cNvPr id="33" name="Straight Connector 32"/>
          <p:cNvCxnSpPr/>
          <p:nvPr/>
        </p:nvCxnSpPr>
        <p:spPr>
          <a:xfrm>
            <a:off x="10084829" y="340425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662451" y="1216144"/>
            <a:ext cx="4758700" cy="376552"/>
          </a:xfrm>
          <a:prstGeom prst="rect">
            <a:avLst/>
          </a:prstGeom>
        </p:spPr>
        <p:txBody>
          <a:bodyPr wrap="square">
            <a:spAutoFit/>
          </a:bodyPr>
          <a:lstStyle/>
          <a:p>
            <a:r>
              <a:rPr lang="en-US" sz="1800" dirty="0">
                <a:solidFill>
                  <a:srgbClr val="00B050"/>
                </a:solidFill>
              </a:rPr>
              <a:t>Exact cause isn't clear but there are some factors</a:t>
            </a:r>
          </a:p>
        </p:txBody>
      </p:sp>
    </p:spTree>
    <p:extLst>
      <p:ext uri="{BB962C8B-B14F-4D97-AF65-F5344CB8AC3E}">
        <p14:creationId xmlns:p14="http://schemas.microsoft.com/office/powerpoint/2010/main" val="129413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5137965" y="1433082"/>
            <a:ext cx="6441438" cy="4566741"/>
          </a:xfrm>
          <a:prstGeom prst="rect">
            <a:avLst/>
          </a:prstGeom>
          <a:ln w="19050">
            <a:solidFill>
              <a:schemeClr val="bg1">
                <a:lumMod val="50000"/>
              </a:schemeClr>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600" dirty="0">
                <a:solidFill>
                  <a:srgbClr val="FF0000"/>
                </a:solidFill>
              </a:rPr>
              <a:t>Leptin accelerates the HPG axis. </a:t>
            </a:r>
            <a:endParaRPr lang="en-US" altLang="en-US" sz="1600" dirty="0">
              <a:solidFill>
                <a:srgbClr val="FF0000"/>
              </a:solidFill>
            </a:endParaRPr>
          </a:p>
          <a:p>
            <a:pPr defTabSz="914400">
              <a:lnSpc>
                <a:spcPct val="150000"/>
              </a:lnSpc>
              <a:buClr>
                <a:srgbClr val="008080"/>
              </a:buClr>
              <a:defRPr/>
            </a:pPr>
            <a:r>
              <a:rPr lang="en-US" altLang="en-US" sz="1500" dirty="0">
                <a:solidFill>
                  <a:schemeClr val="bg1">
                    <a:lumMod val="50000"/>
                  </a:schemeClr>
                </a:solidFill>
              </a:rPr>
              <a:t>The hypothalamus contains a peptide called (NPY) it’s main function is to increase food intake (by increasing appetite ). NPY has another function which is inhibiting </a:t>
            </a:r>
            <a:r>
              <a:rPr lang="en-US" altLang="en-US" sz="1500" dirty="0" err="1">
                <a:solidFill>
                  <a:schemeClr val="bg1">
                    <a:lumMod val="50000"/>
                  </a:schemeClr>
                </a:solidFill>
              </a:rPr>
              <a:t>Kisspeptin</a:t>
            </a:r>
            <a:r>
              <a:rPr lang="en-US" altLang="en-US" sz="1500" dirty="0">
                <a:solidFill>
                  <a:schemeClr val="bg1">
                    <a:lumMod val="50000"/>
                  </a:schemeClr>
                </a:solidFill>
              </a:rPr>
              <a:t> neurons in hypothalamus.</a:t>
            </a:r>
          </a:p>
          <a:p>
            <a:pPr defTabSz="914400">
              <a:lnSpc>
                <a:spcPct val="150000"/>
              </a:lnSpc>
              <a:buClr>
                <a:srgbClr val="008080"/>
              </a:buClr>
              <a:defRPr/>
            </a:pPr>
            <a:r>
              <a:rPr lang="en-US" altLang="en-US" sz="1500" dirty="0">
                <a:solidFill>
                  <a:schemeClr val="bg1">
                    <a:lumMod val="50000"/>
                  </a:schemeClr>
                </a:solidFill>
              </a:rPr>
              <a:t>Leptin is a hormone released from white adipocyte (Fat cells) when fat storage is high.</a:t>
            </a:r>
          </a:p>
          <a:p>
            <a:pPr defTabSz="914400">
              <a:lnSpc>
                <a:spcPct val="150000"/>
              </a:lnSpc>
              <a:buClr>
                <a:srgbClr val="008080"/>
              </a:buClr>
              <a:defRPr/>
            </a:pPr>
            <a:r>
              <a:rPr lang="en-US" altLang="en-US" sz="1500" dirty="0">
                <a:solidFill>
                  <a:schemeClr val="bg1">
                    <a:lumMod val="50000"/>
                  </a:schemeClr>
                </a:solidFill>
              </a:rPr>
              <a:t>Leptin hormone will inhibit NPY, and inhibition of NPY will decrease the food intake (by decreasing appetite). Also the inhibition of NPY will activate </a:t>
            </a:r>
            <a:r>
              <a:rPr lang="en-US" altLang="en-US" sz="1500" dirty="0" err="1">
                <a:solidFill>
                  <a:schemeClr val="bg1">
                    <a:lumMod val="50000"/>
                  </a:schemeClr>
                </a:solidFill>
              </a:rPr>
              <a:t>Kisspeptin</a:t>
            </a:r>
            <a:r>
              <a:rPr lang="en-US" altLang="en-US" sz="1500" dirty="0">
                <a:solidFill>
                  <a:schemeClr val="bg1">
                    <a:lumMod val="50000"/>
                  </a:schemeClr>
                </a:solidFill>
              </a:rPr>
              <a:t> neurons.</a:t>
            </a:r>
          </a:p>
          <a:p>
            <a:pPr defTabSz="914400">
              <a:lnSpc>
                <a:spcPct val="150000"/>
              </a:lnSpc>
              <a:buClr>
                <a:srgbClr val="008080"/>
              </a:buClr>
              <a:defRPr/>
            </a:pPr>
            <a:r>
              <a:rPr lang="en-US" altLang="en-US" sz="1500" dirty="0">
                <a:solidFill>
                  <a:schemeClr val="bg1">
                    <a:lumMod val="50000"/>
                  </a:schemeClr>
                </a:solidFill>
              </a:rPr>
              <a:t>Activation of </a:t>
            </a:r>
            <a:r>
              <a:rPr lang="en-US" altLang="en-US" sz="1500" dirty="0" err="1">
                <a:solidFill>
                  <a:schemeClr val="bg1">
                    <a:lumMod val="50000"/>
                  </a:schemeClr>
                </a:solidFill>
              </a:rPr>
              <a:t>Kisspeptin</a:t>
            </a:r>
            <a:r>
              <a:rPr lang="en-US" altLang="en-US" sz="1500" dirty="0">
                <a:solidFill>
                  <a:schemeClr val="bg1">
                    <a:lumMod val="50000"/>
                  </a:schemeClr>
                </a:solidFill>
              </a:rPr>
              <a:t> neurons will stimulate the hypothalamus (by GPR54) to secrete GnRH and therefore stimulation of the Hypothalamus-Pituitary-Gonad Axis ( HPG Axis ).</a:t>
            </a:r>
          </a:p>
          <a:p>
            <a:pPr marL="0" indent="0" defTabSz="914400">
              <a:lnSpc>
                <a:spcPct val="150000"/>
              </a:lnSpc>
              <a:buClr>
                <a:srgbClr val="008080"/>
              </a:buClr>
              <a:buNone/>
              <a:defRPr/>
            </a:pPr>
            <a:endParaRPr lang="en-US" altLang="en-US" sz="1500" dirty="0">
              <a:solidFill>
                <a:srgbClr val="008080"/>
              </a:solidFill>
            </a:endParaRPr>
          </a:p>
          <a:p>
            <a:pPr marL="342900" indent="-342900" defTabSz="914400">
              <a:lnSpc>
                <a:spcPct val="150000"/>
              </a:lnSpc>
              <a:buClr>
                <a:srgbClr val="008080"/>
              </a:buClr>
              <a:buFont typeface="+mj-lt"/>
              <a:buAutoNum type="arabicPeriod"/>
              <a:defRPr/>
            </a:pPr>
            <a:endParaRPr lang="en-US" altLang="en-US" sz="1500" dirty="0">
              <a:solidFill>
                <a:srgbClr val="008080"/>
              </a:solidFill>
            </a:endParaRPr>
          </a:p>
        </p:txBody>
      </p:sp>
      <p:sp>
        <p:nvSpPr>
          <p:cNvPr id="32" name="Rectangle 31"/>
          <p:cNvSpPr/>
          <p:nvPr/>
        </p:nvSpPr>
        <p:spPr>
          <a:xfrm>
            <a:off x="1654785" y="1433082"/>
            <a:ext cx="2016224" cy="554496"/>
          </a:xfrm>
          <a:prstGeom prst="rect">
            <a:avLst/>
          </a:prstGeom>
          <a:solidFill>
            <a:schemeClr val="accent4">
              <a:lumMod val="20000"/>
              <a:lumOff val="8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White Adipocyte</a:t>
            </a:r>
          </a:p>
          <a:p>
            <a:pPr algn="ctr"/>
            <a:r>
              <a:rPr lang="en-US" sz="1800" dirty="0">
                <a:solidFill>
                  <a:schemeClr val="tx1"/>
                </a:solidFill>
              </a:rPr>
              <a:t>(fat cell)</a:t>
            </a:r>
          </a:p>
        </p:txBody>
      </p:sp>
      <p:pic>
        <p:nvPicPr>
          <p:cNvPr id="31" name="Picture 30"/>
          <p:cNvPicPr>
            <a:picLocks noChangeAspect="1"/>
          </p:cNvPicPr>
          <p:nvPr/>
        </p:nvPicPr>
        <p:blipFill rotWithShape="1">
          <a:blip r:embed="rId2"/>
          <a:srcRect l="16799" t="15151" r="12641" b="24242"/>
          <a:stretch/>
        </p:blipFill>
        <p:spPr>
          <a:xfrm>
            <a:off x="3471770" y="1208543"/>
            <a:ext cx="568023" cy="540975"/>
          </a:xfrm>
          <a:prstGeom prst="rect">
            <a:avLst/>
          </a:prstGeom>
        </p:spPr>
      </p:pic>
      <p:cxnSp>
        <p:nvCxnSpPr>
          <p:cNvPr id="33" name="Straight Arrow Connector 32"/>
          <p:cNvCxnSpPr/>
          <p:nvPr/>
        </p:nvCxnSpPr>
        <p:spPr>
          <a:xfrm>
            <a:off x="2694388" y="1987578"/>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54786" y="2321159"/>
            <a:ext cx="2016224" cy="374475"/>
          </a:xfrm>
          <a:prstGeom prst="rect">
            <a:avLst/>
          </a:prstGeom>
          <a:solidFill>
            <a:srgbClr val="FCF3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Leptin</a:t>
            </a:r>
          </a:p>
        </p:txBody>
      </p:sp>
      <p:sp>
        <p:nvSpPr>
          <p:cNvPr id="6" name="TextBox 5"/>
          <p:cNvSpPr txBox="1"/>
          <p:nvPr/>
        </p:nvSpPr>
        <p:spPr>
          <a:xfrm>
            <a:off x="2662897" y="1961802"/>
            <a:ext cx="1008112" cy="369332"/>
          </a:xfrm>
          <a:prstGeom prst="rect">
            <a:avLst/>
          </a:prstGeom>
          <a:noFill/>
        </p:spPr>
        <p:txBody>
          <a:bodyPr wrap="square" rtlCol="0">
            <a:spAutoFit/>
          </a:bodyPr>
          <a:lstStyle/>
          <a:p>
            <a:pPr algn="ctr"/>
            <a:r>
              <a:rPr lang="en-US" sz="1800" dirty="0"/>
              <a:t>Secrete</a:t>
            </a:r>
          </a:p>
        </p:txBody>
      </p:sp>
      <p:cxnSp>
        <p:nvCxnSpPr>
          <p:cNvPr id="56" name="Elbow Connector 55"/>
          <p:cNvCxnSpPr/>
          <p:nvPr/>
        </p:nvCxnSpPr>
        <p:spPr>
          <a:xfrm rot="16200000" flipH="1">
            <a:off x="3134587" y="2280202"/>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a:off x="2126475" y="2280202"/>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722675" y="286829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706451" y="286829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13987" y="3234262"/>
            <a:ext cx="2016224" cy="390277"/>
          </a:xfrm>
          <a:prstGeom prst="rect">
            <a:avLst/>
          </a:prstGeom>
          <a:solidFill>
            <a:srgbClr val="EFF9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In Hypothalamus</a:t>
            </a:r>
          </a:p>
        </p:txBody>
      </p:sp>
      <p:sp>
        <p:nvSpPr>
          <p:cNvPr id="61" name="Rectangle 60"/>
          <p:cNvSpPr/>
          <p:nvPr/>
        </p:nvSpPr>
        <p:spPr>
          <a:xfrm>
            <a:off x="2780399" y="3234262"/>
            <a:ext cx="2016224" cy="390277"/>
          </a:xfrm>
          <a:prstGeom prst="rect">
            <a:avLst/>
          </a:prstGeom>
          <a:solidFill>
            <a:srgbClr val="EFF9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 Anterior pituitary </a:t>
            </a:r>
          </a:p>
        </p:txBody>
      </p:sp>
      <p:sp>
        <p:nvSpPr>
          <p:cNvPr id="62" name="TextBox 61"/>
          <p:cNvSpPr txBox="1"/>
          <p:nvPr/>
        </p:nvSpPr>
        <p:spPr>
          <a:xfrm>
            <a:off x="2210507" y="2859115"/>
            <a:ext cx="1008112" cy="369332"/>
          </a:xfrm>
          <a:prstGeom prst="rect">
            <a:avLst/>
          </a:prstGeom>
          <a:noFill/>
        </p:spPr>
        <p:txBody>
          <a:bodyPr wrap="square" rtlCol="0">
            <a:spAutoFit/>
          </a:bodyPr>
          <a:lstStyle/>
          <a:p>
            <a:pPr algn="ctr"/>
            <a:r>
              <a:rPr lang="en-US" sz="1800" dirty="0"/>
              <a:t>Actions</a:t>
            </a:r>
          </a:p>
        </p:txBody>
      </p:sp>
      <p:cxnSp>
        <p:nvCxnSpPr>
          <p:cNvPr id="63" name="Straight Arrow Connector 62"/>
          <p:cNvCxnSpPr/>
          <p:nvPr/>
        </p:nvCxnSpPr>
        <p:spPr>
          <a:xfrm>
            <a:off x="1676064" y="3624539"/>
            <a:ext cx="0" cy="947895"/>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11990" y="3607036"/>
            <a:ext cx="1564074" cy="954107"/>
          </a:xfrm>
          <a:prstGeom prst="rect">
            <a:avLst/>
          </a:prstGeom>
          <a:noFill/>
        </p:spPr>
        <p:txBody>
          <a:bodyPr wrap="square" rtlCol="0">
            <a:spAutoFit/>
          </a:bodyPr>
          <a:lstStyle/>
          <a:p>
            <a:pPr algn="ctr"/>
            <a:r>
              <a:rPr lang="en-US" sz="1400" dirty="0"/>
              <a:t>Under stimulation of </a:t>
            </a:r>
            <a:r>
              <a:rPr lang="en-US" sz="1400" dirty="0" err="1"/>
              <a:t>Kisspeptin</a:t>
            </a:r>
            <a:r>
              <a:rPr lang="en-US" sz="1400" dirty="0"/>
              <a:t> protein the Hypothalamus will: </a:t>
            </a:r>
          </a:p>
        </p:txBody>
      </p:sp>
      <p:sp>
        <p:nvSpPr>
          <p:cNvPr id="67" name="Rectangle 66"/>
          <p:cNvSpPr/>
          <p:nvPr/>
        </p:nvSpPr>
        <p:spPr>
          <a:xfrm>
            <a:off x="609460" y="4600167"/>
            <a:ext cx="2016224" cy="511764"/>
          </a:xfrm>
          <a:prstGeom prst="rect">
            <a:avLst/>
          </a:prstGeom>
          <a:solidFill>
            <a:srgbClr val="FFF3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Decrease NPY</a:t>
            </a:r>
            <a:r>
              <a:rPr lang="en-US" sz="1600" dirty="0">
                <a:solidFill>
                  <a:schemeClr val="tx1"/>
                </a:solidFill>
                <a:sym typeface="Wingdings" panose="05000000000000000000" pitchFamily="2" charset="2"/>
              </a:rPr>
              <a:t></a:t>
            </a:r>
            <a:endParaRPr lang="en-US" sz="1600" dirty="0">
              <a:solidFill>
                <a:schemeClr val="tx1"/>
              </a:solidFill>
            </a:endParaRPr>
          </a:p>
          <a:p>
            <a:pPr algn="ctr"/>
            <a:r>
              <a:rPr lang="en-US" sz="1600" dirty="0">
                <a:solidFill>
                  <a:schemeClr val="tx1"/>
                </a:solidFill>
              </a:rPr>
              <a:t>Increase GnRH </a:t>
            </a:r>
          </a:p>
        </p:txBody>
      </p:sp>
      <p:sp>
        <p:nvSpPr>
          <p:cNvPr id="68" name="Rectangle 67"/>
          <p:cNvSpPr/>
          <p:nvPr/>
        </p:nvSpPr>
        <p:spPr>
          <a:xfrm>
            <a:off x="2780399" y="4594360"/>
            <a:ext cx="2016224" cy="511764"/>
          </a:xfrm>
          <a:prstGeom prst="rect">
            <a:avLst/>
          </a:prstGeom>
          <a:solidFill>
            <a:srgbClr val="FFF3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Increase LH &amp; FSH</a:t>
            </a:r>
          </a:p>
        </p:txBody>
      </p:sp>
      <p:cxnSp>
        <p:nvCxnSpPr>
          <p:cNvPr id="69" name="Straight Arrow Connector 68"/>
          <p:cNvCxnSpPr/>
          <p:nvPr/>
        </p:nvCxnSpPr>
        <p:spPr>
          <a:xfrm>
            <a:off x="3778939" y="3610141"/>
            <a:ext cx="0" cy="947895"/>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436511" y="5596433"/>
            <a:ext cx="2515754" cy="672832"/>
          </a:xfrm>
          <a:prstGeom prst="rect">
            <a:avLst/>
          </a:prstGeom>
          <a:solidFill>
            <a:srgbClr val="E1FFF6"/>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Decrease the food intake</a:t>
            </a:r>
          </a:p>
          <a:p>
            <a:pPr marL="342900" indent="-342900">
              <a:buFont typeface="+mj-lt"/>
              <a:buAutoNum type="arabicPeriod"/>
            </a:pPr>
            <a:r>
              <a:rPr lang="en-US" sz="1400" dirty="0">
                <a:solidFill>
                  <a:schemeClr val="tx1"/>
                </a:solidFill>
              </a:rPr>
              <a:t>Increase the thermogenesis</a:t>
            </a:r>
          </a:p>
          <a:p>
            <a:pPr marL="342900" indent="-342900">
              <a:buFont typeface="+mj-lt"/>
              <a:buAutoNum type="arabicPeriod"/>
            </a:pPr>
            <a:r>
              <a:rPr lang="en-US" sz="1400" dirty="0" err="1">
                <a:solidFill>
                  <a:schemeClr val="tx1"/>
                </a:solidFill>
              </a:rPr>
              <a:t>Increse</a:t>
            </a:r>
            <a:r>
              <a:rPr lang="en-US" sz="1400" dirty="0">
                <a:solidFill>
                  <a:schemeClr val="tx1"/>
                </a:solidFill>
              </a:rPr>
              <a:t> the reproduction</a:t>
            </a:r>
          </a:p>
        </p:txBody>
      </p:sp>
      <p:cxnSp>
        <p:nvCxnSpPr>
          <p:cNvPr id="14" name="Elbow Connector 13"/>
          <p:cNvCxnSpPr>
            <a:stCxn id="68" idx="2"/>
          </p:cNvCxnSpPr>
          <p:nvPr/>
        </p:nvCxnSpPr>
        <p:spPr>
          <a:xfrm rot="5400000">
            <a:off x="3165934" y="4654753"/>
            <a:ext cx="171207" cy="1073948"/>
          </a:xfrm>
          <a:prstGeom prst="bentConnector2">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7" idx="2"/>
          </p:cNvCxnSpPr>
          <p:nvPr/>
        </p:nvCxnSpPr>
        <p:spPr>
          <a:xfrm rot="16200000" flipH="1">
            <a:off x="2083367" y="4646135"/>
            <a:ext cx="165400" cy="1096991"/>
          </a:xfrm>
          <a:prstGeom prst="bentConnector2">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714563" y="5278654"/>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12028" t="13844" r="12028" b="13844"/>
          <a:stretch/>
        </p:blipFill>
        <p:spPr>
          <a:xfrm>
            <a:off x="222308" y="2741173"/>
            <a:ext cx="596549" cy="596549"/>
          </a:xfrm>
          <a:prstGeom prst="rect">
            <a:avLst/>
          </a:prstGeom>
        </p:spPr>
      </p:pic>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30145" b="69287" l="62446" r="88041"/>
                    </a14:imgEffect>
                  </a14:imgLayer>
                </a14:imgProps>
              </a:ext>
            </a:extLst>
          </a:blip>
          <a:srcRect l="59247" t="25252" r="8760" b="25821"/>
          <a:stretch/>
        </p:blipFill>
        <p:spPr>
          <a:xfrm>
            <a:off x="4419031" y="2668722"/>
            <a:ext cx="718934" cy="825442"/>
          </a:xfrm>
          <a:prstGeom prst="rect">
            <a:avLst/>
          </a:prstGeom>
        </p:spPr>
      </p:pic>
      <p:sp>
        <p:nvSpPr>
          <p:cNvPr id="29" name="Rectangle 28"/>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
        <p:nvSpPr>
          <p:cNvPr id="2" name="Rectangle 1">
            <a:extLst>
              <a:ext uri="{FF2B5EF4-FFF2-40B4-BE49-F238E27FC236}">
                <a16:creationId xmlns:a16="http://schemas.microsoft.com/office/drawing/2014/main" id="{141249D0-B025-44CF-96D7-113C4C4488FE}"/>
              </a:ext>
            </a:extLst>
          </p:cNvPr>
          <p:cNvSpPr/>
          <p:nvPr/>
        </p:nvSpPr>
        <p:spPr>
          <a:xfrm>
            <a:off x="1125860" y="5106123"/>
            <a:ext cx="1073946" cy="317779"/>
          </a:xfrm>
          <a:prstGeom prst="rect">
            <a:avLst/>
          </a:prstGeom>
          <a:solidFill>
            <a:srgbClr val="E1FF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FF0000"/>
                </a:solidFill>
              </a:rPr>
              <a:t>GPR54</a:t>
            </a:r>
            <a:endParaRPr lang="en-US" dirty="0">
              <a:solidFill>
                <a:srgbClr val="FF0000"/>
              </a:solidFill>
            </a:endParaRPr>
          </a:p>
        </p:txBody>
      </p:sp>
      <p:sp>
        <p:nvSpPr>
          <p:cNvPr id="4" name="TextBox 3">
            <a:extLst>
              <a:ext uri="{FF2B5EF4-FFF2-40B4-BE49-F238E27FC236}">
                <a16:creationId xmlns:a16="http://schemas.microsoft.com/office/drawing/2014/main" id="{4DC9B205-4DB4-4325-803E-9CC7BC701515}"/>
              </a:ext>
            </a:extLst>
          </p:cNvPr>
          <p:cNvSpPr txBox="1"/>
          <p:nvPr/>
        </p:nvSpPr>
        <p:spPr>
          <a:xfrm>
            <a:off x="8470677" y="6415957"/>
            <a:ext cx="3100034" cy="307777"/>
          </a:xfrm>
          <a:prstGeom prst="rect">
            <a:avLst/>
          </a:prstGeom>
          <a:noFill/>
          <a:ln>
            <a:solidFill>
              <a:schemeClr val="tx1"/>
            </a:solidFill>
            <a:prstDash val="lgDashDot"/>
          </a:ln>
        </p:spPr>
        <p:txBody>
          <a:bodyPr wrap="square" rtlCol="0">
            <a:spAutoFit/>
          </a:bodyPr>
          <a:lstStyle/>
          <a:p>
            <a:r>
              <a:rPr lang="en-US" sz="1400" dirty="0">
                <a:solidFill>
                  <a:schemeClr val="bg1">
                    <a:lumMod val="50000"/>
                  </a:schemeClr>
                </a:solidFill>
              </a:rPr>
              <a:t>GPR54: G-protein coupled receptor 54</a:t>
            </a:r>
          </a:p>
        </p:txBody>
      </p:sp>
    </p:spTree>
    <p:extLst>
      <p:ext uri="{BB962C8B-B14F-4D97-AF65-F5344CB8AC3E}">
        <p14:creationId xmlns:p14="http://schemas.microsoft.com/office/powerpoint/2010/main" val="321338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5137965" y="1208543"/>
            <a:ext cx="6441438" cy="5090786"/>
          </a:xfrm>
          <a:prstGeom prst="rect">
            <a:avLst/>
          </a:prstGeom>
          <a:ln w="19050">
            <a:solidFill>
              <a:srgbClr val="00B050"/>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defRPr/>
            </a:pPr>
            <a:r>
              <a:rPr lang="en-US" sz="1600" dirty="0">
                <a:solidFill>
                  <a:srgbClr val="008080"/>
                </a:solidFill>
              </a:rPr>
              <a:t>Another Explanation:</a:t>
            </a:r>
          </a:p>
          <a:p>
            <a:pPr defTabSz="914400">
              <a:buClr>
                <a:srgbClr val="008080"/>
              </a:buClr>
              <a:defRPr/>
            </a:pPr>
            <a:r>
              <a:rPr lang="en-US" sz="1600" dirty="0">
                <a:solidFill>
                  <a:srgbClr val="FF0000"/>
                </a:solidFill>
              </a:rPr>
              <a:t>Leptin accelerates the HPG axis. </a:t>
            </a:r>
            <a:endParaRPr lang="en-US" altLang="en-US" sz="1600" dirty="0">
              <a:solidFill>
                <a:srgbClr val="FF0000"/>
              </a:solidFill>
            </a:endParaRPr>
          </a:p>
          <a:p>
            <a:pPr defTabSz="914400">
              <a:lnSpc>
                <a:spcPct val="150000"/>
              </a:lnSpc>
              <a:buClr>
                <a:srgbClr val="008080"/>
              </a:buClr>
              <a:defRPr/>
            </a:pPr>
            <a:r>
              <a:rPr lang="en-US" altLang="en-US" sz="1370" dirty="0">
                <a:solidFill>
                  <a:srgbClr val="00B050"/>
                </a:solidFill>
              </a:rPr>
              <a:t>In normal people: leptin is secreted from white adipocytes (fat cells) in huge amount during eating and its signals travelled through the bloodstream to the hypothalamus. </a:t>
            </a:r>
          </a:p>
          <a:p>
            <a:pPr defTabSz="914400">
              <a:lnSpc>
                <a:spcPct val="150000"/>
              </a:lnSpc>
              <a:buClr>
                <a:srgbClr val="008080"/>
              </a:buClr>
              <a:defRPr/>
            </a:pPr>
            <a:r>
              <a:rPr lang="en-US" altLang="en-US" sz="1370" dirty="0">
                <a:solidFill>
                  <a:srgbClr val="00B050"/>
                </a:solidFill>
              </a:rPr>
              <a:t>When it reach the hypothalamus, Under stimulation of </a:t>
            </a:r>
            <a:r>
              <a:rPr lang="en-US" altLang="en-US" sz="1370" dirty="0" err="1">
                <a:solidFill>
                  <a:srgbClr val="00B050"/>
                </a:solidFill>
              </a:rPr>
              <a:t>Kisspeptin</a:t>
            </a:r>
            <a:r>
              <a:rPr lang="en-US" altLang="en-US" sz="1370" dirty="0">
                <a:solidFill>
                  <a:srgbClr val="00B050"/>
                </a:solidFill>
              </a:rPr>
              <a:t> protein the Hypothalamus will inhibit the NPY (a protein of hunger). thus, leptin eventually inhibits further eating. </a:t>
            </a:r>
          </a:p>
          <a:p>
            <a:pPr defTabSz="914400">
              <a:lnSpc>
                <a:spcPct val="150000"/>
              </a:lnSpc>
              <a:buClr>
                <a:srgbClr val="008080"/>
              </a:buClr>
              <a:defRPr/>
            </a:pPr>
            <a:r>
              <a:rPr lang="en-US" altLang="en-US" sz="1370" dirty="0">
                <a:solidFill>
                  <a:srgbClr val="00B050"/>
                </a:solidFill>
              </a:rPr>
              <a:t>In obese children (mainly girls): the amount of leptin secreted is very high resulting in insensitivity of NPY receptors and children would continue eating as this protein (NPY) can not be inhibited by leptin.  As GnRH is located in hypothalamus, it would be stimulated continually by leptin (in obese children), resulting in premature activation of HPG axis and initiation of early puberty. </a:t>
            </a:r>
          </a:p>
          <a:p>
            <a:pPr defTabSz="914400">
              <a:lnSpc>
                <a:spcPct val="150000"/>
              </a:lnSpc>
              <a:buClr>
                <a:srgbClr val="008080"/>
              </a:buClr>
              <a:defRPr/>
            </a:pPr>
            <a:r>
              <a:rPr lang="en-US" altLang="en-US" sz="1370" dirty="0">
                <a:solidFill>
                  <a:srgbClr val="00B050"/>
                </a:solidFill>
              </a:rPr>
              <a:t>Insulin and glucocorticoids are linked to obesity in some cases and they are found to increase leptin secretion from the adipose tissues and further activation of GnRH and LH.</a:t>
            </a:r>
          </a:p>
          <a:p>
            <a:pPr marL="0" indent="0" defTabSz="914400">
              <a:lnSpc>
                <a:spcPct val="150000"/>
              </a:lnSpc>
              <a:buClr>
                <a:srgbClr val="008080"/>
              </a:buClr>
              <a:buNone/>
              <a:defRPr/>
            </a:pPr>
            <a:endParaRPr lang="en-US" altLang="en-US" sz="1500" dirty="0">
              <a:solidFill>
                <a:srgbClr val="008080"/>
              </a:solidFill>
            </a:endParaRPr>
          </a:p>
          <a:p>
            <a:pPr marL="342900" indent="-342900" defTabSz="914400">
              <a:lnSpc>
                <a:spcPct val="150000"/>
              </a:lnSpc>
              <a:buClr>
                <a:srgbClr val="008080"/>
              </a:buClr>
              <a:buFont typeface="+mj-lt"/>
              <a:buAutoNum type="arabicPeriod"/>
              <a:defRPr/>
            </a:pPr>
            <a:endParaRPr lang="en-US" altLang="en-US" sz="1500" dirty="0">
              <a:solidFill>
                <a:srgbClr val="008080"/>
              </a:solidFill>
            </a:endParaRPr>
          </a:p>
        </p:txBody>
      </p:sp>
      <p:sp>
        <p:nvSpPr>
          <p:cNvPr id="32" name="Rectangle 31"/>
          <p:cNvSpPr/>
          <p:nvPr/>
        </p:nvSpPr>
        <p:spPr>
          <a:xfrm>
            <a:off x="1654785" y="1433082"/>
            <a:ext cx="2016224" cy="554496"/>
          </a:xfrm>
          <a:prstGeom prst="rect">
            <a:avLst/>
          </a:prstGeom>
          <a:solidFill>
            <a:schemeClr val="accent4">
              <a:lumMod val="20000"/>
              <a:lumOff val="8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White Adipocyte</a:t>
            </a:r>
          </a:p>
          <a:p>
            <a:pPr algn="ctr"/>
            <a:r>
              <a:rPr lang="en-US" sz="1800" dirty="0">
                <a:solidFill>
                  <a:schemeClr val="tx1"/>
                </a:solidFill>
              </a:rPr>
              <a:t>(fat cell)</a:t>
            </a:r>
          </a:p>
        </p:txBody>
      </p:sp>
      <p:pic>
        <p:nvPicPr>
          <p:cNvPr id="31" name="Picture 30"/>
          <p:cNvPicPr>
            <a:picLocks noChangeAspect="1"/>
          </p:cNvPicPr>
          <p:nvPr/>
        </p:nvPicPr>
        <p:blipFill rotWithShape="1">
          <a:blip r:embed="rId2"/>
          <a:srcRect l="16799" t="15151" r="12641" b="24242"/>
          <a:stretch/>
        </p:blipFill>
        <p:spPr>
          <a:xfrm>
            <a:off x="3471770" y="1208543"/>
            <a:ext cx="568023" cy="540975"/>
          </a:xfrm>
          <a:prstGeom prst="rect">
            <a:avLst/>
          </a:prstGeom>
        </p:spPr>
      </p:pic>
      <p:cxnSp>
        <p:nvCxnSpPr>
          <p:cNvPr id="33" name="Straight Arrow Connector 32"/>
          <p:cNvCxnSpPr/>
          <p:nvPr/>
        </p:nvCxnSpPr>
        <p:spPr>
          <a:xfrm>
            <a:off x="2694388" y="1987578"/>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54786" y="2321159"/>
            <a:ext cx="2016224" cy="374475"/>
          </a:xfrm>
          <a:prstGeom prst="rect">
            <a:avLst/>
          </a:prstGeom>
          <a:solidFill>
            <a:srgbClr val="FCF3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Leptin</a:t>
            </a:r>
          </a:p>
        </p:txBody>
      </p:sp>
      <p:sp>
        <p:nvSpPr>
          <p:cNvPr id="6" name="TextBox 5"/>
          <p:cNvSpPr txBox="1"/>
          <p:nvPr/>
        </p:nvSpPr>
        <p:spPr>
          <a:xfrm>
            <a:off x="2662897" y="1961802"/>
            <a:ext cx="1008112" cy="369332"/>
          </a:xfrm>
          <a:prstGeom prst="rect">
            <a:avLst/>
          </a:prstGeom>
          <a:noFill/>
        </p:spPr>
        <p:txBody>
          <a:bodyPr wrap="square" rtlCol="0">
            <a:spAutoFit/>
          </a:bodyPr>
          <a:lstStyle/>
          <a:p>
            <a:pPr algn="ctr"/>
            <a:r>
              <a:rPr lang="en-US" sz="1800" dirty="0"/>
              <a:t>Secret</a:t>
            </a:r>
          </a:p>
        </p:txBody>
      </p:sp>
      <p:cxnSp>
        <p:nvCxnSpPr>
          <p:cNvPr id="56" name="Elbow Connector 55"/>
          <p:cNvCxnSpPr/>
          <p:nvPr/>
        </p:nvCxnSpPr>
        <p:spPr>
          <a:xfrm rot="16200000" flipH="1">
            <a:off x="3134587" y="2280202"/>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a:off x="2126475" y="2280202"/>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722675" y="286829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706451" y="286829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13987" y="3234262"/>
            <a:ext cx="2016224" cy="390277"/>
          </a:xfrm>
          <a:prstGeom prst="rect">
            <a:avLst/>
          </a:prstGeom>
          <a:solidFill>
            <a:srgbClr val="EFF9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In Hypothalamus</a:t>
            </a:r>
          </a:p>
        </p:txBody>
      </p:sp>
      <p:sp>
        <p:nvSpPr>
          <p:cNvPr id="61" name="Rectangle 60"/>
          <p:cNvSpPr/>
          <p:nvPr/>
        </p:nvSpPr>
        <p:spPr>
          <a:xfrm>
            <a:off x="2780399" y="3234262"/>
            <a:ext cx="2016224" cy="390277"/>
          </a:xfrm>
          <a:prstGeom prst="rect">
            <a:avLst/>
          </a:prstGeom>
          <a:solidFill>
            <a:srgbClr val="EFF9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 Anterior pituitary </a:t>
            </a:r>
          </a:p>
        </p:txBody>
      </p:sp>
      <p:sp>
        <p:nvSpPr>
          <p:cNvPr id="62" name="TextBox 61"/>
          <p:cNvSpPr txBox="1"/>
          <p:nvPr/>
        </p:nvSpPr>
        <p:spPr>
          <a:xfrm>
            <a:off x="2210507" y="2859115"/>
            <a:ext cx="1008112" cy="369332"/>
          </a:xfrm>
          <a:prstGeom prst="rect">
            <a:avLst/>
          </a:prstGeom>
          <a:noFill/>
        </p:spPr>
        <p:txBody>
          <a:bodyPr wrap="square" rtlCol="0">
            <a:spAutoFit/>
          </a:bodyPr>
          <a:lstStyle/>
          <a:p>
            <a:pPr algn="ctr"/>
            <a:r>
              <a:rPr lang="en-US" sz="1800" dirty="0"/>
              <a:t>Actions</a:t>
            </a:r>
          </a:p>
        </p:txBody>
      </p:sp>
      <p:cxnSp>
        <p:nvCxnSpPr>
          <p:cNvPr id="63" name="Straight Arrow Connector 62"/>
          <p:cNvCxnSpPr/>
          <p:nvPr/>
        </p:nvCxnSpPr>
        <p:spPr>
          <a:xfrm>
            <a:off x="1676064" y="3624539"/>
            <a:ext cx="0" cy="947895"/>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11990" y="3607036"/>
            <a:ext cx="1564074" cy="954107"/>
          </a:xfrm>
          <a:prstGeom prst="rect">
            <a:avLst/>
          </a:prstGeom>
          <a:noFill/>
        </p:spPr>
        <p:txBody>
          <a:bodyPr wrap="square" rtlCol="0">
            <a:spAutoFit/>
          </a:bodyPr>
          <a:lstStyle/>
          <a:p>
            <a:pPr algn="ctr"/>
            <a:r>
              <a:rPr lang="en-US" sz="1400" dirty="0"/>
              <a:t>Under stimulation of </a:t>
            </a:r>
            <a:r>
              <a:rPr lang="en-US" sz="1400" dirty="0" err="1"/>
              <a:t>Kisspeptin</a:t>
            </a:r>
            <a:r>
              <a:rPr lang="en-US" sz="1400" dirty="0"/>
              <a:t> protein the Hypothalamus will: </a:t>
            </a:r>
          </a:p>
        </p:txBody>
      </p:sp>
      <p:sp>
        <p:nvSpPr>
          <p:cNvPr id="67" name="Rectangle 66"/>
          <p:cNvSpPr/>
          <p:nvPr/>
        </p:nvSpPr>
        <p:spPr>
          <a:xfrm>
            <a:off x="609460" y="4600167"/>
            <a:ext cx="2016224" cy="511764"/>
          </a:xfrm>
          <a:prstGeom prst="rect">
            <a:avLst/>
          </a:prstGeom>
          <a:solidFill>
            <a:srgbClr val="FFF3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Decrease NPY</a:t>
            </a:r>
            <a:r>
              <a:rPr lang="en-US" sz="1600" dirty="0">
                <a:solidFill>
                  <a:schemeClr val="tx1"/>
                </a:solidFill>
                <a:sym typeface="Wingdings" panose="05000000000000000000" pitchFamily="2" charset="2"/>
              </a:rPr>
              <a:t></a:t>
            </a:r>
            <a:endParaRPr lang="en-US" sz="1600" dirty="0">
              <a:solidFill>
                <a:schemeClr val="tx1"/>
              </a:solidFill>
            </a:endParaRPr>
          </a:p>
          <a:p>
            <a:pPr algn="ctr"/>
            <a:r>
              <a:rPr lang="en-US" sz="1600" dirty="0">
                <a:solidFill>
                  <a:schemeClr val="tx1"/>
                </a:solidFill>
              </a:rPr>
              <a:t>Increase GnRH</a:t>
            </a:r>
          </a:p>
        </p:txBody>
      </p:sp>
      <p:sp>
        <p:nvSpPr>
          <p:cNvPr id="68" name="Rectangle 67"/>
          <p:cNvSpPr/>
          <p:nvPr/>
        </p:nvSpPr>
        <p:spPr>
          <a:xfrm>
            <a:off x="2780399" y="4594360"/>
            <a:ext cx="2016224" cy="511764"/>
          </a:xfrm>
          <a:prstGeom prst="rect">
            <a:avLst/>
          </a:prstGeom>
          <a:solidFill>
            <a:srgbClr val="FFF3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Increase LH &amp; FSH</a:t>
            </a:r>
          </a:p>
        </p:txBody>
      </p:sp>
      <p:cxnSp>
        <p:nvCxnSpPr>
          <p:cNvPr id="69" name="Straight Arrow Connector 68"/>
          <p:cNvCxnSpPr/>
          <p:nvPr/>
        </p:nvCxnSpPr>
        <p:spPr>
          <a:xfrm>
            <a:off x="3778939" y="3610141"/>
            <a:ext cx="0" cy="947895"/>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436511" y="5596433"/>
            <a:ext cx="2515754" cy="672832"/>
          </a:xfrm>
          <a:prstGeom prst="rect">
            <a:avLst/>
          </a:prstGeom>
          <a:solidFill>
            <a:srgbClr val="E1FFF6"/>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Decrease the food intake</a:t>
            </a:r>
          </a:p>
          <a:p>
            <a:pPr marL="342900" indent="-342900">
              <a:buFont typeface="+mj-lt"/>
              <a:buAutoNum type="arabicPeriod"/>
            </a:pPr>
            <a:r>
              <a:rPr lang="en-US" sz="1400" dirty="0">
                <a:solidFill>
                  <a:schemeClr val="tx1"/>
                </a:solidFill>
              </a:rPr>
              <a:t>Increase the thermogenesis</a:t>
            </a:r>
          </a:p>
          <a:p>
            <a:pPr marL="342900" indent="-342900">
              <a:buFont typeface="+mj-lt"/>
              <a:buAutoNum type="arabicPeriod"/>
            </a:pPr>
            <a:r>
              <a:rPr lang="en-US" sz="1400" dirty="0">
                <a:solidFill>
                  <a:schemeClr val="tx1"/>
                </a:solidFill>
              </a:rPr>
              <a:t>Increase the reproduction</a:t>
            </a:r>
          </a:p>
        </p:txBody>
      </p:sp>
      <p:cxnSp>
        <p:nvCxnSpPr>
          <p:cNvPr id="14" name="Elbow Connector 13"/>
          <p:cNvCxnSpPr>
            <a:stCxn id="68" idx="2"/>
          </p:cNvCxnSpPr>
          <p:nvPr/>
        </p:nvCxnSpPr>
        <p:spPr>
          <a:xfrm rot="5400000">
            <a:off x="3165934" y="4654753"/>
            <a:ext cx="171207" cy="1073948"/>
          </a:xfrm>
          <a:prstGeom prst="bentConnector2">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7" idx="2"/>
          </p:cNvCxnSpPr>
          <p:nvPr/>
        </p:nvCxnSpPr>
        <p:spPr>
          <a:xfrm rot="16200000" flipH="1">
            <a:off x="2083367" y="4646135"/>
            <a:ext cx="165400" cy="1096991"/>
          </a:xfrm>
          <a:prstGeom prst="bentConnector2">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714563" y="5278654"/>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12028" t="13844" r="12028" b="13844"/>
          <a:stretch/>
        </p:blipFill>
        <p:spPr>
          <a:xfrm>
            <a:off x="222308" y="2741173"/>
            <a:ext cx="596549" cy="596549"/>
          </a:xfrm>
          <a:prstGeom prst="rect">
            <a:avLst/>
          </a:prstGeom>
        </p:spPr>
      </p:pic>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30145" b="69287" l="62446" r="88041"/>
                    </a14:imgEffect>
                  </a14:imgLayer>
                </a14:imgProps>
              </a:ext>
            </a:extLst>
          </a:blip>
          <a:srcRect l="59247" t="25252" r="8760" b="25821"/>
          <a:stretch/>
        </p:blipFill>
        <p:spPr>
          <a:xfrm>
            <a:off x="4419031" y="2668722"/>
            <a:ext cx="718934" cy="825442"/>
          </a:xfrm>
          <a:prstGeom prst="rect">
            <a:avLst/>
          </a:prstGeom>
        </p:spPr>
      </p:pic>
      <p:sp>
        <p:nvSpPr>
          <p:cNvPr id="29" name="Rectangle 28"/>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
        <p:nvSpPr>
          <p:cNvPr id="30" name="Rectangle 29">
            <a:extLst>
              <a:ext uri="{FF2B5EF4-FFF2-40B4-BE49-F238E27FC236}">
                <a16:creationId xmlns:a16="http://schemas.microsoft.com/office/drawing/2014/main" id="{034F844B-3F67-4B14-AED8-AF8EA4641117}"/>
              </a:ext>
            </a:extLst>
          </p:cNvPr>
          <p:cNvSpPr/>
          <p:nvPr/>
        </p:nvSpPr>
        <p:spPr>
          <a:xfrm>
            <a:off x="1125860" y="5106123"/>
            <a:ext cx="1073946" cy="317779"/>
          </a:xfrm>
          <a:prstGeom prst="rect">
            <a:avLst/>
          </a:prstGeom>
          <a:solidFill>
            <a:srgbClr val="E1FF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solidFill>
                  <a:srgbClr val="FF0000"/>
                </a:solidFill>
              </a:rPr>
              <a:t>GPR54</a:t>
            </a:r>
            <a:endParaRPr lang="en-US" dirty="0">
              <a:solidFill>
                <a:srgbClr val="FF0000"/>
              </a:solidFill>
            </a:endParaRPr>
          </a:p>
        </p:txBody>
      </p:sp>
    </p:spTree>
    <p:extLst>
      <p:ext uri="{BB962C8B-B14F-4D97-AF65-F5344CB8AC3E}">
        <p14:creationId xmlns:p14="http://schemas.microsoft.com/office/powerpoint/2010/main" val="372353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Nutrition</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68760"/>
            <a:ext cx="10969943" cy="508759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defRPr/>
            </a:pPr>
            <a:r>
              <a:rPr lang="en-US" altLang="en-US" sz="1800" dirty="0"/>
              <a:t>Critical body weight must be attained before activation of the reproductive system.</a:t>
            </a:r>
          </a:p>
          <a:p>
            <a:pPr defTabSz="914400">
              <a:buClr>
                <a:srgbClr val="008080"/>
              </a:buClr>
              <a:defRPr/>
            </a:pPr>
            <a:endParaRPr lang="en-US" altLang="en-US" sz="1800" dirty="0"/>
          </a:p>
          <a:p>
            <a:pPr defTabSz="914400">
              <a:buClr>
                <a:srgbClr val="008080"/>
              </a:buClr>
              <a:defRPr/>
            </a:pPr>
            <a:r>
              <a:rPr lang="en-US" altLang="en-US" sz="1800" dirty="0">
                <a:solidFill>
                  <a:srgbClr val="FF66CC"/>
                </a:solidFill>
              </a:rPr>
              <a:t>Even though age of menarche is decreasing, the average body weight of menarche remains the same.</a:t>
            </a:r>
          </a:p>
          <a:p>
            <a:pPr defTabSz="914400">
              <a:buClr>
                <a:srgbClr val="008080"/>
              </a:buClr>
              <a:defRPr/>
            </a:pPr>
            <a:endParaRPr lang="en-US" altLang="en-US" sz="1800" dirty="0"/>
          </a:p>
          <a:p>
            <a:pPr defTabSz="914400">
              <a:buClr>
                <a:srgbClr val="008080"/>
              </a:buClr>
              <a:defRPr/>
            </a:pPr>
            <a:r>
              <a:rPr lang="en-US" altLang="en-US" sz="1800" dirty="0"/>
              <a:t>Earlier puberty due to improvement of nutrition, living conditions, healthcare.</a:t>
            </a:r>
          </a:p>
          <a:p>
            <a:pPr marL="0" indent="0" algn="ctr" defTabSz="914400">
              <a:buClr>
                <a:srgbClr val="008080"/>
              </a:buClr>
              <a:buNone/>
              <a:defRPr/>
            </a:pPr>
            <a:r>
              <a:rPr lang="en-US" altLang="en-US" sz="1800" dirty="0">
                <a:solidFill>
                  <a:schemeClr val="bg1">
                    <a:lumMod val="50000"/>
                  </a:schemeClr>
                </a:solidFill>
              </a:rPr>
              <a:t>(healthy people with good nutrition will undergo earlier puberty)</a:t>
            </a:r>
          </a:p>
          <a:p>
            <a:pPr defTabSz="914400">
              <a:buClr>
                <a:srgbClr val="008080"/>
              </a:buClr>
              <a:defRPr/>
            </a:pPr>
            <a:endParaRPr lang="en-US" altLang="en-US" sz="1800" dirty="0"/>
          </a:p>
          <a:p>
            <a:pPr defTabSz="914400">
              <a:buClr>
                <a:srgbClr val="008080"/>
              </a:buClr>
              <a:defRPr/>
            </a:pPr>
            <a:r>
              <a:rPr lang="en-US" altLang="en-US" sz="1800" dirty="0"/>
              <a:t>Evidence supporting hypothesis:</a:t>
            </a:r>
          </a:p>
          <a:p>
            <a:pPr marL="647669" lvl="1" indent="-342900" defTabSz="914400">
              <a:lnSpc>
                <a:spcPct val="150000"/>
              </a:lnSpc>
              <a:buClr>
                <a:srgbClr val="008080"/>
              </a:buClr>
              <a:buFont typeface="+mj-lt"/>
              <a:buAutoNum type="arabicPeriod"/>
              <a:defRPr/>
            </a:pPr>
            <a:r>
              <a:rPr lang="en-US" altLang="en-US" sz="1800" dirty="0">
                <a:solidFill>
                  <a:schemeClr val="tx1"/>
                </a:solidFill>
              </a:rPr>
              <a:t>Obese girls go through early menarche. </a:t>
            </a:r>
            <a:r>
              <a:rPr lang="en-US" altLang="en-US" sz="1600" dirty="0">
                <a:solidFill>
                  <a:schemeClr val="bg1">
                    <a:lumMod val="50000"/>
                  </a:schemeClr>
                </a:solidFill>
              </a:rPr>
              <a:t>(because they have high level of Leptin which will stimulate HPG Axis earlier).</a:t>
            </a:r>
          </a:p>
          <a:p>
            <a:pPr marL="647669" lvl="1" indent="-342900" defTabSz="914400">
              <a:lnSpc>
                <a:spcPct val="150000"/>
              </a:lnSpc>
              <a:buClr>
                <a:srgbClr val="008080"/>
              </a:buClr>
              <a:buFont typeface="+mj-lt"/>
              <a:buAutoNum type="arabicPeriod"/>
              <a:defRPr/>
            </a:pPr>
            <a:r>
              <a:rPr lang="en-US" altLang="en-US" sz="1800" dirty="0">
                <a:solidFill>
                  <a:schemeClr val="tx1"/>
                </a:solidFill>
              </a:rPr>
              <a:t>Malnutrition is associated with delayed menarche.</a:t>
            </a:r>
          </a:p>
          <a:p>
            <a:pPr marL="647669" lvl="1" indent="-342900" defTabSz="914400">
              <a:lnSpc>
                <a:spcPct val="150000"/>
              </a:lnSpc>
              <a:buClr>
                <a:srgbClr val="008080"/>
              </a:buClr>
              <a:buFont typeface="+mj-lt"/>
              <a:buAutoNum type="arabicPeriod"/>
              <a:defRPr/>
            </a:pPr>
            <a:r>
              <a:rPr lang="en-US" altLang="en-US" sz="1800" dirty="0">
                <a:solidFill>
                  <a:schemeClr val="tx1"/>
                </a:solidFill>
              </a:rPr>
              <a:t>Primary amenorrhea is common in lean female athletes.</a:t>
            </a:r>
          </a:p>
          <a:p>
            <a:pPr marL="647669" lvl="1" indent="-342900" defTabSz="914400">
              <a:lnSpc>
                <a:spcPct val="150000"/>
              </a:lnSpc>
              <a:buClr>
                <a:srgbClr val="008080"/>
              </a:buClr>
              <a:buFont typeface="+mj-lt"/>
              <a:buAutoNum type="arabicPeriod"/>
              <a:defRPr/>
            </a:pPr>
            <a:r>
              <a:rPr lang="en-US" altLang="en-US" sz="1800" dirty="0">
                <a:solidFill>
                  <a:srgbClr val="FF66CC"/>
                </a:solidFill>
              </a:rPr>
              <a:t>“</a:t>
            </a:r>
            <a:r>
              <a:rPr lang="en-US" altLang="en-US" sz="1800" dirty="0" err="1">
                <a:solidFill>
                  <a:srgbClr val="FF66CC"/>
                </a:solidFill>
              </a:rPr>
              <a:t>Bodyfat</a:t>
            </a:r>
            <a:r>
              <a:rPr lang="en-US" altLang="en-US" sz="1800" dirty="0">
                <a:solidFill>
                  <a:srgbClr val="FF66CC"/>
                </a:solidFill>
              </a:rPr>
              <a:t>” </a:t>
            </a:r>
            <a:r>
              <a:rPr lang="en-US" altLang="en-US" sz="1800" dirty="0" err="1">
                <a:solidFill>
                  <a:srgbClr val="FF66CC"/>
                </a:solidFill>
              </a:rPr>
              <a:t>setpoint</a:t>
            </a:r>
            <a:r>
              <a:rPr lang="en-US" altLang="en-US" sz="1800" dirty="0">
                <a:solidFill>
                  <a:srgbClr val="FF66CC"/>
                </a:solidFill>
              </a:rPr>
              <a:t> very noticeable in girls with fluctuating body weight due to anorexia nervosa.</a:t>
            </a:r>
          </a:p>
          <a:p>
            <a:pPr marL="0" indent="0" defTabSz="914400">
              <a:lnSpc>
                <a:spcPct val="150000"/>
              </a:lnSpc>
              <a:buClr>
                <a:srgbClr val="008080"/>
              </a:buClr>
              <a:buNone/>
              <a:defRPr/>
            </a:pPr>
            <a:endParaRPr lang="en-US" altLang="en-US" sz="1800" dirty="0"/>
          </a:p>
          <a:p>
            <a:pPr marL="342900" indent="-342900" defTabSz="914400">
              <a:lnSpc>
                <a:spcPct val="150000"/>
              </a:lnSpc>
              <a:buClr>
                <a:srgbClr val="008080"/>
              </a:buClr>
              <a:buFont typeface="+mj-lt"/>
              <a:buAutoNum type="arabicPeriod"/>
              <a:defRPr/>
            </a:pPr>
            <a:endParaRPr lang="en-US" altLang="en-US" sz="1800" dirty="0"/>
          </a:p>
        </p:txBody>
      </p:sp>
      <p:sp>
        <p:nvSpPr>
          <p:cNvPr id="2" name="Rectangle 1"/>
          <p:cNvSpPr/>
          <p:nvPr/>
        </p:nvSpPr>
        <p:spPr>
          <a:xfrm>
            <a:off x="6804303" y="4967880"/>
            <a:ext cx="4775100" cy="738664"/>
          </a:xfrm>
          <a:prstGeom prst="rect">
            <a:avLst/>
          </a:prstGeom>
        </p:spPr>
        <p:txBody>
          <a:bodyPr wrap="square">
            <a:spAutoFit/>
          </a:bodyPr>
          <a:lstStyle/>
          <a:p>
            <a:pPr lvl="1" algn="ctr" rtl="1"/>
            <a:r>
              <a:rPr lang="en-US" sz="1400" dirty="0">
                <a:solidFill>
                  <a:schemeClr val="bg1">
                    <a:lumMod val="50000"/>
                  </a:schemeClr>
                </a:solidFill>
                <a:latin typeface="Gill Sans MT" panose="020B0502020104020203" pitchFamily="34" charset="0"/>
                <a:cs typeface="Calibri" panose="020F0502020204030204" pitchFamily="34" charset="0"/>
              </a:rPr>
              <a:t>(because underweight people will have low Leptin, therefore delayed stimulation of HPG Axis and delayed puberty)</a:t>
            </a:r>
            <a:endParaRPr lang="en-US" sz="1400" dirty="0">
              <a:latin typeface="Gill Sans MT" panose="020B0502020104020203" pitchFamily="34" charset="0"/>
              <a:cs typeface="Calibri" panose="020F0502020204030204" pitchFamily="34" charset="0"/>
            </a:endParaRPr>
          </a:p>
        </p:txBody>
      </p:sp>
      <p:sp>
        <p:nvSpPr>
          <p:cNvPr id="4" name="Right Brace 3"/>
          <p:cNvSpPr/>
          <p:nvPr/>
        </p:nvSpPr>
        <p:spPr>
          <a:xfrm>
            <a:off x="6598468" y="4941168"/>
            <a:ext cx="216024" cy="792088"/>
          </a:xfrm>
          <a:prstGeom prst="rightBrace">
            <a:avLst/>
          </a:prstGeom>
          <a:ln>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248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Disorders of Puberty</a:t>
            </a:r>
          </a:p>
        </p:txBody>
      </p:sp>
      <p:sp>
        <p:nvSpPr>
          <p:cNvPr id="6" name="Rectangle 5"/>
          <p:cNvSpPr/>
          <p:nvPr/>
        </p:nvSpPr>
        <p:spPr>
          <a:xfrm>
            <a:off x="4215362" y="1231602"/>
            <a:ext cx="3672408" cy="494184"/>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Disorders of Puberty</a:t>
            </a:r>
          </a:p>
        </p:txBody>
      </p:sp>
      <p:sp>
        <p:nvSpPr>
          <p:cNvPr id="7" name="Rectangle 6"/>
          <p:cNvSpPr/>
          <p:nvPr/>
        </p:nvSpPr>
        <p:spPr>
          <a:xfrm>
            <a:off x="799016" y="2098103"/>
            <a:ext cx="4928514" cy="482650"/>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cs typeface="Calibri" panose="020F0502020204030204" pitchFamily="34" charset="0"/>
              </a:rPr>
              <a:t>Early or Precocious Puberty</a:t>
            </a:r>
          </a:p>
        </p:txBody>
      </p:sp>
      <p:sp>
        <p:nvSpPr>
          <p:cNvPr id="8" name="Rectangle 7"/>
          <p:cNvSpPr/>
          <p:nvPr/>
        </p:nvSpPr>
        <p:spPr>
          <a:xfrm>
            <a:off x="6572039" y="2103037"/>
            <a:ext cx="4928513" cy="475929"/>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cs typeface="Calibri" panose="020F0502020204030204" pitchFamily="34" charset="0"/>
              </a:rPr>
              <a:t>Delayed Puberty</a:t>
            </a:r>
          </a:p>
        </p:txBody>
      </p:sp>
      <p:cxnSp>
        <p:nvCxnSpPr>
          <p:cNvPr id="9" name="Straight Connector 8"/>
          <p:cNvCxnSpPr>
            <a:stCxn id="6" idx="2"/>
          </p:cNvCxnSpPr>
          <p:nvPr/>
        </p:nvCxnSpPr>
        <p:spPr>
          <a:xfrm flipH="1">
            <a:off x="6051548" y="1725786"/>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51547" y="1869802"/>
            <a:ext cx="321920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6010" y="1869802"/>
            <a:ext cx="3405537"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46011" y="186980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270747" y="186980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72040" y="2780928"/>
            <a:ext cx="4928513" cy="2262908"/>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rabicPeriod"/>
            </a:pPr>
            <a:r>
              <a:rPr lang="cs-CZ" sz="1400" dirty="0">
                <a:solidFill>
                  <a:schemeClr val="tx1"/>
                </a:solidFill>
              </a:rPr>
              <a:t>Initial physical changes of puberty are not present</a:t>
            </a:r>
            <a:r>
              <a:rPr lang="en-US" sz="1400" dirty="0">
                <a:solidFill>
                  <a:schemeClr val="tx1"/>
                </a:solidFill>
              </a:rPr>
              <a:t>.</a:t>
            </a:r>
            <a:endParaRPr lang="cs-CZ" sz="1400" dirty="0">
              <a:solidFill>
                <a:schemeClr val="tx1"/>
              </a:solidFill>
            </a:endParaRPr>
          </a:p>
          <a:p>
            <a:pPr marL="793699" lvl="1" indent="-285750">
              <a:lnSpc>
                <a:spcPct val="150000"/>
              </a:lnSpc>
              <a:buFont typeface="Arial" panose="020B0604020202020204" pitchFamily="34" charset="0"/>
              <a:buChar char="•"/>
            </a:pPr>
            <a:r>
              <a:rPr lang="cs-CZ" sz="1400" dirty="0">
                <a:solidFill>
                  <a:schemeClr val="tx1"/>
                </a:solidFill>
              </a:rPr>
              <a:t>By age </a:t>
            </a:r>
            <a:r>
              <a:rPr lang="cs-CZ" sz="1400" dirty="0">
                <a:solidFill>
                  <a:srgbClr val="FFC000"/>
                </a:solidFill>
              </a:rPr>
              <a:t>13</a:t>
            </a:r>
            <a:r>
              <a:rPr lang="cs-CZ" sz="1400" dirty="0">
                <a:solidFill>
                  <a:schemeClr val="tx1"/>
                </a:solidFill>
              </a:rPr>
              <a:t> years in girls (or primary amenor</a:t>
            </a:r>
            <a:r>
              <a:rPr lang="en-US" sz="1400" dirty="0">
                <a:solidFill>
                  <a:schemeClr val="tx1"/>
                </a:solidFill>
              </a:rPr>
              <a:t>r</a:t>
            </a:r>
            <a:r>
              <a:rPr lang="cs-CZ" sz="1400" dirty="0">
                <a:solidFill>
                  <a:schemeClr val="tx1"/>
                </a:solidFill>
              </a:rPr>
              <a:t>he</a:t>
            </a:r>
            <a:r>
              <a:rPr lang="en-US" sz="1400" dirty="0">
                <a:solidFill>
                  <a:schemeClr val="tx1"/>
                </a:solidFill>
              </a:rPr>
              <a:t>a</a:t>
            </a:r>
            <a:r>
              <a:rPr lang="cs-CZ" sz="1400" dirty="0">
                <a:solidFill>
                  <a:schemeClr val="tx1"/>
                </a:solidFill>
              </a:rPr>
              <a:t> at </a:t>
            </a:r>
            <a:r>
              <a:rPr lang="cs-CZ" sz="1400" dirty="0">
                <a:solidFill>
                  <a:srgbClr val="FFC000"/>
                </a:solidFill>
              </a:rPr>
              <a:t>15.5-16</a:t>
            </a:r>
            <a:r>
              <a:rPr lang="en-US" sz="1400" dirty="0">
                <a:solidFill>
                  <a:schemeClr val="tx1"/>
                </a:solidFill>
              </a:rPr>
              <a:t> years</a:t>
            </a:r>
            <a:r>
              <a:rPr lang="cs-CZ" sz="1400" dirty="0">
                <a:solidFill>
                  <a:schemeClr val="tx1"/>
                </a:solidFill>
              </a:rPr>
              <a:t>)</a:t>
            </a:r>
          </a:p>
          <a:p>
            <a:pPr marL="793699" lvl="1" indent="-285750">
              <a:lnSpc>
                <a:spcPct val="150000"/>
              </a:lnSpc>
              <a:buFont typeface="Arial" panose="020B0604020202020204" pitchFamily="34" charset="0"/>
              <a:buChar char="•"/>
            </a:pPr>
            <a:r>
              <a:rPr lang="cs-CZ" sz="1400" dirty="0">
                <a:solidFill>
                  <a:schemeClr val="tx1"/>
                </a:solidFill>
              </a:rPr>
              <a:t>By age </a:t>
            </a:r>
            <a:r>
              <a:rPr lang="cs-CZ" sz="1400" dirty="0">
                <a:solidFill>
                  <a:srgbClr val="FFC000"/>
                </a:solidFill>
              </a:rPr>
              <a:t>14</a:t>
            </a:r>
            <a:r>
              <a:rPr lang="cs-CZ" sz="1400" dirty="0">
                <a:solidFill>
                  <a:schemeClr val="tx1"/>
                </a:solidFill>
              </a:rPr>
              <a:t> years in boys</a:t>
            </a:r>
            <a:r>
              <a:rPr lang="en-US" sz="1400" dirty="0">
                <a:solidFill>
                  <a:schemeClr val="tx1"/>
                </a:solidFill>
              </a:rPr>
              <a:t>.</a:t>
            </a:r>
            <a:endParaRPr lang="cs-CZ" sz="1400" dirty="0">
              <a:solidFill>
                <a:schemeClr val="tx1"/>
              </a:solidFill>
            </a:endParaRPr>
          </a:p>
          <a:p>
            <a:pPr marL="342900" indent="-342900">
              <a:lnSpc>
                <a:spcPct val="150000"/>
              </a:lnSpc>
              <a:buFont typeface="+mj-lt"/>
              <a:buAutoNum type="arabicPeriod"/>
            </a:pPr>
            <a:r>
              <a:rPr lang="cs-CZ" sz="1400" dirty="0">
                <a:solidFill>
                  <a:schemeClr val="tx1"/>
                </a:solidFill>
              </a:rPr>
              <a:t>Pubertal development is inappropriate</a:t>
            </a:r>
            <a:r>
              <a:rPr lang="en-US" sz="1400" dirty="0">
                <a:solidFill>
                  <a:schemeClr val="tx1"/>
                </a:solidFill>
              </a:rPr>
              <a:t>:</a:t>
            </a:r>
            <a:br>
              <a:rPr lang="en-US" sz="1400" dirty="0">
                <a:solidFill>
                  <a:schemeClr val="tx1"/>
                </a:solidFill>
              </a:rPr>
            </a:br>
            <a:r>
              <a:rPr lang="en-US" sz="1400" dirty="0">
                <a:solidFill>
                  <a:schemeClr val="tx1"/>
                </a:solidFill>
              </a:rPr>
              <a:t> - </a:t>
            </a:r>
            <a:r>
              <a:rPr lang="en-GB" sz="1400" dirty="0">
                <a:solidFill>
                  <a:schemeClr val="tx1"/>
                </a:solidFill>
              </a:rPr>
              <a:t>T</a:t>
            </a:r>
            <a:r>
              <a:rPr lang="cs-CZ" sz="1400" dirty="0">
                <a:solidFill>
                  <a:schemeClr val="tx1"/>
                </a:solidFill>
              </a:rPr>
              <a:t>he interval between first signs of puberty and menarche</a:t>
            </a:r>
            <a:br>
              <a:rPr lang="en-US" sz="1400" dirty="0">
                <a:solidFill>
                  <a:schemeClr val="tx1"/>
                </a:solidFill>
              </a:rPr>
            </a:br>
            <a:r>
              <a:rPr lang="en-US" sz="1400" dirty="0">
                <a:solidFill>
                  <a:schemeClr val="tx1"/>
                </a:solidFill>
              </a:rPr>
              <a:t>   </a:t>
            </a:r>
            <a:r>
              <a:rPr lang="cs-CZ" sz="1400" dirty="0">
                <a:solidFill>
                  <a:schemeClr val="tx1"/>
                </a:solidFill>
              </a:rPr>
              <a:t>in girls</a:t>
            </a:r>
            <a:r>
              <a:rPr lang="en-GB" sz="1400" dirty="0">
                <a:solidFill>
                  <a:schemeClr val="tx1"/>
                </a:solidFill>
              </a:rPr>
              <a:t>, </a:t>
            </a:r>
            <a:r>
              <a:rPr lang="cs-CZ" sz="1400" dirty="0">
                <a:solidFill>
                  <a:schemeClr val="tx1"/>
                </a:solidFill>
              </a:rPr>
              <a:t>completion</a:t>
            </a:r>
            <a:r>
              <a:rPr lang="en-GB" sz="1400" dirty="0">
                <a:solidFill>
                  <a:schemeClr val="tx1"/>
                </a:solidFill>
              </a:rPr>
              <a:t> of</a:t>
            </a:r>
            <a:r>
              <a:rPr lang="cs-CZ" sz="1400" dirty="0">
                <a:solidFill>
                  <a:schemeClr val="tx1"/>
                </a:solidFill>
              </a:rPr>
              <a:t> genital growth in boys is </a:t>
            </a:r>
            <a:r>
              <a:rPr lang="en-US" sz="1400" dirty="0">
                <a:solidFill>
                  <a:srgbClr val="FFC000"/>
                </a:solidFill>
              </a:rPr>
              <a:t>&gt;</a:t>
            </a:r>
            <a:r>
              <a:rPr lang="cs-CZ" sz="1400" dirty="0">
                <a:solidFill>
                  <a:srgbClr val="FFC000"/>
                </a:solidFill>
              </a:rPr>
              <a:t> 5</a:t>
            </a:r>
            <a:r>
              <a:rPr lang="cs-CZ" sz="1400" dirty="0">
                <a:solidFill>
                  <a:schemeClr val="tx1"/>
                </a:solidFill>
              </a:rPr>
              <a:t> years</a:t>
            </a:r>
            <a:r>
              <a:rPr lang="en-US" sz="1400" dirty="0">
                <a:solidFill>
                  <a:schemeClr val="tx1"/>
                </a:solidFill>
              </a:rPr>
              <a:t>.</a:t>
            </a:r>
          </a:p>
        </p:txBody>
      </p:sp>
      <p:sp>
        <p:nvSpPr>
          <p:cNvPr id="17" name="Rectangle 16"/>
          <p:cNvSpPr/>
          <p:nvPr/>
        </p:nvSpPr>
        <p:spPr>
          <a:xfrm>
            <a:off x="799016" y="2780928"/>
            <a:ext cx="4928514" cy="226290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US" altLang="ar-SA" sz="1400" dirty="0">
                <a:solidFill>
                  <a:schemeClr val="tx1"/>
                </a:solidFill>
              </a:rPr>
              <a:t>Precocious onset of puberty is defined as occurring younger than 2 years before the average age.</a:t>
            </a:r>
          </a:p>
          <a:p>
            <a:pPr marL="793699" lvl="1" indent="-285750">
              <a:lnSpc>
                <a:spcPct val="150000"/>
              </a:lnSpc>
              <a:buFont typeface="Arial" panose="020B0604020202020204" pitchFamily="34" charset="0"/>
              <a:buChar char="•"/>
            </a:pPr>
            <a:r>
              <a:rPr lang="en-US" altLang="ar-SA" sz="1400" dirty="0">
                <a:solidFill>
                  <a:schemeClr val="tx1"/>
                </a:solidFill>
              </a:rPr>
              <a:t>Girls </a:t>
            </a:r>
            <a:r>
              <a:rPr lang="en-US" altLang="ar-SA" sz="1400" dirty="0">
                <a:solidFill>
                  <a:srgbClr val="FFC000"/>
                </a:solidFill>
              </a:rPr>
              <a:t>&lt; 8</a:t>
            </a:r>
            <a:r>
              <a:rPr lang="en-US" altLang="ar-SA" sz="1400" dirty="0">
                <a:solidFill>
                  <a:schemeClr val="tx1"/>
                </a:solidFill>
              </a:rPr>
              <a:t> years old</a:t>
            </a:r>
          </a:p>
          <a:p>
            <a:pPr marL="793699" lvl="1" indent="-285750">
              <a:lnSpc>
                <a:spcPct val="150000"/>
              </a:lnSpc>
              <a:buFont typeface="Arial" panose="020B0604020202020204" pitchFamily="34" charset="0"/>
              <a:buChar char="•"/>
            </a:pPr>
            <a:r>
              <a:rPr lang="en-US" altLang="ar-SA" sz="1400" dirty="0">
                <a:solidFill>
                  <a:schemeClr val="tx1"/>
                </a:solidFill>
              </a:rPr>
              <a:t>Boys </a:t>
            </a:r>
            <a:r>
              <a:rPr lang="en-US" altLang="ar-SA" sz="1400" dirty="0">
                <a:solidFill>
                  <a:srgbClr val="FFC000"/>
                </a:solidFill>
              </a:rPr>
              <a:t>&lt; 9</a:t>
            </a:r>
            <a:r>
              <a:rPr lang="en-US" altLang="ar-SA" sz="1400" dirty="0">
                <a:solidFill>
                  <a:schemeClr val="tx1"/>
                </a:solidFill>
              </a:rPr>
              <a:t> years old</a:t>
            </a:r>
          </a:p>
          <a:p>
            <a:pPr marL="285750" indent="-285750">
              <a:lnSpc>
                <a:spcPct val="150000"/>
              </a:lnSpc>
              <a:buFont typeface="Wingdings" panose="05000000000000000000" pitchFamily="2" charset="2"/>
              <a:buChar char="ü"/>
            </a:pPr>
            <a:r>
              <a:rPr lang="en-US" altLang="ar-SA" sz="1400" dirty="0">
                <a:solidFill>
                  <a:schemeClr val="tx1"/>
                </a:solidFill>
              </a:rPr>
              <a:t>More common in females</a:t>
            </a:r>
          </a:p>
          <a:p>
            <a:pPr marL="285750" indent="-285750">
              <a:lnSpc>
                <a:spcPct val="150000"/>
              </a:lnSpc>
              <a:buFont typeface="Wingdings" panose="05000000000000000000" pitchFamily="2" charset="2"/>
              <a:buChar char="ü"/>
            </a:pPr>
            <a:r>
              <a:rPr lang="en-US" altLang="ar-SA" sz="1400" dirty="0">
                <a:solidFill>
                  <a:schemeClr val="tx1"/>
                </a:solidFill>
              </a:rPr>
              <a:t>Uncommon in males (usually pathological).</a:t>
            </a:r>
          </a:p>
          <a:p>
            <a:pPr marL="285750" indent="-285750">
              <a:lnSpc>
                <a:spcPct val="150000"/>
              </a:lnSpc>
              <a:buFont typeface="Wingdings" panose="05000000000000000000" pitchFamily="2" charset="2"/>
              <a:buChar char="ü"/>
            </a:pPr>
            <a:r>
              <a:rPr lang="en-US" altLang="ar-SA" sz="1400" dirty="0">
                <a:solidFill>
                  <a:schemeClr val="tx1"/>
                </a:solidFill>
              </a:rPr>
              <a:t>Maybe associated with a growth spurt.</a:t>
            </a:r>
          </a:p>
        </p:txBody>
      </p:sp>
      <p:cxnSp>
        <p:nvCxnSpPr>
          <p:cNvPr id="18" name="Straight Connector 17"/>
          <p:cNvCxnSpPr/>
          <p:nvPr/>
        </p:nvCxnSpPr>
        <p:spPr>
          <a:xfrm>
            <a:off x="2646010" y="257896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270747" y="257896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6669" y="5043836"/>
            <a:ext cx="1829341" cy="112146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GB" sz="1400" dirty="0">
                <a:solidFill>
                  <a:schemeClr val="tx1"/>
                </a:solidFill>
              </a:rPr>
              <a:t>1. Gonadotropin-dependent (</a:t>
            </a:r>
            <a:r>
              <a:rPr lang="en-US" sz="1400" dirty="0">
                <a:solidFill>
                  <a:srgbClr val="FF66CC"/>
                </a:solidFill>
              </a:rPr>
              <a:t>true</a:t>
            </a:r>
            <a:r>
              <a:rPr lang="en-US" sz="1400" dirty="0">
                <a:solidFill>
                  <a:schemeClr val="tx1"/>
                </a:solidFill>
              </a:rPr>
              <a:t> / </a:t>
            </a:r>
            <a:r>
              <a:rPr lang="en-GB" sz="1400" dirty="0">
                <a:solidFill>
                  <a:schemeClr val="tx1"/>
                </a:solidFill>
              </a:rPr>
              <a:t>central)</a:t>
            </a:r>
            <a:endParaRPr lang="en-GB" sz="1400" dirty="0">
              <a:latin typeface="Arial" pitchFamily="34" charset="0"/>
              <a:cs typeface="Arial" pitchFamily="34" charset="0"/>
            </a:endParaRPr>
          </a:p>
        </p:txBody>
      </p:sp>
      <p:sp>
        <p:nvSpPr>
          <p:cNvPr id="21" name="Rectangle 20"/>
          <p:cNvSpPr/>
          <p:nvPr/>
        </p:nvSpPr>
        <p:spPr>
          <a:xfrm>
            <a:off x="3898189" y="5043836"/>
            <a:ext cx="1829341" cy="112146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GB" sz="1400" dirty="0">
                <a:solidFill>
                  <a:schemeClr val="tx1"/>
                </a:solidFill>
              </a:rPr>
              <a:t>Gonadotropin- independent (</a:t>
            </a:r>
            <a:r>
              <a:rPr lang="en-GB" sz="1400" dirty="0">
                <a:solidFill>
                  <a:schemeClr val="accent5">
                    <a:lumMod val="75000"/>
                  </a:schemeClr>
                </a:solidFill>
              </a:rPr>
              <a:t>peripheral</a:t>
            </a:r>
            <a:r>
              <a:rPr lang="en-GB" sz="1400" dirty="0">
                <a:solidFill>
                  <a:schemeClr val="tx1"/>
                </a:solidFill>
              </a:rPr>
              <a:t>)</a:t>
            </a:r>
          </a:p>
        </p:txBody>
      </p:sp>
      <p:sp>
        <p:nvSpPr>
          <p:cNvPr id="22" name="Rectangle 21"/>
          <p:cNvSpPr/>
          <p:nvPr/>
        </p:nvSpPr>
        <p:spPr>
          <a:xfrm>
            <a:off x="6572039" y="5043836"/>
            <a:ext cx="1829341" cy="1121468"/>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GB" sz="1400" dirty="0">
                <a:solidFill>
                  <a:schemeClr val="tx1"/>
                </a:solidFill>
              </a:rPr>
              <a:t>Gonadal failure </a:t>
            </a:r>
          </a:p>
        </p:txBody>
      </p:sp>
      <p:sp>
        <p:nvSpPr>
          <p:cNvPr id="23" name="Rectangle 22"/>
          <p:cNvSpPr/>
          <p:nvPr/>
        </p:nvSpPr>
        <p:spPr>
          <a:xfrm>
            <a:off x="9671211" y="5043836"/>
            <a:ext cx="1829341" cy="1121468"/>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GB" sz="1400" dirty="0">
                <a:solidFill>
                  <a:schemeClr val="tx1"/>
                </a:solidFill>
              </a:rPr>
              <a:t>Gonadal deficiency</a:t>
            </a:r>
          </a:p>
        </p:txBody>
      </p:sp>
    </p:spTree>
    <p:extLst>
      <p:ext uri="{BB962C8B-B14F-4D97-AF65-F5344CB8AC3E}">
        <p14:creationId xmlns:p14="http://schemas.microsoft.com/office/powerpoint/2010/main" val="7414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8" y="267152"/>
            <a:ext cx="7443889" cy="1073616"/>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a:solidFill>
                  <a:srgbClr val="008080"/>
                </a:solidFill>
                <a:latin typeface="Calibri" panose="020F0502020204030204" pitchFamily="34" charset="0"/>
                <a:ea typeface="+mj-ea"/>
                <a:cs typeface="Calibri" panose="020F0502020204030204" pitchFamily="34" charset="0"/>
              </a:rPr>
              <a:t>Puberty In Males &amp; Females</a:t>
            </a:r>
          </a:p>
        </p:txBody>
      </p:sp>
      <p:sp>
        <p:nvSpPr>
          <p:cNvPr id="13" name="Flowchart: Process 12"/>
          <p:cNvSpPr/>
          <p:nvPr/>
        </p:nvSpPr>
        <p:spPr>
          <a:xfrm>
            <a:off x="909834" y="1606178"/>
            <a:ext cx="10289916" cy="4365721"/>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15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Definition of puberty. </a:t>
            </a: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Terms and events (</a:t>
            </a:r>
            <a:r>
              <a:rPr lang="en-US" sz="1800" dirty="0" err="1">
                <a:solidFill>
                  <a:srgbClr val="008080"/>
                </a:solidFill>
                <a:latin typeface="Gill Sans MT" panose="020B0502020104020203" pitchFamily="34" charset="0"/>
                <a:cs typeface="Calibri" panose="020F0502020204030204" pitchFamily="34" charset="0"/>
              </a:rPr>
              <a:t>thelarche</a:t>
            </a:r>
            <a:r>
              <a:rPr lang="en-US" sz="1800" dirty="0">
                <a:solidFill>
                  <a:srgbClr val="008080"/>
                </a:solidFill>
                <a:latin typeface="Gill Sans MT" panose="020B0502020104020203" pitchFamily="34" charset="0"/>
                <a:cs typeface="Calibri" panose="020F0502020204030204" pitchFamily="34" charset="0"/>
              </a:rPr>
              <a:t>, </a:t>
            </a:r>
            <a:r>
              <a:rPr lang="en-US" sz="1800" dirty="0" err="1">
                <a:solidFill>
                  <a:srgbClr val="008080"/>
                </a:solidFill>
                <a:latin typeface="Gill Sans MT" panose="020B0502020104020203" pitchFamily="34" charset="0"/>
                <a:cs typeface="Calibri" panose="020F0502020204030204" pitchFamily="34" charset="0"/>
              </a:rPr>
              <a:t>pubarche</a:t>
            </a:r>
            <a:r>
              <a:rPr lang="en-US" sz="1800" dirty="0">
                <a:solidFill>
                  <a:srgbClr val="008080"/>
                </a:solidFill>
                <a:latin typeface="Gill Sans MT" panose="020B0502020104020203" pitchFamily="34" charset="0"/>
                <a:cs typeface="Calibri" panose="020F0502020204030204" pitchFamily="34" charset="0"/>
              </a:rPr>
              <a:t>, menarche).</a:t>
            </a: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Hormonal changes (</a:t>
            </a:r>
            <a:r>
              <a:rPr lang="en-US" sz="1800" dirty="0" err="1">
                <a:solidFill>
                  <a:srgbClr val="008080"/>
                </a:solidFill>
                <a:latin typeface="Gill Sans MT" panose="020B0502020104020203" pitchFamily="34" charset="0"/>
                <a:cs typeface="Calibri" panose="020F0502020204030204" pitchFamily="34" charset="0"/>
              </a:rPr>
              <a:t>gonadaland</a:t>
            </a:r>
            <a:r>
              <a:rPr lang="en-US" sz="1800" dirty="0">
                <a:solidFill>
                  <a:srgbClr val="008080"/>
                </a:solidFill>
                <a:latin typeface="Gill Sans MT" panose="020B0502020104020203" pitchFamily="34" charset="0"/>
                <a:cs typeface="Calibri" panose="020F0502020204030204" pitchFamily="34" charset="0"/>
              </a:rPr>
              <a:t> extra </a:t>
            </a:r>
            <a:r>
              <a:rPr lang="en-US" sz="1800" dirty="0" err="1">
                <a:solidFill>
                  <a:srgbClr val="008080"/>
                </a:solidFill>
                <a:latin typeface="Gill Sans MT" panose="020B0502020104020203" pitchFamily="34" charset="0"/>
                <a:cs typeface="Calibri" panose="020F0502020204030204" pitchFamily="34" charset="0"/>
              </a:rPr>
              <a:t>gonadl</a:t>
            </a:r>
            <a:r>
              <a:rPr lang="en-US" sz="1800" dirty="0">
                <a:solidFill>
                  <a:srgbClr val="008080"/>
                </a:solidFill>
                <a:latin typeface="Gill Sans MT" panose="020B0502020104020203" pitchFamily="34" charset="0"/>
                <a:cs typeface="Calibri" panose="020F0502020204030204" pitchFamily="34" charset="0"/>
              </a:rPr>
              <a:t>).</a:t>
            </a: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Female hormonal changes and male hormonal changes and secondary sexual characters. </a:t>
            </a: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Staging of pubertal development (tanner) in boys and girls. 6. Pubertal disorders ( precocious puberty and delayed puberty).</a:t>
            </a:r>
          </a:p>
        </p:txBody>
      </p:sp>
    </p:spTree>
    <p:extLst>
      <p:ext uri="{BB962C8B-B14F-4D97-AF65-F5344CB8AC3E}">
        <p14:creationId xmlns:p14="http://schemas.microsoft.com/office/powerpoint/2010/main" val="366756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Cont. Early or Precocious Puberty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Cuases of Gonadotropin-dependent (true / central)</a:t>
            </a:r>
          </a:p>
          <a:p>
            <a:pPr marL="0" indent="0" algn="ctr">
              <a:lnSpc>
                <a:spcPct val="150000"/>
              </a:lnSpc>
              <a:buClr>
                <a:srgbClr val="008080"/>
              </a:buClr>
              <a:buNone/>
            </a:pPr>
            <a:r>
              <a:rPr lang="en-US" altLang="zh-TW" sz="1800" dirty="0">
                <a:solidFill>
                  <a:srgbClr val="00B050"/>
                </a:solidFill>
                <a:ea typeface="新細明體" panose="02020500000000000000" pitchFamily="18" charset="-120"/>
              </a:rPr>
              <a:t>(We mean depending on GnRH and FSH and LH)</a:t>
            </a:r>
          </a:p>
          <a:p>
            <a:pPr>
              <a:lnSpc>
                <a:spcPct val="150000"/>
              </a:lnSpc>
              <a:buClr>
                <a:srgbClr val="008080"/>
              </a:buClr>
              <a:buFont typeface="Wingdings" panose="05000000000000000000" pitchFamily="2" charset="2"/>
              <a:buChar char="ü"/>
            </a:pPr>
            <a:r>
              <a:rPr lang="en-US" altLang="zh-TW" sz="1800" dirty="0">
                <a:ea typeface="新細明體" panose="02020500000000000000" pitchFamily="18" charset="-120"/>
              </a:rPr>
              <a:t>Premature activation of the (HPG) axis.</a:t>
            </a:r>
          </a:p>
          <a:p>
            <a:pPr>
              <a:lnSpc>
                <a:spcPct val="150000"/>
              </a:lnSpc>
              <a:buClr>
                <a:srgbClr val="008080"/>
              </a:buClr>
              <a:buFont typeface="Wingdings" panose="05000000000000000000" pitchFamily="2" charset="2"/>
              <a:buChar char="ü"/>
            </a:pPr>
            <a:r>
              <a:rPr lang="en-US" altLang="zh-TW" sz="1800" dirty="0">
                <a:ea typeface="新細明體" panose="02020500000000000000" pitchFamily="18" charset="-120"/>
              </a:rPr>
              <a:t>Intra-cranial lesions: </a:t>
            </a:r>
          </a:p>
          <a:p>
            <a:pPr lvl="1">
              <a:lnSpc>
                <a:spcPct val="150000"/>
              </a:lnSpc>
              <a:buClr>
                <a:srgbClr val="008080"/>
              </a:buClr>
              <a:buFont typeface="Arial" panose="020B0604020202020204" pitchFamily="34" charset="0"/>
              <a:buChar char="•"/>
            </a:pPr>
            <a:r>
              <a:rPr lang="en-US" altLang="zh-TW" sz="1600" dirty="0" err="1">
                <a:solidFill>
                  <a:schemeClr val="tx1"/>
                </a:solidFill>
                <a:ea typeface="新細明體" panose="02020500000000000000" pitchFamily="18" charset="-120"/>
              </a:rPr>
              <a:t>Tumours</a:t>
            </a:r>
            <a:r>
              <a:rPr lang="en-US" altLang="zh-TW" sz="1600" dirty="0">
                <a:solidFill>
                  <a:schemeClr val="tx1"/>
                </a:solidFill>
                <a:ea typeface="新細明體" panose="02020500000000000000" pitchFamily="18" charset="-120"/>
              </a:rPr>
              <a:t> </a:t>
            </a:r>
            <a:r>
              <a:rPr lang="en-US" altLang="zh-TW" sz="1400" dirty="0">
                <a:solidFill>
                  <a:srgbClr val="00B050"/>
                </a:solidFill>
                <a:ea typeface="新細明體" panose="02020500000000000000" pitchFamily="18" charset="-120"/>
              </a:rPr>
              <a:t>(Tumors can lead to either activation or </a:t>
            </a:r>
            <a:r>
              <a:rPr lang="en-US" altLang="zh-TW" sz="1400" dirty="0" err="1">
                <a:solidFill>
                  <a:srgbClr val="00B050"/>
                </a:solidFill>
                <a:ea typeface="新細明體" panose="02020500000000000000" pitchFamily="18" charset="-120"/>
              </a:rPr>
              <a:t>inhibitation</a:t>
            </a:r>
            <a:r>
              <a:rPr lang="en-US" altLang="zh-TW" sz="1400" dirty="0">
                <a:solidFill>
                  <a:srgbClr val="00B050"/>
                </a:solidFill>
                <a:ea typeface="新細明體" panose="02020500000000000000" pitchFamily="18" charset="-120"/>
              </a:rPr>
              <a:t> of gland and secretion)</a:t>
            </a:r>
          </a:p>
          <a:p>
            <a:pPr lvl="1">
              <a:lnSpc>
                <a:spcPct val="150000"/>
              </a:lnSpc>
              <a:buClr>
                <a:srgbClr val="008080"/>
              </a:buClr>
              <a:buFont typeface="Arial" panose="020B0604020202020204" pitchFamily="34" charset="0"/>
              <a:buChar char="•"/>
            </a:pPr>
            <a:r>
              <a:rPr lang="en-US" altLang="zh-TW" sz="1600" dirty="0">
                <a:solidFill>
                  <a:schemeClr val="tx1"/>
                </a:solidFill>
                <a:ea typeface="新細明體" panose="02020500000000000000" pitchFamily="18" charset="-120"/>
              </a:rPr>
              <a:t>Hydrocephalus.</a:t>
            </a:r>
          </a:p>
          <a:p>
            <a:pPr lvl="1">
              <a:lnSpc>
                <a:spcPct val="150000"/>
              </a:lnSpc>
              <a:buClr>
                <a:srgbClr val="008080"/>
              </a:buClr>
              <a:buFont typeface="Arial" panose="020B0604020202020204" pitchFamily="34" charset="0"/>
              <a:buChar char="•"/>
            </a:pPr>
            <a:r>
              <a:rPr lang="en-US" altLang="zh-TW" sz="1600" dirty="0">
                <a:solidFill>
                  <a:schemeClr val="tx1"/>
                </a:solidFill>
                <a:ea typeface="新細明體" panose="02020500000000000000" pitchFamily="18" charset="-120"/>
              </a:rPr>
              <a:t>CNS malformations.</a:t>
            </a:r>
          </a:p>
          <a:p>
            <a:pPr>
              <a:lnSpc>
                <a:spcPct val="150000"/>
              </a:lnSpc>
              <a:buClr>
                <a:srgbClr val="008080"/>
              </a:buClr>
              <a:buFont typeface="Wingdings" panose="05000000000000000000" pitchFamily="2" charset="2"/>
              <a:buChar char="ü"/>
            </a:pPr>
            <a:r>
              <a:rPr lang="en-US" altLang="zh-TW" sz="1800" dirty="0">
                <a:ea typeface="新細明體" panose="02020500000000000000" pitchFamily="18" charset="-120"/>
              </a:rPr>
              <a:t>Gonadotropin secreting </a:t>
            </a:r>
            <a:r>
              <a:rPr lang="en-US" altLang="zh-TW" sz="1800" dirty="0" err="1">
                <a:ea typeface="新細明體" panose="02020500000000000000" pitchFamily="18" charset="-120"/>
              </a:rPr>
              <a:t>tumours</a:t>
            </a:r>
            <a:r>
              <a:rPr lang="en-US" altLang="zh-TW" sz="1800" dirty="0">
                <a:ea typeface="新細明體" panose="02020500000000000000" pitchFamily="18" charset="-120"/>
              </a:rPr>
              <a:t> in anterior pituitary gland (very rare).</a:t>
            </a:r>
          </a:p>
          <a:p>
            <a:pPr marL="0" indent="0">
              <a:lnSpc>
                <a:spcPct val="150000"/>
              </a:lnSpc>
              <a:buClr>
                <a:srgbClr val="008080"/>
              </a:buClr>
              <a:buNone/>
            </a:pPr>
            <a:endParaRPr lang="en-US" altLang="zh-TW" sz="1800" dirty="0">
              <a:ea typeface="新細明體" panose="02020500000000000000" pitchFamily="18" charset="-120"/>
            </a:endParaRPr>
          </a:p>
        </p:txBody>
      </p:sp>
      <p:sp>
        <p:nvSpPr>
          <p:cNvPr id="10" name="Content Placeholder 3"/>
          <p:cNvSpPr txBox="1">
            <a:spLocks/>
          </p:cNvSpPr>
          <p:nvPr/>
        </p:nvSpPr>
        <p:spPr>
          <a:xfrm>
            <a:off x="6238428" y="1183964"/>
            <a:ext cx="5413975"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Cuases of Gonadotropin-independent (peripheral)</a:t>
            </a:r>
          </a:p>
          <a:p>
            <a:pPr marL="0" indent="0" algn="ctr">
              <a:buClr>
                <a:srgbClr val="008080"/>
              </a:buClr>
              <a:buNone/>
            </a:pPr>
            <a:r>
              <a:rPr lang="en-US" altLang="zh-TW" sz="1800" dirty="0">
                <a:solidFill>
                  <a:srgbClr val="00B050"/>
                </a:solidFill>
                <a:ea typeface="新細明體" panose="02020500000000000000" pitchFamily="18" charset="-120"/>
              </a:rPr>
              <a:t>(Two years ago, there was a case scenario about this)</a:t>
            </a:r>
          </a:p>
          <a:p>
            <a:pPr marL="0" indent="0">
              <a:lnSpc>
                <a:spcPct val="150000"/>
              </a:lnSpc>
              <a:buClr>
                <a:srgbClr val="008080"/>
              </a:buClr>
              <a:buNone/>
            </a:pPr>
            <a:r>
              <a:rPr lang="en-US" altLang="zh-TW" sz="1800" dirty="0">
                <a:ea typeface="新細明體" panose="02020500000000000000" pitchFamily="18" charset="-120"/>
              </a:rPr>
              <a:t>Precocious </a:t>
            </a:r>
            <a:r>
              <a:rPr lang="en-US" altLang="zh-TW" sz="1800" dirty="0" err="1">
                <a:ea typeface="新細明體" panose="02020500000000000000" pitchFamily="18" charset="-120"/>
              </a:rPr>
              <a:t>pseudopuberty</a:t>
            </a:r>
            <a:r>
              <a:rPr lang="en-US" altLang="zh-TW" sz="1800" dirty="0">
                <a:solidFill>
                  <a:schemeClr val="bg1">
                    <a:lumMod val="50000"/>
                  </a:schemeClr>
                </a:solidFill>
                <a:ea typeface="新細明體" panose="02020500000000000000" pitchFamily="18" charset="-120"/>
              </a:rPr>
              <a:t>(another name)</a:t>
            </a:r>
            <a:r>
              <a:rPr lang="en-US" altLang="zh-TW" sz="1800" dirty="0">
                <a:ea typeface="新細明體" panose="02020500000000000000" pitchFamily="18" charset="-120"/>
              </a:rPr>
              <a:t>:</a:t>
            </a:r>
          </a:p>
          <a:p>
            <a:pPr>
              <a:lnSpc>
                <a:spcPct val="150000"/>
              </a:lnSpc>
              <a:buClr>
                <a:srgbClr val="008080"/>
              </a:buClr>
              <a:buFont typeface="Wingdings" panose="05000000000000000000" pitchFamily="2" charset="2"/>
              <a:buChar char="ü"/>
            </a:pPr>
            <a:r>
              <a:rPr lang="en-US" altLang="zh-TW" sz="1800" dirty="0">
                <a:ea typeface="新細明體" panose="02020500000000000000" pitchFamily="18" charset="-120"/>
              </a:rPr>
              <a:t>No spermatogenesis or ovarian development. </a:t>
            </a:r>
            <a:r>
              <a:rPr lang="en-US" altLang="zh-TW" sz="1600" dirty="0">
                <a:solidFill>
                  <a:srgbClr val="00B050"/>
                </a:solidFill>
                <a:ea typeface="新細明體" panose="02020500000000000000" pitchFamily="18" charset="-120"/>
              </a:rPr>
              <a:t>Why? Because there is a large amount of estrogen which give negative feedback to AP gland.</a:t>
            </a:r>
          </a:p>
          <a:p>
            <a:pPr>
              <a:lnSpc>
                <a:spcPct val="150000"/>
              </a:lnSpc>
              <a:buClr>
                <a:srgbClr val="008080"/>
              </a:buClr>
              <a:buFont typeface="Wingdings" panose="05000000000000000000" pitchFamily="2" charset="2"/>
              <a:buChar char="ü"/>
            </a:pPr>
            <a:r>
              <a:rPr lang="en-US" altLang="zh-TW" sz="1800" dirty="0">
                <a:ea typeface="新細明體" panose="02020500000000000000" pitchFamily="18" charset="-120"/>
              </a:rPr>
              <a:t>FSH &amp; LH suppressed. </a:t>
            </a:r>
          </a:p>
          <a:p>
            <a:pPr marL="0" indent="0">
              <a:lnSpc>
                <a:spcPct val="150000"/>
              </a:lnSpc>
              <a:buClr>
                <a:srgbClr val="008080"/>
              </a:buClr>
              <a:buNone/>
            </a:pPr>
            <a:r>
              <a:rPr lang="en-US" altLang="zh-TW" sz="1800" dirty="0">
                <a:ea typeface="新細明體" panose="02020500000000000000" pitchFamily="18" charset="-120"/>
              </a:rPr>
              <a:t>E.G:</a:t>
            </a:r>
          </a:p>
          <a:p>
            <a:pPr marL="342900" indent="-342900">
              <a:lnSpc>
                <a:spcPct val="150000"/>
              </a:lnSpc>
              <a:buClr>
                <a:srgbClr val="008080"/>
              </a:buClr>
              <a:buFont typeface="+mj-lt"/>
              <a:buAutoNum type="arabicPeriod"/>
            </a:pPr>
            <a:r>
              <a:rPr lang="en-US" altLang="zh-TW" sz="1800" dirty="0">
                <a:ea typeface="新細明體" panose="02020500000000000000" pitchFamily="18" charset="-120"/>
              </a:rPr>
              <a:t>Congenital adrenal hyperplasia (CAH).</a:t>
            </a:r>
          </a:p>
          <a:p>
            <a:pPr marL="342900" indent="-342900">
              <a:lnSpc>
                <a:spcPct val="150000"/>
              </a:lnSpc>
              <a:buClr>
                <a:srgbClr val="008080"/>
              </a:buClr>
              <a:buFont typeface="+mj-lt"/>
              <a:buAutoNum type="arabicPeriod"/>
            </a:pPr>
            <a:r>
              <a:rPr lang="en-US" altLang="zh-TW" sz="1800" dirty="0">
                <a:ea typeface="新細明體" panose="02020500000000000000" pitchFamily="18" charset="-120"/>
              </a:rPr>
              <a:t>Sex steroid secreting </a:t>
            </a:r>
            <a:r>
              <a:rPr lang="en-US" altLang="zh-TW" sz="1800" dirty="0" err="1">
                <a:ea typeface="新細明體" panose="02020500000000000000" pitchFamily="18" charset="-120"/>
              </a:rPr>
              <a:t>tumours</a:t>
            </a:r>
            <a:r>
              <a:rPr lang="en-US" altLang="zh-TW" sz="1800" dirty="0">
                <a:ea typeface="新細明體" panose="02020500000000000000" pitchFamily="18" charset="-120"/>
              </a:rPr>
              <a:t>: adrenal or ovarian</a:t>
            </a:r>
          </a:p>
        </p:txBody>
      </p:sp>
    </p:spTree>
    <p:extLst>
      <p:ext uri="{BB962C8B-B14F-4D97-AF65-F5344CB8AC3E}">
        <p14:creationId xmlns:p14="http://schemas.microsoft.com/office/powerpoint/2010/main" val="286645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Cont. Delayed Puberty</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Causes of Gonadal failure </a:t>
            </a:r>
          </a:p>
          <a:p>
            <a:pPr marL="0" indent="0" algn="ctr">
              <a:buClr>
                <a:srgbClr val="008080"/>
              </a:buClr>
              <a:buNone/>
            </a:pPr>
            <a:r>
              <a:rPr lang="en-US" altLang="zh-TW" sz="1800" dirty="0">
                <a:solidFill>
                  <a:srgbClr val="FF0000"/>
                </a:solidFill>
                <a:ea typeface="新細明體" panose="02020500000000000000" pitchFamily="18" charset="-120"/>
              </a:rPr>
              <a:t>(</a:t>
            </a:r>
            <a:r>
              <a:rPr lang="en-US" altLang="zh-TW" sz="1800" dirty="0" err="1">
                <a:solidFill>
                  <a:srgbClr val="FF0000"/>
                </a:solidFill>
                <a:ea typeface="新細明體" panose="02020500000000000000" pitchFamily="18" charset="-120"/>
              </a:rPr>
              <a:t>Hypergonadotropin</a:t>
            </a:r>
            <a:r>
              <a:rPr lang="en-US" altLang="zh-TW" sz="1800" dirty="0">
                <a:solidFill>
                  <a:srgbClr val="FF0000"/>
                </a:solidFill>
                <a:ea typeface="新細明體" panose="02020500000000000000" pitchFamily="18" charset="-120"/>
              </a:rPr>
              <a:t>-hypogonadism)</a:t>
            </a:r>
          </a:p>
          <a:p>
            <a:pPr marL="0" indent="0" algn="ctr">
              <a:buClr>
                <a:srgbClr val="008080"/>
              </a:buClr>
              <a:buNone/>
            </a:pPr>
            <a:endParaRPr lang="en-US" altLang="zh-TW" sz="400" dirty="0">
              <a:solidFill>
                <a:srgbClr val="FF0000"/>
              </a:solidFill>
              <a:ea typeface="新細明體" panose="02020500000000000000" pitchFamily="18" charset="-120"/>
            </a:endParaRPr>
          </a:p>
          <a:p>
            <a:pPr marL="0" indent="0" algn="ctr">
              <a:buClr>
                <a:srgbClr val="008080"/>
              </a:buClr>
              <a:buNone/>
            </a:pPr>
            <a:r>
              <a:rPr lang="en-US" altLang="zh-TW" sz="1800" dirty="0">
                <a:solidFill>
                  <a:srgbClr val="00B050"/>
                </a:solidFill>
                <a:ea typeface="新細明體" panose="02020500000000000000" pitchFamily="18" charset="-120"/>
              </a:rPr>
              <a:t>(You don’t have any problems in FSH or LH. But the gonads don’t respond or even absent)</a:t>
            </a:r>
          </a:p>
          <a:p>
            <a:pPr marL="0" indent="0" algn="ctr">
              <a:buClr>
                <a:srgbClr val="008080"/>
              </a:buClr>
              <a:buNone/>
            </a:pPr>
            <a:endParaRPr lang="en-US" altLang="zh-TW" sz="1800" dirty="0">
              <a:solidFill>
                <a:srgbClr val="FF0000"/>
              </a:solidFill>
              <a:ea typeface="新細明體" panose="02020500000000000000" pitchFamily="18" charset="-120"/>
            </a:endParaRPr>
          </a:p>
          <a:p>
            <a:pPr marL="342900" indent="-342900">
              <a:lnSpc>
                <a:spcPct val="150000"/>
              </a:lnSpc>
              <a:buClr>
                <a:srgbClr val="008080"/>
              </a:buClr>
              <a:buFont typeface="+mj-lt"/>
              <a:buAutoNum type="arabicPeriod"/>
            </a:pPr>
            <a:r>
              <a:rPr lang="en-US" altLang="zh-TW" sz="1800" dirty="0">
                <a:ea typeface="新細明體" panose="02020500000000000000" pitchFamily="18" charset="-120"/>
              </a:rPr>
              <a:t>Post-malignancy chemo / radiotherapy / surgery (Acquired). </a:t>
            </a:r>
          </a:p>
          <a:p>
            <a:pPr marL="342900" indent="-342900">
              <a:lnSpc>
                <a:spcPct val="150000"/>
              </a:lnSpc>
              <a:buClr>
                <a:srgbClr val="008080"/>
              </a:buClr>
              <a:buFont typeface="+mj-lt"/>
              <a:buAutoNum type="arabicPeriod"/>
            </a:pPr>
            <a:r>
              <a:rPr lang="en-US" altLang="zh-TW" sz="1800" dirty="0" err="1">
                <a:ea typeface="新細明體" panose="02020500000000000000" pitchFamily="18" charset="-120"/>
              </a:rPr>
              <a:t>Polyglandular</a:t>
            </a:r>
            <a:r>
              <a:rPr lang="en-US" altLang="zh-TW" sz="1800" dirty="0">
                <a:ea typeface="新細明體" panose="02020500000000000000" pitchFamily="18" charset="-120"/>
              </a:rPr>
              <a:t> autoimmune syndromes*.</a:t>
            </a:r>
          </a:p>
          <a:p>
            <a:pPr marL="342900" indent="-342900">
              <a:lnSpc>
                <a:spcPct val="150000"/>
              </a:lnSpc>
              <a:buClr>
                <a:srgbClr val="008080"/>
              </a:buClr>
              <a:buFont typeface="+mj-lt"/>
              <a:buAutoNum type="arabicPeriod"/>
            </a:pPr>
            <a:r>
              <a:rPr lang="en-US" altLang="zh-TW" sz="1800" dirty="0">
                <a:ea typeface="新細明體" panose="02020500000000000000" pitchFamily="18" charset="-120"/>
              </a:rPr>
              <a:t> Turner’s Syndrome (Congenital).</a:t>
            </a:r>
          </a:p>
        </p:txBody>
      </p:sp>
      <p:sp>
        <p:nvSpPr>
          <p:cNvPr id="10" name="Content Placeholder 3"/>
          <p:cNvSpPr txBox="1">
            <a:spLocks/>
          </p:cNvSpPr>
          <p:nvPr/>
        </p:nvSpPr>
        <p:spPr>
          <a:xfrm>
            <a:off x="6238428" y="1183964"/>
            <a:ext cx="5413975"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Causes of Gonadal deficiency</a:t>
            </a:r>
          </a:p>
          <a:p>
            <a:pPr>
              <a:buClr>
                <a:srgbClr val="008080"/>
              </a:buClr>
            </a:pPr>
            <a:endParaRPr lang="en-US" altLang="zh-TW" sz="1800" dirty="0">
              <a:solidFill>
                <a:srgbClr val="008080"/>
              </a:solidFill>
              <a:ea typeface="新細明體" panose="02020500000000000000" pitchFamily="18" charset="-120"/>
            </a:endParaRPr>
          </a:p>
          <a:p>
            <a:pPr marL="342900" indent="-342900">
              <a:buClr>
                <a:srgbClr val="008080"/>
              </a:buClr>
              <a:buFont typeface="+mj-lt"/>
              <a:buAutoNum type="arabicPeriod"/>
            </a:pPr>
            <a:r>
              <a:rPr lang="en-US" altLang="zh-TW" sz="1800" dirty="0">
                <a:solidFill>
                  <a:srgbClr val="FF0000"/>
                </a:solidFill>
                <a:ea typeface="新細明體" panose="02020500000000000000" pitchFamily="18" charset="-120"/>
              </a:rPr>
              <a:t>Congenital: </a:t>
            </a:r>
            <a:r>
              <a:rPr lang="en-US" altLang="zh-TW" sz="1800" dirty="0" err="1">
                <a:solidFill>
                  <a:srgbClr val="FF0000"/>
                </a:solidFill>
                <a:ea typeface="新細明體" panose="02020500000000000000" pitchFamily="18" charset="-120"/>
              </a:rPr>
              <a:t>hypogonadotropin</a:t>
            </a:r>
            <a:r>
              <a:rPr lang="en-US" altLang="zh-TW" sz="1800" dirty="0">
                <a:solidFill>
                  <a:srgbClr val="FF0000"/>
                </a:solidFill>
                <a:ea typeface="新細明體" panose="02020500000000000000" pitchFamily="18" charset="-120"/>
              </a:rPr>
              <a:t>-hypogonadism,  </a:t>
            </a:r>
            <a:r>
              <a:rPr lang="en-US" altLang="zh-TW" sz="1800" dirty="0">
                <a:solidFill>
                  <a:srgbClr val="00B050"/>
                </a:solidFill>
                <a:ea typeface="新細明體" panose="02020500000000000000" pitchFamily="18" charset="-120"/>
              </a:rPr>
              <a:t>Affect both , so you don’t have FSH or LH or estrogen or </a:t>
            </a:r>
            <a:r>
              <a:rPr lang="en-US" altLang="zh-TW" sz="1800" dirty="0" err="1">
                <a:solidFill>
                  <a:srgbClr val="00B050"/>
                </a:solidFill>
                <a:ea typeface="新細明體" panose="02020500000000000000" pitchFamily="18" charset="-120"/>
              </a:rPr>
              <a:t>or</a:t>
            </a:r>
            <a:r>
              <a:rPr lang="en-US" altLang="zh-TW" sz="1800" dirty="0">
                <a:solidFill>
                  <a:srgbClr val="00B050"/>
                </a:solidFill>
                <a:ea typeface="新細明體" panose="02020500000000000000" pitchFamily="18" charset="-120"/>
              </a:rPr>
              <a:t> progesterone or testosterone.</a:t>
            </a:r>
          </a:p>
          <a:p>
            <a:pPr marL="342900" indent="-342900">
              <a:lnSpc>
                <a:spcPct val="150000"/>
              </a:lnSpc>
              <a:buClr>
                <a:srgbClr val="008080"/>
              </a:buClr>
              <a:buFont typeface="+mj-lt"/>
              <a:buAutoNum type="arabicPeriod"/>
            </a:pPr>
            <a:r>
              <a:rPr lang="en-US" altLang="zh-TW" sz="1800" dirty="0">
                <a:ea typeface="新細明體" panose="02020500000000000000" pitchFamily="18" charset="-120"/>
              </a:rPr>
              <a:t>Hypothalamic / pituitary lesions (</a:t>
            </a:r>
            <a:r>
              <a:rPr lang="en-US" altLang="zh-TW" sz="1800" dirty="0" err="1">
                <a:ea typeface="新細明體" panose="02020500000000000000" pitchFamily="18" charset="-120"/>
              </a:rPr>
              <a:t>tumours</a:t>
            </a:r>
            <a:r>
              <a:rPr lang="en-US" altLang="zh-TW" sz="1800" dirty="0">
                <a:ea typeface="新細明體" panose="02020500000000000000" pitchFamily="18" charset="-120"/>
              </a:rPr>
              <a:t>, post-radiotherapy) (anosmia**)</a:t>
            </a:r>
          </a:p>
          <a:p>
            <a:pPr marL="342900" indent="-342900">
              <a:lnSpc>
                <a:spcPct val="150000"/>
              </a:lnSpc>
              <a:buClr>
                <a:srgbClr val="008080"/>
              </a:buClr>
              <a:buFont typeface="+mj-lt"/>
              <a:buAutoNum type="arabicPeriod"/>
            </a:pPr>
            <a:r>
              <a:rPr lang="en-US" altLang="zh-TW" sz="1800" dirty="0">
                <a:ea typeface="新細明體" panose="02020500000000000000" pitchFamily="18" charset="-120"/>
              </a:rPr>
              <a:t>Rare gene mutations inactivating FSH/LH or their receptors.</a:t>
            </a:r>
          </a:p>
        </p:txBody>
      </p:sp>
      <p:sp>
        <p:nvSpPr>
          <p:cNvPr id="8" name="Rectangle 7"/>
          <p:cNvSpPr/>
          <p:nvPr/>
        </p:nvSpPr>
        <p:spPr>
          <a:xfrm>
            <a:off x="1161883" y="6356350"/>
            <a:ext cx="9865096" cy="523220"/>
          </a:xfrm>
          <a:prstGeom prst="rect">
            <a:avLst/>
          </a:prstGeom>
        </p:spPr>
        <p:txBody>
          <a:bodyPr wrap="square">
            <a:spAutoFit/>
          </a:bodyPr>
          <a:lstStyle/>
          <a:p>
            <a:r>
              <a:rPr lang="en-US" sz="1400" dirty="0">
                <a:solidFill>
                  <a:schemeClr val="bg1">
                    <a:lumMod val="50000"/>
                  </a:schemeClr>
                </a:solidFill>
              </a:rPr>
              <a:t>* Are a heterogeneous group of rare diseases characterized by autoimmune activity against more than one endocrine organ.</a:t>
            </a:r>
          </a:p>
          <a:p>
            <a:r>
              <a:rPr lang="en-US" sz="1400" dirty="0">
                <a:solidFill>
                  <a:schemeClr val="bg1">
                    <a:lumMod val="50000"/>
                  </a:schemeClr>
                </a:solidFill>
              </a:rPr>
              <a:t>** Loss of the sense of smell.</a:t>
            </a:r>
          </a:p>
        </p:txBody>
      </p:sp>
    </p:spTree>
    <p:extLst>
      <p:ext uri="{BB962C8B-B14F-4D97-AF65-F5344CB8AC3E}">
        <p14:creationId xmlns:p14="http://schemas.microsoft.com/office/powerpoint/2010/main" val="887521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Turner Syndrome</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a:xfrm>
            <a:off x="618115" y="1183964"/>
            <a:ext cx="10961288" cy="517238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Cause: </a:t>
            </a:r>
          </a:p>
          <a:p>
            <a:pPr marL="0" indent="0">
              <a:buClr>
                <a:srgbClr val="008080"/>
              </a:buClr>
              <a:buNone/>
            </a:pPr>
            <a:r>
              <a:rPr lang="en-US" altLang="zh-TW" sz="1800" dirty="0">
                <a:solidFill>
                  <a:schemeClr val="tx1">
                    <a:lumMod val="95000"/>
                    <a:lumOff val="5000"/>
                  </a:schemeClr>
                </a:solidFill>
                <a:ea typeface="新細明體" panose="02020500000000000000" pitchFamily="18" charset="-120"/>
              </a:rPr>
              <a:t>Karyotype 45,X (structural abnormalities of X chromosome).</a:t>
            </a:r>
          </a:p>
          <a:p>
            <a:pPr marL="0" indent="0">
              <a:buClr>
                <a:srgbClr val="008080"/>
              </a:buClr>
              <a:buNone/>
            </a:pPr>
            <a:endParaRPr lang="en-US" altLang="zh-TW" sz="1000" dirty="0">
              <a:solidFill>
                <a:schemeClr val="tx1">
                  <a:lumMod val="95000"/>
                  <a:lumOff val="5000"/>
                </a:schemeClr>
              </a:solidFill>
              <a:ea typeface="新細明體" panose="02020500000000000000" pitchFamily="18" charset="-120"/>
            </a:endParaRPr>
          </a:p>
          <a:p>
            <a:pPr>
              <a:buClr>
                <a:srgbClr val="008080"/>
              </a:buClr>
            </a:pPr>
            <a:r>
              <a:rPr lang="en-US" altLang="zh-TW" sz="1800" dirty="0">
                <a:solidFill>
                  <a:srgbClr val="008080"/>
                </a:solidFill>
                <a:ea typeface="新細明體" panose="02020500000000000000" pitchFamily="18" charset="-120"/>
              </a:rPr>
              <a:t>Clinical manifestations: </a:t>
            </a:r>
          </a:p>
          <a:p>
            <a:pPr>
              <a:buClr>
                <a:srgbClr val="008080"/>
              </a:buClr>
            </a:pPr>
            <a:endParaRPr lang="en-US" altLang="zh-TW" sz="200" dirty="0">
              <a:solidFill>
                <a:srgbClr val="008080"/>
              </a:solidFill>
              <a:ea typeface="新細明體" panose="02020500000000000000" pitchFamily="18" charset="-120"/>
            </a:endParaRPr>
          </a:p>
          <a:p>
            <a:pPr marL="342900" indent="-342900">
              <a:buClr>
                <a:srgbClr val="008080"/>
              </a:buClr>
              <a:buFont typeface="+mj-lt"/>
              <a:buAutoNum type="arabicPeriod"/>
            </a:pPr>
            <a:r>
              <a:rPr lang="en-US" altLang="zh-TW" sz="1800" dirty="0">
                <a:solidFill>
                  <a:schemeClr val="tx1">
                    <a:lumMod val="95000"/>
                    <a:lumOff val="5000"/>
                  </a:schemeClr>
                </a:solidFill>
                <a:ea typeface="新細明體" panose="02020500000000000000" pitchFamily="18" charset="-120"/>
              </a:rPr>
              <a:t>Short stature (final height 144-146 cm).</a:t>
            </a:r>
          </a:p>
          <a:p>
            <a:pPr marL="342900" indent="-342900">
              <a:buClr>
                <a:srgbClr val="008080"/>
              </a:buClr>
              <a:buFont typeface="+mj-lt"/>
              <a:buAutoNum type="arabicPeriod"/>
            </a:pPr>
            <a:r>
              <a:rPr lang="en-US" altLang="zh-TW" sz="1800" dirty="0">
                <a:solidFill>
                  <a:srgbClr val="FF0000"/>
                </a:solidFill>
                <a:ea typeface="新細明體" panose="02020500000000000000" pitchFamily="18" charset="-120"/>
              </a:rPr>
              <a:t>Gonadal dysgenesis.</a:t>
            </a:r>
          </a:p>
          <a:p>
            <a:pPr marL="342900" indent="-342900">
              <a:buClr>
                <a:srgbClr val="008080"/>
              </a:buClr>
              <a:buFont typeface="+mj-lt"/>
              <a:buAutoNum type="arabicPeriod"/>
            </a:pPr>
            <a:r>
              <a:rPr lang="en-US" altLang="zh-TW" sz="1800" dirty="0">
                <a:solidFill>
                  <a:schemeClr val="tx1">
                    <a:lumMod val="95000"/>
                    <a:lumOff val="5000"/>
                  </a:schemeClr>
                </a:solidFill>
                <a:ea typeface="新細明體" panose="02020500000000000000" pitchFamily="18" charset="-120"/>
              </a:rPr>
              <a:t>Skeletal abnormalities.</a:t>
            </a:r>
          </a:p>
          <a:p>
            <a:pPr marL="342900" indent="-342900">
              <a:buClr>
                <a:srgbClr val="008080"/>
              </a:buClr>
              <a:buFont typeface="+mj-lt"/>
              <a:buAutoNum type="arabicPeriod"/>
            </a:pPr>
            <a:r>
              <a:rPr lang="en-US" altLang="zh-TW" sz="1800" dirty="0">
                <a:solidFill>
                  <a:schemeClr val="tx1">
                    <a:lumMod val="95000"/>
                    <a:lumOff val="5000"/>
                  </a:schemeClr>
                </a:solidFill>
                <a:ea typeface="新細明體" panose="02020500000000000000" pitchFamily="18" charset="-120"/>
              </a:rPr>
              <a:t>Cardiac and kidney malformation.</a:t>
            </a:r>
          </a:p>
          <a:p>
            <a:pPr marL="342900" indent="-342900">
              <a:buClr>
                <a:srgbClr val="008080"/>
              </a:buClr>
              <a:buFont typeface="+mj-lt"/>
              <a:buAutoNum type="arabicPeriod"/>
            </a:pPr>
            <a:r>
              <a:rPr lang="en-US" altLang="zh-TW" sz="1800" dirty="0">
                <a:solidFill>
                  <a:schemeClr val="tx1">
                    <a:lumMod val="95000"/>
                    <a:lumOff val="5000"/>
                  </a:schemeClr>
                </a:solidFill>
                <a:ea typeface="新細明體" panose="02020500000000000000" pitchFamily="18" charset="-120"/>
              </a:rPr>
              <a:t>Dysmorphic face.</a:t>
            </a:r>
          </a:p>
          <a:p>
            <a:pPr marL="342900" indent="-342900">
              <a:buClr>
                <a:srgbClr val="008080"/>
              </a:buClr>
              <a:buFont typeface="+mj-lt"/>
              <a:buAutoNum type="arabicPeriod"/>
            </a:pPr>
            <a:r>
              <a:rPr lang="en-US" altLang="zh-TW" sz="1800" dirty="0">
                <a:solidFill>
                  <a:schemeClr val="tx1">
                    <a:lumMod val="95000"/>
                    <a:lumOff val="5000"/>
                  </a:schemeClr>
                </a:solidFill>
                <a:ea typeface="新細明體" panose="02020500000000000000" pitchFamily="18" charset="-120"/>
              </a:rPr>
              <a:t>No mental defect.</a:t>
            </a:r>
          </a:p>
          <a:p>
            <a:pPr marL="342900" indent="-342900">
              <a:buClr>
                <a:srgbClr val="008080"/>
              </a:buClr>
              <a:buFont typeface="+mj-lt"/>
              <a:buAutoNum type="arabicPeriod"/>
            </a:pPr>
            <a:r>
              <a:rPr lang="en-US" altLang="zh-TW" sz="1800" dirty="0">
                <a:solidFill>
                  <a:schemeClr val="tx1">
                    <a:lumMod val="95000"/>
                    <a:lumOff val="5000"/>
                  </a:schemeClr>
                </a:solidFill>
                <a:ea typeface="新細明體" panose="02020500000000000000" pitchFamily="18" charset="-120"/>
              </a:rPr>
              <a:t>Impairment of cognitive function.</a:t>
            </a:r>
          </a:p>
          <a:p>
            <a:pPr marL="342900" indent="-342900">
              <a:buClr>
                <a:srgbClr val="008080"/>
              </a:buClr>
              <a:buFont typeface="+mj-lt"/>
              <a:buAutoNum type="arabicPeriod"/>
            </a:pPr>
            <a:endParaRPr lang="en-US" altLang="zh-TW" sz="500" dirty="0">
              <a:solidFill>
                <a:schemeClr val="tx1">
                  <a:lumMod val="95000"/>
                  <a:lumOff val="5000"/>
                </a:schemeClr>
              </a:solidFill>
              <a:ea typeface="新細明體" panose="02020500000000000000" pitchFamily="18" charset="-120"/>
            </a:endParaRPr>
          </a:p>
          <a:p>
            <a:pPr>
              <a:buClr>
                <a:srgbClr val="008080"/>
              </a:buClr>
            </a:pPr>
            <a:r>
              <a:rPr lang="en-US" altLang="zh-TW" sz="1800" dirty="0">
                <a:solidFill>
                  <a:srgbClr val="008080"/>
                </a:solidFill>
                <a:ea typeface="新細明體" panose="02020500000000000000" pitchFamily="18" charset="-120"/>
              </a:rPr>
              <a:t>Therapy: </a:t>
            </a:r>
          </a:p>
          <a:p>
            <a:pPr marL="0" indent="0">
              <a:buClr>
                <a:srgbClr val="008080"/>
              </a:buClr>
              <a:buNone/>
            </a:pPr>
            <a:r>
              <a:rPr lang="en-US" altLang="zh-TW" sz="1800" dirty="0">
                <a:solidFill>
                  <a:schemeClr val="tx1">
                    <a:lumMod val="95000"/>
                    <a:lumOff val="5000"/>
                  </a:schemeClr>
                </a:solidFill>
                <a:ea typeface="新細明體" panose="02020500000000000000" pitchFamily="18" charset="-120"/>
              </a:rPr>
              <a:t>Growth hormone, sex hormone substitution. </a:t>
            </a:r>
            <a:r>
              <a:rPr lang="en-US" altLang="zh-TW" sz="1800" dirty="0">
                <a:solidFill>
                  <a:srgbClr val="00B050"/>
                </a:solidFill>
                <a:ea typeface="新細明體" panose="02020500000000000000" pitchFamily="18" charset="-120"/>
              </a:rPr>
              <a:t>(Will not be fertile but we give her to improve her appearance)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184370" y="1484784"/>
            <a:ext cx="4395033" cy="4129733"/>
          </a:xfrm>
          <a:prstGeom prst="rect">
            <a:avLst/>
          </a:prstGeom>
        </p:spPr>
      </p:pic>
    </p:spTree>
    <p:extLst>
      <p:ext uri="{BB962C8B-B14F-4D97-AF65-F5344CB8AC3E}">
        <p14:creationId xmlns:p14="http://schemas.microsoft.com/office/powerpoint/2010/main" val="169464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Summary </a:t>
            </a: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413892" y="1230623"/>
            <a:ext cx="9659118" cy="5087590"/>
          </a:xfrm>
          <a:prstGeom prst="rect">
            <a:avLst/>
          </a:prstGeom>
        </p:spPr>
      </p:pic>
    </p:spTree>
    <p:extLst>
      <p:ext uri="{BB962C8B-B14F-4D97-AF65-F5344CB8AC3E}">
        <p14:creationId xmlns:p14="http://schemas.microsoft.com/office/powerpoint/2010/main" val="142731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Summary </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53920" y="1205186"/>
            <a:ext cx="10281022" cy="5145641"/>
          </a:xfrm>
          <a:prstGeom prst="rect">
            <a:avLst/>
          </a:prstGeom>
        </p:spPr>
      </p:pic>
    </p:spTree>
    <p:extLst>
      <p:ext uri="{BB962C8B-B14F-4D97-AF65-F5344CB8AC3E}">
        <p14:creationId xmlns:p14="http://schemas.microsoft.com/office/powerpoint/2010/main" val="271602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500" dirty="0">
                <a:solidFill>
                  <a:srgbClr val="008080"/>
                </a:solidFill>
                <a:ea typeface="新細明體" panose="02020500000000000000" pitchFamily="18" charset="-120"/>
              </a:rPr>
              <a:t>1. Which one of the following is the onset of an increase in the secretion of androgens?</a:t>
            </a:r>
          </a:p>
          <a:p>
            <a:pPr marL="342900" indent="-342900">
              <a:buClr>
                <a:srgbClr val="008080"/>
              </a:buClr>
              <a:buFont typeface="+mj-lt"/>
              <a:buAutoNum type="alphaUcPeriod"/>
            </a:pPr>
            <a:r>
              <a:rPr lang="en-US" altLang="zh-TW" sz="1500" dirty="0" err="1">
                <a:ea typeface="新細明體" panose="02020500000000000000" pitchFamily="18" charset="-120"/>
              </a:rPr>
              <a:t>Adrenarche</a:t>
            </a:r>
            <a:r>
              <a:rPr lang="en-US" altLang="zh-TW" sz="1500" dirty="0">
                <a:ea typeface="新細明體" panose="02020500000000000000" pitchFamily="18" charset="-120"/>
              </a:rPr>
              <a:t> </a:t>
            </a:r>
          </a:p>
          <a:p>
            <a:pPr marL="342900" indent="-342900">
              <a:buClr>
                <a:srgbClr val="008080"/>
              </a:buClr>
              <a:buFont typeface="+mj-lt"/>
              <a:buAutoNum type="alphaUcPeriod"/>
            </a:pPr>
            <a:r>
              <a:rPr lang="en-US" altLang="zh-TW" sz="1500" dirty="0">
                <a:ea typeface="新細明體" panose="02020500000000000000" pitchFamily="18" charset="-120"/>
              </a:rPr>
              <a:t>Menarche</a:t>
            </a:r>
          </a:p>
          <a:p>
            <a:pPr marL="342900" indent="-342900">
              <a:buClr>
                <a:srgbClr val="008080"/>
              </a:buClr>
              <a:buFont typeface="+mj-lt"/>
              <a:buAutoNum type="alphaUcPeriod"/>
            </a:pPr>
            <a:r>
              <a:rPr lang="en-US" altLang="zh-TW" sz="1500" dirty="0" err="1">
                <a:ea typeface="新細明體" panose="02020500000000000000" pitchFamily="18" charset="-120"/>
              </a:rPr>
              <a:t>Thelarche</a:t>
            </a:r>
            <a:endParaRPr lang="en-US" altLang="zh-TW" sz="1500" dirty="0">
              <a:ea typeface="新細明體" panose="02020500000000000000" pitchFamily="18" charset="-120"/>
            </a:endParaRPr>
          </a:p>
          <a:p>
            <a:pPr marL="342900" indent="-342900">
              <a:buClr>
                <a:srgbClr val="008080"/>
              </a:buClr>
              <a:buFont typeface="+mj-lt"/>
              <a:buAutoNum type="alphaUcPeriod"/>
            </a:pPr>
            <a:r>
              <a:rPr lang="en-US" altLang="zh-TW" sz="1500" dirty="0" err="1">
                <a:ea typeface="新細明體" panose="02020500000000000000" pitchFamily="18" charset="-120"/>
              </a:rPr>
              <a:t>Gonadarche</a:t>
            </a:r>
            <a:endParaRPr lang="en-US" altLang="zh-TW" sz="1500" dirty="0">
              <a:ea typeface="新細明體" panose="02020500000000000000" pitchFamily="18" charset="-120"/>
            </a:endParaRPr>
          </a:p>
          <a:p>
            <a:pPr marL="342900" indent="-342900">
              <a:buClr>
                <a:srgbClr val="008080"/>
              </a:buClr>
              <a:buFont typeface="+mj-lt"/>
              <a:buAutoNum type="alphaUcPeriod"/>
            </a:pPr>
            <a:endParaRPr lang="en-US" altLang="zh-TW" sz="100" dirty="0">
              <a:ea typeface="新細明體" panose="02020500000000000000" pitchFamily="18" charset="-120"/>
            </a:endParaRPr>
          </a:p>
          <a:p>
            <a:pPr marL="0" indent="0">
              <a:buClr>
                <a:srgbClr val="008080"/>
              </a:buClr>
              <a:buNone/>
            </a:pPr>
            <a:r>
              <a:rPr lang="en-US" altLang="zh-TW" sz="1500" dirty="0">
                <a:solidFill>
                  <a:srgbClr val="008080"/>
                </a:solidFill>
                <a:ea typeface="新細明體" panose="02020500000000000000" pitchFamily="18" charset="-120"/>
              </a:rPr>
              <a:t>2. Which one of the following stimulate the release of sex steroids?</a:t>
            </a:r>
          </a:p>
          <a:p>
            <a:pPr marL="342900" indent="-342900">
              <a:buClr>
                <a:srgbClr val="497E8D"/>
              </a:buClr>
              <a:buFont typeface="+mj-lt"/>
              <a:buAutoNum type="alphaUcPeriod"/>
              <a:defRPr/>
            </a:pPr>
            <a:r>
              <a:rPr lang="en-US" altLang="zh-TW" sz="1500" dirty="0">
                <a:ea typeface="新細明體" panose="02020500000000000000" pitchFamily="18" charset="-120"/>
              </a:rPr>
              <a:t>GnRH</a:t>
            </a:r>
          </a:p>
          <a:p>
            <a:pPr marL="342900" indent="-342900">
              <a:buClr>
                <a:srgbClr val="497E8D"/>
              </a:buClr>
              <a:buFont typeface="+mj-lt"/>
              <a:buAutoNum type="alphaUcPeriod"/>
              <a:defRPr/>
            </a:pPr>
            <a:r>
              <a:rPr lang="en-US" altLang="zh-TW" sz="1500" dirty="0">
                <a:ea typeface="新細明體" panose="02020500000000000000" pitchFamily="18" charset="-120"/>
              </a:rPr>
              <a:t>IGF-I</a:t>
            </a:r>
          </a:p>
          <a:p>
            <a:pPr marL="342900" indent="-342900">
              <a:buClr>
                <a:srgbClr val="497E8D"/>
              </a:buClr>
              <a:buFont typeface="+mj-lt"/>
              <a:buAutoNum type="alphaUcPeriod"/>
              <a:defRPr/>
            </a:pPr>
            <a:r>
              <a:rPr lang="en-US" altLang="zh-TW" sz="1500" dirty="0">
                <a:ea typeface="新細明體" panose="02020500000000000000" pitchFamily="18" charset="-120"/>
              </a:rPr>
              <a:t>LH</a:t>
            </a:r>
          </a:p>
          <a:p>
            <a:pPr marL="342900" indent="-342900">
              <a:buClr>
                <a:srgbClr val="497E8D"/>
              </a:buClr>
              <a:buFont typeface="+mj-lt"/>
              <a:buAutoNum type="alphaUcPeriod"/>
              <a:defRPr/>
            </a:pPr>
            <a:r>
              <a:rPr lang="en-US" altLang="zh-TW" sz="1500" dirty="0">
                <a:ea typeface="新細明體" panose="02020500000000000000" pitchFamily="18" charset="-120"/>
              </a:rPr>
              <a:t>Gonadotropins </a:t>
            </a:r>
          </a:p>
          <a:p>
            <a:pPr marL="342900" indent="-342900">
              <a:buClr>
                <a:srgbClr val="497E8D"/>
              </a:buClr>
              <a:buFont typeface="+mj-lt"/>
              <a:buAutoNum type="alphaUcPeriod"/>
              <a:defRPr/>
            </a:pPr>
            <a:endParaRPr lang="en-US" altLang="zh-TW" sz="100" dirty="0">
              <a:ea typeface="新細明體" panose="02020500000000000000" pitchFamily="18" charset="-120"/>
            </a:endParaRPr>
          </a:p>
          <a:p>
            <a:pPr marL="0" indent="0">
              <a:buClr>
                <a:srgbClr val="497E8D"/>
              </a:buClr>
              <a:buNone/>
              <a:defRPr/>
            </a:pPr>
            <a:r>
              <a:rPr lang="en-US" altLang="zh-TW" sz="1500" dirty="0">
                <a:solidFill>
                  <a:srgbClr val="008080"/>
                </a:solidFill>
                <a:ea typeface="新細明體" panose="02020500000000000000" pitchFamily="18" charset="-120"/>
              </a:rPr>
              <a:t>3. Puberty usually completed within?</a:t>
            </a:r>
          </a:p>
          <a:p>
            <a:pPr marL="342900" indent="-342900">
              <a:buClr>
                <a:srgbClr val="497E8D"/>
              </a:buClr>
              <a:buFont typeface="+mj-lt"/>
              <a:buAutoNum type="alphaUcPeriod"/>
              <a:defRPr/>
            </a:pPr>
            <a:r>
              <a:rPr lang="en-US" altLang="zh-TW" sz="1500" dirty="0">
                <a:ea typeface="新細明體" panose="02020500000000000000" pitchFamily="18" charset="-120"/>
              </a:rPr>
              <a:t>3-4 years of onset</a:t>
            </a:r>
          </a:p>
          <a:p>
            <a:pPr marL="342900" indent="-342900">
              <a:buClr>
                <a:srgbClr val="497E8D"/>
              </a:buClr>
              <a:buFont typeface="+mj-lt"/>
              <a:buAutoNum type="alphaUcPeriod"/>
              <a:defRPr/>
            </a:pPr>
            <a:r>
              <a:rPr lang="en-US" altLang="zh-TW" sz="1500" dirty="0">
                <a:ea typeface="新細明體" panose="02020500000000000000" pitchFamily="18" charset="-120"/>
              </a:rPr>
              <a:t>1 year of onset</a:t>
            </a:r>
          </a:p>
          <a:p>
            <a:pPr marL="342900" indent="-342900">
              <a:buClr>
                <a:srgbClr val="497E8D"/>
              </a:buClr>
              <a:buFont typeface="+mj-lt"/>
              <a:buAutoNum type="alphaUcPeriod"/>
              <a:defRPr/>
            </a:pPr>
            <a:r>
              <a:rPr lang="en-US" altLang="zh-TW" sz="1500" dirty="0" err="1">
                <a:ea typeface="新細明體" panose="02020500000000000000" pitchFamily="18" charset="-120"/>
              </a:rPr>
              <a:t>Immedietly</a:t>
            </a:r>
            <a:r>
              <a:rPr lang="en-US" altLang="zh-TW" sz="1500" dirty="0">
                <a:ea typeface="新細明體" panose="02020500000000000000" pitchFamily="18" charset="-120"/>
              </a:rPr>
              <a:t> </a:t>
            </a:r>
          </a:p>
          <a:p>
            <a:pPr marL="342900" indent="-342900">
              <a:buClr>
                <a:srgbClr val="497E8D"/>
              </a:buClr>
              <a:buFont typeface="+mj-lt"/>
              <a:buAutoNum type="alphaUcPeriod"/>
              <a:defRPr/>
            </a:pPr>
            <a:r>
              <a:rPr lang="en-US" altLang="zh-TW" sz="1500" dirty="0">
                <a:ea typeface="新細明體" panose="02020500000000000000" pitchFamily="18" charset="-120"/>
              </a:rPr>
              <a:t>None.</a:t>
            </a: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600" dirty="0">
                <a:solidFill>
                  <a:srgbClr val="008080"/>
                </a:solidFill>
                <a:ea typeface="新細明體" panose="02020500000000000000" pitchFamily="18" charset="-120"/>
              </a:rPr>
              <a:t>4. Which of the following hormones has important role in puberty?</a:t>
            </a:r>
          </a:p>
          <a:p>
            <a:pPr marL="342900" indent="-342900">
              <a:buClr>
                <a:srgbClr val="008080"/>
              </a:buClr>
              <a:buFont typeface="+mj-lt"/>
              <a:buAutoNum type="alphaUcPeriod"/>
            </a:pPr>
            <a:r>
              <a:rPr lang="en-US" altLang="zh-TW" sz="1600" dirty="0">
                <a:ea typeface="新細明體" panose="02020500000000000000" pitchFamily="18" charset="-120"/>
              </a:rPr>
              <a:t>Leptin</a:t>
            </a:r>
          </a:p>
          <a:p>
            <a:pPr marL="342900" indent="-342900">
              <a:buClr>
                <a:srgbClr val="008080"/>
              </a:buClr>
              <a:buFont typeface="+mj-lt"/>
              <a:buAutoNum type="alphaUcPeriod"/>
            </a:pPr>
            <a:r>
              <a:rPr lang="en-US" altLang="zh-TW" sz="1600" dirty="0">
                <a:ea typeface="新細明體" panose="02020500000000000000" pitchFamily="18" charset="-120"/>
              </a:rPr>
              <a:t>Ghrelin</a:t>
            </a:r>
          </a:p>
          <a:p>
            <a:pPr marL="342900" indent="-342900">
              <a:buClr>
                <a:srgbClr val="008080"/>
              </a:buClr>
              <a:buFont typeface="+mj-lt"/>
              <a:buAutoNum type="alphaUcPeriod"/>
            </a:pPr>
            <a:r>
              <a:rPr lang="en-US" altLang="zh-TW" sz="1600" dirty="0">
                <a:ea typeface="新細明體" panose="02020500000000000000" pitchFamily="18" charset="-120"/>
              </a:rPr>
              <a:t>Thyroid hormone</a:t>
            </a:r>
          </a:p>
          <a:p>
            <a:pPr marL="342900" indent="-342900">
              <a:buClr>
                <a:srgbClr val="008080"/>
              </a:buClr>
              <a:buFont typeface="+mj-lt"/>
              <a:buAutoNum type="alphaUcPeriod"/>
            </a:pPr>
            <a:r>
              <a:rPr lang="en-US" altLang="zh-TW" sz="1600" dirty="0">
                <a:ea typeface="新細明體" panose="02020500000000000000" pitchFamily="18" charset="-120"/>
              </a:rPr>
              <a:t>Insulin</a:t>
            </a:r>
          </a:p>
          <a:p>
            <a:pPr marL="0" indent="0">
              <a:buClr>
                <a:srgbClr val="497E8D"/>
              </a:buClr>
              <a:buNone/>
              <a:defRPr/>
            </a:pPr>
            <a:endParaRPr lang="en-US" altLang="zh-TW" sz="1600" dirty="0">
              <a:ea typeface="新細明體" panose="02020500000000000000" pitchFamily="18" charset="-120"/>
            </a:endParaRPr>
          </a:p>
          <a:p>
            <a:pPr marL="0" indent="0">
              <a:buClr>
                <a:srgbClr val="497E8D"/>
              </a:buClr>
              <a:buNone/>
              <a:defRPr/>
            </a:pPr>
            <a:r>
              <a:rPr lang="en-US" altLang="zh-TW" sz="1600" dirty="0">
                <a:solidFill>
                  <a:srgbClr val="008080"/>
                </a:solidFill>
                <a:ea typeface="新細明體" panose="02020500000000000000" pitchFamily="18" charset="-120"/>
              </a:rPr>
              <a:t>5. Which of the following causes Gonadal dysgenesis?</a:t>
            </a:r>
          </a:p>
          <a:p>
            <a:pPr marL="342900" indent="-342900">
              <a:buClr>
                <a:srgbClr val="497E8D"/>
              </a:buClr>
              <a:buFont typeface="+mj-lt"/>
              <a:buAutoNum type="alphaUcPeriod"/>
              <a:defRPr/>
            </a:pPr>
            <a:r>
              <a:rPr lang="en-US" altLang="zh-TW" sz="1600" dirty="0">
                <a:ea typeface="新細明體" panose="02020500000000000000" pitchFamily="18" charset="-120"/>
              </a:rPr>
              <a:t>Hypothalamic/pituitary lesions </a:t>
            </a:r>
          </a:p>
          <a:p>
            <a:pPr marL="342900" indent="-342900">
              <a:buClr>
                <a:srgbClr val="497E8D"/>
              </a:buClr>
              <a:buFont typeface="+mj-lt"/>
              <a:buAutoNum type="alphaUcPeriod"/>
              <a:defRPr/>
            </a:pPr>
            <a:r>
              <a:rPr lang="en-US" altLang="zh-TW" sz="1600" dirty="0">
                <a:ea typeface="新細明體" panose="02020500000000000000" pitchFamily="18" charset="-120"/>
              </a:rPr>
              <a:t>Rare gene mutations inactivating FSH/LH or their receptors </a:t>
            </a:r>
          </a:p>
          <a:p>
            <a:pPr marL="342900" indent="-342900">
              <a:buClr>
                <a:srgbClr val="497E8D"/>
              </a:buClr>
              <a:buFont typeface="+mj-lt"/>
              <a:buAutoNum type="alphaUcPeriod"/>
              <a:defRPr/>
            </a:pPr>
            <a:r>
              <a:rPr lang="en-US" altLang="zh-TW" sz="1600" dirty="0">
                <a:ea typeface="新細明體" panose="02020500000000000000" pitchFamily="18" charset="-120"/>
              </a:rPr>
              <a:t>Turner’s Syndrome </a:t>
            </a:r>
          </a:p>
        </p:txBody>
      </p:sp>
      <p:sp>
        <p:nvSpPr>
          <p:cNvPr id="4" name="TextBox 3"/>
          <p:cNvSpPr txBox="1"/>
          <p:nvPr/>
        </p:nvSpPr>
        <p:spPr>
          <a:xfrm rot="10800000">
            <a:off x="8162328" y="6356350"/>
            <a:ext cx="3396759" cy="276999"/>
          </a:xfrm>
          <a:prstGeom prst="rect">
            <a:avLst/>
          </a:prstGeom>
          <a:noFill/>
        </p:spPr>
        <p:txBody>
          <a:bodyPr wrap="square" rtlCol="0">
            <a:spAutoFit/>
          </a:bodyPr>
          <a:lstStyle/>
          <a:p>
            <a:pPr algn="ctr"/>
            <a:r>
              <a:rPr lang="en-US" sz="1200" dirty="0">
                <a:solidFill>
                  <a:schemeClr val="bg1">
                    <a:lumMod val="50000"/>
                  </a:schemeClr>
                </a:solidFill>
              </a:rPr>
              <a:t>1=A   2=D   3=A   4=A   5=C</a:t>
            </a:r>
          </a:p>
        </p:txBody>
      </p:sp>
    </p:spTree>
    <p:extLst>
      <p:ext uri="{BB962C8B-B14F-4D97-AF65-F5344CB8AC3E}">
        <p14:creationId xmlns:p14="http://schemas.microsoft.com/office/powerpoint/2010/main" val="330808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4" y="2765508"/>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26</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49" y="1516597"/>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dirty="0">
                <a:solidFill>
                  <a:schemeClr val="tx1"/>
                </a:solidFill>
                <a:latin typeface="Comic Sans MS" panose="030F0702030302020204" pitchFamily="66" charset="0"/>
              </a:rPr>
              <a:t>-</a:t>
            </a:r>
          </a:p>
        </p:txBody>
      </p:sp>
      <p:pic>
        <p:nvPicPr>
          <p:cNvPr id="13" name="Picture 12">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578133" y="3176002"/>
            <a:ext cx="1965375" cy="1610687"/>
          </a:xfrm>
          <a:prstGeom prst="rect">
            <a:avLst/>
          </a:prstGeom>
        </p:spPr>
        <p:txBody>
          <a:bodyPr wrap="square" lIns="101590" tIns="50795" rIns="101590" bIns="50795">
            <a:spAutoFit/>
          </a:bodyPr>
          <a:lstStyle/>
          <a:p>
            <a:pPr algn="ctr" rtl="1" fontAlgn="t">
              <a:lnSpc>
                <a:spcPct val="150000"/>
              </a:lnSpc>
              <a:spcBef>
                <a:spcPct val="20000"/>
              </a:spcBef>
            </a:pPr>
            <a:r>
              <a:rPr lang="ar-SA" dirty="0">
                <a:latin typeface="Calibri" panose="020F0502020204030204" pitchFamily="34" charset="0"/>
                <a:cs typeface="Calibri" panose="020F0502020204030204" pitchFamily="34" charset="0"/>
              </a:rPr>
              <a:t>لـمـى الـتـمـيـمـي</a:t>
            </a:r>
          </a:p>
          <a:p>
            <a:pPr algn="ctr" rtl="1" fontAlgn="t">
              <a:lnSpc>
                <a:spcPct val="150000"/>
              </a:lnSpc>
              <a:spcBef>
                <a:spcPct val="20000"/>
              </a:spcBef>
            </a:pPr>
            <a:r>
              <a:rPr lang="ar-SA" dirty="0">
                <a:latin typeface="Calibri" panose="020F0502020204030204" pitchFamily="34" charset="0"/>
                <a:cs typeface="Calibri" panose="020F0502020204030204" pitchFamily="34" charset="0"/>
              </a:rPr>
              <a:t>روان القحطاني</a:t>
            </a:r>
          </a:p>
          <a:p>
            <a:pPr algn="ctr" rtl="1" fontAlgn="t">
              <a:lnSpc>
                <a:spcPct val="150000"/>
              </a:lnSpc>
              <a:spcBef>
                <a:spcPct val="20000"/>
              </a:spcBef>
            </a:pPr>
            <a:r>
              <a:rPr lang="ar-SA" dirty="0">
                <a:latin typeface="Calibri" panose="020F0502020204030204" pitchFamily="34" charset="0"/>
                <a:cs typeface="Calibri" panose="020F0502020204030204" pitchFamily="34" charset="0"/>
              </a:rPr>
              <a:t>شروق الصومالي</a:t>
            </a:r>
          </a:p>
        </p:txBody>
      </p:sp>
      <p:sp>
        <p:nvSpPr>
          <p:cNvPr id="27" name="Rectangle 26"/>
          <p:cNvSpPr/>
          <p:nvPr/>
        </p:nvSpPr>
        <p:spPr>
          <a:xfrm>
            <a:off x="644305" y="3168964"/>
            <a:ext cx="2275350" cy="3180348"/>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عبدالله السعيد</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فهد الفايز</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ماجد الزين</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محمد المهوس</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نواف الخضيري</a:t>
            </a:r>
          </a:p>
        </p:txBody>
      </p:sp>
      <p:pic>
        <p:nvPicPr>
          <p:cNvPr id="29" name="Picture 28">
            <a:hlinkClick r:id="rId10"/>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
        <p:nvSpPr>
          <p:cNvPr id="32" name="Rectangle 31"/>
          <p:cNvSpPr/>
          <p:nvPr/>
        </p:nvSpPr>
        <p:spPr>
          <a:xfrm>
            <a:off x="7026560" y="3336584"/>
            <a:ext cx="3960440" cy="10405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Dr. Laila Al </a:t>
            </a:r>
            <a:r>
              <a:rPr lang="fr-FR" sz="1100" dirty="0" err="1">
                <a:solidFill>
                  <a:schemeClr val="tx1"/>
                </a:solidFill>
                <a:latin typeface="Comic Sans MS" panose="030F0702030302020204" pitchFamily="66" charset="0"/>
              </a:rPr>
              <a:t>Dokhi</a:t>
            </a:r>
            <a:r>
              <a:rPr lang="en-US" sz="1100" dirty="0">
                <a:solidFill>
                  <a:schemeClr val="tx1"/>
                </a:solidFill>
                <a:latin typeface="Comic Sans MS" panose="030F0702030302020204" pitchFamily="66" charset="0"/>
              </a:rPr>
              <a:t>’s </a:t>
            </a:r>
            <a:r>
              <a:rPr lang="fr-FR" sz="1100" dirty="0">
                <a:solidFill>
                  <a:schemeClr val="tx1"/>
                </a:solidFill>
                <a:latin typeface="Comic Sans MS" panose="030F0702030302020204" pitchFamily="66" charset="0"/>
              </a:rPr>
              <a:t>Lecture &amp; Notes.</a:t>
            </a:r>
          </a:p>
          <a:p>
            <a:pPr defTabSz="914400"/>
            <a:r>
              <a:rPr lang="fr-FR" sz="1100" dirty="0">
                <a:solidFill>
                  <a:schemeClr val="tx1"/>
                </a:solidFill>
                <a:latin typeface="Comic Sans MS" panose="030F0702030302020204" pitchFamily="66" charset="0"/>
              </a:rPr>
              <a:t>2017-2018 Dr. Mohammed </a:t>
            </a:r>
            <a:r>
              <a:rPr lang="fr-FR" sz="1100" dirty="0" err="1">
                <a:solidFill>
                  <a:schemeClr val="tx1"/>
                </a:solidFill>
                <a:latin typeface="Comic Sans MS" panose="030F0702030302020204" pitchFamily="66" charset="0"/>
              </a:rPr>
              <a:t>AlOtaibi</a:t>
            </a:r>
            <a:r>
              <a:rPr lang="en-US" sz="1100" dirty="0">
                <a:solidFill>
                  <a:schemeClr val="tx1"/>
                </a:solidFill>
                <a:latin typeface="Comic Sans MS" panose="030F0702030302020204" pitchFamily="66" charset="0"/>
              </a:rPr>
              <a:t>’s </a:t>
            </a:r>
            <a:r>
              <a:rPr lang="fr-FR" sz="1100" dirty="0">
                <a:solidFill>
                  <a:schemeClr val="tx1"/>
                </a:solidFill>
                <a:latin typeface="Comic Sans MS" panose="030F0702030302020204" pitchFamily="66" charset="0"/>
              </a:rPr>
              <a:t>Lecture &amp; Notes. </a:t>
            </a:r>
          </a:p>
          <a:p>
            <a:pPr defTabSz="914400"/>
            <a:r>
              <a:rPr lang="en-US" sz="1100" dirty="0">
                <a:solidFill>
                  <a:schemeClr val="tx1"/>
                </a:solidFill>
                <a:latin typeface="Comic Sans MS" panose="030F0702030302020204" pitchFamily="66" charset="0"/>
              </a:rPr>
              <a:t>Linda S. Costanzo 5</a:t>
            </a:r>
            <a:r>
              <a:rPr lang="en-US" sz="1100" baseline="30000" dirty="0">
                <a:solidFill>
                  <a:schemeClr val="tx1"/>
                </a:solidFill>
                <a:latin typeface="Comic Sans MS" panose="030F0702030302020204" pitchFamily="66" charset="0"/>
              </a:rPr>
              <a:t>th</a:t>
            </a:r>
            <a:r>
              <a:rPr lang="en-US" sz="1100" dirty="0">
                <a:solidFill>
                  <a:schemeClr val="tx1"/>
                </a:solidFill>
                <a:latin typeface="Comic Sans MS" panose="030F0702030302020204" pitchFamily="66" charset="0"/>
              </a:rPr>
              <a:t> Edition.</a:t>
            </a:r>
          </a:p>
          <a:p>
            <a:pPr defTabSz="914400"/>
            <a:r>
              <a:rPr lang="en-US" sz="1100" dirty="0">
                <a:solidFill>
                  <a:schemeClr val="tx1"/>
                </a:solidFill>
                <a:latin typeface="Comic Sans MS" panose="030F0702030302020204" pitchFamily="66" charset="0"/>
              </a:rPr>
              <a:t>First Aid For The USMLE Step One.</a:t>
            </a:r>
          </a:p>
        </p:txBody>
      </p:sp>
      <p:pic>
        <p:nvPicPr>
          <p:cNvPr id="33" name="Picture 3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8807" y="2393787"/>
            <a:ext cx="859536" cy="859536"/>
          </a:xfrm>
          <a:prstGeom prst="rect">
            <a:avLst/>
          </a:prstGeom>
        </p:spPr>
      </p:pic>
    </p:spTree>
    <p:extLst>
      <p:ext uri="{BB962C8B-B14F-4D97-AF65-F5344CB8AC3E}">
        <p14:creationId xmlns:p14="http://schemas.microsoft.com/office/powerpoint/2010/main" val="379727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Puberty</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68760"/>
            <a:ext cx="10969943" cy="475252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solidFill>
                  <a:srgbClr val="008080"/>
                </a:solidFill>
              </a:rPr>
              <a:t>Definition: </a:t>
            </a:r>
          </a:p>
          <a:p>
            <a:pPr lvl="1" defTabSz="914400">
              <a:lnSpc>
                <a:spcPct val="150000"/>
              </a:lnSpc>
              <a:buClr>
                <a:srgbClr val="D5FFE3"/>
              </a:buClr>
              <a:defRPr/>
            </a:pPr>
            <a:r>
              <a:rPr lang="en-US" altLang="en-US" sz="1600" dirty="0">
                <a:solidFill>
                  <a:schemeClr val="accent5">
                    <a:lumMod val="75000"/>
                  </a:schemeClr>
                </a:solidFill>
              </a:rPr>
              <a:t>Physiological transition from childhood to reproductive maturity.</a:t>
            </a:r>
          </a:p>
          <a:p>
            <a:pPr lvl="1" defTabSz="914400">
              <a:lnSpc>
                <a:spcPct val="150000"/>
              </a:lnSpc>
              <a:buClr>
                <a:srgbClr val="D5FFE3"/>
              </a:buClr>
              <a:defRPr/>
            </a:pPr>
            <a:r>
              <a:rPr lang="en-US" altLang="en-US" sz="1600" dirty="0">
                <a:solidFill>
                  <a:schemeClr val="tx1"/>
                </a:solidFill>
              </a:rPr>
              <a:t>A stage of human development when sexual maturation and growth are completed and result in ability to reproduce:</a:t>
            </a:r>
          </a:p>
          <a:p>
            <a:pPr marL="647669" lvl="1" indent="-342900" defTabSz="914400">
              <a:lnSpc>
                <a:spcPct val="150000"/>
              </a:lnSpc>
              <a:buClr>
                <a:srgbClr val="008080"/>
              </a:buClr>
              <a:buFont typeface="+mj-lt"/>
              <a:buAutoNum type="arabicPeriod"/>
              <a:defRPr/>
            </a:pPr>
            <a:r>
              <a:rPr lang="en-US" altLang="en-US" sz="1600" dirty="0">
                <a:solidFill>
                  <a:schemeClr val="tx1"/>
                </a:solidFill>
              </a:rPr>
              <a:t>Accelerated somatic growth </a:t>
            </a:r>
            <a:r>
              <a:rPr lang="en-US" altLang="en-US" sz="1600" dirty="0">
                <a:solidFill>
                  <a:srgbClr val="00B050"/>
                </a:solidFill>
              </a:rPr>
              <a:t>(</a:t>
            </a:r>
            <a:r>
              <a:rPr lang="en-US" sz="1600" dirty="0">
                <a:solidFill>
                  <a:srgbClr val="00B050"/>
                </a:solidFill>
              </a:rPr>
              <a:t>Or physical growth).</a:t>
            </a:r>
            <a:endParaRPr lang="en-US" altLang="en-US" sz="1600" dirty="0">
              <a:solidFill>
                <a:srgbClr val="00B050"/>
              </a:solidFill>
            </a:endParaRPr>
          </a:p>
          <a:p>
            <a:pPr marL="647669" lvl="1" indent="-342900" defTabSz="914400">
              <a:lnSpc>
                <a:spcPct val="150000"/>
              </a:lnSpc>
              <a:buClr>
                <a:srgbClr val="008080"/>
              </a:buClr>
              <a:buFont typeface="+mj-lt"/>
              <a:buAutoNum type="arabicPeriod"/>
              <a:defRPr/>
            </a:pPr>
            <a:r>
              <a:rPr lang="en-US" altLang="en-US" sz="1600" dirty="0">
                <a:solidFill>
                  <a:schemeClr val="tx1"/>
                </a:solidFill>
              </a:rPr>
              <a:t>Maturation of primary sexual characteristics </a:t>
            </a:r>
            <a:r>
              <a:rPr lang="en-US" altLang="en-US" sz="1600" dirty="0">
                <a:solidFill>
                  <a:srgbClr val="FF0000"/>
                </a:solidFill>
              </a:rPr>
              <a:t>(gonads and genitals).</a:t>
            </a:r>
          </a:p>
          <a:p>
            <a:pPr marL="647669" lvl="1" indent="-342900" defTabSz="914400">
              <a:lnSpc>
                <a:spcPct val="150000"/>
              </a:lnSpc>
              <a:buClr>
                <a:srgbClr val="008080"/>
              </a:buClr>
              <a:buFont typeface="+mj-lt"/>
              <a:buAutoNum type="arabicPeriod"/>
              <a:defRPr/>
            </a:pPr>
            <a:r>
              <a:rPr lang="en-US" altLang="en-US" sz="1600" dirty="0">
                <a:solidFill>
                  <a:schemeClr val="tx1"/>
                </a:solidFill>
              </a:rPr>
              <a:t>Appearance of secondary sexual characteristics </a:t>
            </a:r>
            <a:r>
              <a:rPr lang="en-US" altLang="en-US" sz="1600" dirty="0">
                <a:solidFill>
                  <a:srgbClr val="FF0000"/>
                </a:solidFill>
              </a:rPr>
              <a:t>(pubic and axillary hair, female breast development, male voice changes).</a:t>
            </a:r>
          </a:p>
          <a:p>
            <a:pPr marL="647669" lvl="1" indent="-342900" defTabSz="914400">
              <a:lnSpc>
                <a:spcPct val="150000"/>
              </a:lnSpc>
              <a:buClr>
                <a:srgbClr val="008080"/>
              </a:buClr>
              <a:buFont typeface="+mj-lt"/>
              <a:buAutoNum type="arabicPeriod"/>
              <a:defRPr/>
            </a:pPr>
            <a:endParaRPr lang="en-US" altLang="en-US" sz="300" dirty="0">
              <a:solidFill>
                <a:schemeClr val="tx1"/>
              </a:solidFill>
            </a:endParaRPr>
          </a:p>
          <a:p>
            <a:pPr defTabSz="914400">
              <a:lnSpc>
                <a:spcPct val="150000"/>
              </a:lnSpc>
              <a:buClr>
                <a:srgbClr val="008080"/>
              </a:buClr>
              <a:defRPr/>
            </a:pPr>
            <a:r>
              <a:rPr lang="en-US" altLang="en-US" sz="1800" dirty="0">
                <a:solidFill>
                  <a:srgbClr val="008080"/>
                </a:solidFill>
              </a:rPr>
              <a:t>Onset of puberty (menstruation &amp; spermatogenesis):</a:t>
            </a:r>
          </a:p>
          <a:p>
            <a:pPr lvl="1">
              <a:lnSpc>
                <a:spcPct val="170000"/>
              </a:lnSpc>
              <a:buClr>
                <a:srgbClr val="C9FFE5"/>
              </a:buClr>
              <a:buBlip>
                <a:blip r:embed="rId2"/>
              </a:buBlip>
            </a:pPr>
            <a:r>
              <a:rPr lang="en-GB" sz="1600" dirty="0">
                <a:solidFill>
                  <a:schemeClr val="tx1"/>
                </a:solidFill>
              </a:rPr>
              <a:t>Occurs between </a:t>
            </a:r>
            <a:r>
              <a:rPr lang="en-GB" sz="1600" dirty="0">
                <a:solidFill>
                  <a:schemeClr val="accent5">
                    <a:lumMod val="75000"/>
                  </a:schemeClr>
                </a:solidFill>
              </a:rPr>
              <a:t>8</a:t>
            </a:r>
            <a:r>
              <a:rPr lang="en-GB" sz="1600" dirty="0">
                <a:solidFill>
                  <a:schemeClr val="tx1"/>
                </a:solidFill>
              </a:rPr>
              <a:t> and </a:t>
            </a:r>
            <a:r>
              <a:rPr lang="en-GB" sz="1600" dirty="0">
                <a:solidFill>
                  <a:schemeClr val="accent5">
                    <a:lumMod val="75000"/>
                  </a:schemeClr>
                </a:solidFill>
              </a:rPr>
              <a:t>14</a:t>
            </a:r>
            <a:r>
              <a:rPr lang="en-GB" sz="1600" dirty="0">
                <a:solidFill>
                  <a:schemeClr val="tx1"/>
                </a:solidFill>
              </a:rPr>
              <a:t> years in girls. </a:t>
            </a:r>
            <a:r>
              <a:rPr lang="en-GB" sz="1600" dirty="0">
                <a:solidFill>
                  <a:srgbClr val="00B050"/>
                </a:solidFill>
              </a:rPr>
              <a:t>(Average is 11 years)</a:t>
            </a:r>
            <a:endParaRPr lang="en-GB" sz="1600" dirty="0">
              <a:solidFill>
                <a:schemeClr val="tx1"/>
              </a:solidFill>
            </a:endParaRPr>
          </a:p>
          <a:p>
            <a:pPr lvl="1">
              <a:lnSpc>
                <a:spcPct val="170000"/>
              </a:lnSpc>
              <a:buClr>
                <a:srgbClr val="C9FFE5"/>
              </a:buClr>
              <a:buBlip>
                <a:blip r:embed="rId3"/>
              </a:buBlip>
            </a:pPr>
            <a:r>
              <a:rPr lang="en-GB" sz="1600" dirty="0">
                <a:solidFill>
                  <a:schemeClr val="tx1"/>
                </a:solidFill>
              </a:rPr>
              <a:t>Occurs between </a:t>
            </a:r>
            <a:r>
              <a:rPr lang="en-GB" sz="1600" dirty="0">
                <a:solidFill>
                  <a:schemeClr val="accent5">
                    <a:lumMod val="75000"/>
                  </a:schemeClr>
                </a:solidFill>
              </a:rPr>
              <a:t>9</a:t>
            </a:r>
            <a:r>
              <a:rPr lang="en-GB" sz="1600" dirty="0">
                <a:solidFill>
                  <a:schemeClr val="tx1"/>
                </a:solidFill>
              </a:rPr>
              <a:t> and </a:t>
            </a:r>
            <a:r>
              <a:rPr lang="en-GB" sz="1600" dirty="0">
                <a:solidFill>
                  <a:schemeClr val="accent5">
                    <a:lumMod val="75000"/>
                  </a:schemeClr>
                </a:solidFill>
              </a:rPr>
              <a:t>14</a:t>
            </a:r>
            <a:r>
              <a:rPr lang="en-GB" sz="1600" dirty="0">
                <a:solidFill>
                  <a:schemeClr val="tx1"/>
                </a:solidFill>
              </a:rPr>
              <a:t> years in boys. </a:t>
            </a:r>
            <a:r>
              <a:rPr lang="en-GB" sz="1600" dirty="0">
                <a:solidFill>
                  <a:srgbClr val="00B050"/>
                </a:solidFill>
              </a:rPr>
              <a:t>(Average is 11.5 years)</a:t>
            </a:r>
          </a:p>
          <a:p>
            <a:pPr defTabSz="914400">
              <a:lnSpc>
                <a:spcPct val="150000"/>
              </a:lnSpc>
              <a:buClr>
                <a:srgbClr val="008080"/>
              </a:buClr>
              <a:defRPr/>
            </a:pPr>
            <a:endParaRPr lang="en-US" altLang="en-US" sz="1800" dirty="0">
              <a:solidFill>
                <a:srgbClr val="008080"/>
              </a:solidFill>
            </a:endParaRPr>
          </a:p>
          <a:p>
            <a:pPr marL="0" indent="0" defTabSz="914400">
              <a:lnSpc>
                <a:spcPct val="150000"/>
              </a:lnSpc>
              <a:buClr>
                <a:srgbClr val="008080"/>
              </a:buClr>
              <a:buNone/>
              <a:defRPr/>
            </a:pPr>
            <a:endParaRPr lang="en-US" altLang="en-US" sz="1800" dirty="0">
              <a:solidFill>
                <a:srgbClr val="008080"/>
              </a:solidFill>
            </a:endParaRPr>
          </a:p>
          <a:p>
            <a:pPr marL="342900" indent="-342900" defTabSz="914400">
              <a:lnSpc>
                <a:spcPct val="150000"/>
              </a:lnSpc>
              <a:buClr>
                <a:srgbClr val="008080"/>
              </a:buClr>
              <a:buFont typeface="+mj-lt"/>
              <a:buAutoNum type="arabicPeriod"/>
              <a:defRPr/>
            </a:pPr>
            <a:endParaRPr lang="en-US" altLang="en-US" sz="1800" dirty="0">
              <a:solidFill>
                <a:srgbClr val="008080"/>
              </a:solidFill>
            </a:endParaRPr>
          </a:p>
        </p:txBody>
      </p:sp>
    </p:spTree>
    <p:extLst>
      <p:ext uri="{BB962C8B-B14F-4D97-AF65-F5344CB8AC3E}">
        <p14:creationId xmlns:p14="http://schemas.microsoft.com/office/powerpoint/2010/main" val="357226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Terms &amp; Events of Puberty</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22618" y="1396455"/>
            <a:ext cx="2304256" cy="431554"/>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497E8D"/>
                </a:solidFill>
                <a:latin typeface="Calibri" panose="020F0502020204030204" pitchFamily="34" charset="0"/>
                <a:cs typeface="Calibri" panose="020F0502020204030204" pitchFamily="34" charset="0"/>
              </a:rPr>
              <a:t>Terms &amp; Events</a:t>
            </a:r>
            <a:endParaRPr lang="en-US" dirty="0">
              <a:solidFill>
                <a:srgbClr val="497E8D"/>
              </a:solidFill>
              <a:latin typeface="Calibri" panose="020F0502020204030204" pitchFamily="34" charset="0"/>
              <a:cs typeface="Calibri" panose="020F0502020204030204" pitchFamily="34" charset="0"/>
            </a:endParaRPr>
          </a:p>
        </p:txBody>
      </p:sp>
      <p:sp>
        <p:nvSpPr>
          <p:cNvPr id="8" name="Rectangle 7"/>
          <p:cNvSpPr/>
          <p:nvPr/>
        </p:nvSpPr>
        <p:spPr>
          <a:xfrm>
            <a:off x="616620" y="2269929"/>
            <a:ext cx="1926216" cy="5859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D7A"/>
                </a:solidFill>
                <a:latin typeface="Calibri" panose="020F0502020204030204" pitchFamily="34" charset="0"/>
                <a:cs typeface="Calibri" panose="020F0502020204030204" pitchFamily="34" charset="0"/>
              </a:rPr>
              <a:t>Thelarche</a:t>
            </a:r>
            <a:endParaRPr lang="en-US" sz="1800" dirty="0">
              <a:solidFill>
                <a:srgbClr val="007D7A"/>
              </a:solidFill>
              <a:latin typeface="Calibri" panose="020F0502020204030204" pitchFamily="34" charset="0"/>
              <a:cs typeface="Calibri" panose="020F0502020204030204" pitchFamily="34" charset="0"/>
            </a:endParaRPr>
          </a:p>
        </p:txBody>
      </p:sp>
      <p:sp>
        <p:nvSpPr>
          <p:cNvPr id="9" name="Rectangle 8"/>
          <p:cNvSpPr/>
          <p:nvPr/>
        </p:nvSpPr>
        <p:spPr>
          <a:xfrm>
            <a:off x="2808370" y="2269929"/>
            <a:ext cx="1926216" cy="5859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D7A"/>
                </a:solidFill>
                <a:latin typeface="Calibri" panose="020F0502020204030204" pitchFamily="34" charset="0"/>
                <a:cs typeface="Calibri" panose="020F0502020204030204" pitchFamily="34" charset="0"/>
              </a:rPr>
              <a:t>Puberache</a:t>
            </a:r>
            <a:endParaRPr lang="en-US" sz="1800" dirty="0">
              <a:solidFill>
                <a:srgbClr val="007D7A"/>
              </a:solidFill>
              <a:latin typeface="Calibri" panose="020F0502020204030204" pitchFamily="34" charset="0"/>
              <a:cs typeface="Calibri" panose="020F0502020204030204" pitchFamily="34" charset="0"/>
            </a:endParaRPr>
          </a:p>
        </p:txBody>
      </p:sp>
      <p:sp>
        <p:nvSpPr>
          <p:cNvPr id="11" name="Rectangle 10"/>
          <p:cNvSpPr/>
          <p:nvPr/>
        </p:nvSpPr>
        <p:spPr>
          <a:xfrm>
            <a:off x="5051458" y="2269929"/>
            <a:ext cx="1926216" cy="585936"/>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Menarche</a:t>
            </a:r>
          </a:p>
        </p:txBody>
      </p:sp>
      <p:cxnSp>
        <p:nvCxnSpPr>
          <p:cNvPr id="17" name="Straight Connector 16"/>
          <p:cNvCxnSpPr>
            <a:stCxn id="7" idx="2"/>
          </p:cNvCxnSpPr>
          <p:nvPr/>
        </p:nvCxnSpPr>
        <p:spPr>
          <a:xfrm>
            <a:off x="6174746" y="1828009"/>
            <a:ext cx="1"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30730" y="1972025"/>
            <a:ext cx="438912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38242" y="1972025"/>
            <a:ext cx="457200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38242" y="1972025"/>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74746" y="1972025"/>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190970" y="1972025"/>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423218" y="1972025"/>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66234" y="286573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98482" y="286573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30730" y="286573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790370" y="3068961"/>
            <a:ext cx="1926216" cy="2795037"/>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a:solidFill>
                  <a:schemeClr val="tx1">
                    <a:lumMod val="95000"/>
                    <a:lumOff val="5000"/>
                  </a:schemeClr>
                </a:solidFill>
              </a:rPr>
              <a:t>Development of pubic &amp; axillary hair.</a:t>
            </a:r>
          </a:p>
        </p:txBody>
      </p:sp>
      <p:sp>
        <p:nvSpPr>
          <p:cNvPr id="29" name="Rectangle 28"/>
          <p:cNvSpPr/>
          <p:nvPr/>
        </p:nvSpPr>
        <p:spPr>
          <a:xfrm>
            <a:off x="609460" y="3068960"/>
            <a:ext cx="1926216" cy="2795039"/>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a:solidFill>
                  <a:schemeClr val="tx1"/>
                </a:solidFill>
              </a:rPr>
              <a:t>Development of breast.</a:t>
            </a:r>
          </a:p>
        </p:txBody>
      </p:sp>
      <p:sp>
        <p:nvSpPr>
          <p:cNvPr id="31" name="Rectangle 30"/>
          <p:cNvSpPr/>
          <p:nvPr/>
        </p:nvSpPr>
        <p:spPr>
          <a:xfrm>
            <a:off x="5022618" y="3062017"/>
            <a:ext cx="1926216" cy="2808312"/>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a:solidFill>
                  <a:schemeClr val="tx1">
                    <a:lumMod val="95000"/>
                    <a:lumOff val="5000"/>
                  </a:schemeClr>
                </a:solidFill>
              </a:rPr>
              <a:t>The first menstrual period.</a:t>
            </a:r>
          </a:p>
        </p:txBody>
      </p:sp>
      <p:cxnSp>
        <p:nvCxnSpPr>
          <p:cNvPr id="37" name="Straight Connector 36"/>
          <p:cNvCxnSpPr/>
          <p:nvPr/>
        </p:nvCxnSpPr>
        <p:spPr>
          <a:xfrm>
            <a:off x="10495226" y="2855864"/>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283706" y="2260057"/>
            <a:ext cx="1926216" cy="585936"/>
          </a:xfrm>
          <a:prstGeom prst="rect">
            <a:avLst/>
          </a:prstGeom>
          <a:solidFill>
            <a:srgbClr val="FBEC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D7A"/>
                </a:solidFill>
                <a:latin typeface="Calibri" panose="020F0502020204030204" pitchFamily="34" charset="0"/>
                <a:cs typeface="Calibri" panose="020F0502020204030204" pitchFamily="34" charset="0"/>
              </a:rPr>
              <a:t>Adrenarche</a:t>
            </a:r>
            <a:endParaRPr lang="en-US" sz="1800" dirty="0">
              <a:solidFill>
                <a:srgbClr val="007D7A"/>
              </a:solidFill>
              <a:latin typeface="Calibri" panose="020F0502020204030204" pitchFamily="34" charset="0"/>
              <a:cs typeface="Calibri" panose="020F0502020204030204" pitchFamily="34" charset="0"/>
            </a:endParaRPr>
          </a:p>
        </p:txBody>
      </p:sp>
      <p:sp>
        <p:nvSpPr>
          <p:cNvPr id="40" name="Rectangle 39"/>
          <p:cNvSpPr/>
          <p:nvPr/>
        </p:nvSpPr>
        <p:spPr>
          <a:xfrm>
            <a:off x="7254866" y="3052145"/>
            <a:ext cx="1926216" cy="2808312"/>
          </a:xfrm>
          <a:prstGeom prst="rect">
            <a:avLst/>
          </a:prstGeom>
          <a:solidFill>
            <a:srgbClr val="FBEC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150000"/>
              </a:lnSpc>
              <a:buClr>
                <a:srgbClr val="008080"/>
              </a:buClr>
            </a:pPr>
            <a:r>
              <a:rPr lang="en-US" sz="1500" dirty="0">
                <a:solidFill>
                  <a:schemeClr val="tx1"/>
                </a:solidFill>
              </a:rPr>
              <a:t>The onset of an increase in the secretion of androgens; responsible for the development of pubic/axillary hair, body odor and acne.</a:t>
            </a:r>
          </a:p>
        </p:txBody>
      </p:sp>
      <p:sp>
        <p:nvSpPr>
          <p:cNvPr id="41" name="Rectangle 40"/>
          <p:cNvSpPr/>
          <p:nvPr/>
        </p:nvSpPr>
        <p:spPr>
          <a:xfrm>
            <a:off x="9505114" y="2260057"/>
            <a:ext cx="1926216" cy="585936"/>
          </a:xfrm>
          <a:prstGeom prst="rect">
            <a:avLst/>
          </a:prstGeom>
          <a:solidFill>
            <a:srgbClr val="FEF8E4">
              <a:alpha val="52941"/>
            </a:srgbClr>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accent5">
                    <a:lumMod val="75000"/>
                  </a:schemeClr>
                </a:solidFill>
                <a:latin typeface="Calibri" panose="020F0502020204030204" pitchFamily="34" charset="0"/>
                <a:cs typeface="Calibri" panose="020F0502020204030204" pitchFamily="34" charset="0"/>
              </a:rPr>
              <a:t>Gonadarche</a:t>
            </a:r>
            <a:endParaRPr lang="en-US" sz="1800" dirty="0">
              <a:solidFill>
                <a:schemeClr val="accent5">
                  <a:lumMod val="75000"/>
                </a:schemeClr>
              </a:solidFill>
              <a:latin typeface="Calibri" panose="020F0502020204030204" pitchFamily="34" charset="0"/>
              <a:cs typeface="Calibri" panose="020F0502020204030204" pitchFamily="34" charset="0"/>
            </a:endParaRPr>
          </a:p>
        </p:txBody>
      </p:sp>
      <p:sp>
        <p:nvSpPr>
          <p:cNvPr id="42" name="Rectangle 41"/>
          <p:cNvSpPr/>
          <p:nvPr/>
        </p:nvSpPr>
        <p:spPr>
          <a:xfrm>
            <a:off x="9476274" y="3052145"/>
            <a:ext cx="1926216" cy="2808312"/>
          </a:xfrm>
          <a:prstGeom prst="rect">
            <a:avLst/>
          </a:prstGeom>
          <a:solidFill>
            <a:srgbClr val="FEF8E4">
              <a:alpha val="36863"/>
            </a:srgbClr>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a:solidFill>
                  <a:schemeClr val="accent5">
                    <a:lumMod val="75000"/>
                  </a:schemeClr>
                </a:solidFill>
              </a:rPr>
              <a:t>Maturation of gonadal function.</a:t>
            </a:r>
          </a:p>
        </p:txBody>
      </p:sp>
      <p:cxnSp>
        <p:nvCxnSpPr>
          <p:cNvPr id="43" name="Straight Connector 42"/>
          <p:cNvCxnSpPr/>
          <p:nvPr/>
        </p:nvCxnSpPr>
        <p:spPr>
          <a:xfrm>
            <a:off x="8262978" y="284599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70490" y="1972025"/>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822604" y="1221394"/>
            <a:ext cx="3756799" cy="338554"/>
          </a:xfrm>
          <a:prstGeom prst="rect">
            <a:avLst/>
          </a:prstGeom>
          <a:ln>
            <a:solidFill>
              <a:schemeClr val="bg1">
                <a:lumMod val="50000"/>
              </a:schemeClr>
            </a:solidFill>
            <a:prstDash val="dashDot"/>
          </a:ln>
        </p:spPr>
        <p:txBody>
          <a:bodyPr wrap="square">
            <a:spAutoFit/>
          </a:bodyPr>
          <a:lstStyle/>
          <a:p>
            <a:pPr>
              <a:spcBef>
                <a:spcPct val="0"/>
              </a:spcBef>
            </a:pPr>
            <a:r>
              <a:rPr lang="en-US" sz="1600" dirty="0">
                <a:solidFill>
                  <a:schemeClr val="bg1">
                    <a:lumMod val="50000"/>
                  </a:schemeClr>
                </a:solidFill>
                <a:latin typeface="Gill Sans MT" charset="0"/>
                <a:ea typeface="Gill Sans MT" charset="0"/>
                <a:cs typeface="Gill Sans MT" charset="0"/>
              </a:rPr>
              <a:t>Arche is a Greek word means ‘beginning’.</a:t>
            </a:r>
          </a:p>
        </p:txBody>
      </p:sp>
      <p:sp>
        <p:nvSpPr>
          <p:cNvPr id="30" name="Rectangle 29"/>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176220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Changes Occur During Puberty</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6143" y="2060848"/>
            <a:ext cx="3672408" cy="710208"/>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Changes Occur During Puberty</a:t>
            </a:r>
          </a:p>
        </p:txBody>
      </p:sp>
      <p:sp>
        <p:nvSpPr>
          <p:cNvPr id="8" name="Rectangle 7"/>
          <p:cNvSpPr/>
          <p:nvPr/>
        </p:nvSpPr>
        <p:spPr>
          <a:xfrm>
            <a:off x="1557908" y="3212976"/>
            <a:ext cx="2317767" cy="1368152"/>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cs typeface="Calibri" panose="020F0502020204030204" pitchFamily="34" charset="0"/>
              </a:rPr>
              <a:t>Hormonal changes</a:t>
            </a:r>
          </a:p>
        </p:txBody>
      </p:sp>
      <p:sp>
        <p:nvSpPr>
          <p:cNvPr id="9" name="Rectangle 8"/>
          <p:cNvSpPr/>
          <p:nvPr/>
        </p:nvSpPr>
        <p:spPr>
          <a:xfrm>
            <a:off x="8182644" y="3212976"/>
            <a:ext cx="2317767" cy="1368152"/>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cs typeface="Calibri" panose="020F0502020204030204" pitchFamily="34" charset="0"/>
              </a:rPr>
              <a:t>Physical changes </a:t>
            </a:r>
          </a:p>
        </p:txBody>
      </p:sp>
      <p:cxnSp>
        <p:nvCxnSpPr>
          <p:cNvPr id="17" name="Straight Connector 16"/>
          <p:cNvCxnSpPr>
            <a:stCxn id="7" idx="2"/>
          </p:cNvCxnSpPr>
          <p:nvPr/>
        </p:nvCxnSpPr>
        <p:spPr>
          <a:xfrm flipH="1">
            <a:off x="6122329" y="2771056"/>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22328" y="2915072"/>
            <a:ext cx="321920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16791" y="2915072"/>
            <a:ext cx="3405537"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16792" y="291507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341528" y="291507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5667798A-01AF-1F47-A4FF-F81027D800E0}"/>
              </a:ext>
            </a:extLst>
          </p:cNvPr>
          <p:cNvSpPr txBox="1">
            <a:spLocks noChangeArrowheads="1"/>
          </p:cNvSpPr>
          <p:nvPr/>
        </p:nvSpPr>
        <p:spPr>
          <a:xfrm>
            <a:off x="618115" y="5733256"/>
            <a:ext cx="10961288" cy="55059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l">
              <a:lnSpc>
                <a:spcPct val="150000"/>
              </a:lnSpc>
              <a:spcBef>
                <a:spcPct val="20000"/>
              </a:spcBef>
              <a:buClr>
                <a:srgbClr val="008080"/>
              </a:buClr>
              <a:buSzPct val="85000"/>
              <a:defRPr/>
            </a:pPr>
            <a:r>
              <a:rPr lang="en-US" sz="1800" dirty="0"/>
              <a:t>Hormonal changes precede</a:t>
            </a:r>
            <a:r>
              <a:rPr lang="ar-SA" sz="1800" dirty="0"/>
              <a:t> </a:t>
            </a:r>
            <a:r>
              <a:rPr lang="en-US" sz="1800" dirty="0"/>
              <a:t>physical changes.</a:t>
            </a:r>
          </a:p>
          <a:p>
            <a:pPr defTabSz="914400">
              <a:lnSpc>
                <a:spcPct val="150000"/>
              </a:lnSpc>
              <a:buClr>
                <a:srgbClr val="008080"/>
              </a:buClr>
              <a:defRPr/>
            </a:pPr>
            <a:endParaRPr lang="en-US" altLang="en-US" sz="1800" dirty="0"/>
          </a:p>
          <a:p>
            <a:pPr marL="0" indent="0" defTabSz="914400">
              <a:lnSpc>
                <a:spcPct val="150000"/>
              </a:lnSpc>
              <a:buClr>
                <a:srgbClr val="008080"/>
              </a:buClr>
              <a:buNone/>
              <a:defRPr/>
            </a:pPr>
            <a:endParaRPr lang="en-US" altLang="en-US" sz="1800" dirty="0"/>
          </a:p>
          <a:p>
            <a:pPr marL="342900" indent="-342900" defTabSz="914400">
              <a:lnSpc>
                <a:spcPct val="150000"/>
              </a:lnSpc>
              <a:buClr>
                <a:srgbClr val="008080"/>
              </a:buClr>
              <a:buFont typeface="+mj-lt"/>
              <a:buAutoNum type="arabicPeriod"/>
              <a:defRPr/>
            </a:pPr>
            <a:endParaRPr lang="en-US" altLang="en-US" sz="1800" dirty="0"/>
          </a:p>
        </p:txBody>
      </p:sp>
    </p:spTree>
    <p:extLst>
      <p:ext uri="{BB962C8B-B14F-4D97-AF65-F5344CB8AC3E}">
        <p14:creationId xmlns:p14="http://schemas.microsoft.com/office/powerpoint/2010/main" val="294084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Hormonal Changes In Both Sexes</a:t>
            </a:r>
          </a:p>
        </p:txBody>
      </p:sp>
      <p:sp>
        <p:nvSpPr>
          <p:cNvPr id="2" name="Rectangle 1"/>
          <p:cNvSpPr/>
          <p:nvPr/>
        </p:nvSpPr>
        <p:spPr>
          <a:xfrm>
            <a:off x="6742484" y="1344297"/>
            <a:ext cx="4395456" cy="720080"/>
          </a:xfrm>
          <a:prstGeom prst="rect">
            <a:avLst/>
          </a:prstGeom>
          <a:solidFill>
            <a:srgbClr val="CCFFCC"/>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800" dirty="0">
                <a:solidFill>
                  <a:srgbClr val="000000"/>
                </a:solidFill>
                <a:cs typeface="Arial" pitchFamily="34" charset="0"/>
              </a:rPr>
              <a:t>Increased stimulation of </a:t>
            </a:r>
            <a:r>
              <a:rPr lang="en-US" sz="1800" dirty="0">
                <a:solidFill>
                  <a:srgbClr val="000000"/>
                </a:solidFill>
                <a:cs typeface="Arial" pitchFamily="34" charset="0"/>
              </a:rPr>
              <a:t>hypothalamic - pituitary Gonadal (HPG)</a:t>
            </a:r>
            <a:r>
              <a:rPr lang="cs-CZ" sz="1800" dirty="0">
                <a:solidFill>
                  <a:srgbClr val="000000"/>
                </a:solidFill>
                <a:cs typeface="Arial" pitchFamily="34" charset="0"/>
              </a:rPr>
              <a:t> axis</a:t>
            </a:r>
            <a:endParaRPr lang="en-US" sz="1800" dirty="0"/>
          </a:p>
        </p:txBody>
      </p:sp>
      <p:sp>
        <p:nvSpPr>
          <p:cNvPr id="7" name="Rectangle 6"/>
          <p:cNvSpPr/>
          <p:nvPr/>
        </p:nvSpPr>
        <p:spPr>
          <a:xfrm>
            <a:off x="6742484" y="2382156"/>
            <a:ext cx="4395456" cy="720080"/>
          </a:xfrm>
          <a:prstGeom prst="rect">
            <a:avLst/>
          </a:prstGeom>
          <a:solidFill>
            <a:srgbClr val="E5FFE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1800" dirty="0">
                <a:solidFill>
                  <a:schemeClr val="tx1"/>
                </a:solidFill>
              </a:rPr>
              <a:t>G</a:t>
            </a:r>
            <a:r>
              <a:rPr lang="cs-CZ" sz="1800" dirty="0">
                <a:solidFill>
                  <a:schemeClr val="tx1"/>
                </a:solidFill>
              </a:rPr>
              <a:t>radual activation of the GnRH </a:t>
            </a:r>
            <a:endParaRPr lang="en-US" sz="1800" dirty="0">
              <a:solidFill>
                <a:schemeClr val="tx1"/>
              </a:solidFill>
            </a:endParaRPr>
          </a:p>
          <a:p>
            <a:pPr lvl="1" algn="ctr"/>
            <a:r>
              <a:rPr lang="cs-CZ" sz="1800" dirty="0">
                <a:solidFill>
                  <a:schemeClr val="tx1"/>
                </a:solidFill>
              </a:rPr>
              <a:t>(LHRH</a:t>
            </a:r>
            <a:r>
              <a:rPr lang="en-US" sz="1800" dirty="0">
                <a:solidFill>
                  <a:schemeClr val="tx1"/>
                </a:solidFill>
              </a:rPr>
              <a:t> </a:t>
            </a:r>
            <a:r>
              <a:rPr lang="en-US" sz="1400" dirty="0">
                <a:solidFill>
                  <a:schemeClr val="bg1">
                    <a:lumMod val="50000"/>
                  </a:schemeClr>
                </a:solidFill>
              </a:rPr>
              <a:t>old name</a:t>
            </a:r>
            <a:r>
              <a:rPr lang="cs-CZ" sz="1800" dirty="0">
                <a:solidFill>
                  <a:schemeClr val="tx1"/>
                </a:solidFill>
              </a:rPr>
              <a:t>) </a:t>
            </a:r>
          </a:p>
        </p:txBody>
      </p:sp>
      <p:sp>
        <p:nvSpPr>
          <p:cNvPr id="8" name="Rectangle 7"/>
          <p:cNvSpPr/>
          <p:nvPr/>
        </p:nvSpPr>
        <p:spPr>
          <a:xfrm>
            <a:off x="6733829" y="3420015"/>
            <a:ext cx="4395456" cy="720080"/>
          </a:xfrm>
          <a:prstGeom prst="rect">
            <a:avLst/>
          </a:prstGeom>
          <a:solidFill>
            <a:srgbClr val="F7FFF7"/>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I</a:t>
            </a:r>
            <a:r>
              <a:rPr lang="cs-CZ" sz="1800" dirty="0">
                <a:solidFill>
                  <a:schemeClr val="tx1"/>
                </a:solidFill>
              </a:rPr>
              <a:t>ncreases frequency and amplitude of </a:t>
            </a:r>
            <a:r>
              <a:rPr lang="cs-CZ" sz="1800" dirty="0">
                <a:solidFill>
                  <a:srgbClr val="FF0000"/>
                </a:solidFill>
              </a:rPr>
              <a:t>LH pulses</a:t>
            </a:r>
            <a:r>
              <a:rPr lang="cs-CZ" sz="1800" dirty="0">
                <a:solidFill>
                  <a:schemeClr val="tx1"/>
                </a:solidFill>
              </a:rPr>
              <a:t>.</a:t>
            </a:r>
          </a:p>
        </p:txBody>
      </p:sp>
      <p:sp>
        <p:nvSpPr>
          <p:cNvPr id="9" name="Rectangle 8"/>
          <p:cNvSpPr/>
          <p:nvPr/>
        </p:nvSpPr>
        <p:spPr>
          <a:xfrm>
            <a:off x="6742484" y="4457874"/>
            <a:ext cx="4395456" cy="720080"/>
          </a:xfrm>
          <a:prstGeom prst="rect">
            <a:avLst/>
          </a:prstGeom>
          <a:solidFill>
            <a:srgbClr val="FBFFFB"/>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G</a:t>
            </a:r>
            <a:r>
              <a:rPr lang="cs-CZ" sz="1800" dirty="0">
                <a:solidFill>
                  <a:schemeClr val="tx1"/>
                </a:solidFill>
              </a:rPr>
              <a:t>onadotropins stimulate secretion of sex steroids (estrogens and androgens)</a:t>
            </a:r>
          </a:p>
        </p:txBody>
      </p:sp>
      <p:sp>
        <p:nvSpPr>
          <p:cNvPr id="12" name="Rectangle 11"/>
          <p:cNvSpPr/>
          <p:nvPr/>
        </p:nvSpPr>
        <p:spPr>
          <a:xfrm>
            <a:off x="6742484" y="5495733"/>
            <a:ext cx="4395456" cy="72008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E</a:t>
            </a:r>
            <a:r>
              <a:rPr lang="cs-CZ" sz="1700" dirty="0">
                <a:solidFill>
                  <a:schemeClr val="tx1"/>
                </a:solidFill>
              </a:rPr>
              <a:t>xtragonadal hormonal changes </a:t>
            </a:r>
            <a:endParaRPr lang="en-US" sz="1700" dirty="0">
              <a:solidFill>
                <a:schemeClr val="tx1"/>
              </a:solidFill>
            </a:endParaRPr>
          </a:p>
          <a:p>
            <a:pPr algn="ctr"/>
            <a:r>
              <a:rPr lang="cs-CZ" sz="1700" dirty="0">
                <a:solidFill>
                  <a:schemeClr val="tx1"/>
                </a:solidFill>
              </a:rPr>
              <a:t>(elevation of IGF-I, and adrenal steroids)</a:t>
            </a:r>
          </a:p>
        </p:txBody>
      </p:sp>
      <p:cxnSp>
        <p:nvCxnSpPr>
          <p:cNvPr id="6" name="Straight Arrow Connector 5"/>
          <p:cNvCxnSpPr>
            <a:stCxn id="2" idx="2"/>
            <a:endCxn id="7" idx="0"/>
          </p:cNvCxnSpPr>
          <p:nvPr/>
        </p:nvCxnSpPr>
        <p:spPr>
          <a:xfrm>
            <a:off x="8940212" y="2064377"/>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952819" y="3102236"/>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956189" y="4140095"/>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956189" y="5177954"/>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618115" y="1283630"/>
            <a:ext cx="4180153" cy="4002256"/>
          </a:xfrm>
          <a:prstGeom prst="rect">
            <a:avLst/>
          </a:prstGeom>
        </p:spPr>
      </p:pic>
      <p:sp>
        <p:nvSpPr>
          <p:cNvPr id="18"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5283829"/>
            <a:ext cx="6164979" cy="81813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nSpc>
                <a:spcPct val="150000"/>
              </a:lnSpc>
              <a:spcBef>
                <a:spcPct val="20000"/>
              </a:spcBef>
              <a:buClr>
                <a:srgbClr val="008080"/>
              </a:buClr>
              <a:buSzPct val="85000"/>
              <a:defRPr/>
            </a:pPr>
            <a:r>
              <a:rPr lang="en-US" sz="1500" dirty="0">
                <a:solidFill>
                  <a:srgbClr val="FF0000"/>
                </a:solidFill>
              </a:rPr>
              <a:t>Nocturnal GnRH </a:t>
            </a:r>
            <a:r>
              <a:rPr lang="en-US" sz="1500" b="1" dirty="0">
                <a:solidFill>
                  <a:srgbClr val="FF0000"/>
                </a:solidFill>
              </a:rPr>
              <a:t>pulsatility</a:t>
            </a:r>
            <a:r>
              <a:rPr lang="en-US" sz="1500" dirty="0">
                <a:solidFill>
                  <a:srgbClr val="FF0000"/>
                </a:solidFill>
              </a:rPr>
              <a:t> (LH secretion) precedes phenotypic changes by several years. </a:t>
            </a:r>
            <a:r>
              <a:rPr lang="en-US" sz="1200" dirty="0">
                <a:solidFill>
                  <a:srgbClr val="00B050"/>
                </a:solidFill>
              </a:rPr>
              <a:t>(It should be pulsatility not sustained, if it was sustained we will have what called sensitization and there will be no response from target tissues)</a:t>
            </a:r>
            <a:endParaRPr lang="en-US" altLang="en-US" sz="1200" dirty="0">
              <a:solidFill>
                <a:srgbClr val="00B050"/>
              </a:solidFill>
            </a:endParaRPr>
          </a:p>
          <a:p>
            <a:pPr marL="0" indent="0" defTabSz="914400">
              <a:lnSpc>
                <a:spcPct val="150000"/>
              </a:lnSpc>
              <a:buClr>
                <a:srgbClr val="008080"/>
              </a:buClr>
              <a:buNone/>
              <a:defRPr/>
            </a:pPr>
            <a:endParaRPr lang="en-US" altLang="en-US" sz="1600" dirty="0"/>
          </a:p>
          <a:p>
            <a:pPr marL="342900" indent="-342900" defTabSz="914400">
              <a:lnSpc>
                <a:spcPct val="150000"/>
              </a:lnSpc>
              <a:buClr>
                <a:srgbClr val="008080"/>
              </a:buClr>
              <a:buFont typeface="+mj-lt"/>
              <a:buAutoNum type="arabicPeriod"/>
              <a:defRPr/>
            </a:pPr>
            <a:endParaRPr lang="en-US" altLang="en-US" sz="1600" dirty="0"/>
          </a:p>
        </p:txBody>
      </p:sp>
    </p:spTree>
    <p:extLst>
      <p:ext uri="{BB962C8B-B14F-4D97-AF65-F5344CB8AC3E}">
        <p14:creationId xmlns:p14="http://schemas.microsoft.com/office/powerpoint/2010/main" val="250376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Hormonal Changes In Both Sexes</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4942284" y="1238523"/>
            <a:ext cx="6637119" cy="5022304"/>
          </a:xfrm>
          <a:prstGeom prst="rect">
            <a:avLst/>
          </a:prstGeom>
          <a:ln w="19050">
            <a:solidFill>
              <a:srgbClr val="008080"/>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500" dirty="0"/>
              <a:t>In young children, LH and FSH levels are insufficient to initiate gonadal function.</a:t>
            </a:r>
          </a:p>
          <a:p>
            <a:pPr defTabSz="914400">
              <a:lnSpc>
                <a:spcPct val="150000"/>
              </a:lnSpc>
              <a:buClr>
                <a:srgbClr val="008080"/>
              </a:buClr>
              <a:defRPr/>
            </a:pPr>
            <a:r>
              <a:rPr lang="en-US" altLang="en-US" sz="1500" dirty="0"/>
              <a:t>High levels of LH, FSH initiate gonadal development.</a:t>
            </a:r>
          </a:p>
          <a:p>
            <a:pPr defTabSz="914400">
              <a:lnSpc>
                <a:spcPct val="150000"/>
              </a:lnSpc>
              <a:buClr>
                <a:srgbClr val="008080"/>
              </a:buClr>
              <a:defRPr/>
            </a:pPr>
            <a:r>
              <a:rPr lang="en-US" altLang="en-US" sz="1500" dirty="0"/>
              <a:t>Between </a:t>
            </a:r>
            <a:r>
              <a:rPr lang="en-US" altLang="en-US" sz="1500" dirty="0">
                <a:solidFill>
                  <a:schemeClr val="accent4">
                    <a:lumMod val="75000"/>
                  </a:schemeClr>
                </a:solidFill>
              </a:rPr>
              <a:t>9 -12 </a:t>
            </a:r>
            <a:r>
              <a:rPr lang="en-US" altLang="en-US" sz="1500" dirty="0"/>
              <a:t>years, blood levels of LH, FSH increase.</a:t>
            </a:r>
          </a:p>
          <a:p>
            <a:pPr defTabSz="914400">
              <a:lnSpc>
                <a:spcPct val="150000"/>
              </a:lnSpc>
              <a:buClr>
                <a:srgbClr val="008080"/>
              </a:buClr>
              <a:defRPr/>
            </a:pPr>
            <a:r>
              <a:rPr lang="en-US" altLang="en-US" sz="1500" dirty="0">
                <a:solidFill>
                  <a:srgbClr val="FF66CC"/>
                </a:solidFill>
              </a:rPr>
              <a:t>Amplitude of pulses increases, especially during sleep.</a:t>
            </a:r>
          </a:p>
          <a:p>
            <a:pPr defTabSz="914400">
              <a:lnSpc>
                <a:spcPct val="150000"/>
              </a:lnSpc>
              <a:buClr>
                <a:srgbClr val="008080"/>
              </a:buClr>
              <a:defRPr/>
            </a:pPr>
            <a:r>
              <a:rPr lang="en-US" altLang="en-US" sz="1500" dirty="0">
                <a:solidFill>
                  <a:srgbClr val="9900CC"/>
                </a:solidFill>
              </a:rPr>
              <a:t>GH secretion from anterior pituitary increases.</a:t>
            </a:r>
          </a:p>
          <a:p>
            <a:pPr defTabSz="914400">
              <a:lnSpc>
                <a:spcPct val="150000"/>
              </a:lnSpc>
              <a:buClr>
                <a:srgbClr val="008080"/>
              </a:buClr>
              <a:defRPr/>
            </a:pPr>
            <a:r>
              <a:rPr lang="en-US" altLang="en-US" sz="1500" dirty="0">
                <a:solidFill>
                  <a:srgbClr val="9900CC"/>
                </a:solidFill>
              </a:rPr>
              <a:t>TSH (thyroid stimulating hormone) secretion from anterior pituitary increases in both sexes:</a:t>
            </a:r>
          </a:p>
          <a:p>
            <a:pPr marL="647669" lvl="1" indent="-342900" defTabSz="914400">
              <a:lnSpc>
                <a:spcPct val="150000"/>
              </a:lnSpc>
              <a:buClr>
                <a:srgbClr val="008080"/>
              </a:buClr>
              <a:buFont typeface="+mj-lt"/>
              <a:buAutoNum type="arabicPeriod"/>
              <a:defRPr/>
            </a:pPr>
            <a:r>
              <a:rPr lang="en-US" altLang="en-US" sz="1500" dirty="0">
                <a:solidFill>
                  <a:srgbClr val="9900CC"/>
                </a:solidFill>
              </a:rPr>
              <a:t>Increases metabolic rate.</a:t>
            </a:r>
          </a:p>
          <a:p>
            <a:pPr marL="647669" lvl="1" indent="-342900" defTabSz="914400">
              <a:lnSpc>
                <a:spcPct val="150000"/>
              </a:lnSpc>
              <a:buClr>
                <a:srgbClr val="008080"/>
              </a:buClr>
              <a:buFont typeface="+mj-lt"/>
              <a:buAutoNum type="arabicPeriod"/>
              <a:defRPr/>
            </a:pPr>
            <a:r>
              <a:rPr lang="en-US" altLang="en-US" sz="1500" dirty="0">
                <a:solidFill>
                  <a:srgbClr val="9900CC"/>
                </a:solidFill>
              </a:rPr>
              <a:t>Promotes tissue growth.</a:t>
            </a:r>
          </a:p>
          <a:p>
            <a:pPr defTabSz="914400">
              <a:lnSpc>
                <a:spcPct val="150000"/>
              </a:lnSpc>
              <a:buClr>
                <a:srgbClr val="008080"/>
              </a:buClr>
              <a:defRPr/>
            </a:pPr>
            <a:r>
              <a:rPr lang="en-US" altLang="en-US" sz="1500" dirty="0"/>
              <a:t>First phenotypic changes: </a:t>
            </a:r>
          </a:p>
          <a:p>
            <a:pPr marL="647669" lvl="1" indent="-342900" defTabSz="914400">
              <a:lnSpc>
                <a:spcPct val="150000"/>
              </a:lnSpc>
              <a:buClr>
                <a:srgbClr val="008080"/>
              </a:buClr>
              <a:buFont typeface="+mj-lt"/>
              <a:buAutoNum type="arabicPeriod"/>
              <a:defRPr/>
            </a:pPr>
            <a:r>
              <a:rPr lang="en-US" altLang="en-US" sz="1500" dirty="0">
                <a:solidFill>
                  <a:srgbClr val="FF0000"/>
                </a:solidFill>
              </a:rPr>
              <a:t>Breast development.</a:t>
            </a:r>
          </a:p>
          <a:p>
            <a:pPr marL="647669" lvl="1" indent="-342900" defTabSz="914400">
              <a:lnSpc>
                <a:spcPct val="150000"/>
              </a:lnSpc>
              <a:buClr>
                <a:srgbClr val="008080"/>
              </a:buClr>
              <a:buFont typeface="+mj-lt"/>
              <a:buAutoNum type="arabicPeriod"/>
              <a:defRPr/>
            </a:pPr>
            <a:r>
              <a:rPr lang="en-US" altLang="en-US" sz="1500" dirty="0">
                <a:solidFill>
                  <a:srgbClr val="FF0000"/>
                </a:solidFill>
              </a:rPr>
              <a:t>Testicular enlargement.</a:t>
            </a:r>
          </a:p>
          <a:p>
            <a:pPr defTabSz="914400">
              <a:lnSpc>
                <a:spcPct val="150000"/>
              </a:lnSpc>
              <a:buClr>
                <a:srgbClr val="008080"/>
              </a:buClr>
              <a:defRPr/>
            </a:pPr>
            <a:endParaRPr lang="en-US" altLang="en-US" sz="1500" dirty="0">
              <a:solidFill>
                <a:srgbClr val="008080"/>
              </a:solidFill>
            </a:endParaRPr>
          </a:p>
          <a:p>
            <a:pPr marL="0" indent="0" defTabSz="914400">
              <a:lnSpc>
                <a:spcPct val="150000"/>
              </a:lnSpc>
              <a:buClr>
                <a:srgbClr val="008080"/>
              </a:buClr>
              <a:buNone/>
              <a:defRPr/>
            </a:pPr>
            <a:endParaRPr lang="en-US" altLang="en-US" sz="1500" dirty="0">
              <a:solidFill>
                <a:srgbClr val="008080"/>
              </a:solidFill>
            </a:endParaRPr>
          </a:p>
          <a:p>
            <a:pPr marL="342900" indent="-342900" defTabSz="914400">
              <a:lnSpc>
                <a:spcPct val="150000"/>
              </a:lnSpc>
              <a:buClr>
                <a:srgbClr val="008080"/>
              </a:buClr>
              <a:buFont typeface="+mj-lt"/>
              <a:buAutoNum type="arabicPeriod"/>
              <a:defRPr/>
            </a:pPr>
            <a:endParaRPr lang="en-US" altLang="en-US" sz="1500" dirty="0">
              <a:solidFill>
                <a:srgbClr val="008080"/>
              </a:solidFill>
            </a:endParaRPr>
          </a:p>
        </p:txBody>
      </p:sp>
      <p:sp>
        <p:nvSpPr>
          <p:cNvPr id="2" name="Rectangle 1"/>
          <p:cNvSpPr/>
          <p:nvPr/>
        </p:nvSpPr>
        <p:spPr>
          <a:xfrm>
            <a:off x="1721404" y="1274193"/>
            <a:ext cx="2016224" cy="390277"/>
          </a:xfrm>
          <a:prstGeom prst="rect">
            <a:avLst/>
          </a:prstGeom>
          <a:solidFill>
            <a:srgbClr val="FF97AB"/>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Hypothalamus</a:t>
            </a:r>
          </a:p>
        </p:txBody>
      </p:sp>
      <p:cxnSp>
        <p:nvCxnSpPr>
          <p:cNvPr id="113" name="Straight Arrow Connector 112"/>
          <p:cNvCxnSpPr/>
          <p:nvPr/>
        </p:nvCxnSpPr>
        <p:spPr>
          <a:xfrm>
            <a:off x="2729516" y="166447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1721404" y="1982249"/>
            <a:ext cx="2016224" cy="390277"/>
          </a:xfrm>
          <a:prstGeom prst="rect">
            <a:avLst/>
          </a:prstGeom>
          <a:solidFill>
            <a:srgbClr val="FECED7"/>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GnRH &amp; GHRH</a:t>
            </a:r>
          </a:p>
        </p:txBody>
      </p:sp>
      <p:cxnSp>
        <p:nvCxnSpPr>
          <p:cNvPr id="116" name="Straight Arrow Connector 115"/>
          <p:cNvCxnSpPr/>
          <p:nvPr/>
        </p:nvCxnSpPr>
        <p:spPr>
          <a:xfrm>
            <a:off x="2729516" y="2372526"/>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1721404" y="2690305"/>
            <a:ext cx="2016224" cy="390277"/>
          </a:xfrm>
          <a:prstGeom prst="rect">
            <a:avLst/>
          </a:prstGeom>
          <a:solidFill>
            <a:srgbClr val="FEE8EC"/>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Anterior Pituitary</a:t>
            </a:r>
          </a:p>
        </p:txBody>
      </p:sp>
      <p:cxnSp>
        <p:nvCxnSpPr>
          <p:cNvPr id="122" name="Elbow Connector 121"/>
          <p:cNvCxnSpPr>
            <a:stCxn id="117" idx="2"/>
          </p:cNvCxnSpPr>
          <p:nvPr/>
        </p:nvCxnSpPr>
        <p:spPr>
          <a:xfrm rot="16200000" flipH="1">
            <a:off x="3149540" y="2660558"/>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17" idx="2"/>
          </p:cNvCxnSpPr>
          <p:nvPr/>
        </p:nvCxnSpPr>
        <p:spPr>
          <a:xfrm rot="5400000">
            <a:off x="2141428" y="2660558"/>
            <a:ext cx="168064" cy="1008112"/>
          </a:xfrm>
          <a:prstGeom prst="bentConnector2">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737628" y="3248646"/>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721404" y="3248646"/>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628940" y="3614618"/>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LH &amp; FSH</a:t>
            </a:r>
          </a:p>
        </p:txBody>
      </p:sp>
      <p:sp>
        <p:nvSpPr>
          <p:cNvPr id="129" name="Rectangle 128"/>
          <p:cNvSpPr/>
          <p:nvPr/>
        </p:nvSpPr>
        <p:spPr>
          <a:xfrm>
            <a:off x="2795352" y="3614618"/>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Growth Hormone</a:t>
            </a:r>
          </a:p>
        </p:txBody>
      </p:sp>
      <p:cxnSp>
        <p:nvCxnSpPr>
          <p:cNvPr id="131" name="Straight Arrow Connector 130"/>
          <p:cNvCxnSpPr/>
          <p:nvPr/>
        </p:nvCxnSpPr>
        <p:spPr>
          <a:xfrm>
            <a:off x="1637052" y="401144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628940" y="4343021"/>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Testis / ovary</a:t>
            </a:r>
          </a:p>
        </p:txBody>
      </p:sp>
      <p:cxnSp>
        <p:nvCxnSpPr>
          <p:cNvPr id="134" name="Straight Arrow Connector 133"/>
          <p:cNvCxnSpPr/>
          <p:nvPr/>
        </p:nvCxnSpPr>
        <p:spPr>
          <a:xfrm>
            <a:off x="1637052" y="4749983"/>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28940" y="5081564"/>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Sex steroid synthesis</a:t>
            </a:r>
          </a:p>
        </p:txBody>
      </p:sp>
      <p:cxnSp>
        <p:nvCxnSpPr>
          <p:cNvPr id="136" name="Straight Arrow Connector 135"/>
          <p:cNvCxnSpPr/>
          <p:nvPr/>
        </p:nvCxnSpPr>
        <p:spPr>
          <a:xfrm>
            <a:off x="1637052" y="5475653"/>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628940" y="5807234"/>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Sexual maturation</a:t>
            </a:r>
          </a:p>
        </p:txBody>
      </p:sp>
      <p:cxnSp>
        <p:nvCxnSpPr>
          <p:cNvPr id="138" name="Straight Arrow Connector 137"/>
          <p:cNvCxnSpPr/>
          <p:nvPr/>
        </p:nvCxnSpPr>
        <p:spPr>
          <a:xfrm>
            <a:off x="3803464" y="4006060"/>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2795352" y="4337641"/>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Liver</a:t>
            </a:r>
          </a:p>
        </p:txBody>
      </p:sp>
      <p:cxnSp>
        <p:nvCxnSpPr>
          <p:cNvPr id="140" name="Straight Arrow Connector 139"/>
          <p:cNvCxnSpPr/>
          <p:nvPr/>
        </p:nvCxnSpPr>
        <p:spPr>
          <a:xfrm>
            <a:off x="3803464" y="4744603"/>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795352" y="5076184"/>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IGF-1</a:t>
            </a:r>
          </a:p>
        </p:txBody>
      </p:sp>
      <p:cxnSp>
        <p:nvCxnSpPr>
          <p:cNvPr id="142" name="Straight Arrow Connector 141"/>
          <p:cNvCxnSpPr/>
          <p:nvPr/>
        </p:nvCxnSpPr>
        <p:spPr>
          <a:xfrm>
            <a:off x="3803464" y="5470273"/>
            <a:ext cx="0" cy="317779"/>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795352" y="5801854"/>
            <a:ext cx="2016224" cy="390277"/>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Somatic growth</a:t>
            </a:r>
          </a:p>
        </p:txBody>
      </p:sp>
      <p:sp>
        <p:nvSpPr>
          <p:cNvPr id="144" name="Rectangle 143"/>
          <p:cNvSpPr/>
          <p:nvPr/>
        </p:nvSpPr>
        <p:spPr>
          <a:xfrm>
            <a:off x="7894612" y="5203937"/>
            <a:ext cx="3572545" cy="954107"/>
          </a:xfrm>
          <a:prstGeom prst="rect">
            <a:avLst/>
          </a:prstGeom>
          <a:ln>
            <a:solidFill>
              <a:srgbClr val="008080"/>
            </a:solidFill>
            <a:prstDash val="dashDot"/>
          </a:ln>
        </p:spPr>
        <p:txBody>
          <a:bodyPr wrap="square">
            <a:spAutoFit/>
          </a:bodyPr>
          <a:lstStyle/>
          <a:p>
            <a:pPr>
              <a:spcBef>
                <a:spcPct val="0"/>
              </a:spcBef>
            </a:pPr>
            <a:r>
              <a:rPr lang="en-US" sz="1400" dirty="0">
                <a:solidFill>
                  <a:srgbClr val="00B050"/>
                </a:solidFill>
                <a:latin typeface="Gill Sans MT" charset="0"/>
                <a:ea typeface="Gill Sans MT" charset="0"/>
                <a:cs typeface="Gill Sans MT" charset="0"/>
              </a:rPr>
              <a:t>During childhood, Is there any FSH or LH in the plasma ?</a:t>
            </a:r>
          </a:p>
          <a:p>
            <a:pPr>
              <a:spcBef>
                <a:spcPct val="0"/>
              </a:spcBef>
            </a:pPr>
            <a:r>
              <a:rPr lang="en-US" sz="1400" dirty="0">
                <a:solidFill>
                  <a:srgbClr val="00B050"/>
                </a:solidFill>
                <a:latin typeface="Gill Sans MT" charset="0"/>
                <a:ea typeface="Gill Sans MT" charset="0"/>
                <a:cs typeface="Gill Sans MT" charset="0"/>
              </a:rPr>
              <a:t>Yes, there is but are insufficient or very low not zero.</a:t>
            </a:r>
          </a:p>
        </p:txBody>
      </p:sp>
      <p:sp>
        <p:nvSpPr>
          <p:cNvPr id="30" name="Rectangle 29"/>
          <p:cNvSpPr/>
          <p:nvPr/>
        </p:nvSpPr>
        <p:spPr>
          <a:xfrm>
            <a:off x="8326660" y="11258"/>
            <a:ext cx="3862165" cy="39340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rgbClr val="FF0000"/>
                </a:solidFill>
                <a:latin typeface="Arabic Typesetting" panose="03020402040406030203" pitchFamily="66" charset="-78"/>
                <a:cs typeface="Arabic Typesetting" panose="03020402040406030203" pitchFamily="66" charset="-78"/>
              </a:rPr>
              <a:t>د: </a:t>
            </a:r>
            <a:r>
              <a:rPr lang="ar-SA" dirty="0" err="1">
                <a:solidFill>
                  <a:srgbClr val="FF0000"/>
                </a:solidFill>
                <a:latin typeface="Arabic Typesetting" panose="03020402040406030203" pitchFamily="66" charset="-78"/>
                <a:cs typeface="Arabic Typesetting" panose="03020402040406030203" pitchFamily="66" charset="-78"/>
              </a:rPr>
              <a:t>ماراح</a:t>
            </a:r>
            <a:r>
              <a:rPr lang="ar-SA" dirty="0">
                <a:solidFill>
                  <a:srgbClr val="FF0000"/>
                </a:solidFill>
                <a:latin typeface="Arabic Typesetting" panose="03020402040406030203" pitchFamily="66" charset="-78"/>
                <a:cs typeface="Arabic Typesetting" panose="03020402040406030203" pitchFamily="66" charset="-78"/>
              </a:rPr>
              <a:t> نسألكم عن (البنفسجي) لأنكم </a:t>
            </a:r>
            <a:r>
              <a:rPr lang="ar-SA" dirty="0" err="1">
                <a:solidFill>
                  <a:srgbClr val="FF0000"/>
                </a:solidFill>
                <a:latin typeface="Arabic Typesetting" panose="03020402040406030203" pitchFamily="66" charset="-78"/>
                <a:cs typeface="Arabic Typesetting" panose="03020402040406030203" pitchFamily="66" charset="-78"/>
              </a:rPr>
              <a:t>اختبرتوه</a:t>
            </a:r>
            <a:r>
              <a:rPr lang="ar-SA" dirty="0">
                <a:solidFill>
                  <a:srgbClr val="FF0000"/>
                </a:solidFill>
                <a:latin typeface="Arabic Typesetting" panose="03020402040406030203" pitchFamily="66" charset="-78"/>
                <a:cs typeface="Arabic Typesetting" panose="03020402040406030203" pitchFamily="66" charset="-78"/>
              </a:rPr>
              <a:t> </a:t>
            </a:r>
            <a:r>
              <a:rPr lang="ar-SA" dirty="0" err="1">
                <a:solidFill>
                  <a:srgbClr val="FF0000"/>
                </a:solidFill>
                <a:latin typeface="Arabic Typesetting" panose="03020402040406030203" pitchFamily="66" charset="-78"/>
                <a:cs typeface="Arabic Typesetting" panose="03020402040406030203" pitchFamily="66" charset="-78"/>
              </a:rPr>
              <a:t>بالإندوكراين</a:t>
            </a:r>
            <a:r>
              <a:rPr lang="en-US" dirty="0">
                <a:solidFill>
                  <a:srgbClr val="FF0000"/>
                </a:solidFill>
                <a:latin typeface="Arabic Typesetting" panose="03020402040406030203" pitchFamily="66" charset="-78"/>
                <a:cs typeface="Arabic Typesetting" panose="03020402040406030203" pitchFamily="66" charset="-78"/>
              </a:rPr>
              <a:t> </a:t>
            </a:r>
          </a:p>
        </p:txBody>
      </p:sp>
    </p:spTree>
    <p:extLst>
      <p:ext uri="{BB962C8B-B14F-4D97-AF65-F5344CB8AC3E}">
        <p14:creationId xmlns:p14="http://schemas.microsoft.com/office/powerpoint/2010/main" val="328975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a:t>
            </a:r>
          </a:p>
        </p:txBody>
      </p:sp>
      <p:sp>
        <p:nvSpPr>
          <p:cNvPr id="2" name="Rectangle 1"/>
          <p:cNvSpPr/>
          <p:nvPr/>
        </p:nvSpPr>
        <p:spPr>
          <a:xfrm>
            <a:off x="3139265" y="1263505"/>
            <a:ext cx="5904656" cy="600185"/>
          </a:xfrm>
          <a:prstGeom prst="rect">
            <a:avLst/>
          </a:prstGeom>
          <a:solidFill>
            <a:srgbClr val="E1FFF6"/>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800" dirty="0">
                <a:solidFill>
                  <a:srgbClr val="FF0000"/>
                </a:solidFill>
                <a:cs typeface="Arial" pitchFamily="34" charset="0"/>
              </a:rPr>
              <a:t>Pulsatile</a:t>
            </a:r>
            <a:r>
              <a:rPr lang="cs-CZ" sz="1800" dirty="0">
                <a:solidFill>
                  <a:srgbClr val="000000"/>
                </a:solidFill>
                <a:cs typeface="Arial" pitchFamily="34" charset="0"/>
              </a:rPr>
              <a:t> secretion of GnRH</a:t>
            </a:r>
            <a:endParaRPr lang="en-US" sz="1800" dirty="0"/>
          </a:p>
        </p:txBody>
      </p:sp>
      <p:sp>
        <p:nvSpPr>
          <p:cNvPr id="7" name="Rectangle 6"/>
          <p:cNvSpPr/>
          <p:nvPr/>
        </p:nvSpPr>
        <p:spPr>
          <a:xfrm>
            <a:off x="3139265" y="2134350"/>
            <a:ext cx="5904656" cy="600185"/>
          </a:xfrm>
          <a:prstGeom prst="rect">
            <a:avLst/>
          </a:prstGeom>
          <a:solidFill>
            <a:srgbClr val="FFF3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1800" dirty="0">
                <a:solidFill>
                  <a:schemeClr val="tx1"/>
                </a:solidFill>
              </a:rPr>
              <a:t>Increased sensitivity of the GnRH receptors in anterior pituitary</a:t>
            </a:r>
            <a:endParaRPr lang="cs-CZ" sz="1800" dirty="0">
              <a:solidFill>
                <a:schemeClr val="tx1"/>
              </a:solidFill>
            </a:endParaRPr>
          </a:p>
        </p:txBody>
      </p:sp>
      <p:sp>
        <p:nvSpPr>
          <p:cNvPr id="8" name="Rectangle 7"/>
          <p:cNvSpPr/>
          <p:nvPr/>
        </p:nvSpPr>
        <p:spPr>
          <a:xfrm>
            <a:off x="3139265" y="3000086"/>
            <a:ext cx="5904656" cy="600185"/>
          </a:xfrm>
          <a:prstGeom prst="rect">
            <a:avLst/>
          </a:prstGeom>
          <a:solidFill>
            <a:srgbClr val="FEFF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Pulsatile</a:t>
            </a:r>
            <a:r>
              <a:rPr lang="en-US" sz="1800" dirty="0">
                <a:solidFill>
                  <a:schemeClr val="tx1"/>
                </a:solidFill>
              </a:rPr>
              <a:t> secretion of LH and FSH</a:t>
            </a:r>
            <a:endParaRPr lang="cs-CZ" sz="1800" dirty="0">
              <a:solidFill>
                <a:schemeClr val="tx1"/>
              </a:solidFill>
            </a:endParaRPr>
          </a:p>
        </p:txBody>
      </p:sp>
      <p:sp>
        <p:nvSpPr>
          <p:cNvPr id="9" name="Rectangle 8"/>
          <p:cNvSpPr/>
          <p:nvPr/>
        </p:nvSpPr>
        <p:spPr>
          <a:xfrm>
            <a:off x="3139265" y="3865584"/>
            <a:ext cx="5904655" cy="600185"/>
          </a:xfrm>
          <a:prstGeom prst="rect">
            <a:avLst/>
          </a:prstGeom>
          <a:solidFill>
            <a:srgbClr val="EBFF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Appearance of large nocturnal pulses of LH during REM sleep.</a:t>
            </a:r>
            <a:endParaRPr lang="cs-CZ" sz="1800" dirty="0">
              <a:solidFill>
                <a:srgbClr val="FF0000"/>
              </a:solidFill>
            </a:endParaRPr>
          </a:p>
        </p:txBody>
      </p:sp>
      <p:sp>
        <p:nvSpPr>
          <p:cNvPr id="12" name="Rectangle 11"/>
          <p:cNvSpPr/>
          <p:nvPr/>
        </p:nvSpPr>
        <p:spPr>
          <a:xfrm>
            <a:off x="3139265" y="4731558"/>
            <a:ext cx="5904655" cy="600185"/>
          </a:xfrm>
          <a:prstGeom prst="rect">
            <a:avLst/>
          </a:prstGeom>
          <a:solidFill>
            <a:srgbClr val="F3FFF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Secretion of gonadal steroid hormones testosterone and estradiol</a:t>
            </a:r>
            <a:endParaRPr lang="cs-CZ" sz="1700" dirty="0">
              <a:solidFill>
                <a:schemeClr val="tx1"/>
              </a:solidFill>
            </a:endParaRPr>
          </a:p>
        </p:txBody>
      </p:sp>
      <p:cxnSp>
        <p:nvCxnSpPr>
          <p:cNvPr id="6" name="Straight Arrow Connector 5"/>
          <p:cNvCxnSpPr>
            <a:endCxn id="7" idx="0"/>
          </p:cNvCxnSpPr>
          <p:nvPr/>
        </p:nvCxnSpPr>
        <p:spPr>
          <a:xfrm>
            <a:off x="6091592" y="1863690"/>
            <a:ext cx="1" cy="27066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39267" y="5602166"/>
            <a:ext cx="5904655" cy="600185"/>
          </a:xfrm>
          <a:prstGeom prst="rect">
            <a:avLst/>
          </a:prstGeom>
          <a:solidFill>
            <a:srgbClr val="FCF3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Appearance of the secondary sex characteristics at puberty</a:t>
            </a:r>
            <a:endParaRPr lang="cs-CZ" sz="1700" dirty="0">
              <a:solidFill>
                <a:schemeClr val="tx1"/>
              </a:solidFill>
            </a:endParaRPr>
          </a:p>
        </p:txBody>
      </p:sp>
      <p:cxnSp>
        <p:nvCxnSpPr>
          <p:cNvPr id="20" name="Straight Arrow Connector 19"/>
          <p:cNvCxnSpPr/>
          <p:nvPr/>
        </p:nvCxnSpPr>
        <p:spPr>
          <a:xfrm>
            <a:off x="6091592" y="2729426"/>
            <a:ext cx="1" cy="27066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91592" y="3614345"/>
            <a:ext cx="1" cy="27066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12064" y="4461017"/>
            <a:ext cx="1" cy="27066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12064" y="5326872"/>
            <a:ext cx="1" cy="27066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118748" y="2854377"/>
            <a:ext cx="2460655" cy="892552"/>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Affect LH more than FSH</a:t>
            </a:r>
          </a:p>
          <a:p>
            <a:pPr>
              <a:spcBef>
                <a:spcPct val="0"/>
              </a:spcBef>
            </a:pPr>
            <a:r>
              <a:rPr lang="en-US" sz="1300" dirty="0">
                <a:solidFill>
                  <a:srgbClr val="00B050"/>
                </a:solidFill>
                <a:latin typeface="Gill Sans MT" charset="0"/>
                <a:ea typeface="Gill Sans MT" charset="0"/>
                <a:cs typeface="Gill Sans MT" charset="0"/>
              </a:rPr>
              <a:t>Because we don’t need FSH for both ovulation and spermatogenesis in early puberty.</a:t>
            </a:r>
          </a:p>
        </p:txBody>
      </p:sp>
      <p:sp>
        <p:nvSpPr>
          <p:cNvPr id="11" name="Rectangle 10"/>
          <p:cNvSpPr/>
          <p:nvPr/>
        </p:nvSpPr>
        <p:spPr>
          <a:xfrm>
            <a:off x="411169" y="2992453"/>
            <a:ext cx="2653268" cy="892552"/>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LH in male binds to </a:t>
            </a:r>
            <a:r>
              <a:rPr lang="en-US" sz="1300" dirty="0" err="1">
                <a:solidFill>
                  <a:srgbClr val="00B050"/>
                </a:solidFill>
                <a:latin typeface="Gill Sans MT" charset="0"/>
                <a:ea typeface="Gill Sans MT" charset="0"/>
                <a:cs typeface="Gill Sans MT" charset="0"/>
              </a:rPr>
              <a:t>leydig</a:t>
            </a:r>
            <a:r>
              <a:rPr lang="en-US" sz="1300" dirty="0">
                <a:solidFill>
                  <a:srgbClr val="00B050"/>
                </a:solidFill>
                <a:latin typeface="Gill Sans MT" charset="0"/>
                <a:ea typeface="Gill Sans MT" charset="0"/>
                <a:cs typeface="Gill Sans MT" charset="0"/>
              </a:rPr>
              <a:t> cells to secrete testosterone which is important in hair growth and secondary sexual characteristics.</a:t>
            </a:r>
          </a:p>
        </p:txBody>
      </p:sp>
      <p:sp>
        <p:nvSpPr>
          <p:cNvPr id="25" name="Rectangle 24"/>
          <p:cNvSpPr/>
          <p:nvPr/>
        </p:nvSpPr>
        <p:spPr>
          <a:xfrm>
            <a:off x="411169" y="4034210"/>
            <a:ext cx="2653268" cy="1292662"/>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LH in female cause stimulation cholesterol </a:t>
            </a:r>
            <a:r>
              <a:rPr lang="en-US" sz="1300" dirty="0" err="1">
                <a:solidFill>
                  <a:srgbClr val="00B050"/>
                </a:solidFill>
                <a:latin typeface="Gill Sans MT" charset="0"/>
                <a:ea typeface="Gill Sans MT" charset="0"/>
                <a:cs typeface="Gill Sans MT" charset="0"/>
              </a:rPr>
              <a:t>dismolase</a:t>
            </a:r>
            <a:r>
              <a:rPr lang="en-US" sz="1300" dirty="0">
                <a:solidFill>
                  <a:srgbClr val="00B050"/>
                </a:solidFill>
                <a:latin typeface="Gill Sans MT" charset="0"/>
                <a:ea typeface="Gill Sans MT" charset="0"/>
                <a:cs typeface="Gill Sans MT" charset="0"/>
              </a:rPr>
              <a:t> within theca cells which convert testosterone into androgens which essential for estrogen synthesis to show up secondary sexual characteristics.</a:t>
            </a:r>
          </a:p>
        </p:txBody>
      </p:sp>
      <p:sp>
        <p:nvSpPr>
          <p:cNvPr id="26" name="Rectangle 25"/>
          <p:cNvSpPr/>
          <p:nvPr/>
        </p:nvSpPr>
        <p:spPr>
          <a:xfrm>
            <a:off x="411169" y="2147785"/>
            <a:ext cx="2653268" cy="692497"/>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What is the name of hormone which trigger the puberty in both girls and boys? LH</a:t>
            </a:r>
          </a:p>
        </p:txBody>
      </p:sp>
      <p:sp>
        <p:nvSpPr>
          <p:cNvPr id="27" name="Rectangle 26"/>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190103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rotWithShape="1">
          <a:blip r:embed="rId2" cstate="print"/>
          <a:srcRect l="13552" t="16532" r="53164" b="772"/>
          <a:stretch/>
        </p:blipFill>
        <p:spPr bwMode="auto">
          <a:xfrm>
            <a:off x="609460" y="1229395"/>
            <a:ext cx="5124912" cy="504056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pPr>
              <a:spcBef>
                <a:spcPts val="0"/>
              </a:spcBef>
              <a:defRPr/>
            </a:pPr>
            <a:r>
              <a:rPr lang="en-US" sz="3200" dirty="0">
                <a:solidFill>
                  <a:srgbClr val="008080"/>
                </a:solidFill>
                <a:latin typeface="Bahnschrift" panose="020B0502040204020203" pitchFamily="34" charset="0"/>
                <a:cs typeface="Calibri" panose="020F0502020204030204" pitchFamily="34" charset="0"/>
              </a:rPr>
              <a:t>Early Pubertal In Males &amp; Females</a:t>
            </a:r>
          </a:p>
        </p:txBody>
      </p:sp>
      <p:sp>
        <p:nvSpPr>
          <p:cNvPr id="7" name="Rectangle 6"/>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graphicFrame>
        <p:nvGraphicFramePr>
          <p:cNvPr id="12" name="Table 11">
            <a:extLst>
              <a:ext uri="{FF2B5EF4-FFF2-40B4-BE49-F238E27FC236}">
                <a16:creationId xmlns:a16="http://schemas.microsoft.com/office/drawing/2014/main" id="{546946E9-D750-422B-BB15-466750DB0A40}"/>
              </a:ext>
            </a:extLst>
          </p:cNvPr>
          <p:cNvGraphicFramePr>
            <a:graphicFrameLocks noGrp="1"/>
          </p:cNvGraphicFramePr>
          <p:nvPr>
            <p:extLst>
              <p:ext uri="{D42A27DB-BD31-4B8C-83A1-F6EECF244321}">
                <p14:modId xmlns:p14="http://schemas.microsoft.com/office/powerpoint/2010/main" val="2766513686"/>
              </p:ext>
            </p:extLst>
          </p:nvPr>
        </p:nvGraphicFramePr>
        <p:xfrm>
          <a:off x="6094412" y="1386218"/>
          <a:ext cx="5686264" cy="4637742"/>
        </p:xfrm>
        <a:graphic>
          <a:graphicData uri="http://schemas.openxmlformats.org/drawingml/2006/table">
            <a:tbl>
              <a:tblPr firstRow="1" bandRow="1">
                <a:tableStyleId>{5DA37D80-6434-44D0-A028-1B22A696006F}</a:tableStyleId>
              </a:tblPr>
              <a:tblGrid>
                <a:gridCol w="454302">
                  <a:extLst>
                    <a:ext uri="{9D8B030D-6E8A-4147-A177-3AD203B41FA5}">
                      <a16:colId xmlns:a16="http://schemas.microsoft.com/office/drawing/2014/main" val="388257045"/>
                    </a:ext>
                  </a:extLst>
                </a:gridCol>
                <a:gridCol w="5231962">
                  <a:extLst>
                    <a:ext uri="{9D8B030D-6E8A-4147-A177-3AD203B41FA5}">
                      <a16:colId xmlns:a16="http://schemas.microsoft.com/office/drawing/2014/main" val="1164763168"/>
                    </a:ext>
                  </a:extLst>
                </a:gridCol>
              </a:tblGrid>
              <a:tr h="2364468">
                <a:tc>
                  <a:txBody>
                    <a:bodyPr/>
                    <a:lstStyle/>
                    <a:p>
                      <a:pPr algn="ctr"/>
                      <a:r>
                        <a:rPr lang="en-GB" sz="1400" b="1" u="none" dirty="0">
                          <a:solidFill>
                            <a:srgbClr val="008080"/>
                          </a:solidFill>
                        </a:rPr>
                        <a:t>In an early pubertal girl</a:t>
                      </a:r>
                    </a:p>
                  </a:txBody>
                  <a:tcPr vert="vert270" anchor="ctr">
                    <a:solidFill>
                      <a:srgbClr val="F8E5FF"/>
                    </a:solidFill>
                  </a:tcPr>
                </a:tc>
                <a:tc>
                  <a:txBody>
                    <a:bodyPr/>
                    <a:lstStyle/>
                    <a:p>
                      <a:pPr algn="ctr" defTabSz="914400">
                        <a:lnSpc>
                          <a:spcPct val="100000"/>
                        </a:lnSpc>
                        <a:buClr>
                          <a:srgbClr val="008080"/>
                        </a:buClr>
                      </a:pPr>
                      <a:endParaRPr kumimoji="0" lang="en-US" altLang="ar-SA" sz="100" kern="1200" dirty="0">
                        <a:solidFill>
                          <a:srgbClr val="008080"/>
                        </a:solidFill>
                        <a:latin typeface="+mn-lt"/>
                        <a:ea typeface="+mn-ea"/>
                        <a:cs typeface="+mn-cs"/>
                      </a:endParaRPr>
                    </a:p>
                    <a:p>
                      <a:pPr algn="ctr" defTabSz="914400">
                        <a:lnSpc>
                          <a:spcPct val="100000"/>
                        </a:lnSpc>
                        <a:buClr>
                          <a:srgbClr val="008080"/>
                        </a:buClr>
                      </a:pPr>
                      <a:endParaRPr kumimoji="0" lang="en-US" altLang="ar-SA" sz="100" kern="1200" dirty="0">
                        <a:solidFill>
                          <a:srgbClr val="008080"/>
                        </a:solidFill>
                        <a:latin typeface="+mn-lt"/>
                        <a:ea typeface="+mn-ea"/>
                        <a:cs typeface="+mn-cs"/>
                      </a:endParaRPr>
                    </a:p>
                    <a:p>
                      <a:pPr marL="285750" indent="-285750" defTabSz="914400">
                        <a:lnSpc>
                          <a:spcPct val="150000"/>
                        </a:lnSpc>
                        <a:buClr>
                          <a:srgbClr val="008080"/>
                        </a:buClr>
                        <a:buFont typeface="Wingdings" panose="05000000000000000000" pitchFamily="2" charset="2"/>
                        <a:buChar char="ü"/>
                        <a:defRPr/>
                      </a:pPr>
                      <a:r>
                        <a:rPr lang="en-US" altLang="en-US" sz="1600" b="0" dirty="0"/>
                        <a:t>LH secretion is minimal during waking hours. </a:t>
                      </a:r>
                    </a:p>
                    <a:p>
                      <a:pPr marL="285750" indent="-285750" defTabSz="914400">
                        <a:lnSpc>
                          <a:spcPct val="150000"/>
                        </a:lnSpc>
                        <a:buClr>
                          <a:srgbClr val="008080"/>
                        </a:buClr>
                        <a:buFont typeface="Wingdings" panose="05000000000000000000" pitchFamily="2" charset="2"/>
                        <a:buChar char="ü"/>
                        <a:defRPr/>
                      </a:pPr>
                      <a:endParaRPr lang="en-US" altLang="en-US" sz="1600" b="0" dirty="0"/>
                    </a:p>
                    <a:p>
                      <a:pPr marL="285750" indent="-285750" defTabSz="914400">
                        <a:lnSpc>
                          <a:spcPct val="150000"/>
                        </a:lnSpc>
                        <a:buClr>
                          <a:srgbClr val="008080"/>
                        </a:buClr>
                        <a:buFont typeface="Wingdings" panose="05000000000000000000" pitchFamily="2" charset="2"/>
                        <a:buChar char="ü"/>
                        <a:defRPr/>
                      </a:pPr>
                      <a:r>
                        <a:rPr lang="en-US" altLang="en-US" sz="1600" b="0" dirty="0"/>
                        <a:t>Pubertal LH pulsations promptly begin with sleep onset and wane with sleep offset, </a:t>
                      </a:r>
                      <a:r>
                        <a:rPr lang="en-US" altLang="en-US" sz="1600" b="0" dirty="0">
                          <a:solidFill>
                            <a:srgbClr val="FF0000"/>
                          </a:solidFill>
                        </a:rPr>
                        <a:t>followed several hours later by increased ovarian estradiol secretion that peaks mid-day.</a:t>
                      </a:r>
                    </a:p>
                  </a:txBody>
                  <a:tcPr>
                    <a:solidFill>
                      <a:srgbClr val="FFF3F5"/>
                    </a:solidFill>
                  </a:tcPr>
                </a:tc>
                <a:extLst>
                  <a:ext uri="{0D108BD9-81ED-4DB2-BD59-A6C34878D82A}">
                    <a16:rowId xmlns:a16="http://schemas.microsoft.com/office/drawing/2014/main" val="459244839"/>
                  </a:ext>
                </a:extLst>
              </a:tr>
              <a:tr h="2273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u="none" kern="1200" dirty="0">
                          <a:solidFill>
                            <a:srgbClr val="008080"/>
                          </a:solidFill>
                          <a:latin typeface="+mn-lt"/>
                          <a:ea typeface="+mn-ea"/>
                          <a:cs typeface="+mn-cs"/>
                        </a:rPr>
                        <a:t>In an early pubertal boy</a:t>
                      </a:r>
                    </a:p>
                  </a:txBody>
                  <a:tcPr vert="vert270" anchor="ctr">
                    <a:solidFill>
                      <a:srgbClr val="E1FFFF"/>
                    </a:solidFill>
                  </a:tcPr>
                </a:tc>
                <a:tc>
                  <a:txBody>
                    <a:bodyPr/>
                    <a:lstStyle/>
                    <a:p>
                      <a:pPr marL="285750" marR="0" lvl="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lang="en-GB" sz="1600" dirty="0"/>
                        <a:t>Daytime LH values are low, with minimal testosterone secretion. Pubertal LH pulsations begin promptly with sleep onset and cease with sleep offset; testosterone secretion occurs primarily during sleep, </a:t>
                      </a:r>
                      <a:r>
                        <a:rPr lang="en-GB" sz="1600" dirty="0">
                          <a:solidFill>
                            <a:srgbClr val="FF0000"/>
                          </a:solidFill>
                        </a:rPr>
                        <a:t>beginning about 2 hours after LH increases and waning on awakening.</a:t>
                      </a:r>
                    </a:p>
                  </a:txBody>
                  <a:tcPr>
                    <a:noFill/>
                  </a:tcPr>
                </a:tc>
                <a:extLst>
                  <a:ext uri="{0D108BD9-81ED-4DB2-BD59-A6C34878D82A}">
                    <a16:rowId xmlns:a16="http://schemas.microsoft.com/office/drawing/2014/main" val="1789648915"/>
                  </a:ext>
                </a:extLst>
              </a:tr>
            </a:tbl>
          </a:graphicData>
        </a:graphic>
      </p:graphicFrame>
      <p:pic>
        <p:nvPicPr>
          <p:cNvPr id="13" name="Picture 12">
            <a:extLst>
              <a:ext uri="{FF2B5EF4-FFF2-40B4-BE49-F238E27FC236}">
                <a16:creationId xmlns:a16="http://schemas.microsoft.com/office/drawing/2014/main" id="{700248BA-7C7F-4BFD-B5A6-11744B7E1DE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78988" y="1484784"/>
            <a:ext cx="340629" cy="432048"/>
          </a:xfrm>
          <a:prstGeom prst="rect">
            <a:avLst/>
          </a:prstGeom>
        </p:spPr>
      </p:pic>
      <p:pic>
        <p:nvPicPr>
          <p:cNvPr id="14" name="Picture 13">
            <a:extLst>
              <a:ext uri="{FF2B5EF4-FFF2-40B4-BE49-F238E27FC236}">
                <a16:creationId xmlns:a16="http://schemas.microsoft.com/office/drawing/2014/main" id="{349627D0-BDC4-4ACD-B9DA-44274AE4C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4264" y="5471782"/>
            <a:ext cx="410075" cy="432048"/>
          </a:xfrm>
          <a:prstGeom prst="rect">
            <a:avLst/>
          </a:prstGeom>
        </p:spPr>
      </p:pic>
      <p:sp>
        <p:nvSpPr>
          <p:cNvPr id="6" name="Rectangle 5">
            <a:extLst>
              <a:ext uri="{FF2B5EF4-FFF2-40B4-BE49-F238E27FC236}">
                <a16:creationId xmlns:a16="http://schemas.microsoft.com/office/drawing/2014/main" id="{F39BE06F-AD51-423B-85A9-09C056524B40}"/>
              </a:ext>
            </a:extLst>
          </p:cNvPr>
          <p:cNvSpPr/>
          <p:nvPr/>
        </p:nvSpPr>
        <p:spPr>
          <a:xfrm>
            <a:off x="909836" y="1628800"/>
            <a:ext cx="936104" cy="288032"/>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C8DCFB-EA54-4BF5-979B-20D930AFEB0D}"/>
              </a:ext>
            </a:extLst>
          </p:cNvPr>
          <p:cNvSpPr/>
          <p:nvPr/>
        </p:nvSpPr>
        <p:spPr>
          <a:xfrm>
            <a:off x="828913" y="2564904"/>
            <a:ext cx="936104" cy="288032"/>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74841D-9FE0-44B3-B015-726CE24C2CD5}"/>
              </a:ext>
            </a:extLst>
          </p:cNvPr>
          <p:cNvSpPr/>
          <p:nvPr/>
        </p:nvSpPr>
        <p:spPr>
          <a:xfrm>
            <a:off x="816669" y="4044429"/>
            <a:ext cx="721924" cy="288032"/>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02852-7B6D-426A-952F-F491A874C8DF}"/>
              </a:ext>
            </a:extLst>
          </p:cNvPr>
          <p:cNvSpPr/>
          <p:nvPr/>
        </p:nvSpPr>
        <p:spPr>
          <a:xfrm>
            <a:off x="909836" y="5013176"/>
            <a:ext cx="1008112" cy="288032"/>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276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16932</TotalTime>
  <Words>3125</Words>
  <Application>Microsoft Office PowerPoint</Application>
  <PresentationFormat>Custom</PresentationFormat>
  <Paragraphs>478</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新細明體</vt:lpstr>
      <vt:lpstr>Arabic Typesetting</vt:lpstr>
      <vt:lpstr>Arial</vt:lpstr>
      <vt:lpstr>Bahnschrift</vt:lpstr>
      <vt:lpstr>Bookman Old Style</vt:lpstr>
      <vt:lpstr>Calibri</vt:lpstr>
      <vt:lpstr>Comic Sans MS</vt:lpstr>
      <vt:lpstr>標楷體</vt:lpstr>
      <vt:lpstr>Gill Sans MT</vt:lpstr>
      <vt:lpstr>Wingdings</vt:lpstr>
      <vt:lpstr>Wingdings 3</vt:lpstr>
      <vt:lpstr>Origin</vt:lpstr>
      <vt:lpstr>PowerPoint Presentation</vt:lpstr>
      <vt:lpstr>PowerPoint Presentation</vt:lpstr>
      <vt:lpstr>Puberty</vt:lpstr>
      <vt:lpstr>Terms &amp; Events of Puberty</vt:lpstr>
      <vt:lpstr>Changes Occur During Puberty</vt:lpstr>
      <vt:lpstr>Hormonal Changes In Both Sexes</vt:lpstr>
      <vt:lpstr>Hormonal Changes In Both Sexes</vt:lpstr>
      <vt:lpstr>Cont.</vt:lpstr>
      <vt:lpstr>Early Pubertal In Males &amp; Females</vt:lpstr>
      <vt:lpstr>Hormonal Changes In Males’ &amp; Females’ </vt:lpstr>
      <vt:lpstr>Physical Changes In Males’ &amp; Females’ </vt:lpstr>
      <vt:lpstr>Staging of Pubertal Development (Tanner)</vt:lpstr>
      <vt:lpstr>Normal Pubertal Development</vt:lpstr>
      <vt:lpstr>Timing of Puberty</vt:lpstr>
      <vt:lpstr>Influencing Factors of Puberty Time</vt:lpstr>
      <vt:lpstr>Cont.</vt:lpstr>
      <vt:lpstr>Cont.</vt:lpstr>
      <vt:lpstr>Nutrition</vt:lpstr>
      <vt:lpstr>Disorders of Puberty</vt:lpstr>
      <vt:lpstr>Cont. Early or Precocious Puberty </vt:lpstr>
      <vt:lpstr>Cont. Delayed Puberty</vt:lpstr>
      <vt:lpstr>Turner Syndrome</vt:lpstr>
      <vt:lpstr>Summary </vt:lpstr>
      <vt:lpstr>Summary </vt:lpstr>
      <vt:lpstr>MCQ’s</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moodyns@live.com</cp:lastModifiedBy>
  <cp:revision>1339</cp:revision>
  <dcterms:created xsi:type="dcterms:W3CDTF">2016-09-07T16:15:34Z</dcterms:created>
  <dcterms:modified xsi:type="dcterms:W3CDTF">2018-03-27T20:55:42Z</dcterms:modified>
</cp:coreProperties>
</file>