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8"/>
  </p:notesMasterIdLst>
  <p:sldIdLst>
    <p:sldId id="699" r:id="rId2"/>
    <p:sldId id="653" r:id="rId3"/>
    <p:sldId id="652" r:id="rId4"/>
    <p:sldId id="654" r:id="rId5"/>
    <p:sldId id="690" r:id="rId6"/>
    <p:sldId id="651" r:id="rId7"/>
    <p:sldId id="692" r:id="rId8"/>
    <p:sldId id="693" r:id="rId9"/>
    <p:sldId id="656" r:id="rId10"/>
    <p:sldId id="666" r:id="rId11"/>
    <p:sldId id="658" r:id="rId12"/>
    <p:sldId id="661" r:id="rId13"/>
    <p:sldId id="664" r:id="rId14"/>
    <p:sldId id="663" r:id="rId15"/>
    <p:sldId id="665" r:id="rId16"/>
    <p:sldId id="668" r:id="rId17"/>
    <p:sldId id="669" r:id="rId18"/>
    <p:sldId id="671" r:id="rId19"/>
    <p:sldId id="670" r:id="rId20"/>
    <p:sldId id="672" r:id="rId21"/>
    <p:sldId id="677" r:id="rId22"/>
    <p:sldId id="698" r:id="rId23"/>
    <p:sldId id="674" r:id="rId24"/>
    <p:sldId id="676" r:id="rId25"/>
    <p:sldId id="696" r:id="rId26"/>
    <p:sldId id="678" r:id="rId27"/>
    <p:sldId id="675" r:id="rId28"/>
    <p:sldId id="682" r:id="rId29"/>
    <p:sldId id="697" r:id="rId30"/>
    <p:sldId id="684" r:id="rId31"/>
    <p:sldId id="686" r:id="rId32"/>
    <p:sldId id="688" r:id="rId33"/>
    <p:sldId id="704" r:id="rId34"/>
    <p:sldId id="703" r:id="rId35"/>
    <p:sldId id="700" r:id="rId36"/>
    <p:sldId id="701" r:id="rId37"/>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EFFFFF"/>
    <a:srgbClr val="FBFFFD"/>
    <a:srgbClr val="F3FFF8"/>
    <a:srgbClr val="008080"/>
    <a:srgbClr val="FFF7FA"/>
    <a:srgbClr val="FFEFF5"/>
    <a:srgbClr val="FFF3F3"/>
    <a:srgbClr val="FFEFFF"/>
    <a:srgbClr val="F3F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3979" autoAdjust="0"/>
  </p:normalViewPr>
  <p:slideViewPr>
    <p:cSldViewPr>
      <p:cViewPr>
        <p:scale>
          <a:sx n="70" d="100"/>
          <a:sy n="70" d="100"/>
        </p:scale>
        <p:origin x="768" y="32"/>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11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4/6/2018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43804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4/6/2018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4/6/2018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4/6/2018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4/6/2018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4/6/2018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drive.google.com/open?id=1eOJmiBCiKngFkfEDdPN5Cyq_BUnZCYQ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drive.google.com/open?id=1eOJmiBCiKngFkfEDdPN5Cyq_BUnZCYQ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docs.google.com/forms/d/1u1JBrQF2OHrdd-GO9svz5ydywmjOUc5AXtFmphInV9c/edit#responses" TargetMode="External"/><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12"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drive.google.com/open?id=0B-7mWPKMvk76SVNRSEpDdzlSck0" TargetMode="Externa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hyperlink" Target="https://www.youtube.com/watch?v=vXrQ_FhZmos" TargetMode="External"/><Relationship Id="rId10" Type="http://schemas.openxmlformats.org/officeDocument/2006/relationships/hyperlink" Target="https://mail.google.com/mail/u/2/#inbox" TargetMode="External"/><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image" Target="../media/image27.jp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a:t>
            </a:fld>
            <a:endParaRPr lang="en-US" dirty="0"/>
          </a:p>
        </p:txBody>
      </p:sp>
      <p:sp>
        <p:nvSpPr>
          <p:cNvPr id="4" name="Rectangle 3"/>
          <p:cNvSpPr/>
          <p:nvPr/>
        </p:nvSpPr>
        <p:spPr>
          <a:xfrm>
            <a:off x="30624" y="170843"/>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Internal Storage 6"/>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a:srcRect l="6576" r="6647"/>
          <a:stretch/>
        </p:blipFill>
        <p:spPr>
          <a:xfrm>
            <a:off x="2966458" y="1011467"/>
            <a:ext cx="6696744" cy="5256068"/>
          </a:xfrm>
          <a:prstGeom prst="rect">
            <a:avLst/>
          </a:prstGeom>
        </p:spPr>
      </p:pic>
      <p:pic>
        <p:nvPicPr>
          <p:cNvPr id="15" name="Picture 14"/>
          <p:cNvPicPr>
            <a:picLocks noChangeAspect="1"/>
          </p:cNvPicPr>
          <p:nvPr/>
        </p:nvPicPr>
        <p:blipFill>
          <a:blip r:embed="rId6"/>
          <a:stretch>
            <a:fillRect/>
          </a:stretch>
        </p:blipFill>
        <p:spPr>
          <a:xfrm>
            <a:off x="9890300" y="4646901"/>
            <a:ext cx="1710535" cy="1620634"/>
          </a:xfrm>
          <a:prstGeom prst="rect">
            <a:avLst/>
          </a:prstGeom>
        </p:spPr>
      </p:pic>
      <p:sp>
        <p:nvSpPr>
          <p:cNvPr id="12" name="Rectangle 11"/>
          <p:cNvSpPr/>
          <p:nvPr/>
        </p:nvSpPr>
        <p:spPr>
          <a:xfrm>
            <a:off x="8974731" y="11258"/>
            <a:ext cx="3214093"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abic Typesetting" panose="03020402040406030203" pitchFamily="66" charset="-78"/>
                <a:cs typeface="Arabic Typesetting" panose="03020402040406030203" pitchFamily="66" charset="-78"/>
              </a:rPr>
              <a:t>All </a:t>
            </a:r>
            <a:r>
              <a:rPr lang="en-US" dirty="0" smtClean="0">
                <a:solidFill>
                  <a:srgbClr val="FF0000"/>
                </a:solidFill>
                <a:latin typeface="Arabic Typesetting" panose="03020402040406030203" pitchFamily="66" charset="-78"/>
                <a:cs typeface="Arabic Typesetting" panose="03020402040406030203" pitchFamily="66" charset="-78"/>
              </a:rPr>
              <a:t>numbers in </a:t>
            </a:r>
            <a:r>
              <a:rPr lang="en-US" dirty="0" smtClean="0">
                <a:solidFill>
                  <a:srgbClr val="FF0000"/>
                </a:solidFill>
                <a:latin typeface="Arabic Typesetting" panose="03020402040406030203" pitchFamily="66" charset="-78"/>
                <a:cs typeface="Arabic Typesetting" panose="03020402040406030203" pitchFamily="66" charset="-78"/>
              </a:rPr>
              <a:t>this lecture are Important </a:t>
            </a:r>
            <a:endParaRPr lang="en-US" dirty="0">
              <a:solidFill>
                <a:srgbClr val="FF0000"/>
              </a:solidFill>
              <a:latin typeface="Arabic Typesetting" panose="03020402040406030203" pitchFamily="66" charset="-78"/>
              <a:cs typeface="Arabic Typesetting" panose="03020402040406030203" pitchFamily="66" charset="-78"/>
            </a:endParaRPr>
          </a:p>
        </p:txBody>
      </p:sp>
      <p:sp>
        <p:nvSpPr>
          <p:cNvPr id="13" name="Rectangle 12"/>
          <p:cNvSpPr/>
          <p:nvPr/>
        </p:nvSpPr>
        <p:spPr>
          <a:xfrm>
            <a:off x="6022404" y="11258"/>
            <a:ext cx="281134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FF0000"/>
                </a:solidFill>
                <a:latin typeface="Arabic Typesetting" panose="03020402040406030203" pitchFamily="66" charset="-78"/>
                <a:cs typeface="Arabic Typesetting" panose="03020402040406030203" pitchFamily="66" charset="-78"/>
              </a:rPr>
              <a:t>المحاضرة سهلة و 22 </a:t>
            </a:r>
            <a:r>
              <a:rPr lang="ar-SA" dirty="0" err="1" smtClean="0">
                <a:solidFill>
                  <a:srgbClr val="FF0000"/>
                </a:solidFill>
                <a:latin typeface="Arabic Typesetting" panose="03020402040406030203" pitchFamily="66" charset="-78"/>
                <a:cs typeface="Arabic Typesetting" panose="03020402040406030203" pitchFamily="66" charset="-78"/>
              </a:rPr>
              <a:t>سلايد</a:t>
            </a:r>
            <a:r>
              <a:rPr lang="ar-SA" dirty="0" smtClean="0">
                <a:solidFill>
                  <a:srgbClr val="FF0000"/>
                </a:solidFill>
                <a:latin typeface="Arabic Typesetting" panose="03020402040406030203" pitchFamily="66" charset="-78"/>
                <a:cs typeface="Arabic Typesetting" panose="03020402040406030203" pitchFamily="66" charset="-78"/>
              </a:rPr>
              <a:t> فقط، الباقي </a:t>
            </a:r>
            <a:r>
              <a:rPr lang="ar-SA" dirty="0" err="1" smtClean="0">
                <a:solidFill>
                  <a:srgbClr val="FF0000"/>
                </a:solidFill>
                <a:latin typeface="Arabic Typesetting" panose="03020402040406030203" pitchFamily="66" charset="-78"/>
                <a:cs typeface="Arabic Typesetting" panose="03020402040406030203" pitchFamily="66" charset="-78"/>
              </a:rPr>
              <a:t>اكسترا</a:t>
            </a:r>
            <a:endParaRPr lang="en-US"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9716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Transport of the Fertilized Ovum (Zygote)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143000"/>
            <a:ext cx="10969942" cy="4824535"/>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600" dirty="0" smtClean="0">
                <a:solidFill>
                  <a:srgbClr val="008080"/>
                </a:solidFill>
              </a:rPr>
              <a:t>Definition: </a:t>
            </a:r>
            <a:r>
              <a:rPr lang="en-US" altLang="en-US" sz="1600" dirty="0"/>
              <a:t>Zygote begins to divide as it travels through </a:t>
            </a:r>
            <a:r>
              <a:rPr lang="en-US" altLang="en-US" sz="1600" dirty="0" smtClean="0"/>
              <a:t>oviduct </a:t>
            </a:r>
            <a:r>
              <a:rPr lang="en-US" altLang="en-US" sz="1600" dirty="0" smtClean="0">
                <a:solidFill>
                  <a:schemeClr val="bg1">
                    <a:lumMod val="50000"/>
                  </a:schemeClr>
                </a:solidFill>
              </a:rPr>
              <a:t>(fallopian tube).</a:t>
            </a:r>
          </a:p>
          <a:p>
            <a:pPr defTabSz="914400">
              <a:lnSpc>
                <a:spcPct val="150000"/>
              </a:lnSpc>
              <a:buClr>
                <a:srgbClr val="008080"/>
              </a:buClr>
              <a:defRPr/>
            </a:pPr>
            <a:r>
              <a:rPr lang="en-US" altLang="en-US" sz="1600" dirty="0" smtClean="0">
                <a:solidFill>
                  <a:srgbClr val="008080"/>
                </a:solidFill>
              </a:rPr>
              <a:t>Duration:  </a:t>
            </a:r>
            <a:r>
              <a:rPr lang="en-US" altLang="en-US" sz="1600" dirty="0" smtClean="0">
                <a:solidFill>
                  <a:srgbClr val="FF0000"/>
                </a:solidFill>
              </a:rPr>
              <a:t>After </a:t>
            </a:r>
            <a:r>
              <a:rPr lang="en-US" altLang="en-US" sz="1600" dirty="0">
                <a:solidFill>
                  <a:srgbClr val="FF0000"/>
                </a:solidFill>
              </a:rPr>
              <a:t>fertilization</a:t>
            </a:r>
            <a:r>
              <a:rPr lang="en-US" altLang="en-US" sz="1600" dirty="0">
                <a:solidFill>
                  <a:srgbClr val="FFC000"/>
                </a:solidFill>
              </a:rPr>
              <a:t> 3-5 </a:t>
            </a:r>
            <a:r>
              <a:rPr lang="en-US" altLang="en-US" sz="1600" dirty="0">
                <a:solidFill>
                  <a:srgbClr val="FF0000"/>
                </a:solidFill>
              </a:rPr>
              <a:t>days till zygote reach uterine </a:t>
            </a:r>
            <a:r>
              <a:rPr lang="en-US" altLang="en-US" sz="1600" dirty="0" smtClean="0">
                <a:solidFill>
                  <a:srgbClr val="FF0000"/>
                </a:solidFill>
              </a:rPr>
              <a:t>cavity, delayed transport allows cell </a:t>
            </a:r>
            <a:r>
              <a:rPr lang="en-US" altLang="en-US" sz="1600" dirty="0">
                <a:solidFill>
                  <a:srgbClr val="FF0000"/>
                </a:solidFill>
              </a:rPr>
              <a:t>division to occur before the dividing ovum </a:t>
            </a:r>
            <a:r>
              <a:rPr lang="en-US" altLang="en-US" sz="1600" dirty="0" smtClean="0">
                <a:solidFill>
                  <a:srgbClr val="FF66CC"/>
                </a:solidFill>
              </a:rPr>
              <a:t> </a:t>
            </a:r>
          </a:p>
          <a:p>
            <a:pPr defTabSz="914400">
              <a:lnSpc>
                <a:spcPct val="150000"/>
              </a:lnSpc>
              <a:buClr>
                <a:srgbClr val="008080"/>
              </a:buClr>
              <a:defRPr/>
            </a:pPr>
            <a:r>
              <a:rPr lang="en-US" sz="1600" dirty="0">
                <a:solidFill>
                  <a:srgbClr val="FF66CC"/>
                </a:solidFill>
              </a:rPr>
              <a:t>Secretory cells in fallopian tube </a:t>
            </a:r>
            <a:r>
              <a:rPr lang="en-US" altLang="en-US" sz="1600" dirty="0">
                <a:solidFill>
                  <a:srgbClr val="FF66CC"/>
                </a:solidFill>
              </a:rPr>
              <a:t>nourish the </a:t>
            </a:r>
            <a:endParaRPr lang="en-US" altLang="en-US" sz="1600" dirty="0" smtClean="0">
              <a:solidFill>
                <a:srgbClr val="FF66CC"/>
              </a:solidFill>
            </a:endParaRPr>
          </a:p>
          <a:p>
            <a:pPr marL="0" indent="0" defTabSz="914400">
              <a:lnSpc>
                <a:spcPct val="150000"/>
              </a:lnSpc>
              <a:buClr>
                <a:srgbClr val="008080"/>
              </a:buClr>
              <a:buNone/>
              <a:defRPr/>
            </a:pPr>
            <a:r>
              <a:rPr lang="en-US" altLang="en-US" sz="1600" dirty="0">
                <a:solidFill>
                  <a:srgbClr val="FF66CC"/>
                </a:solidFill>
              </a:rPr>
              <a:t> </a:t>
            </a:r>
            <a:r>
              <a:rPr lang="en-US" altLang="en-US" sz="1600" dirty="0" smtClean="0">
                <a:solidFill>
                  <a:srgbClr val="FF66CC"/>
                </a:solidFill>
              </a:rPr>
              <a:t>    blastocyst.</a:t>
            </a:r>
          </a:p>
          <a:p>
            <a:pPr defTabSz="914400">
              <a:lnSpc>
                <a:spcPct val="150000"/>
              </a:lnSpc>
              <a:buClr>
                <a:srgbClr val="008080"/>
              </a:buClr>
              <a:defRPr/>
            </a:pPr>
            <a:r>
              <a:rPr lang="en-US" altLang="en-US" sz="1600" dirty="0" smtClean="0">
                <a:solidFill>
                  <a:srgbClr val="008080"/>
                </a:solidFill>
              </a:rPr>
              <a:t>Transport is effected mainly by:</a:t>
            </a:r>
          </a:p>
          <a:p>
            <a:pPr marL="647669" lvl="1" indent="-342900" defTabSz="914400">
              <a:buClr>
                <a:srgbClr val="008080"/>
              </a:buClr>
              <a:buFont typeface="+mj-lt"/>
              <a:buAutoNum type="arabicPeriod"/>
              <a:defRPr/>
            </a:pPr>
            <a:r>
              <a:rPr lang="en-US" sz="1600" dirty="0" smtClean="0">
                <a:solidFill>
                  <a:schemeClr val="tx1"/>
                </a:solidFill>
              </a:rPr>
              <a:t>Fluid current.</a:t>
            </a:r>
          </a:p>
          <a:p>
            <a:pPr marL="647669" lvl="1" indent="-342900" defTabSz="914400">
              <a:buClr>
                <a:srgbClr val="008080"/>
              </a:buClr>
              <a:buFont typeface="+mj-lt"/>
              <a:buAutoNum type="arabicPeriod"/>
              <a:defRPr/>
            </a:pPr>
            <a:r>
              <a:rPr lang="en-US" sz="1600" dirty="0" smtClean="0">
                <a:solidFill>
                  <a:schemeClr val="tx1"/>
                </a:solidFill>
              </a:rPr>
              <a:t>Action of cilia.</a:t>
            </a:r>
          </a:p>
          <a:p>
            <a:pPr marL="647669" lvl="1" indent="-342900" defTabSz="914400">
              <a:buClr>
                <a:srgbClr val="008080"/>
              </a:buClr>
              <a:buFont typeface="+mj-lt"/>
              <a:buAutoNum type="arabicPeriod"/>
              <a:defRPr/>
            </a:pPr>
            <a:r>
              <a:rPr lang="en-US" sz="1600" dirty="0" smtClean="0">
                <a:solidFill>
                  <a:schemeClr val="tx1"/>
                </a:solidFill>
              </a:rPr>
              <a:t>Weak contractions of the fallopian tube (estrogen &amp; progesterone).</a:t>
            </a:r>
          </a:p>
          <a:p>
            <a:pPr defTabSz="914400">
              <a:lnSpc>
                <a:spcPct val="150000"/>
              </a:lnSpc>
              <a:buClr>
                <a:srgbClr val="008080"/>
              </a:buClr>
              <a:defRPr/>
            </a:pPr>
            <a:r>
              <a:rPr lang="en-US" sz="1600" dirty="0"/>
              <a:t>Isthmus (last </a:t>
            </a:r>
            <a:r>
              <a:rPr lang="en-US" sz="1600" dirty="0" smtClean="0">
                <a:solidFill>
                  <a:srgbClr val="FFC000"/>
                </a:solidFill>
              </a:rPr>
              <a:t>2 cm </a:t>
            </a:r>
            <a:r>
              <a:rPr lang="en-US" sz="1600" dirty="0" smtClean="0">
                <a:solidFill>
                  <a:schemeClr val="bg1">
                    <a:lumMod val="50000"/>
                  </a:schemeClr>
                </a:solidFill>
              </a:rPr>
              <a:t>of the oviduct</a:t>
            </a:r>
            <a:r>
              <a:rPr lang="en-US" sz="1600" dirty="0" smtClean="0"/>
              <a:t>) </a:t>
            </a:r>
            <a:r>
              <a:rPr lang="en-US" sz="1600" dirty="0"/>
              <a:t>relaxes under effect of </a:t>
            </a:r>
            <a:r>
              <a:rPr lang="en-US" sz="1600" dirty="0" smtClean="0"/>
              <a:t>progesterone.</a:t>
            </a:r>
          </a:p>
          <a:p>
            <a:pPr defTabSz="914400">
              <a:lnSpc>
                <a:spcPct val="150000"/>
              </a:lnSpc>
              <a:buClr>
                <a:srgbClr val="008080"/>
              </a:buClr>
              <a:defRPr/>
            </a:pPr>
            <a:r>
              <a:rPr lang="en-US" sz="1600" dirty="0" smtClean="0"/>
              <a:t>Blastocyst </a:t>
            </a:r>
            <a:r>
              <a:rPr lang="en-US" sz="1600" dirty="0"/>
              <a:t>(</a:t>
            </a:r>
            <a:r>
              <a:rPr lang="en-US" sz="1600" dirty="0">
                <a:solidFill>
                  <a:srgbClr val="FFC000"/>
                </a:solidFill>
              </a:rPr>
              <a:t>100 cells</a:t>
            </a:r>
            <a:r>
              <a:rPr lang="en-US" sz="1600" dirty="0"/>
              <a:t>) enters the </a:t>
            </a:r>
            <a:r>
              <a:rPr lang="en-US" sz="1600" dirty="0" smtClean="0"/>
              <a:t>uterus.</a:t>
            </a:r>
            <a:endParaRPr lang="en-US" sz="1600" dirty="0"/>
          </a:p>
          <a:p>
            <a:pPr marL="0" indent="0" defTabSz="914400">
              <a:lnSpc>
                <a:spcPct val="150000"/>
              </a:lnSpc>
              <a:buClr>
                <a:srgbClr val="008080"/>
              </a:buClr>
              <a:buNone/>
              <a:defRPr/>
            </a:pPr>
            <a:endParaRPr lang="en-US" sz="1600" dirty="0" smtClean="0"/>
          </a:p>
          <a:p>
            <a:pPr defTabSz="914400">
              <a:lnSpc>
                <a:spcPct val="150000"/>
              </a:lnSpc>
              <a:buClr>
                <a:srgbClr val="008080"/>
              </a:buClr>
              <a:defRPr/>
            </a:pPr>
            <a:endParaRPr lang="en-US" altLang="en-US" sz="1600" dirty="0">
              <a:solidFill>
                <a:srgbClr val="008080"/>
              </a:solidFill>
            </a:endParaRPr>
          </a:p>
        </p:txBody>
      </p:sp>
      <p:pic>
        <p:nvPicPr>
          <p:cNvPr id="6" name="Picture 5"/>
          <p:cNvPicPr>
            <a:picLocks noChangeAspect="1"/>
          </p:cNvPicPr>
          <p:nvPr/>
        </p:nvPicPr>
        <p:blipFill rotWithShape="1">
          <a:blip r:embed="rId2"/>
          <a:srcRect l="23323" t="26784"/>
          <a:stretch/>
        </p:blipFill>
        <p:spPr>
          <a:xfrm>
            <a:off x="7966620" y="4287374"/>
            <a:ext cx="3612783" cy="2068976"/>
          </a:xfrm>
          <a:prstGeom prst="rect">
            <a:avLst/>
          </a:prstGeom>
        </p:spPr>
      </p:pic>
      <p:sp>
        <p:nvSpPr>
          <p:cNvPr id="7" name="TextBox 6"/>
          <p:cNvSpPr txBox="1"/>
          <p:nvPr/>
        </p:nvSpPr>
        <p:spPr>
          <a:xfrm>
            <a:off x="4726260" y="2130176"/>
            <a:ext cx="6853143" cy="2123658"/>
          </a:xfrm>
          <a:prstGeom prst="rect">
            <a:avLst/>
          </a:prstGeom>
          <a:noFill/>
          <a:ln>
            <a:solidFill>
              <a:schemeClr val="bg1">
                <a:lumMod val="50000"/>
              </a:schemeClr>
            </a:solidFill>
            <a:prstDash val="dashDot"/>
          </a:ln>
        </p:spPr>
        <p:txBody>
          <a:bodyPr wrap="square" rtlCol="0">
            <a:spAutoFit/>
          </a:bodyPr>
          <a:lstStyle/>
          <a:p>
            <a:pPr marL="0" algn="r" defTabSz="1015898" rtl="1" eaLnBrk="1" latinLnBrk="0" hangingPunct="1"/>
            <a:r>
              <a:rPr lang="ar-SA" sz="1100" dirty="0" smtClean="0">
                <a:solidFill>
                  <a:schemeClr val="bg1">
                    <a:lumMod val="50000"/>
                  </a:schemeClr>
                </a:solidFill>
                <a:latin typeface="Calibri" charset="0"/>
                <a:ea typeface="Calibri" charset="0"/>
                <a:cs typeface="Calibri" charset="0"/>
              </a:rPr>
              <a:t>شرح الكلام:</a:t>
            </a:r>
          </a:p>
          <a:p>
            <a:pPr algn="r" rtl="1"/>
            <a:r>
              <a:rPr lang="ar-SA" sz="1100" dirty="0" smtClean="0">
                <a:solidFill>
                  <a:schemeClr val="bg1">
                    <a:lumMod val="50000"/>
                  </a:schemeClr>
                </a:solidFill>
                <a:latin typeface="Calibri" charset="0"/>
                <a:ea typeface="Calibri" charset="0"/>
                <a:cs typeface="Calibri" charset="0"/>
              </a:rPr>
              <a:t>بعد التلقيح الـ</a:t>
            </a:r>
            <a:r>
              <a:rPr lang="en-US" sz="1100" dirty="0" smtClean="0">
                <a:solidFill>
                  <a:schemeClr val="bg1">
                    <a:lumMod val="50000"/>
                  </a:schemeClr>
                </a:solidFill>
                <a:latin typeface="Calibri" charset="0"/>
                <a:ea typeface="Calibri" charset="0"/>
                <a:cs typeface="Calibri" charset="0"/>
              </a:rPr>
              <a:t>zygote</a:t>
            </a:r>
            <a:r>
              <a:rPr lang="ar-SA" sz="1100" dirty="0" smtClean="0">
                <a:solidFill>
                  <a:schemeClr val="bg1">
                    <a:lumMod val="50000"/>
                  </a:schemeClr>
                </a:solidFill>
                <a:latin typeface="Calibri" charset="0"/>
                <a:ea typeface="Calibri" charset="0"/>
                <a:cs typeface="Calibri" charset="0"/>
              </a:rPr>
              <a:t> لازم ينتقل من قناة فالوب الى الرحم وتقريبا يأخذ من ٣-٥ أيام وفي هذه الاثناء الخلايا تنقسم.</a:t>
            </a:r>
          </a:p>
          <a:p>
            <a:pPr algn="r" rtl="1"/>
            <a:r>
              <a:rPr lang="ar-SA" sz="1100" dirty="0" smtClean="0">
                <a:solidFill>
                  <a:schemeClr val="bg1">
                    <a:lumMod val="50000"/>
                  </a:schemeClr>
                </a:solidFill>
                <a:latin typeface="Calibri" charset="0"/>
                <a:ea typeface="Calibri" charset="0"/>
                <a:cs typeface="Calibri" charset="0"/>
              </a:rPr>
              <a:t>العوامل المساعدة لنقل الـ</a:t>
            </a:r>
            <a:r>
              <a:rPr lang="en-US" sz="1100" dirty="0" smtClean="0">
                <a:solidFill>
                  <a:schemeClr val="bg1">
                    <a:lumMod val="50000"/>
                  </a:schemeClr>
                </a:solidFill>
                <a:latin typeface="Calibri" charset="0"/>
                <a:ea typeface="Calibri" charset="0"/>
                <a:cs typeface="Calibri" charset="0"/>
              </a:rPr>
              <a:t>zygote</a:t>
            </a:r>
            <a:r>
              <a:rPr lang="ar-SA" sz="1100" dirty="0" smtClean="0">
                <a:solidFill>
                  <a:schemeClr val="bg1">
                    <a:lumMod val="50000"/>
                  </a:schemeClr>
                </a:solidFill>
                <a:latin typeface="Calibri" charset="0"/>
                <a:ea typeface="Calibri" charset="0"/>
                <a:cs typeface="Calibri" charset="0"/>
              </a:rPr>
              <a:t> هي: قوة اندفاع وتيار السوائل (زي النهر الغزير يجرّ كل شيء </a:t>
            </a:r>
            <a:r>
              <a:rPr lang="ar-SA" sz="1100" dirty="0" err="1" smtClean="0">
                <a:solidFill>
                  <a:schemeClr val="bg1">
                    <a:lumMod val="50000"/>
                  </a:schemeClr>
                </a:solidFill>
                <a:latin typeface="Calibri" charset="0"/>
                <a:ea typeface="Calibri" charset="0"/>
                <a:cs typeface="Calibri" charset="0"/>
              </a:rPr>
              <a:t>معاه</a:t>
            </a:r>
            <a:r>
              <a:rPr lang="ar-SA" sz="1100" dirty="0" smtClean="0">
                <a:solidFill>
                  <a:schemeClr val="bg1">
                    <a:lumMod val="50000"/>
                  </a:schemeClr>
                </a:solidFill>
                <a:latin typeface="Calibri" charset="0"/>
                <a:ea typeface="Calibri" charset="0"/>
                <a:cs typeface="Calibri" charset="0"/>
              </a:rPr>
              <a:t>) ، والـ</a:t>
            </a:r>
            <a:r>
              <a:rPr lang="en-US" sz="1100" dirty="0" smtClean="0">
                <a:solidFill>
                  <a:schemeClr val="bg1">
                    <a:lumMod val="50000"/>
                  </a:schemeClr>
                </a:solidFill>
                <a:latin typeface="Calibri" charset="0"/>
                <a:ea typeface="Calibri" charset="0"/>
                <a:cs typeface="Calibri" charset="0"/>
              </a:rPr>
              <a:t>cilia</a:t>
            </a:r>
            <a:r>
              <a:rPr lang="ar-SA" sz="1100" dirty="0" smtClean="0">
                <a:solidFill>
                  <a:schemeClr val="bg1">
                    <a:lumMod val="50000"/>
                  </a:schemeClr>
                </a:solidFill>
                <a:latin typeface="Calibri" charset="0"/>
                <a:ea typeface="Calibri" charset="0"/>
                <a:cs typeface="Calibri" charset="0"/>
              </a:rPr>
              <a:t> الي تكون في قناة فالوب وانقباضاته الي تكون بسبب الاستروجين والبروجسترون.</a:t>
            </a:r>
          </a:p>
          <a:p>
            <a:pPr algn="r" rtl="1"/>
            <a:r>
              <a:rPr lang="ar-SA" sz="1100" dirty="0" smtClean="0">
                <a:solidFill>
                  <a:schemeClr val="bg1">
                    <a:lumMod val="50000"/>
                  </a:schemeClr>
                </a:solidFill>
                <a:latin typeface="Calibri" charset="0"/>
                <a:ea typeface="Calibri" charset="0"/>
                <a:cs typeface="Calibri" charset="0"/>
              </a:rPr>
              <a:t>طيب </a:t>
            </a:r>
            <a:r>
              <a:rPr lang="ar-SA" sz="1100" dirty="0" err="1" smtClean="0">
                <a:solidFill>
                  <a:schemeClr val="bg1">
                    <a:lumMod val="50000"/>
                  </a:schemeClr>
                </a:solidFill>
                <a:latin typeface="Calibri" charset="0"/>
                <a:ea typeface="Calibri" charset="0"/>
                <a:cs typeface="Calibri" charset="0"/>
              </a:rPr>
              <a:t>إيش</a:t>
            </a:r>
            <a:r>
              <a:rPr lang="ar-SA" sz="1100" dirty="0" smtClean="0">
                <a:solidFill>
                  <a:schemeClr val="bg1">
                    <a:lumMod val="50000"/>
                  </a:schemeClr>
                </a:solidFill>
                <a:latin typeface="Calibri" charset="0"/>
                <a:ea typeface="Calibri" charset="0"/>
                <a:cs typeface="Calibri" charset="0"/>
              </a:rPr>
              <a:t> هي العوائق؟</a:t>
            </a:r>
          </a:p>
          <a:p>
            <a:pPr marL="342900" indent="-342900">
              <a:buFont typeface="+mj-lt"/>
              <a:buAutoNum type="arabicPeriod"/>
            </a:pPr>
            <a:r>
              <a:rPr lang="en-US" sz="1100" dirty="0">
                <a:solidFill>
                  <a:schemeClr val="bg1">
                    <a:lumMod val="50000"/>
                  </a:schemeClr>
                </a:solidFill>
              </a:rPr>
              <a:t>Isthmus of tube (narrow).</a:t>
            </a:r>
          </a:p>
          <a:p>
            <a:pPr marL="342900" indent="-342900">
              <a:buFont typeface="+mj-lt"/>
              <a:buAutoNum type="arabicPeriod"/>
            </a:pPr>
            <a:r>
              <a:rPr lang="en-US" sz="1100" dirty="0">
                <a:solidFill>
                  <a:schemeClr val="bg1">
                    <a:lumMod val="50000"/>
                  </a:schemeClr>
                </a:solidFill>
              </a:rPr>
              <a:t>The Wall is not smooth (projections, </a:t>
            </a:r>
            <a:r>
              <a:rPr lang="en-US" sz="1100" dirty="0" err="1">
                <a:solidFill>
                  <a:schemeClr val="bg1">
                    <a:lumMod val="50000"/>
                  </a:schemeClr>
                </a:solidFill>
              </a:rPr>
              <a:t>rugae</a:t>
            </a:r>
            <a:r>
              <a:rPr lang="en-US" sz="1100" dirty="0" smtClean="0">
                <a:solidFill>
                  <a:schemeClr val="bg1">
                    <a:lumMod val="50000"/>
                  </a:schemeClr>
                </a:solidFill>
              </a:rPr>
              <a:t>).</a:t>
            </a:r>
            <a:endParaRPr lang="ar-SA" sz="1100" dirty="0" smtClean="0">
              <a:solidFill>
                <a:schemeClr val="bg1">
                  <a:lumMod val="50000"/>
                </a:schemeClr>
              </a:solidFill>
              <a:latin typeface="Calibri" charset="0"/>
              <a:ea typeface="Calibri" charset="0"/>
              <a:cs typeface="Calibri" charset="0"/>
            </a:endParaRPr>
          </a:p>
          <a:p>
            <a:pPr algn="r" rtl="1"/>
            <a:r>
              <a:rPr lang="ar-SA" sz="1100" dirty="0" err="1">
                <a:solidFill>
                  <a:schemeClr val="bg1">
                    <a:lumMod val="50000"/>
                  </a:schemeClr>
                </a:solidFill>
                <a:latin typeface="Calibri" charset="0"/>
                <a:ea typeface="Calibri" charset="0"/>
                <a:cs typeface="Calibri" charset="0"/>
              </a:rPr>
              <a:t>ليش</a:t>
            </a:r>
            <a:r>
              <a:rPr lang="ar-SA" sz="1100" dirty="0">
                <a:solidFill>
                  <a:schemeClr val="bg1">
                    <a:lumMod val="50000"/>
                  </a:schemeClr>
                </a:solidFill>
                <a:latin typeface="Calibri" charset="0"/>
                <a:ea typeface="Calibri" charset="0"/>
                <a:cs typeface="Calibri" charset="0"/>
              </a:rPr>
              <a:t> ربي خلق هذي العوائق قدام </a:t>
            </a:r>
            <a:r>
              <a:rPr lang="ar-SA" sz="1100" dirty="0" err="1">
                <a:solidFill>
                  <a:schemeClr val="bg1">
                    <a:lumMod val="50000"/>
                  </a:schemeClr>
                </a:solidFill>
                <a:latin typeface="Calibri" charset="0"/>
                <a:ea typeface="Calibri" charset="0"/>
                <a:cs typeface="Calibri" charset="0"/>
              </a:rPr>
              <a:t>الزيقوت</a:t>
            </a:r>
            <a:r>
              <a:rPr lang="ar-SA" sz="1100" dirty="0">
                <a:solidFill>
                  <a:schemeClr val="bg1">
                    <a:lumMod val="50000"/>
                  </a:schemeClr>
                </a:solidFill>
                <a:latin typeface="Calibri" charset="0"/>
                <a:ea typeface="Calibri" charset="0"/>
                <a:cs typeface="Calibri" charset="0"/>
              </a:rPr>
              <a:t> قبل ما توصل الرحم؟ </a:t>
            </a:r>
            <a:r>
              <a:rPr lang="ar-SA" sz="1100" dirty="0" err="1">
                <a:solidFill>
                  <a:schemeClr val="bg1">
                    <a:lumMod val="50000"/>
                  </a:schemeClr>
                </a:solidFill>
                <a:latin typeface="Calibri" charset="0"/>
                <a:ea typeface="Calibri" charset="0"/>
                <a:cs typeface="Calibri" charset="0"/>
              </a:rPr>
              <a:t>مافي</a:t>
            </a:r>
            <a:r>
              <a:rPr lang="ar-SA" sz="1100" dirty="0">
                <a:solidFill>
                  <a:schemeClr val="bg1">
                    <a:lumMod val="50000"/>
                  </a:schemeClr>
                </a:solidFill>
                <a:latin typeface="Calibri" charset="0"/>
                <a:ea typeface="Calibri" charset="0"/>
                <a:cs typeface="Calibri" charset="0"/>
              </a:rPr>
              <a:t> شيء مخلوق عبث،  فائدتها تعطي وقت </a:t>
            </a:r>
            <a:r>
              <a:rPr lang="ar-SA" sz="1100" dirty="0" err="1">
                <a:solidFill>
                  <a:schemeClr val="bg1">
                    <a:lumMod val="50000"/>
                  </a:schemeClr>
                </a:solidFill>
                <a:latin typeface="Calibri" charset="0"/>
                <a:ea typeface="Calibri" charset="0"/>
                <a:cs typeface="Calibri" charset="0"/>
              </a:rPr>
              <a:t>للزيقوت</a:t>
            </a:r>
            <a:r>
              <a:rPr lang="ar-SA" sz="1100" dirty="0">
                <a:solidFill>
                  <a:schemeClr val="bg1">
                    <a:lumMod val="50000"/>
                  </a:schemeClr>
                </a:solidFill>
                <a:latin typeface="Calibri" charset="0"/>
                <a:ea typeface="Calibri" charset="0"/>
                <a:cs typeface="Calibri" charset="0"/>
              </a:rPr>
              <a:t> عشان تنقسم قبل ما توصل هناك، ولو </a:t>
            </a:r>
            <a:r>
              <a:rPr lang="ar-SA" sz="1100" dirty="0" smtClean="0">
                <a:solidFill>
                  <a:schemeClr val="bg1">
                    <a:lumMod val="50000"/>
                  </a:schemeClr>
                </a:solidFill>
                <a:latin typeface="Calibri" charset="0"/>
                <a:ea typeface="Calibri" charset="0"/>
                <a:cs typeface="Calibri" charset="0"/>
              </a:rPr>
              <a:t>وصلت </a:t>
            </a:r>
            <a:r>
              <a:rPr lang="ar-SA" sz="1100" dirty="0">
                <a:solidFill>
                  <a:schemeClr val="bg1">
                    <a:lumMod val="50000"/>
                  </a:schemeClr>
                </a:solidFill>
                <a:latin typeface="Calibri" charset="0"/>
                <a:ea typeface="Calibri" charset="0"/>
                <a:cs typeface="Calibri" charset="0"/>
              </a:rPr>
              <a:t>وهي ما </a:t>
            </a:r>
            <a:r>
              <a:rPr lang="ar-SA" sz="1100" dirty="0" err="1">
                <a:solidFill>
                  <a:schemeClr val="bg1">
                    <a:lumMod val="50000"/>
                  </a:schemeClr>
                </a:solidFill>
                <a:latin typeface="Calibri" charset="0"/>
                <a:ea typeface="Calibri" charset="0"/>
                <a:cs typeface="Calibri" charset="0"/>
              </a:rPr>
              <a:t>انفسمت</a:t>
            </a:r>
            <a:r>
              <a:rPr lang="ar-SA" sz="1100" dirty="0">
                <a:solidFill>
                  <a:schemeClr val="bg1">
                    <a:lumMod val="50000"/>
                  </a:schemeClr>
                </a:solidFill>
                <a:latin typeface="Calibri" charset="0"/>
                <a:ea typeface="Calibri" charset="0"/>
                <a:cs typeface="Calibri" charset="0"/>
              </a:rPr>
              <a:t> كفاية يحصل </a:t>
            </a:r>
            <a:r>
              <a:rPr lang="en-US" sz="1100" dirty="0">
                <a:solidFill>
                  <a:schemeClr val="bg1">
                    <a:lumMod val="50000"/>
                  </a:schemeClr>
                </a:solidFill>
                <a:latin typeface="Calibri" charset="0"/>
                <a:ea typeface="Calibri" charset="0"/>
                <a:cs typeface="Calibri" charset="0"/>
              </a:rPr>
              <a:t>abortion</a:t>
            </a:r>
            <a:r>
              <a:rPr lang="ar-SA" sz="1100" dirty="0" smtClean="0">
                <a:solidFill>
                  <a:schemeClr val="bg1">
                    <a:lumMod val="50000"/>
                  </a:schemeClr>
                </a:solidFill>
                <a:latin typeface="Calibri" charset="0"/>
                <a:ea typeface="Calibri" charset="0"/>
                <a:cs typeface="Calibri" charset="0"/>
              </a:rPr>
              <a:t>.</a:t>
            </a:r>
          </a:p>
          <a:p>
            <a:pPr algn="r" rtl="1"/>
            <a:r>
              <a:rPr lang="ar-SA" sz="1100" dirty="0">
                <a:solidFill>
                  <a:schemeClr val="bg1">
                    <a:lumMod val="50000"/>
                  </a:schemeClr>
                </a:solidFill>
                <a:latin typeface="Calibri" charset="0"/>
                <a:ea typeface="Calibri" charset="0"/>
                <a:cs typeface="Calibri" charset="0"/>
              </a:rPr>
              <a:t>طيب كيف نتغلب على هذي </a:t>
            </a:r>
            <a:r>
              <a:rPr lang="ar-SA" sz="1100" dirty="0" smtClean="0">
                <a:solidFill>
                  <a:schemeClr val="bg1">
                    <a:lumMod val="50000"/>
                  </a:schemeClr>
                </a:solidFill>
                <a:latin typeface="Calibri" charset="0"/>
                <a:ea typeface="Calibri" charset="0"/>
                <a:cs typeface="Calibri" charset="0"/>
              </a:rPr>
              <a:t>العوائق؟ بمعنى أنها تقدر توصل بس </a:t>
            </a:r>
            <a:r>
              <a:rPr lang="ar-SA" sz="1100" dirty="0" err="1" smtClean="0">
                <a:solidFill>
                  <a:schemeClr val="bg1">
                    <a:lumMod val="50000"/>
                  </a:schemeClr>
                </a:solidFill>
                <a:latin typeface="Calibri" charset="0"/>
                <a:ea typeface="Calibri" charset="0"/>
                <a:cs typeface="Calibri" charset="0"/>
              </a:rPr>
              <a:t>مو</a:t>
            </a:r>
            <a:r>
              <a:rPr lang="ar-SA" sz="1100" dirty="0" smtClean="0">
                <a:solidFill>
                  <a:schemeClr val="bg1">
                    <a:lumMod val="50000"/>
                  </a:schemeClr>
                </a:solidFill>
                <a:latin typeface="Calibri" charset="0"/>
                <a:ea typeface="Calibri" charset="0"/>
                <a:cs typeface="Calibri" charset="0"/>
              </a:rPr>
              <a:t> بسرعة عشان يمديها تنقسم.</a:t>
            </a:r>
          </a:p>
          <a:p>
            <a:pPr algn="r" rtl="1"/>
            <a:r>
              <a:rPr lang="ar-SA" sz="1100" dirty="0" smtClean="0">
                <a:solidFill>
                  <a:schemeClr val="bg1">
                    <a:lumMod val="50000"/>
                  </a:schemeClr>
                </a:solidFill>
                <a:latin typeface="Calibri" charset="0"/>
                <a:ea typeface="Calibri" charset="0"/>
                <a:cs typeface="Calibri" charset="0"/>
              </a:rPr>
              <a:t> </a:t>
            </a:r>
            <a:r>
              <a:rPr lang="ar-SA" sz="1100" dirty="0">
                <a:solidFill>
                  <a:schemeClr val="bg1">
                    <a:lumMod val="50000"/>
                  </a:schemeClr>
                </a:solidFill>
                <a:latin typeface="Calibri" charset="0"/>
                <a:ea typeface="Calibri" charset="0"/>
                <a:cs typeface="Calibri" charset="0"/>
              </a:rPr>
              <a:t>الـ</a:t>
            </a:r>
            <a:r>
              <a:rPr lang="en-US" sz="1100" dirty="0">
                <a:solidFill>
                  <a:schemeClr val="bg1">
                    <a:lumMod val="50000"/>
                  </a:schemeClr>
                </a:solidFill>
                <a:latin typeface="Calibri" charset="0"/>
                <a:ea typeface="Calibri" charset="0"/>
                <a:cs typeface="Calibri" charset="0"/>
              </a:rPr>
              <a:t> </a:t>
            </a:r>
            <a:r>
              <a:rPr lang="en-US" sz="1100" dirty="0" err="1">
                <a:solidFill>
                  <a:schemeClr val="bg1">
                    <a:lumMod val="50000"/>
                  </a:schemeClr>
                </a:solidFill>
                <a:latin typeface="Calibri" charset="0"/>
                <a:ea typeface="Calibri" charset="0"/>
                <a:cs typeface="Calibri" charset="0"/>
              </a:rPr>
              <a:t>rugae</a:t>
            </a:r>
            <a:r>
              <a:rPr lang="ar-SA" sz="1100" dirty="0">
                <a:solidFill>
                  <a:schemeClr val="bg1">
                    <a:lumMod val="50000"/>
                  </a:schemeClr>
                </a:solidFill>
                <a:latin typeface="Calibri" charset="0"/>
                <a:ea typeface="Calibri" charset="0"/>
                <a:cs typeface="Calibri" charset="0"/>
              </a:rPr>
              <a:t> </a:t>
            </a:r>
            <a:r>
              <a:rPr lang="ar-SA" sz="1100" dirty="0" err="1">
                <a:solidFill>
                  <a:schemeClr val="bg1">
                    <a:lumMod val="50000"/>
                  </a:schemeClr>
                </a:solidFill>
                <a:latin typeface="Calibri" charset="0"/>
                <a:ea typeface="Calibri" charset="0"/>
                <a:cs typeface="Calibri" charset="0"/>
              </a:rPr>
              <a:t>ماراح</a:t>
            </a:r>
            <a:r>
              <a:rPr lang="ar-SA" sz="1100" dirty="0">
                <a:solidFill>
                  <a:schemeClr val="bg1">
                    <a:lumMod val="50000"/>
                  </a:schemeClr>
                </a:solidFill>
                <a:latin typeface="Calibri" charset="0"/>
                <a:ea typeface="Calibri" charset="0"/>
                <a:cs typeface="Calibri" charset="0"/>
              </a:rPr>
              <a:t> نقدر نسوي لها شيء، </a:t>
            </a:r>
            <a:r>
              <a:rPr lang="ar-SA" sz="1100" dirty="0" smtClean="0">
                <a:solidFill>
                  <a:schemeClr val="bg1">
                    <a:lumMod val="50000"/>
                  </a:schemeClr>
                </a:solidFill>
                <a:latin typeface="Calibri" charset="0"/>
                <a:ea typeface="Calibri" charset="0"/>
                <a:cs typeface="Calibri" charset="0"/>
              </a:rPr>
              <a:t>أما نهاية قناة فالوب اللي هي الـ </a:t>
            </a:r>
            <a:r>
              <a:rPr lang="en-US" sz="1100" dirty="0" smtClean="0">
                <a:solidFill>
                  <a:schemeClr val="bg1">
                    <a:lumMod val="50000"/>
                  </a:schemeClr>
                </a:solidFill>
                <a:latin typeface="Calibri" charset="0"/>
                <a:ea typeface="Calibri" charset="0"/>
                <a:cs typeface="Calibri" charset="0"/>
              </a:rPr>
              <a:t>isthmus</a:t>
            </a:r>
            <a:r>
              <a:rPr lang="ar-SA" sz="1100" dirty="0" smtClean="0">
                <a:solidFill>
                  <a:schemeClr val="bg1">
                    <a:lumMod val="50000"/>
                  </a:schemeClr>
                </a:solidFill>
                <a:latin typeface="Calibri" charset="0"/>
                <a:ea typeface="Calibri" charset="0"/>
                <a:cs typeface="Calibri" charset="0"/>
              </a:rPr>
              <a:t> وهي بالحالة الطبيعية تعتبر اضيق مكان فالقناة، راح يحصل له </a:t>
            </a:r>
            <a:r>
              <a:rPr lang="ar-SA" sz="1100" dirty="0" err="1" smtClean="0">
                <a:solidFill>
                  <a:schemeClr val="bg1">
                    <a:lumMod val="50000"/>
                  </a:schemeClr>
                </a:solidFill>
                <a:latin typeface="Calibri" charset="0"/>
                <a:ea typeface="Calibri" charset="0"/>
                <a:cs typeface="Calibri" charset="0"/>
              </a:rPr>
              <a:t>ريلاكيشن</a:t>
            </a:r>
            <a:r>
              <a:rPr lang="ar-SA" sz="1100" dirty="0" smtClean="0">
                <a:solidFill>
                  <a:schemeClr val="bg1">
                    <a:lumMod val="50000"/>
                  </a:schemeClr>
                </a:solidFill>
                <a:latin typeface="Calibri" charset="0"/>
                <a:ea typeface="Calibri" charset="0"/>
                <a:cs typeface="Calibri" charset="0"/>
              </a:rPr>
              <a:t> وبالتالي يتوسّع عشان تمر البويضة الملقحة، وهذا يتم تحت تأثير البروجسترون.</a:t>
            </a:r>
            <a:endParaRPr lang="en-US" sz="1100" dirty="0">
              <a:solidFill>
                <a:schemeClr val="bg1">
                  <a:lumMod val="50000"/>
                </a:schemeClr>
              </a:solidFill>
              <a:latin typeface="Calibri" charset="0"/>
              <a:ea typeface="Calibri" charset="0"/>
              <a:cs typeface="Calibri" charset="0"/>
            </a:endParaRPr>
          </a:p>
        </p:txBody>
      </p:sp>
      <p:sp>
        <p:nvSpPr>
          <p:cNvPr id="8" name="Rectangle 7"/>
          <p:cNvSpPr/>
          <p:nvPr/>
        </p:nvSpPr>
        <p:spPr>
          <a:xfrm>
            <a:off x="618115" y="5767249"/>
            <a:ext cx="7348505" cy="523220"/>
          </a:xfrm>
          <a:prstGeom prst="rect">
            <a:avLst/>
          </a:prstGeom>
          <a:noFill/>
          <a:ln>
            <a:solidFill>
              <a:srgbClr val="00B050"/>
            </a:solidFill>
            <a:prstDash val="dashDot"/>
          </a:ln>
        </p:spPr>
        <p:txBody>
          <a:bodyPr wrap="square" rtlCol="0">
            <a:spAutoFit/>
          </a:bodyPr>
          <a:lstStyle/>
          <a:p>
            <a:r>
              <a:rPr lang="en-US" sz="1400" dirty="0">
                <a:solidFill>
                  <a:srgbClr val="00B050"/>
                </a:solidFill>
                <a:ea typeface="Calibri" charset="0"/>
                <a:cs typeface="Calibri" charset="0"/>
              </a:rPr>
              <a:t>If any of the transport </a:t>
            </a:r>
            <a:r>
              <a:rPr lang="en-US" sz="1400" dirty="0" smtClean="0">
                <a:solidFill>
                  <a:srgbClr val="00B050"/>
                </a:solidFill>
                <a:ea typeface="Calibri" charset="0"/>
                <a:cs typeface="Calibri" charset="0"/>
              </a:rPr>
              <a:t>mechanisms (</a:t>
            </a:r>
            <a:r>
              <a:rPr lang="en-US" sz="1400" dirty="0">
                <a:solidFill>
                  <a:srgbClr val="00B050"/>
                </a:solidFill>
                <a:ea typeface="Calibri" charset="0"/>
                <a:cs typeface="Calibri" charset="0"/>
              </a:rPr>
              <a:t>very high progesterone, no fluid, no cilia and absent contractions) is absent, it will increase the risk of ectopic </a:t>
            </a:r>
            <a:r>
              <a:rPr lang="en-US" sz="1400" dirty="0" smtClean="0">
                <a:solidFill>
                  <a:srgbClr val="00B050"/>
                </a:solidFill>
                <a:ea typeface="Calibri" charset="0"/>
                <a:cs typeface="Calibri" charset="0"/>
              </a:rPr>
              <a:t>pregnancy.</a:t>
            </a:r>
            <a:endParaRPr lang="en-US" sz="1400" dirty="0">
              <a:solidFill>
                <a:srgbClr val="00B050"/>
              </a:solidFill>
              <a:ea typeface="Calibri" charset="0"/>
              <a:cs typeface="Calibri" charset="0"/>
            </a:endParaRPr>
          </a:p>
        </p:txBody>
      </p:sp>
      <p:sp>
        <p:nvSpPr>
          <p:cNvPr id="12" name="Rectangle 11"/>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97997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Entry of The Ovum Into The Uterus</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1"/>
            <a:ext cx="10969942" cy="22322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600" dirty="0">
                <a:solidFill>
                  <a:schemeClr val="bg1">
                    <a:lumMod val="50000"/>
                  </a:schemeClr>
                </a:solidFill>
              </a:rPr>
              <a:t>When ovulation occurs, the ovum, along with a hundred or more attached granulosa cells that constitute the corona </a:t>
            </a:r>
            <a:r>
              <a:rPr lang="en-US" altLang="en-US" sz="1600" dirty="0" err="1">
                <a:solidFill>
                  <a:schemeClr val="bg1">
                    <a:lumMod val="50000"/>
                  </a:schemeClr>
                </a:solidFill>
              </a:rPr>
              <a:t>radiata</a:t>
            </a:r>
            <a:r>
              <a:rPr lang="en-US" altLang="en-US" sz="1600" dirty="0">
                <a:solidFill>
                  <a:schemeClr val="bg1">
                    <a:lumMod val="50000"/>
                  </a:schemeClr>
                </a:solidFill>
              </a:rPr>
              <a:t>, is expelled directly into the peritoneal cavity and must then enter one of the fallopian tubes (also called uterine tubes) to reach the cavity of the uterus. </a:t>
            </a:r>
            <a:endParaRPr lang="en-US" altLang="en-US" sz="1600" dirty="0" smtClean="0">
              <a:solidFill>
                <a:schemeClr val="bg1">
                  <a:lumMod val="50000"/>
                </a:schemeClr>
              </a:solidFill>
            </a:endParaRPr>
          </a:p>
          <a:p>
            <a:pPr defTabSz="914400">
              <a:lnSpc>
                <a:spcPct val="150000"/>
              </a:lnSpc>
              <a:buClr>
                <a:srgbClr val="008080"/>
              </a:buClr>
              <a:defRPr/>
            </a:pPr>
            <a:endParaRPr lang="en-US" altLang="en-US" sz="1100" dirty="0">
              <a:solidFill>
                <a:schemeClr val="bg1">
                  <a:lumMod val="50000"/>
                </a:schemeClr>
              </a:solidFill>
            </a:endParaRPr>
          </a:p>
          <a:p>
            <a:pPr defTabSz="914400">
              <a:lnSpc>
                <a:spcPct val="150000"/>
              </a:lnSpc>
              <a:buClr>
                <a:srgbClr val="008080"/>
              </a:buClr>
              <a:defRPr/>
            </a:pPr>
            <a:r>
              <a:rPr lang="en-US" altLang="en-US" sz="1600" dirty="0" smtClean="0">
                <a:solidFill>
                  <a:schemeClr val="bg1">
                    <a:lumMod val="50000"/>
                  </a:schemeClr>
                </a:solidFill>
              </a:rPr>
              <a:t>The </a:t>
            </a:r>
            <a:r>
              <a:rPr lang="en-US" altLang="en-US" sz="1600" dirty="0" err="1">
                <a:solidFill>
                  <a:schemeClr val="bg1">
                    <a:lumMod val="50000"/>
                  </a:schemeClr>
                </a:solidFill>
              </a:rPr>
              <a:t>fimbriated</a:t>
            </a:r>
            <a:r>
              <a:rPr lang="en-US" altLang="en-US" sz="1600" dirty="0">
                <a:solidFill>
                  <a:schemeClr val="bg1">
                    <a:lumMod val="50000"/>
                  </a:schemeClr>
                </a:solidFill>
              </a:rPr>
              <a:t> ends of each fallopian tube fall naturally around the ovaries. </a:t>
            </a:r>
            <a:r>
              <a:rPr lang="en-US" altLang="en-US" sz="1600" dirty="0" smtClean="0">
                <a:solidFill>
                  <a:schemeClr val="bg1">
                    <a:lumMod val="50000"/>
                  </a:schemeClr>
                </a:solidFill>
              </a:rPr>
              <a:t>The </a:t>
            </a:r>
            <a:r>
              <a:rPr lang="en-US" altLang="en-US" sz="1600" dirty="0">
                <a:solidFill>
                  <a:schemeClr val="bg1">
                    <a:lumMod val="50000"/>
                  </a:schemeClr>
                </a:solidFill>
              </a:rPr>
              <a:t>inner surfaces of the </a:t>
            </a:r>
            <a:r>
              <a:rPr lang="en-US" altLang="en-US" sz="1600" dirty="0" err="1">
                <a:solidFill>
                  <a:schemeClr val="bg1">
                    <a:lumMod val="50000"/>
                  </a:schemeClr>
                </a:solidFill>
              </a:rPr>
              <a:t>fimbriated</a:t>
            </a:r>
            <a:r>
              <a:rPr lang="en-US" altLang="en-US" sz="1600" dirty="0">
                <a:solidFill>
                  <a:schemeClr val="bg1">
                    <a:lumMod val="50000"/>
                  </a:schemeClr>
                </a:solidFill>
              </a:rPr>
              <a:t> tentacles are lined with ciliated epithelium, and the cilia are activated by estrogen from the ovaries, which causes the cilia to beat toward the </a:t>
            </a:r>
            <a:r>
              <a:rPr lang="en-US" altLang="en-US" sz="1600" dirty="0" smtClean="0">
                <a:solidFill>
                  <a:schemeClr val="bg1">
                    <a:lumMod val="50000"/>
                  </a:schemeClr>
                </a:solidFill>
              </a:rPr>
              <a:t>opening </a:t>
            </a:r>
            <a:r>
              <a:rPr lang="en-US" altLang="en-US" sz="1600" dirty="0">
                <a:solidFill>
                  <a:schemeClr val="bg1">
                    <a:lumMod val="50000"/>
                  </a:schemeClr>
                </a:solidFill>
              </a:rPr>
              <a:t>or </a:t>
            </a:r>
            <a:r>
              <a:rPr lang="en-US" altLang="en-US" sz="1600" dirty="0" smtClean="0">
                <a:solidFill>
                  <a:schemeClr val="bg1">
                    <a:lumMod val="50000"/>
                  </a:schemeClr>
                </a:solidFill>
              </a:rPr>
              <a:t>ostium of </a:t>
            </a:r>
            <a:r>
              <a:rPr lang="en-US" altLang="en-US" sz="1600" dirty="0">
                <a:solidFill>
                  <a:schemeClr val="bg1">
                    <a:lumMod val="50000"/>
                  </a:schemeClr>
                </a:solidFill>
              </a:rPr>
              <a:t>the involved fallopian tube. One can actually see a slow fluid current flowing toward the ostium. By this means, the ovum enters one of the fallopian tubes</a:t>
            </a:r>
            <a:r>
              <a:rPr lang="en-US" altLang="en-US" sz="1600" dirty="0" smtClean="0">
                <a:solidFill>
                  <a:schemeClr val="bg1">
                    <a:lumMod val="50000"/>
                  </a:schemeClr>
                </a:solidFill>
              </a:rPr>
              <a:t>.</a:t>
            </a:r>
          </a:p>
          <a:p>
            <a:pPr defTabSz="914400">
              <a:lnSpc>
                <a:spcPct val="150000"/>
              </a:lnSpc>
              <a:buClr>
                <a:srgbClr val="008080"/>
              </a:buClr>
              <a:defRPr/>
            </a:pPr>
            <a:endParaRPr lang="en-US" altLang="en-US" sz="1600" dirty="0">
              <a:solidFill>
                <a:schemeClr val="bg1">
                  <a:lumMod val="50000"/>
                </a:schemeClr>
              </a:solidFill>
            </a:endParaRPr>
          </a:p>
          <a:p>
            <a:pPr defTabSz="914400">
              <a:lnSpc>
                <a:spcPct val="150000"/>
              </a:lnSpc>
              <a:buClr>
                <a:srgbClr val="008080"/>
              </a:buClr>
              <a:defRPr/>
            </a:pPr>
            <a:r>
              <a:rPr lang="en-US" altLang="en-US" sz="1600" dirty="0">
                <a:solidFill>
                  <a:schemeClr val="bg1">
                    <a:lumMod val="50000"/>
                  </a:schemeClr>
                </a:solidFill>
              </a:rPr>
              <a:t>Although one might suspect that many ova fail to enter the fallopian tubes, conception studies suggest that up to 98 percent of ova succeed in this task. Indeed, in some recorded cases, women with one ovary removed and the opposite fallopian tube removed have had several children with relative ease of conception, thus demonstrating that ova can even enter the opposite fallopian tube</a:t>
            </a:r>
            <a:r>
              <a:rPr lang="en-US" altLang="en-US" sz="1600" dirty="0" smtClean="0">
                <a:solidFill>
                  <a:schemeClr val="bg1">
                    <a:lumMod val="50000"/>
                  </a:schemeClr>
                </a:solidFill>
              </a:rPr>
              <a:t>.</a:t>
            </a:r>
            <a:endParaRPr lang="en-US" altLang="en-US" sz="1600" dirty="0">
              <a:solidFill>
                <a:schemeClr val="bg1">
                  <a:lumMod val="50000"/>
                </a:schemeClr>
              </a:solidFill>
            </a:endParaRPr>
          </a:p>
        </p:txBody>
      </p:sp>
      <p:sp>
        <p:nvSpPr>
          <p:cNvPr id="2" name="Rectangle 1"/>
          <p:cNvSpPr/>
          <p:nvPr/>
        </p:nvSpPr>
        <p:spPr>
          <a:xfrm>
            <a:off x="6814492" y="548680"/>
            <a:ext cx="4764911" cy="523220"/>
          </a:xfrm>
          <a:prstGeom prst="rect">
            <a:avLst/>
          </a:prstGeom>
          <a:noFill/>
          <a:ln>
            <a:solidFill>
              <a:srgbClr val="00B050"/>
            </a:solidFill>
            <a:prstDash val="dashDot"/>
          </a:ln>
        </p:spPr>
        <p:txBody>
          <a:bodyPr wrap="square" rtlCol="0">
            <a:spAutoFit/>
          </a:bodyPr>
          <a:lstStyle/>
          <a:p>
            <a:r>
              <a:rPr lang="en-US" sz="1400" dirty="0" smtClean="0">
                <a:solidFill>
                  <a:srgbClr val="00B050"/>
                </a:solidFill>
                <a:ea typeface="Calibri" charset="0"/>
                <a:cs typeface="Calibri" charset="0"/>
              </a:rPr>
              <a:t>At day 19-20 of ovulatory cycle, transportation is done and the zygote entered the uterus.</a:t>
            </a:r>
            <a:endParaRPr lang="en-US" sz="1400" dirty="0">
              <a:solidFill>
                <a:srgbClr val="00B050"/>
              </a:solidFill>
              <a:ea typeface="Calibri" charset="0"/>
              <a:cs typeface="Calibri" charset="0"/>
            </a:endParaRPr>
          </a:p>
        </p:txBody>
      </p:sp>
    </p:spTree>
    <p:extLst>
      <p:ext uri="{BB962C8B-B14F-4D97-AF65-F5344CB8AC3E}">
        <p14:creationId xmlns:p14="http://schemas.microsoft.com/office/powerpoint/2010/main" val="840342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Cleavage</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1"/>
            <a:ext cx="10969942" cy="22322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600" dirty="0"/>
              <a:t>Following fertilization </a:t>
            </a:r>
            <a:r>
              <a:rPr lang="en-US" altLang="en-US" sz="1400" dirty="0">
                <a:solidFill>
                  <a:srgbClr val="00B050"/>
                </a:solidFill>
              </a:rPr>
              <a:t>(</a:t>
            </a:r>
            <a:r>
              <a:rPr lang="en-US" sz="1400" dirty="0">
                <a:solidFill>
                  <a:srgbClr val="00B050"/>
                </a:solidFill>
                <a:cs typeface="Arial" pitchFamily="34" charset="0"/>
              </a:rPr>
              <a:t>1</a:t>
            </a:r>
            <a:r>
              <a:rPr lang="en-US" sz="1400" baseline="30000" dirty="0">
                <a:solidFill>
                  <a:srgbClr val="00B050"/>
                </a:solidFill>
                <a:cs typeface="Arial" pitchFamily="34" charset="0"/>
              </a:rPr>
              <a:t>st</a:t>
            </a:r>
            <a:r>
              <a:rPr lang="en-US" sz="1400" dirty="0">
                <a:solidFill>
                  <a:srgbClr val="00B050"/>
                </a:solidFill>
                <a:cs typeface="Arial" pitchFamily="34" charset="0"/>
              </a:rPr>
              <a:t> thing happening after fertilization) </a:t>
            </a:r>
            <a:r>
              <a:rPr lang="en-US" altLang="en-US" sz="1600" dirty="0" smtClean="0"/>
              <a:t>the </a:t>
            </a:r>
            <a:r>
              <a:rPr lang="en-US" altLang="en-US" sz="1600" dirty="0"/>
              <a:t>zygote undergoes several mitotic divisions inside the zona </a:t>
            </a:r>
            <a:r>
              <a:rPr lang="en-US" altLang="en-US" sz="1600" dirty="0" err="1"/>
              <a:t>pellucida</a:t>
            </a:r>
            <a:r>
              <a:rPr lang="en-US" altLang="en-US" sz="1600" dirty="0"/>
              <a:t> (overall size does not change</a:t>
            </a:r>
            <a:r>
              <a:rPr lang="en-US" altLang="en-US" sz="1600" dirty="0" smtClean="0"/>
              <a:t>).</a:t>
            </a:r>
          </a:p>
          <a:p>
            <a:pPr defTabSz="914400">
              <a:lnSpc>
                <a:spcPct val="150000"/>
              </a:lnSpc>
              <a:buClr>
                <a:srgbClr val="008080"/>
              </a:buClr>
              <a:defRPr/>
            </a:pPr>
            <a:r>
              <a:rPr lang="en-US" sz="1600" dirty="0" smtClean="0">
                <a:solidFill>
                  <a:schemeClr val="accent4">
                    <a:lumMod val="75000"/>
                  </a:schemeClr>
                </a:solidFill>
              </a:rPr>
              <a:t>1</a:t>
            </a:r>
            <a:r>
              <a:rPr lang="en-US" sz="1600" baseline="30000" dirty="0" smtClean="0">
                <a:solidFill>
                  <a:schemeClr val="accent4">
                    <a:lumMod val="75000"/>
                  </a:schemeClr>
                </a:solidFill>
              </a:rPr>
              <a:t>st</a:t>
            </a:r>
            <a:r>
              <a:rPr lang="en-US" sz="1600" dirty="0" smtClean="0"/>
              <a:t> </a:t>
            </a:r>
            <a:r>
              <a:rPr lang="en-US" sz="1600" dirty="0"/>
              <a:t>cleavage yields a 2 celled embryo, each cell is called a </a:t>
            </a:r>
            <a:r>
              <a:rPr lang="en-US" sz="1600" dirty="0" err="1"/>
              <a:t>blastomere</a:t>
            </a:r>
            <a:r>
              <a:rPr lang="en-US" sz="1600" dirty="0"/>
              <a:t> and is totipotent</a:t>
            </a:r>
            <a:r>
              <a:rPr lang="en-US" sz="1600" baseline="30000" dirty="0">
                <a:solidFill>
                  <a:schemeClr val="bg1">
                    <a:lumMod val="50000"/>
                  </a:schemeClr>
                </a:solidFill>
              </a:rPr>
              <a:t>1</a:t>
            </a:r>
            <a:r>
              <a:rPr lang="en-US" sz="1600" dirty="0"/>
              <a:t>.</a:t>
            </a:r>
          </a:p>
          <a:p>
            <a:pPr defTabSz="914400">
              <a:lnSpc>
                <a:spcPct val="150000"/>
              </a:lnSpc>
              <a:buClr>
                <a:srgbClr val="008080"/>
              </a:buClr>
              <a:defRPr/>
            </a:pPr>
            <a:r>
              <a:rPr lang="en-US" sz="1600" dirty="0" smtClean="0">
                <a:solidFill>
                  <a:srgbClr val="FF0000"/>
                </a:solidFill>
              </a:rPr>
              <a:t>Divisions </a:t>
            </a:r>
            <a:r>
              <a:rPr lang="en-US" sz="1600" dirty="0">
                <a:solidFill>
                  <a:srgbClr val="FF0000"/>
                </a:solidFill>
              </a:rPr>
              <a:t>continue rapidly until the </a:t>
            </a:r>
            <a:r>
              <a:rPr lang="en-US" sz="1600" dirty="0">
                <a:solidFill>
                  <a:srgbClr val="FFC000"/>
                </a:solidFill>
              </a:rPr>
              <a:t>32</a:t>
            </a:r>
            <a:r>
              <a:rPr lang="en-US" sz="1600" dirty="0">
                <a:solidFill>
                  <a:srgbClr val="FF0000"/>
                </a:solidFill>
              </a:rPr>
              <a:t> cell </a:t>
            </a:r>
            <a:r>
              <a:rPr lang="en-US" sz="1600" dirty="0" smtClean="0">
                <a:solidFill>
                  <a:srgbClr val="FF0000"/>
                </a:solidFill>
              </a:rPr>
              <a:t>stage </a:t>
            </a:r>
            <a:r>
              <a:rPr lang="en-US" sz="1600" dirty="0">
                <a:solidFill>
                  <a:srgbClr val="FF0000"/>
                </a:solidFill>
                <a:cs typeface="Calibri" panose="020F0502020204030204" pitchFamily="34" charset="0"/>
              </a:rPr>
              <a:t>AKA </a:t>
            </a:r>
            <a:r>
              <a:rPr lang="en-US" sz="1600" dirty="0" smtClean="0">
                <a:solidFill>
                  <a:srgbClr val="FF0000"/>
                </a:solidFill>
                <a:cs typeface="Calibri" panose="020F0502020204030204" pitchFamily="34" charset="0"/>
              </a:rPr>
              <a:t>Morula.</a:t>
            </a:r>
            <a:endParaRPr lang="en-US" sz="1600" dirty="0">
              <a:solidFill>
                <a:srgbClr val="FF0000"/>
              </a:solidFill>
            </a:endParaRPr>
          </a:p>
          <a:p>
            <a:pPr defTabSz="914400">
              <a:lnSpc>
                <a:spcPct val="150000"/>
              </a:lnSpc>
              <a:buClr>
                <a:srgbClr val="008080"/>
              </a:buClr>
              <a:defRPr/>
            </a:pPr>
            <a:r>
              <a:rPr lang="en-US" sz="1600" dirty="0"/>
              <a:t>Blastocyst (</a:t>
            </a:r>
            <a:r>
              <a:rPr lang="en-US" sz="1600" dirty="0">
                <a:solidFill>
                  <a:schemeClr val="accent4">
                    <a:lumMod val="75000"/>
                  </a:schemeClr>
                </a:solidFill>
              </a:rPr>
              <a:t>100</a:t>
            </a:r>
            <a:r>
              <a:rPr lang="en-US" sz="1600" dirty="0"/>
              <a:t> cells) enters the </a:t>
            </a:r>
            <a:r>
              <a:rPr lang="en-US" sz="1600" dirty="0" smtClean="0"/>
              <a:t>uterus. </a:t>
            </a:r>
          </a:p>
          <a:p>
            <a:pPr marL="0" indent="0" algn="ctr" defTabSz="914400">
              <a:lnSpc>
                <a:spcPct val="150000"/>
              </a:lnSpc>
              <a:buClr>
                <a:srgbClr val="008080"/>
              </a:buClr>
              <a:buNone/>
              <a:defRPr/>
            </a:pPr>
            <a:r>
              <a:rPr lang="en-US" sz="1600" dirty="0" smtClean="0">
                <a:solidFill>
                  <a:schemeClr val="bg1">
                    <a:lumMod val="50000"/>
                  </a:schemeClr>
                </a:solidFill>
              </a:rPr>
              <a:t>(the zygote will not enter the uterus unless it </a:t>
            </a:r>
            <a:r>
              <a:rPr lang="en-US" sz="1600" dirty="0">
                <a:solidFill>
                  <a:schemeClr val="bg1">
                    <a:lumMod val="50000"/>
                  </a:schemeClr>
                </a:solidFill>
              </a:rPr>
              <a:t>become </a:t>
            </a:r>
            <a:r>
              <a:rPr lang="en-US" sz="1600" dirty="0" smtClean="0">
                <a:solidFill>
                  <a:schemeClr val="bg1">
                    <a:lumMod val="50000"/>
                  </a:schemeClr>
                </a:solidFill>
              </a:rPr>
              <a:t>Blastocyst which mean 100 cells)</a:t>
            </a:r>
            <a:endParaRPr lang="ar-SA" sz="1600" dirty="0">
              <a:solidFill>
                <a:schemeClr val="bg1">
                  <a:lumMod val="50000"/>
                </a:schemeClr>
              </a:solidFill>
            </a:endParaRPr>
          </a:p>
          <a:p>
            <a:pPr defTabSz="914400">
              <a:lnSpc>
                <a:spcPct val="150000"/>
              </a:lnSpc>
              <a:buClr>
                <a:srgbClr val="008080"/>
              </a:buClr>
              <a:defRPr/>
            </a:pPr>
            <a:endParaRPr lang="en-US" sz="1600" dirty="0">
              <a:solidFill>
                <a:schemeClr val="bg1">
                  <a:lumMod val="50000"/>
                </a:schemeClr>
              </a:solidFill>
            </a:endParaRPr>
          </a:p>
          <a:p>
            <a:pPr defTabSz="914400">
              <a:lnSpc>
                <a:spcPct val="150000"/>
              </a:lnSpc>
              <a:buClr>
                <a:srgbClr val="008080"/>
              </a:buClr>
              <a:defRPr/>
            </a:pPr>
            <a:endParaRPr lang="en-US" altLang="en-US" sz="1600"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7462564" y="3889244"/>
            <a:ext cx="4098930" cy="2362205"/>
          </a:xfrm>
          <a:prstGeom prst="rect">
            <a:avLst/>
          </a:prstGeom>
        </p:spPr>
      </p:pic>
      <p:sp>
        <p:nvSpPr>
          <p:cNvPr id="7" name="TextBox 6"/>
          <p:cNvSpPr txBox="1"/>
          <p:nvPr/>
        </p:nvSpPr>
        <p:spPr>
          <a:xfrm>
            <a:off x="609460" y="4796611"/>
            <a:ext cx="5908346" cy="1384995"/>
          </a:xfrm>
          <a:prstGeom prst="rect">
            <a:avLst/>
          </a:prstGeom>
          <a:noFill/>
          <a:ln>
            <a:solidFill>
              <a:schemeClr val="bg1">
                <a:lumMod val="50000"/>
              </a:schemeClr>
            </a:solidFill>
            <a:prstDash val="dashDot"/>
          </a:ln>
        </p:spPr>
        <p:txBody>
          <a:bodyPr wrap="square" rtlCol="0">
            <a:spAutoFit/>
          </a:bodyPr>
          <a:lstStyle/>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شرح الكلام:</a:t>
            </a:r>
            <a:endParaRPr lang="en-US" sz="1400" dirty="0" smtClean="0">
              <a:solidFill>
                <a:schemeClr val="bg1">
                  <a:lumMod val="50000"/>
                </a:schemeClr>
              </a:solidFill>
              <a:latin typeface="Calibri" charset="0"/>
              <a:ea typeface="Calibri" charset="0"/>
              <a:cs typeface="Calibri" charset="0"/>
            </a:endParaRPr>
          </a:p>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بعد التلقيح تبدا عملية الانقسام </a:t>
            </a:r>
            <a:r>
              <a:rPr lang="ar-SA" sz="1400" dirty="0" err="1" smtClean="0">
                <a:solidFill>
                  <a:schemeClr val="bg1">
                    <a:lumMod val="50000"/>
                  </a:schemeClr>
                </a:solidFill>
                <a:latin typeface="Calibri" charset="0"/>
                <a:ea typeface="Calibri" charset="0"/>
                <a:cs typeface="Calibri" charset="0"/>
              </a:rPr>
              <a:t>المايتوزي</a:t>
            </a:r>
            <a:r>
              <a:rPr lang="ar-SA" sz="1400" dirty="0" smtClean="0">
                <a:solidFill>
                  <a:schemeClr val="bg1">
                    <a:lumMod val="50000"/>
                  </a:schemeClr>
                </a:solidFill>
                <a:latin typeface="Calibri" charset="0"/>
                <a:ea typeface="Calibri" charset="0"/>
                <a:cs typeface="Calibri" charset="0"/>
              </a:rPr>
              <a:t> داخل الـ</a:t>
            </a:r>
            <a:r>
              <a:rPr lang="en-US" sz="1400" dirty="0" smtClean="0">
                <a:solidFill>
                  <a:schemeClr val="bg1">
                    <a:lumMod val="50000"/>
                  </a:schemeClr>
                </a:solidFill>
                <a:latin typeface="Calibri" charset="0"/>
                <a:ea typeface="Calibri" charset="0"/>
                <a:cs typeface="Calibri" charset="0"/>
              </a:rPr>
              <a:t>zona </a:t>
            </a:r>
            <a:r>
              <a:rPr lang="en-US" sz="1400" dirty="0" err="1" smtClean="0">
                <a:solidFill>
                  <a:schemeClr val="bg1">
                    <a:lumMod val="50000"/>
                  </a:schemeClr>
                </a:solidFill>
                <a:latin typeface="Calibri" charset="0"/>
                <a:ea typeface="Calibri" charset="0"/>
                <a:cs typeface="Calibri" charset="0"/>
              </a:rPr>
              <a:t>pellucida</a:t>
            </a:r>
            <a:r>
              <a:rPr lang="ar-SA" sz="1400" dirty="0" smtClean="0">
                <a:solidFill>
                  <a:schemeClr val="bg1">
                    <a:lumMod val="50000"/>
                  </a:schemeClr>
                </a:solidFill>
                <a:latin typeface="Calibri" charset="0"/>
                <a:ea typeface="Calibri" charset="0"/>
                <a:cs typeface="Calibri" charset="0"/>
              </a:rPr>
              <a:t> لكن الحجم ما يزيد في هذا </a:t>
            </a:r>
            <a:r>
              <a:rPr lang="ar-SA" sz="1400" dirty="0" err="1" smtClean="0">
                <a:solidFill>
                  <a:schemeClr val="bg1">
                    <a:lumMod val="50000"/>
                  </a:schemeClr>
                </a:solidFill>
                <a:latin typeface="Calibri" charset="0"/>
                <a:ea typeface="Calibri" charset="0"/>
                <a:cs typeface="Calibri" charset="0"/>
              </a:rPr>
              <a:t>الإنقسام</a:t>
            </a:r>
            <a:r>
              <a:rPr lang="ar-SA" sz="1400" dirty="0" smtClean="0">
                <a:solidFill>
                  <a:schemeClr val="bg1">
                    <a:lumMod val="50000"/>
                  </a:schemeClr>
                </a:solidFill>
                <a:latin typeface="Calibri" charset="0"/>
                <a:ea typeface="Calibri" charset="0"/>
                <a:cs typeface="Calibri" charset="0"/>
              </a:rPr>
              <a:t>.</a:t>
            </a:r>
          </a:p>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اول انقسام يعطينا خليتين اسمهم </a:t>
            </a:r>
            <a:r>
              <a:rPr lang="en-US" sz="1400" dirty="0" err="1" smtClean="0">
                <a:solidFill>
                  <a:schemeClr val="bg1">
                    <a:lumMod val="50000"/>
                  </a:schemeClr>
                </a:solidFill>
                <a:latin typeface="Calibri" charset="0"/>
                <a:ea typeface="Calibri" charset="0"/>
                <a:cs typeface="Calibri" charset="0"/>
              </a:rPr>
              <a:t>blstomere</a:t>
            </a:r>
            <a:r>
              <a:rPr lang="ar-SA" sz="1400" dirty="0" smtClean="0">
                <a:solidFill>
                  <a:schemeClr val="bg1">
                    <a:lumMod val="50000"/>
                  </a:schemeClr>
                </a:solidFill>
                <a:latin typeface="Calibri" charset="0"/>
                <a:ea typeface="Calibri" charset="0"/>
                <a:cs typeface="Calibri" charset="0"/>
              </a:rPr>
              <a:t> وهذا النوع ممكن يعطينا أي نوع من الخلايا مستقبلا.</a:t>
            </a:r>
          </a:p>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الانقسامات راح تكمل الين متى؟ الى ما يصير عندنا ٣٢ خلية.</a:t>
            </a:r>
          </a:p>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الـ</a:t>
            </a:r>
            <a:r>
              <a:rPr lang="en-US" sz="1400" dirty="0" smtClean="0">
                <a:solidFill>
                  <a:schemeClr val="bg1">
                    <a:lumMod val="50000"/>
                  </a:schemeClr>
                </a:solidFill>
                <a:latin typeface="Calibri" charset="0"/>
                <a:ea typeface="Calibri" charset="0"/>
                <a:cs typeface="Calibri" charset="0"/>
              </a:rPr>
              <a:t>zygote </a:t>
            </a:r>
            <a:r>
              <a:rPr lang="ar-SA" sz="1400" dirty="0" smtClean="0">
                <a:solidFill>
                  <a:schemeClr val="bg1">
                    <a:lumMod val="50000"/>
                  </a:schemeClr>
                </a:solidFill>
                <a:latin typeface="Calibri" charset="0"/>
                <a:ea typeface="Calibri" charset="0"/>
                <a:cs typeface="Calibri" charset="0"/>
              </a:rPr>
              <a:t> </a:t>
            </a:r>
            <a:r>
              <a:rPr lang="ar-SA" sz="1400" dirty="0" err="1" smtClean="0">
                <a:solidFill>
                  <a:schemeClr val="bg1">
                    <a:lumMod val="50000"/>
                  </a:schemeClr>
                </a:solidFill>
                <a:latin typeface="Calibri" charset="0"/>
                <a:ea typeface="Calibri" charset="0"/>
                <a:cs typeface="Calibri" charset="0"/>
              </a:rPr>
              <a:t>مايدخل</a:t>
            </a:r>
            <a:r>
              <a:rPr lang="ar-SA" sz="1400" dirty="0" smtClean="0">
                <a:solidFill>
                  <a:schemeClr val="bg1">
                    <a:lumMod val="50000"/>
                  </a:schemeClr>
                </a:solidFill>
                <a:latin typeface="Calibri" charset="0"/>
                <a:ea typeface="Calibri" charset="0"/>
                <a:cs typeface="Calibri" charset="0"/>
              </a:rPr>
              <a:t> الرحم الا لو وصل الـ١٠٠</a:t>
            </a:r>
            <a:r>
              <a:rPr lang="en-US" sz="1400" dirty="0" smtClean="0">
                <a:solidFill>
                  <a:schemeClr val="bg1">
                    <a:lumMod val="50000"/>
                  </a:schemeClr>
                </a:solidFill>
                <a:latin typeface="Calibri" charset="0"/>
                <a:ea typeface="Calibri" charset="0"/>
                <a:cs typeface="Calibri" charset="0"/>
              </a:rPr>
              <a:t> </a:t>
            </a:r>
            <a:r>
              <a:rPr lang="ar-SA" sz="1400" dirty="0" smtClean="0">
                <a:solidFill>
                  <a:schemeClr val="bg1">
                    <a:lumMod val="50000"/>
                  </a:schemeClr>
                </a:solidFill>
                <a:latin typeface="Calibri" charset="0"/>
                <a:ea typeface="Calibri" charset="0"/>
                <a:cs typeface="Calibri" charset="0"/>
              </a:rPr>
              <a:t>خلية ويصير اسمه </a:t>
            </a:r>
            <a:r>
              <a:rPr lang="en-US" sz="1400" dirty="0" smtClean="0">
                <a:solidFill>
                  <a:schemeClr val="bg1">
                    <a:lumMod val="50000"/>
                  </a:schemeClr>
                </a:solidFill>
                <a:latin typeface="Calibri" charset="0"/>
                <a:ea typeface="Calibri" charset="0"/>
                <a:cs typeface="Calibri" charset="0"/>
              </a:rPr>
              <a:t>blastocyst</a:t>
            </a:r>
            <a:r>
              <a:rPr lang="ar-SA" sz="1400" dirty="0" smtClean="0">
                <a:solidFill>
                  <a:schemeClr val="bg1">
                    <a:lumMod val="50000"/>
                  </a:schemeClr>
                </a:solidFill>
                <a:latin typeface="Calibri" charset="0"/>
                <a:ea typeface="Calibri" charset="0"/>
                <a:cs typeface="Calibri" charset="0"/>
              </a:rPr>
              <a:t> </a:t>
            </a:r>
            <a:r>
              <a:rPr lang="ar-SA" sz="1400" dirty="0" smtClean="0">
                <a:solidFill>
                  <a:srgbClr val="FF0000"/>
                </a:solidFill>
                <a:latin typeface="Calibri" charset="0"/>
                <a:ea typeface="Calibri" charset="0"/>
                <a:cs typeface="Calibri" charset="0"/>
              </a:rPr>
              <a:t>(مهمه)</a:t>
            </a:r>
          </a:p>
        </p:txBody>
      </p:sp>
      <p:sp>
        <p:nvSpPr>
          <p:cNvPr id="8" name="Rectangle 7"/>
          <p:cNvSpPr/>
          <p:nvPr/>
        </p:nvSpPr>
        <p:spPr>
          <a:xfrm>
            <a:off x="1197868" y="6385341"/>
            <a:ext cx="6092825" cy="307777"/>
          </a:xfrm>
          <a:prstGeom prst="rect">
            <a:avLst/>
          </a:prstGeom>
        </p:spPr>
        <p:txBody>
          <a:bodyPr>
            <a:spAutoFit/>
          </a:bodyPr>
          <a:lstStyle/>
          <a:p>
            <a:r>
              <a:rPr lang="en-US" sz="1400" dirty="0" smtClean="0">
                <a:solidFill>
                  <a:srgbClr val="878787"/>
                </a:solidFill>
              </a:rPr>
              <a:t>1: Totipotent </a:t>
            </a:r>
            <a:r>
              <a:rPr lang="en-US" sz="1400" dirty="0">
                <a:solidFill>
                  <a:srgbClr val="878787"/>
                </a:solidFill>
              </a:rPr>
              <a:t>embryo cells can differentiate into </a:t>
            </a:r>
            <a:r>
              <a:rPr lang="en-US" sz="1400" dirty="0" smtClean="0">
                <a:solidFill>
                  <a:srgbClr val="878787"/>
                </a:solidFill>
              </a:rPr>
              <a:t>any cell type.</a:t>
            </a:r>
            <a:endParaRPr lang="en-US" sz="1400" dirty="0"/>
          </a:p>
        </p:txBody>
      </p:sp>
      <p:sp>
        <p:nvSpPr>
          <p:cNvPr id="9" name="Rectangle 8"/>
          <p:cNvSpPr/>
          <p:nvPr/>
        </p:nvSpPr>
        <p:spPr>
          <a:xfrm>
            <a:off x="9406780" y="24126"/>
            <a:ext cx="2736304" cy="738664"/>
          </a:xfrm>
          <a:prstGeom prst="rect">
            <a:avLst/>
          </a:prstGeom>
          <a:ln>
            <a:solidFill>
              <a:srgbClr val="FF0000"/>
            </a:solidFill>
            <a:prstDash val="dash"/>
          </a:ln>
        </p:spPr>
        <p:txBody>
          <a:bodyPr wrap="square">
            <a:spAutoFit/>
          </a:bodyPr>
          <a:lstStyle/>
          <a:p>
            <a:pPr algn="ctr"/>
            <a:r>
              <a:rPr lang="en-US" sz="1400" dirty="0" smtClean="0">
                <a:solidFill>
                  <a:srgbClr val="FF0000"/>
                </a:solidFill>
              </a:rPr>
              <a:t>Doctor said: we wont ask about the name of the cells.</a:t>
            </a:r>
          </a:p>
          <a:p>
            <a:pPr algn="ctr"/>
            <a:r>
              <a:rPr lang="en-US" sz="1400" dirty="0" smtClean="0">
                <a:solidFill>
                  <a:srgbClr val="FF0000"/>
                </a:solidFill>
              </a:rPr>
              <a:t>Remember it just in case..</a:t>
            </a:r>
            <a:endParaRPr lang="en-US" sz="1400" dirty="0">
              <a:solidFill>
                <a:srgbClr val="FF0000"/>
              </a:solidFill>
            </a:endParaRPr>
          </a:p>
        </p:txBody>
      </p:sp>
    </p:spTree>
    <p:extLst>
      <p:ext uri="{BB962C8B-B14F-4D97-AF65-F5344CB8AC3E}">
        <p14:creationId xmlns:p14="http://schemas.microsoft.com/office/powerpoint/2010/main" val="376305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Implantation</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0"/>
            <a:ext cx="10969942" cy="496855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smtClean="0">
                <a:solidFill>
                  <a:srgbClr val="008080"/>
                </a:solidFill>
              </a:rPr>
              <a:t>When the implantation occur?</a:t>
            </a:r>
          </a:p>
          <a:p>
            <a:pPr marL="0" indent="0" defTabSz="914400">
              <a:lnSpc>
                <a:spcPct val="150000"/>
              </a:lnSpc>
              <a:buClr>
                <a:srgbClr val="008080"/>
              </a:buClr>
              <a:buNone/>
              <a:defRPr/>
            </a:pPr>
            <a:r>
              <a:rPr lang="en-US" sz="1800" dirty="0" smtClean="0">
                <a:solidFill>
                  <a:schemeClr val="tx1">
                    <a:lumMod val="95000"/>
                    <a:lumOff val="5000"/>
                  </a:schemeClr>
                </a:solidFill>
              </a:rPr>
              <a:t>Implantation occurs </a:t>
            </a:r>
            <a:r>
              <a:rPr lang="en-US" sz="1800" dirty="0">
                <a:solidFill>
                  <a:schemeClr val="tx1">
                    <a:lumMod val="95000"/>
                    <a:lumOff val="5000"/>
                  </a:schemeClr>
                </a:solidFill>
              </a:rPr>
              <a:t>on </a:t>
            </a:r>
            <a:r>
              <a:rPr lang="en-US" sz="1800" dirty="0">
                <a:solidFill>
                  <a:schemeClr val="accent4">
                    <a:lumMod val="75000"/>
                  </a:schemeClr>
                </a:solidFill>
              </a:rPr>
              <a:t>5-7 day</a:t>
            </a:r>
            <a:r>
              <a:rPr lang="en-US" sz="1800" dirty="0">
                <a:solidFill>
                  <a:schemeClr val="tx1">
                    <a:lumMod val="95000"/>
                    <a:lumOff val="5000"/>
                  </a:schemeClr>
                </a:solidFill>
              </a:rPr>
              <a:t> after </a:t>
            </a:r>
            <a:r>
              <a:rPr lang="en-US" sz="1800" dirty="0" smtClean="0">
                <a:solidFill>
                  <a:schemeClr val="tx1">
                    <a:lumMod val="95000"/>
                    <a:lumOff val="5000"/>
                  </a:schemeClr>
                </a:solidFill>
              </a:rPr>
              <a:t>ovulation</a:t>
            </a:r>
            <a:r>
              <a:rPr lang="en-US" sz="1800" dirty="0">
                <a:solidFill>
                  <a:schemeClr val="tx1">
                    <a:lumMod val="95000"/>
                    <a:lumOff val="5000"/>
                  </a:schemeClr>
                </a:solidFill>
              </a:rPr>
              <a:t> </a:t>
            </a:r>
            <a:r>
              <a:rPr lang="en-US" sz="1600" dirty="0" smtClean="0">
                <a:solidFill>
                  <a:srgbClr val="00B050"/>
                </a:solidFill>
              </a:rPr>
              <a:t>(day </a:t>
            </a:r>
            <a:r>
              <a:rPr lang="en-US" sz="1600" dirty="0">
                <a:solidFill>
                  <a:srgbClr val="00B050"/>
                </a:solidFill>
              </a:rPr>
              <a:t>21</a:t>
            </a:r>
            <a:r>
              <a:rPr lang="en-US" sz="1600" dirty="0" smtClean="0">
                <a:solidFill>
                  <a:srgbClr val="00B050"/>
                </a:solidFill>
              </a:rPr>
              <a:t>).</a:t>
            </a:r>
            <a:endParaRPr lang="en-US" sz="1600" dirty="0" smtClean="0">
              <a:solidFill>
                <a:schemeClr val="tx1">
                  <a:lumMod val="95000"/>
                  <a:lumOff val="5000"/>
                </a:schemeClr>
              </a:solidFill>
            </a:endParaRPr>
          </a:p>
          <a:p>
            <a:pPr marL="0" indent="0" defTabSz="914400">
              <a:lnSpc>
                <a:spcPct val="150000"/>
              </a:lnSpc>
              <a:buClr>
                <a:srgbClr val="008080"/>
              </a:buClr>
              <a:buNone/>
              <a:defRPr/>
            </a:pPr>
            <a:endParaRPr lang="en-US" sz="100" dirty="0" smtClean="0">
              <a:solidFill>
                <a:schemeClr val="tx1">
                  <a:lumMod val="95000"/>
                  <a:lumOff val="5000"/>
                </a:schemeClr>
              </a:solidFill>
            </a:endParaRPr>
          </a:p>
          <a:p>
            <a:pPr defTabSz="914400">
              <a:lnSpc>
                <a:spcPct val="150000"/>
              </a:lnSpc>
              <a:buClr>
                <a:srgbClr val="008080"/>
              </a:buClr>
              <a:defRPr/>
            </a:pPr>
            <a:r>
              <a:rPr lang="en-US" sz="1800" dirty="0" smtClean="0">
                <a:solidFill>
                  <a:srgbClr val="008080"/>
                </a:solidFill>
              </a:rPr>
              <a:t>Steps </a:t>
            </a:r>
            <a:r>
              <a:rPr lang="en-US" sz="1800" dirty="0">
                <a:solidFill>
                  <a:srgbClr val="008080"/>
                </a:solidFill>
              </a:rPr>
              <a:t>of </a:t>
            </a:r>
            <a:r>
              <a:rPr lang="en-US" sz="1800" dirty="0" smtClean="0">
                <a:solidFill>
                  <a:srgbClr val="008080"/>
                </a:solidFill>
              </a:rPr>
              <a:t>implantation:</a:t>
            </a:r>
          </a:p>
          <a:p>
            <a:pPr marL="0" indent="0" defTabSz="914400">
              <a:lnSpc>
                <a:spcPct val="150000"/>
              </a:lnSpc>
              <a:buClr>
                <a:srgbClr val="008080"/>
              </a:buClr>
              <a:buNone/>
              <a:defRPr/>
            </a:pPr>
            <a:r>
              <a:rPr lang="en-US" sz="1600" dirty="0">
                <a:solidFill>
                  <a:schemeClr val="bg1">
                    <a:lumMod val="50000"/>
                  </a:schemeClr>
                </a:solidFill>
              </a:rPr>
              <a:t>Implantation results from the action of </a:t>
            </a:r>
            <a:r>
              <a:rPr lang="en-US" sz="1600" dirty="0">
                <a:solidFill>
                  <a:schemeClr val="tx1">
                    <a:lumMod val="95000"/>
                    <a:lumOff val="5000"/>
                  </a:schemeClr>
                </a:solidFill>
              </a:rPr>
              <a:t>trophoblastic cords from the surface </a:t>
            </a:r>
            <a:r>
              <a:rPr lang="en-US" sz="1600" dirty="0" smtClean="0">
                <a:solidFill>
                  <a:schemeClr val="tx1">
                    <a:lumMod val="95000"/>
                    <a:lumOff val="5000"/>
                  </a:schemeClr>
                </a:solidFill>
              </a:rPr>
              <a:t>of </a:t>
            </a:r>
            <a:r>
              <a:rPr lang="en-US" sz="1600" dirty="0">
                <a:solidFill>
                  <a:schemeClr val="tx1">
                    <a:lumMod val="95000"/>
                    <a:lumOff val="5000"/>
                  </a:schemeClr>
                </a:solidFill>
              </a:rPr>
              <a:t>blastocyst</a:t>
            </a:r>
            <a:r>
              <a:rPr lang="en-US" sz="1600" dirty="0" smtClean="0">
                <a:solidFill>
                  <a:schemeClr val="tx1">
                    <a:lumMod val="95000"/>
                    <a:lumOff val="5000"/>
                  </a:schemeClr>
                </a:solidFill>
              </a:rPr>
              <a:t>.</a:t>
            </a:r>
            <a:endParaRPr lang="en-US" sz="1600" dirty="0" smtClean="0">
              <a:solidFill>
                <a:srgbClr val="008080"/>
              </a:solidFill>
            </a:endParaRPr>
          </a:p>
          <a:p>
            <a:pPr marL="342900" indent="-342900" defTabSz="914400">
              <a:lnSpc>
                <a:spcPct val="150000"/>
              </a:lnSpc>
              <a:buClr>
                <a:srgbClr val="008080"/>
              </a:buClr>
              <a:buFont typeface="+mj-lt"/>
              <a:buAutoNum type="arabicPeriod"/>
              <a:defRPr/>
            </a:pPr>
            <a:r>
              <a:rPr lang="en-US" sz="1600" dirty="0"/>
              <a:t>Digestion of </a:t>
            </a:r>
            <a:r>
              <a:rPr lang="en-US" sz="1600" dirty="0" smtClean="0"/>
              <a:t>endometrium.</a:t>
            </a:r>
          </a:p>
          <a:p>
            <a:pPr marL="342900" indent="-342900" defTabSz="914400">
              <a:lnSpc>
                <a:spcPct val="150000"/>
              </a:lnSpc>
              <a:buClr>
                <a:srgbClr val="008080"/>
              </a:buClr>
              <a:buFont typeface="+mj-lt"/>
              <a:buAutoNum type="arabicPeriod"/>
              <a:defRPr/>
            </a:pPr>
            <a:r>
              <a:rPr lang="en-US" sz="1600" dirty="0"/>
              <a:t>Decidua cells</a:t>
            </a:r>
            <a:r>
              <a:rPr lang="en-US" sz="1600" baseline="30000" dirty="0">
                <a:solidFill>
                  <a:schemeClr val="bg1">
                    <a:lumMod val="50000"/>
                  </a:schemeClr>
                </a:solidFill>
              </a:rPr>
              <a:t>1 </a:t>
            </a:r>
            <a:r>
              <a:rPr lang="en-US" sz="1600" dirty="0" smtClean="0"/>
              <a:t>: (glycogen, proteins, lipids &amp; minerals)</a:t>
            </a:r>
          </a:p>
          <a:p>
            <a:pPr marL="0" indent="0" defTabSz="914400">
              <a:lnSpc>
                <a:spcPct val="150000"/>
              </a:lnSpc>
              <a:buClr>
                <a:srgbClr val="008080"/>
              </a:buClr>
              <a:buNone/>
              <a:defRPr/>
            </a:pPr>
            <a:endParaRPr lang="en-US" sz="1800" dirty="0">
              <a:solidFill>
                <a:schemeClr val="tx1">
                  <a:lumMod val="95000"/>
                  <a:lumOff val="5000"/>
                </a:schemeClr>
              </a:solidFill>
            </a:endParaRPr>
          </a:p>
        </p:txBody>
      </p:sp>
      <p:sp>
        <p:nvSpPr>
          <p:cNvPr id="15" name="TextBox 14"/>
          <p:cNvSpPr txBox="1"/>
          <p:nvPr/>
        </p:nvSpPr>
        <p:spPr>
          <a:xfrm>
            <a:off x="609460" y="5558771"/>
            <a:ext cx="7501176" cy="692497"/>
          </a:xfrm>
          <a:prstGeom prst="rect">
            <a:avLst/>
          </a:prstGeom>
          <a:noFill/>
          <a:ln>
            <a:solidFill>
              <a:schemeClr val="bg1">
                <a:lumMod val="50000"/>
              </a:schemeClr>
            </a:solidFill>
            <a:prstDash val="dashDot"/>
          </a:ln>
        </p:spPr>
        <p:txBody>
          <a:bodyPr wrap="square" rtlCol="0">
            <a:spAutoFit/>
          </a:bodyPr>
          <a:lstStyle/>
          <a:p>
            <a:pPr marL="0" algn="r" defTabSz="1015898" rtl="1" eaLnBrk="1" latinLnBrk="0" hangingPunct="1"/>
            <a:r>
              <a:rPr lang="ar-SA" sz="1300" dirty="0" smtClean="0">
                <a:solidFill>
                  <a:schemeClr val="bg1">
                    <a:lumMod val="50000"/>
                  </a:schemeClr>
                </a:solidFill>
                <a:latin typeface="Calibri" charset="0"/>
                <a:ea typeface="Calibri" charset="0"/>
                <a:cs typeface="Calibri" charset="0"/>
              </a:rPr>
              <a:t>شرح الكلام:</a:t>
            </a:r>
            <a:endParaRPr lang="en-US" sz="1300" dirty="0" smtClean="0">
              <a:solidFill>
                <a:schemeClr val="bg1">
                  <a:lumMod val="50000"/>
                </a:schemeClr>
              </a:solidFill>
              <a:latin typeface="Calibri" charset="0"/>
              <a:ea typeface="Calibri" charset="0"/>
              <a:cs typeface="Calibri" charset="0"/>
            </a:endParaRPr>
          </a:p>
          <a:p>
            <a:pPr marL="0" algn="r" defTabSz="1015898" rtl="1" eaLnBrk="1" latinLnBrk="0" hangingPunct="1"/>
            <a:r>
              <a:rPr lang="ar-SA" sz="1300" dirty="0" smtClean="0">
                <a:solidFill>
                  <a:schemeClr val="bg1">
                    <a:lumMod val="50000"/>
                  </a:schemeClr>
                </a:solidFill>
                <a:latin typeface="Calibri" charset="0"/>
                <a:ea typeface="Calibri" charset="0"/>
                <a:cs typeface="Calibri" charset="0"/>
              </a:rPr>
              <a:t>الطبقة الخارجية من الـ</a:t>
            </a:r>
            <a:r>
              <a:rPr lang="en-US" sz="1300" dirty="0" smtClean="0">
                <a:solidFill>
                  <a:schemeClr val="bg1">
                    <a:lumMod val="50000"/>
                  </a:schemeClr>
                </a:solidFill>
                <a:latin typeface="Calibri" charset="0"/>
                <a:ea typeface="Calibri" charset="0"/>
                <a:cs typeface="Calibri" charset="0"/>
              </a:rPr>
              <a:t>blastocyst</a:t>
            </a:r>
            <a:r>
              <a:rPr lang="ar-SA" sz="1300" dirty="0" smtClean="0">
                <a:solidFill>
                  <a:schemeClr val="bg1">
                    <a:lumMod val="50000"/>
                  </a:schemeClr>
                </a:solidFill>
                <a:latin typeface="Calibri" charset="0"/>
                <a:ea typeface="Calibri" charset="0"/>
                <a:cs typeface="Calibri" charset="0"/>
              </a:rPr>
              <a:t> اللي دخلت الرحم اسمها </a:t>
            </a:r>
            <a:r>
              <a:rPr lang="en-US" sz="1300" dirty="0" smtClean="0">
                <a:solidFill>
                  <a:schemeClr val="bg1">
                    <a:lumMod val="50000"/>
                  </a:schemeClr>
                </a:solidFill>
                <a:latin typeface="Calibri" charset="0"/>
                <a:ea typeface="Calibri" charset="0"/>
                <a:cs typeface="Calibri" charset="0"/>
              </a:rPr>
              <a:t>trophoblast</a:t>
            </a:r>
            <a:r>
              <a:rPr lang="ar-SA" sz="1300" dirty="0" smtClean="0">
                <a:solidFill>
                  <a:schemeClr val="bg1">
                    <a:lumMod val="50000"/>
                  </a:schemeClr>
                </a:solidFill>
                <a:latin typeface="Calibri" charset="0"/>
                <a:ea typeface="Calibri" charset="0"/>
                <a:cs typeface="Calibri" charset="0"/>
              </a:rPr>
              <a:t> وهذي هي الي تساهم في عملية الـ</a:t>
            </a:r>
            <a:r>
              <a:rPr lang="en-US" sz="1300" dirty="0" smtClean="0">
                <a:solidFill>
                  <a:schemeClr val="bg1">
                    <a:lumMod val="50000"/>
                  </a:schemeClr>
                </a:solidFill>
                <a:latin typeface="Calibri" charset="0"/>
                <a:ea typeface="Calibri" charset="0"/>
                <a:cs typeface="Calibri" charset="0"/>
              </a:rPr>
              <a:t>implantation</a:t>
            </a:r>
            <a:r>
              <a:rPr lang="ar-SA" sz="1300" dirty="0" smtClean="0">
                <a:solidFill>
                  <a:schemeClr val="bg1">
                    <a:lumMod val="50000"/>
                  </a:schemeClr>
                </a:solidFill>
                <a:latin typeface="Calibri" charset="0"/>
                <a:ea typeface="Calibri" charset="0"/>
                <a:cs typeface="Calibri" charset="0"/>
              </a:rPr>
              <a:t>. </a:t>
            </a:r>
          </a:p>
          <a:p>
            <a:pPr marL="0" algn="r" defTabSz="1015898" rtl="1" eaLnBrk="1" latinLnBrk="0" hangingPunct="1"/>
            <a:r>
              <a:rPr lang="ar-SA" sz="1300" dirty="0" smtClean="0">
                <a:solidFill>
                  <a:schemeClr val="bg1">
                    <a:lumMod val="50000"/>
                  </a:schemeClr>
                </a:solidFill>
                <a:latin typeface="Calibri" charset="0"/>
                <a:ea typeface="Calibri" charset="0"/>
                <a:cs typeface="Calibri" charset="0"/>
              </a:rPr>
              <a:t>كيف تساهم ؟ بأنها تبدأ في غرس نفسها وفي نفس الوقت هضم طبقة الـ</a:t>
            </a:r>
            <a:r>
              <a:rPr lang="en-US" sz="1300" dirty="0" err="1" smtClean="0">
                <a:solidFill>
                  <a:schemeClr val="bg1">
                    <a:lumMod val="50000"/>
                  </a:schemeClr>
                </a:solidFill>
                <a:latin typeface="Calibri" charset="0"/>
                <a:ea typeface="Calibri" charset="0"/>
                <a:cs typeface="Calibri" charset="0"/>
              </a:rPr>
              <a:t>endomerium</a:t>
            </a:r>
            <a:r>
              <a:rPr lang="ar-SA" sz="1300" dirty="0">
                <a:solidFill>
                  <a:schemeClr val="bg1">
                    <a:lumMod val="50000"/>
                  </a:schemeClr>
                </a:solidFill>
                <a:latin typeface="Calibri" charset="0"/>
                <a:ea typeface="Calibri" charset="0"/>
                <a:cs typeface="Calibri" charset="0"/>
              </a:rPr>
              <a:t> </a:t>
            </a:r>
            <a:r>
              <a:rPr lang="ar-SA" sz="1300" dirty="0" smtClean="0">
                <a:solidFill>
                  <a:schemeClr val="bg1">
                    <a:lumMod val="50000"/>
                  </a:schemeClr>
                </a:solidFill>
                <a:latin typeface="Calibri" charset="0"/>
                <a:ea typeface="Calibri" charset="0"/>
                <a:cs typeface="Calibri" charset="0"/>
              </a:rPr>
              <a:t>و الـ</a:t>
            </a:r>
            <a:r>
              <a:rPr lang="en-US" sz="1300" dirty="0" smtClean="0">
                <a:solidFill>
                  <a:schemeClr val="bg1">
                    <a:lumMod val="50000"/>
                  </a:schemeClr>
                </a:solidFill>
                <a:latin typeface="Calibri" charset="0"/>
                <a:ea typeface="Calibri" charset="0"/>
                <a:cs typeface="Calibri" charset="0"/>
              </a:rPr>
              <a:t>decidua cells</a:t>
            </a:r>
            <a:r>
              <a:rPr lang="ar-SA" sz="1300" dirty="0" smtClean="0">
                <a:solidFill>
                  <a:schemeClr val="bg1">
                    <a:lumMod val="50000"/>
                  </a:schemeClr>
                </a:solidFill>
                <a:latin typeface="Calibri" charset="0"/>
                <a:ea typeface="Calibri" charset="0"/>
                <a:cs typeface="Calibri" charset="0"/>
              </a:rPr>
              <a:t> الي هي المشيمة التابعة للأم.</a:t>
            </a:r>
            <a:endParaRPr lang="en-US" sz="1300" dirty="0" smtClean="0">
              <a:solidFill>
                <a:schemeClr val="bg1">
                  <a:lumMod val="50000"/>
                </a:schemeClr>
              </a:solidFill>
              <a:latin typeface="Calibri" charset="0"/>
              <a:ea typeface="Calibri" charset="0"/>
              <a:cs typeface="Calibri" charset="0"/>
            </a:endParaRPr>
          </a:p>
        </p:txBody>
      </p:sp>
      <p:sp>
        <p:nvSpPr>
          <p:cNvPr id="17" name="Rectangle 16"/>
          <p:cNvSpPr/>
          <p:nvPr/>
        </p:nvSpPr>
        <p:spPr>
          <a:xfrm>
            <a:off x="1197868" y="6396146"/>
            <a:ext cx="7776864" cy="276999"/>
          </a:xfrm>
          <a:prstGeom prst="rect">
            <a:avLst/>
          </a:prstGeom>
        </p:spPr>
        <p:txBody>
          <a:bodyPr wrap="square">
            <a:spAutoFit/>
          </a:bodyPr>
          <a:lstStyle/>
          <a:p>
            <a:r>
              <a:rPr lang="en-US" sz="1200" dirty="0" smtClean="0">
                <a:solidFill>
                  <a:schemeClr val="bg1">
                    <a:lumMod val="50000"/>
                  </a:schemeClr>
                </a:solidFill>
              </a:rPr>
              <a:t>1: The</a:t>
            </a:r>
            <a:r>
              <a:rPr lang="en-US" sz="1200" dirty="0">
                <a:solidFill>
                  <a:schemeClr val="bg1">
                    <a:lumMod val="50000"/>
                  </a:schemeClr>
                </a:solidFill>
              </a:rPr>
              <a:t> </a:t>
            </a:r>
            <a:r>
              <a:rPr lang="en-US" sz="1200" b="1" dirty="0">
                <a:solidFill>
                  <a:schemeClr val="bg1">
                    <a:lumMod val="50000"/>
                  </a:schemeClr>
                </a:solidFill>
              </a:rPr>
              <a:t>decidua</a:t>
            </a:r>
            <a:r>
              <a:rPr lang="en-US" sz="1200" dirty="0">
                <a:solidFill>
                  <a:schemeClr val="bg1">
                    <a:lumMod val="50000"/>
                  </a:schemeClr>
                </a:solidFill>
              </a:rPr>
              <a:t> is the uterine lining (endometrium) during a pregnancy, which forms the maternal part of the placenta.</a:t>
            </a:r>
          </a:p>
        </p:txBody>
      </p:sp>
      <p:sp>
        <p:nvSpPr>
          <p:cNvPr id="6" name="Rectangle 5"/>
          <p:cNvSpPr/>
          <p:nvPr/>
        </p:nvSpPr>
        <p:spPr>
          <a:xfrm>
            <a:off x="5100226" y="584686"/>
            <a:ext cx="6479176" cy="523220"/>
          </a:xfrm>
          <a:prstGeom prst="rect">
            <a:avLst/>
          </a:prstGeom>
          <a:noFill/>
          <a:ln>
            <a:solidFill>
              <a:srgbClr val="00B050"/>
            </a:solidFill>
            <a:prstDash val="dashDot"/>
          </a:ln>
        </p:spPr>
        <p:txBody>
          <a:bodyPr wrap="square" rtlCol="0">
            <a:spAutoFit/>
          </a:bodyPr>
          <a:lstStyle/>
          <a:p>
            <a:pPr algn="l"/>
            <a:r>
              <a:rPr lang="en-US" sz="1400" dirty="0">
                <a:solidFill>
                  <a:srgbClr val="00B050"/>
                </a:solidFill>
                <a:ea typeface="Calibri" charset="0"/>
                <a:cs typeface="Calibri" charset="0"/>
              </a:rPr>
              <a:t>The </a:t>
            </a:r>
            <a:r>
              <a:rPr lang="en-US" sz="1400" dirty="0" smtClean="0">
                <a:solidFill>
                  <a:srgbClr val="00B050"/>
                </a:solidFill>
                <a:ea typeface="Calibri" charset="0"/>
                <a:cs typeface="Calibri" charset="0"/>
              </a:rPr>
              <a:t>blastocyst will </a:t>
            </a:r>
            <a:r>
              <a:rPr lang="en-US" sz="1400" dirty="0">
                <a:solidFill>
                  <a:srgbClr val="00B050"/>
                </a:solidFill>
                <a:ea typeface="Calibri" charset="0"/>
                <a:cs typeface="Calibri" charset="0"/>
              </a:rPr>
              <a:t>plant </a:t>
            </a:r>
            <a:r>
              <a:rPr lang="en-US" sz="1400" dirty="0" smtClean="0">
                <a:solidFill>
                  <a:srgbClr val="00B050"/>
                </a:solidFill>
                <a:ea typeface="Calibri" charset="0"/>
                <a:cs typeface="Calibri" charset="0"/>
              </a:rPr>
              <a:t>itself by sending projections</a:t>
            </a:r>
            <a:r>
              <a:rPr lang="en-US" sz="1400" dirty="0">
                <a:solidFill>
                  <a:srgbClr val="00B050"/>
                </a:solidFill>
                <a:ea typeface="Calibri" charset="0"/>
                <a:cs typeface="Calibri" charset="0"/>
              </a:rPr>
              <a:t> </a:t>
            </a:r>
            <a:r>
              <a:rPr lang="en-US" sz="1400" dirty="0" smtClean="0">
                <a:solidFill>
                  <a:srgbClr val="00B050"/>
                </a:solidFill>
                <a:ea typeface="Calibri" charset="0"/>
                <a:cs typeface="Calibri" charset="0"/>
              </a:rPr>
              <a:t>from chorionic cells </a:t>
            </a:r>
            <a:r>
              <a:rPr lang="en-US" sz="1400" dirty="0">
                <a:solidFill>
                  <a:srgbClr val="00B050"/>
                </a:solidFill>
                <a:ea typeface="Calibri" charset="0"/>
                <a:cs typeface="Calibri" charset="0"/>
              </a:rPr>
              <a:t>into </a:t>
            </a:r>
            <a:r>
              <a:rPr lang="en-US" sz="1400" dirty="0" smtClean="0">
                <a:solidFill>
                  <a:srgbClr val="00B050"/>
                </a:solidFill>
                <a:ea typeface="Calibri" charset="0"/>
                <a:cs typeface="Calibri" charset="0"/>
              </a:rPr>
              <a:t>the endometrium (eating </a:t>
            </a:r>
            <a:r>
              <a:rPr lang="en-US" sz="1400" dirty="0">
                <a:solidFill>
                  <a:srgbClr val="00B050"/>
                </a:solidFill>
                <a:ea typeface="Calibri" charset="0"/>
                <a:cs typeface="Calibri" charset="0"/>
              </a:rPr>
              <a:t>Decidua </a:t>
            </a:r>
            <a:r>
              <a:rPr lang="en-US" sz="1400" dirty="0" smtClean="0">
                <a:solidFill>
                  <a:srgbClr val="00B050"/>
                </a:solidFill>
                <a:ea typeface="Calibri" charset="0"/>
                <a:cs typeface="Calibri" charset="0"/>
              </a:rPr>
              <a:t>cells </a:t>
            </a:r>
            <a:r>
              <a:rPr lang="en-US" sz="1400" dirty="0">
                <a:solidFill>
                  <a:srgbClr val="00B050"/>
                </a:solidFill>
                <a:ea typeface="Calibri" charset="0"/>
                <a:cs typeface="Calibri" charset="0"/>
              </a:rPr>
              <a:t>which </a:t>
            </a:r>
            <a:r>
              <a:rPr lang="en-US" sz="1400" dirty="0" smtClean="0">
                <a:solidFill>
                  <a:srgbClr val="00B050"/>
                </a:solidFill>
                <a:ea typeface="Calibri" charset="0"/>
                <a:cs typeface="Calibri" charset="0"/>
              </a:rPr>
              <a:t>are filled with glycogen &amp; nutrient).</a:t>
            </a:r>
            <a:endParaRPr lang="en-US" sz="1400" dirty="0">
              <a:solidFill>
                <a:srgbClr val="00B050"/>
              </a:solidFill>
              <a:ea typeface="Calibri" charset="0"/>
              <a:cs typeface="Calibri" charset="0"/>
            </a:endParaRPr>
          </a:p>
        </p:txBody>
      </p:sp>
      <p:sp>
        <p:nvSpPr>
          <p:cNvPr id="7" name="Rectangle 6"/>
          <p:cNvSpPr/>
          <p:nvPr/>
        </p:nvSpPr>
        <p:spPr>
          <a:xfrm>
            <a:off x="609459" y="4309802"/>
            <a:ext cx="7501177" cy="1169551"/>
          </a:xfrm>
          <a:prstGeom prst="rect">
            <a:avLst/>
          </a:prstGeom>
          <a:noFill/>
          <a:ln>
            <a:solidFill>
              <a:srgbClr val="00B050"/>
            </a:solidFill>
            <a:prstDash val="dashDot"/>
          </a:ln>
        </p:spPr>
        <p:txBody>
          <a:bodyPr wrap="square" rtlCol="0">
            <a:spAutoFit/>
          </a:bodyPr>
          <a:lstStyle/>
          <a:p>
            <a:r>
              <a:rPr lang="en-US" sz="1400" dirty="0">
                <a:solidFill>
                  <a:srgbClr val="00B050"/>
                </a:solidFill>
                <a:ea typeface="Calibri" charset="0"/>
                <a:cs typeface="Calibri" charset="0"/>
              </a:rPr>
              <a:t>Both estrogen and progesterone are important at this </a:t>
            </a:r>
            <a:r>
              <a:rPr lang="en-US" sz="1400" dirty="0" smtClean="0">
                <a:solidFill>
                  <a:srgbClr val="00B050"/>
                </a:solidFill>
                <a:ea typeface="Calibri" charset="0"/>
                <a:cs typeface="Calibri" charset="0"/>
              </a:rPr>
              <a:t>stage:</a:t>
            </a:r>
            <a:endParaRPr lang="en-US" sz="1400" dirty="0">
              <a:solidFill>
                <a:srgbClr val="00B050"/>
              </a:solidFill>
              <a:ea typeface="Calibri" charset="0"/>
              <a:cs typeface="Calibri" charset="0"/>
            </a:endParaRPr>
          </a:p>
          <a:p>
            <a:pPr marL="342900" indent="-342900">
              <a:buFont typeface="+mj-lt"/>
              <a:buAutoNum type="arabicPeriod"/>
            </a:pPr>
            <a:r>
              <a:rPr lang="en-US" sz="1400" dirty="0">
                <a:solidFill>
                  <a:srgbClr val="00B050"/>
                </a:solidFill>
                <a:ea typeface="Calibri" charset="0"/>
                <a:cs typeface="Calibri" charset="0"/>
              </a:rPr>
              <a:t>Estrogen for proliferation of the endometrium.</a:t>
            </a:r>
          </a:p>
          <a:p>
            <a:pPr marL="342900" indent="-342900">
              <a:buFont typeface="+mj-lt"/>
              <a:buAutoNum type="arabicPeriod"/>
            </a:pPr>
            <a:r>
              <a:rPr lang="en-US" sz="1400" dirty="0">
                <a:solidFill>
                  <a:srgbClr val="00B050"/>
                </a:solidFill>
                <a:ea typeface="Calibri" charset="0"/>
                <a:cs typeface="Calibri" charset="0"/>
              </a:rPr>
              <a:t>Progesterone for the secretory phase (uterine milk) With increasing of the size of the endometrium due to estrogen and progesterone (secretions) it is called (Decidua; endometrium during pregnancy </a:t>
            </a:r>
            <a:r>
              <a:rPr lang="en-US" sz="1400" dirty="0" smtClean="0">
                <a:solidFill>
                  <a:srgbClr val="00B050"/>
                </a:solidFill>
                <a:ea typeface="Calibri" charset="0"/>
                <a:cs typeface="Calibri" charset="0"/>
              </a:rPr>
              <a:t>only).</a:t>
            </a:r>
            <a:endParaRPr lang="en-US" sz="1400" dirty="0">
              <a:solidFill>
                <a:srgbClr val="00B050"/>
              </a:solidFill>
              <a:ea typeface="Calibri" charset="0"/>
              <a:cs typeface="Calibri" charset="0"/>
            </a:endParaRPr>
          </a:p>
        </p:txBody>
      </p:sp>
      <p:pic>
        <p:nvPicPr>
          <p:cNvPr id="8" name="Picture 7"/>
          <p:cNvPicPr>
            <a:picLocks noChangeAspect="1"/>
          </p:cNvPicPr>
          <p:nvPr/>
        </p:nvPicPr>
        <p:blipFill>
          <a:blip r:embed="rId2"/>
          <a:stretch>
            <a:fillRect/>
          </a:stretch>
        </p:blipFill>
        <p:spPr>
          <a:xfrm>
            <a:off x="8182644" y="1415016"/>
            <a:ext cx="3396758" cy="4676037"/>
          </a:xfrm>
          <a:prstGeom prst="rect">
            <a:avLst/>
          </a:prstGeom>
        </p:spPr>
      </p:pic>
      <p:sp>
        <p:nvSpPr>
          <p:cNvPr id="18" name="Rectangle 17"/>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77852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Embryological Development of Placenta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0"/>
            <a:ext cx="10969942" cy="496855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42900" indent="-342900" defTabSz="914400">
              <a:lnSpc>
                <a:spcPct val="150000"/>
              </a:lnSpc>
              <a:buClr>
                <a:srgbClr val="008080"/>
              </a:buClr>
              <a:buFont typeface="+mj-lt"/>
              <a:buAutoNum type="arabicPeriod"/>
              <a:defRPr/>
            </a:pPr>
            <a:r>
              <a:rPr lang="en-US" sz="1600" dirty="0" smtClean="0">
                <a:solidFill>
                  <a:schemeClr val="tx1">
                    <a:lumMod val="95000"/>
                    <a:lumOff val="5000"/>
                  </a:schemeClr>
                </a:solidFill>
              </a:rPr>
              <a:t>Blastocyst </a:t>
            </a:r>
            <a:r>
              <a:rPr lang="en-US" sz="1600" dirty="0">
                <a:solidFill>
                  <a:schemeClr val="tx1">
                    <a:lumMod val="95000"/>
                    <a:lumOff val="5000"/>
                  </a:schemeClr>
                </a:solidFill>
                <a:sym typeface="Wingdings" panose="05000000000000000000" pitchFamily="2" charset="2"/>
              </a:rPr>
              <a:t> Trophoblastic </a:t>
            </a:r>
            <a:r>
              <a:rPr lang="en-US" sz="1600" dirty="0" smtClean="0">
                <a:solidFill>
                  <a:schemeClr val="tx1">
                    <a:lumMod val="95000"/>
                    <a:lumOff val="5000"/>
                  </a:schemeClr>
                </a:solidFill>
                <a:sym typeface="Wingdings" panose="05000000000000000000" pitchFamily="2" charset="2"/>
              </a:rPr>
              <a:t>cords </a:t>
            </a:r>
            <a:r>
              <a:rPr lang="en-US" sz="1600" dirty="0">
                <a:solidFill>
                  <a:schemeClr val="accent5">
                    <a:lumMod val="75000"/>
                  </a:schemeClr>
                </a:solidFill>
                <a:sym typeface="Wingdings" panose="05000000000000000000" pitchFamily="2" charset="2"/>
              </a:rPr>
              <a:t>attaching to the uterus </a:t>
            </a:r>
            <a:r>
              <a:rPr lang="en-US" sz="1600" dirty="0" smtClean="0">
                <a:solidFill>
                  <a:schemeClr val="tx1">
                    <a:lumMod val="95000"/>
                    <a:lumOff val="5000"/>
                  </a:schemeClr>
                </a:solidFill>
                <a:sym typeface="Wingdings" panose="05000000000000000000" pitchFamily="2" charset="2"/>
              </a:rPr>
              <a:t>(</a:t>
            </a:r>
            <a:r>
              <a:rPr lang="en-US" sz="1600" dirty="0">
                <a:solidFill>
                  <a:schemeClr val="tx1">
                    <a:lumMod val="95000"/>
                    <a:lumOff val="5000"/>
                  </a:schemeClr>
                </a:solidFill>
              </a:rPr>
              <a:t>Maternal blood sinuses develop around the trophoblastic </a:t>
            </a:r>
            <a:r>
              <a:rPr lang="en-US" sz="1600" dirty="0" smtClean="0">
                <a:solidFill>
                  <a:schemeClr val="tx1">
                    <a:lumMod val="95000"/>
                    <a:lumOff val="5000"/>
                  </a:schemeClr>
                </a:solidFill>
              </a:rPr>
              <a:t>cords) </a:t>
            </a:r>
            <a:r>
              <a:rPr lang="en-US" sz="1600" dirty="0" smtClean="0">
                <a:solidFill>
                  <a:schemeClr val="tx1">
                    <a:lumMod val="95000"/>
                    <a:lumOff val="5000"/>
                  </a:schemeClr>
                </a:solidFill>
                <a:sym typeface="Wingdings" panose="05000000000000000000" pitchFamily="2" charset="2"/>
              </a:rPr>
              <a:t> </a:t>
            </a:r>
            <a:r>
              <a:rPr lang="en-US" sz="1600" dirty="0">
                <a:solidFill>
                  <a:schemeClr val="tx1">
                    <a:lumMod val="95000"/>
                    <a:lumOff val="5000"/>
                  </a:schemeClr>
                </a:solidFill>
                <a:sym typeface="Wingdings" panose="05000000000000000000" pitchFamily="2" charset="2"/>
              </a:rPr>
              <a:t>blood capillaries grow into the cords from the vascular system of the newly forming embryo. </a:t>
            </a:r>
            <a:endParaRPr lang="en-US" sz="1600" dirty="0" smtClean="0">
              <a:solidFill>
                <a:schemeClr val="tx1">
                  <a:lumMod val="95000"/>
                  <a:lumOff val="5000"/>
                </a:schemeClr>
              </a:solidFill>
              <a:sym typeface="Wingdings" panose="05000000000000000000" pitchFamily="2" charset="2"/>
            </a:endParaRPr>
          </a:p>
          <a:p>
            <a:pPr marL="342900" indent="-342900" defTabSz="914400">
              <a:lnSpc>
                <a:spcPct val="150000"/>
              </a:lnSpc>
              <a:buClr>
                <a:srgbClr val="008080"/>
              </a:buClr>
              <a:buFont typeface="+mj-lt"/>
              <a:buAutoNum type="arabicPeriod"/>
              <a:defRPr/>
            </a:pPr>
            <a:endParaRPr lang="en-US" sz="1600" dirty="0">
              <a:solidFill>
                <a:schemeClr val="bg1">
                  <a:lumMod val="50000"/>
                </a:schemeClr>
              </a:solidFill>
            </a:endParaRPr>
          </a:p>
          <a:p>
            <a:pPr marL="342900" indent="-342900" defTabSz="914400">
              <a:lnSpc>
                <a:spcPct val="150000"/>
              </a:lnSpc>
              <a:buClr>
                <a:srgbClr val="008080"/>
              </a:buClr>
              <a:buFont typeface="+mj-lt"/>
              <a:buAutoNum type="arabicPeriod"/>
              <a:defRPr/>
            </a:pPr>
            <a:r>
              <a:rPr lang="en-US" sz="1600" dirty="0" smtClean="0">
                <a:solidFill>
                  <a:srgbClr val="FFC000"/>
                </a:solidFill>
              </a:rPr>
              <a:t>21 </a:t>
            </a:r>
            <a:r>
              <a:rPr lang="en-US" sz="1600" dirty="0">
                <a:solidFill>
                  <a:srgbClr val="FFC000"/>
                </a:solidFill>
              </a:rPr>
              <a:t>days </a:t>
            </a:r>
            <a:r>
              <a:rPr lang="en-US" sz="1600" dirty="0">
                <a:solidFill>
                  <a:schemeClr val="tx1">
                    <a:lumMod val="95000"/>
                    <a:lumOff val="5000"/>
                  </a:schemeClr>
                </a:solidFill>
              </a:rPr>
              <a:t>after fertilization, blood starts to be pumped by fetal heart into the </a:t>
            </a:r>
            <a:r>
              <a:rPr lang="en-US" sz="1600" dirty="0" smtClean="0">
                <a:solidFill>
                  <a:schemeClr val="tx1">
                    <a:lumMod val="95000"/>
                    <a:lumOff val="5000"/>
                  </a:schemeClr>
                </a:solidFill>
              </a:rPr>
              <a:t>capillaries.</a:t>
            </a:r>
          </a:p>
          <a:p>
            <a:pPr marL="342900" indent="-342900" defTabSz="914400">
              <a:lnSpc>
                <a:spcPct val="150000"/>
              </a:lnSpc>
              <a:buClr>
                <a:srgbClr val="008080"/>
              </a:buClr>
              <a:buFont typeface="+mj-lt"/>
              <a:buAutoNum type="arabicPeriod"/>
              <a:defRPr/>
            </a:pPr>
            <a:endParaRPr lang="en-US" sz="1600" dirty="0">
              <a:solidFill>
                <a:schemeClr val="tx1">
                  <a:lumMod val="95000"/>
                  <a:lumOff val="5000"/>
                </a:schemeClr>
              </a:solidFill>
            </a:endParaRPr>
          </a:p>
          <a:p>
            <a:pPr marL="342900" indent="-342900" defTabSz="914400">
              <a:lnSpc>
                <a:spcPct val="150000"/>
              </a:lnSpc>
              <a:buClr>
                <a:srgbClr val="008080"/>
              </a:buClr>
              <a:buFont typeface="+mj-lt"/>
              <a:buAutoNum type="arabicPeriod"/>
              <a:defRPr/>
            </a:pPr>
            <a:r>
              <a:rPr lang="en-GB" sz="1600" dirty="0">
                <a:solidFill>
                  <a:srgbClr val="00B050"/>
                </a:solidFill>
              </a:rPr>
              <a:t>When implantation occur </a:t>
            </a:r>
            <a:r>
              <a:rPr lang="en-US" sz="1600" dirty="0">
                <a:solidFill>
                  <a:srgbClr val="FF0000"/>
                </a:solidFill>
              </a:rPr>
              <a:t>Blood sinuses </a:t>
            </a:r>
            <a:r>
              <a:rPr lang="en-US" sz="1600" dirty="0">
                <a:solidFill>
                  <a:schemeClr val="accent5">
                    <a:lumMod val="75000"/>
                  </a:schemeClr>
                </a:solidFill>
              </a:rPr>
              <a:t>appear supplied with blood from the mother develop around the outsides of the trophoblastic </a:t>
            </a:r>
            <a:r>
              <a:rPr lang="en-US" sz="1600" dirty="0" smtClean="0">
                <a:solidFill>
                  <a:schemeClr val="accent5">
                    <a:lumMod val="75000"/>
                  </a:schemeClr>
                </a:solidFill>
              </a:rPr>
              <a:t>cords.</a:t>
            </a:r>
          </a:p>
          <a:p>
            <a:pPr marL="342900" indent="-342900" defTabSz="914400">
              <a:lnSpc>
                <a:spcPct val="150000"/>
              </a:lnSpc>
              <a:buClr>
                <a:srgbClr val="008080"/>
              </a:buClr>
              <a:buFont typeface="+mj-lt"/>
              <a:buAutoNum type="arabicPeriod"/>
              <a:defRPr/>
            </a:pPr>
            <a:endParaRPr lang="en-US" sz="1600" dirty="0" smtClean="0">
              <a:solidFill>
                <a:schemeClr val="tx1">
                  <a:lumMod val="95000"/>
                  <a:lumOff val="5000"/>
                </a:schemeClr>
              </a:solidFill>
            </a:endParaRPr>
          </a:p>
          <a:p>
            <a:pPr marL="342900" indent="-342900" defTabSz="914400">
              <a:lnSpc>
                <a:spcPct val="150000"/>
              </a:lnSpc>
              <a:buClr>
                <a:srgbClr val="008080"/>
              </a:buClr>
              <a:buFont typeface="+mj-lt"/>
              <a:buAutoNum type="arabicPeriod"/>
              <a:defRPr/>
            </a:pPr>
            <a:r>
              <a:rPr lang="en-US" sz="1600" dirty="0">
                <a:solidFill>
                  <a:schemeClr val="accent5">
                    <a:lumMod val="75000"/>
                  </a:schemeClr>
                </a:solidFill>
              </a:rPr>
              <a:t>More and more trophoblast projections develop (placental villi</a:t>
            </a:r>
            <a:r>
              <a:rPr lang="en-US" sz="1600" dirty="0" smtClean="0">
                <a:solidFill>
                  <a:schemeClr val="accent5">
                    <a:lumMod val="75000"/>
                  </a:schemeClr>
                </a:solidFill>
              </a:rPr>
              <a:t>).</a:t>
            </a:r>
            <a:endParaRPr lang="en-US" sz="1600" dirty="0">
              <a:solidFill>
                <a:schemeClr val="accent5">
                  <a:lumMod val="75000"/>
                </a:schemeClr>
              </a:solidFill>
            </a:endParaRPr>
          </a:p>
          <a:p>
            <a:pPr marL="0" indent="0" defTabSz="914400">
              <a:lnSpc>
                <a:spcPct val="150000"/>
              </a:lnSpc>
              <a:buClr>
                <a:srgbClr val="008080"/>
              </a:buClr>
              <a:buNone/>
              <a:defRPr/>
            </a:pPr>
            <a:endParaRPr lang="en-US" sz="1800" dirty="0">
              <a:solidFill>
                <a:schemeClr val="tx1">
                  <a:lumMod val="95000"/>
                  <a:lumOff val="5000"/>
                </a:schemeClr>
              </a:solidFill>
            </a:endParaRPr>
          </a:p>
        </p:txBody>
      </p:sp>
      <p:sp>
        <p:nvSpPr>
          <p:cNvPr id="6" name="TextBox 5"/>
          <p:cNvSpPr txBox="1"/>
          <p:nvPr/>
        </p:nvSpPr>
        <p:spPr>
          <a:xfrm>
            <a:off x="1485900" y="5283204"/>
            <a:ext cx="8640960" cy="954107"/>
          </a:xfrm>
          <a:prstGeom prst="rect">
            <a:avLst/>
          </a:prstGeom>
          <a:noFill/>
          <a:ln>
            <a:solidFill>
              <a:schemeClr val="bg1">
                <a:lumMod val="50000"/>
              </a:schemeClr>
            </a:solidFill>
            <a:prstDash val="dashDot"/>
          </a:ln>
        </p:spPr>
        <p:txBody>
          <a:bodyPr wrap="square" rtlCol="0">
            <a:spAutoFit/>
          </a:bodyPr>
          <a:lstStyle/>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شرح الكلام:</a:t>
            </a:r>
            <a:endParaRPr lang="en-US" sz="1400" dirty="0" smtClean="0">
              <a:solidFill>
                <a:schemeClr val="bg1">
                  <a:lumMod val="50000"/>
                </a:schemeClr>
              </a:solidFill>
              <a:latin typeface="Calibri" charset="0"/>
              <a:ea typeface="Calibri" charset="0"/>
              <a:cs typeface="Calibri" charset="0"/>
            </a:endParaRPr>
          </a:p>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بعد الـ</a:t>
            </a:r>
            <a:r>
              <a:rPr lang="en-US" sz="1400" dirty="0" smtClean="0">
                <a:solidFill>
                  <a:schemeClr val="bg1">
                    <a:lumMod val="50000"/>
                  </a:schemeClr>
                </a:solidFill>
                <a:latin typeface="Calibri" charset="0"/>
                <a:ea typeface="Calibri" charset="0"/>
                <a:cs typeface="Calibri" charset="0"/>
              </a:rPr>
              <a:t>implantation</a:t>
            </a:r>
            <a:r>
              <a:rPr lang="ar-SA" sz="1400" dirty="0" smtClean="0">
                <a:solidFill>
                  <a:schemeClr val="bg1">
                    <a:lumMod val="50000"/>
                  </a:schemeClr>
                </a:solidFill>
                <a:latin typeface="Calibri" charset="0"/>
                <a:ea typeface="Calibri" charset="0"/>
                <a:cs typeface="Calibri" charset="0"/>
              </a:rPr>
              <a:t>، الاوعية الدموية تبدأ تتكون حولين الـ</a:t>
            </a:r>
            <a:r>
              <a:rPr lang="en-US" sz="1400" dirty="0" smtClean="0">
                <a:solidFill>
                  <a:schemeClr val="bg1">
                    <a:lumMod val="50000"/>
                  </a:schemeClr>
                </a:solidFill>
                <a:latin typeface="Calibri" charset="0"/>
                <a:ea typeface="Calibri" charset="0"/>
                <a:cs typeface="Calibri" charset="0"/>
              </a:rPr>
              <a:t>trophoblastic cord</a:t>
            </a:r>
            <a:r>
              <a:rPr lang="ar-SA" sz="1400" dirty="0" smtClean="0">
                <a:solidFill>
                  <a:schemeClr val="bg1">
                    <a:lumMod val="50000"/>
                  </a:schemeClr>
                </a:solidFill>
                <a:latin typeface="Calibri" charset="0"/>
                <a:ea typeface="Calibri" charset="0"/>
                <a:cs typeface="Calibri" charset="0"/>
              </a:rPr>
              <a:t> وكمان الاوعية الدموية للجنين تنمو من الجهة الأخرى.</a:t>
            </a:r>
          </a:p>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بعد ٢١ يوم يبدأ قلب الجنين بضخ الدم داخل الأوعية.</a:t>
            </a:r>
          </a:p>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نتوءات الـ</a:t>
            </a:r>
            <a:r>
              <a:rPr lang="en-US" sz="1400" dirty="0" smtClean="0">
                <a:solidFill>
                  <a:schemeClr val="bg1">
                    <a:lumMod val="50000"/>
                  </a:schemeClr>
                </a:solidFill>
                <a:latin typeface="Calibri" charset="0"/>
                <a:ea typeface="Calibri" charset="0"/>
                <a:cs typeface="Calibri" charset="0"/>
              </a:rPr>
              <a:t>trophoblasts</a:t>
            </a:r>
            <a:r>
              <a:rPr lang="ar-SA" sz="1400" dirty="0" smtClean="0">
                <a:solidFill>
                  <a:schemeClr val="bg1">
                    <a:lumMod val="50000"/>
                  </a:schemeClr>
                </a:solidFill>
                <a:latin typeface="Calibri" charset="0"/>
                <a:ea typeface="Calibri" charset="0"/>
                <a:cs typeface="Calibri" charset="0"/>
              </a:rPr>
              <a:t> (الي تمثل الـ</a:t>
            </a:r>
            <a:r>
              <a:rPr lang="en-US" sz="1400" dirty="0" smtClean="0">
                <a:solidFill>
                  <a:schemeClr val="bg1">
                    <a:lumMod val="50000"/>
                  </a:schemeClr>
                </a:solidFill>
                <a:latin typeface="Calibri" charset="0"/>
                <a:ea typeface="Calibri" charset="0"/>
                <a:cs typeface="Calibri" charset="0"/>
              </a:rPr>
              <a:t>placental villi</a:t>
            </a:r>
            <a:r>
              <a:rPr lang="ar-SA" sz="1400" dirty="0" smtClean="0">
                <a:solidFill>
                  <a:schemeClr val="bg1">
                    <a:lumMod val="50000"/>
                  </a:schemeClr>
                </a:solidFill>
                <a:latin typeface="Calibri" charset="0"/>
                <a:ea typeface="Calibri" charset="0"/>
                <a:cs typeface="Calibri" charset="0"/>
              </a:rPr>
              <a:t>) تزيد وبالتالي تزيد الـ</a:t>
            </a:r>
            <a:r>
              <a:rPr lang="en-US" sz="1400" dirty="0" smtClean="0">
                <a:solidFill>
                  <a:schemeClr val="bg1">
                    <a:lumMod val="50000"/>
                  </a:schemeClr>
                </a:solidFill>
                <a:latin typeface="Calibri" charset="0"/>
                <a:ea typeface="Calibri" charset="0"/>
                <a:cs typeface="Calibri" charset="0"/>
              </a:rPr>
              <a:t>surface area</a:t>
            </a:r>
            <a:r>
              <a:rPr lang="ar-SA" sz="1400" dirty="0" smtClean="0">
                <a:solidFill>
                  <a:schemeClr val="bg1">
                    <a:lumMod val="50000"/>
                  </a:schemeClr>
                </a:solidFill>
                <a:latin typeface="Calibri" charset="0"/>
                <a:ea typeface="Calibri" charset="0"/>
                <a:cs typeface="Calibri" charset="0"/>
              </a:rPr>
              <a:t> مما يساعد على تبادل الـ</a:t>
            </a:r>
            <a:r>
              <a:rPr lang="en-US" sz="1400" dirty="0" smtClean="0">
                <a:solidFill>
                  <a:schemeClr val="bg1">
                    <a:lumMod val="50000"/>
                  </a:schemeClr>
                </a:solidFill>
                <a:latin typeface="Calibri" charset="0"/>
                <a:ea typeface="Calibri" charset="0"/>
                <a:cs typeface="Calibri" charset="0"/>
              </a:rPr>
              <a:t>nutrients </a:t>
            </a:r>
            <a:r>
              <a:rPr lang="ar-SA" sz="1400" dirty="0">
                <a:solidFill>
                  <a:schemeClr val="bg1">
                    <a:lumMod val="50000"/>
                  </a:schemeClr>
                </a:solidFill>
                <a:latin typeface="Calibri" charset="0"/>
                <a:ea typeface="Calibri" charset="0"/>
                <a:cs typeface="Calibri" charset="0"/>
              </a:rPr>
              <a:t> </a:t>
            </a:r>
            <a:r>
              <a:rPr lang="ar-SA" sz="1400" dirty="0" smtClean="0">
                <a:solidFill>
                  <a:schemeClr val="bg1">
                    <a:lumMod val="50000"/>
                  </a:schemeClr>
                </a:solidFill>
                <a:latin typeface="Calibri" charset="0"/>
                <a:ea typeface="Calibri" charset="0"/>
                <a:cs typeface="Calibri" charset="0"/>
              </a:rPr>
              <a:t>من الأم الى الجنين. </a:t>
            </a:r>
          </a:p>
        </p:txBody>
      </p:sp>
    </p:spTree>
    <p:extLst>
      <p:ext uri="{BB962C8B-B14F-4D97-AF65-F5344CB8AC3E}">
        <p14:creationId xmlns:p14="http://schemas.microsoft.com/office/powerpoint/2010/main" val="3018614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Physiologic Anatomy of </a:t>
            </a:r>
            <a:r>
              <a:rPr lang="en-US" sz="3200" dirty="0" smtClean="0">
                <a:solidFill>
                  <a:srgbClr val="008080"/>
                </a:solidFill>
                <a:latin typeface="Bahnschrift" panose="020B0502040204020203" pitchFamily="34" charset="0"/>
                <a:cs typeface="Calibri" panose="020F0502020204030204" pitchFamily="34" charset="0"/>
              </a:rPr>
              <a:t>The Placenta</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5743027" y="1257237"/>
            <a:ext cx="5836376" cy="4984874"/>
          </a:xfrm>
          <a:ln w="19050">
            <a:solidFill>
              <a:schemeClr val="bg1">
                <a:lumMod val="65000"/>
              </a:schemeClr>
            </a:solidFill>
            <a:prstDash val="dashDot"/>
          </a:ln>
        </p:spPr>
        <p:txBody>
          <a:bodyPr>
            <a:noAutofit/>
          </a:bodyPr>
          <a:lstStyle/>
          <a:p>
            <a:pPr>
              <a:buClr>
                <a:srgbClr val="008080"/>
              </a:buClr>
            </a:pPr>
            <a:r>
              <a:rPr lang="en-US" sz="1500" dirty="0">
                <a:solidFill>
                  <a:schemeClr val="bg1">
                    <a:lumMod val="50000"/>
                  </a:schemeClr>
                </a:solidFill>
              </a:rPr>
              <a:t>The final structure of the placenta is shown in </a:t>
            </a:r>
            <a:r>
              <a:rPr lang="en-US" sz="1500" dirty="0" smtClean="0">
                <a:solidFill>
                  <a:schemeClr val="bg1">
                    <a:lumMod val="50000"/>
                  </a:schemeClr>
                </a:solidFill>
              </a:rPr>
              <a:t>picture.</a:t>
            </a:r>
          </a:p>
          <a:p>
            <a:pPr>
              <a:buClr>
                <a:srgbClr val="008080"/>
              </a:buClr>
            </a:pPr>
            <a:r>
              <a:rPr lang="en-US" sz="1500" dirty="0" smtClean="0">
                <a:solidFill>
                  <a:schemeClr val="bg1">
                    <a:lumMod val="50000"/>
                  </a:schemeClr>
                </a:solidFill>
              </a:rPr>
              <a:t>Note </a:t>
            </a:r>
            <a:r>
              <a:rPr lang="en-US" sz="1500" dirty="0">
                <a:solidFill>
                  <a:schemeClr val="bg1">
                    <a:lumMod val="50000"/>
                  </a:schemeClr>
                </a:solidFill>
              </a:rPr>
              <a:t>that the fetus’s blood flows through </a:t>
            </a:r>
            <a:r>
              <a:rPr lang="en-US" sz="1500" dirty="0" smtClean="0">
                <a:solidFill>
                  <a:schemeClr val="bg1">
                    <a:lumMod val="50000"/>
                  </a:schemeClr>
                </a:solidFill>
              </a:rPr>
              <a:t>two umbilical </a:t>
            </a:r>
            <a:r>
              <a:rPr lang="en-US" sz="1500" dirty="0">
                <a:solidFill>
                  <a:schemeClr val="bg1">
                    <a:lumMod val="50000"/>
                  </a:schemeClr>
                </a:solidFill>
              </a:rPr>
              <a:t>arteries, then into the capillaries of the villi, </a:t>
            </a:r>
            <a:r>
              <a:rPr lang="en-US" sz="1500" dirty="0" smtClean="0">
                <a:solidFill>
                  <a:schemeClr val="bg1">
                    <a:lumMod val="50000"/>
                  </a:schemeClr>
                </a:solidFill>
              </a:rPr>
              <a:t>and finally </a:t>
            </a:r>
            <a:r>
              <a:rPr lang="en-US" sz="1500" dirty="0">
                <a:solidFill>
                  <a:schemeClr val="bg1">
                    <a:lumMod val="50000"/>
                  </a:schemeClr>
                </a:solidFill>
              </a:rPr>
              <a:t>back through a single umbilical vein into the fetus. </a:t>
            </a:r>
            <a:r>
              <a:rPr lang="en-US" sz="1500" dirty="0">
                <a:solidFill>
                  <a:srgbClr val="00B050"/>
                </a:solidFill>
              </a:rPr>
              <a:t>(the umbilical cord consists of two arteries and one </a:t>
            </a:r>
            <a:r>
              <a:rPr lang="en-US" sz="1500" dirty="0" smtClean="0">
                <a:solidFill>
                  <a:srgbClr val="00B050"/>
                </a:solidFill>
              </a:rPr>
              <a:t>vein).</a:t>
            </a:r>
            <a:endParaRPr lang="en-US" sz="1500" dirty="0">
              <a:solidFill>
                <a:srgbClr val="00B050"/>
              </a:solidFill>
            </a:endParaRPr>
          </a:p>
          <a:p>
            <a:pPr>
              <a:buClr>
                <a:srgbClr val="008080"/>
              </a:buClr>
            </a:pPr>
            <a:r>
              <a:rPr lang="en-US" sz="1500" dirty="0">
                <a:solidFill>
                  <a:schemeClr val="bg1">
                    <a:lumMod val="50000"/>
                  </a:schemeClr>
                </a:solidFill>
              </a:rPr>
              <a:t>At the same time, the mother’s blood flows from </a:t>
            </a:r>
            <a:r>
              <a:rPr lang="en-US" sz="1500" dirty="0" smtClean="0">
                <a:solidFill>
                  <a:schemeClr val="bg1">
                    <a:lumMod val="50000"/>
                  </a:schemeClr>
                </a:solidFill>
              </a:rPr>
              <a:t>her uterine </a:t>
            </a:r>
            <a:r>
              <a:rPr lang="en-US" sz="1500" dirty="0">
                <a:solidFill>
                  <a:schemeClr val="bg1">
                    <a:lumMod val="50000"/>
                  </a:schemeClr>
                </a:solidFill>
              </a:rPr>
              <a:t>arteries into large maternal sinuses that </a:t>
            </a:r>
            <a:r>
              <a:rPr lang="en-US" sz="1500" dirty="0" smtClean="0">
                <a:solidFill>
                  <a:schemeClr val="bg1">
                    <a:lumMod val="50000"/>
                  </a:schemeClr>
                </a:solidFill>
              </a:rPr>
              <a:t>surround the </a:t>
            </a:r>
            <a:r>
              <a:rPr lang="en-US" sz="1500" dirty="0">
                <a:solidFill>
                  <a:schemeClr val="bg1">
                    <a:lumMod val="50000"/>
                  </a:schemeClr>
                </a:solidFill>
              </a:rPr>
              <a:t>villi and then back into the uterine veins of the mother</a:t>
            </a:r>
            <a:r>
              <a:rPr lang="en-US" sz="1500" dirty="0" smtClean="0">
                <a:solidFill>
                  <a:schemeClr val="bg1">
                    <a:lumMod val="50000"/>
                  </a:schemeClr>
                </a:solidFill>
              </a:rPr>
              <a:t>.</a:t>
            </a:r>
            <a:endParaRPr lang="en-US" sz="1500" dirty="0">
              <a:solidFill>
                <a:schemeClr val="bg1">
                  <a:lumMod val="50000"/>
                </a:schemeClr>
              </a:solidFill>
            </a:endParaRPr>
          </a:p>
          <a:p>
            <a:pPr>
              <a:buClr>
                <a:srgbClr val="008080"/>
              </a:buClr>
            </a:pPr>
            <a:r>
              <a:rPr lang="en-US" sz="1500" dirty="0" smtClean="0">
                <a:solidFill>
                  <a:schemeClr val="bg1">
                    <a:lumMod val="50000"/>
                  </a:schemeClr>
                </a:solidFill>
              </a:rPr>
              <a:t>the picture also shows the relationship between </a:t>
            </a:r>
            <a:r>
              <a:rPr lang="en-US" sz="1500" dirty="0">
                <a:solidFill>
                  <a:schemeClr val="bg1">
                    <a:lumMod val="50000"/>
                  </a:schemeClr>
                </a:solidFill>
              </a:rPr>
              <a:t>the fetal blood of each fetal placental villus </a:t>
            </a:r>
            <a:r>
              <a:rPr lang="en-US" sz="1500" dirty="0" smtClean="0">
                <a:solidFill>
                  <a:schemeClr val="bg1">
                    <a:lumMod val="50000"/>
                  </a:schemeClr>
                </a:solidFill>
              </a:rPr>
              <a:t>and the </a:t>
            </a:r>
            <a:r>
              <a:rPr lang="en-US" sz="1500" dirty="0">
                <a:solidFill>
                  <a:schemeClr val="bg1">
                    <a:lumMod val="50000"/>
                  </a:schemeClr>
                </a:solidFill>
              </a:rPr>
              <a:t>blood of the mother surrounding the outsides of </a:t>
            </a:r>
            <a:r>
              <a:rPr lang="en-US" sz="1500" dirty="0" smtClean="0">
                <a:solidFill>
                  <a:schemeClr val="bg1">
                    <a:lumMod val="50000"/>
                  </a:schemeClr>
                </a:solidFill>
              </a:rPr>
              <a:t>the villus </a:t>
            </a:r>
            <a:r>
              <a:rPr lang="en-US" sz="1500" dirty="0">
                <a:solidFill>
                  <a:schemeClr val="bg1">
                    <a:lumMod val="50000"/>
                  </a:schemeClr>
                </a:solidFill>
              </a:rPr>
              <a:t>in the fully developed placenta.</a:t>
            </a:r>
          </a:p>
          <a:p>
            <a:pPr>
              <a:buClr>
                <a:srgbClr val="008080"/>
              </a:buClr>
            </a:pPr>
            <a:r>
              <a:rPr lang="en-US" sz="1500" dirty="0">
                <a:solidFill>
                  <a:schemeClr val="bg1">
                    <a:lumMod val="50000"/>
                  </a:schemeClr>
                </a:solidFill>
              </a:rPr>
              <a:t>The total surface area of all the villi of the </a:t>
            </a:r>
            <a:r>
              <a:rPr lang="en-US" sz="1500" dirty="0" smtClean="0">
                <a:solidFill>
                  <a:schemeClr val="bg1">
                    <a:lumMod val="50000"/>
                  </a:schemeClr>
                </a:solidFill>
              </a:rPr>
              <a:t>mature placenta </a:t>
            </a:r>
            <a:r>
              <a:rPr lang="en-US" sz="1500" dirty="0">
                <a:solidFill>
                  <a:schemeClr val="bg1">
                    <a:lumMod val="50000"/>
                  </a:schemeClr>
                </a:solidFill>
              </a:rPr>
              <a:t>is only a few square </a:t>
            </a:r>
            <a:r>
              <a:rPr lang="en-US" sz="1500" dirty="0" smtClean="0">
                <a:solidFill>
                  <a:schemeClr val="bg1">
                    <a:lumMod val="50000"/>
                  </a:schemeClr>
                </a:solidFill>
              </a:rPr>
              <a:t>meters - many times less </a:t>
            </a:r>
            <a:r>
              <a:rPr lang="en-US" sz="1500" dirty="0">
                <a:solidFill>
                  <a:schemeClr val="bg1">
                    <a:lumMod val="50000"/>
                  </a:schemeClr>
                </a:solidFill>
              </a:rPr>
              <a:t>than the area of the pulmonary membrane in </a:t>
            </a:r>
            <a:r>
              <a:rPr lang="en-US" sz="1500" dirty="0" smtClean="0">
                <a:solidFill>
                  <a:schemeClr val="bg1">
                    <a:lumMod val="50000"/>
                  </a:schemeClr>
                </a:solidFill>
              </a:rPr>
              <a:t>the lungs</a:t>
            </a:r>
            <a:r>
              <a:rPr lang="en-US" sz="1500" dirty="0">
                <a:solidFill>
                  <a:schemeClr val="bg1">
                    <a:lumMod val="50000"/>
                  </a:schemeClr>
                </a:solidFill>
              </a:rPr>
              <a:t>. </a:t>
            </a:r>
            <a:endParaRPr lang="en-US" sz="1500" dirty="0" smtClean="0">
              <a:solidFill>
                <a:schemeClr val="bg1">
                  <a:lumMod val="50000"/>
                </a:schemeClr>
              </a:solidFill>
            </a:endParaRPr>
          </a:p>
          <a:p>
            <a:pPr>
              <a:buClr>
                <a:srgbClr val="008080"/>
              </a:buClr>
            </a:pPr>
            <a:r>
              <a:rPr lang="en-US" sz="1500" dirty="0" smtClean="0">
                <a:solidFill>
                  <a:schemeClr val="bg1">
                    <a:lumMod val="50000"/>
                  </a:schemeClr>
                </a:solidFill>
              </a:rPr>
              <a:t>Nevertheless</a:t>
            </a:r>
            <a:r>
              <a:rPr lang="en-US" sz="1500" dirty="0">
                <a:solidFill>
                  <a:schemeClr val="bg1">
                    <a:lumMod val="50000"/>
                  </a:schemeClr>
                </a:solidFill>
              </a:rPr>
              <a:t>, nutrients and other substances </a:t>
            </a:r>
            <a:r>
              <a:rPr lang="en-US" sz="1500" dirty="0" smtClean="0">
                <a:solidFill>
                  <a:schemeClr val="bg1">
                    <a:lumMod val="50000"/>
                  </a:schemeClr>
                </a:solidFill>
              </a:rPr>
              <a:t>pass through </a:t>
            </a:r>
            <a:r>
              <a:rPr lang="en-US" sz="1500" dirty="0">
                <a:solidFill>
                  <a:schemeClr val="bg1">
                    <a:lumMod val="50000"/>
                  </a:schemeClr>
                </a:solidFill>
              </a:rPr>
              <a:t>this placental membrane mainly by diffusion </a:t>
            </a:r>
            <a:r>
              <a:rPr lang="en-US" sz="1500" dirty="0" smtClean="0">
                <a:solidFill>
                  <a:schemeClr val="bg1">
                    <a:lumMod val="50000"/>
                  </a:schemeClr>
                </a:solidFill>
              </a:rPr>
              <a:t>in much </a:t>
            </a:r>
            <a:r>
              <a:rPr lang="en-US" sz="1500" dirty="0">
                <a:solidFill>
                  <a:schemeClr val="bg1">
                    <a:lumMod val="50000"/>
                  </a:schemeClr>
                </a:solidFill>
              </a:rPr>
              <a:t>the </a:t>
            </a:r>
            <a:r>
              <a:rPr lang="en-US" sz="1500" dirty="0" smtClean="0">
                <a:solidFill>
                  <a:schemeClr val="bg1">
                    <a:lumMod val="50000"/>
                  </a:schemeClr>
                </a:solidFill>
              </a:rPr>
              <a:t>same manner </a:t>
            </a:r>
            <a:r>
              <a:rPr lang="en-US" sz="1500" dirty="0">
                <a:solidFill>
                  <a:schemeClr val="bg1">
                    <a:lumMod val="50000"/>
                  </a:schemeClr>
                </a:solidFill>
              </a:rPr>
              <a:t>that diffusion occurs through </a:t>
            </a:r>
            <a:r>
              <a:rPr lang="en-US" sz="1500" dirty="0" smtClean="0">
                <a:solidFill>
                  <a:schemeClr val="bg1">
                    <a:lumMod val="50000"/>
                  </a:schemeClr>
                </a:solidFill>
              </a:rPr>
              <a:t>the alveolar </a:t>
            </a:r>
            <a:r>
              <a:rPr lang="en-US" sz="1500" dirty="0">
                <a:solidFill>
                  <a:schemeClr val="bg1">
                    <a:lumMod val="50000"/>
                  </a:schemeClr>
                </a:solidFill>
              </a:rPr>
              <a:t>membranes of the lungs and the capillary </a:t>
            </a:r>
            <a:r>
              <a:rPr lang="en-US" sz="1500" dirty="0" smtClean="0">
                <a:solidFill>
                  <a:schemeClr val="bg1">
                    <a:lumMod val="50000"/>
                  </a:schemeClr>
                </a:solidFill>
              </a:rPr>
              <a:t>membranes elsewhere </a:t>
            </a:r>
            <a:r>
              <a:rPr lang="en-US" sz="1500" dirty="0">
                <a:solidFill>
                  <a:schemeClr val="bg1">
                    <a:lumMod val="50000"/>
                  </a:schemeClr>
                </a:solidFill>
              </a:rPr>
              <a:t>in the body.</a:t>
            </a: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6" descr="C:\Users\User\Pictures\placenta2.gif"/>
          <p:cNvPicPr>
            <a:picLocks noChangeAspect="1" noChangeArrowheads="1"/>
          </p:cNvPicPr>
          <p:nvPr/>
        </p:nvPicPr>
        <p:blipFill>
          <a:blip r:embed="rId2" cstate="print"/>
          <a:srcRect/>
          <a:stretch>
            <a:fillRect/>
          </a:stretch>
        </p:blipFill>
        <p:spPr bwMode="auto">
          <a:xfrm>
            <a:off x="618115" y="1617903"/>
            <a:ext cx="5124912" cy="4263543"/>
          </a:xfrm>
          <a:prstGeom prst="rect">
            <a:avLst/>
          </a:prstGeom>
          <a:noFill/>
        </p:spPr>
      </p:pic>
      <p:sp>
        <p:nvSpPr>
          <p:cNvPr id="7" name="TextBox 6"/>
          <p:cNvSpPr txBox="1"/>
          <p:nvPr/>
        </p:nvSpPr>
        <p:spPr>
          <a:xfrm>
            <a:off x="609460" y="5680210"/>
            <a:ext cx="4980896" cy="523220"/>
          </a:xfrm>
          <a:prstGeom prst="rect">
            <a:avLst/>
          </a:prstGeom>
          <a:ln w="127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00B050"/>
                </a:solidFill>
              </a:rPr>
              <a:t>The area with concentrated blood that’s why it is important to prevent this area for rupturing during labor</a:t>
            </a:r>
            <a:endParaRPr lang="en-US" sz="1400" dirty="0">
              <a:solidFill>
                <a:srgbClr val="00B050"/>
              </a:solidFill>
            </a:endParaRPr>
          </a:p>
        </p:txBody>
      </p:sp>
      <p:cxnSp>
        <p:nvCxnSpPr>
          <p:cNvPr id="9" name="Straight Arrow Connector 8"/>
          <p:cNvCxnSpPr/>
          <p:nvPr/>
        </p:nvCxnSpPr>
        <p:spPr>
          <a:xfrm flipH="1" flipV="1">
            <a:off x="3457582" y="4869160"/>
            <a:ext cx="332574" cy="79208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4052" y="4581128"/>
            <a:ext cx="603530"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01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Functions of The Placenta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0" y="5326062"/>
            <a:ext cx="6061016" cy="103028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dirty="0" smtClean="0"/>
              <a:t>The first three functions are the major functions of the placenta.</a:t>
            </a:r>
          </a:p>
          <a:p>
            <a:pPr defTabSz="914400">
              <a:lnSpc>
                <a:spcPct val="150000"/>
              </a:lnSpc>
              <a:buClr>
                <a:srgbClr val="008080"/>
              </a:buClr>
            </a:pPr>
            <a:r>
              <a:rPr lang="en-US" sz="1600" dirty="0" smtClean="0">
                <a:solidFill>
                  <a:schemeClr val="bg1">
                    <a:lumMod val="50000"/>
                  </a:schemeClr>
                </a:solidFill>
              </a:rPr>
              <a:t>We will discuss each one of these functions in next slides.  </a:t>
            </a:r>
            <a:endParaRPr lang="en-US" sz="1600" dirty="0">
              <a:solidFill>
                <a:schemeClr val="bg1">
                  <a:lumMod val="50000"/>
                </a:schemeClr>
              </a:solidFill>
            </a:endParaRPr>
          </a:p>
          <a:p>
            <a:pPr marL="0" indent="0" defTabSz="914400">
              <a:lnSpc>
                <a:spcPct val="150000"/>
              </a:lnSpc>
              <a:buClr>
                <a:srgbClr val="008080"/>
              </a:buClr>
              <a:buNone/>
            </a:pPr>
            <a:endParaRPr lang="en-US" altLang="ar-SA" sz="1800" dirty="0">
              <a:solidFill>
                <a:srgbClr val="008080"/>
              </a:solidFill>
            </a:endParaRPr>
          </a:p>
          <a:p>
            <a:pPr marL="0" indent="0" defTabSz="914400">
              <a:lnSpc>
                <a:spcPct val="150000"/>
              </a:lnSpc>
              <a:buClr>
                <a:srgbClr val="008080"/>
              </a:buClr>
              <a:buNone/>
            </a:pPr>
            <a:endParaRPr lang="en-US" sz="1800" dirty="0" smtClean="0"/>
          </a:p>
        </p:txBody>
      </p:sp>
      <p:sp>
        <p:nvSpPr>
          <p:cNvPr id="7" name="Rectangle 6"/>
          <p:cNvSpPr/>
          <p:nvPr/>
        </p:nvSpPr>
        <p:spPr>
          <a:xfrm>
            <a:off x="4266900" y="1272555"/>
            <a:ext cx="3672408" cy="638200"/>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7E8D"/>
                </a:solidFill>
                <a:latin typeface="Calibri" panose="020F0502020204030204" pitchFamily="34" charset="0"/>
                <a:cs typeface="Calibri" panose="020F0502020204030204" pitchFamily="34" charset="0"/>
              </a:rPr>
              <a:t>Functions of The Placenta </a:t>
            </a:r>
          </a:p>
        </p:txBody>
      </p:sp>
      <p:sp>
        <p:nvSpPr>
          <p:cNvPr id="8" name="Rectangle 7"/>
          <p:cNvSpPr/>
          <p:nvPr/>
        </p:nvSpPr>
        <p:spPr>
          <a:xfrm>
            <a:off x="618115" y="2352675"/>
            <a:ext cx="1784328" cy="720080"/>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07D7A"/>
                </a:solidFill>
                <a:latin typeface="Calibri" panose="020F0502020204030204" pitchFamily="34" charset="0"/>
                <a:cs typeface="Calibri" panose="020F0502020204030204" pitchFamily="34" charset="0"/>
              </a:rPr>
              <a:t>1. Respiration</a:t>
            </a:r>
            <a:endParaRPr lang="en-US" sz="1800" dirty="0">
              <a:solidFill>
                <a:srgbClr val="007D7A"/>
              </a:solidFill>
              <a:latin typeface="Calibri" panose="020F0502020204030204" pitchFamily="34" charset="0"/>
              <a:cs typeface="Calibri" panose="020F0502020204030204" pitchFamily="34" charset="0"/>
            </a:endParaRPr>
          </a:p>
        </p:txBody>
      </p:sp>
      <p:sp>
        <p:nvSpPr>
          <p:cNvPr id="9" name="Rectangle 8"/>
          <p:cNvSpPr/>
          <p:nvPr/>
        </p:nvSpPr>
        <p:spPr>
          <a:xfrm>
            <a:off x="2934733" y="2352674"/>
            <a:ext cx="1784328" cy="720080"/>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07D7A"/>
                </a:solidFill>
                <a:latin typeface="Calibri" panose="020F0502020204030204" pitchFamily="34" charset="0"/>
                <a:cs typeface="Calibri" panose="020F0502020204030204" pitchFamily="34" charset="0"/>
              </a:rPr>
              <a:t>2</a:t>
            </a:r>
            <a:r>
              <a:rPr lang="en-US" sz="1800" dirty="0">
                <a:solidFill>
                  <a:srgbClr val="007D7A"/>
                </a:solidFill>
                <a:latin typeface="Calibri" panose="020F0502020204030204" pitchFamily="34" charset="0"/>
                <a:cs typeface="Calibri" panose="020F0502020204030204" pitchFamily="34" charset="0"/>
              </a:rPr>
              <a:t>. Nutrition</a:t>
            </a:r>
          </a:p>
        </p:txBody>
      </p:sp>
      <p:sp>
        <p:nvSpPr>
          <p:cNvPr id="11" name="Rectangle 10"/>
          <p:cNvSpPr/>
          <p:nvPr/>
        </p:nvSpPr>
        <p:spPr>
          <a:xfrm>
            <a:off x="5251351" y="2352674"/>
            <a:ext cx="1784328" cy="720080"/>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7D7A"/>
                </a:solidFill>
                <a:latin typeface="Calibri" panose="020F0502020204030204" pitchFamily="34" charset="0"/>
                <a:cs typeface="Calibri" panose="020F0502020204030204" pitchFamily="34" charset="0"/>
              </a:rPr>
              <a:t>3. Excretion</a:t>
            </a:r>
          </a:p>
        </p:txBody>
      </p:sp>
      <p:sp>
        <p:nvSpPr>
          <p:cNvPr id="12" name="Rectangle 11"/>
          <p:cNvSpPr/>
          <p:nvPr/>
        </p:nvSpPr>
        <p:spPr>
          <a:xfrm>
            <a:off x="7567969" y="2352672"/>
            <a:ext cx="1784328" cy="720081"/>
          </a:xfrm>
          <a:prstGeom prst="rect">
            <a:avLst/>
          </a:prstGeom>
          <a:solidFill>
            <a:srgbClr val="FFF7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07D7A"/>
                </a:solidFill>
                <a:latin typeface="Calibri" panose="020F0502020204030204" pitchFamily="34" charset="0"/>
                <a:cs typeface="Calibri" panose="020F0502020204030204" pitchFamily="34" charset="0"/>
              </a:rPr>
              <a:t>4. Endocrine </a:t>
            </a:r>
            <a:endParaRPr lang="en-US" sz="1800" dirty="0">
              <a:solidFill>
                <a:srgbClr val="007D7A"/>
              </a:solidFill>
              <a:latin typeface="Calibri" panose="020F0502020204030204" pitchFamily="34" charset="0"/>
              <a:cs typeface="Calibri" panose="020F0502020204030204" pitchFamily="34" charset="0"/>
            </a:endParaRPr>
          </a:p>
        </p:txBody>
      </p:sp>
      <p:cxnSp>
        <p:nvCxnSpPr>
          <p:cNvPr id="17" name="Straight Connector 16"/>
          <p:cNvCxnSpPr>
            <a:stCxn id="7" idx="2"/>
          </p:cNvCxnSpPr>
          <p:nvPr/>
        </p:nvCxnSpPr>
        <p:spPr>
          <a:xfrm flipH="1">
            <a:off x="6103086" y="1910755"/>
            <a:ext cx="18"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03085" y="2054771"/>
            <a:ext cx="4608512"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22565" y="2054771"/>
            <a:ext cx="4680520"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22565" y="205477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70837" y="205477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479349" y="205477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711597" y="205477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803728" y="2352672"/>
            <a:ext cx="1784328" cy="720081"/>
          </a:xfrm>
          <a:prstGeom prst="rect">
            <a:avLst/>
          </a:prstGeom>
          <a:solidFill>
            <a:schemeClr val="accent4">
              <a:lumMod val="20000"/>
              <a:lumOff val="80000"/>
            </a:schemeClr>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07D7A"/>
                </a:solidFill>
                <a:latin typeface="Calibri" panose="020F0502020204030204" pitchFamily="34" charset="0"/>
                <a:cs typeface="Calibri" panose="020F0502020204030204" pitchFamily="34" charset="0"/>
              </a:rPr>
              <a:t>5.Protction  </a:t>
            </a:r>
            <a:endParaRPr lang="en-US" sz="1800" dirty="0">
              <a:solidFill>
                <a:srgbClr val="007D7A"/>
              </a:solidFill>
              <a:latin typeface="Calibri" panose="020F0502020204030204" pitchFamily="34" charset="0"/>
              <a:cs typeface="Calibri" panose="020F0502020204030204" pitchFamily="34" charset="0"/>
            </a:endParaRPr>
          </a:p>
        </p:txBody>
      </p:sp>
      <p:cxnSp>
        <p:nvCxnSpPr>
          <p:cNvPr id="36" name="Straight Arrow Connector 35"/>
          <p:cNvCxnSpPr/>
          <p:nvPr/>
        </p:nvCxnSpPr>
        <p:spPr>
          <a:xfrm>
            <a:off x="6103085" y="205477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 descr="C:\Users\User\Pictures\O2 transport in placenta.jpg"/>
          <p:cNvPicPr>
            <a:picLocks noChangeAspect="1" noChangeArrowheads="1"/>
          </p:cNvPicPr>
          <p:nvPr/>
        </p:nvPicPr>
        <p:blipFill>
          <a:blip r:embed="rId2" cstate="print"/>
          <a:srcRect/>
          <a:stretch>
            <a:fillRect/>
          </a:stretch>
        </p:blipFill>
        <p:spPr bwMode="auto">
          <a:xfrm>
            <a:off x="6598468" y="3220343"/>
            <a:ext cx="4985274" cy="3100838"/>
          </a:xfrm>
          <a:prstGeom prst="rect">
            <a:avLst/>
          </a:prstGeom>
          <a:noFill/>
        </p:spPr>
      </p:pic>
    </p:spTree>
    <p:extLst>
      <p:ext uri="{BB962C8B-B14F-4D97-AF65-F5344CB8AC3E}">
        <p14:creationId xmlns:p14="http://schemas.microsoft.com/office/powerpoint/2010/main" val="3118357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Respiration</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3809010422"/>
              </p:ext>
            </p:extLst>
          </p:nvPr>
        </p:nvGraphicFramePr>
        <p:xfrm>
          <a:off x="609459" y="1484784"/>
          <a:ext cx="10969943" cy="3291840"/>
        </p:xfrm>
        <a:graphic>
          <a:graphicData uri="http://schemas.openxmlformats.org/drawingml/2006/table">
            <a:tbl>
              <a:tblPr firstRow="1" bandRow="1">
                <a:tableStyleId>{5DA37D80-6434-44D0-A028-1B22A696006F}</a:tableStyleId>
              </a:tblPr>
              <a:tblGrid>
                <a:gridCol w="5732306">
                  <a:extLst>
                    <a:ext uri="{9D8B030D-6E8A-4147-A177-3AD203B41FA5}">
                      <a16:colId xmlns:a16="http://schemas.microsoft.com/office/drawing/2014/main" val="1164763168"/>
                    </a:ext>
                  </a:extLst>
                </a:gridCol>
                <a:gridCol w="5237637">
                  <a:extLst>
                    <a:ext uri="{9D8B030D-6E8A-4147-A177-3AD203B41FA5}">
                      <a16:colId xmlns:a16="http://schemas.microsoft.com/office/drawing/2014/main" val="4128162029"/>
                    </a:ext>
                  </a:extLst>
                </a:gridCol>
              </a:tblGrid>
              <a:tr h="2845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rgbClr val="497E8D"/>
                          </a:solidFill>
                          <a:latin typeface="Calibri" panose="020F0502020204030204" pitchFamily="34" charset="0"/>
                          <a:ea typeface="+mn-ea"/>
                          <a:cs typeface="Calibri" panose="020F0502020204030204" pitchFamily="34" charset="0"/>
                        </a:rPr>
                        <a:t>Placental permeability and membrane diffusion conductance</a:t>
                      </a:r>
                      <a:endParaRPr kumimoji="0" lang="en-US" sz="1800" b="0" kern="1200" dirty="0" smtClean="0">
                        <a:solidFill>
                          <a:schemeClr val="bg1">
                            <a:lumMod val="50000"/>
                          </a:schemeClr>
                        </a:solidFill>
                        <a:latin typeface="+mn-lt"/>
                        <a:ea typeface="+mn-ea"/>
                        <a:cs typeface="Calibri" panose="020F0502020204030204" pitchFamily="34" charset="0"/>
                      </a:endParaRPr>
                    </a:p>
                  </a:txBody>
                  <a:tcPr>
                    <a:solidFill>
                      <a:srgbClr val="F7FF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284565">
                <a:tc>
                  <a:txBody>
                    <a:bodyPr/>
                    <a:lstStyle/>
                    <a:p>
                      <a:pPr algn="ctr" defTabSz="914400">
                        <a:lnSpc>
                          <a:spcPct val="100000"/>
                        </a:lnSpc>
                        <a:buClr>
                          <a:srgbClr val="008080"/>
                        </a:buClr>
                      </a:pPr>
                      <a:endParaRPr kumimoji="0" lang="en-US" altLang="ar-SA" sz="100" kern="1200" dirty="0" smtClean="0">
                        <a:solidFill>
                          <a:srgbClr val="008080"/>
                        </a:solidFill>
                        <a:latin typeface="+mn-lt"/>
                        <a:ea typeface="+mn-ea"/>
                        <a:cs typeface="+mn-cs"/>
                      </a:endParaRPr>
                    </a:p>
                    <a:p>
                      <a:pPr algn="ctr" defTabSz="914400">
                        <a:lnSpc>
                          <a:spcPct val="100000"/>
                        </a:lnSpc>
                        <a:buClr>
                          <a:srgbClr val="008080"/>
                        </a:buClr>
                      </a:pPr>
                      <a:endParaRPr kumimoji="0" lang="en-US" altLang="ar-SA" sz="100" kern="1200" dirty="0" smtClean="0">
                        <a:solidFill>
                          <a:srgbClr val="008080"/>
                        </a:solidFill>
                        <a:latin typeface="+mn-lt"/>
                        <a:ea typeface="+mn-ea"/>
                        <a:cs typeface="+mn-cs"/>
                      </a:endParaRPr>
                    </a:p>
                    <a:p>
                      <a:pPr algn="ctr" defTabSz="914400">
                        <a:lnSpc>
                          <a:spcPct val="100000"/>
                        </a:lnSpc>
                        <a:buClr>
                          <a:srgbClr val="008080"/>
                        </a:buClr>
                      </a:pPr>
                      <a:endParaRPr kumimoji="0" lang="en-US" altLang="ar-SA" sz="100" kern="1200" dirty="0" smtClean="0">
                        <a:solidFill>
                          <a:srgbClr val="008080"/>
                        </a:solidFill>
                        <a:latin typeface="+mn-lt"/>
                        <a:ea typeface="+mn-ea"/>
                        <a:cs typeface="+mn-cs"/>
                      </a:endParaRPr>
                    </a:p>
                    <a:p>
                      <a:pPr algn="ctr" defTabSz="914400">
                        <a:lnSpc>
                          <a:spcPct val="100000"/>
                        </a:lnSpc>
                        <a:buClr>
                          <a:srgbClr val="008080"/>
                        </a:buClr>
                      </a:pPr>
                      <a:r>
                        <a:rPr kumimoji="0" lang="en-US" altLang="ar-SA" sz="1800" kern="1200" dirty="0" smtClean="0">
                          <a:solidFill>
                            <a:srgbClr val="008080"/>
                          </a:solidFill>
                          <a:latin typeface="+mn-lt"/>
                          <a:ea typeface="+mn-ea"/>
                          <a:cs typeface="+mn-cs"/>
                        </a:rPr>
                        <a:t>In the early months of pregnancy</a:t>
                      </a:r>
                    </a:p>
                  </a:txBody>
                  <a:tcPr>
                    <a:solidFill>
                      <a:srgbClr val="F8E5FF"/>
                    </a:solidFill>
                  </a:tcPr>
                </a:tc>
                <a:tc>
                  <a:txBody>
                    <a:bodyPr/>
                    <a:lstStyle/>
                    <a:p>
                      <a:pPr algn="ctr" defTabSz="914400">
                        <a:lnSpc>
                          <a:spcPct val="100000"/>
                        </a:lnSpc>
                        <a:buClr>
                          <a:srgbClr val="008080"/>
                        </a:buClr>
                      </a:pPr>
                      <a:r>
                        <a:rPr kumimoji="0" lang="en-US" sz="1800" kern="1200" dirty="0" smtClean="0">
                          <a:solidFill>
                            <a:srgbClr val="008080"/>
                          </a:solidFill>
                          <a:latin typeface="+mn-lt"/>
                          <a:ea typeface="+mn-ea"/>
                          <a:cs typeface="+mn-cs"/>
                        </a:rPr>
                        <a:t>In later pregnancy</a:t>
                      </a:r>
                      <a:endParaRPr kumimoji="0" lang="en-US" sz="1800" kern="1200" dirty="0">
                        <a:solidFill>
                          <a:srgbClr val="008080"/>
                        </a:solidFill>
                        <a:latin typeface="+mn-lt"/>
                        <a:ea typeface="+mn-ea"/>
                        <a:cs typeface="+mn-cs"/>
                      </a:endParaRPr>
                    </a:p>
                  </a:txBody>
                  <a:tcPr>
                    <a:solidFill>
                      <a:srgbClr val="E1FFFF"/>
                    </a:solidFill>
                  </a:tcPr>
                </a:tc>
                <a:extLst>
                  <a:ext uri="{0D108BD9-81ED-4DB2-BD59-A6C34878D82A}">
                    <a16:rowId xmlns:a16="http://schemas.microsoft.com/office/drawing/2014/main" val="459244839"/>
                  </a:ext>
                </a:extLst>
              </a:tr>
              <a:tr h="2459272">
                <a:tc>
                  <a:txBody>
                    <a:bodyPr/>
                    <a:lstStyle/>
                    <a:p>
                      <a:pPr marL="285750" indent="-285750" defTabSz="914400">
                        <a:lnSpc>
                          <a:spcPct val="150000"/>
                        </a:lnSpc>
                        <a:buClr>
                          <a:srgbClr val="008080"/>
                        </a:buClr>
                        <a:buFont typeface="Wingdings" panose="05000000000000000000" pitchFamily="2" charset="2"/>
                        <a:buChar char="ü"/>
                        <a:defRPr/>
                      </a:pPr>
                      <a:r>
                        <a:rPr lang="en-US" altLang="en-US" sz="1600" dirty="0" smtClean="0">
                          <a:solidFill>
                            <a:srgbClr val="00B050"/>
                          </a:solidFill>
                        </a:rPr>
                        <a:t>In the early months of pregnancy,</a:t>
                      </a:r>
                      <a:r>
                        <a:rPr lang="en-US" altLang="en-US" sz="1600" baseline="0" dirty="0" smtClean="0">
                          <a:solidFill>
                            <a:srgbClr val="00B050"/>
                          </a:solidFill>
                        </a:rPr>
                        <a:t> </a:t>
                      </a:r>
                      <a:r>
                        <a:rPr lang="en-US" altLang="en-US" sz="1600" dirty="0" smtClean="0"/>
                        <a:t>the placental membrane is still thick because it is not fully developed.</a:t>
                      </a:r>
                      <a:endParaRPr lang="ar-SA" altLang="en-US" sz="1600" dirty="0" smtClean="0"/>
                    </a:p>
                    <a:p>
                      <a:pPr marL="285750" indent="-285750" defTabSz="914400">
                        <a:lnSpc>
                          <a:spcPct val="150000"/>
                        </a:lnSpc>
                        <a:buClr>
                          <a:srgbClr val="008080"/>
                        </a:buClr>
                        <a:buFont typeface="Wingdings" panose="05000000000000000000" pitchFamily="2" charset="2"/>
                        <a:buChar char="ü"/>
                        <a:defRPr/>
                      </a:pPr>
                      <a:endParaRPr lang="en-US" altLang="en-US" sz="700" dirty="0" smtClean="0"/>
                    </a:p>
                    <a:p>
                      <a:pPr marL="285750" indent="-285750" defTabSz="914400">
                        <a:lnSpc>
                          <a:spcPct val="150000"/>
                        </a:lnSpc>
                        <a:buClr>
                          <a:srgbClr val="008080"/>
                        </a:buClr>
                        <a:buFont typeface="Wingdings" panose="05000000000000000000" pitchFamily="2" charset="2"/>
                        <a:buChar char="ü"/>
                        <a:defRPr/>
                      </a:pPr>
                      <a:r>
                        <a:rPr lang="en-US" altLang="en-US" sz="1600" dirty="0" smtClean="0"/>
                        <a:t>The surface area is small because the placenta has not grown. </a:t>
                      </a:r>
                    </a:p>
                    <a:p>
                      <a:pPr marL="285750" indent="-285750" defTabSz="914400">
                        <a:lnSpc>
                          <a:spcPct val="150000"/>
                        </a:lnSpc>
                        <a:buClr>
                          <a:srgbClr val="008080"/>
                        </a:buClr>
                        <a:buFont typeface="Wingdings" panose="05000000000000000000" pitchFamily="2" charset="2"/>
                        <a:buChar char="ü"/>
                        <a:defRPr/>
                      </a:pPr>
                      <a:endParaRPr lang="en-US" altLang="en-US" sz="300" dirty="0" smtClean="0"/>
                    </a:p>
                    <a:p>
                      <a:pPr marL="285750" indent="-285750" defTabSz="914400">
                        <a:lnSpc>
                          <a:spcPct val="150000"/>
                        </a:lnSpc>
                        <a:buClr>
                          <a:srgbClr val="008080"/>
                        </a:buClr>
                        <a:buFont typeface="Wingdings" panose="05000000000000000000" pitchFamily="2" charset="2"/>
                        <a:buChar char="ü"/>
                        <a:defRPr/>
                      </a:pPr>
                      <a:r>
                        <a:rPr lang="en-US" altLang="en-US" sz="1600" dirty="0" smtClean="0">
                          <a:solidFill>
                            <a:srgbClr val="00B050"/>
                          </a:solidFill>
                        </a:rPr>
                        <a:t>So, how does the fetus get the nutrient ? Through the uterine milk (remember: in secretory phase progesterone secrete substances in the endometrium which is called UTERINE MILK)</a:t>
                      </a:r>
                    </a:p>
                  </a:txBody>
                  <a:tcPr>
                    <a:solidFill>
                      <a:srgbClr val="FEFBFF"/>
                    </a:solidFill>
                  </a:tcPr>
                </a:tc>
                <a:tc>
                  <a:txBody>
                    <a:bodyPr/>
                    <a:lstStyle/>
                    <a:p>
                      <a:pPr marL="0" indent="0" defTabSz="914400">
                        <a:lnSpc>
                          <a:spcPct val="150000"/>
                        </a:lnSpc>
                        <a:buClr>
                          <a:srgbClr val="008080"/>
                        </a:buClr>
                        <a:buFont typeface="Wingdings" panose="05000000000000000000" pitchFamily="2" charset="2"/>
                        <a:buNone/>
                        <a:defRPr/>
                      </a:pPr>
                      <a:r>
                        <a:rPr lang="en-US" altLang="en-US" sz="1800" dirty="0" smtClean="0">
                          <a:solidFill>
                            <a:srgbClr val="00B050"/>
                          </a:solidFill>
                        </a:rPr>
                        <a:t>In later pregnancy, </a:t>
                      </a:r>
                      <a:r>
                        <a:rPr lang="en-US" altLang="en-US" sz="1800" dirty="0" smtClean="0"/>
                        <a:t>The permeability increases because of thinning of the membrane diffusion layers and because the surface area expands many times over.</a:t>
                      </a:r>
                    </a:p>
                  </a:txBody>
                  <a:tcPr>
                    <a:solidFill>
                      <a:srgbClr val="F7FFFF"/>
                    </a:solidFill>
                  </a:tcPr>
                </a:tc>
                <a:extLst>
                  <a:ext uri="{0D108BD9-81ED-4DB2-BD59-A6C34878D82A}">
                    <a16:rowId xmlns:a16="http://schemas.microsoft.com/office/drawing/2014/main" val="914437974"/>
                  </a:ext>
                </a:extLst>
              </a:tr>
            </a:tbl>
          </a:graphicData>
        </a:graphic>
      </p:graphicFrame>
      <p:sp>
        <p:nvSpPr>
          <p:cNvPr id="6" name="TextBox 5"/>
          <p:cNvSpPr txBox="1"/>
          <p:nvPr/>
        </p:nvSpPr>
        <p:spPr>
          <a:xfrm>
            <a:off x="1629916" y="5063080"/>
            <a:ext cx="8640960" cy="1169551"/>
          </a:xfrm>
          <a:prstGeom prst="rect">
            <a:avLst/>
          </a:prstGeom>
          <a:noFill/>
          <a:ln>
            <a:solidFill>
              <a:schemeClr val="bg1">
                <a:lumMod val="50000"/>
              </a:schemeClr>
            </a:solidFill>
            <a:prstDash val="dashDot"/>
          </a:ln>
        </p:spPr>
        <p:txBody>
          <a:bodyPr wrap="square" rtlCol="0">
            <a:spAutoFit/>
          </a:bodyPr>
          <a:lstStyle/>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شرح الكلام:</a:t>
            </a:r>
          </a:p>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في شهور الحمل الأولى الـ</a:t>
            </a:r>
            <a:r>
              <a:rPr lang="en-US" sz="1400" dirty="0" smtClean="0">
                <a:solidFill>
                  <a:schemeClr val="bg1">
                    <a:lumMod val="50000"/>
                  </a:schemeClr>
                </a:solidFill>
                <a:latin typeface="Calibri" charset="0"/>
                <a:ea typeface="Calibri" charset="0"/>
                <a:cs typeface="Calibri" charset="0"/>
              </a:rPr>
              <a:t>placenta</a:t>
            </a:r>
            <a:r>
              <a:rPr lang="ar-SA" sz="1400" dirty="0" smtClean="0">
                <a:solidFill>
                  <a:schemeClr val="bg1">
                    <a:lumMod val="50000"/>
                  </a:schemeClr>
                </a:solidFill>
                <a:latin typeface="Calibri" charset="0"/>
                <a:ea typeface="Calibri" charset="0"/>
                <a:cs typeface="Calibri" charset="0"/>
              </a:rPr>
              <a:t> تكون لسا ما اكتملت النمو تماما، بالتالي الـ</a:t>
            </a:r>
            <a:r>
              <a:rPr lang="en-US" sz="1400" dirty="0" smtClean="0">
                <a:solidFill>
                  <a:schemeClr val="bg1">
                    <a:lumMod val="50000"/>
                  </a:schemeClr>
                </a:solidFill>
                <a:latin typeface="Calibri" charset="0"/>
                <a:ea typeface="Calibri" charset="0"/>
                <a:cs typeface="Calibri" charset="0"/>
              </a:rPr>
              <a:t>placental membrane</a:t>
            </a:r>
            <a:r>
              <a:rPr lang="ar-SA" sz="1400" dirty="0" smtClean="0">
                <a:solidFill>
                  <a:schemeClr val="bg1">
                    <a:lumMod val="50000"/>
                  </a:schemeClr>
                </a:solidFill>
                <a:latin typeface="Calibri" charset="0"/>
                <a:ea typeface="Calibri" charset="0"/>
                <a:cs typeface="Calibri" charset="0"/>
              </a:rPr>
              <a:t> يكون سميك والـ</a:t>
            </a:r>
            <a:r>
              <a:rPr lang="en-US" sz="1400" dirty="0" smtClean="0">
                <a:solidFill>
                  <a:schemeClr val="bg1">
                    <a:lumMod val="50000"/>
                  </a:schemeClr>
                </a:solidFill>
                <a:latin typeface="Calibri" charset="0"/>
                <a:ea typeface="Calibri" charset="0"/>
                <a:cs typeface="Calibri" charset="0"/>
              </a:rPr>
              <a:t>surface area</a:t>
            </a:r>
            <a:r>
              <a:rPr lang="ar-SA" sz="1400" dirty="0" smtClean="0">
                <a:solidFill>
                  <a:schemeClr val="bg1">
                    <a:lumMod val="50000"/>
                  </a:schemeClr>
                </a:solidFill>
                <a:latin typeface="Calibri" charset="0"/>
                <a:ea typeface="Calibri" charset="0"/>
                <a:cs typeface="Calibri" charset="0"/>
              </a:rPr>
              <a:t> تكون صغيرة (تخيلوا أن شيء يكون طبقة سميكة بالتالي صعب اختراقها بينما لو كانت رقيقة بسهولة نخترقها) وهذا راح يعيق تبادل الأوكسجين بشكل كبير بين الأم والجنين.</a:t>
            </a:r>
          </a:p>
          <a:p>
            <a:pPr marL="0" algn="r" defTabSz="1015898" rtl="1" eaLnBrk="1" latinLnBrk="0" hangingPunct="1"/>
            <a:r>
              <a:rPr lang="ar-SA" sz="1400" dirty="0" smtClean="0">
                <a:solidFill>
                  <a:schemeClr val="bg1">
                    <a:lumMod val="50000"/>
                  </a:schemeClr>
                </a:solidFill>
                <a:latin typeface="Calibri" charset="0"/>
                <a:ea typeface="Calibri" charset="0"/>
                <a:cs typeface="Calibri" charset="0"/>
              </a:rPr>
              <a:t>بعد شهور الحمل الأولى، الـ</a:t>
            </a:r>
            <a:r>
              <a:rPr lang="en-US" sz="1400" dirty="0" smtClean="0">
                <a:solidFill>
                  <a:schemeClr val="bg1">
                    <a:lumMod val="50000"/>
                  </a:schemeClr>
                </a:solidFill>
                <a:latin typeface="Calibri" charset="0"/>
                <a:ea typeface="Calibri" charset="0"/>
                <a:cs typeface="Calibri" charset="0"/>
              </a:rPr>
              <a:t>membrane </a:t>
            </a:r>
            <a:r>
              <a:rPr lang="ar-SA" sz="1400" dirty="0">
                <a:solidFill>
                  <a:schemeClr val="bg1">
                    <a:lumMod val="50000"/>
                  </a:schemeClr>
                </a:solidFill>
                <a:latin typeface="Calibri" charset="0"/>
                <a:ea typeface="Calibri" charset="0"/>
                <a:cs typeface="Calibri" charset="0"/>
              </a:rPr>
              <a:t> </a:t>
            </a:r>
            <a:r>
              <a:rPr lang="ar-SA" sz="1400" dirty="0" smtClean="0">
                <a:solidFill>
                  <a:schemeClr val="bg1">
                    <a:lumMod val="50000"/>
                  </a:schemeClr>
                </a:solidFill>
                <a:latin typeface="Calibri" charset="0"/>
                <a:ea typeface="Calibri" charset="0"/>
                <a:cs typeface="Calibri" charset="0"/>
              </a:rPr>
              <a:t>يصير </a:t>
            </a:r>
            <a:r>
              <a:rPr lang="en-US" sz="1400" dirty="0" smtClean="0">
                <a:solidFill>
                  <a:schemeClr val="bg1">
                    <a:lumMod val="50000"/>
                  </a:schemeClr>
                </a:solidFill>
                <a:latin typeface="Calibri" charset="0"/>
                <a:ea typeface="Calibri" charset="0"/>
                <a:cs typeface="Calibri" charset="0"/>
              </a:rPr>
              <a:t>thin </a:t>
            </a:r>
            <a:r>
              <a:rPr lang="ar-SA" sz="1400" dirty="0" smtClean="0">
                <a:solidFill>
                  <a:schemeClr val="bg1">
                    <a:lumMod val="50000"/>
                  </a:schemeClr>
                </a:solidFill>
                <a:latin typeface="Calibri" charset="0"/>
                <a:ea typeface="Calibri" charset="0"/>
                <a:cs typeface="Calibri" charset="0"/>
              </a:rPr>
              <a:t> والـ</a:t>
            </a:r>
            <a:r>
              <a:rPr lang="en-US" sz="1400" dirty="0" smtClean="0">
                <a:solidFill>
                  <a:schemeClr val="bg1">
                    <a:lumMod val="50000"/>
                  </a:schemeClr>
                </a:solidFill>
                <a:latin typeface="Calibri" charset="0"/>
                <a:ea typeface="Calibri" charset="0"/>
                <a:cs typeface="Calibri" charset="0"/>
              </a:rPr>
              <a:t>surface area</a:t>
            </a:r>
            <a:r>
              <a:rPr lang="ar-SA" sz="1400" dirty="0" smtClean="0">
                <a:solidFill>
                  <a:schemeClr val="bg1">
                    <a:lumMod val="50000"/>
                  </a:schemeClr>
                </a:solidFill>
                <a:latin typeface="Calibri" charset="0"/>
                <a:ea typeface="Calibri" charset="0"/>
                <a:cs typeface="Calibri" charset="0"/>
              </a:rPr>
              <a:t> توسع وتتمدد بالتالي عملية التبادل تكون أسهل وبكميات أكبر.</a:t>
            </a:r>
          </a:p>
        </p:txBody>
      </p:sp>
      <p:sp>
        <p:nvSpPr>
          <p:cNvPr id="7" name="TextBox 6"/>
          <p:cNvSpPr txBox="1"/>
          <p:nvPr/>
        </p:nvSpPr>
        <p:spPr>
          <a:xfrm>
            <a:off x="7114906" y="743194"/>
            <a:ext cx="4464496" cy="307777"/>
          </a:xfrm>
          <a:prstGeom prst="rect">
            <a:avLst/>
          </a:prstGeom>
          <a:noFill/>
          <a:ln>
            <a:solidFill>
              <a:schemeClr val="bg1">
                <a:lumMod val="50000"/>
              </a:schemeClr>
            </a:solidFill>
            <a:prstDash val="dashDot"/>
          </a:ln>
        </p:spPr>
        <p:txBody>
          <a:bodyPr wrap="square" rtlCol="0">
            <a:spAutoFit/>
          </a:bodyPr>
          <a:lstStyle/>
          <a:p>
            <a:pPr marL="0" algn="ctr" defTabSz="1015898" rtl="1" eaLnBrk="1" latinLnBrk="0" hangingPunct="1"/>
            <a:r>
              <a:rPr lang="ar-SA" sz="1400" dirty="0" smtClean="0">
                <a:solidFill>
                  <a:schemeClr val="bg1">
                    <a:lumMod val="50000"/>
                  </a:schemeClr>
                </a:solidFill>
                <a:latin typeface="Calibri" charset="0"/>
                <a:ea typeface="Calibri" charset="0"/>
                <a:cs typeface="Calibri" charset="0"/>
              </a:rPr>
              <a:t>يقصد بها انتقال الأوكسجين من الأم للجنين</a:t>
            </a:r>
          </a:p>
        </p:txBody>
      </p:sp>
      <p:sp>
        <p:nvSpPr>
          <p:cNvPr id="9" name="Rectangle 8"/>
          <p:cNvSpPr/>
          <p:nvPr/>
        </p:nvSpPr>
        <p:spPr>
          <a:xfrm>
            <a:off x="10270876" y="16726"/>
            <a:ext cx="1917949" cy="340491"/>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Gill Sans MT" charset="0"/>
                <a:ea typeface="Gill Sans MT" charset="0"/>
                <a:cs typeface="Gill Sans MT" charset="0"/>
              </a:rPr>
              <a:t>Only in Males’ Slides</a:t>
            </a:r>
          </a:p>
        </p:txBody>
      </p:sp>
    </p:spTree>
    <p:extLst>
      <p:ext uri="{BB962C8B-B14F-4D97-AF65-F5344CB8AC3E}">
        <p14:creationId xmlns:p14="http://schemas.microsoft.com/office/powerpoint/2010/main" val="1674517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0"/>
            <a:ext cx="6997119" cy="496855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defRPr/>
            </a:pPr>
            <a:r>
              <a:rPr lang="en-US" sz="1800" dirty="0">
                <a:solidFill>
                  <a:srgbClr val="008080"/>
                </a:solidFill>
              </a:rPr>
              <a:t>Diffusion of oxygen through the placental </a:t>
            </a:r>
            <a:r>
              <a:rPr lang="en-US" sz="1800" dirty="0" smtClean="0">
                <a:solidFill>
                  <a:srgbClr val="008080"/>
                </a:solidFill>
              </a:rPr>
              <a:t>membrane:</a:t>
            </a:r>
          </a:p>
          <a:p>
            <a:pPr defTabSz="914400">
              <a:buClr>
                <a:srgbClr val="008080"/>
              </a:buClr>
              <a:defRPr/>
            </a:pPr>
            <a:r>
              <a:rPr lang="en-US" sz="1600" dirty="0">
                <a:solidFill>
                  <a:schemeClr val="tx1">
                    <a:lumMod val="95000"/>
                    <a:lumOff val="5000"/>
                  </a:schemeClr>
                </a:solidFill>
              </a:rPr>
              <a:t>The mean partial pressure </a:t>
            </a:r>
            <a:r>
              <a:rPr lang="en-US" sz="1600" dirty="0" smtClean="0">
                <a:solidFill>
                  <a:schemeClr val="tx1">
                    <a:lumMod val="95000"/>
                    <a:lumOff val="5000"/>
                  </a:schemeClr>
                </a:solidFill>
              </a:rPr>
              <a:t>of oxygen </a:t>
            </a:r>
            <a:r>
              <a:rPr lang="en-US" sz="1600" dirty="0">
                <a:solidFill>
                  <a:schemeClr val="tx1">
                    <a:lumMod val="95000"/>
                    <a:lumOff val="5000"/>
                  </a:schemeClr>
                </a:solidFill>
              </a:rPr>
              <a:t>(PO2) of the mother’s blood in the placental sinuses is about </a:t>
            </a:r>
            <a:r>
              <a:rPr lang="en-US" sz="1600" dirty="0">
                <a:solidFill>
                  <a:srgbClr val="FFC000"/>
                </a:solidFill>
              </a:rPr>
              <a:t>50 mm Hg</a:t>
            </a:r>
            <a:r>
              <a:rPr lang="en-US" sz="1600" dirty="0">
                <a:solidFill>
                  <a:schemeClr val="tx1">
                    <a:lumMod val="95000"/>
                    <a:lumOff val="5000"/>
                  </a:schemeClr>
                </a:solidFill>
              </a:rPr>
              <a:t>, and the mean PO2 in the </a:t>
            </a:r>
            <a:r>
              <a:rPr lang="en-US" sz="1600" dirty="0" smtClean="0">
                <a:solidFill>
                  <a:schemeClr val="tx1">
                    <a:lumMod val="95000"/>
                    <a:lumOff val="5000"/>
                  </a:schemeClr>
                </a:solidFill>
              </a:rPr>
              <a:t>fetal blood after </a:t>
            </a:r>
            <a:r>
              <a:rPr lang="en-US" sz="1600" dirty="0">
                <a:solidFill>
                  <a:schemeClr val="tx1">
                    <a:lumMod val="95000"/>
                    <a:lumOff val="5000"/>
                  </a:schemeClr>
                </a:solidFill>
              </a:rPr>
              <a:t>it becomes oxygenated in the placenta is about </a:t>
            </a:r>
            <a:r>
              <a:rPr lang="en-US" sz="1600" dirty="0">
                <a:solidFill>
                  <a:srgbClr val="FFC000"/>
                </a:solidFill>
              </a:rPr>
              <a:t>30 mm </a:t>
            </a:r>
            <a:r>
              <a:rPr lang="en-US" sz="1600" dirty="0" smtClean="0">
                <a:solidFill>
                  <a:srgbClr val="FFC000"/>
                </a:solidFill>
              </a:rPr>
              <a:t>Hg.</a:t>
            </a:r>
          </a:p>
          <a:p>
            <a:pPr defTabSz="914400">
              <a:buClr>
                <a:srgbClr val="008080"/>
              </a:buClr>
              <a:defRPr/>
            </a:pPr>
            <a:endParaRPr lang="en-US" sz="500" dirty="0">
              <a:solidFill>
                <a:srgbClr val="FFC000"/>
              </a:solidFill>
            </a:endParaRPr>
          </a:p>
          <a:p>
            <a:pPr defTabSz="914400">
              <a:buClr>
                <a:srgbClr val="008080"/>
              </a:buClr>
              <a:defRPr/>
            </a:pPr>
            <a:r>
              <a:rPr lang="en-US" sz="1600" dirty="0"/>
              <a:t>Dissolved O</a:t>
            </a:r>
            <a:r>
              <a:rPr lang="en-US" sz="1600" baseline="-25000" dirty="0"/>
              <a:t>2</a:t>
            </a:r>
            <a:r>
              <a:rPr lang="en-US" sz="1600" dirty="0"/>
              <a:t> in mother’s blood passes to fetal blood by simple diffusion</a:t>
            </a:r>
            <a:r>
              <a:rPr lang="en-US" sz="1600" dirty="0" smtClean="0"/>
              <a:t>.</a:t>
            </a:r>
            <a:endParaRPr lang="en-US" sz="1600" dirty="0" smtClean="0"/>
          </a:p>
          <a:p>
            <a:pPr defTabSz="914400">
              <a:buClr>
                <a:srgbClr val="008080"/>
              </a:buClr>
              <a:defRPr/>
            </a:pPr>
            <a:endParaRPr lang="en-US" sz="500" dirty="0" smtClean="0">
              <a:solidFill>
                <a:srgbClr val="FFC000"/>
              </a:solidFill>
            </a:endParaRPr>
          </a:p>
          <a:p>
            <a:pPr defTabSz="914400">
              <a:buClr>
                <a:srgbClr val="008080"/>
              </a:buClr>
              <a:defRPr/>
            </a:pPr>
            <a:r>
              <a:rPr lang="en-US" sz="1600" dirty="0" smtClean="0">
                <a:solidFill>
                  <a:srgbClr val="FF66CC"/>
                </a:solidFill>
              </a:rPr>
              <a:t>PCO</a:t>
            </a:r>
            <a:r>
              <a:rPr lang="en-US" sz="1600" baseline="-25000" dirty="0" smtClean="0">
                <a:solidFill>
                  <a:srgbClr val="FF66CC"/>
                </a:solidFill>
              </a:rPr>
              <a:t>2</a:t>
            </a:r>
            <a:r>
              <a:rPr lang="en-US" sz="1600" dirty="0" smtClean="0">
                <a:solidFill>
                  <a:srgbClr val="FF66CC"/>
                </a:solidFill>
              </a:rPr>
              <a:t> </a:t>
            </a:r>
            <a:r>
              <a:rPr lang="en-US" sz="1600" dirty="0">
                <a:solidFill>
                  <a:srgbClr val="FFC000"/>
                </a:solidFill>
              </a:rPr>
              <a:t>2-3</a:t>
            </a:r>
            <a:r>
              <a:rPr lang="en-US" sz="1600" dirty="0">
                <a:solidFill>
                  <a:srgbClr val="FF66CC"/>
                </a:solidFill>
              </a:rPr>
              <a:t> mm Hg higher in fetal than maternal </a:t>
            </a:r>
            <a:r>
              <a:rPr lang="en-US" sz="1600" dirty="0" smtClean="0">
                <a:solidFill>
                  <a:srgbClr val="FF66CC"/>
                </a:solidFill>
              </a:rPr>
              <a:t>blood.</a:t>
            </a:r>
            <a:endParaRPr lang="en-US" sz="1600" dirty="0">
              <a:solidFill>
                <a:srgbClr val="FF66CC"/>
              </a:solidFill>
            </a:endParaRPr>
          </a:p>
          <a:p>
            <a:pPr defTabSz="914400">
              <a:buClr>
                <a:srgbClr val="008080"/>
              </a:buClr>
              <a:defRPr/>
            </a:pPr>
            <a:endParaRPr lang="en-US" sz="500" dirty="0" smtClean="0">
              <a:solidFill>
                <a:srgbClr val="FFC000"/>
              </a:solidFill>
            </a:endParaRPr>
          </a:p>
          <a:p>
            <a:pPr defTabSz="914400">
              <a:buClr>
                <a:srgbClr val="008080"/>
              </a:buClr>
              <a:defRPr/>
            </a:pPr>
            <a:r>
              <a:rPr lang="en-US" sz="1600" dirty="0" smtClean="0">
                <a:solidFill>
                  <a:srgbClr val="FF0000"/>
                </a:solidFill>
              </a:rPr>
              <a:t>Mean pressure gradient= </a:t>
            </a:r>
            <a:r>
              <a:rPr lang="en-US" sz="1600" dirty="0" smtClean="0">
                <a:solidFill>
                  <a:srgbClr val="FFC000"/>
                </a:solidFill>
              </a:rPr>
              <a:t>50 mm hg –30 mm hg =20 mm hg. </a:t>
            </a:r>
          </a:p>
          <a:p>
            <a:pPr defTabSz="914400">
              <a:buClr>
                <a:srgbClr val="008080"/>
              </a:buClr>
              <a:defRPr/>
            </a:pPr>
            <a:endParaRPr lang="en-US" sz="500" dirty="0" smtClean="0">
              <a:solidFill>
                <a:schemeClr val="tx1">
                  <a:lumMod val="95000"/>
                  <a:lumOff val="5000"/>
                </a:schemeClr>
              </a:solidFill>
            </a:endParaRPr>
          </a:p>
          <a:p>
            <a:pPr defTabSz="914400">
              <a:buClr>
                <a:srgbClr val="008080"/>
              </a:buClr>
              <a:defRPr/>
            </a:pPr>
            <a:r>
              <a:rPr lang="en-US" sz="1600" dirty="0" smtClean="0">
                <a:solidFill>
                  <a:srgbClr val="FF0000"/>
                </a:solidFill>
              </a:rPr>
              <a:t>There </a:t>
            </a:r>
            <a:r>
              <a:rPr lang="en-US" sz="1600" dirty="0">
                <a:solidFill>
                  <a:srgbClr val="FF0000"/>
                </a:solidFill>
              </a:rPr>
              <a:t>are </a:t>
            </a:r>
            <a:r>
              <a:rPr lang="en-US" sz="1600" dirty="0" smtClean="0">
                <a:solidFill>
                  <a:srgbClr val="FF0000"/>
                </a:solidFill>
              </a:rPr>
              <a:t>3 reasons </a:t>
            </a:r>
            <a:r>
              <a:rPr lang="en-US" sz="1600" dirty="0">
                <a:solidFill>
                  <a:srgbClr val="FF0000"/>
                </a:solidFill>
              </a:rPr>
              <a:t>why </a:t>
            </a:r>
            <a:r>
              <a:rPr lang="en-US" sz="1600" dirty="0" smtClean="0">
                <a:solidFill>
                  <a:srgbClr val="FF0000"/>
                </a:solidFill>
              </a:rPr>
              <a:t>this </a:t>
            </a:r>
            <a:r>
              <a:rPr lang="en-US" sz="1600" dirty="0">
                <a:solidFill>
                  <a:srgbClr val="FF0000"/>
                </a:solidFill>
              </a:rPr>
              <a:t>low PO</a:t>
            </a:r>
            <a:r>
              <a:rPr lang="en-US" sz="1600" baseline="-25000" dirty="0">
                <a:solidFill>
                  <a:srgbClr val="FF0000"/>
                </a:solidFill>
              </a:rPr>
              <a:t>2</a:t>
            </a:r>
            <a:r>
              <a:rPr lang="en-US" sz="1600" dirty="0">
                <a:solidFill>
                  <a:srgbClr val="FF0000"/>
                </a:solidFill>
              </a:rPr>
              <a:t> is sufficient to deliver </a:t>
            </a:r>
            <a:r>
              <a:rPr lang="en-US" sz="1600" dirty="0" smtClean="0">
                <a:solidFill>
                  <a:srgbClr val="FF0000"/>
                </a:solidFill>
              </a:rPr>
              <a:t>O</a:t>
            </a:r>
            <a:r>
              <a:rPr lang="en-US" sz="1600" baseline="-25000" dirty="0" smtClean="0">
                <a:solidFill>
                  <a:srgbClr val="FF0000"/>
                </a:solidFill>
              </a:rPr>
              <a:t>2</a:t>
            </a:r>
            <a:r>
              <a:rPr lang="en-US" sz="1600" dirty="0" smtClean="0">
                <a:solidFill>
                  <a:srgbClr val="FF0000"/>
                </a:solidFill>
              </a:rPr>
              <a:t> to the fetal tissues:</a:t>
            </a:r>
          </a:p>
          <a:p>
            <a:pPr marL="457200" indent="-457200">
              <a:buClr>
                <a:srgbClr val="008080"/>
              </a:buClr>
              <a:buAutoNum type="arabicPeriod"/>
            </a:pPr>
            <a:r>
              <a:rPr lang="en-GB" sz="1600" dirty="0" err="1">
                <a:solidFill>
                  <a:schemeClr val="tx1">
                    <a:lumMod val="95000"/>
                    <a:lumOff val="5000"/>
                  </a:schemeClr>
                </a:solidFill>
              </a:rPr>
              <a:t>Hemoglobin</a:t>
            </a:r>
            <a:r>
              <a:rPr lang="en-GB" sz="1600" dirty="0">
                <a:solidFill>
                  <a:schemeClr val="tx1">
                    <a:lumMod val="95000"/>
                    <a:lumOff val="5000"/>
                  </a:schemeClr>
                </a:solidFill>
              </a:rPr>
              <a:t> of the </a:t>
            </a:r>
            <a:r>
              <a:rPr lang="en-GB" sz="1600" dirty="0" err="1" smtClean="0">
                <a:solidFill>
                  <a:schemeClr val="tx1">
                    <a:lumMod val="95000"/>
                    <a:lumOff val="5000"/>
                  </a:schemeClr>
                </a:solidFill>
              </a:rPr>
              <a:t>fetus</a:t>
            </a:r>
            <a:r>
              <a:rPr lang="en-GB" sz="1600" dirty="0">
                <a:solidFill>
                  <a:schemeClr val="tx1">
                    <a:lumMod val="95000"/>
                    <a:lumOff val="5000"/>
                  </a:schemeClr>
                </a:solidFill>
              </a:rPr>
              <a:t>.</a:t>
            </a:r>
          </a:p>
          <a:p>
            <a:pPr marL="457200" indent="-457200">
              <a:buClr>
                <a:srgbClr val="008080"/>
              </a:buClr>
              <a:buAutoNum type="arabicPeriod"/>
            </a:pPr>
            <a:r>
              <a:rPr lang="en-GB" sz="1600" dirty="0" err="1">
                <a:solidFill>
                  <a:schemeClr val="tx1">
                    <a:lumMod val="95000"/>
                    <a:lumOff val="5000"/>
                  </a:schemeClr>
                </a:solidFill>
              </a:rPr>
              <a:t>Fetal</a:t>
            </a:r>
            <a:r>
              <a:rPr lang="en-GB" sz="1600" dirty="0">
                <a:solidFill>
                  <a:schemeClr val="tx1">
                    <a:lumMod val="95000"/>
                    <a:lumOff val="5000"/>
                  </a:schemeClr>
                </a:solidFill>
              </a:rPr>
              <a:t> </a:t>
            </a:r>
            <a:r>
              <a:rPr lang="en-GB" sz="1600" dirty="0" err="1">
                <a:solidFill>
                  <a:schemeClr val="tx1">
                    <a:lumMod val="95000"/>
                    <a:lumOff val="5000"/>
                  </a:schemeClr>
                </a:solidFill>
              </a:rPr>
              <a:t>hemoglobin</a:t>
            </a:r>
            <a:r>
              <a:rPr lang="en-GB" sz="1600" dirty="0">
                <a:solidFill>
                  <a:schemeClr val="tx1">
                    <a:lumMod val="95000"/>
                    <a:lumOff val="5000"/>
                  </a:schemeClr>
                </a:solidFill>
              </a:rPr>
              <a:t> </a:t>
            </a:r>
            <a:r>
              <a:rPr lang="en-GB" sz="1600" dirty="0" smtClean="0">
                <a:solidFill>
                  <a:schemeClr val="tx1">
                    <a:lumMod val="95000"/>
                    <a:lumOff val="5000"/>
                  </a:schemeClr>
                </a:solidFill>
              </a:rPr>
              <a:t>concentration.</a:t>
            </a:r>
            <a:endParaRPr lang="en-GB" sz="1600" dirty="0">
              <a:solidFill>
                <a:schemeClr val="tx1">
                  <a:lumMod val="95000"/>
                  <a:lumOff val="5000"/>
                </a:schemeClr>
              </a:solidFill>
            </a:endParaRPr>
          </a:p>
          <a:p>
            <a:pPr marL="457200" indent="-457200">
              <a:buClr>
                <a:srgbClr val="008080"/>
              </a:buClr>
              <a:buAutoNum type="arabicPeriod"/>
            </a:pPr>
            <a:r>
              <a:rPr lang="en-GB" sz="1600" dirty="0">
                <a:solidFill>
                  <a:schemeClr val="tx1">
                    <a:lumMod val="95000"/>
                    <a:lumOff val="5000"/>
                  </a:schemeClr>
                </a:solidFill>
              </a:rPr>
              <a:t>The Bohr </a:t>
            </a:r>
            <a:r>
              <a:rPr lang="en-GB" sz="1600" dirty="0" smtClean="0">
                <a:solidFill>
                  <a:schemeClr val="tx1">
                    <a:lumMod val="95000"/>
                    <a:lumOff val="5000"/>
                  </a:schemeClr>
                </a:solidFill>
              </a:rPr>
              <a:t>effect.</a:t>
            </a:r>
            <a:endParaRPr lang="en-GB" sz="1600" dirty="0">
              <a:solidFill>
                <a:schemeClr val="tx1">
                  <a:lumMod val="95000"/>
                  <a:lumOff val="5000"/>
                </a:schemeClr>
              </a:solidFill>
            </a:endParaRPr>
          </a:p>
          <a:p>
            <a:pPr defTabSz="914400">
              <a:lnSpc>
                <a:spcPct val="150000"/>
              </a:lnSpc>
              <a:buClr>
                <a:srgbClr val="008080"/>
              </a:buClr>
              <a:defRPr/>
            </a:pPr>
            <a:endParaRPr lang="en-US" sz="1600" dirty="0">
              <a:solidFill>
                <a:schemeClr val="tx1">
                  <a:lumMod val="95000"/>
                  <a:lumOff val="5000"/>
                </a:schemeClr>
              </a:solidFill>
            </a:endParaRPr>
          </a:p>
          <a:p>
            <a:pPr marL="0" indent="0" defTabSz="914400">
              <a:lnSpc>
                <a:spcPct val="150000"/>
              </a:lnSpc>
              <a:buClr>
                <a:srgbClr val="008080"/>
              </a:buClr>
              <a:buNone/>
              <a:defRPr/>
            </a:pPr>
            <a:endParaRPr lang="en-US" sz="1800" dirty="0">
              <a:solidFill>
                <a:schemeClr val="tx1">
                  <a:lumMod val="95000"/>
                  <a:lumOff val="5000"/>
                </a:schemeClr>
              </a:solidFill>
            </a:endParaRPr>
          </a:p>
        </p:txBody>
      </p:sp>
      <p:sp>
        <p:nvSpPr>
          <p:cNvPr id="7" name="TextBox 6"/>
          <p:cNvSpPr txBox="1"/>
          <p:nvPr/>
        </p:nvSpPr>
        <p:spPr>
          <a:xfrm>
            <a:off x="7606580" y="1274657"/>
            <a:ext cx="3972823" cy="2492990"/>
          </a:xfrm>
          <a:prstGeom prst="rect">
            <a:avLst/>
          </a:prstGeom>
          <a:noFill/>
          <a:ln>
            <a:solidFill>
              <a:srgbClr val="00B050"/>
            </a:solidFill>
            <a:prstDash val="dashDot"/>
          </a:ln>
        </p:spPr>
        <p:txBody>
          <a:bodyPr wrap="square" rtlCol="0">
            <a:spAutoFit/>
          </a:bodyPr>
          <a:lstStyle/>
          <a:p>
            <a:pPr marL="0" algn="r" defTabSz="1015898" rtl="1" eaLnBrk="1" latinLnBrk="0" hangingPunct="1"/>
            <a:r>
              <a:rPr lang="ar-SA" sz="1300" dirty="0" smtClean="0">
                <a:solidFill>
                  <a:srgbClr val="00B050"/>
                </a:solidFill>
                <a:latin typeface="Calibri" charset="0"/>
                <a:ea typeface="Calibri" charset="0"/>
                <a:cs typeface="Calibri" charset="0"/>
              </a:rPr>
              <a:t>شرح الكلام </a:t>
            </a:r>
            <a:r>
              <a:rPr lang="ar-SA" sz="1300" dirty="0" err="1" smtClean="0">
                <a:solidFill>
                  <a:srgbClr val="00B050"/>
                </a:solidFill>
                <a:latin typeface="Calibri" charset="0"/>
                <a:ea typeface="Calibri" charset="0"/>
                <a:cs typeface="Calibri" charset="0"/>
              </a:rPr>
              <a:t>للسلايد</a:t>
            </a:r>
            <a:r>
              <a:rPr lang="ar-SA" sz="1300" dirty="0" smtClean="0">
                <a:solidFill>
                  <a:srgbClr val="00B050"/>
                </a:solidFill>
                <a:latin typeface="Calibri" charset="0"/>
                <a:ea typeface="Calibri" charset="0"/>
                <a:cs typeface="Calibri" charset="0"/>
              </a:rPr>
              <a:t> هذي </a:t>
            </a:r>
            <a:r>
              <a:rPr lang="ar-SA" sz="1300" dirty="0" err="1" smtClean="0">
                <a:solidFill>
                  <a:srgbClr val="00B050"/>
                </a:solidFill>
                <a:latin typeface="Calibri" charset="0"/>
                <a:ea typeface="Calibri" charset="0"/>
                <a:cs typeface="Calibri" charset="0"/>
              </a:rPr>
              <a:t>والجاية</a:t>
            </a:r>
            <a:r>
              <a:rPr lang="ar-SA" sz="1300" dirty="0" smtClean="0">
                <a:solidFill>
                  <a:srgbClr val="00B050"/>
                </a:solidFill>
                <a:latin typeface="Calibri" charset="0"/>
                <a:ea typeface="Calibri" charset="0"/>
                <a:cs typeface="Calibri" charset="0"/>
              </a:rPr>
              <a:t>: </a:t>
            </a:r>
          </a:p>
          <a:p>
            <a:pPr marL="0" algn="r" defTabSz="1015898" rtl="1" eaLnBrk="1" latinLnBrk="0" hangingPunct="1"/>
            <a:r>
              <a:rPr lang="ar-SA" sz="1300" dirty="0" smtClean="0">
                <a:solidFill>
                  <a:srgbClr val="00B050"/>
                </a:solidFill>
                <a:latin typeface="Calibri" charset="0"/>
                <a:ea typeface="Calibri" charset="0"/>
                <a:cs typeface="Calibri" charset="0"/>
              </a:rPr>
              <a:t>الـ</a:t>
            </a:r>
            <a:r>
              <a:rPr lang="en-US" sz="1300" dirty="0" smtClean="0">
                <a:solidFill>
                  <a:srgbClr val="00B050"/>
                </a:solidFill>
                <a:latin typeface="Calibri" charset="0"/>
                <a:ea typeface="Calibri" charset="0"/>
                <a:cs typeface="Calibri" charset="0"/>
              </a:rPr>
              <a:t>co</a:t>
            </a:r>
            <a:r>
              <a:rPr lang="en-US" sz="1300" baseline="-25000" dirty="0" smtClean="0">
                <a:solidFill>
                  <a:srgbClr val="00B050"/>
                </a:solidFill>
                <a:latin typeface="Calibri" charset="0"/>
                <a:ea typeface="Calibri" charset="0"/>
                <a:cs typeface="Calibri" charset="0"/>
              </a:rPr>
              <a:t>2</a:t>
            </a:r>
            <a:r>
              <a:rPr lang="ar-SA" sz="1300" dirty="0" smtClean="0">
                <a:solidFill>
                  <a:srgbClr val="00B050"/>
                </a:solidFill>
                <a:latin typeface="Calibri" charset="0"/>
                <a:ea typeface="Calibri" charset="0"/>
                <a:cs typeface="Calibri" charset="0"/>
              </a:rPr>
              <a:t> للجنين يكون عالي لأن ما عنده رئة تتخلص هذا الغاز، فما عند الجنين طريقة للتخلص من هذا الغاز إلا الأم.</a:t>
            </a:r>
          </a:p>
          <a:p>
            <a:pPr marL="0" algn="r" defTabSz="1015898" rtl="1" eaLnBrk="1" latinLnBrk="0" hangingPunct="1"/>
            <a:r>
              <a:rPr lang="ar-SA" sz="1300" dirty="0" smtClean="0">
                <a:solidFill>
                  <a:srgbClr val="00B050"/>
                </a:solidFill>
                <a:latin typeface="Calibri" charset="0"/>
                <a:ea typeface="Calibri" charset="0"/>
                <a:cs typeface="Calibri" charset="0"/>
              </a:rPr>
              <a:t>كيف راح يتم التخلص منه عن طريق الأم؟ </a:t>
            </a:r>
          </a:p>
          <a:p>
            <a:pPr marL="0" algn="r" defTabSz="1015898" rtl="1" eaLnBrk="1" latinLnBrk="0" hangingPunct="1"/>
            <a:r>
              <a:rPr lang="ar-SA" sz="1300" dirty="0" smtClean="0">
                <a:solidFill>
                  <a:srgbClr val="00B050"/>
                </a:solidFill>
                <a:latin typeface="Calibri" charset="0"/>
                <a:ea typeface="Calibri" charset="0"/>
                <a:cs typeface="Calibri" charset="0"/>
              </a:rPr>
              <a:t>ارتفاع الـ</a:t>
            </a:r>
            <a:r>
              <a:rPr lang="en-US" sz="1300" dirty="0" smtClean="0">
                <a:solidFill>
                  <a:srgbClr val="00B050"/>
                </a:solidFill>
                <a:latin typeface="Calibri" charset="0"/>
                <a:ea typeface="Calibri" charset="0"/>
                <a:cs typeface="Calibri" charset="0"/>
              </a:rPr>
              <a:t>Co</a:t>
            </a:r>
            <a:r>
              <a:rPr lang="en-US" sz="1300" baseline="-25000" dirty="0" smtClean="0">
                <a:solidFill>
                  <a:srgbClr val="00B050"/>
                </a:solidFill>
                <a:latin typeface="Calibri" charset="0"/>
                <a:ea typeface="Calibri" charset="0"/>
                <a:cs typeface="Calibri" charset="0"/>
              </a:rPr>
              <a:t>2</a:t>
            </a:r>
            <a:r>
              <a:rPr lang="ar-SA" sz="1300" dirty="0" smtClean="0">
                <a:solidFill>
                  <a:srgbClr val="00B050"/>
                </a:solidFill>
                <a:latin typeface="Calibri" charset="0"/>
                <a:ea typeface="Calibri" charset="0"/>
                <a:cs typeface="Calibri" charset="0"/>
              </a:rPr>
              <a:t> راح يسوي </a:t>
            </a:r>
            <a:r>
              <a:rPr lang="en-US" sz="1300" dirty="0" smtClean="0">
                <a:solidFill>
                  <a:srgbClr val="00B050"/>
                </a:solidFill>
                <a:latin typeface="Calibri" charset="0"/>
                <a:ea typeface="Calibri" charset="0"/>
                <a:cs typeface="Calibri" charset="0"/>
              </a:rPr>
              <a:t>concentration gradient</a:t>
            </a:r>
            <a:r>
              <a:rPr lang="ar-SA" sz="1300" dirty="0" smtClean="0">
                <a:solidFill>
                  <a:srgbClr val="00B050"/>
                </a:solidFill>
                <a:latin typeface="Calibri" charset="0"/>
                <a:ea typeface="Calibri" charset="0"/>
                <a:cs typeface="Calibri" charset="0"/>
              </a:rPr>
              <a:t> فينتقل الغاز من العالي اللي هو الجنين إلى المنخفض اللي هي الأم ويتم التخلص منه (</a:t>
            </a:r>
            <a:r>
              <a:rPr lang="en-US" sz="1300" dirty="0" smtClean="0">
                <a:solidFill>
                  <a:srgbClr val="00B050"/>
                </a:solidFill>
                <a:latin typeface="Calibri" charset="0"/>
                <a:ea typeface="Calibri" charset="0"/>
                <a:cs typeface="Calibri" charset="0"/>
              </a:rPr>
              <a:t>simple diffusion</a:t>
            </a:r>
            <a:r>
              <a:rPr lang="ar-SA" sz="1300" dirty="0" smtClean="0">
                <a:solidFill>
                  <a:srgbClr val="00B050"/>
                </a:solidFill>
                <a:latin typeface="Calibri" charset="0"/>
                <a:ea typeface="Calibri" charset="0"/>
                <a:cs typeface="Calibri" charset="0"/>
              </a:rPr>
              <a:t>). </a:t>
            </a:r>
          </a:p>
          <a:p>
            <a:pPr marL="0" algn="r" defTabSz="1015898" rtl="1" eaLnBrk="1" latinLnBrk="0" hangingPunct="1"/>
            <a:endParaRPr lang="ar-SA" sz="1300" dirty="0">
              <a:solidFill>
                <a:srgbClr val="00B050"/>
              </a:solidFill>
              <a:latin typeface="Calibri" charset="0"/>
              <a:ea typeface="Calibri" charset="0"/>
              <a:cs typeface="Calibri" charset="0"/>
            </a:endParaRPr>
          </a:p>
          <a:p>
            <a:pPr marL="0" algn="r" defTabSz="1015898" rtl="1" eaLnBrk="1" latinLnBrk="0" hangingPunct="1"/>
            <a:r>
              <a:rPr lang="ar-SA" sz="1300" dirty="0" smtClean="0">
                <a:solidFill>
                  <a:srgbClr val="00B050"/>
                </a:solidFill>
                <a:latin typeface="Calibri" charset="0"/>
                <a:ea typeface="Calibri" charset="0"/>
                <a:cs typeface="Calibri" charset="0"/>
              </a:rPr>
              <a:t>طيب الأوكسجين كيف؟</a:t>
            </a:r>
          </a:p>
          <a:p>
            <a:pPr marL="0" algn="r" defTabSz="1015898" rtl="1" eaLnBrk="1" latinLnBrk="0" hangingPunct="1"/>
            <a:r>
              <a:rPr lang="ar-SA" sz="1300" dirty="0" smtClean="0">
                <a:solidFill>
                  <a:srgbClr val="00B050"/>
                </a:solidFill>
                <a:latin typeface="Calibri" charset="0"/>
                <a:ea typeface="Calibri" charset="0"/>
                <a:cs typeface="Calibri" charset="0"/>
              </a:rPr>
              <a:t>نفس الشيء فيه اختلاف في ال</a:t>
            </a:r>
            <a:r>
              <a:rPr lang="en-US" sz="1300" dirty="0" smtClean="0">
                <a:solidFill>
                  <a:srgbClr val="00B050"/>
                </a:solidFill>
                <a:latin typeface="Calibri" charset="0"/>
                <a:ea typeface="Calibri" charset="0"/>
                <a:cs typeface="Calibri" charset="0"/>
              </a:rPr>
              <a:t>Po</a:t>
            </a:r>
            <a:r>
              <a:rPr lang="en-US" sz="1300" baseline="-25000" dirty="0" smtClean="0">
                <a:solidFill>
                  <a:srgbClr val="00B050"/>
                </a:solidFill>
                <a:latin typeface="Calibri" charset="0"/>
                <a:ea typeface="Calibri" charset="0"/>
                <a:cs typeface="Calibri" charset="0"/>
              </a:rPr>
              <a:t>2</a:t>
            </a:r>
            <a:r>
              <a:rPr lang="ar-SA" sz="1300" baseline="-25000" dirty="0">
                <a:solidFill>
                  <a:srgbClr val="00B050"/>
                </a:solidFill>
                <a:latin typeface="Calibri" charset="0"/>
                <a:ea typeface="Calibri" charset="0"/>
                <a:cs typeface="Calibri" charset="0"/>
              </a:rPr>
              <a:t> </a:t>
            </a:r>
            <a:r>
              <a:rPr lang="ar-SA" sz="1300" dirty="0" smtClean="0">
                <a:solidFill>
                  <a:srgbClr val="00B050"/>
                </a:solidFill>
                <a:latin typeface="Calibri" charset="0"/>
                <a:ea typeface="Calibri" charset="0"/>
                <a:cs typeface="Calibri" charset="0"/>
              </a:rPr>
              <a:t> بين الأم والجنين، فيحصل </a:t>
            </a:r>
            <a:r>
              <a:rPr lang="en-US" sz="1300" dirty="0" smtClean="0">
                <a:solidFill>
                  <a:srgbClr val="00B050"/>
                </a:solidFill>
                <a:latin typeface="Calibri" charset="0"/>
                <a:ea typeface="Calibri" charset="0"/>
                <a:cs typeface="Calibri" charset="0"/>
              </a:rPr>
              <a:t>diffusion </a:t>
            </a:r>
            <a:r>
              <a:rPr lang="ar-SA" sz="1300" dirty="0" smtClean="0">
                <a:solidFill>
                  <a:srgbClr val="00B050"/>
                </a:solidFill>
                <a:latin typeface="Calibri" charset="0"/>
                <a:ea typeface="Calibri" charset="0"/>
                <a:cs typeface="Calibri" charset="0"/>
              </a:rPr>
              <a:t> من الأم للجنين بعكس الـ</a:t>
            </a:r>
            <a:r>
              <a:rPr lang="en-US" sz="1300" dirty="0" smtClean="0">
                <a:solidFill>
                  <a:srgbClr val="00B050"/>
                </a:solidFill>
                <a:latin typeface="Calibri" charset="0"/>
                <a:ea typeface="Calibri" charset="0"/>
                <a:cs typeface="Calibri" charset="0"/>
              </a:rPr>
              <a:t>Co</a:t>
            </a:r>
            <a:r>
              <a:rPr lang="en-US" sz="1300" baseline="-25000" dirty="0" smtClean="0">
                <a:solidFill>
                  <a:srgbClr val="00B050"/>
                </a:solidFill>
                <a:latin typeface="Calibri" charset="0"/>
                <a:ea typeface="Calibri" charset="0"/>
                <a:cs typeface="Calibri" charset="0"/>
              </a:rPr>
              <a:t>2</a:t>
            </a:r>
            <a:r>
              <a:rPr lang="ar-SA" sz="1300" dirty="0" smtClean="0">
                <a:solidFill>
                  <a:srgbClr val="00B050"/>
                </a:solidFill>
                <a:latin typeface="Calibri" charset="0"/>
                <a:ea typeface="Calibri" charset="0"/>
                <a:cs typeface="Calibri" charset="0"/>
              </a:rPr>
              <a:t> كان يروح من الجنين للأم.</a:t>
            </a:r>
          </a:p>
          <a:p>
            <a:pPr marL="0" algn="r" defTabSz="1015898" rtl="1" eaLnBrk="1" latinLnBrk="0" hangingPunct="1"/>
            <a:r>
              <a:rPr lang="ar-SA" sz="1300" dirty="0" smtClean="0">
                <a:solidFill>
                  <a:srgbClr val="00B050"/>
                </a:solidFill>
                <a:latin typeface="Calibri" charset="0"/>
                <a:ea typeface="Calibri" charset="0"/>
                <a:cs typeface="Calibri" charset="0"/>
              </a:rPr>
              <a:t>يعني باختصار: الأم تعطي للجنين كل </a:t>
            </a:r>
            <a:r>
              <a:rPr lang="ar-SA" sz="1300" dirty="0" err="1" smtClean="0">
                <a:solidFill>
                  <a:srgbClr val="00B050"/>
                </a:solidFill>
                <a:latin typeface="Calibri" charset="0"/>
                <a:ea typeface="Calibri" charset="0"/>
                <a:cs typeface="Calibri" charset="0"/>
              </a:rPr>
              <a:t>ماهو</a:t>
            </a:r>
            <a:r>
              <a:rPr lang="ar-SA" sz="1300" dirty="0" smtClean="0">
                <a:solidFill>
                  <a:srgbClr val="00B050"/>
                </a:solidFill>
                <a:latin typeface="Calibri" charset="0"/>
                <a:ea typeface="Calibri" charset="0"/>
                <a:cs typeface="Calibri" charset="0"/>
              </a:rPr>
              <a:t> مفيد </a:t>
            </a:r>
            <a:r>
              <a:rPr lang="ar-SA" sz="1300" dirty="0" err="1" smtClean="0">
                <a:solidFill>
                  <a:srgbClr val="00B050"/>
                </a:solidFill>
                <a:latin typeface="Calibri" charset="0"/>
                <a:ea typeface="Calibri" charset="0"/>
                <a:cs typeface="Calibri" charset="0"/>
              </a:rPr>
              <a:t>وتاخذ</a:t>
            </a:r>
            <a:r>
              <a:rPr lang="ar-SA" sz="1300" dirty="0" smtClean="0">
                <a:solidFill>
                  <a:srgbClr val="00B050"/>
                </a:solidFill>
                <a:latin typeface="Calibri" charset="0"/>
                <a:ea typeface="Calibri" charset="0"/>
                <a:cs typeface="Calibri" charset="0"/>
              </a:rPr>
              <a:t> منه الضار.</a:t>
            </a:r>
          </a:p>
        </p:txBody>
      </p:sp>
      <p:sp>
        <p:nvSpPr>
          <p:cNvPr id="8" name="Rectangle 7">
            <a:extLst>
              <a:ext uri="{FF2B5EF4-FFF2-40B4-BE49-F238E27FC236}">
                <a16:creationId xmlns:a16="http://schemas.microsoft.com/office/drawing/2014/main" id="{75430C6C-68B2-4C03-B220-8F3961DA4CDE}"/>
              </a:ext>
            </a:extLst>
          </p:cNvPr>
          <p:cNvSpPr/>
          <p:nvPr/>
        </p:nvSpPr>
        <p:spPr>
          <a:xfrm>
            <a:off x="7606580" y="4032647"/>
            <a:ext cx="3972822" cy="892552"/>
          </a:xfrm>
          <a:prstGeom prst="rect">
            <a:avLst/>
          </a:prstGeom>
          <a:ln>
            <a:solidFill>
              <a:srgbClr val="008080"/>
            </a:solidFill>
            <a:prstDash val="dashDot"/>
          </a:ln>
        </p:spPr>
        <p:txBody>
          <a:bodyPr wrap="square">
            <a:spAutoFit/>
          </a:bodyPr>
          <a:lstStyle/>
          <a:p>
            <a:pPr>
              <a:spcBef>
                <a:spcPct val="0"/>
              </a:spcBef>
            </a:pPr>
            <a:r>
              <a:rPr lang="en-US" sz="1300" dirty="0">
                <a:solidFill>
                  <a:srgbClr val="00B050"/>
                </a:solidFill>
                <a:latin typeface="Gill Sans MT" charset="0"/>
                <a:ea typeface="Gill Sans MT" charset="0"/>
                <a:cs typeface="Gill Sans MT" charset="0"/>
              </a:rPr>
              <a:t>Note that 20 </a:t>
            </a:r>
            <a:r>
              <a:rPr lang="en-US" sz="1300" dirty="0" smtClean="0">
                <a:solidFill>
                  <a:srgbClr val="00B050"/>
                </a:solidFill>
                <a:latin typeface="Gill Sans MT" charset="0"/>
                <a:ea typeface="Gill Sans MT" charset="0"/>
                <a:cs typeface="Gill Sans MT" charset="0"/>
              </a:rPr>
              <a:t>mm Hg </a:t>
            </a:r>
            <a:r>
              <a:rPr lang="en-US" sz="1300" dirty="0">
                <a:solidFill>
                  <a:srgbClr val="00B050"/>
                </a:solidFill>
                <a:latin typeface="Gill Sans MT" charset="0"/>
                <a:ea typeface="Gill Sans MT" charset="0"/>
                <a:cs typeface="Gill Sans MT" charset="0"/>
              </a:rPr>
              <a:t>seems to be low and not enough for exchange sufficient oxygen to the fetal blood. BUT due to these 3 special reasons it is sufficient more than enough to deliver O</a:t>
            </a:r>
            <a:r>
              <a:rPr lang="en-US" sz="1300" baseline="-25000" dirty="0">
                <a:solidFill>
                  <a:srgbClr val="00B050"/>
                </a:solidFill>
                <a:latin typeface="Gill Sans MT" charset="0"/>
                <a:ea typeface="Gill Sans MT" charset="0"/>
                <a:cs typeface="Gill Sans MT" charset="0"/>
              </a:rPr>
              <a:t>2</a:t>
            </a:r>
            <a:r>
              <a:rPr lang="en-US" sz="1300" dirty="0">
                <a:solidFill>
                  <a:srgbClr val="00B050"/>
                </a:solidFill>
                <a:latin typeface="Gill Sans MT" charset="0"/>
                <a:ea typeface="Gill Sans MT" charset="0"/>
                <a:cs typeface="Gill Sans MT" charset="0"/>
              </a:rPr>
              <a:t> and nutrients to the </a:t>
            </a:r>
            <a:r>
              <a:rPr lang="en-US" sz="1300" dirty="0" smtClean="0">
                <a:solidFill>
                  <a:srgbClr val="00B050"/>
                </a:solidFill>
                <a:latin typeface="Gill Sans MT" charset="0"/>
                <a:ea typeface="Gill Sans MT" charset="0"/>
                <a:cs typeface="Gill Sans MT" charset="0"/>
              </a:rPr>
              <a:t>fetus.</a:t>
            </a:r>
            <a:endParaRPr lang="en-US" sz="1300" dirty="0">
              <a:solidFill>
                <a:srgbClr val="00B050"/>
              </a:solidFill>
              <a:latin typeface="Gill Sans MT" charset="0"/>
              <a:ea typeface="Gill Sans MT" charset="0"/>
              <a:cs typeface="Gill Sans MT" charset="0"/>
            </a:endParaRPr>
          </a:p>
        </p:txBody>
      </p:sp>
      <p:sp>
        <p:nvSpPr>
          <p:cNvPr id="9" name="Rectangle 8">
            <a:extLst>
              <a:ext uri="{FF2B5EF4-FFF2-40B4-BE49-F238E27FC236}">
                <a16:creationId xmlns:a16="http://schemas.microsoft.com/office/drawing/2014/main" id="{59C8D8FE-927F-464D-9E81-C522EEBC738F}"/>
              </a:ext>
            </a:extLst>
          </p:cNvPr>
          <p:cNvSpPr/>
          <p:nvPr/>
        </p:nvSpPr>
        <p:spPr>
          <a:xfrm>
            <a:off x="4006180" y="5120351"/>
            <a:ext cx="4836919" cy="492443"/>
          </a:xfrm>
          <a:prstGeom prst="rect">
            <a:avLst/>
          </a:prstGeom>
          <a:ln>
            <a:solidFill>
              <a:srgbClr val="008080"/>
            </a:solidFill>
            <a:prstDash val="dashDot"/>
          </a:ln>
        </p:spPr>
        <p:txBody>
          <a:bodyPr wrap="square">
            <a:spAutoFit/>
          </a:bodyPr>
          <a:lstStyle/>
          <a:p>
            <a:pPr>
              <a:spcBef>
                <a:spcPct val="0"/>
              </a:spcBef>
            </a:pPr>
            <a:r>
              <a:rPr lang="en-US" sz="1300" dirty="0">
                <a:solidFill>
                  <a:srgbClr val="00B050"/>
                </a:solidFill>
                <a:latin typeface="Gill Sans MT" charset="0"/>
                <a:ea typeface="Gill Sans MT" charset="0"/>
                <a:cs typeface="Gill Sans MT" charset="0"/>
              </a:rPr>
              <a:t>F</a:t>
            </a:r>
            <a:r>
              <a:rPr lang="en-US" sz="1300" dirty="0" smtClean="0">
                <a:solidFill>
                  <a:srgbClr val="00B050"/>
                </a:solidFill>
                <a:latin typeface="Gill Sans MT" charset="0"/>
                <a:ea typeface="Gill Sans MT" charset="0"/>
                <a:cs typeface="Gill Sans MT" charset="0"/>
              </a:rPr>
              <a:t>or </a:t>
            </a:r>
            <a:r>
              <a:rPr lang="en-US" sz="1300" dirty="0">
                <a:solidFill>
                  <a:srgbClr val="00B050"/>
                </a:solidFill>
                <a:latin typeface="Gill Sans MT" charset="0"/>
                <a:ea typeface="Gill Sans MT" charset="0"/>
                <a:cs typeface="Gill Sans MT" charset="0"/>
              </a:rPr>
              <a:t>each point we know that </a:t>
            </a:r>
            <a:r>
              <a:rPr lang="en-US" sz="1300" dirty="0" err="1">
                <a:solidFill>
                  <a:srgbClr val="00B050"/>
                </a:solidFill>
                <a:latin typeface="Gill Sans MT" charset="0"/>
                <a:ea typeface="Gill Sans MT" charset="0"/>
                <a:cs typeface="Gill Sans MT" charset="0"/>
              </a:rPr>
              <a:t>Hb</a:t>
            </a:r>
            <a:r>
              <a:rPr lang="en-US" sz="1300" dirty="0">
                <a:solidFill>
                  <a:srgbClr val="00B050"/>
                </a:solidFill>
                <a:latin typeface="Gill Sans MT" charset="0"/>
                <a:ea typeface="Gill Sans MT" charset="0"/>
                <a:cs typeface="Gill Sans MT" charset="0"/>
              </a:rPr>
              <a:t> F has more affinity to bind to oxygen than </a:t>
            </a:r>
            <a:r>
              <a:rPr lang="en-US" sz="1300" dirty="0" err="1">
                <a:solidFill>
                  <a:srgbClr val="00B050"/>
                </a:solidFill>
                <a:latin typeface="Gill Sans MT" charset="0"/>
                <a:ea typeface="Gill Sans MT" charset="0"/>
                <a:cs typeface="Gill Sans MT" charset="0"/>
              </a:rPr>
              <a:t>Hb</a:t>
            </a:r>
            <a:r>
              <a:rPr lang="en-US" sz="1300" dirty="0">
                <a:solidFill>
                  <a:srgbClr val="00B050"/>
                </a:solidFill>
                <a:latin typeface="Gill Sans MT" charset="0"/>
                <a:ea typeface="Gill Sans MT" charset="0"/>
                <a:cs typeface="Gill Sans MT" charset="0"/>
              </a:rPr>
              <a:t> A which is normal human </a:t>
            </a:r>
            <a:r>
              <a:rPr lang="en-US" sz="1300" dirty="0" err="1" smtClean="0">
                <a:solidFill>
                  <a:srgbClr val="00B050"/>
                </a:solidFill>
                <a:latin typeface="Gill Sans MT" charset="0"/>
                <a:ea typeface="Gill Sans MT" charset="0"/>
                <a:cs typeface="Gill Sans MT" charset="0"/>
              </a:rPr>
              <a:t>Hb</a:t>
            </a:r>
            <a:r>
              <a:rPr lang="en-US" sz="1300" dirty="0" smtClean="0">
                <a:solidFill>
                  <a:srgbClr val="00B050"/>
                </a:solidFill>
                <a:latin typeface="Gill Sans MT" charset="0"/>
                <a:ea typeface="Gill Sans MT" charset="0"/>
                <a:cs typeface="Gill Sans MT" charset="0"/>
              </a:rPr>
              <a:t>.</a:t>
            </a:r>
            <a:endParaRPr lang="en-US" sz="1300" dirty="0">
              <a:solidFill>
                <a:srgbClr val="00B050"/>
              </a:solidFill>
              <a:latin typeface="Gill Sans MT" charset="0"/>
              <a:ea typeface="Gill Sans MT" charset="0"/>
              <a:cs typeface="Gill Sans MT" charset="0"/>
            </a:endParaRPr>
          </a:p>
        </p:txBody>
      </p:sp>
      <p:sp>
        <p:nvSpPr>
          <p:cNvPr id="4" name="Right Brace 3"/>
          <p:cNvSpPr/>
          <p:nvPr/>
        </p:nvSpPr>
        <p:spPr>
          <a:xfrm>
            <a:off x="3862164" y="4925199"/>
            <a:ext cx="144016" cy="874297"/>
          </a:xfrm>
          <a:prstGeom prst="rightBrace">
            <a:avLst/>
          </a:prstGeom>
          <a:ln w="1905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26606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0"/>
            <a:ext cx="10969942" cy="496855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sz="1800" dirty="0" smtClean="0">
                <a:solidFill>
                  <a:srgbClr val="008080"/>
                </a:solidFill>
              </a:rPr>
              <a:t>1,2: Hemoglobin </a:t>
            </a:r>
            <a:r>
              <a:rPr lang="en-US" sz="1800" dirty="0">
                <a:solidFill>
                  <a:srgbClr val="008080"/>
                </a:solidFill>
              </a:rPr>
              <a:t>of the fetus &amp; </a:t>
            </a:r>
            <a:r>
              <a:rPr lang="en-GB" sz="1800" dirty="0" err="1">
                <a:solidFill>
                  <a:srgbClr val="008080"/>
                </a:solidFill>
              </a:rPr>
              <a:t>Fetal</a:t>
            </a:r>
            <a:r>
              <a:rPr lang="en-GB" sz="1800" dirty="0">
                <a:solidFill>
                  <a:srgbClr val="008080"/>
                </a:solidFill>
              </a:rPr>
              <a:t> </a:t>
            </a:r>
            <a:r>
              <a:rPr lang="en-GB" sz="1800" dirty="0" err="1">
                <a:solidFill>
                  <a:srgbClr val="008080"/>
                </a:solidFill>
              </a:rPr>
              <a:t>hemoglobin</a:t>
            </a:r>
            <a:r>
              <a:rPr lang="en-GB" sz="1800" dirty="0">
                <a:solidFill>
                  <a:srgbClr val="008080"/>
                </a:solidFill>
              </a:rPr>
              <a:t> concentration</a:t>
            </a:r>
          </a:p>
          <a:p>
            <a:pPr marL="0" indent="0" defTabSz="914400">
              <a:lnSpc>
                <a:spcPct val="150000"/>
              </a:lnSpc>
              <a:buClr>
                <a:srgbClr val="008080"/>
              </a:buClr>
              <a:buNone/>
              <a:defRPr/>
            </a:pPr>
            <a:r>
              <a:rPr lang="en-US" sz="1800" dirty="0" smtClean="0">
                <a:solidFill>
                  <a:srgbClr val="008080"/>
                </a:solidFill>
              </a:rPr>
              <a:t> </a:t>
            </a:r>
            <a:endParaRPr lang="en-US" sz="1800" dirty="0">
              <a:solidFill>
                <a:srgbClr val="008080"/>
              </a:solidFill>
            </a:endParaRPr>
          </a:p>
          <a:p>
            <a:pPr defTabSz="914400">
              <a:lnSpc>
                <a:spcPct val="150000"/>
              </a:lnSpc>
              <a:buClr>
                <a:srgbClr val="008080"/>
              </a:buClr>
              <a:defRPr/>
            </a:pPr>
            <a:endParaRPr lang="en-US" sz="1600" dirty="0">
              <a:solidFill>
                <a:schemeClr val="tx1">
                  <a:lumMod val="95000"/>
                  <a:lumOff val="5000"/>
                </a:schemeClr>
              </a:solidFill>
            </a:endParaRPr>
          </a:p>
          <a:p>
            <a:pPr marL="0" indent="0" defTabSz="914400">
              <a:lnSpc>
                <a:spcPct val="150000"/>
              </a:lnSpc>
              <a:buClr>
                <a:srgbClr val="008080"/>
              </a:buClr>
              <a:buNone/>
              <a:defRPr/>
            </a:pPr>
            <a:endParaRPr lang="en-US" sz="1800" dirty="0">
              <a:solidFill>
                <a:schemeClr val="tx1">
                  <a:lumMod val="95000"/>
                  <a:lumOff val="5000"/>
                </a:schemeClr>
              </a:solidFill>
            </a:endParaRP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5446340" y="1865785"/>
            <a:ext cx="6133063" cy="4371526"/>
          </a:xfrm>
          <a:prstGeom prst="rect">
            <a:avLst/>
          </a:prstGeom>
          <a:ln w="19050">
            <a:solidFill>
              <a:srgbClr val="00B050"/>
            </a:solidFill>
            <a:prstDash val="dashDot"/>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sz="1800" dirty="0" smtClean="0">
                <a:solidFill>
                  <a:srgbClr val="008080"/>
                </a:solidFill>
              </a:rPr>
              <a:t>What is the type of </a:t>
            </a:r>
            <a:r>
              <a:rPr lang="en-US" sz="1800" dirty="0" err="1" smtClean="0">
                <a:solidFill>
                  <a:srgbClr val="008080"/>
                </a:solidFill>
              </a:rPr>
              <a:t>Hb</a:t>
            </a:r>
            <a:r>
              <a:rPr lang="en-US" sz="1800" dirty="0" smtClean="0">
                <a:solidFill>
                  <a:srgbClr val="008080"/>
                </a:solidFill>
              </a:rPr>
              <a:t> of </a:t>
            </a:r>
            <a:r>
              <a:rPr lang="en-US" sz="1800" dirty="0">
                <a:solidFill>
                  <a:srgbClr val="008080"/>
                </a:solidFill>
              </a:rPr>
              <a:t>the </a:t>
            </a:r>
            <a:r>
              <a:rPr lang="en-US" sz="1800" dirty="0" smtClean="0">
                <a:solidFill>
                  <a:srgbClr val="008080"/>
                </a:solidFill>
              </a:rPr>
              <a:t>fetus? </a:t>
            </a:r>
            <a:r>
              <a:rPr lang="en-US" sz="1600" dirty="0" smtClean="0">
                <a:solidFill>
                  <a:schemeClr val="tx1">
                    <a:lumMod val="95000"/>
                    <a:lumOff val="5000"/>
                  </a:schemeClr>
                </a:solidFill>
              </a:rPr>
              <a:t>Hemoglobin F (</a:t>
            </a:r>
            <a:r>
              <a:rPr lang="en-US" sz="1600" dirty="0" err="1" smtClean="0">
                <a:solidFill>
                  <a:schemeClr val="tx1">
                    <a:lumMod val="95000"/>
                    <a:lumOff val="5000"/>
                  </a:schemeClr>
                </a:solidFill>
              </a:rPr>
              <a:t>HbF</a:t>
            </a:r>
            <a:r>
              <a:rPr lang="en-US" sz="1600" dirty="0" smtClean="0">
                <a:solidFill>
                  <a:schemeClr val="tx1">
                    <a:lumMod val="95000"/>
                    <a:lumOff val="5000"/>
                  </a:schemeClr>
                </a:solidFill>
              </a:rPr>
              <a:t>).</a:t>
            </a:r>
          </a:p>
          <a:p>
            <a:pPr defTabSz="914400">
              <a:lnSpc>
                <a:spcPct val="150000"/>
              </a:lnSpc>
              <a:buClr>
                <a:srgbClr val="008080"/>
              </a:buClr>
              <a:defRPr/>
            </a:pPr>
            <a:endParaRPr lang="en-US" sz="100" dirty="0" smtClean="0">
              <a:solidFill>
                <a:schemeClr val="tx1">
                  <a:lumMod val="95000"/>
                  <a:lumOff val="5000"/>
                </a:schemeClr>
              </a:solidFill>
            </a:endParaRPr>
          </a:p>
          <a:p>
            <a:pPr defTabSz="914400">
              <a:lnSpc>
                <a:spcPct val="150000"/>
              </a:lnSpc>
              <a:buClr>
                <a:srgbClr val="008080"/>
              </a:buClr>
              <a:defRPr/>
            </a:pPr>
            <a:r>
              <a:rPr lang="en-US" sz="1400" dirty="0">
                <a:solidFill>
                  <a:schemeClr val="tx1">
                    <a:lumMod val="95000"/>
                    <a:lumOff val="5000"/>
                  </a:schemeClr>
                </a:solidFill>
              </a:rPr>
              <a:t>The fetal hemoglobin concentration is about </a:t>
            </a:r>
            <a:r>
              <a:rPr lang="en-US" sz="1400" dirty="0">
                <a:solidFill>
                  <a:schemeClr val="accent4">
                    <a:lumMod val="75000"/>
                  </a:schemeClr>
                </a:solidFill>
              </a:rPr>
              <a:t>50% </a:t>
            </a:r>
            <a:r>
              <a:rPr lang="en-US" sz="1400" dirty="0">
                <a:solidFill>
                  <a:schemeClr val="tx1">
                    <a:lumMod val="95000"/>
                    <a:lumOff val="5000"/>
                  </a:schemeClr>
                </a:solidFill>
              </a:rPr>
              <a:t>greater than that of the mother. So, </a:t>
            </a:r>
            <a:r>
              <a:rPr lang="en-US" altLang="en-US" sz="1400" dirty="0">
                <a:solidFill>
                  <a:schemeClr val="tx1">
                    <a:lumMod val="95000"/>
                    <a:lumOff val="5000"/>
                  </a:schemeClr>
                </a:solidFill>
              </a:rPr>
              <a:t>At the low PO2 levels in fetal blood (</a:t>
            </a:r>
            <a:r>
              <a:rPr lang="en-US" sz="1400" dirty="0">
                <a:solidFill>
                  <a:srgbClr val="00B050"/>
                </a:solidFill>
              </a:rPr>
              <a:t>While the PCO2 in the fetus will be high)</a:t>
            </a:r>
            <a:r>
              <a:rPr lang="en-US" altLang="en-US" sz="1400" dirty="0">
                <a:solidFill>
                  <a:schemeClr val="tx1">
                    <a:lumMod val="95000"/>
                    <a:lumOff val="5000"/>
                  </a:schemeClr>
                </a:solidFill>
              </a:rPr>
              <a:t>, the fetal hemoglobin </a:t>
            </a:r>
            <a:r>
              <a:rPr lang="en-US" altLang="en-US" sz="1400" dirty="0" smtClean="0">
                <a:solidFill>
                  <a:schemeClr val="tx1">
                    <a:lumMod val="95000"/>
                    <a:lumOff val="5000"/>
                  </a:schemeClr>
                </a:solidFill>
              </a:rPr>
              <a:t>(</a:t>
            </a:r>
            <a:r>
              <a:rPr lang="en-US" altLang="en-US" sz="1400" dirty="0" err="1" smtClean="0">
                <a:solidFill>
                  <a:schemeClr val="tx1">
                    <a:lumMod val="95000"/>
                    <a:lumOff val="5000"/>
                  </a:schemeClr>
                </a:solidFill>
              </a:rPr>
              <a:t>HbF</a:t>
            </a:r>
            <a:r>
              <a:rPr lang="en-US" altLang="en-US" sz="1400" dirty="0" smtClean="0">
                <a:solidFill>
                  <a:schemeClr val="tx1">
                    <a:lumMod val="95000"/>
                    <a:lumOff val="5000"/>
                  </a:schemeClr>
                </a:solidFill>
              </a:rPr>
              <a:t>) can </a:t>
            </a:r>
            <a:r>
              <a:rPr lang="en-US" altLang="en-US" sz="1400" dirty="0">
                <a:solidFill>
                  <a:schemeClr val="tx1">
                    <a:lumMod val="95000"/>
                    <a:lumOff val="5000"/>
                  </a:schemeClr>
                </a:solidFill>
              </a:rPr>
              <a:t>carry </a:t>
            </a:r>
            <a:r>
              <a:rPr lang="en-US" altLang="en-US" sz="1400" dirty="0">
                <a:solidFill>
                  <a:schemeClr val="accent4">
                    <a:lumMod val="75000"/>
                  </a:schemeClr>
                </a:solidFill>
              </a:rPr>
              <a:t>20%</a:t>
            </a:r>
            <a:r>
              <a:rPr lang="en-US" altLang="en-US" sz="1400" dirty="0">
                <a:solidFill>
                  <a:schemeClr val="tx1">
                    <a:lumMod val="95000"/>
                    <a:lumOff val="5000"/>
                  </a:schemeClr>
                </a:solidFill>
              </a:rPr>
              <a:t> to </a:t>
            </a:r>
            <a:r>
              <a:rPr lang="en-US" altLang="en-US" sz="1400" dirty="0">
                <a:solidFill>
                  <a:schemeClr val="accent4">
                    <a:lumMod val="75000"/>
                  </a:schemeClr>
                </a:solidFill>
              </a:rPr>
              <a:t>50%</a:t>
            </a:r>
            <a:r>
              <a:rPr lang="en-US" altLang="en-US" sz="1400" dirty="0">
                <a:solidFill>
                  <a:schemeClr val="tx1">
                    <a:lumMod val="95000"/>
                    <a:lumOff val="5000"/>
                  </a:schemeClr>
                </a:solidFill>
              </a:rPr>
              <a:t> more oxygen than maternal </a:t>
            </a:r>
            <a:r>
              <a:rPr lang="en-US" altLang="en-US" sz="1400" dirty="0" smtClean="0">
                <a:solidFill>
                  <a:schemeClr val="tx1">
                    <a:lumMod val="95000"/>
                    <a:lumOff val="5000"/>
                  </a:schemeClr>
                </a:solidFill>
              </a:rPr>
              <a:t>hemoglobin</a:t>
            </a:r>
            <a:r>
              <a:rPr lang="en-US" altLang="en-US" sz="1400" dirty="0">
                <a:solidFill>
                  <a:schemeClr val="tx1">
                    <a:lumMod val="95000"/>
                    <a:lumOff val="5000"/>
                  </a:schemeClr>
                </a:solidFill>
              </a:rPr>
              <a:t> </a:t>
            </a:r>
            <a:r>
              <a:rPr lang="en-US" altLang="en-US" sz="1400" dirty="0" smtClean="0">
                <a:solidFill>
                  <a:schemeClr val="tx1">
                    <a:lumMod val="95000"/>
                    <a:lumOff val="5000"/>
                  </a:schemeClr>
                </a:solidFill>
              </a:rPr>
              <a:t>(</a:t>
            </a:r>
            <a:r>
              <a:rPr lang="en-US" altLang="en-US" sz="1400" dirty="0" err="1" smtClean="0">
                <a:solidFill>
                  <a:schemeClr val="tx1">
                    <a:lumMod val="95000"/>
                    <a:lumOff val="5000"/>
                  </a:schemeClr>
                </a:solidFill>
              </a:rPr>
              <a:t>HbA</a:t>
            </a:r>
            <a:r>
              <a:rPr lang="en-US" altLang="en-US" sz="1400" dirty="0">
                <a:solidFill>
                  <a:schemeClr val="tx1">
                    <a:lumMod val="95000"/>
                    <a:lumOff val="5000"/>
                  </a:schemeClr>
                </a:solidFill>
              </a:rPr>
              <a:t>) (</a:t>
            </a:r>
            <a:r>
              <a:rPr lang="en-US" altLang="en-US" sz="1400" dirty="0" err="1">
                <a:solidFill>
                  <a:schemeClr val="tx1">
                    <a:lumMod val="95000"/>
                    <a:lumOff val="5000"/>
                  </a:schemeClr>
                </a:solidFill>
              </a:rPr>
              <a:t>HbF</a:t>
            </a:r>
            <a:r>
              <a:rPr lang="en-US" altLang="en-US" sz="1400" dirty="0">
                <a:solidFill>
                  <a:schemeClr val="tx1">
                    <a:lumMod val="95000"/>
                    <a:lumOff val="5000"/>
                  </a:schemeClr>
                </a:solidFill>
              </a:rPr>
              <a:t> has a higher oxygen carrying capacity than </a:t>
            </a:r>
            <a:r>
              <a:rPr lang="en-US" altLang="en-US" sz="1400" dirty="0" err="1">
                <a:solidFill>
                  <a:schemeClr val="tx1">
                    <a:lumMod val="95000"/>
                    <a:lumOff val="5000"/>
                  </a:schemeClr>
                </a:solidFill>
              </a:rPr>
              <a:t>HbA</a:t>
            </a:r>
            <a:r>
              <a:rPr lang="en-US" altLang="en-US" sz="1400" dirty="0" smtClean="0">
                <a:solidFill>
                  <a:schemeClr val="tx1">
                    <a:lumMod val="95000"/>
                    <a:lumOff val="5000"/>
                  </a:schemeClr>
                </a:solidFill>
              </a:rPr>
              <a:t>).</a:t>
            </a:r>
            <a:endParaRPr lang="en-US" altLang="en-US" sz="1400" dirty="0">
              <a:solidFill>
                <a:schemeClr val="tx1">
                  <a:lumMod val="95000"/>
                  <a:lumOff val="5000"/>
                </a:schemeClr>
              </a:solidFill>
            </a:endParaRPr>
          </a:p>
          <a:p>
            <a:pPr defTabSz="914400">
              <a:lnSpc>
                <a:spcPct val="150000"/>
              </a:lnSpc>
              <a:buClr>
                <a:srgbClr val="008080"/>
              </a:buClr>
              <a:defRPr/>
            </a:pPr>
            <a:r>
              <a:rPr lang="en-US" altLang="en-US" sz="1400" dirty="0">
                <a:solidFill>
                  <a:srgbClr val="00B050"/>
                </a:solidFill>
              </a:rPr>
              <a:t>Follow with the curves: In Maternal curve: when pressure of o</a:t>
            </a:r>
            <a:r>
              <a:rPr lang="en-US" altLang="en-US" sz="1400" baseline="-25000" dirty="0">
                <a:solidFill>
                  <a:srgbClr val="00B050"/>
                </a:solidFill>
              </a:rPr>
              <a:t>2</a:t>
            </a:r>
            <a:r>
              <a:rPr lang="en-US" altLang="en-US" sz="1400" dirty="0">
                <a:solidFill>
                  <a:srgbClr val="00B050"/>
                </a:solidFill>
              </a:rPr>
              <a:t> is 20 the Oxyhemoglobin become almost 38 and in the same time the oxyhemoglobin of the fetus if 46.</a:t>
            </a:r>
          </a:p>
          <a:p>
            <a:pPr defTabSz="914400">
              <a:lnSpc>
                <a:spcPct val="150000"/>
              </a:lnSpc>
              <a:buClr>
                <a:srgbClr val="008080"/>
              </a:buClr>
              <a:defRPr/>
            </a:pPr>
            <a:r>
              <a:rPr lang="en-US" altLang="en-US" sz="1400" dirty="0" smtClean="0">
                <a:solidFill>
                  <a:srgbClr val="FF0000"/>
                </a:solidFill>
              </a:rPr>
              <a:t>Imp: </a:t>
            </a:r>
            <a:r>
              <a:rPr lang="en-US" altLang="en-US" sz="1400" dirty="0" smtClean="0">
                <a:solidFill>
                  <a:srgbClr val="00B050"/>
                </a:solidFill>
              </a:rPr>
              <a:t>Conclusion </a:t>
            </a:r>
            <a:r>
              <a:rPr lang="en-US" altLang="en-US" sz="1400" dirty="0">
                <a:solidFill>
                  <a:srgbClr val="00B050"/>
                </a:solidFill>
              </a:rPr>
              <a:t>; whenever the curve is shifted to the right more o</a:t>
            </a:r>
            <a:r>
              <a:rPr lang="en-US" altLang="en-US" sz="1400" baseline="-25000" dirty="0">
                <a:solidFill>
                  <a:srgbClr val="00B050"/>
                </a:solidFill>
              </a:rPr>
              <a:t>2</a:t>
            </a:r>
            <a:r>
              <a:rPr lang="en-US" altLang="en-US" sz="1400" dirty="0">
                <a:solidFill>
                  <a:srgbClr val="00B050"/>
                </a:solidFill>
              </a:rPr>
              <a:t> will be carried (fetal). While whenever the curve is shifted to the left less o</a:t>
            </a:r>
            <a:r>
              <a:rPr lang="en-US" altLang="en-US" sz="1400" baseline="-25000" dirty="0">
                <a:solidFill>
                  <a:srgbClr val="00B050"/>
                </a:solidFill>
              </a:rPr>
              <a:t>2</a:t>
            </a:r>
            <a:r>
              <a:rPr lang="en-US" altLang="en-US" sz="1400" dirty="0">
                <a:solidFill>
                  <a:srgbClr val="00B050"/>
                </a:solidFill>
              </a:rPr>
              <a:t> will be carried (mother).</a:t>
            </a:r>
          </a:p>
          <a:p>
            <a:pPr defTabSz="914400">
              <a:lnSpc>
                <a:spcPct val="150000"/>
              </a:lnSpc>
              <a:buClr>
                <a:srgbClr val="008080"/>
              </a:buClr>
              <a:defRPr/>
            </a:pPr>
            <a:endParaRPr lang="en-US" altLang="en-US" sz="1800" dirty="0" smtClean="0">
              <a:solidFill>
                <a:srgbClr val="008080"/>
              </a:solidFill>
            </a:endParaRPr>
          </a:p>
          <a:p>
            <a:pPr defTabSz="914400">
              <a:lnSpc>
                <a:spcPct val="150000"/>
              </a:lnSpc>
              <a:buClr>
                <a:srgbClr val="008080"/>
              </a:buClr>
              <a:defRPr/>
            </a:pPr>
            <a:endParaRPr lang="en-US" altLang="en-US" sz="1800" dirty="0">
              <a:solidFill>
                <a:srgbClr val="008080"/>
              </a:solidFill>
            </a:endParaRPr>
          </a:p>
        </p:txBody>
      </p:sp>
      <p:grpSp>
        <p:nvGrpSpPr>
          <p:cNvPr id="8" name="Group 7"/>
          <p:cNvGrpSpPr/>
          <p:nvPr/>
        </p:nvGrpSpPr>
        <p:grpSpPr>
          <a:xfrm>
            <a:off x="609460" y="1886723"/>
            <a:ext cx="4764872" cy="3414486"/>
            <a:chOff x="76200" y="2170837"/>
            <a:chExt cx="5791200" cy="4229963"/>
          </a:xfrm>
        </p:grpSpPr>
        <p:pic>
          <p:nvPicPr>
            <p:cNvPr id="12" name="Picture 2"/>
            <p:cNvPicPr>
              <a:picLocks noChangeAspect="1" noChangeArrowheads="1"/>
            </p:cNvPicPr>
            <p:nvPr/>
          </p:nvPicPr>
          <p:blipFill>
            <a:blip r:embed="rId2" cstate="print"/>
            <a:srcRect l="54466" t="44792" r="18594" b="12500"/>
            <a:stretch>
              <a:fillRect/>
            </a:stretch>
          </p:blipFill>
          <p:spPr bwMode="auto">
            <a:xfrm>
              <a:off x="76200" y="2170837"/>
              <a:ext cx="5791200" cy="4229963"/>
            </a:xfrm>
            <a:prstGeom prst="rect">
              <a:avLst/>
            </a:prstGeom>
            <a:noFill/>
            <a:ln w="9525">
              <a:noFill/>
              <a:miter lim="800000"/>
              <a:headEnd/>
              <a:tailEnd/>
            </a:ln>
          </p:spPr>
        </p:pic>
        <p:cxnSp>
          <p:nvCxnSpPr>
            <p:cNvPr id="13" name="Straight Connector 12"/>
            <p:cNvCxnSpPr/>
            <p:nvPr/>
          </p:nvCxnSpPr>
          <p:spPr>
            <a:xfrm flipV="1">
              <a:off x="2057400" y="4648200"/>
              <a:ext cx="0" cy="1143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057400" y="4038600"/>
              <a:ext cx="0" cy="6096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9200" y="4572000"/>
              <a:ext cx="8382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4038600"/>
              <a:ext cx="8382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053852" y="5716709"/>
            <a:ext cx="3845822" cy="377325"/>
          </a:xfrm>
          <a:prstGeom prst="rect">
            <a:avLst/>
          </a:prstGeom>
          <a:ln w="19050">
            <a:solidFill>
              <a:srgbClr val="00B050"/>
            </a:solidFill>
            <a:prstDash val="dashDot"/>
          </a:ln>
        </p:spPr>
        <p:txBody>
          <a:bodyPr vert="horz" lIns="101590" tIns="50795" rIns="101590" bIns="50795">
            <a:noAutofit/>
          </a:bodyPr>
          <a:lstStyle/>
          <a:p>
            <a:pPr algn="ctr" defTabSz="914400">
              <a:spcBef>
                <a:spcPts val="667"/>
              </a:spcBef>
              <a:buClr>
                <a:srgbClr val="008080"/>
              </a:buClr>
              <a:buSzPct val="76000"/>
            </a:pPr>
            <a:r>
              <a:rPr lang="en-GB" sz="1600" dirty="0" smtClean="0">
                <a:solidFill>
                  <a:srgbClr val="008080"/>
                </a:solidFill>
              </a:rPr>
              <a:t>Oxygen-</a:t>
            </a:r>
            <a:r>
              <a:rPr lang="en-GB" sz="1600" dirty="0" err="1" smtClean="0">
                <a:solidFill>
                  <a:srgbClr val="008080"/>
                </a:solidFill>
              </a:rPr>
              <a:t>hemoglobin</a:t>
            </a:r>
            <a:r>
              <a:rPr lang="en-GB" sz="1600" dirty="0" smtClean="0">
                <a:solidFill>
                  <a:srgbClr val="008080"/>
                </a:solidFill>
              </a:rPr>
              <a:t> </a:t>
            </a:r>
            <a:r>
              <a:rPr lang="en-GB" sz="1600" dirty="0">
                <a:solidFill>
                  <a:srgbClr val="008080"/>
                </a:solidFill>
              </a:rPr>
              <a:t>dissociation curves</a:t>
            </a:r>
          </a:p>
        </p:txBody>
      </p:sp>
      <p:sp>
        <p:nvSpPr>
          <p:cNvPr id="19" name="Rectangle 18">
            <a:extLst>
              <a:ext uri="{FF2B5EF4-FFF2-40B4-BE49-F238E27FC236}">
                <a16:creationId xmlns:a16="http://schemas.microsoft.com/office/drawing/2014/main" id="{2C3A202C-3E9B-409D-B331-2662DC7A6B8E}"/>
              </a:ext>
            </a:extLst>
          </p:cNvPr>
          <p:cNvSpPr/>
          <p:nvPr/>
        </p:nvSpPr>
        <p:spPr>
          <a:xfrm>
            <a:off x="9262764" y="33361"/>
            <a:ext cx="2921343" cy="50377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cs typeface="Arabic Typesetting" panose="03020402040406030203" pitchFamily="66" charset="-78"/>
              </a:rPr>
              <a:t>Doctor said :  There must be a question in the final exam each year about this topic  </a:t>
            </a:r>
            <a:endParaRPr lang="en-US" sz="1200" dirty="0">
              <a:solidFill>
                <a:srgbClr val="FF0000"/>
              </a:solidFill>
              <a:cs typeface="Arabic Typesetting" panose="03020402040406030203" pitchFamily="66" charset="-78"/>
            </a:endParaRPr>
          </a:p>
        </p:txBody>
      </p:sp>
    </p:spTree>
    <p:extLst>
      <p:ext uri="{BB962C8B-B14F-4D97-AF65-F5344CB8AC3E}">
        <p14:creationId xmlns:p14="http://schemas.microsoft.com/office/powerpoint/2010/main" val="3648835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2332847" y="288593"/>
            <a:ext cx="7443889" cy="1145624"/>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600" b="1" dirty="0" smtClean="0">
                <a:solidFill>
                  <a:srgbClr val="008080"/>
                </a:solidFill>
                <a:latin typeface="Calibri" panose="020F0502020204030204" pitchFamily="34" charset="0"/>
                <a:ea typeface="+mj-ea"/>
                <a:cs typeface="Calibri" panose="020F0502020204030204" pitchFamily="34" charset="0"/>
              </a:rPr>
              <a:t>Physiology of Pregnancy</a:t>
            </a:r>
            <a:endParaRPr lang="en-US" sz="3600" b="1" dirty="0">
              <a:solidFill>
                <a:srgbClr val="008080"/>
              </a:solidFill>
              <a:latin typeface="Calibri" panose="020F0502020204030204" pitchFamily="34" charset="0"/>
              <a:ea typeface="+mj-ea"/>
              <a:cs typeface="Calibri" panose="020F0502020204030204" pitchFamily="34" charset="0"/>
            </a:endParaRPr>
          </a:p>
        </p:txBody>
      </p:sp>
      <p:sp>
        <p:nvSpPr>
          <p:cNvPr id="13" name="Flowchart: Process 12"/>
          <p:cNvSpPr/>
          <p:nvPr/>
        </p:nvSpPr>
        <p:spPr>
          <a:xfrm>
            <a:off x="909834" y="1606178"/>
            <a:ext cx="10289916" cy="4365721"/>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20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describe:</a:t>
            </a:r>
            <a:endParaRPr lang="ar-SA" sz="1800" dirty="0">
              <a:solidFill>
                <a:schemeClr val="tx1"/>
              </a:solidFill>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Fertilization &amp; implantation of the blastocyst into the endometrium.</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Recognize the development and normal physiology of the </a:t>
            </a:r>
            <a:r>
              <a:rPr lang="en-US" sz="1800" dirty="0" smtClean="0">
                <a:solidFill>
                  <a:srgbClr val="008080"/>
                </a:solidFill>
                <a:latin typeface="Gill Sans MT" panose="020B0502020104020203" pitchFamily="34" charset="0"/>
                <a:cs typeface="Calibri" panose="020F0502020204030204" pitchFamily="34" charset="0"/>
              </a:rPr>
              <a:t>placenta.</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physiological functions of placental hormones during </a:t>
            </a:r>
            <a:r>
              <a:rPr lang="en-US" sz="1800" dirty="0" smtClean="0">
                <a:solidFill>
                  <a:srgbClr val="008080"/>
                </a:solidFill>
                <a:latin typeface="Gill Sans MT" panose="020B0502020104020203" pitchFamily="34" charset="0"/>
                <a:cs typeface="Calibri" panose="020F0502020204030204" pitchFamily="34" charset="0"/>
              </a:rPr>
              <a:t>pregnancy.</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Explain the physiological responses of mother’s body to </a:t>
            </a:r>
            <a:r>
              <a:rPr lang="en-US" sz="1800" dirty="0" smtClean="0">
                <a:solidFill>
                  <a:srgbClr val="008080"/>
                </a:solidFill>
                <a:latin typeface="Gill Sans MT" panose="020B0502020104020203" pitchFamily="34" charset="0"/>
                <a:cs typeface="Calibri" panose="020F0502020204030204" pitchFamily="34" charset="0"/>
              </a:rPr>
              <a:t>pregnancy</a:t>
            </a:r>
            <a:r>
              <a:rPr lang="en-US" sz="1800" dirty="0" smtClean="0">
                <a:solidFill>
                  <a:srgbClr val="008080"/>
                </a:solidFill>
                <a:latin typeface="Gill Sans MT" panose="020B0502020104020203" pitchFamily="34" charset="0"/>
                <a:cs typeface="Calibri" panose="020F0502020204030204" pitchFamily="34" charset="0"/>
              </a:rPr>
              <a:t>.</a:t>
            </a:r>
            <a:endParaRPr lang="ar-SA" sz="1800" dirty="0" smtClean="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endParaRPr lang="ar-SA" sz="1800" dirty="0" smtClean="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endParaRPr lang="en-US" sz="1800" dirty="0">
              <a:solidFill>
                <a:srgbClr val="008080"/>
              </a:solidFill>
              <a:latin typeface="Gill Sans MT" panose="020B0502020104020203" pitchFamily="34" charset="0"/>
              <a:cs typeface="Calibri" panose="020F0502020204030204" pitchFamily="34" charset="0"/>
            </a:endParaRPr>
          </a:p>
        </p:txBody>
      </p:sp>
      <p:sp>
        <p:nvSpPr>
          <p:cNvPr id="7" name="Rectangle 6"/>
          <p:cNvSpPr/>
          <p:nvPr/>
        </p:nvSpPr>
        <p:spPr>
          <a:xfrm>
            <a:off x="4447744" y="4676315"/>
            <a:ext cx="3214093"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abic Typesetting" panose="03020402040406030203" pitchFamily="66" charset="-78"/>
                <a:cs typeface="Arabic Typesetting" panose="03020402040406030203" pitchFamily="66" charset="-78"/>
              </a:rPr>
              <a:t>All </a:t>
            </a:r>
            <a:r>
              <a:rPr lang="en-US" dirty="0" smtClean="0">
                <a:solidFill>
                  <a:srgbClr val="FF0000"/>
                </a:solidFill>
                <a:latin typeface="Arabic Typesetting" panose="03020402040406030203" pitchFamily="66" charset="-78"/>
                <a:cs typeface="Arabic Typesetting" panose="03020402040406030203" pitchFamily="66" charset="-78"/>
              </a:rPr>
              <a:t>numbers in </a:t>
            </a:r>
            <a:r>
              <a:rPr lang="en-US" dirty="0" smtClean="0">
                <a:solidFill>
                  <a:srgbClr val="FF0000"/>
                </a:solidFill>
                <a:latin typeface="Arabic Typesetting" panose="03020402040406030203" pitchFamily="66" charset="-78"/>
                <a:cs typeface="Arabic Typesetting" panose="03020402040406030203" pitchFamily="66" charset="-78"/>
              </a:rPr>
              <a:t>this lecture are Important </a:t>
            </a:r>
            <a:endParaRPr lang="en-US" dirty="0">
              <a:solidFill>
                <a:srgbClr val="FF0000"/>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a:off x="4683784" y="5290228"/>
            <a:ext cx="2742012"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FF0000"/>
                </a:solidFill>
                <a:latin typeface="Arabic Typesetting" panose="03020402040406030203" pitchFamily="66" charset="-78"/>
                <a:cs typeface="Arabic Typesetting" panose="03020402040406030203" pitchFamily="66" charset="-78"/>
              </a:rPr>
              <a:t>المحاضرة سهلة و 22 </a:t>
            </a:r>
            <a:r>
              <a:rPr lang="ar-SA" dirty="0" err="1" smtClean="0">
                <a:solidFill>
                  <a:srgbClr val="FF0000"/>
                </a:solidFill>
                <a:latin typeface="Arabic Typesetting" panose="03020402040406030203" pitchFamily="66" charset="-78"/>
                <a:cs typeface="Arabic Typesetting" panose="03020402040406030203" pitchFamily="66" charset="-78"/>
              </a:rPr>
              <a:t>سلايد</a:t>
            </a:r>
            <a:r>
              <a:rPr lang="ar-SA" dirty="0" smtClean="0">
                <a:solidFill>
                  <a:srgbClr val="FF0000"/>
                </a:solidFill>
                <a:latin typeface="Arabic Typesetting" panose="03020402040406030203" pitchFamily="66" charset="-78"/>
                <a:cs typeface="Arabic Typesetting" panose="03020402040406030203" pitchFamily="66" charset="-78"/>
              </a:rPr>
              <a:t> فقط، الباقي </a:t>
            </a:r>
            <a:r>
              <a:rPr lang="ar-SA" dirty="0" err="1" smtClean="0">
                <a:solidFill>
                  <a:srgbClr val="FF0000"/>
                </a:solidFill>
                <a:latin typeface="Arabic Typesetting" panose="03020402040406030203" pitchFamily="66" charset="-78"/>
                <a:cs typeface="Arabic Typesetting" panose="03020402040406030203" pitchFamily="66" charset="-78"/>
              </a:rPr>
              <a:t>اكسترا</a:t>
            </a:r>
            <a:endParaRPr lang="en-US"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45109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 </a:t>
            </a:r>
            <a:endParaRPr lang="en-US" altLang="en-US" sz="3200" dirty="0">
              <a:solidFill>
                <a:srgbClr val="008080"/>
              </a:solidFill>
              <a:latin typeface="Bahnschrift" panose="020B0502040204020203"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81546234"/>
              </p:ext>
            </p:extLst>
          </p:nvPr>
        </p:nvGraphicFramePr>
        <p:xfrm>
          <a:off x="4942284" y="2204864"/>
          <a:ext cx="6637118" cy="3209903"/>
        </p:xfrm>
        <a:graphic>
          <a:graphicData uri="http://schemas.openxmlformats.org/drawingml/2006/table">
            <a:tbl>
              <a:tblPr firstRow="1" bandRow="1">
                <a:tableStyleId>{5DA37D80-6434-44D0-A028-1B22A696006F}</a:tableStyleId>
              </a:tblPr>
              <a:tblGrid>
                <a:gridCol w="1324860">
                  <a:extLst>
                    <a:ext uri="{9D8B030D-6E8A-4147-A177-3AD203B41FA5}">
                      <a16:colId xmlns:a16="http://schemas.microsoft.com/office/drawing/2014/main" val="2684567273"/>
                    </a:ext>
                  </a:extLst>
                </a:gridCol>
                <a:gridCol w="2576195">
                  <a:extLst>
                    <a:ext uri="{9D8B030D-6E8A-4147-A177-3AD203B41FA5}">
                      <a16:colId xmlns:a16="http://schemas.microsoft.com/office/drawing/2014/main" val="1164763168"/>
                    </a:ext>
                  </a:extLst>
                </a:gridCol>
                <a:gridCol w="2736063">
                  <a:extLst>
                    <a:ext uri="{9D8B030D-6E8A-4147-A177-3AD203B41FA5}">
                      <a16:colId xmlns:a16="http://schemas.microsoft.com/office/drawing/2014/main" val="4128162029"/>
                    </a:ext>
                  </a:extLst>
                </a:gridCol>
              </a:tblGrid>
              <a:tr h="432048">
                <a:tc>
                  <a:txBody>
                    <a:bodyPr/>
                    <a:lstStyle/>
                    <a:p>
                      <a:pPr algn="ctr" defTabSz="914400">
                        <a:lnSpc>
                          <a:spcPct val="100000"/>
                        </a:lnSpc>
                        <a:buClr>
                          <a:srgbClr val="008080"/>
                        </a:buClr>
                      </a:pPr>
                      <a:endParaRPr kumimoji="0" lang="en-US" altLang="ar-SA" sz="1800" b="0" kern="1200" dirty="0" smtClean="0">
                        <a:solidFill>
                          <a:srgbClr val="008080"/>
                        </a:solidFill>
                        <a:latin typeface="+mn-lt"/>
                        <a:ea typeface="+mn-ea"/>
                        <a:cs typeface="+mn-cs"/>
                      </a:endParaRPr>
                    </a:p>
                  </a:txBody>
                  <a:tcPr>
                    <a:lnL w="12700" cmpd="sng">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defTabSz="914400">
                        <a:lnSpc>
                          <a:spcPct val="100000"/>
                        </a:lnSpc>
                        <a:buClr>
                          <a:srgbClr val="008080"/>
                        </a:buClr>
                      </a:pPr>
                      <a:endParaRPr kumimoji="0" lang="en-US" altLang="ar-SA" sz="100" b="0" kern="1200" dirty="0" smtClean="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smtClean="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smtClean="0">
                        <a:solidFill>
                          <a:srgbClr val="008080"/>
                        </a:solidFill>
                        <a:latin typeface="+mn-lt"/>
                        <a:ea typeface="+mn-ea"/>
                        <a:cs typeface="+mn-cs"/>
                      </a:endParaRPr>
                    </a:p>
                    <a:p>
                      <a:pPr algn="ctr" defTabSz="914400">
                        <a:lnSpc>
                          <a:spcPct val="100000"/>
                        </a:lnSpc>
                        <a:buClr>
                          <a:srgbClr val="008080"/>
                        </a:buClr>
                      </a:pPr>
                      <a:r>
                        <a:rPr kumimoji="0" lang="en-US" altLang="ar-SA" sz="1800" b="1" kern="1200" dirty="0" smtClean="0">
                          <a:solidFill>
                            <a:srgbClr val="FF0000"/>
                          </a:solidFill>
                          <a:latin typeface="+mn-lt"/>
                          <a:ea typeface="+mn-ea"/>
                          <a:cs typeface="+mn-cs"/>
                        </a:rPr>
                        <a:t>F</a:t>
                      </a:r>
                      <a:r>
                        <a:rPr kumimoji="0" lang="en-US" altLang="ar-SA" sz="1800" b="0" kern="1200" dirty="0" smtClean="0">
                          <a:solidFill>
                            <a:srgbClr val="008080"/>
                          </a:solidFill>
                          <a:latin typeface="+mn-lt"/>
                          <a:ea typeface="+mn-ea"/>
                          <a:cs typeface="+mn-cs"/>
                        </a:rPr>
                        <a:t>e</a:t>
                      </a:r>
                      <a:r>
                        <a:rPr kumimoji="0" lang="en-US" altLang="ar-SA" sz="1800" b="1" kern="1200" dirty="0" smtClean="0">
                          <a:solidFill>
                            <a:srgbClr val="FF0000"/>
                          </a:solidFill>
                          <a:latin typeface="+mn-lt"/>
                          <a:ea typeface="+mn-ea"/>
                          <a:cs typeface="+mn-cs"/>
                        </a:rPr>
                        <a:t>t</a:t>
                      </a:r>
                      <a:r>
                        <a:rPr kumimoji="0" lang="en-US" altLang="ar-SA" sz="1800" b="0" kern="1200" dirty="0" smtClean="0">
                          <a:solidFill>
                            <a:srgbClr val="008080"/>
                          </a:solidFill>
                          <a:latin typeface="+mn-lt"/>
                          <a:ea typeface="+mn-ea"/>
                          <a:cs typeface="+mn-cs"/>
                        </a:rPr>
                        <a:t>al blood</a:t>
                      </a:r>
                    </a:p>
                  </a:txBody>
                  <a:tcPr>
                    <a:lnL w="12700" cap="flat" cmpd="sng" algn="ctr">
                      <a:solidFill>
                        <a:schemeClr val="bg2">
                          <a:lumMod val="75000"/>
                        </a:schemeClr>
                      </a:solidFill>
                      <a:prstDash val="solid"/>
                      <a:round/>
                      <a:headEnd type="none" w="med" len="med"/>
                      <a:tailEnd type="none" w="med" len="med"/>
                    </a:lnL>
                    <a:solidFill>
                      <a:srgbClr val="F8E5FF"/>
                    </a:solidFill>
                  </a:tcPr>
                </a:tc>
                <a:tc>
                  <a:txBody>
                    <a:bodyPr/>
                    <a:lstStyle/>
                    <a:p>
                      <a:pPr algn="ctr" defTabSz="914400">
                        <a:lnSpc>
                          <a:spcPct val="100000"/>
                        </a:lnSpc>
                        <a:buClr>
                          <a:srgbClr val="008080"/>
                        </a:buClr>
                      </a:pPr>
                      <a:endParaRPr kumimoji="0" lang="en-US" sz="100" b="0" kern="1200" dirty="0" smtClean="0">
                        <a:solidFill>
                          <a:srgbClr val="008080"/>
                        </a:solidFill>
                        <a:latin typeface="+mn-lt"/>
                        <a:ea typeface="+mn-ea"/>
                        <a:cs typeface="+mn-cs"/>
                      </a:endParaRPr>
                    </a:p>
                    <a:p>
                      <a:pPr algn="ctr" defTabSz="914400">
                        <a:lnSpc>
                          <a:spcPct val="100000"/>
                        </a:lnSpc>
                        <a:buClr>
                          <a:srgbClr val="008080"/>
                        </a:buClr>
                      </a:pPr>
                      <a:r>
                        <a:rPr kumimoji="0" lang="en-US" sz="1800" b="0" kern="1200" dirty="0" smtClean="0">
                          <a:solidFill>
                            <a:srgbClr val="008080"/>
                          </a:solidFill>
                          <a:latin typeface="+mn-lt"/>
                          <a:ea typeface="+mn-ea"/>
                          <a:cs typeface="+mn-cs"/>
                        </a:rPr>
                        <a:t>Maternal (mot</a:t>
                      </a:r>
                      <a:r>
                        <a:rPr kumimoji="0" lang="en-US" sz="1800" b="1" kern="1200" dirty="0" smtClean="0">
                          <a:solidFill>
                            <a:srgbClr val="FF0000"/>
                          </a:solidFill>
                          <a:latin typeface="+mn-lt"/>
                          <a:ea typeface="+mn-ea"/>
                          <a:cs typeface="+mn-cs"/>
                        </a:rPr>
                        <a:t>h</a:t>
                      </a:r>
                      <a:r>
                        <a:rPr kumimoji="0" lang="en-US" sz="1800" b="0" kern="1200" dirty="0" smtClean="0">
                          <a:solidFill>
                            <a:srgbClr val="008080"/>
                          </a:solidFill>
                          <a:latin typeface="+mn-lt"/>
                          <a:ea typeface="+mn-ea"/>
                          <a:cs typeface="+mn-cs"/>
                        </a:rPr>
                        <a:t>er) blood  </a:t>
                      </a:r>
                      <a:endParaRPr kumimoji="0" lang="en-US" sz="1500" b="0" kern="1200" dirty="0">
                        <a:solidFill>
                          <a:srgbClr val="FF66CC"/>
                        </a:solidFill>
                        <a:latin typeface="+mn-lt"/>
                        <a:ea typeface="+mn-ea"/>
                        <a:cs typeface="+mn-cs"/>
                      </a:endParaRPr>
                    </a:p>
                  </a:txBody>
                  <a:tcPr>
                    <a:solidFill>
                      <a:srgbClr val="E1FFFF"/>
                    </a:solidFill>
                  </a:tcPr>
                </a:tc>
                <a:extLst>
                  <a:ext uri="{0D108BD9-81ED-4DB2-BD59-A6C34878D82A}">
                    <a16:rowId xmlns:a16="http://schemas.microsoft.com/office/drawing/2014/main" val="459244839"/>
                  </a:ext>
                </a:extLst>
              </a:tr>
              <a:tr h="342023">
                <a:tc>
                  <a:txBody>
                    <a:bodyPr/>
                    <a:lstStyle/>
                    <a:p>
                      <a:pPr marL="0" indent="0" algn="ctr" defTabSz="914400">
                        <a:lnSpc>
                          <a:spcPct val="100000"/>
                        </a:lnSpc>
                        <a:buClr>
                          <a:srgbClr val="008080"/>
                        </a:buClr>
                        <a:buFont typeface="Wingdings" panose="05000000000000000000" pitchFamily="2" charset="2"/>
                        <a:buNone/>
                        <a:defRPr/>
                      </a:pPr>
                      <a:r>
                        <a:rPr lang="en-US" altLang="en-US" sz="1800" b="0" dirty="0" smtClean="0">
                          <a:solidFill>
                            <a:srgbClr val="009999"/>
                          </a:solidFill>
                          <a:latin typeface="Bahnschrift" panose="020B0502040204020203" pitchFamily="34" charset="0"/>
                          <a:cs typeface="Calibri" panose="020F0502020204030204" pitchFamily="34" charset="0"/>
                        </a:rPr>
                        <a:t>PCO</a:t>
                      </a:r>
                      <a:r>
                        <a:rPr lang="en-US" altLang="en-US" sz="1800" b="0" baseline="-25000" dirty="0" smtClean="0">
                          <a:solidFill>
                            <a:srgbClr val="009999"/>
                          </a:solidFill>
                          <a:latin typeface="Bahnschrift" panose="020B0502040204020203" pitchFamily="34" charset="0"/>
                          <a:cs typeface="Calibri" panose="020F0502020204030204" pitchFamily="34" charset="0"/>
                        </a:rPr>
                        <a:t>2</a:t>
                      </a:r>
                    </a:p>
                  </a:txBody>
                  <a:tcPr>
                    <a:lnT w="12700" cap="flat" cmpd="sng" algn="ctr">
                      <a:solidFill>
                        <a:schemeClr val="bg2">
                          <a:lumMod val="75000"/>
                        </a:schemeClr>
                      </a:solidFill>
                      <a:prstDash val="solid"/>
                      <a:round/>
                      <a:headEnd type="none" w="med" len="med"/>
                      <a:tailEnd type="none" w="med" len="med"/>
                    </a:lnT>
                    <a:solidFill>
                      <a:srgbClr val="F7FF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lang="en-US" altLang="en-US" sz="1600" dirty="0" smtClean="0">
                          <a:solidFill>
                            <a:schemeClr val="tx1"/>
                          </a:solidFill>
                        </a:rPr>
                        <a:t>Lost CO</a:t>
                      </a:r>
                      <a:r>
                        <a:rPr lang="en-US" altLang="en-US" sz="1600" baseline="-25000" dirty="0" smtClean="0">
                          <a:solidFill>
                            <a:schemeClr val="tx1"/>
                          </a:solidFill>
                        </a:rPr>
                        <a:t>2</a:t>
                      </a:r>
                      <a:endParaRPr lang="en-US" altLang="en-US" sz="1600" baseline="-25000" dirty="0" smtClean="0">
                        <a:solidFill>
                          <a:schemeClr val="bg1">
                            <a:lumMod val="50000"/>
                          </a:schemeClr>
                        </a:solidFill>
                        <a:latin typeface="Calibri" panose="020F0502020204030204" pitchFamily="34" charset="0"/>
                        <a:cs typeface="Calibri" panose="020F0502020204030204" pitchFamily="34" charset="0"/>
                      </a:endParaRPr>
                    </a:p>
                  </a:txBody>
                  <a:tcPr>
                    <a:solidFill>
                      <a:srgbClr val="FEFB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lang="en-US" altLang="en-US" sz="1600" dirty="0" smtClean="0">
                          <a:solidFill>
                            <a:schemeClr val="tx1"/>
                          </a:solidFill>
                        </a:rPr>
                        <a:t>Gains CO</a:t>
                      </a:r>
                      <a:r>
                        <a:rPr lang="en-US" altLang="en-US" sz="1600" baseline="-25000" dirty="0" smtClean="0">
                          <a:solidFill>
                            <a:schemeClr val="tx1"/>
                          </a:solidFill>
                        </a:rPr>
                        <a:t>2</a:t>
                      </a:r>
                      <a:endParaRPr lang="en-US" altLang="en-US" sz="1600" baseline="-25000" dirty="0" smtClean="0">
                        <a:solidFill>
                          <a:schemeClr val="bg1">
                            <a:lumMod val="50000"/>
                          </a:schemeClr>
                        </a:solidFill>
                        <a:latin typeface="Calibri" panose="020F0502020204030204" pitchFamily="34" charset="0"/>
                        <a:cs typeface="Calibri" panose="020F0502020204030204" pitchFamily="34" charset="0"/>
                      </a:endParaRPr>
                    </a:p>
                  </a:txBody>
                  <a:tcPr>
                    <a:solidFill>
                      <a:srgbClr val="F7FFFF"/>
                    </a:solidFill>
                  </a:tcPr>
                </a:tc>
                <a:extLst>
                  <a:ext uri="{0D108BD9-81ED-4DB2-BD59-A6C34878D82A}">
                    <a16:rowId xmlns:a16="http://schemas.microsoft.com/office/drawing/2014/main" val="914437974"/>
                  </a:ext>
                </a:extLst>
              </a:tr>
              <a:tr h="491855">
                <a:tc>
                  <a:txBody>
                    <a:bodyPr/>
                    <a:lstStyle/>
                    <a:p>
                      <a:pPr marL="0" indent="0" algn="ctr" defTabSz="914400">
                        <a:lnSpc>
                          <a:spcPct val="100000"/>
                        </a:lnSpc>
                        <a:buClr>
                          <a:srgbClr val="008080"/>
                        </a:buClr>
                        <a:buFont typeface="Wingdings" panose="05000000000000000000" pitchFamily="2" charset="2"/>
                        <a:buNone/>
                        <a:defRPr/>
                      </a:pPr>
                      <a:r>
                        <a:rPr lang="en-US" altLang="en-US" sz="1800" b="0" dirty="0" smtClean="0">
                          <a:solidFill>
                            <a:srgbClr val="009999"/>
                          </a:solidFill>
                          <a:latin typeface="Bahnschrift" panose="020B0502040204020203" pitchFamily="34" charset="0"/>
                          <a:cs typeface="Calibri" panose="020F0502020204030204" pitchFamily="34" charset="0"/>
                        </a:rPr>
                        <a:t>PH</a:t>
                      </a:r>
                    </a:p>
                  </a:txBody>
                  <a:tcPr>
                    <a:solidFill>
                      <a:srgbClr val="F7FF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lang="en-US" altLang="en-US" sz="1600" dirty="0" smtClean="0">
                          <a:solidFill>
                            <a:schemeClr val="tx1"/>
                          </a:solidFill>
                        </a:rPr>
                        <a:t>High pH (</a:t>
                      </a:r>
                      <a:r>
                        <a:rPr lang="en-US" altLang="en-US" sz="1600" dirty="0" smtClean="0">
                          <a:solidFill>
                            <a:srgbClr val="0070C0"/>
                          </a:solidFill>
                        </a:rPr>
                        <a:t>alkaline</a:t>
                      </a:r>
                      <a:r>
                        <a:rPr lang="en-US" altLang="en-US" sz="1600" dirty="0" smtClean="0">
                          <a:solidFill>
                            <a:schemeClr val="tx1"/>
                          </a:solidFill>
                        </a:rPr>
                        <a:t>) </a:t>
                      </a:r>
                    </a:p>
                  </a:txBody>
                  <a:tcPr>
                    <a:solidFill>
                      <a:srgbClr val="FEFBFF"/>
                    </a:solidFill>
                  </a:tcPr>
                </a:tc>
                <a:tc>
                  <a:txBody>
                    <a:bodyPr/>
                    <a:lstStyle/>
                    <a:p>
                      <a:pPr marL="0" indent="0" algn="ctr">
                        <a:buClr>
                          <a:srgbClr val="009999"/>
                        </a:buClr>
                        <a:buFont typeface="Wingdings" panose="05000000000000000000" pitchFamily="2" charset="2"/>
                        <a:buNone/>
                      </a:pPr>
                      <a:r>
                        <a:rPr kumimoji="0" lang="en-US" sz="1600" kern="1200" dirty="0" smtClean="0">
                          <a:solidFill>
                            <a:schemeClr val="tx1"/>
                          </a:solidFill>
                          <a:latin typeface="+mn-lt"/>
                          <a:ea typeface="+mn-ea"/>
                          <a:cs typeface="+mn-cs"/>
                        </a:rPr>
                        <a:t>Low pH (</a:t>
                      </a:r>
                      <a:r>
                        <a:rPr kumimoji="0" lang="en-US" sz="1600" kern="1200" dirty="0" smtClean="0">
                          <a:solidFill>
                            <a:srgbClr val="FF0000"/>
                          </a:solidFill>
                          <a:latin typeface="+mn-lt"/>
                          <a:ea typeface="+mn-ea"/>
                          <a:cs typeface="+mn-cs"/>
                        </a:rPr>
                        <a:t>acidic</a:t>
                      </a:r>
                      <a:r>
                        <a:rPr kumimoji="0" lang="en-US" sz="1600" kern="1200" dirty="0" smtClean="0">
                          <a:solidFill>
                            <a:schemeClr val="tx1"/>
                          </a:solidFill>
                          <a:latin typeface="+mn-lt"/>
                          <a:ea typeface="+mn-ea"/>
                          <a:cs typeface="+mn-cs"/>
                        </a:rPr>
                        <a:t>)</a:t>
                      </a:r>
                    </a:p>
                  </a:txBody>
                  <a:tcPr>
                    <a:solidFill>
                      <a:srgbClr val="F7FFFF"/>
                    </a:solidFill>
                  </a:tcPr>
                </a:tc>
                <a:extLst>
                  <a:ext uri="{0D108BD9-81ED-4DB2-BD59-A6C34878D82A}">
                    <a16:rowId xmlns:a16="http://schemas.microsoft.com/office/drawing/2014/main" val="2439808185"/>
                  </a:ext>
                </a:extLst>
              </a:tr>
              <a:tr h="491854">
                <a:tc>
                  <a:txBody>
                    <a:bodyPr/>
                    <a:lstStyle/>
                    <a:p>
                      <a:pPr marL="0" indent="0" algn="ctr" defTabSz="914400">
                        <a:lnSpc>
                          <a:spcPct val="100000"/>
                        </a:lnSpc>
                        <a:buClr>
                          <a:srgbClr val="008080"/>
                        </a:buClr>
                        <a:buFont typeface="Wingdings" panose="05000000000000000000" pitchFamily="2" charset="2"/>
                        <a:buNone/>
                        <a:defRPr/>
                      </a:pPr>
                      <a:r>
                        <a:rPr lang="en-US" altLang="en-US" sz="1700" b="0" dirty="0" smtClean="0">
                          <a:solidFill>
                            <a:srgbClr val="009999"/>
                          </a:solidFill>
                          <a:latin typeface="Bahnschrift" panose="020B0502040204020203" pitchFamily="34" charset="0"/>
                          <a:cs typeface="Calibri" panose="020F0502020204030204" pitchFamily="34" charset="0"/>
                        </a:rPr>
                        <a:t>Shifts of the dissociation curves </a:t>
                      </a:r>
                    </a:p>
                  </a:txBody>
                  <a:tcPr>
                    <a:solidFill>
                      <a:srgbClr val="F7FFFF"/>
                    </a:solidFill>
                  </a:tcPr>
                </a:tc>
                <a:tc>
                  <a:txBody>
                    <a:bodyPr/>
                    <a:lstStyle/>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lang="en-US" altLang="en-US" sz="100" dirty="0" smtClean="0">
                        <a:solidFill>
                          <a:schemeClr val="tx1"/>
                        </a:solidFill>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lang="en-US" altLang="en-US" sz="100" dirty="0" smtClean="0">
                        <a:solidFill>
                          <a:schemeClr val="tx1"/>
                        </a:solidFill>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lang="en-US" altLang="en-US" sz="100" dirty="0" smtClean="0">
                        <a:solidFill>
                          <a:schemeClr val="tx1"/>
                        </a:solidFill>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lang="en-US" altLang="en-US" sz="100" dirty="0" smtClean="0">
                        <a:solidFill>
                          <a:schemeClr val="tx1"/>
                        </a:solidFill>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lang="en-US" altLang="en-US" sz="100" dirty="0" smtClean="0">
                        <a:solidFill>
                          <a:schemeClr val="tx1"/>
                        </a:solidFill>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lang="en-US" altLang="en-US" sz="100" dirty="0" smtClean="0">
                        <a:solidFill>
                          <a:schemeClr val="tx1"/>
                        </a:solidFill>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endParaRPr lang="en-US" altLang="en-US" sz="100" dirty="0" smtClean="0">
                        <a:solidFill>
                          <a:schemeClr val="tx1"/>
                        </a:solidFill>
                      </a:endParaRPr>
                    </a:p>
                    <a:p>
                      <a:pPr marL="0" marR="0" indent="0" algn="ctr" defTabSz="914400" rtl="0" eaLnBrk="1" fontAlgn="auto" latinLnBrk="0" hangingPunct="1">
                        <a:lnSpc>
                          <a:spcPct val="100000"/>
                        </a:lnSpc>
                        <a:spcBef>
                          <a:spcPts val="0"/>
                        </a:spcBef>
                        <a:spcAft>
                          <a:spcPts val="0"/>
                        </a:spcAft>
                        <a:buClr>
                          <a:srgbClr val="008080"/>
                        </a:buClr>
                        <a:buSzTx/>
                        <a:buFont typeface="+mj-lt"/>
                        <a:buNone/>
                        <a:tabLst/>
                        <a:defRPr/>
                      </a:pPr>
                      <a:r>
                        <a:rPr lang="en-US" altLang="en-US" sz="1600" dirty="0" smtClean="0">
                          <a:solidFill>
                            <a:schemeClr val="tx1"/>
                          </a:solidFill>
                        </a:rPr>
                        <a:t>Shifts to the le</a:t>
                      </a:r>
                      <a:r>
                        <a:rPr kumimoji="0" lang="en-US" altLang="en-US" sz="1800" b="1" kern="1200" dirty="0" smtClean="0">
                          <a:solidFill>
                            <a:srgbClr val="FF0000"/>
                          </a:solidFill>
                          <a:latin typeface="+mn-lt"/>
                          <a:ea typeface="+mn-ea"/>
                          <a:cs typeface="+mn-cs"/>
                        </a:rPr>
                        <a:t>ft</a:t>
                      </a:r>
                      <a:r>
                        <a:rPr lang="en-US" altLang="en-US" sz="1600" dirty="0" smtClean="0">
                          <a:solidFill>
                            <a:schemeClr val="tx1"/>
                          </a:solidFill>
                        </a:rPr>
                        <a:t> allowing additional oxygen uptake.</a:t>
                      </a:r>
                    </a:p>
                  </a:txBody>
                  <a:tcPr>
                    <a:solidFill>
                      <a:srgbClr val="FEFBFF"/>
                    </a:solidFill>
                  </a:tcPr>
                </a:tc>
                <a:tc>
                  <a:txBody>
                    <a:bodyPr/>
                    <a:lstStyle/>
                    <a:p>
                      <a:pPr marL="0" indent="0" algn="ctr">
                        <a:buClr>
                          <a:srgbClr val="009999"/>
                        </a:buClr>
                        <a:buFont typeface="+mj-lt"/>
                        <a:buNone/>
                      </a:pPr>
                      <a:endParaRPr kumimoji="0" lang="en-US" sz="300" kern="1200" dirty="0" smtClean="0">
                        <a:solidFill>
                          <a:schemeClr val="tx1"/>
                        </a:solidFill>
                        <a:latin typeface="+mn-lt"/>
                        <a:ea typeface="+mn-ea"/>
                        <a:cs typeface="+mn-cs"/>
                      </a:endParaRPr>
                    </a:p>
                    <a:p>
                      <a:pPr marL="0" indent="0" algn="ctr">
                        <a:buClr>
                          <a:srgbClr val="009999"/>
                        </a:buClr>
                        <a:buFont typeface="+mj-lt"/>
                        <a:buNone/>
                      </a:pPr>
                      <a:endParaRPr kumimoji="0" lang="en-US" sz="300" kern="1200" dirty="0" smtClean="0">
                        <a:solidFill>
                          <a:schemeClr val="tx1"/>
                        </a:solidFill>
                        <a:latin typeface="+mn-lt"/>
                        <a:ea typeface="+mn-ea"/>
                        <a:cs typeface="+mn-cs"/>
                      </a:endParaRPr>
                    </a:p>
                    <a:p>
                      <a:pPr marL="0" indent="0" algn="ctr">
                        <a:buClr>
                          <a:srgbClr val="009999"/>
                        </a:buClr>
                        <a:buFont typeface="+mj-lt"/>
                        <a:buNone/>
                      </a:pPr>
                      <a:endParaRPr kumimoji="0" lang="en-US" sz="300" kern="1200" dirty="0" smtClean="0">
                        <a:solidFill>
                          <a:schemeClr val="tx1"/>
                        </a:solidFill>
                        <a:latin typeface="+mn-lt"/>
                        <a:ea typeface="+mn-ea"/>
                        <a:cs typeface="+mn-cs"/>
                      </a:endParaRPr>
                    </a:p>
                    <a:p>
                      <a:pPr marL="0" indent="0" algn="ctr">
                        <a:buClr>
                          <a:srgbClr val="009999"/>
                        </a:buClr>
                        <a:buFont typeface="+mj-lt"/>
                        <a:buNone/>
                      </a:pPr>
                      <a:r>
                        <a:rPr kumimoji="0" lang="en-US" sz="1600" kern="1200" dirty="0" smtClean="0">
                          <a:solidFill>
                            <a:schemeClr val="tx1"/>
                          </a:solidFill>
                          <a:latin typeface="+mn-lt"/>
                          <a:ea typeface="+mn-ea"/>
                          <a:cs typeface="+mn-cs"/>
                        </a:rPr>
                        <a:t>Shifts to the rig</a:t>
                      </a:r>
                      <a:r>
                        <a:rPr kumimoji="0" lang="en-US" sz="1800" b="1" kern="1200" dirty="0" smtClean="0">
                          <a:solidFill>
                            <a:srgbClr val="FF0000"/>
                          </a:solidFill>
                          <a:latin typeface="+mn-lt"/>
                          <a:ea typeface="+mn-ea"/>
                          <a:cs typeface="+mn-cs"/>
                        </a:rPr>
                        <a:t>h</a:t>
                      </a:r>
                      <a:r>
                        <a:rPr kumimoji="0" lang="en-US" sz="1600" kern="1200" dirty="0" smtClean="0">
                          <a:solidFill>
                            <a:schemeClr val="tx1"/>
                          </a:solidFill>
                          <a:latin typeface="+mn-lt"/>
                          <a:ea typeface="+mn-ea"/>
                          <a:cs typeface="+mn-cs"/>
                        </a:rPr>
                        <a:t>t releasing additional oxygen. </a:t>
                      </a:r>
                    </a:p>
                  </a:txBody>
                  <a:tcPr>
                    <a:solidFill>
                      <a:srgbClr val="F7FFFF"/>
                    </a:solidFill>
                  </a:tcPr>
                </a:tc>
                <a:extLst>
                  <a:ext uri="{0D108BD9-81ED-4DB2-BD59-A6C34878D82A}">
                    <a16:rowId xmlns:a16="http://schemas.microsoft.com/office/drawing/2014/main" val="4075492572"/>
                  </a:ext>
                </a:extLst>
              </a:tr>
              <a:tr h="491855">
                <a:tc gridSpan="3">
                  <a:txBody>
                    <a:bodyPr/>
                    <a:lstStyle/>
                    <a:p>
                      <a:pPr marL="0" indent="0" algn="ctr" defTabSz="914400">
                        <a:lnSpc>
                          <a:spcPct val="150000"/>
                        </a:lnSpc>
                        <a:buClr>
                          <a:srgbClr val="008080"/>
                        </a:buClr>
                        <a:buFont typeface="Wingdings" panose="05000000000000000000" pitchFamily="2" charset="2"/>
                        <a:buNone/>
                        <a:defRPr/>
                      </a:pPr>
                      <a:r>
                        <a:rPr kumimoji="0" lang="en-US" altLang="en-US" sz="1400" kern="1200" dirty="0" smtClean="0">
                          <a:solidFill>
                            <a:schemeClr val="tx1"/>
                          </a:solidFill>
                          <a:latin typeface="+mn-lt"/>
                          <a:ea typeface="+mn-ea"/>
                          <a:cs typeface="+mn-cs"/>
                        </a:rPr>
                        <a:t>These changes cause the capacity of fetal blood to combine with O</a:t>
                      </a:r>
                      <a:r>
                        <a:rPr kumimoji="0" lang="en-US" altLang="en-US" sz="1400" kern="1200" baseline="-25000" dirty="0" smtClean="0">
                          <a:solidFill>
                            <a:schemeClr val="tx1"/>
                          </a:solidFill>
                          <a:latin typeface="+mn-lt"/>
                          <a:ea typeface="+mn-ea"/>
                          <a:cs typeface="+mn-cs"/>
                        </a:rPr>
                        <a:t>2</a:t>
                      </a:r>
                      <a:r>
                        <a:rPr kumimoji="0" lang="en-US" altLang="en-US" sz="1400" kern="1200" dirty="0" smtClean="0">
                          <a:solidFill>
                            <a:schemeClr val="tx1"/>
                          </a:solidFill>
                          <a:latin typeface="+mn-lt"/>
                          <a:ea typeface="+mn-ea"/>
                          <a:cs typeface="+mn-cs"/>
                        </a:rPr>
                        <a:t> to increase, and maternal blood to decrease, which forces more O</a:t>
                      </a:r>
                      <a:r>
                        <a:rPr kumimoji="0" lang="en-US" altLang="en-US" sz="1400" kern="1200" baseline="-25000" dirty="0" smtClean="0">
                          <a:solidFill>
                            <a:schemeClr val="tx1"/>
                          </a:solidFill>
                          <a:latin typeface="+mn-lt"/>
                          <a:ea typeface="+mn-ea"/>
                          <a:cs typeface="+mn-cs"/>
                        </a:rPr>
                        <a:t>2</a:t>
                      </a:r>
                      <a:r>
                        <a:rPr kumimoji="0" lang="en-US" altLang="en-US" sz="1400" kern="1200" dirty="0" smtClean="0">
                          <a:solidFill>
                            <a:schemeClr val="tx1"/>
                          </a:solidFill>
                          <a:latin typeface="+mn-lt"/>
                          <a:ea typeface="+mn-ea"/>
                          <a:cs typeface="+mn-cs"/>
                        </a:rPr>
                        <a:t> from the maternal blood while enhancing oxygen uptake by the fetal blood. </a:t>
                      </a:r>
                    </a:p>
                  </a:txBody>
                  <a:tcPr>
                    <a:solidFill>
                      <a:srgbClr val="F7FFFF"/>
                    </a:solidFill>
                  </a:tcPr>
                </a:tc>
                <a:tc hMerge="1">
                  <a:txBody>
                    <a:bodyPr/>
                    <a:lstStyle/>
                    <a:p>
                      <a:pPr marL="342900" marR="0" indent="-342900" algn="l" defTabSz="914400" rtl="0" eaLnBrk="1" fontAlgn="auto" latinLnBrk="0" hangingPunct="1">
                        <a:lnSpc>
                          <a:spcPct val="100000"/>
                        </a:lnSpc>
                        <a:spcBef>
                          <a:spcPts val="0"/>
                        </a:spcBef>
                        <a:spcAft>
                          <a:spcPts val="0"/>
                        </a:spcAft>
                        <a:buClr>
                          <a:srgbClr val="008080"/>
                        </a:buClr>
                        <a:buSzTx/>
                        <a:buFont typeface="+mj-lt"/>
                        <a:buAutoNum type="arabicPeriod"/>
                        <a:tabLst/>
                        <a:defRPr/>
                      </a:pPr>
                      <a:endParaRPr lang="en-US" altLang="en-US" sz="1500" dirty="0" smtClean="0">
                        <a:solidFill>
                          <a:schemeClr val="tx1"/>
                        </a:solidFill>
                      </a:endParaRPr>
                    </a:p>
                  </a:txBody>
                  <a:tcPr>
                    <a:solidFill>
                      <a:srgbClr val="FEFBFF"/>
                    </a:solidFill>
                  </a:tcPr>
                </a:tc>
                <a:tc hMerge="1">
                  <a:txBody>
                    <a:bodyPr/>
                    <a:lstStyle/>
                    <a:p>
                      <a:pPr marL="285750" indent="-285750">
                        <a:buClr>
                          <a:srgbClr val="009999"/>
                        </a:buClr>
                        <a:buFont typeface="Wingdings" panose="05000000000000000000" pitchFamily="2" charset="2"/>
                        <a:buChar char="ü"/>
                      </a:pPr>
                      <a:endParaRPr kumimoji="0" lang="en-US" sz="1400" kern="1200" dirty="0" smtClean="0">
                        <a:solidFill>
                          <a:schemeClr val="tx1"/>
                        </a:solidFill>
                        <a:latin typeface="+mn-lt"/>
                        <a:ea typeface="+mn-ea"/>
                        <a:cs typeface="+mn-cs"/>
                      </a:endParaRPr>
                    </a:p>
                  </a:txBody>
                  <a:tcPr>
                    <a:solidFill>
                      <a:srgbClr val="F7FFFF"/>
                    </a:solidFill>
                  </a:tcPr>
                </a:tc>
                <a:extLst>
                  <a:ext uri="{0D108BD9-81ED-4DB2-BD59-A6C34878D82A}">
                    <a16:rowId xmlns:a16="http://schemas.microsoft.com/office/drawing/2014/main" val="931443153"/>
                  </a:ext>
                </a:extLst>
              </a:tr>
            </a:tbl>
          </a:graphicData>
        </a:graphic>
      </p:graphicFrame>
      <p:sp>
        <p:nvSpPr>
          <p:cNvPr id="15"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12916"/>
            <a:ext cx="10969942" cy="57744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sz="1800" dirty="0" smtClean="0">
                <a:solidFill>
                  <a:srgbClr val="008080"/>
                </a:solidFill>
              </a:rPr>
              <a:t>3</a:t>
            </a:r>
            <a:r>
              <a:rPr lang="en-US" sz="1800" dirty="0">
                <a:solidFill>
                  <a:srgbClr val="008080"/>
                </a:solidFill>
              </a:rPr>
              <a:t>: </a:t>
            </a:r>
            <a:r>
              <a:rPr lang="en-US" sz="1800" dirty="0" smtClean="0">
                <a:solidFill>
                  <a:srgbClr val="008080"/>
                </a:solidFill>
              </a:rPr>
              <a:t>Bohr </a:t>
            </a:r>
            <a:r>
              <a:rPr lang="en-US" sz="1800" dirty="0">
                <a:solidFill>
                  <a:srgbClr val="008080"/>
                </a:solidFill>
              </a:rPr>
              <a:t>effect </a:t>
            </a:r>
            <a:endParaRPr lang="en-US" sz="1600" dirty="0">
              <a:solidFill>
                <a:schemeClr val="tx1">
                  <a:lumMod val="95000"/>
                  <a:lumOff val="5000"/>
                </a:schemeClr>
              </a:solidFill>
            </a:endParaRPr>
          </a:p>
          <a:p>
            <a:pPr marL="0" indent="0" defTabSz="914400">
              <a:lnSpc>
                <a:spcPct val="150000"/>
              </a:lnSpc>
              <a:buClr>
                <a:srgbClr val="008080"/>
              </a:buClr>
              <a:buNone/>
              <a:defRPr/>
            </a:pPr>
            <a:endParaRPr lang="en-US" sz="1800" dirty="0">
              <a:solidFill>
                <a:schemeClr val="tx1">
                  <a:lumMod val="95000"/>
                  <a:lumOff val="5000"/>
                </a:schemeClr>
              </a:solidFill>
            </a:endParaRPr>
          </a:p>
        </p:txBody>
      </p:sp>
      <p:sp>
        <p:nvSpPr>
          <p:cNvPr id="8" name="Rectangle 7">
            <a:extLst>
              <a:ext uri="{FF2B5EF4-FFF2-40B4-BE49-F238E27FC236}">
                <a16:creationId xmlns:a16="http://schemas.microsoft.com/office/drawing/2014/main" id="{2A30F39C-921F-4C9C-A0B7-F079AFBEAE9D}"/>
              </a:ext>
            </a:extLst>
          </p:cNvPr>
          <p:cNvSpPr/>
          <p:nvPr/>
        </p:nvSpPr>
        <p:spPr>
          <a:xfrm>
            <a:off x="4942284" y="1257250"/>
            <a:ext cx="6637118" cy="836447"/>
          </a:xfrm>
          <a:prstGeom prst="rect">
            <a:avLst/>
          </a:prstGeom>
          <a:ln>
            <a:solidFill>
              <a:schemeClr val="bg1">
                <a:lumMod val="50000"/>
              </a:schemeClr>
            </a:solidFill>
            <a:prstDash val="dashDot"/>
          </a:ln>
        </p:spPr>
        <p:txBody>
          <a:bodyPr wrap="square">
            <a:spAutoFit/>
          </a:bodyPr>
          <a:lstStyle/>
          <a:p>
            <a:pPr>
              <a:lnSpc>
                <a:spcPct val="110000"/>
              </a:lnSpc>
            </a:pPr>
            <a:r>
              <a:rPr lang="en-GB" sz="1500" dirty="0">
                <a:solidFill>
                  <a:schemeClr val="bg1">
                    <a:lumMod val="50000"/>
                  </a:schemeClr>
                </a:solidFill>
                <a:latin typeface="Gill Sans MT" panose="020B0502020104020203" pitchFamily="34" charset="0"/>
                <a:cs typeface="Calibri" panose="020F0502020204030204" pitchFamily="34" charset="0"/>
              </a:rPr>
              <a:t>Recall </a:t>
            </a:r>
            <a:r>
              <a:rPr lang="en-US" sz="1500" dirty="0">
                <a:solidFill>
                  <a:schemeClr val="bg1">
                    <a:lumMod val="50000"/>
                  </a:schemeClr>
                </a:solidFill>
                <a:latin typeface="Gill Sans MT" panose="020B0502020104020203" pitchFamily="34" charset="0"/>
                <a:cs typeface="Calibri" panose="020F0502020204030204" pitchFamily="34" charset="0"/>
              </a:rPr>
              <a:t>The Bohr Effect refers to the observation that increases in the carbon dioxide partial pressure of blood or decreases in blood pH result in a lower affinity of hemoglobin for oxygen.</a:t>
            </a:r>
            <a:endParaRPr lang="en-GB" sz="1500" dirty="0">
              <a:solidFill>
                <a:schemeClr val="bg1">
                  <a:lumMod val="50000"/>
                </a:schemeClr>
              </a:solidFill>
              <a:latin typeface="Gill Sans MT" panose="020B0502020104020203"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18115" y="2064214"/>
            <a:ext cx="4036137" cy="3300857"/>
          </a:xfrm>
          <a:prstGeom prst="rect">
            <a:avLst/>
          </a:prstGeom>
        </p:spPr>
      </p:pic>
      <p:sp>
        <p:nvSpPr>
          <p:cNvPr id="11" name="Rectangle 10">
            <a:extLst>
              <a:ext uri="{FF2B5EF4-FFF2-40B4-BE49-F238E27FC236}">
                <a16:creationId xmlns:a16="http://schemas.microsoft.com/office/drawing/2014/main" id="{F3BC12DA-9085-4425-B199-389E9CC90362}"/>
              </a:ext>
            </a:extLst>
          </p:cNvPr>
          <p:cNvSpPr/>
          <p:nvPr/>
        </p:nvSpPr>
        <p:spPr>
          <a:xfrm>
            <a:off x="609460" y="5429176"/>
            <a:ext cx="10969942" cy="892552"/>
          </a:xfrm>
          <a:prstGeom prst="rect">
            <a:avLst/>
          </a:prstGeom>
          <a:ln>
            <a:solidFill>
              <a:srgbClr val="008080"/>
            </a:solidFill>
            <a:prstDash val="dashDot"/>
          </a:ln>
        </p:spPr>
        <p:txBody>
          <a:bodyPr wrap="square">
            <a:spAutoFit/>
          </a:bodyPr>
          <a:lstStyle/>
          <a:p>
            <a:pPr marL="285750" indent="-285750">
              <a:spcBef>
                <a:spcPct val="0"/>
              </a:spcBef>
              <a:buFont typeface="Wingdings" panose="05000000000000000000" pitchFamily="2" charset="2"/>
              <a:buChar char="ü"/>
            </a:pPr>
            <a:r>
              <a:rPr lang="en-US" sz="1300" dirty="0">
                <a:solidFill>
                  <a:srgbClr val="00B050"/>
                </a:solidFill>
                <a:latin typeface="Gill Sans MT" charset="0"/>
                <a:ea typeface="Gill Sans MT" charset="0"/>
                <a:cs typeface="Gill Sans MT" charset="0"/>
              </a:rPr>
              <a:t>Normally before </a:t>
            </a:r>
            <a:r>
              <a:rPr lang="en-US" sz="1300" dirty="0" smtClean="0">
                <a:solidFill>
                  <a:srgbClr val="FF0000"/>
                </a:solidFill>
                <a:latin typeface="Gill Sans MT" charset="0"/>
                <a:ea typeface="Gill Sans MT" charset="0"/>
                <a:cs typeface="Gill Sans MT" charset="0"/>
              </a:rPr>
              <a:t>Exchange</a:t>
            </a:r>
            <a:r>
              <a:rPr lang="en-US" sz="1300" dirty="0" smtClean="0">
                <a:solidFill>
                  <a:srgbClr val="00B050"/>
                </a:solidFill>
                <a:latin typeface="Gill Sans MT" charset="0"/>
                <a:ea typeface="Gill Sans MT" charset="0"/>
                <a:cs typeface="Gill Sans MT" charset="0"/>
              </a:rPr>
              <a:t> </a:t>
            </a:r>
            <a:r>
              <a:rPr lang="en-US" sz="1300" dirty="0">
                <a:solidFill>
                  <a:srgbClr val="00B050"/>
                </a:solidFill>
                <a:latin typeface="Gill Sans MT" charset="0"/>
                <a:ea typeface="Gill Sans MT" charset="0"/>
                <a:cs typeface="Gill Sans MT" charset="0"/>
              </a:rPr>
              <a:t>the fetal blood has high PCo</a:t>
            </a:r>
            <a:r>
              <a:rPr lang="en-US" sz="1300" baseline="-25000" dirty="0">
                <a:solidFill>
                  <a:srgbClr val="00B050"/>
                </a:solidFill>
                <a:latin typeface="Gill Sans MT" charset="0"/>
                <a:ea typeface="Gill Sans MT" charset="0"/>
                <a:cs typeface="Gill Sans MT" charset="0"/>
              </a:rPr>
              <a:t>2</a:t>
            </a:r>
            <a:r>
              <a:rPr lang="en-US" sz="1300" dirty="0">
                <a:solidFill>
                  <a:srgbClr val="00B050"/>
                </a:solidFill>
                <a:latin typeface="Gill Sans MT" charset="0"/>
                <a:ea typeface="Gill Sans MT" charset="0"/>
                <a:cs typeface="Gill Sans MT" charset="0"/>
              </a:rPr>
              <a:t> as a waste product due to his body </a:t>
            </a:r>
            <a:r>
              <a:rPr lang="en-US" sz="1300" dirty="0" smtClean="0">
                <a:solidFill>
                  <a:srgbClr val="00B050"/>
                </a:solidFill>
                <a:latin typeface="Gill Sans MT" charset="0"/>
                <a:ea typeface="Gill Sans MT" charset="0"/>
                <a:cs typeface="Gill Sans MT" charset="0"/>
              </a:rPr>
              <a:t>activity, </a:t>
            </a:r>
            <a:r>
              <a:rPr lang="en-US" sz="1300" dirty="0">
                <a:solidFill>
                  <a:srgbClr val="00B050"/>
                </a:solidFill>
                <a:latin typeface="Gill Sans MT" charset="0"/>
                <a:ea typeface="Gill Sans MT" charset="0"/>
                <a:cs typeface="Gill Sans MT" charset="0"/>
              </a:rPr>
              <a:t>this will lead to make the PH in the fetal circulation to be more </a:t>
            </a:r>
            <a:r>
              <a:rPr lang="en-US" sz="1300" dirty="0" smtClean="0">
                <a:solidFill>
                  <a:srgbClr val="00B050"/>
                </a:solidFill>
                <a:latin typeface="Gill Sans MT" charset="0"/>
                <a:ea typeface="Gill Sans MT" charset="0"/>
                <a:cs typeface="Gill Sans MT" charset="0"/>
              </a:rPr>
              <a:t>Acidic.</a:t>
            </a:r>
            <a:endParaRPr lang="en-US" sz="1300" dirty="0">
              <a:solidFill>
                <a:srgbClr val="00B050"/>
              </a:solidFill>
              <a:latin typeface="Gill Sans MT" charset="0"/>
              <a:ea typeface="Gill Sans MT" charset="0"/>
              <a:cs typeface="Gill Sans MT" charset="0"/>
            </a:endParaRPr>
          </a:p>
          <a:p>
            <a:pPr marL="285750" indent="-285750">
              <a:spcBef>
                <a:spcPct val="0"/>
              </a:spcBef>
              <a:buFont typeface="Wingdings" panose="05000000000000000000" pitchFamily="2" charset="2"/>
              <a:buChar char="ü"/>
            </a:pPr>
            <a:r>
              <a:rPr lang="en-US" sz="1300" dirty="0" smtClean="0">
                <a:latin typeface="Gill Sans MT" charset="0"/>
                <a:ea typeface="Gill Sans MT" charset="0"/>
                <a:cs typeface="Gill Sans MT" charset="0"/>
              </a:rPr>
              <a:t>Shown in the diagram</a:t>
            </a:r>
            <a:r>
              <a:rPr lang="en-US" sz="1300" dirty="0" smtClean="0">
                <a:solidFill>
                  <a:srgbClr val="00B050"/>
                </a:solidFill>
                <a:latin typeface="Gill Sans MT" charset="0"/>
                <a:ea typeface="Gill Sans MT" charset="0"/>
                <a:cs typeface="Gill Sans MT" charset="0"/>
              </a:rPr>
              <a:t>: As </a:t>
            </a:r>
            <a:r>
              <a:rPr lang="en-US" sz="1300" dirty="0">
                <a:solidFill>
                  <a:srgbClr val="00B050"/>
                </a:solidFill>
                <a:latin typeface="Gill Sans MT" charset="0"/>
                <a:ea typeface="Gill Sans MT" charset="0"/>
                <a:cs typeface="Gill Sans MT" charset="0"/>
              </a:rPr>
              <a:t>a result of the above the CO</a:t>
            </a:r>
            <a:r>
              <a:rPr lang="en-US" sz="1300" baseline="-25000" dirty="0">
                <a:solidFill>
                  <a:srgbClr val="00B050"/>
                </a:solidFill>
                <a:latin typeface="Gill Sans MT" charset="0"/>
                <a:ea typeface="Gill Sans MT" charset="0"/>
                <a:cs typeface="Gill Sans MT" charset="0"/>
              </a:rPr>
              <a:t>2</a:t>
            </a:r>
            <a:r>
              <a:rPr lang="en-US" sz="1300" dirty="0">
                <a:solidFill>
                  <a:srgbClr val="00B050"/>
                </a:solidFill>
                <a:latin typeface="Gill Sans MT" charset="0"/>
                <a:ea typeface="Gill Sans MT" charset="0"/>
                <a:cs typeface="Gill Sans MT" charset="0"/>
              </a:rPr>
              <a:t> will diffuse from fetal circulation to the mother </a:t>
            </a:r>
            <a:r>
              <a:rPr lang="en-US" sz="1300" dirty="0" smtClean="0">
                <a:solidFill>
                  <a:srgbClr val="00B050"/>
                </a:solidFill>
                <a:latin typeface="Gill Sans MT" charset="0"/>
                <a:ea typeface="Gill Sans MT" charset="0"/>
                <a:cs typeface="Gill Sans MT" charset="0"/>
              </a:rPr>
              <a:t>passively, </a:t>
            </a:r>
            <a:r>
              <a:rPr lang="en-US" sz="1300" dirty="0">
                <a:solidFill>
                  <a:srgbClr val="00B050"/>
                </a:solidFill>
                <a:latin typeface="Gill Sans MT" charset="0"/>
                <a:ea typeface="Gill Sans MT" charset="0"/>
                <a:cs typeface="Gill Sans MT" charset="0"/>
              </a:rPr>
              <a:t>this diffusion of Co</a:t>
            </a:r>
            <a:r>
              <a:rPr lang="en-US" sz="1300" baseline="-25000" dirty="0">
                <a:solidFill>
                  <a:srgbClr val="00B050"/>
                </a:solidFill>
                <a:latin typeface="Gill Sans MT" charset="0"/>
                <a:ea typeface="Gill Sans MT" charset="0"/>
                <a:cs typeface="Gill Sans MT" charset="0"/>
              </a:rPr>
              <a:t>2</a:t>
            </a:r>
            <a:r>
              <a:rPr lang="en-US" sz="1300" dirty="0">
                <a:solidFill>
                  <a:srgbClr val="00B050"/>
                </a:solidFill>
                <a:latin typeface="Gill Sans MT" charset="0"/>
                <a:ea typeface="Gill Sans MT" charset="0"/>
                <a:cs typeface="Gill Sans MT" charset="0"/>
              </a:rPr>
              <a:t> from the fetal to the mother will change the PH in both sides , when the Co</a:t>
            </a:r>
            <a:r>
              <a:rPr lang="en-US" sz="1300" baseline="-25000" dirty="0">
                <a:solidFill>
                  <a:srgbClr val="00B050"/>
                </a:solidFill>
                <a:latin typeface="Gill Sans MT" charset="0"/>
                <a:ea typeface="Gill Sans MT" charset="0"/>
                <a:cs typeface="Gill Sans MT" charset="0"/>
              </a:rPr>
              <a:t>2</a:t>
            </a:r>
            <a:r>
              <a:rPr lang="en-US" sz="1300" dirty="0">
                <a:solidFill>
                  <a:srgbClr val="00B050"/>
                </a:solidFill>
                <a:latin typeface="Gill Sans MT" charset="0"/>
                <a:ea typeface="Gill Sans MT" charset="0"/>
                <a:cs typeface="Gill Sans MT" charset="0"/>
              </a:rPr>
              <a:t> leave the fetal circulation it turns to be </a:t>
            </a:r>
            <a:r>
              <a:rPr lang="en-US" sz="1300" dirty="0" smtClean="0">
                <a:solidFill>
                  <a:srgbClr val="FF0000"/>
                </a:solidFill>
                <a:latin typeface="Gill Sans MT" charset="0"/>
                <a:ea typeface="Gill Sans MT" charset="0"/>
                <a:cs typeface="Gill Sans MT" charset="0"/>
              </a:rPr>
              <a:t>Alkaline</a:t>
            </a:r>
            <a:r>
              <a:rPr lang="en-US" sz="1300" dirty="0" smtClean="0">
                <a:solidFill>
                  <a:srgbClr val="00B050"/>
                </a:solidFill>
                <a:latin typeface="Gill Sans MT" charset="0"/>
                <a:ea typeface="Gill Sans MT" charset="0"/>
                <a:cs typeface="Gill Sans MT" charset="0"/>
              </a:rPr>
              <a:t> </a:t>
            </a:r>
            <a:r>
              <a:rPr lang="en-US" sz="1300" dirty="0">
                <a:solidFill>
                  <a:srgbClr val="00B050"/>
                </a:solidFill>
                <a:latin typeface="Gill Sans MT" charset="0"/>
                <a:ea typeface="Gill Sans MT" charset="0"/>
                <a:cs typeface="Gill Sans MT" charset="0"/>
              </a:rPr>
              <a:t>because it lost  </a:t>
            </a:r>
            <a:r>
              <a:rPr lang="en-US" sz="1300" dirty="0" smtClean="0">
                <a:solidFill>
                  <a:srgbClr val="00B050"/>
                </a:solidFill>
                <a:latin typeface="Gill Sans MT" charset="0"/>
                <a:ea typeface="Gill Sans MT" charset="0"/>
                <a:cs typeface="Gill Sans MT" charset="0"/>
              </a:rPr>
              <a:t>(CO</a:t>
            </a:r>
            <a:r>
              <a:rPr lang="en-US" sz="1300" baseline="-25000" dirty="0" smtClean="0">
                <a:solidFill>
                  <a:srgbClr val="00B050"/>
                </a:solidFill>
                <a:latin typeface="Gill Sans MT" charset="0"/>
                <a:ea typeface="Gill Sans MT" charset="0"/>
                <a:cs typeface="Gill Sans MT" charset="0"/>
              </a:rPr>
              <a:t>2</a:t>
            </a:r>
            <a:r>
              <a:rPr lang="en-US" sz="1300" dirty="0" smtClean="0">
                <a:solidFill>
                  <a:srgbClr val="00B050"/>
                </a:solidFill>
                <a:latin typeface="Gill Sans MT" charset="0"/>
                <a:ea typeface="Gill Sans MT" charset="0"/>
                <a:cs typeface="Gill Sans MT" charset="0"/>
              </a:rPr>
              <a:t>) </a:t>
            </a:r>
            <a:r>
              <a:rPr lang="en-US" sz="1300" dirty="0">
                <a:solidFill>
                  <a:srgbClr val="00B050"/>
                </a:solidFill>
                <a:latin typeface="Gill Sans MT" charset="0"/>
                <a:ea typeface="Gill Sans MT" charset="0"/>
                <a:cs typeface="Gill Sans MT" charset="0"/>
              </a:rPr>
              <a:t>which is an </a:t>
            </a:r>
            <a:r>
              <a:rPr lang="en-US" sz="1300" dirty="0" smtClean="0">
                <a:solidFill>
                  <a:srgbClr val="00B050"/>
                </a:solidFill>
                <a:latin typeface="Gill Sans MT" charset="0"/>
                <a:ea typeface="Gill Sans MT" charset="0"/>
                <a:cs typeface="Gill Sans MT" charset="0"/>
              </a:rPr>
              <a:t>acid.</a:t>
            </a:r>
            <a:endParaRPr lang="en-US" sz="1300" dirty="0">
              <a:solidFill>
                <a:srgbClr val="00B050"/>
              </a:solidFill>
              <a:latin typeface="Gill Sans MT" charset="0"/>
              <a:ea typeface="Gill Sans MT" charset="0"/>
              <a:cs typeface="Gill Sans MT" charset="0"/>
            </a:endParaRPr>
          </a:p>
        </p:txBody>
      </p:sp>
      <p:sp>
        <p:nvSpPr>
          <p:cNvPr id="12" name="Rectangle 11"/>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45897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0"/>
            <a:ext cx="5916999" cy="496855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sz="1800" dirty="0">
                <a:solidFill>
                  <a:srgbClr val="008080"/>
                </a:solidFill>
              </a:rPr>
              <a:t>Important factors facilitate delivery of oxygen to the fetal </a:t>
            </a:r>
            <a:r>
              <a:rPr lang="en-US" sz="1800" dirty="0" smtClean="0">
                <a:solidFill>
                  <a:srgbClr val="008080"/>
                </a:solidFill>
              </a:rPr>
              <a:t>tissues:</a:t>
            </a:r>
          </a:p>
          <a:p>
            <a:pPr defTabSz="914400">
              <a:lnSpc>
                <a:spcPct val="150000"/>
              </a:lnSpc>
              <a:buClr>
                <a:srgbClr val="008080"/>
              </a:buClr>
              <a:defRPr/>
            </a:pPr>
            <a:endParaRPr lang="en-US" sz="800" dirty="0" smtClean="0">
              <a:solidFill>
                <a:srgbClr val="008080"/>
              </a:solidFill>
            </a:endParaRPr>
          </a:p>
          <a:p>
            <a:pPr marL="457200" indent="-457200" defTabSz="914400">
              <a:lnSpc>
                <a:spcPct val="150000"/>
              </a:lnSpc>
              <a:buClr>
                <a:srgbClr val="008080"/>
              </a:buClr>
              <a:buFont typeface="+mj-lt"/>
              <a:buAutoNum type="arabicPeriod"/>
              <a:defRPr/>
            </a:pPr>
            <a:r>
              <a:rPr lang="en-US" sz="1800" dirty="0"/>
              <a:t>High maternal </a:t>
            </a:r>
            <a:r>
              <a:rPr lang="en-US" sz="1800" dirty="0" err="1"/>
              <a:t>intervillous</a:t>
            </a:r>
            <a:r>
              <a:rPr lang="en-US" sz="1800" dirty="0"/>
              <a:t> blood flow (almost double the fetal placental flow</a:t>
            </a:r>
            <a:r>
              <a:rPr lang="en-US" sz="1800" dirty="0" smtClean="0"/>
              <a:t>).</a:t>
            </a:r>
            <a:endParaRPr lang="en-US" sz="1800" dirty="0"/>
          </a:p>
          <a:p>
            <a:pPr marL="457200" indent="-457200" defTabSz="914400">
              <a:lnSpc>
                <a:spcPct val="150000"/>
              </a:lnSpc>
              <a:buClr>
                <a:srgbClr val="008080"/>
              </a:buClr>
              <a:buFont typeface="+mj-lt"/>
              <a:buAutoNum type="arabicPeriod"/>
              <a:defRPr/>
            </a:pPr>
            <a:r>
              <a:rPr lang="en-US" sz="1800" dirty="0"/>
              <a:t>High fetal </a:t>
            </a:r>
            <a:r>
              <a:rPr lang="en-US" sz="1800" dirty="0" err="1"/>
              <a:t>haemoglobin</a:t>
            </a:r>
            <a:r>
              <a:rPr lang="en-US" sz="1800" dirty="0"/>
              <a:t> (</a:t>
            </a:r>
            <a:r>
              <a:rPr lang="en-US" sz="1800" dirty="0">
                <a:solidFill>
                  <a:srgbClr val="FFC000"/>
                </a:solidFill>
              </a:rPr>
              <a:t>16 - 17</a:t>
            </a:r>
            <a:r>
              <a:rPr lang="en-US" sz="1800" dirty="0"/>
              <a:t> g/dl</a:t>
            </a:r>
            <a:r>
              <a:rPr lang="en-US" sz="1800" dirty="0" smtClean="0"/>
              <a:t>).</a:t>
            </a:r>
            <a:endParaRPr lang="en-US" sz="1800" dirty="0"/>
          </a:p>
          <a:p>
            <a:pPr marL="457200" indent="-457200" defTabSz="914400">
              <a:lnSpc>
                <a:spcPct val="150000"/>
              </a:lnSpc>
              <a:buClr>
                <a:srgbClr val="008080"/>
              </a:buClr>
              <a:buFont typeface="+mj-lt"/>
              <a:buAutoNum type="arabicPeriod"/>
              <a:defRPr/>
            </a:pPr>
            <a:r>
              <a:rPr lang="en-US" sz="1800" dirty="0"/>
              <a:t>High fetal cardiac </a:t>
            </a:r>
            <a:r>
              <a:rPr lang="en-US" sz="1800" dirty="0" smtClean="0"/>
              <a:t>output.</a:t>
            </a:r>
            <a:endParaRPr lang="en-US" sz="1800" dirty="0"/>
          </a:p>
          <a:p>
            <a:pPr marL="457200" indent="-457200" defTabSz="914400">
              <a:lnSpc>
                <a:spcPct val="150000"/>
              </a:lnSpc>
              <a:buClr>
                <a:srgbClr val="008080"/>
              </a:buClr>
              <a:buFont typeface="+mj-lt"/>
              <a:buAutoNum type="arabicPeriod"/>
              <a:defRPr/>
            </a:pPr>
            <a:r>
              <a:rPr lang="en-US" sz="1800" dirty="0">
                <a:solidFill>
                  <a:srgbClr val="FF0000"/>
                </a:solidFill>
              </a:rPr>
              <a:t>The fetal metabolic acidosis which shifts the curve </a:t>
            </a:r>
            <a:r>
              <a:rPr lang="en-US" sz="1800" dirty="0" smtClean="0">
                <a:solidFill>
                  <a:srgbClr val="FF0000"/>
                </a:solidFill>
              </a:rPr>
              <a:t>to </a:t>
            </a:r>
            <a:r>
              <a:rPr lang="en-US" sz="1800" dirty="0">
                <a:solidFill>
                  <a:srgbClr val="FF0000"/>
                </a:solidFill>
              </a:rPr>
              <a:t>the right and thus aids delivery of oxygen to the tissues. </a:t>
            </a:r>
          </a:p>
          <a:p>
            <a:pPr defTabSz="914400">
              <a:lnSpc>
                <a:spcPct val="150000"/>
              </a:lnSpc>
              <a:buClr>
                <a:srgbClr val="008080"/>
              </a:buClr>
              <a:defRPr/>
            </a:pPr>
            <a:endParaRPr lang="en-US" sz="2000" dirty="0">
              <a:solidFill>
                <a:srgbClr val="008080"/>
              </a:solidFill>
            </a:endParaRPr>
          </a:p>
        </p:txBody>
      </p:sp>
      <p:pic>
        <p:nvPicPr>
          <p:cNvPr id="8" name="Picture 2"/>
          <p:cNvPicPr>
            <a:picLocks noGrp="1" noChangeAspect="1" noChangeArrowheads="1"/>
          </p:cNvPicPr>
          <p:nvPr>
            <p:ph sz="quarter" idx="1"/>
          </p:nvPr>
        </p:nvPicPr>
        <p:blipFill>
          <a:blip r:embed="rId2" cstate="print"/>
          <a:srcRect/>
          <a:stretch>
            <a:fillRect/>
          </a:stretch>
        </p:blipFill>
        <p:spPr bwMode="auto">
          <a:xfrm>
            <a:off x="6526460" y="1556790"/>
            <a:ext cx="5052943" cy="4392489"/>
          </a:xfrm>
          <a:prstGeom prst="rect">
            <a:avLst/>
          </a:prstGeom>
          <a:noFill/>
          <a:ln w="9525">
            <a:noFill/>
            <a:miter lim="800000"/>
            <a:headEnd/>
            <a:tailEnd/>
          </a:ln>
          <a:effectLst/>
        </p:spPr>
      </p:pic>
    </p:spTree>
    <p:extLst>
      <p:ext uri="{BB962C8B-B14F-4D97-AF65-F5344CB8AC3E}">
        <p14:creationId xmlns:p14="http://schemas.microsoft.com/office/powerpoint/2010/main" val="4184449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Nutrition</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08370" y="1359024"/>
            <a:ext cx="6401552" cy="613001"/>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7E8D"/>
                </a:solidFill>
                <a:latin typeface="Calibri" panose="020F0502020204030204" pitchFamily="34" charset="0"/>
                <a:cs typeface="Calibri" panose="020F0502020204030204" pitchFamily="34" charset="0"/>
              </a:rPr>
              <a:t>Nutrition</a:t>
            </a:r>
            <a:br>
              <a:rPr lang="en-US" dirty="0">
                <a:solidFill>
                  <a:srgbClr val="497E8D"/>
                </a:solidFill>
                <a:latin typeface="Calibri" panose="020F0502020204030204" pitchFamily="34" charset="0"/>
                <a:cs typeface="Calibri" panose="020F0502020204030204" pitchFamily="34" charset="0"/>
              </a:rPr>
            </a:br>
            <a:r>
              <a:rPr lang="en-US" dirty="0">
                <a:solidFill>
                  <a:srgbClr val="497E8D"/>
                </a:solidFill>
                <a:latin typeface="Calibri" panose="020F0502020204030204" pitchFamily="34" charset="0"/>
                <a:cs typeface="Calibri" panose="020F0502020204030204" pitchFamily="34" charset="0"/>
              </a:rPr>
              <a:t> Diffusion of foodstuffs through the placental membrane</a:t>
            </a:r>
          </a:p>
        </p:txBody>
      </p:sp>
      <p:sp>
        <p:nvSpPr>
          <p:cNvPr id="8" name="Rectangle 7"/>
          <p:cNvSpPr/>
          <p:nvPr/>
        </p:nvSpPr>
        <p:spPr>
          <a:xfrm>
            <a:off x="616620" y="2413945"/>
            <a:ext cx="2617510" cy="585936"/>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07D7A"/>
                </a:solidFill>
                <a:latin typeface="Calibri" panose="020F0502020204030204" pitchFamily="34" charset="0"/>
                <a:cs typeface="Calibri" panose="020F0502020204030204" pitchFamily="34" charset="0"/>
              </a:rPr>
              <a:t>Glucose</a:t>
            </a:r>
            <a:endParaRPr lang="en-US" sz="1800" dirty="0">
              <a:solidFill>
                <a:srgbClr val="007D7A"/>
              </a:solidFill>
              <a:latin typeface="Calibri" panose="020F0502020204030204" pitchFamily="34" charset="0"/>
              <a:cs typeface="Calibri" panose="020F0502020204030204" pitchFamily="34" charset="0"/>
            </a:endParaRPr>
          </a:p>
        </p:txBody>
      </p:sp>
      <p:sp>
        <p:nvSpPr>
          <p:cNvPr id="9" name="Rectangle 8"/>
          <p:cNvSpPr/>
          <p:nvPr/>
        </p:nvSpPr>
        <p:spPr>
          <a:xfrm>
            <a:off x="3705804" y="2413945"/>
            <a:ext cx="2316600" cy="58593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7D7A"/>
                </a:solidFill>
                <a:latin typeface="Calibri" panose="020F0502020204030204" pitchFamily="34" charset="0"/>
                <a:cs typeface="Calibri" panose="020F0502020204030204" pitchFamily="34" charset="0"/>
              </a:rPr>
              <a:t>Fatty acids </a:t>
            </a:r>
          </a:p>
        </p:txBody>
      </p:sp>
      <p:sp>
        <p:nvSpPr>
          <p:cNvPr id="11" name="Rectangle 10"/>
          <p:cNvSpPr/>
          <p:nvPr/>
        </p:nvSpPr>
        <p:spPr>
          <a:xfrm>
            <a:off x="6442108" y="2423429"/>
            <a:ext cx="2316600" cy="585936"/>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07D7A"/>
                </a:solidFill>
                <a:latin typeface="Calibri" panose="020F0502020204030204" pitchFamily="34" charset="0"/>
                <a:cs typeface="Calibri" panose="020F0502020204030204" pitchFamily="34" charset="0"/>
              </a:rPr>
              <a:t>Amino acids</a:t>
            </a:r>
            <a:endParaRPr lang="en-US" sz="1800" dirty="0">
              <a:solidFill>
                <a:srgbClr val="007D7A"/>
              </a:solidFill>
              <a:latin typeface="Calibri" panose="020F0502020204030204" pitchFamily="34" charset="0"/>
              <a:cs typeface="Calibri" panose="020F0502020204030204" pitchFamily="34" charset="0"/>
            </a:endParaRPr>
          </a:p>
        </p:txBody>
      </p:sp>
      <p:cxnSp>
        <p:nvCxnSpPr>
          <p:cNvPr id="17" name="Straight Connector 16"/>
          <p:cNvCxnSpPr>
            <a:stCxn id="7" idx="2"/>
          </p:cNvCxnSpPr>
          <p:nvPr/>
        </p:nvCxnSpPr>
        <p:spPr>
          <a:xfrm>
            <a:off x="6174746" y="1972025"/>
            <a:ext cx="1"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34372" y="2116041"/>
            <a:ext cx="4608512"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86291" y="2116041"/>
            <a:ext cx="4323951"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86291" y="211604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526522" y="211604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342884" y="211604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45940" y="3009752"/>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70276" y="3009752"/>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534572" y="3019236"/>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687804" y="3212978"/>
            <a:ext cx="2316600" cy="299935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buClr>
                <a:srgbClr val="008080"/>
              </a:buClr>
            </a:pPr>
            <a:r>
              <a:rPr lang="en-US" sz="1600" dirty="0">
                <a:solidFill>
                  <a:schemeClr val="tx1">
                    <a:lumMod val="95000"/>
                    <a:lumOff val="5000"/>
                  </a:schemeClr>
                </a:solidFill>
              </a:rPr>
              <a:t>Fatty acids diffuses due to </a:t>
            </a:r>
            <a:r>
              <a:rPr lang="en-US" sz="1600" dirty="0">
                <a:solidFill>
                  <a:srgbClr val="FF0000"/>
                </a:solidFill>
              </a:rPr>
              <a:t>high solubility in cell membrane </a:t>
            </a:r>
            <a:r>
              <a:rPr lang="en-US" sz="1600" dirty="0">
                <a:solidFill>
                  <a:schemeClr val="tx1">
                    <a:lumMod val="95000"/>
                    <a:lumOff val="5000"/>
                  </a:schemeClr>
                </a:solidFill>
              </a:rPr>
              <a:t>(more slowly than glucose</a:t>
            </a:r>
            <a:r>
              <a:rPr lang="en-US" sz="1600" dirty="0" smtClean="0">
                <a:solidFill>
                  <a:schemeClr val="tx1">
                    <a:lumMod val="95000"/>
                    <a:lumOff val="5000"/>
                  </a:schemeClr>
                </a:solidFill>
              </a:rPr>
              <a:t>).</a:t>
            </a:r>
            <a:endParaRPr lang="en-US" sz="1600" dirty="0">
              <a:solidFill>
                <a:schemeClr val="tx1">
                  <a:lumMod val="95000"/>
                  <a:lumOff val="5000"/>
                </a:schemeClr>
              </a:solidFill>
            </a:endParaRPr>
          </a:p>
        </p:txBody>
      </p:sp>
      <p:sp>
        <p:nvSpPr>
          <p:cNvPr id="29" name="Rectangle 28"/>
          <p:cNvSpPr/>
          <p:nvPr/>
        </p:nvSpPr>
        <p:spPr>
          <a:xfrm>
            <a:off x="609460" y="3212976"/>
            <a:ext cx="2617510" cy="2999357"/>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150000"/>
              </a:lnSpc>
              <a:buClr>
                <a:srgbClr val="008080"/>
              </a:buClr>
            </a:pPr>
            <a:r>
              <a:rPr lang="en-US" sz="1500" dirty="0">
                <a:solidFill>
                  <a:srgbClr val="FF0000"/>
                </a:solidFill>
              </a:rPr>
              <a:t>Fetus uses mainly glucose for nutrition </a:t>
            </a:r>
            <a:r>
              <a:rPr lang="en-US" sz="1500" dirty="0" smtClean="0">
                <a:solidFill>
                  <a:schemeClr val="tx1"/>
                </a:solidFill>
              </a:rPr>
              <a:t>so, </a:t>
            </a:r>
            <a:r>
              <a:rPr lang="en-US" sz="1500" dirty="0">
                <a:solidFill>
                  <a:schemeClr val="tx1"/>
                </a:solidFill>
              </a:rPr>
              <a:t>the trophoblast cells in placental villi transport glucose by carrier molecules; </a:t>
            </a:r>
            <a:r>
              <a:rPr lang="en-US" sz="1500" dirty="0">
                <a:solidFill>
                  <a:srgbClr val="FF0000"/>
                </a:solidFill>
              </a:rPr>
              <a:t>GLUT </a:t>
            </a:r>
            <a:r>
              <a:rPr lang="en-US" sz="1500" dirty="0">
                <a:solidFill>
                  <a:schemeClr val="tx1"/>
                </a:solidFill>
              </a:rPr>
              <a:t>(facilitated diffusion). </a:t>
            </a:r>
            <a:r>
              <a:rPr lang="en-US" sz="1400" dirty="0" smtClean="0">
                <a:solidFill>
                  <a:srgbClr val="00B050"/>
                </a:solidFill>
              </a:rPr>
              <a:t>That’s </a:t>
            </a:r>
            <a:r>
              <a:rPr lang="en-US" sz="1400" dirty="0">
                <a:solidFill>
                  <a:srgbClr val="00B050"/>
                </a:solidFill>
              </a:rPr>
              <a:t>why pregnant woman desire something sweat and if it’s not controlled it could lead to </a:t>
            </a:r>
            <a:r>
              <a:rPr lang="en-US" sz="1400" dirty="0" smtClean="0">
                <a:solidFill>
                  <a:srgbClr val="00B050"/>
                </a:solidFill>
              </a:rPr>
              <a:t>gestational diabetes.</a:t>
            </a:r>
            <a:endParaRPr lang="en-US" sz="1400" dirty="0">
              <a:solidFill>
                <a:srgbClr val="00B050"/>
              </a:solidFill>
            </a:endParaRPr>
          </a:p>
        </p:txBody>
      </p:sp>
      <p:sp>
        <p:nvSpPr>
          <p:cNvPr id="31" name="Rectangle 30"/>
          <p:cNvSpPr/>
          <p:nvPr/>
        </p:nvSpPr>
        <p:spPr>
          <a:xfrm>
            <a:off x="6413268" y="3215516"/>
            <a:ext cx="2316600" cy="2996544"/>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150000"/>
              </a:lnSpc>
              <a:buClr>
                <a:srgbClr val="008080"/>
              </a:buClr>
            </a:pPr>
            <a:r>
              <a:rPr lang="en-US" sz="1700" dirty="0">
                <a:solidFill>
                  <a:schemeClr val="tx1">
                    <a:lumMod val="95000"/>
                    <a:lumOff val="5000"/>
                  </a:schemeClr>
                </a:solidFill>
              </a:rPr>
              <a:t>The placenta actively transports all amino </a:t>
            </a:r>
            <a:r>
              <a:rPr lang="en-US" sz="1700" dirty="0" smtClean="0">
                <a:solidFill>
                  <a:schemeClr val="tx1">
                    <a:lumMod val="95000"/>
                    <a:lumOff val="5000"/>
                  </a:schemeClr>
                </a:solidFill>
              </a:rPr>
              <a:t>acids with </a:t>
            </a:r>
            <a:r>
              <a:rPr lang="en-US" sz="1700" dirty="0">
                <a:solidFill>
                  <a:schemeClr val="tx1">
                    <a:lumMod val="95000"/>
                    <a:lumOff val="5000"/>
                  </a:schemeClr>
                </a:solidFill>
              </a:rPr>
              <a:t>fetal concentrations exceeding maternal levels. </a:t>
            </a:r>
          </a:p>
        </p:txBody>
      </p:sp>
      <p:cxnSp>
        <p:nvCxnSpPr>
          <p:cNvPr id="37" name="Straight Connector 36"/>
          <p:cNvCxnSpPr/>
          <p:nvPr/>
        </p:nvCxnSpPr>
        <p:spPr>
          <a:xfrm>
            <a:off x="10342884" y="2999880"/>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208756" y="2404073"/>
            <a:ext cx="2316600" cy="585936"/>
          </a:xfrm>
          <a:prstGeom prst="rect">
            <a:avLst/>
          </a:prstGeom>
          <a:solidFill>
            <a:srgbClr val="FEF8E4">
              <a:alpha val="52941"/>
            </a:srgbClr>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07D7A"/>
                </a:solidFill>
                <a:latin typeface="Calibri" panose="020F0502020204030204" pitchFamily="34" charset="0"/>
                <a:cs typeface="Calibri" panose="020F0502020204030204" pitchFamily="34" charset="0"/>
              </a:rPr>
              <a:t>Electrolyte's </a:t>
            </a:r>
            <a:endParaRPr lang="en-US" sz="1800" dirty="0">
              <a:solidFill>
                <a:srgbClr val="007D7A"/>
              </a:solidFill>
              <a:latin typeface="Calibri" panose="020F0502020204030204" pitchFamily="34" charset="0"/>
              <a:cs typeface="Calibri" panose="020F0502020204030204" pitchFamily="34" charset="0"/>
            </a:endParaRPr>
          </a:p>
        </p:txBody>
      </p:sp>
      <p:sp>
        <p:nvSpPr>
          <p:cNvPr id="42" name="Rectangle 41"/>
          <p:cNvSpPr/>
          <p:nvPr/>
        </p:nvSpPr>
        <p:spPr>
          <a:xfrm>
            <a:off x="9179916" y="3196160"/>
            <a:ext cx="2316600" cy="3017983"/>
          </a:xfrm>
          <a:prstGeom prst="rect">
            <a:avLst/>
          </a:prstGeom>
          <a:solidFill>
            <a:srgbClr val="FEF8E4">
              <a:alpha val="36863"/>
            </a:srgbClr>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buClr>
                <a:srgbClr val="008080"/>
              </a:buClr>
            </a:pPr>
            <a:r>
              <a:rPr lang="en-US" sz="1800" dirty="0">
                <a:solidFill>
                  <a:schemeClr val="tx1"/>
                </a:solidFill>
              </a:rPr>
              <a:t>K+, Na+ and </a:t>
            </a:r>
            <a:r>
              <a:rPr lang="en-US" sz="1800" dirty="0" smtClean="0">
                <a:solidFill>
                  <a:schemeClr val="tx1"/>
                </a:solidFill>
              </a:rPr>
              <a:t>Cl</a:t>
            </a:r>
            <a:r>
              <a:rPr lang="en-US" sz="1800" baseline="30000" dirty="0" smtClean="0">
                <a:solidFill>
                  <a:schemeClr val="tx1"/>
                </a:solidFill>
              </a:rPr>
              <a:t>-</a:t>
            </a:r>
            <a:r>
              <a:rPr lang="en-US" sz="1800" dirty="0" smtClean="0">
                <a:solidFill>
                  <a:schemeClr val="tx1"/>
                </a:solidFill>
              </a:rPr>
              <a:t> </a:t>
            </a:r>
            <a:r>
              <a:rPr lang="en-US" sz="1800" dirty="0">
                <a:solidFill>
                  <a:schemeClr val="tx1"/>
                </a:solidFill>
              </a:rPr>
              <a:t>diffuses from maternal to fetal </a:t>
            </a:r>
            <a:r>
              <a:rPr lang="en-US" sz="1800" dirty="0" smtClean="0">
                <a:solidFill>
                  <a:schemeClr val="tx1"/>
                </a:solidFill>
              </a:rPr>
              <a:t>blood.</a:t>
            </a:r>
            <a:endParaRPr lang="en-US" sz="1800" dirty="0">
              <a:solidFill>
                <a:schemeClr val="tx1"/>
              </a:solidFill>
            </a:endParaRPr>
          </a:p>
        </p:txBody>
      </p:sp>
      <p:cxnSp>
        <p:nvCxnSpPr>
          <p:cNvPr id="44" name="Straight Arrow Connector 43"/>
          <p:cNvCxnSpPr/>
          <p:nvPr/>
        </p:nvCxnSpPr>
        <p:spPr>
          <a:xfrm>
            <a:off x="4870276" y="2116041"/>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114906" y="743194"/>
            <a:ext cx="4464496" cy="307777"/>
          </a:xfrm>
          <a:prstGeom prst="rect">
            <a:avLst/>
          </a:prstGeom>
          <a:noFill/>
          <a:ln>
            <a:solidFill>
              <a:schemeClr val="bg1">
                <a:lumMod val="50000"/>
              </a:schemeClr>
            </a:solidFill>
            <a:prstDash val="dashDot"/>
          </a:ln>
        </p:spPr>
        <p:txBody>
          <a:bodyPr wrap="square" rtlCol="0">
            <a:spAutoFit/>
          </a:bodyPr>
          <a:lstStyle/>
          <a:p>
            <a:pPr marL="0" algn="ctr" defTabSz="1015898" rtl="1" eaLnBrk="1" latinLnBrk="0" hangingPunct="1"/>
            <a:r>
              <a:rPr lang="ar-SA" sz="1400" dirty="0" smtClean="0">
                <a:solidFill>
                  <a:schemeClr val="bg1">
                    <a:lumMod val="50000"/>
                  </a:schemeClr>
                </a:solidFill>
                <a:latin typeface="Calibri" charset="0"/>
                <a:ea typeface="Calibri" charset="0"/>
                <a:cs typeface="Calibri" charset="0"/>
              </a:rPr>
              <a:t>يقصد بها انتقال الغذاء من الأم للجنين</a:t>
            </a:r>
          </a:p>
        </p:txBody>
      </p:sp>
      <p:sp>
        <p:nvSpPr>
          <p:cNvPr id="30" name="Rectangle 29"/>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56143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Excretion </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0"/>
            <a:ext cx="10969942" cy="496855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sz="1800" dirty="0">
                <a:solidFill>
                  <a:schemeClr val="tx1">
                    <a:lumMod val="95000"/>
                    <a:lumOff val="5000"/>
                  </a:schemeClr>
                </a:solidFill>
              </a:rPr>
              <a:t>Excretory products of the fetus diffuse through placental membrane to maternal blood to be excreted with waste products of the mother </a:t>
            </a:r>
            <a:r>
              <a:rPr lang="en-US" sz="1800" dirty="0" smtClean="0">
                <a:solidFill>
                  <a:schemeClr val="tx1">
                    <a:lumMod val="95000"/>
                    <a:lumOff val="5000"/>
                  </a:schemeClr>
                </a:solidFill>
              </a:rPr>
              <a:t>(Urea</a:t>
            </a:r>
            <a:r>
              <a:rPr lang="en-US" sz="1800" dirty="0">
                <a:solidFill>
                  <a:schemeClr val="tx1">
                    <a:lumMod val="95000"/>
                    <a:lumOff val="5000"/>
                  </a:schemeClr>
                </a:solidFill>
              </a:rPr>
              <a:t>, uric acid and </a:t>
            </a:r>
            <a:r>
              <a:rPr lang="en-US" sz="1800" dirty="0" smtClean="0">
                <a:solidFill>
                  <a:schemeClr val="tx1">
                    <a:lumMod val="95000"/>
                    <a:lumOff val="5000"/>
                  </a:schemeClr>
                </a:solidFill>
              </a:rPr>
              <a:t>creatinine).</a:t>
            </a:r>
          </a:p>
          <a:p>
            <a:pPr defTabSz="914400">
              <a:lnSpc>
                <a:spcPct val="150000"/>
              </a:lnSpc>
              <a:buClr>
                <a:srgbClr val="008080"/>
              </a:buClr>
              <a:defRPr/>
            </a:pPr>
            <a:endParaRPr lang="en-US" sz="1800" dirty="0">
              <a:solidFill>
                <a:schemeClr val="tx1">
                  <a:lumMod val="95000"/>
                  <a:lumOff val="5000"/>
                </a:schemeClr>
              </a:solidFill>
            </a:endParaRPr>
          </a:p>
          <a:p>
            <a:pPr defTabSz="914400">
              <a:lnSpc>
                <a:spcPct val="150000"/>
              </a:lnSpc>
              <a:buClr>
                <a:srgbClr val="008080"/>
              </a:buClr>
              <a:defRPr/>
            </a:pPr>
            <a:r>
              <a:rPr lang="en-US" sz="1800" dirty="0" smtClean="0">
                <a:solidFill>
                  <a:schemeClr val="tx1">
                    <a:lumMod val="95000"/>
                    <a:lumOff val="5000"/>
                  </a:schemeClr>
                </a:solidFill>
              </a:rPr>
              <a:t>Higher concentration of excretory products in fetal blood insures continuous diffusion of these substances to the maternal blood.</a:t>
            </a:r>
          </a:p>
        </p:txBody>
      </p:sp>
      <p:sp>
        <p:nvSpPr>
          <p:cNvPr id="6" name="TextBox 5"/>
          <p:cNvSpPr txBox="1"/>
          <p:nvPr/>
        </p:nvSpPr>
        <p:spPr>
          <a:xfrm>
            <a:off x="7114906" y="743194"/>
            <a:ext cx="4464496" cy="307777"/>
          </a:xfrm>
          <a:prstGeom prst="rect">
            <a:avLst/>
          </a:prstGeom>
          <a:noFill/>
          <a:ln>
            <a:solidFill>
              <a:schemeClr val="bg1">
                <a:lumMod val="50000"/>
              </a:schemeClr>
            </a:solidFill>
            <a:prstDash val="dashDot"/>
          </a:ln>
        </p:spPr>
        <p:txBody>
          <a:bodyPr wrap="square" rtlCol="0">
            <a:spAutoFit/>
          </a:bodyPr>
          <a:lstStyle/>
          <a:p>
            <a:pPr marL="0" algn="ctr" defTabSz="1015898" rtl="1" eaLnBrk="1" latinLnBrk="0" hangingPunct="1"/>
            <a:r>
              <a:rPr lang="ar-SA" sz="1400" dirty="0" smtClean="0">
                <a:solidFill>
                  <a:schemeClr val="bg1">
                    <a:lumMod val="50000"/>
                  </a:schemeClr>
                </a:solidFill>
                <a:latin typeface="Calibri" charset="0"/>
                <a:ea typeface="Calibri" charset="0"/>
                <a:cs typeface="Calibri" charset="0"/>
              </a:rPr>
              <a:t>يقصد بها </a:t>
            </a:r>
            <a:r>
              <a:rPr lang="ar-SA" sz="1400" dirty="0" smtClean="0">
                <a:solidFill>
                  <a:schemeClr val="bg1">
                    <a:lumMod val="50000"/>
                  </a:schemeClr>
                </a:solidFill>
                <a:latin typeface="Calibri" charset="0"/>
                <a:ea typeface="Calibri" charset="0"/>
                <a:cs typeface="Calibri" charset="0"/>
              </a:rPr>
              <a:t>الإخراج من الجنين للأم</a:t>
            </a:r>
            <a:endParaRPr lang="ar-SA" sz="1400" dirty="0" smtClean="0">
              <a:solidFill>
                <a:schemeClr val="bg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3769543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Endocrine</a:t>
            </a:r>
          </a:p>
        </p:txBody>
      </p:sp>
      <p:graphicFrame>
        <p:nvGraphicFramePr>
          <p:cNvPr id="7" name="Table 6"/>
          <p:cNvGraphicFramePr>
            <a:graphicFrameLocks noGrp="1"/>
          </p:cNvGraphicFramePr>
          <p:nvPr>
            <p:extLst>
              <p:ext uri="{D42A27DB-BD31-4B8C-83A1-F6EECF244321}">
                <p14:modId xmlns:p14="http://schemas.microsoft.com/office/powerpoint/2010/main" val="1446283409"/>
              </p:ext>
            </p:extLst>
          </p:nvPr>
        </p:nvGraphicFramePr>
        <p:xfrm>
          <a:off x="5718610" y="1772832"/>
          <a:ext cx="5860793" cy="4132580"/>
        </p:xfrm>
        <a:graphic>
          <a:graphicData uri="http://schemas.openxmlformats.org/drawingml/2006/table">
            <a:tbl>
              <a:tblPr firstRow="1" bandRow="1">
                <a:tableStyleId>{5DA37D80-6434-44D0-A028-1B22A696006F}</a:tableStyleId>
              </a:tblPr>
              <a:tblGrid>
                <a:gridCol w="1875101">
                  <a:extLst>
                    <a:ext uri="{9D8B030D-6E8A-4147-A177-3AD203B41FA5}">
                      <a16:colId xmlns:a16="http://schemas.microsoft.com/office/drawing/2014/main" val="2684567273"/>
                    </a:ext>
                  </a:extLst>
                </a:gridCol>
                <a:gridCol w="3985692">
                  <a:extLst>
                    <a:ext uri="{9D8B030D-6E8A-4147-A177-3AD203B41FA5}">
                      <a16:colId xmlns:a16="http://schemas.microsoft.com/office/drawing/2014/main" val="1164763168"/>
                    </a:ext>
                  </a:extLst>
                </a:gridCol>
              </a:tblGrid>
              <a:tr h="1222883">
                <a:tc>
                  <a:txBody>
                    <a:bodyPr/>
                    <a:lstStyle/>
                    <a:p>
                      <a:pPr marL="0" indent="0" algn="ctr" defTabSz="914400">
                        <a:lnSpc>
                          <a:spcPct val="100000"/>
                        </a:lnSpc>
                        <a:buClr>
                          <a:srgbClr val="008080"/>
                        </a:buClr>
                        <a:buFont typeface="Wingdings" panose="05000000000000000000" pitchFamily="2" charset="2"/>
                        <a:buNone/>
                        <a:defRPr/>
                      </a:pPr>
                      <a:endParaRPr lang="en-US" altLang="en-US" sz="1600" b="0" dirty="0" smtClean="0">
                        <a:solidFill>
                          <a:srgbClr val="009999"/>
                        </a:solidFill>
                        <a:latin typeface="Bahnschrift" panose="020B0502040204020203" pitchFamily="34" charset="0"/>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r>
                        <a:rPr lang="en-US" altLang="en-US" sz="1600" b="0" dirty="0" smtClean="0">
                          <a:solidFill>
                            <a:srgbClr val="009999"/>
                          </a:solidFill>
                          <a:latin typeface="Bahnschrift" panose="020B0502040204020203" pitchFamily="34" charset="0"/>
                          <a:cs typeface="Calibri" panose="020F0502020204030204" pitchFamily="34" charset="0"/>
                        </a:rPr>
                        <a:t>In the trimester </a:t>
                      </a:r>
                    </a:p>
                    <a:p>
                      <a:pPr marL="0" indent="0" algn="ctr" defTabSz="914400">
                        <a:lnSpc>
                          <a:spcPct val="100000"/>
                        </a:lnSpc>
                        <a:buClr>
                          <a:srgbClr val="008080"/>
                        </a:buClr>
                        <a:buFont typeface="Wingdings" panose="05000000000000000000" pitchFamily="2" charset="2"/>
                        <a:buNone/>
                        <a:defRPr/>
                      </a:pPr>
                      <a:r>
                        <a:rPr lang="en-US" altLang="en-US" sz="1600" b="0" dirty="0" smtClean="0">
                          <a:solidFill>
                            <a:srgbClr val="009999"/>
                          </a:solidFill>
                          <a:latin typeface="Bahnschrift" panose="020B0502040204020203" pitchFamily="34" charset="0"/>
                          <a:cs typeface="Calibri" panose="020F0502020204030204" pitchFamily="34" charset="0"/>
                        </a:rPr>
                        <a:t>(first 3 months)</a:t>
                      </a:r>
                      <a:endParaRPr lang="en-US" altLang="en-US" sz="1600" b="0" baseline="-25000" dirty="0" smtClean="0">
                        <a:solidFill>
                          <a:srgbClr val="009999"/>
                        </a:solidFill>
                        <a:latin typeface="Bahnschrift" panose="020B0502040204020203" pitchFamily="34" charset="0"/>
                        <a:cs typeface="Calibri" panose="020F0502020204030204" pitchFamily="34" charset="0"/>
                      </a:endParaRPr>
                    </a:p>
                  </a:txBody>
                  <a:tcPr>
                    <a:lnT w="12700" cap="flat" cmpd="sng" algn="ctr">
                      <a:solidFill>
                        <a:schemeClr val="bg2">
                          <a:lumMod val="75000"/>
                        </a:schemeClr>
                      </a:solidFill>
                      <a:prstDash val="solid"/>
                      <a:round/>
                      <a:headEnd type="none" w="med" len="med"/>
                      <a:tailEnd type="none" w="med" len="med"/>
                    </a:lnT>
                    <a:solidFill>
                      <a:srgbClr val="F3FFF8"/>
                    </a:solidFill>
                  </a:tcPr>
                </a:tc>
                <a:tc>
                  <a:txBody>
                    <a:bodyPr/>
                    <a:lstStyle/>
                    <a:p>
                      <a:pPr marL="342900" indent="-342900">
                        <a:spcBef>
                          <a:spcPts val="667"/>
                        </a:spcBef>
                        <a:buClr>
                          <a:srgbClr val="00B050"/>
                        </a:buClr>
                        <a:buSzPct val="76000"/>
                        <a:buFont typeface="+mj-lt"/>
                        <a:buAutoNum type="alphaUcPeriod"/>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The placenta is not yet formed.</a:t>
                      </a:r>
                    </a:p>
                    <a:p>
                      <a:pPr marL="342900" indent="-342900">
                        <a:spcBef>
                          <a:spcPts val="667"/>
                        </a:spcBef>
                        <a:buClr>
                          <a:srgbClr val="00B050"/>
                        </a:buClr>
                        <a:buSzPct val="76000"/>
                        <a:buFont typeface="+mj-lt"/>
                        <a:buAutoNum type="alphaUcPeriod"/>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High level of hCG secreted by the trophoblast of the embryo.</a:t>
                      </a:r>
                    </a:p>
                    <a:p>
                      <a:pPr marL="342900" indent="-342900">
                        <a:spcBef>
                          <a:spcPts val="667"/>
                        </a:spcBef>
                        <a:buClr>
                          <a:srgbClr val="00B050"/>
                        </a:buClr>
                        <a:buSzPct val="76000"/>
                        <a:buFont typeface="+mj-lt"/>
                        <a:buAutoNum type="alphaUcPeriod"/>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Progesterone &amp; estrogen are secreted from corpus luteum.</a:t>
                      </a:r>
                    </a:p>
                  </a:txBody>
                  <a:tcPr>
                    <a:solidFill>
                      <a:srgbClr val="FBFFFD"/>
                    </a:solidFill>
                  </a:tcPr>
                </a:tc>
                <a:extLst>
                  <a:ext uri="{0D108BD9-81ED-4DB2-BD59-A6C34878D82A}">
                    <a16:rowId xmlns:a16="http://schemas.microsoft.com/office/drawing/2014/main" val="914437974"/>
                  </a:ext>
                </a:extLst>
              </a:tr>
              <a:tr h="946223">
                <a:tc>
                  <a:txBody>
                    <a:bodyPr/>
                    <a:lstStyle/>
                    <a:p>
                      <a:pPr marL="0" indent="0" algn="ctr" defTabSz="914400">
                        <a:lnSpc>
                          <a:spcPct val="100000"/>
                        </a:lnSpc>
                        <a:buClr>
                          <a:srgbClr val="008080"/>
                        </a:buClr>
                        <a:buFont typeface="Wingdings" panose="05000000000000000000" pitchFamily="2" charset="2"/>
                        <a:buNone/>
                        <a:defRPr/>
                      </a:pPr>
                      <a:endParaRPr lang="en-US" altLang="en-US" sz="1600" b="0" dirty="0" smtClean="0">
                        <a:solidFill>
                          <a:srgbClr val="009999"/>
                        </a:solidFill>
                        <a:latin typeface="Bahnschrift" panose="020B0502040204020203" pitchFamily="34" charset="0"/>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r>
                        <a:rPr lang="en-US" altLang="en-US" sz="1600" b="0" dirty="0" smtClean="0">
                          <a:solidFill>
                            <a:srgbClr val="009999"/>
                          </a:solidFill>
                          <a:latin typeface="Bahnschrift" panose="020B0502040204020203" pitchFamily="34" charset="0"/>
                          <a:cs typeface="Calibri" panose="020F0502020204030204" pitchFamily="34" charset="0"/>
                        </a:rPr>
                        <a:t>Second trimester</a:t>
                      </a:r>
                    </a:p>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lang="en-US" altLang="en-US" sz="1600" b="0" dirty="0" smtClean="0">
                          <a:solidFill>
                            <a:srgbClr val="009999"/>
                          </a:solidFill>
                          <a:latin typeface="Bahnschrift" panose="020B0502040204020203" pitchFamily="34" charset="0"/>
                          <a:cs typeface="Calibri" panose="020F0502020204030204" pitchFamily="34" charset="0"/>
                        </a:rPr>
                        <a:t>(second 3 months)</a:t>
                      </a:r>
                      <a:endParaRPr lang="en-US" altLang="en-US" sz="1600" b="0" baseline="-25000" dirty="0" smtClean="0">
                        <a:solidFill>
                          <a:srgbClr val="009999"/>
                        </a:solidFill>
                        <a:latin typeface="Bahnschrift" panose="020B0502040204020203" pitchFamily="34" charset="0"/>
                        <a:cs typeface="Calibri" panose="020F0502020204030204" pitchFamily="34" charset="0"/>
                      </a:endParaRPr>
                    </a:p>
                  </a:txBody>
                  <a:tcPr>
                    <a:solidFill>
                      <a:srgbClr val="F3FFF8"/>
                    </a:solidFill>
                  </a:tcPr>
                </a:tc>
                <a:tc>
                  <a:txBody>
                    <a:bodyPr/>
                    <a:lstStyle/>
                    <a:p>
                      <a:pPr marL="342900" indent="-342900">
                        <a:spcBef>
                          <a:spcPts val="667"/>
                        </a:spcBef>
                        <a:buClr>
                          <a:srgbClr val="00B050"/>
                        </a:buClr>
                        <a:buSzPct val="76000"/>
                        <a:buFont typeface="+mj-lt"/>
                        <a:buAutoNum type="alphaUcPeriod"/>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The placenta is formed &amp; the corpus luteum start to degenerate.</a:t>
                      </a:r>
                    </a:p>
                    <a:p>
                      <a:pPr marL="342900" indent="-342900">
                        <a:spcBef>
                          <a:spcPts val="667"/>
                        </a:spcBef>
                        <a:buClr>
                          <a:srgbClr val="00B050"/>
                        </a:buClr>
                        <a:buSzPct val="76000"/>
                        <a:buFont typeface="+mj-lt"/>
                        <a:buAutoNum type="alphaUcPeriod"/>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The placenta will secrete most of </a:t>
                      </a:r>
                      <a:r>
                        <a:rPr kumimoji="0" lang="en-US" sz="1400" b="0" kern="1200" dirty="0" err="1" smtClean="0">
                          <a:solidFill>
                            <a:srgbClr val="00B050"/>
                          </a:solidFill>
                          <a:latin typeface="Gill Sans MT" panose="020B0502020104020203" pitchFamily="34" charset="0"/>
                          <a:ea typeface="+mn-ea"/>
                          <a:cs typeface="Calibri" panose="020F0502020204030204" pitchFamily="34" charset="0"/>
                        </a:rPr>
                        <a:t>hGC</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 progesterone &amp; estrogen</a:t>
                      </a:r>
                      <a:r>
                        <a:rPr kumimoji="0" lang="en-US" sz="1400" b="0" kern="1200" baseline="0" dirty="0" smtClean="0">
                          <a:solidFill>
                            <a:srgbClr val="00B050"/>
                          </a:solidFill>
                          <a:latin typeface="Gill Sans MT" panose="020B0502020104020203" pitchFamily="34" charset="0"/>
                          <a:ea typeface="+mn-ea"/>
                          <a:cs typeface="Calibri" panose="020F0502020204030204" pitchFamily="34" charset="0"/>
                        </a:rPr>
                        <a:t> with slight increase of estrogen and progesterone. </a:t>
                      </a:r>
                      <a:endParaRPr kumimoji="0" lang="en-US" sz="1400" b="0" kern="1200" dirty="0" smtClean="0">
                        <a:solidFill>
                          <a:srgbClr val="00B050"/>
                        </a:solidFill>
                        <a:latin typeface="Gill Sans MT" panose="020B0502020104020203" pitchFamily="34" charset="0"/>
                        <a:ea typeface="+mn-ea"/>
                        <a:cs typeface="Calibri" panose="020F0502020204030204" pitchFamily="34" charset="0"/>
                      </a:endParaRPr>
                    </a:p>
                    <a:p>
                      <a:pPr marL="342900" indent="-342900">
                        <a:spcBef>
                          <a:spcPts val="667"/>
                        </a:spcBef>
                        <a:buClr>
                          <a:srgbClr val="00B050"/>
                        </a:buClr>
                        <a:buSzPct val="76000"/>
                        <a:buFont typeface="+mj-lt"/>
                        <a:buAutoNum type="alphaUcPeriod"/>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Estrogen and progesterone are also secreted from the corpus </a:t>
                      </a:r>
                      <a:r>
                        <a:rPr kumimoji="0" lang="en-US" sz="1400" b="0" kern="1200" dirty="0" err="1" smtClean="0">
                          <a:solidFill>
                            <a:srgbClr val="00B050"/>
                          </a:solidFill>
                          <a:latin typeface="Gill Sans MT" panose="020B0502020104020203" pitchFamily="34" charset="0"/>
                          <a:ea typeface="+mn-ea"/>
                          <a:cs typeface="Calibri" panose="020F0502020204030204" pitchFamily="34" charset="0"/>
                        </a:rPr>
                        <a:t>leutum</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 </a:t>
                      </a:r>
                    </a:p>
                  </a:txBody>
                  <a:tcPr>
                    <a:solidFill>
                      <a:srgbClr val="FBFFFD"/>
                    </a:solidFill>
                  </a:tcPr>
                </a:tc>
                <a:extLst>
                  <a:ext uri="{0D108BD9-81ED-4DB2-BD59-A6C34878D82A}">
                    <a16:rowId xmlns:a16="http://schemas.microsoft.com/office/drawing/2014/main" val="2439808185"/>
                  </a:ext>
                </a:extLst>
              </a:tr>
              <a:tr h="918146">
                <a:tc>
                  <a:txBody>
                    <a:bodyPr/>
                    <a:lstStyle/>
                    <a:p>
                      <a:pPr marL="0" indent="0" algn="ctr" defTabSz="914400">
                        <a:lnSpc>
                          <a:spcPct val="100000"/>
                        </a:lnSpc>
                        <a:buClr>
                          <a:srgbClr val="008080"/>
                        </a:buClr>
                        <a:buFont typeface="Wingdings" panose="05000000000000000000" pitchFamily="2" charset="2"/>
                        <a:buNone/>
                        <a:defRPr/>
                      </a:pPr>
                      <a:endParaRPr lang="en-US" altLang="en-US" sz="1600" b="0" dirty="0" smtClean="0">
                        <a:solidFill>
                          <a:srgbClr val="009999"/>
                        </a:solidFill>
                        <a:latin typeface="Bahnschrift" panose="020B0502040204020203" pitchFamily="34" charset="0"/>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r>
                        <a:rPr lang="en-US" altLang="en-US" sz="1600" b="0" dirty="0" smtClean="0">
                          <a:solidFill>
                            <a:srgbClr val="009999"/>
                          </a:solidFill>
                          <a:latin typeface="Bahnschrift" panose="020B0502040204020203" pitchFamily="34" charset="0"/>
                          <a:cs typeface="Calibri" panose="020F0502020204030204" pitchFamily="34" charset="0"/>
                        </a:rPr>
                        <a:t>Third trimester</a:t>
                      </a:r>
                    </a:p>
                    <a:p>
                      <a:pPr marL="0" marR="0" indent="0" algn="ctr"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lang="en-US" altLang="en-US" sz="1600" b="0" dirty="0" smtClean="0">
                          <a:solidFill>
                            <a:srgbClr val="009999"/>
                          </a:solidFill>
                          <a:latin typeface="Bahnschrift" panose="020B0502040204020203" pitchFamily="34" charset="0"/>
                          <a:cs typeface="Calibri" panose="020F0502020204030204" pitchFamily="34" charset="0"/>
                        </a:rPr>
                        <a:t>(Third 3 months)</a:t>
                      </a:r>
                      <a:endParaRPr lang="en-US" altLang="en-US" sz="1600" b="0" baseline="-25000" dirty="0" smtClean="0">
                        <a:solidFill>
                          <a:srgbClr val="009999"/>
                        </a:solidFill>
                        <a:latin typeface="Bahnschrift" panose="020B0502040204020203" pitchFamily="34" charset="0"/>
                        <a:cs typeface="Calibri" panose="020F0502020204030204" pitchFamily="34" charset="0"/>
                      </a:endParaRPr>
                    </a:p>
                  </a:txBody>
                  <a:tcPr>
                    <a:solidFill>
                      <a:srgbClr val="F3FFF8"/>
                    </a:solidFill>
                  </a:tcPr>
                </a:tc>
                <a:tc>
                  <a:txBody>
                    <a:bodyPr/>
                    <a:lstStyle/>
                    <a:p>
                      <a:pPr marL="342900" indent="-342900">
                        <a:spcBef>
                          <a:spcPts val="667"/>
                        </a:spcBef>
                        <a:buClr>
                          <a:srgbClr val="00B050"/>
                        </a:buClr>
                        <a:buSzPct val="76000"/>
                        <a:buFont typeface="+mj-lt"/>
                        <a:buAutoNum type="alphaUcPeriod"/>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The corpus luteum is completely degenerated.</a:t>
                      </a:r>
                    </a:p>
                    <a:p>
                      <a:pPr marL="342900" indent="-342900">
                        <a:spcBef>
                          <a:spcPts val="667"/>
                        </a:spcBef>
                        <a:buClr>
                          <a:srgbClr val="00B050"/>
                        </a:buClr>
                        <a:buSzPct val="76000"/>
                        <a:buFont typeface="+mj-lt"/>
                        <a:buAutoNum type="alphaUcPeriod"/>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High estrogen and progesterone with low hCG, estrogen &amp; Progesterone are only secreted by placenta.</a:t>
                      </a:r>
                    </a:p>
                  </a:txBody>
                  <a:tcPr>
                    <a:solidFill>
                      <a:srgbClr val="FBFFFD"/>
                    </a:solidFill>
                  </a:tcPr>
                </a:tc>
                <a:extLst>
                  <a:ext uri="{0D108BD9-81ED-4DB2-BD59-A6C34878D82A}">
                    <a16:rowId xmlns:a16="http://schemas.microsoft.com/office/drawing/2014/main" val="4075492572"/>
                  </a:ext>
                </a:extLst>
              </a:tr>
            </a:tbl>
          </a:graphicData>
        </a:graphic>
      </p:graphicFrame>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1076" t="1110" r="12274" b="22623"/>
          <a:stretch/>
        </p:blipFill>
        <p:spPr>
          <a:xfrm>
            <a:off x="609460" y="1705581"/>
            <a:ext cx="4972241" cy="4176464"/>
          </a:xfrm>
          <a:prstGeom prst="rect">
            <a:avLst/>
          </a:prstGeom>
        </p:spPr>
      </p:pic>
    </p:spTree>
    <p:extLst>
      <p:ext uri="{BB962C8B-B14F-4D97-AF65-F5344CB8AC3E}">
        <p14:creationId xmlns:p14="http://schemas.microsoft.com/office/powerpoint/2010/main" val="2817952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a:t>
            </a:r>
            <a:r>
              <a:rPr lang="en-US" altLang="en-US" sz="3200" dirty="0" smtClean="0">
                <a:solidFill>
                  <a:srgbClr val="008080"/>
                </a:solidFill>
                <a:latin typeface="Bahnschrift" panose="020B0502040204020203" pitchFamily="34" charset="0"/>
                <a:cs typeface="Calibri" panose="020F0502020204030204" pitchFamily="34" charset="0"/>
              </a:rPr>
              <a:t>ont. In Other Word </a:t>
            </a:r>
            <a:r>
              <a:rPr lang="en-US" altLang="en-US" sz="2000" dirty="0" smtClean="0">
                <a:solidFill>
                  <a:schemeClr val="bg1">
                    <a:lumMod val="50000"/>
                  </a:schemeClr>
                </a:solidFill>
                <a:latin typeface="Bahnschrift" panose="020B0502040204020203" pitchFamily="34" charset="0"/>
                <a:cs typeface="Calibri" panose="020F0502020204030204" pitchFamily="34" charset="0"/>
              </a:rPr>
              <a:t>(same of the previous slide)</a:t>
            </a:r>
            <a:endParaRPr lang="en-US" altLang="en-US" sz="3200" dirty="0">
              <a:solidFill>
                <a:schemeClr val="bg1">
                  <a:lumMod val="50000"/>
                </a:schemeClr>
              </a:solidFill>
              <a:latin typeface="Bahnschrift" panose="020B0502040204020203" pitchFamily="34" charset="0"/>
              <a:cs typeface="Calibri" panose="020F050202020403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1076" t="1110" r="12274" b="22623"/>
          <a:stretch/>
        </p:blipFill>
        <p:spPr>
          <a:xfrm>
            <a:off x="609461" y="1705581"/>
            <a:ext cx="4709374" cy="395566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37648713"/>
              </p:ext>
            </p:extLst>
          </p:nvPr>
        </p:nvGraphicFramePr>
        <p:xfrm>
          <a:off x="5370388" y="1412776"/>
          <a:ext cx="6182949" cy="4754880"/>
        </p:xfrm>
        <a:graphic>
          <a:graphicData uri="http://schemas.openxmlformats.org/drawingml/2006/table">
            <a:tbl>
              <a:tblPr firstRow="1" bandRow="1">
                <a:tableStyleId>{5DA37D80-6434-44D0-A028-1B22A696006F}</a:tableStyleId>
              </a:tblPr>
              <a:tblGrid>
                <a:gridCol w="2016224">
                  <a:extLst>
                    <a:ext uri="{9D8B030D-6E8A-4147-A177-3AD203B41FA5}">
                      <a16:colId xmlns:a16="http://schemas.microsoft.com/office/drawing/2014/main" val="2684567273"/>
                    </a:ext>
                  </a:extLst>
                </a:gridCol>
                <a:gridCol w="4166725">
                  <a:extLst>
                    <a:ext uri="{9D8B030D-6E8A-4147-A177-3AD203B41FA5}">
                      <a16:colId xmlns:a16="http://schemas.microsoft.com/office/drawing/2014/main" val="1164763168"/>
                    </a:ext>
                  </a:extLst>
                </a:gridCol>
              </a:tblGrid>
              <a:tr h="342023">
                <a:tc>
                  <a:txBody>
                    <a:bodyPr/>
                    <a:lstStyle/>
                    <a:p>
                      <a:pPr marL="0" indent="0" algn="ctr" defTabSz="914400">
                        <a:lnSpc>
                          <a:spcPct val="100000"/>
                        </a:lnSpc>
                        <a:buClr>
                          <a:srgbClr val="008080"/>
                        </a:buClr>
                        <a:buFont typeface="Wingdings" panose="05000000000000000000" pitchFamily="2" charset="2"/>
                        <a:buNone/>
                        <a:defRPr/>
                      </a:pPr>
                      <a:r>
                        <a:rPr lang="en-US" altLang="en-US" sz="1600" b="0" dirty="0" smtClean="0">
                          <a:solidFill>
                            <a:srgbClr val="009999"/>
                          </a:solidFill>
                          <a:latin typeface="Bahnschrift" panose="020B0502040204020203" pitchFamily="34" charset="0"/>
                          <a:cs typeface="Calibri" panose="020F0502020204030204" pitchFamily="34" charset="0"/>
                        </a:rPr>
                        <a:t>A. Human chorionic gonadotropin (hCG)</a:t>
                      </a:r>
                      <a:endParaRPr lang="en-US" altLang="en-US" sz="1600" b="0" baseline="-25000" dirty="0" smtClean="0">
                        <a:solidFill>
                          <a:srgbClr val="009999"/>
                        </a:solidFill>
                        <a:latin typeface="Bahnschrift" panose="020B0502040204020203" pitchFamily="34" charset="0"/>
                        <a:cs typeface="Calibri" panose="020F0502020204030204" pitchFamily="34" charset="0"/>
                      </a:endParaRPr>
                    </a:p>
                  </a:txBody>
                  <a:tcPr>
                    <a:lnT w="12700" cap="flat" cmpd="sng" algn="ctr">
                      <a:solidFill>
                        <a:schemeClr val="bg2">
                          <a:lumMod val="75000"/>
                        </a:schemeClr>
                      </a:solidFill>
                      <a:prstDash val="solid"/>
                      <a:round/>
                      <a:headEnd type="none" w="med" len="med"/>
                      <a:tailEnd type="none" w="med" len="med"/>
                    </a:lnT>
                    <a:solidFill>
                      <a:srgbClr val="FFF7FA"/>
                    </a:solidFill>
                  </a:tcPr>
                </a:tc>
                <a:tc>
                  <a:txBody>
                    <a:bodyPr/>
                    <a:lstStyle/>
                    <a:p>
                      <a:pPr marL="0" marR="0" indent="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None/>
                        <a:tabLst/>
                        <a:defRPr/>
                      </a:pPr>
                      <a:r>
                        <a:rPr lang="en-US" altLang="en-US" sz="1400" b="0" baseline="0" dirty="0" smtClean="0">
                          <a:solidFill>
                            <a:schemeClr val="bg1">
                              <a:lumMod val="50000"/>
                            </a:schemeClr>
                          </a:solidFill>
                          <a:latin typeface="Gill Sans MT" panose="020B0502020104020203" pitchFamily="34" charset="0"/>
                          <a:cs typeface="Calibri" panose="020F0502020204030204" pitchFamily="34" charset="0"/>
                        </a:rPr>
                        <a:t>Will increases until it reaches a maximum concentration near the end of the first trimester. Then it decrease to low level for the reminder of the pregnancy.</a:t>
                      </a:r>
                    </a:p>
                  </a:txBody>
                  <a:tcPr>
                    <a:solidFill>
                      <a:srgbClr val="FBFFFD"/>
                    </a:solidFill>
                  </a:tcPr>
                </a:tc>
                <a:extLst>
                  <a:ext uri="{0D108BD9-81ED-4DB2-BD59-A6C34878D82A}">
                    <a16:rowId xmlns:a16="http://schemas.microsoft.com/office/drawing/2014/main" val="914437974"/>
                  </a:ext>
                </a:extLst>
              </a:tr>
              <a:tr h="491855">
                <a:tc>
                  <a:txBody>
                    <a:bodyPr/>
                    <a:lstStyle/>
                    <a:p>
                      <a:pPr marL="0" indent="0" algn="ctr" defTabSz="914400">
                        <a:lnSpc>
                          <a:spcPct val="100000"/>
                        </a:lnSpc>
                        <a:buClr>
                          <a:srgbClr val="008080"/>
                        </a:buClr>
                        <a:buFont typeface="Wingdings" panose="05000000000000000000" pitchFamily="2" charset="2"/>
                        <a:buNone/>
                        <a:defRPr/>
                      </a:pPr>
                      <a:endParaRPr lang="en-US" altLang="en-US" sz="1600" b="0" dirty="0" smtClean="0">
                        <a:solidFill>
                          <a:srgbClr val="009999"/>
                        </a:solidFill>
                        <a:latin typeface="Bahnschrift" panose="020B0502040204020203" pitchFamily="34" charset="0"/>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endParaRPr lang="en-US" altLang="en-US" sz="1600" b="0" dirty="0" smtClean="0">
                        <a:solidFill>
                          <a:srgbClr val="009999"/>
                        </a:solidFill>
                        <a:latin typeface="Bahnschrift" panose="020B0502040204020203" pitchFamily="34" charset="0"/>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endParaRPr lang="en-US" altLang="en-US" sz="1600" b="0" dirty="0" smtClean="0">
                        <a:solidFill>
                          <a:srgbClr val="009999"/>
                        </a:solidFill>
                        <a:latin typeface="Bahnschrift" panose="020B0502040204020203" pitchFamily="34" charset="0"/>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r>
                        <a:rPr lang="en-US" altLang="en-US" sz="1600" b="0" dirty="0" smtClean="0">
                          <a:solidFill>
                            <a:srgbClr val="009999"/>
                          </a:solidFill>
                          <a:latin typeface="Bahnschrift" panose="020B0502040204020203" pitchFamily="34" charset="0"/>
                          <a:cs typeface="Calibri" panose="020F0502020204030204" pitchFamily="34" charset="0"/>
                        </a:rPr>
                        <a:t>B. Progesterone </a:t>
                      </a:r>
                      <a:endParaRPr lang="en-US" altLang="en-US" sz="1600" b="0" baseline="-25000" dirty="0" smtClean="0">
                        <a:solidFill>
                          <a:srgbClr val="009999"/>
                        </a:solidFill>
                        <a:latin typeface="Bahnschrift" panose="020B0502040204020203" pitchFamily="34" charset="0"/>
                        <a:cs typeface="Calibri" panose="020F0502020204030204" pitchFamily="34" charset="0"/>
                      </a:endParaRPr>
                    </a:p>
                  </a:txBody>
                  <a:tcPr>
                    <a:solidFill>
                      <a:srgbClr val="FFF7FA"/>
                    </a:solidFill>
                  </a:tcPr>
                </a:tc>
                <a:tc>
                  <a:txBody>
                    <a:bodyPr/>
                    <a:lstStyle/>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rPr>
                        <a:t>Progesterone continue to increase until it level off near the end of the pregnancy. </a:t>
                      </a: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rPr>
                        <a:t>Early in the pregnancy, progesterone is produced by the corpus luteum in thee ovary.</a:t>
                      </a: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rPr>
                        <a:t>By the second trimester, its production shifts to the placenta.</a:t>
                      </a:r>
                    </a:p>
                  </a:txBody>
                  <a:tcPr>
                    <a:solidFill>
                      <a:srgbClr val="FBFFFD"/>
                    </a:solidFill>
                  </a:tcPr>
                </a:tc>
                <a:extLst>
                  <a:ext uri="{0D108BD9-81ED-4DB2-BD59-A6C34878D82A}">
                    <a16:rowId xmlns:a16="http://schemas.microsoft.com/office/drawing/2014/main" val="2439808185"/>
                  </a:ext>
                </a:extLst>
              </a:tr>
              <a:tr h="491854">
                <a:tc>
                  <a:txBody>
                    <a:bodyPr/>
                    <a:lstStyle/>
                    <a:p>
                      <a:pPr marL="0" indent="0" algn="ctr" defTabSz="914400">
                        <a:lnSpc>
                          <a:spcPct val="100000"/>
                        </a:lnSpc>
                        <a:buClr>
                          <a:srgbClr val="008080"/>
                        </a:buClr>
                        <a:buFont typeface="Wingdings" panose="05000000000000000000" pitchFamily="2" charset="2"/>
                        <a:buNone/>
                        <a:defRPr/>
                      </a:pPr>
                      <a:endParaRPr lang="en-US" altLang="en-US" sz="1600" b="0" dirty="0" smtClean="0">
                        <a:solidFill>
                          <a:srgbClr val="009999"/>
                        </a:solidFill>
                        <a:latin typeface="Bahnschrift" panose="020B0502040204020203" pitchFamily="34" charset="0"/>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endParaRPr lang="en-US" altLang="en-US" sz="1600" b="0" dirty="0" smtClean="0">
                        <a:solidFill>
                          <a:srgbClr val="009999"/>
                        </a:solidFill>
                        <a:latin typeface="Bahnschrift" panose="020B0502040204020203" pitchFamily="34" charset="0"/>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endParaRPr lang="en-US" altLang="en-US" sz="1600" b="0" dirty="0" smtClean="0">
                        <a:solidFill>
                          <a:srgbClr val="009999"/>
                        </a:solidFill>
                        <a:latin typeface="Bahnschrift" panose="020B0502040204020203" pitchFamily="34" charset="0"/>
                        <a:cs typeface="Calibri" panose="020F0502020204030204" pitchFamily="34" charset="0"/>
                      </a:endParaRPr>
                    </a:p>
                    <a:p>
                      <a:pPr marL="0" indent="0" algn="ctr" defTabSz="914400">
                        <a:lnSpc>
                          <a:spcPct val="100000"/>
                        </a:lnSpc>
                        <a:buClr>
                          <a:srgbClr val="008080"/>
                        </a:buClr>
                        <a:buFont typeface="Wingdings" panose="05000000000000000000" pitchFamily="2" charset="2"/>
                        <a:buNone/>
                        <a:defRPr/>
                      </a:pPr>
                      <a:r>
                        <a:rPr lang="en-US" altLang="en-US" sz="1600" b="0" dirty="0" smtClean="0">
                          <a:solidFill>
                            <a:srgbClr val="009999"/>
                          </a:solidFill>
                          <a:latin typeface="Bahnschrift" panose="020B0502040204020203" pitchFamily="34" charset="0"/>
                          <a:cs typeface="Calibri" panose="020F0502020204030204" pitchFamily="34" charset="0"/>
                        </a:rPr>
                        <a:t>C. Estrogen</a:t>
                      </a:r>
                      <a:endParaRPr lang="en-US" altLang="en-US" sz="1600" b="0" baseline="-25000" dirty="0" smtClean="0">
                        <a:solidFill>
                          <a:srgbClr val="009999"/>
                        </a:solidFill>
                        <a:latin typeface="Bahnschrift" panose="020B0502040204020203" pitchFamily="34" charset="0"/>
                        <a:cs typeface="Calibri" panose="020F0502020204030204" pitchFamily="34" charset="0"/>
                      </a:endParaRPr>
                    </a:p>
                  </a:txBody>
                  <a:tcPr>
                    <a:solidFill>
                      <a:srgbClr val="FFF7FA"/>
                    </a:solidFill>
                  </a:tcPr>
                </a:tc>
                <a:tc>
                  <a:txBody>
                    <a:bodyPr/>
                    <a:lstStyle/>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rPr>
                        <a:t>Estrogen levels increase slowly throughout the pregnancy, but they increase more quickly as the end of the pregnancy approaches.</a:t>
                      </a: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rPr>
                        <a:t>Early in the pregnancy estrogen is produced only in the ovary.</a:t>
                      </a: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kumimoji="0" lang="en-US" altLang="en-US" sz="1400" b="0" kern="1200" baseline="0" dirty="0" smtClean="0">
                          <a:solidFill>
                            <a:schemeClr val="bg1">
                              <a:lumMod val="50000"/>
                            </a:schemeClr>
                          </a:solidFill>
                          <a:latin typeface="Gill Sans MT" panose="020B0502020104020203" pitchFamily="34" charset="0"/>
                          <a:ea typeface="+mn-ea"/>
                          <a:cs typeface="Calibri" panose="020F0502020204030204" pitchFamily="34" charset="0"/>
                        </a:rPr>
                        <a:t>by the second trimester, its production shifts to the placenta.</a:t>
                      </a:r>
                    </a:p>
                  </a:txBody>
                  <a:tcPr>
                    <a:solidFill>
                      <a:srgbClr val="FBFFFD"/>
                    </a:solidFill>
                  </a:tcPr>
                </a:tc>
                <a:extLst>
                  <a:ext uri="{0D108BD9-81ED-4DB2-BD59-A6C34878D82A}">
                    <a16:rowId xmlns:a16="http://schemas.microsoft.com/office/drawing/2014/main" val="4075492572"/>
                  </a:ext>
                </a:extLst>
              </a:tr>
            </a:tbl>
          </a:graphicData>
        </a:graphic>
      </p:graphicFrame>
    </p:spTree>
    <p:extLst>
      <p:ext uri="{BB962C8B-B14F-4D97-AF65-F5344CB8AC3E}">
        <p14:creationId xmlns:p14="http://schemas.microsoft.com/office/powerpoint/2010/main" val="2501956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4" name="Content Placeholder 3"/>
          <p:cNvSpPr>
            <a:spLocks noGrp="1"/>
          </p:cNvSpPr>
          <p:nvPr>
            <p:ph sz="quarter" idx="1"/>
          </p:nvPr>
        </p:nvSpPr>
        <p:spPr>
          <a:xfrm>
            <a:off x="5734373" y="1340768"/>
            <a:ext cx="5845030" cy="4680520"/>
          </a:xfrm>
          <a:ln w="19050">
            <a:solidFill>
              <a:srgbClr val="00B050"/>
            </a:solidFill>
            <a:prstDash val="dashDot"/>
          </a:ln>
        </p:spPr>
        <p:txBody>
          <a:bodyPr>
            <a:noAutofit/>
          </a:bodyPr>
          <a:lstStyle/>
          <a:p>
            <a:pPr>
              <a:lnSpc>
                <a:spcPct val="150000"/>
              </a:lnSpc>
              <a:buClr>
                <a:srgbClr val="008080"/>
              </a:buClr>
            </a:pPr>
            <a:r>
              <a:rPr lang="en-US" sz="1600" dirty="0">
                <a:solidFill>
                  <a:srgbClr val="00B050"/>
                </a:solidFill>
              </a:rPr>
              <a:t>Increase the most in the </a:t>
            </a:r>
            <a:r>
              <a:rPr lang="en-US" sz="1600" dirty="0" smtClean="0">
                <a:solidFill>
                  <a:srgbClr val="00B050"/>
                </a:solidFill>
              </a:rPr>
              <a:t>1</a:t>
            </a:r>
            <a:r>
              <a:rPr lang="en-US" sz="1600" baseline="30000" dirty="0" smtClean="0">
                <a:solidFill>
                  <a:srgbClr val="00B050"/>
                </a:solidFill>
              </a:rPr>
              <a:t>st</a:t>
            </a:r>
            <a:r>
              <a:rPr lang="en-US" sz="1600" dirty="0" smtClean="0">
                <a:solidFill>
                  <a:srgbClr val="00B050"/>
                </a:solidFill>
              </a:rPr>
              <a:t> </a:t>
            </a:r>
            <a:r>
              <a:rPr lang="en-US" sz="1600" dirty="0">
                <a:solidFill>
                  <a:srgbClr val="00B050"/>
                </a:solidFill>
              </a:rPr>
              <a:t>trimester then it will </a:t>
            </a:r>
            <a:r>
              <a:rPr lang="en-US" sz="1600" dirty="0" smtClean="0">
                <a:solidFill>
                  <a:srgbClr val="00B050"/>
                </a:solidFill>
              </a:rPr>
              <a:t>decrease, but </a:t>
            </a:r>
            <a:r>
              <a:rPr lang="en-US" sz="1600" dirty="0">
                <a:solidFill>
                  <a:srgbClr val="00B050"/>
                </a:solidFill>
              </a:rPr>
              <a:t>still it is high comparing with normal women</a:t>
            </a:r>
            <a:r>
              <a:rPr lang="en-US" sz="1600" dirty="0" smtClean="0">
                <a:solidFill>
                  <a:srgbClr val="00B050"/>
                </a:solidFill>
              </a:rPr>
              <a:t>.</a:t>
            </a:r>
          </a:p>
          <a:p>
            <a:pPr>
              <a:lnSpc>
                <a:spcPct val="150000"/>
              </a:lnSpc>
              <a:buClr>
                <a:srgbClr val="008080"/>
              </a:buClr>
            </a:pPr>
            <a:r>
              <a:rPr lang="en-US" sz="1600" dirty="0">
                <a:solidFill>
                  <a:schemeClr val="bg1">
                    <a:lumMod val="50000"/>
                  </a:schemeClr>
                </a:solidFill>
              </a:rPr>
              <a:t>Blood hCG under 5 </a:t>
            </a:r>
            <a:r>
              <a:rPr lang="en-US" sz="1600" dirty="0" err="1">
                <a:solidFill>
                  <a:schemeClr val="bg1">
                    <a:lumMod val="50000"/>
                  </a:schemeClr>
                </a:solidFill>
              </a:rPr>
              <a:t>mIU</a:t>
            </a:r>
            <a:r>
              <a:rPr lang="en-US" sz="1600" dirty="0">
                <a:solidFill>
                  <a:schemeClr val="bg1">
                    <a:lumMod val="50000"/>
                  </a:schemeClr>
                </a:solidFill>
              </a:rPr>
              <a:t>/ml: </a:t>
            </a:r>
            <a:r>
              <a:rPr lang="en-US" sz="1600" dirty="0" smtClean="0">
                <a:solidFill>
                  <a:schemeClr val="bg1">
                    <a:lumMod val="50000"/>
                  </a:schemeClr>
                </a:solidFill>
              </a:rPr>
              <a:t>Negative (Not pregnant)</a:t>
            </a:r>
            <a:endParaRPr lang="en-US" sz="1600" dirty="0">
              <a:solidFill>
                <a:schemeClr val="bg1">
                  <a:lumMod val="50000"/>
                </a:schemeClr>
              </a:solidFill>
            </a:endParaRPr>
          </a:p>
          <a:p>
            <a:pPr>
              <a:lnSpc>
                <a:spcPct val="150000"/>
              </a:lnSpc>
              <a:buClr>
                <a:srgbClr val="008080"/>
              </a:buClr>
            </a:pPr>
            <a:r>
              <a:rPr lang="en-US" sz="1600" dirty="0">
                <a:solidFill>
                  <a:schemeClr val="bg1">
                    <a:lumMod val="50000"/>
                  </a:schemeClr>
                </a:solidFill>
              </a:rPr>
              <a:t>Blood hCG between 5-25 </a:t>
            </a:r>
            <a:r>
              <a:rPr lang="en-US" sz="1600" dirty="0" err="1">
                <a:solidFill>
                  <a:schemeClr val="bg1">
                    <a:lumMod val="50000"/>
                  </a:schemeClr>
                </a:solidFill>
              </a:rPr>
              <a:t>mIU</a:t>
            </a:r>
            <a:r>
              <a:rPr lang="en-US" sz="1600" dirty="0">
                <a:solidFill>
                  <a:schemeClr val="bg1">
                    <a:lumMod val="50000"/>
                  </a:schemeClr>
                </a:solidFill>
              </a:rPr>
              <a:t>/ml: "</a:t>
            </a:r>
            <a:r>
              <a:rPr lang="en-US" sz="1600" dirty="0" smtClean="0">
                <a:solidFill>
                  <a:schemeClr val="bg1">
                    <a:lumMod val="50000"/>
                  </a:schemeClr>
                </a:solidFill>
              </a:rPr>
              <a:t>Equivocal“, Maybe </a:t>
            </a:r>
            <a:r>
              <a:rPr lang="en-US" sz="1600" dirty="0">
                <a:solidFill>
                  <a:schemeClr val="bg1">
                    <a:lumMod val="50000"/>
                  </a:schemeClr>
                </a:solidFill>
              </a:rPr>
              <a:t>pregnant maybe </a:t>
            </a:r>
            <a:r>
              <a:rPr lang="en-US" sz="1600" dirty="0" smtClean="0">
                <a:solidFill>
                  <a:schemeClr val="bg1">
                    <a:lumMod val="50000"/>
                  </a:schemeClr>
                </a:solidFill>
              </a:rPr>
              <a:t>not </a:t>
            </a:r>
            <a:r>
              <a:rPr lang="en-US" sz="1600" dirty="0" smtClean="0">
                <a:solidFill>
                  <a:schemeClr val="bg1">
                    <a:lumMod val="50000"/>
                  </a:schemeClr>
                </a:solidFill>
                <a:sym typeface="Wingdings" panose="05000000000000000000" pitchFamily="2" charset="2"/>
              </a:rPr>
              <a:t> </a:t>
            </a:r>
            <a:r>
              <a:rPr lang="en-US" sz="1600" dirty="0" smtClean="0">
                <a:solidFill>
                  <a:schemeClr val="bg1">
                    <a:lumMod val="50000"/>
                  </a:schemeClr>
                </a:solidFill>
              </a:rPr>
              <a:t>Repeat </a:t>
            </a:r>
            <a:r>
              <a:rPr lang="en-US" sz="1600" dirty="0">
                <a:solidFill>
                  <a:schemeClr val="bg1">
                    <a:lumMod val="50000"/>
                  </a:schemeClr>
                </a:solidFill>
              </a:rPr>
              <a:t>test in a couple of </a:t>
            </a:r>
            <a:r>
              <a:rPr lang="en-US" sz="1600" dirty="0" smtClean="0">
                <a:solidFill>
                  <a:schemeClr val="bg1">
                    <a:lumMod val="50000"/>
                  </a:schemeClr>
                </a:solidFill>
              </a:rPr>
              <a:t>days.</a:t>
            </a:r>
            <a:endParaRPr lang="en-US" sz="1600" dirty="0">
              <a:solidFill>
                <a:schemeClr val="bg1">
                  <a:lumMod val="50000"/>
                </a:schemeClr>
              </a:solidFill>
            </a:endParaRPr>
          </a:p>
          <a:p>
            <a:pPr>
              <a:lnSpc>
                <a:spcPct val="150000"/>
              </a:lnSpc>
              <a:buClr>
                <a:srgbClr val="008080"/>
              </a:buClr>
            </a:pPr>
            <a:r>
              <a:rPr lang="en-US" sz="1600" dirty="0">
                <a:solidFill>
                  <a:schemeClr val="bg1">
                    <a:lumMod val="50000"/>
                  </a:schemeClr>
                </a:solidFill>
              </a:rPr>
              <a:t>Blood hCG over 25 </a:t>
            </a:r>
            <a:r>
              <a:rPr lang="en-US" sz="1600" dirty="0" err="1">
                <a:solidFill>
                  <a:schemeClr val="bg1">
                    <a:lumMod val="50000"/>
                  </a:schemeClr>
                </a:solidFill>
              </a:rPr>
              <a:t>mIU</a:t>
            </a:r>
            <a:r>
              <a:rPr lang="en-US" sz="1600" dirty="0">
                <a:solidFill>
                  <a:schemeClr val="bg1">
                    <a:lumMod val="50000"/>
                  </a:schemeClr>
                </a:solidFill>
              </a:rPr>
              <a:t>/ml: You are pregnant! </a:t>
            </a:r>
          </a:p>
          <a:p>
            <a:pPr>
              <a:lnSpc>
                <a:spcPct val="150000"/>
              </a:lnSpc>
              <a:buClr>
                <a:srgbClr val="008080"/>
              </a:buClr>
            </a:pPr>
            <a:r>
              <a:rPr lang="en-US" sz="1600" dirty="0">
                <a:solidFill>
                  <a:schemeClr val="bg1">
                    <a:lumMod val="50000"/>
                  </a:schemeClr>
                </a:solidFill>
              </a:rPr>
              <a:t>One single hCG reading is not enough to make a clear </a:t>
            </a:r>
            <a:r>
              <a:rPr lang="en-US" sz="1600" dirty="0" smtClean="0">
                <a:solidFill>
                  <a:schemeClr val="bg1">
                    <a:lumMod val="50000"/>
                  </a:schemeClr>
                </a:solidFill>
              </a:rPr>
              <a:t>diagnosis. Several </a:t>
            </a:r>
            <a:r>
              <a:rPr lang="en-US" sz="1600" dirty="0">
                <a:solidFill>
                  <a:schemeClr val="bg1">
                    <a:lumMod val="50000"/>
                  </a:schemeClr>
                </a:solidFill>
              </a:rPr>
              <a:t>hCG tests days apart give a more accurate assessment of the situation</a:t>
            </a:r>
            <a:r>
              <a:rPr lang="en-US" sz="1600" dirty="0" smtClean="0">
                <a:solidFill>
                  <a:schemeClr val="bg1">
                    <a:lumMod val="50000"/>
                  </a:schemeClr>
                </a:solidFill>
              </a:rPr>
              <a:t>.</a:t>
            </a:r>
            <a:endParaRPr lang="en-US" sz="1600" dirty="0">
              <a:solidFill>
                <a:schemeClr val="bg1">
                  <a:lumMod val="50000"/>
                </a:schemeClr>
              </a:solidFill>
            </a:endParaRPr>
          </a:p>
          <a:p>
            <a:pPr>
              <a:lnSpc>
                <a:spcPct val="150000"/>
              </a:lnSpc>
              <a:buClr>
                <a:srgbClr val="008080"/>
              </a:buClr>
            </a:pPr>
            <a:r>
              <a:rPr lang="en-US" sz="1600" dirty="0">
                <a:solidFill>
                  <a:schemeClr val="bg1">
                    <a:lumMod val="50000"/>
                  </a:schemeClr>
                </a:solidFill>
              </a:rPr>
              <a:t>The blood hCG levels should not be used to date a pregnancy since these numbers can vary so widely</a:t>
            </a:r>
          </a:p>
          <a:p>
            <a:pPr>
              <a:lnSpc>
                <a:spcPct val="150000"/>
              </a:lnSpc>
              <a:buClr>
                <a:srgbClr val="008080"/>
              </a:buClr>
            </a:pPr>
            <a:endParaRPr lang="en-US" sz="1600" dirty="0">
              <a:solidFill>
                <a:schemeClr val="bg1">
                  <a:lumMod val="50000"/>
                </a:schemeClr>
              </a:solidFill>
            </a:endParaRP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12916"/>
            <a:ext cx="10969942" cy="57744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sz="1800" dirty="0" err="1">
                <a:solidFill>
                  <a:srgbClr val="008080"/>
                </a:solidFill>
              </a:rPr>
              <a:t>h</a:t>
            </a:r>
            <a:r>
              <a:rPr lang="en-US" sz="1800" dirty="0" err="1" smtClean="0">
                <a:solidFill>
                  <a:srgbClr val="008080"/>
                </a:solidFill>
              </a:rPr>
              <a:t>CG</a:t>
            </a:r>
            <a:r>
              <a:rPr lang="en-US" sz="1800" dirty="0" smtClean="0">
                <a:solidFill>
                  <a:srgbClr val="008080"/>
                </a:solidFill>
              </a:rPr>
              <a:t> </a:t>
            </a:r>
            <a:r>
              <a:rPr lang="en-US" sz="1800" dirty="0">
                <a:solidFill>
                  <a:srgbClr val="008080"/>
                </a:solidFill>
              </a:rPr>
              <a:t>level (pregnancy test)</a:t>
            </a:r>
            <a:endParaRPr lang="en-US" sz="1800" dirty="0">
              <a:solidFill>
                <a:schemeClr val="tx1">
                  <a:lumMod val="95000"/>
                  <a:lumOff val="5000"/>
                </a:schemeClr>
              </a:solidFill>
            </a:endParaRPr>
          </a:p>
        </p:txBody>
      </p:sp>
      <p:pic>
        <p:nvPicPr>
          <p:cNvPr id="10" name="Picture 2"/>
          <p:cNvPicPr>
            <a:picLocks noChangeAspect="1" noChangeArrowheads="1"/>
          </p:cNvPicPr>
          <p:nvPr/>
        </p:nvPicPr>
        <p:blipFill>
          <a:blip r:embed="rId2" cstate="print"/>
          <a:srcRect l="43924" t="42708" r="15080" b="10417"/>
          <a:stretch>
            <a:fillRect/>
          </a:stretch>
        </p:blipFill>
        <p:spPr bwMode="auto">
          <a:xfrm>
            <a:off x="618115" y="2176493"/>
            <a:ext cx="4976208" cy="3458658"/>
          </a:xfrm>
          <a:prstGeom prst="rect">
            <a:avLst/>
          </a:prstGeom>
          <a:noFill/>
          <a:ln w="9525">
            <a:noFill/>
            <a:miter lim="800000"/>
            <a:headEnd/>
            <a:tailEnd/>
          </a:ln>
        </p:spPr>
      </p:pic>
    </p:spTree>
    <p:extLst>
      <p:ext uri="{BB962C8B-B14F-4D97-AF65-F5344CB8AC3E}">
        <p14:creationId xmlns:p14="http://schemas.microsoft.com/office/powerpoint/2010/main" val="390339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   </a:t>
            </a:r>
            <a:endParaRPr lang="en-US" altLang="en-US" sz="3200" dirty="0">
              <a:solidFill>
                <a:srgbClr val="008080"/>
              </a:solidFill>
              <a:latin typeface="Bahnschrift" panose="020B0502040204020203"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15730496"/>
              </p:ext>
            </p:extLst>
          </p:nvPr>
        </p:nvGraphicFramePr>
        <p:xfrm>
          <a:off x="597953" y="1270812"/>
          <a:ext cx="10961288" cy="4975860"/>
        </p:xfrm>
        <a:graphic>
          <a:graphicData uri="http://schemas.openxmlformats.org/drawingml/2006/table">
            <a:tbl>
              <a:tblPr firstRow="1" bandRow="1">
                <a:tableStyleId>{5DA37D80-6434-44D0-A028-1B22A696006F}</a:tableStyleId>
              </a:tblPr>
              <a:tblGrid>
                <a:gridCol w="2307945">
                  <a:extLst>
                    <a:ext uri="{9D8B030D-6E8A-4147-A177-3AD203B41FA5}">
                      <a16:colId xmlns:a16="http://schemas.microsoft.com/office/drawing/2014/main" val="1164763168"/>
                    </a:ext>
                  </a:extLst>
                </a:gridCol>
                <a:gridCol w="4835979">
                  <a:extLst>
                    <a:ext uri="{9D8B030D-6E8A-4147-A177-3AD203B41FA5}">
                      <a16:colId xmlns:a16="http://schemas.microsoft.com/office/drawing/2014/main" val="2552851691"/>
                    </a:ext>
                  </a:extLst>
                </a:gridCol>
                <a:gridCol w="3817364">
                  <a:extLst>
                    <a:ext uri="{9D8B030D-6E8A-4147-A177-3AD203B41FA5}">
                      <a16:colId xmlns:a16="http://schemas.microsoft.com/office/drawing/2014/main" val="4128162029"/>
                    </a:ext>
                  </a:extLst>
                </a:gridCol>
              </a:tblGrid>
              <a:tr h="211571">
                <a:tc>
                  <a:txBody>
                    <a:bodyPr/>
                    <a:lstStyle/>
                    <a:p>
                      <a:pPr algn="ctr" defTabSz="914400">
                        <a:buClr>
                          <a:srgbClr val="008080"/>
                        </a:buClr>
                      </a:pPr>
                      <a:r>
                        <a:rPr kumimoji="0" lang="en-US" altLang="ar-SA" sz="1800" b="0" kern="1200" dirty="0" smtClean="0">
                          <a:solidFill>
                            <a:srgbClr val="008080"/>
                          </a:solidFill>
                          <a:latin typeface="+mn-lt"/>
                          <a:ea typeface="+mn-ea"/>
                          <a:cs typeface="+mn-cs"/>
                        </a:rPr>
                        <a:t>Hormone</a:t>
                      </a:r>
                    </a:p>
                  </a:txBody>
                  <a:tcPr>
                    <a:solidFill>
                      <a:srgbClr val="EFFFFF"/>
                    </a:solidFill>
                  </a:tcPr>
                </a:tc>
                <a:tc>
                  <a:txBody>
                    <a:bodyPr/>
                    <a:lstStyle/>
                    <a:p>
                      <a:pPr algn="ctr" defTabSz="914400">
                        <a:buClr>
                          <a:srgbClr val="008080"/>
                        </a:buClr>
                      </a:pPr>
                      <a:r>
                        <a:rPr kumimoji="0" lang="en-US" sz="1800" b="0" kern="1200" dirty="0" smtClean="0">
                          <a:solidFill>
                            <a:srgbClr val="008080"/>
                          </a:solidFill>
                          <a:latin typeface="+mn-lt"/>
                          <a:ea typeface="+mn-ea"/>
                          <a:cs typeface="+mn-cs"/>
                        </a:rPr>
                        <a:t>1. Human Chorionic Gonadotropin (hCG)</a:t>
                      </a:r>
                    </a:p>
                    <a:p>
                      <a:pPr algn="ctr" defTabSz="914400">
                        <a:buClr>
                          <a:srgbClr val="008080"/>
                        </a:buClr>
                      </a:pPr>
                      <a:r>
                        <a:rPr kumimoji="0" lang="en-US" sz="1600" b="0" kern="1200" dirty="0" smtClean="0">
                          <a:solidFill>
                            <a:schemeClr val="bg1">
                              <a:lumMod val="50000"/>
                            </a:schemeClr>
                          </a:solidFill>
                          <a:latin typeface="+mn-lt"/>
                          <a:ea typeface="+mn-ea"/>
                          <a:cs typeface="+mn-cs"/>
                        </a:rPr>
                        <a:t>(only in females’ slides)</a:t>
                      </a:r>
                    </a:p>
                  </a:txBody>
                  <a:tcPr>
                    <a:solidFill>
                      <a:srgbClr val="EFFFFF"/>
                    </a:solidFill>
                  </a:tcPr>
                </a:tc>
                <a:tc>
                  <a:txBody>
                    <a:bodyPr/>
                    <a:lstStyle/>
                    <a:p>
                      <a:pPr algn="ctr" defTabSz="914400">
                        <a:buClr>
                          <a:srgbClr val="008080"/>
                        </a:buClr>
                      </a:pPr>
                      <a:r>
                        <a:rPr kumimoji="0" lang="en-US" sz="1800" b="0" kern="1200" dirty="0" smtClean="0">
                          <a:solidFill>
                            <a:srgbClr val="008080"/>
                          </a:solidFill>
                          <a:latin typeface="+mn-lt"/>
                          <a:ea typeface="+mn-ea"/>
                          <a:cs typeface="+mn-cs"/>
                        </a:rPr>
                        <a:t>2. Estrogen</a:t>
                      </a:r>
                    </a:p>
                  </a:txBody>
                  <a:tcPr>
                    <a:solidFill>
                      <a:srgbClr val="EFFFFF"/>
                    </a:solidFill>
                  </a:tcPr>
                </a:tc>
                <a:extLst>
                  <a:ext uri="{0D108BD9-81ED-4DB2-BD59-A6C34878D82A}">
                    <a16:rowId xmlns:a16="http://schemas.microsoft.com/office/drawing/2014/main" val="459244839"/>
                  </a:ext>
                </a:extLst>
              </a:tr>
              <a:tr h="138827">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Nature of the</a:t>
                      </a:r>
                      <a:r>
                        <a:rPr kumimoji="0" lang="en-US" sz="1600" kern="1200" baseline="0" dirty="0" smtClean="0">
                          <a:solidFill>
                            <a:srgbClr val="008080"/>
                          </a:solidFill>
                          <a:latin typeface="+mn-lt"/>
                          <a:ea typeface="+mn-ea"/>
                          <a:cs typeface="+mn-cs"/>
                        </a:rPr>
                        <a:t> hormone</a:t>
                      </a:r>
                      <a:endParaRPr kumimoji="0" lang="en-US" sz="1600" kern="1200" dirty="0" smtClean="0">
                        <a:solidFill>
                          <a:srgbClr val="008080"/>
                        </a:solidFill>
                        <a:latin typeface="+mn-lt"/>
                        <a:ea typeface="+mn-ea"/>
                        <a:cs typeface="+mn-cs"/>
                      </a:endParaRPr>
                    </a:p>
                  </a:txBody>
                  <a:tcPr>
                    <a:solidFill>
                      <a:srgbClr val="EFFFFF"/>
                    </a:solidFill>
                  </a:tcPr>
                </a:tc>
                <a:tc>
                  <a:txBody>
                    <a:bodyPr/>
                    <a:lstStyle/>
                    <a:p>
                      <a:pPr marL="0" indent="0" algn="ctr" defTabSz="914400">
                        <a:lnSpc>
                          <a:spcPct val="150000"/>
                        </a:lnSpc>
                        <a:buClr>
                          <a:srgbClr val="007D7A"/>
                        </a:buClr>
                        <a:buFont typeface="Wingdings" panose="05000000000000000000" pitchFamily="2" charset="2"/>
                        <a:buNone/>
                      </a:pPr>
                      <a:r>
                        <a:rPr lang="en-US" sz="1500" dirty="0" smtClean="0"/>
                        <a:t>Glycoprotein</a:t>
                      </a: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500" dirty="0" smtClean="0"/>
                        <a:t>Steroid hormone</a:t>
                      </a:r>
                    </a:p>
                  </a:txBody>
                  <a:tcPr>
                    <a:solidFill>
                      <a:schemeClr val="bg1"/>
                    </a:solidFill>
                  </a:tcPr>
                </a:tc>
                <a:extLst>
                  <a:ext uri="{0D108BD9-81ED-4DB2-BD59-A6C34878D82A}">
                    <a16:rowId xmlns:a16="http://schemas.microsoft.com/office/drawing/2014/main" val="914437974"/>
                  </a:ext>
                </a:extLst>
              </a:tr>
              <a:tr h="697200">
                <a:tc>
                  <a:txBody>
                    <a:bodyPr/>
                    <a:lstStyle/>
                    <a:p>
                      <a:pPr algn="ctr" defTabSz="914400">
                        <a:buClr>
                          <a:srgbClr val="008080"/>
                        </a:buClr>
                      </a:pPr>
                      <a:r>
                        <a:rPr kumimoji="0" lang="en-US" sz="1600" kern="1200" dirty="0" smtClean="0">
                          <a:solidFill>
                            <a:srgbClr val="008080"/>
                          </a:solidFill>
                          <a:latin typeface="+mn-lt"/>
                          <a:ea typeface="+mn-ea"/>
                          <a:cs typeface="+mn-cs"/>
                        </a:rPr>
                        <a:t>Secreted by</a:t>
                      </a:r>
                      <a:endParaRPr kumimoji="0" lang="en-US" sz="1600" kern="1200" dirty="0">
                        <a:solidFill>
                          <a:srgbClr val="008080"/>
                        </a:solidFill>
                        <a:latin typeface="+mn-lt"/>
                        <a:ea typeface="+mn-ea"/>
                        <a:cs typeface="+mn-cs"/>
                      </a:endParaRPr>
                    </a:p>
                  </a:txBody>
                  <a:tcPr>
                    <a:solidFill>
                      <a:srgbClr val="EFFF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altLang="ar-SA" sz="1500" dirty="0" smtClean="0"/>
                        <a:t>Syncytial trophoblast cells,</a:t>
                      </a:r>
                      <a:r>
                        <a:rPr lang="en-US" altLang="ar-SA" sz="1500" baseline="0" dirty="0" smtClean="0"/>
                        <a:t> </a:t>
                      </a:r>
                      <a:r>
                        <a:rPr lang="en-US" altLang="ar-SA" sz="1500" baseline="0" dirty="0" smtClean="0">
                          <a:solidFill>
                            <a:srgbClr val="00B050"/>
                          </a:solidFill>
                        </a:rPr>
                        <a:t>then after the formation of the placenta, hCG will be secreted from the placenta.</a:t>
                      </a:r>
                      <a:endParaRPr lang="en-US" altLang="ar-SA" sz="1500" dirty="0" smtClean="0">
                        <a:solidFill>
                          <a:srgbClr val="00B050"/>
                        </a:solidFill>
                      </a:endParaRP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altLang="ar-SA" sz="1500" dirty="0" smtClean="0"/>
                        <a:t>Syncytial trophoblast cells towards end of pregnancy reaches </a:t>
                      </a:r>
                      <a:r>
                        <a:rPr lang="en-US" altLang="ar-SA" sz="1500" dirty="0" smtClean="0">
                          <a:solidFill>
                            <a:srgbClr val="FFC000"/>
                          </a:solidFill>
                        </a:rPr>
                        <a:t>30×</a:t>
                      </a:r>
                    </a:p>
                  </a:txBody>
                  <a:tcPr>
                    <a:solidFill>
                      <a:schemeClr val="bg1"/>
                    </a:solidFill>
                  </a:tcPr>
                </a:tc>
                <a:extLst>
                  <a:ext uri="{0D108BD9-81ED-4DB2-BD59-A6C34878D82A}">
                    <a16:rowId xmlns:a16="http://schemas.microsoft.com/office/drawing/2014/main" val="1129017962"/>
                  </a:ext>
                </a:extLst>
              </a:tr>
              <a:tr h="697200">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Derived from </a:t>
                      </a:r>
                    </a:p>
                  </a:txBody>
                  <a:tcPr>
                    <a:solidFill>
                      <a:srgbClr val="EFFFFF"/>
                    </a:solidFill>
                  </a:tcPr>
                </a:tc>
                <a:tc>
                  <a:txBody>
                    <a:bodyPr/>
                    <a:lstStyle/>
                    <a:p>
                      <a:pPr marL="0" indent="0" algn="ctr" defTabSz="914400">
                        <a:lnSpc>
                          <a:spcPct val="150000"/>
                        </a:lnSpc>
                        <a:buClr>
                          <a:srgbClr val="007D7A"/>
                        </a:buClr>
                        <a:buFont typeface="Wingdings" panose="05000000000000000000" pitchFamily="2" charset="2"/>
                        <a:buNone/>
                      </a:pPr>
                      <a:r>
                        <a:rPr lang="en-US" sz="1500" dirty="0" smtClean="0"/>
                        <a:t>-</a:t>
                      </a: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500" dirty="0" smtClean="0"/>
                        <a:t>Weak androgen (DHEA) released from maternal &amp; fetal adrenals.</a:t>
                      </a:r>
                    </a:p>
                  </a:txBody>
                  <a:tcPr>
                    <a:solidFill>
                      <a:schemeClr val="bg1"/>
                    </a:solidFill>
                  </a:tcPr>
                </a:tc>
                <a:extLst>
                  <a:ext uri="{0D108BD9-81ED-4DB2-BD59-A6C34878D82A}">
                    <a16:rowId xmlns:a16="http://schemas.microsoft.com/office/drawing/2014/main" val="3570170050"/>
                  </a:ext>
                </a:extLst>
              </a:tr>
              <a:tr h="697200">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6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Functions in the mother</a:t>
                      </a:r>
                    </a:p>
                  </a:txBody>
                  <a:tcPr>
                    <a:solidFill>
                      <a:srgbClr val="EFFFFF"/>
                    </a:solidFill>
                  </a:tcPr>
                </a:tc>
                <a:tc>
                  <a:txBody>
                    <a:bodyPr/>
                    <a:lstStyle/>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500" dirty="0" smtClean="0"/>
                        <a:t>Most important function  is to maintain corpus luteum (↑estrogen &amp; progesterone) till </a:t>
                      </a:r>
                      <a:r>
                        <a:rPr lang="en-US" altLang="ar-SA" sz="1500" dirty="0" smtClean="0">
                          <a:solidFill>
                            <a:srgbClr val="FFC000"/>
                          </a:solidFill>
                        </a:rPr>
                        <a:t>13-17 weeks </a:t>
                      </a:r>
                      <a:r>
                        <a:rPr lang="en-US" altLang="ar-SA" sz="1500" dirty="0" smtClean="0"/>
                        <a:t>of gestation.</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9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solidFill>
                            <a:srgbClr val="00B050"/>
                          </a:solidFill>
                        </a:rPr>
                        <a:t>Another function is that it act as LH hormone which in response,</a:t>
                      </a:r>
                      <a:r>
                        <a:rPr lang="en-US" altLang="ar-SA" sz="1400" baseline="0" dirty="0" smtClean="0">
                          <a:solidFill>
                            <a:srgbClr val="00B050"/>
                          </a:solidFill>
                        </a:rPr>
                        <a:t> </a:t>
                      </a:r>
                      <a:r>
                        <a:rPr lang="en-US" altLang="ar-SA" sz="1400" baseline="0" dirty="0" smtClean="0"/>
                        <a:t>e</a:t>
                      </a:r>
                      <a:r>
                        <a:rPr lang="en-US" altLang="ar-SA" sz="1400" dirty="0" smtClean="0"/>
                        <a:t>xerts interstitial (</a:t>
                      </a:r>
                      <a:r>
                        <a:rPr lang="en-US" altLang="ar-SA" sz="1400" dirty="0" err="1" smtClean="0"/>
                        <a:t>Leyding</a:t>
                      </a:r>
                      <a:r>
                        <a:rPr lang="en-US" altLang="ar-SA" sz="1400" dirty="0" smtClean="0"/>
                        <a:t>) cell-stimulating effect on testes of the male fetus (growth of male sex organs). </a:t>
                      </a:r>
                      <a:endParaRPr lang="en-US" altLang="ar-SA" sz="1400" dirty="0" smtClean="0">
                        <a:solidFill>
                          <a:srgbClr val="00B050"/>
                        </a:solidFill>
                      </a:endParaRPr>
                    </a:p>
                  </a:txBody>
                  <a:tcPr>
                    <a:solidFill>
                      <a:schemeClr val="bg1"/>
                    </a:solidFill>
                  </a:tcPr>
                </a:tc>
                <a:tc>
                  <a:txBody>
                    <a:bodyPr/>
                    <a:lstStyle/>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500" dirty="0" smtClean="0"/>
                        <a:t>Enlargement of uterus, breast ducts &amp; external genitalia.</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500" dirty="0" smtClean="0"/>
                        <a:t>Relaxation of pelvic ligaments in preparation to labor.</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500" dirty="0" smtClean="0"/>
                        <a:t>Activation of the uterus (gap junctions).</a:t>
                      </a:r>
                    </a:p>
                  </a:txBody>
                  <a:tcPr>
                    <a:solidFill>
                      <a:schemeClr val="bg1"/>
                    </a:solidFill>
                  </a:tcPr>
                </a:tc>
                <a:extLst>
                  <a:ext uri="{0D108BD9-81ED-4DB2-BD59-A6C34878D82A}">
                    <a16:rowId xmlns:a16="http://schemas.microsoft.com/office/drawing/2014/main" val="3591370590"/>
                  </a:ext>
                </a:extLst>
              </a:tr>
            </a:tbl>
          </a:graphicData>
        </a:graphic>
      </p:graphicFrame>
    </p:spTree>
    <p:extLst>
      <p:ext uri="{BB962C8B-B14F-4D97-AF65-F5344CB8AC3E}">
        <p14:creationId xmlns:p14="http://schemas.microsoft.com/office/powerpoint/2010/main" val="4199387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Cont. </a:t>
            </a:r>
            <a:r>
              <a:rPr lang="en-US" altLang="en-US" sz="3200" dirty="0" smtClean="0">
                <a:solidFill>
                  <a:srgbClr val="008080"/>
                </a:solidFill>
                <a:latin typeface="Bahnschrift" panose="020B0502040204020203" pitchFamily="34" charset="0"/>
                <a:cs typeface="Calibri" panose="020F0502020204030204" pitchFamily="34" charset="0"/>
              </a:rPr>
              <a:t>  </a:t>
            </a:r>
            <a:endParaRPr lang="en-US" altLang="en-US" sz="3200" dirty="0">
              <a:solidFill>
                <a:srgbClr val="008080"/>
              </a:solidFill>
              <a:latin typeface="Bahnschrift" panose="020B0502040204020203"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72975856"/>
              </p:ext>
            </p:extLst>
          </p:nvPr>
        </p:nvGraphicFramePr>
        <p:xfrm>
          <a:off x="602111" y="1183655"/>
          <a:ext cx="10961288" cy="5132040"/>
        </p:xfrm>
        <a:graphic>
          <a:graphicData uri="http://schemas.openxmlformats.org/drawingml/2006/table">
            <a:tbl>
              <a:tblPr firstRow="1" bandRow="1">
                <a:tableStyleId>{5DA37D80-6434-44D0-A028-1B22A696006F}</a:tableStyleId>
              </a:tblPr>
              <a:tblGrid>
                <a:gridCol w="1524512">
                  <a:extLst>
                    <a:ext uri="{9D8B030D-6E8A-4147-A177-3AD203B41FA5}">
                      <a16:colId xmlns:a16="http://schemas.microsoft.com/office/drawing/2014/main" val="1164763168"/>
                    </a:ext>
                  </a:extLst>
                </a:gridCol>
                <a:gridCol w="3528392">
                  <a:extLst>
                    <a:ext uri="{9D8B030D-6E8A-4147-A177-3AD203B41FA5}">
                      <a16:colId xmlns:a16="http://schemas.microsoft.com/office/drawing/2014/main" val="2552851691"/>
                    </a:ext>
                  </a:extLst>
                </a:gridCol>
                <a:gridCol w="3240360">
                  <a:extLst>
                    <a:ext uri="{9D8B030D-6E8A-4147-A177-3AD203B41FA5}">
                      <a16:colId xmlns:a16="http://schemas.microsoft.com/office/drawing/2014/main" val="4128162029"/>
                    </a:ext>
                  </a:extLst>
                </a:gridCol>
                <a:gridCol w="2668024">
                  <a:extLst>
                    <a:ext uri="{9D8B030D-6E8A-4147-A177-3AD203B41FA5}">
                      <a16:colId xmlns:a16="http://schemas.microsoft.com/office/drawing/2014/main" val="2110510867"/>
                    </a:ext>
                  </a:extLst>
                </a:gridCol>
              </a:tblGrid>
              <a:tr h="211571">
                <a:tc>
                  <a:txBody>
                    <a:bodyPr/>
                    <a:lstStyle/>
                    <a:p>
                      <a:pPr algn="ctr" defTabSz="914400">
                        <a:buClr>
                          <a:srgbClr val="008080"/>
                        </a:buClr>
                      </a:pPr>
                      <a:endParaRPr kumimoji="0" lang="en-US" altLang="ar-SA" sz="100" b="0" kern="1200" dirty="0" smtClean="0">
                        <a:solidFill>
                          <a:srgbClr val="008080"/>
                        </a:solidFill>
                        <a:latin typeface="+mn-lt"/>
                        <a:ea typeface="+mn-ea"/>
                        <a:cs typeface="+mn-cs"/>
                      </a:endParaRPr>
                    </a:p>
                    <a:p>
                      <a:pPr algn="ctr" defTabSz="914400">
                        <a:buClr>
                          <a:srgbClr val="008080"/>
                        </a:buClr>
                      </a:pPr>
                      <a:endParaRPr kumimoji="0" lang="en-US" altLang="ar-SA" sz="100" b="0" kern="1200" dirty="0" smtClean="0">
                        <a:solidFill>
                          <a:srgbClr val="008080"/>
                        </a:solidFill>
                        <a:latin typeface="+mn-lt"/>
                        <a:ea typeface="+mn-ea"/>
                        <a:cs typeface="+mn-cs"/>
                      </a:endParaRPr>
                    </a:p>
                    <a:p>
                      <a:pPr algn="ctr" defTabSz="914400">
                        <a:buClr>
                          <a:srgbClr val="008080"/>
                        </a:buClr>
                      </a:pPr>
                      <a:endParaRPr kumimoji="0" lang="en-US" altLang="ar-SA" sz="100" b="0" kern="1200" dirty="0" smtClean="0">
                        <a:solidFill>
                          <a:srgbClr val="008080"/>
                        </a:solidFill>
                        <a:latin typeface="+mn-lt"/>
                        <a:ea typeface="+mn-ea"/>
                        <a:cs typeface="+mn-cs"/>
                      </a:endParaRPr>
                    </a:p>
                    <a:p>
                      <a:pPr algn="ctr" defTabSz="914400">
                        <a:buClr>
                          <a:srgbClr val="008080"/>
                        </a:buClr>
                      </a:pPr>
                      <a:endParaRPr kumimoji="0" lang="en-US" altLang="ar-SA" sz="100" b="0" kern="1200" dirty="0" smtClean="0">
                        <a:solidFill>
                          <a:srgbClr val="008080"/>
                        </a:solidFill>
                        <a:latin typeface="+mn-lt"/>
                        <a:ea typeface="+mn-ea"/>
                        <a:cs typeface="+mn-cs"/>
                      </a:endParaRPr>
                    </a:p>
                    <a:p>
                      <a:pPr algn="ctr" defTabSz="914400">
                        <a:buClr>
                          <a:srgbClr val="008080"/>
                        </a:buClr>
                      </a:pPr>
                      <a:endParaRPr kumimoji="0" lang="en-US" altLang="ar-SA" sz="100" b="0" kern="1200" dirty="0" smtClean="0">
                        <a:solidFill>
                          <a:srgbClr val="008080"/>
                        </a:solidFill>
                        <a:latin typeface="+mn-lt"/>
                        <a:ea typeface="+mn-ea"/>
                        <a:cs typeface="+mn-cs"/>
                      </a:endParaRPr>
                    </a:p>
                    <a:p>
                      <a:pPr algn="ctr" defTabSz="914400">
                        <a:buClr>
                          <a:srgbClr val="008080"/>
                        </a:buClr>
                      </a:pPr>
                      <a:endParaRPr kumimoji="0" lang="en-US" altLang="ar-SA" sz="100" b="0" kern="1200" dirty="0" smtClean="0">
                        <a:solidFill>
                          <a:srgbClr val="008080"/>
                        </a:solidFill>
                        <a:latin typeface="+mn-lt"/>
                        <a:ea typeface="+mn-ea"/>
                        <a:cs typeface="+mn-cs"/>
                      </a:endParaRPr>
                    </a:p>
                    <a:p>
                      <a:pPr algn="ctr" defTabSz="914400">
                        <a:buClr>
                          <a:srgbClr val="008080"/>
                        </a:buClr>
                      </a:pPr>
                      <a:r>
                        <a:rPr kumimoji="0" lang="en-US" altLang="ar-SA" sz="1800" b="0" kern="1200" dirty="0" smtClean="0">
                          <a:solidFill>
                            <a:srgbClr val="008080"/>
                          </a:solidFill>
                          <a:latin typeface="+mn-lt"/>
                          <a:ea typeface="+mn-ea"/>
                          <a:cs typeface="+mn-cs"/>
                        </a:rPr>
                        <a:t>Hormone</a:t>
                      </a:r>
                    </a:p>
                  </a:txBody>
                  <a:tcPr>
                    <a:solidFill>
                      <a:srgbClr val="FFF7F7"/>
                    </a:solidFill>
                  </a:tcPr>
                </a:tc>
                <a:tc>
                  <a:txBody>
                    <a:bodyPr/>
                    <a:lstStyle/>
                    <a:p>
                      <a:pPr algn="ctr" defTabSz="914400">
                        <a:buClr>
                          <a:srgbClr val="008080"/>
                        </a:buClr>
                      </a:pPr>
                      <a:endParaRPr kumimoji="0" lang="en-US" sz="100" b="0" kern="1200" dirty="0" smtClean="0">
                        <a:solidFill>
                          <a:srgbClr val="008080"/>
                        </a:solidFill>
                        <a:latin typeface="+mn-lt"/>
                        <a:ea typeface="+mn-ea"/>
                        <a:cs typeface="+mn-cs"/>
                      </a:endParaRPr>
                    </a:p>
                    <a:p>
                      <a:pPr algn="ctr" defTabSz="914400">
                        <a:buClr>
                          <a:srgbClr val="008080"/>
                        </a:buClr>
                      </a:pPr>
                      <a:endParaRPr kumimoji="0" lang="en-US" sz="100" b="0" kern="1200" dirty="0" smtClean="0">
                        <a:solidFill>
                          <a:srgbClr val="008080"/>
                        </a:solidFill>
                        <a:latin typeface="+mn-lt"/>
                        <a:ea typeface="+mn-ea"/>
                        <a:cs typeface="+mn-cs"/>
                      </a:endParaRPr>
                    </a:p>
                    <a:p>
                      <a:pPr algn="ctr" defTabSz="914400">
                        <a:buClr>
                          <a:srgbClr val="008080"/>
                        </a:buClr>
                      </a:pPr>
                      <a:endParaRPr kumimoji="0" lang="en-US" sz="100" b="0" kern="1200" dirty="0" smtClean="0">
                        <a:solidFill>
                          <a:srgbClr val="008080"/>
                        </a:solidFill>
                        <a:latin typeface="+mn-lt"/>
                        <a:ea typeface="+mn-ea"/>
                        <a:cs typeface="+mn-cs"/>
                      </a:endParaRPr>
                    </a:p>
                    <a:p>
                      <a:pPr algn="ctr" defTabSz="914400">
                        <a:buClr>
                          <a:srgbClr val="008080"/>
                        </a:buClr>
                      </a:pPr>
                      <a:endParaRPr kumimoji="0" lang="en-US" sz="100" b="0" kern="1200" dirty="0" smtClean="0">
                        <a:solidFill>
                          <a:srgbClr val="008080"/>
                        </a:solidFill>
                        <a:latin typeface="+mn-lt"/>
                        <a:ea typeface="+mn-ea"/>
                        <a:cs typeface="+mn-cs"/>
                      </a:endParaRPr>
                    </a:p>
                    <a:p>
                      <a:pPr algn="ctr" defTabSz="914400">
                        <a:buClr>
                          <a:srgbClr val="008080"/>
                        </a:buClr>
                      </a:pPr>
                      <a:endParaRPr kumimoji="0" lang="en-US" sz="100" b="0" kern="1200" dirty="0" smtClean="0">
                        <a:solidFill>
                          <a:srgbClr val="008080"/>
                        </a:solidFill>
                        <a:latin typeface="+mn-lt"/>
                        <a:ea typeface="+mn-ea"/>
                        <a:cs typeface="+mn-cs"/>
                      </a:endParaRPr>
                    </a:p>
                    <a:p>
                      <a:pPr algn="ctr" defTabSz="914400">
                        <a:buClr>
                          <a:srgbClr val="008080"/>
                        </a:buClr>
                      </a:pPr>
                      <a:endParaRPr kumimoji="0" lang="en-US" sz="100" b="0" kern="1200" dirty="0" smtClean="0">
                        <a:solidFill>
                          <a:srgbClr val="008080"/>
                        </a:solidFill>
                        <a:latin typeface="+mn-lt"/>
                        <a:ea typeface="+mn-ea"/>
                        <a:cs typeface="+mn-cs"/>
                      </a:endParaRPr>
                    </a:p>
                    <a:p>
                      <a:pPr algn="ctr" defTabSz="914400">
                        <a:buClr>
                          <a:srgbClr val="008080"/>
                        </a:buClr>
                      </a:pPr>
                      <a:r>
                        <a:rPr kumimoji="0" lang="en-US" sz="1800" b="0" kern="1200" dirty="0" smtClean="0">
                          <a:solidFill>
                            <a:srgbClr val="008080"/>
                          </a:solidFill>
                          <a:latin typeface="+mn-lt"/>
                          <a:ea typeface="+mn-ea"/>
                          <a:cs typeface="+mn-cs"/>
                        </a:rPr>
                        <a:t>3. </a:t>
                      </a:r>
                      <a:r>
                        <a:rPr kumimoji="0" lang="en-US" sz="1800" b="0" kern="1200" dirty="0" err="1" smtClean="0">
                          <a:solidFill>
                            <a:srgbClr val="008080"/>
                          </a:solidFill>
                          <a:latin typeface="+mn-lt"/>
                          <a:ea typeface="+mn-ea"/>
                          <a:cs typeface="+mn-cs"/>
                        </a:rPr>
                        <a:t>Progsterone</a:t>
                      </a:r>
                      <a:endParaRPr kumimoji="0" lang="en-US" sz="1800" b="0" kern="1200" dirty="0" smtClean="0">
                        <a:solidFill>
                          <a:srgbClr val="008080"/>
                        </a:solidFill>
                        <a:latin typeface="+mn-lt"/>
                        <a:ea typeface="+mn-ea"/>
                        <a:cs typeface="+mn-cs"/>
                      </a:endParaRPr>
                    </a:p>
                  </a:txBody>
                  <a:tcPr>
                    <a:solidFill>
                      <a:srgbClr val="FFF7F7"/>
                    </a:solidFill>
                  </a:tcPr>
                </a:tc>
                <a:tc>
                  <a:txBody>
                    <a:bodyPr/>
                    <a:lstStyle/>
                    <a:p>
                      <a:pPr algn="ctr" defTabSz="914400">
                        <a:buClr>
                          <a:srgbClr val="008080"/>
                        </a:buClr>
                      </a:pPr>
                      <a:r>
                        <a:rPr kumimoji="0" lang="en-US" sz="1800" b="0" kern="1200" dirty="0" smtClean="0">
                          <a:solidFill>
                            <a:srgbClr val="008080"/>
                          </a:solidFill>
                          <a:latin typeface="+mn-lt"/>
                          <a:ea typeface="+mn-ea"/>
                          <a:cs typeface="+mn-cs"/>
                        </a:rPr>
                        <a:t>4. Human Chorionic Somatomamotropin or Human placental </a:t>
                      </a:r>
                      <a:r>
                        <a:rPr kumimoji="0" lang="en-US" sz="1800" b="0" kern="1200" dirty="0" err="1" smtClean="0">
                          <a:solidFill>
                            <a:srgbClr val="008080"/>
                          </a:solidFill>
                          <a:latin typeface="+mn-lt"/>
                          <a:ea typeface="+mn-ea"/>
                          <a:cs typeface="+mn-cs"/>
                        </a:rPr>
                        <a:t>lactogen</a:t>
                      </a:r>
                      <a:r>
                        <a:rPr kumimoji="0" lang="en-US" sz="1800" b="0" kern="1200" dirty="0" smtClean="0">
                          <a:solidFill>
                            <a:srgbClr val="008080"/>
                          </a:solidFill>
                          <a:latin typeface="+mn-lt"/>
                          <a:ea typeface="+mn-ea"/>
                          <a:cs typeface="+mn-cs"/>
                        </a:rPr>
                        <a:t> (</a:t>
                      </a:r>
                      <a:r>
                        <a:rPr kumimoji="0" lang="en-US" sz="1800" b="0" kern="1200" dirty="0" err="1" smtClean="0">
                          <a:solidFill>
                            <a:srgbClr val="008080"/>
                          </a:solidFill>
                          <a:latin typeface="+mn-lt"/>
                          <a:ea typeface="+mn-ea"/>
                          <a:cs typeface="+mn-cs"/>
                        </a:rPr>
                        <a:t>hPL</a:t>
                      </a:r>
                      <a:r>
                        <a:rPr kumimoji="0" lang="en-US" sz="1800" b="0" kern="1200" dirty="0" smtClean="0">
                          <a:solidFill>
                            <a:srgbClr val="008080"/>
                          </a:solidFill>
                          <a:latin typeface="+mn-lt"/>
                          <a:ea typeface="+mn-ea"/>
                          <a:cs typeface="+mn-cs"/>
                        </a:rPr>
                        <a:t>)</a:t>
                      </a:r>
                    </a:p>
                  </a:txBody>
                  <a:tcPr>
                    <a:solidFill>
                      <a:srgbClr val="FFF7F7"/>
                    </a:solidFill>
                  </a:tcPr>
                </a:tc>
                <a:tc>
                  <a:txBody>
                    <a:bodyPr/>
                    <a:lstStyle/>
                    <a:p>
                      <a:pPr algn="ctr" defTabSz="914400">
                        <a:buClr>
                          <a:srgbClr val="008080"/>
                        </a:buClr>
                      </a:pPr>
                      <a:r>
                        <a:rPr kumimoji="0" lang="en-US" sz="1800" b="0" kern="1200" dirty="0" smtClean="0">
                          <a:solidFill>
                            <a:srgbClr val="008080"/>
                          </a:solidFill>
                          <a:latin typeface="+mn-lt"/>
                          <a:ea typeface="+mn-ea"/>
                          <a:cs typeface="+mn-cs"/>
                        </a:rPr>
                        <a:t>5. </a:t>
                      </a:r>
                      <a:r>
                        <a:rPr kumimoji="0" lang="en-US" sz="1800" b="0" kern="1200" dirty="0" err="1" smtClean="0">
                          <a:solidFill>
                            <a:srgbClr val="008080"/>
                          </a:solidFill>
                          <a:latin typeface="+mn-lt"/>
                          <a:ea typeface="+mn-ea"/>
                          <a:cs typeface="+mn-cs"/>
                        </a:rPr>
                        <a:t>Relaxin</a:t>
                      </a:r>
                      <a:endParaRPr kumimoji="0" lang="en-US" sz="1800" b="0" kern="1200" dirty="0" smtClean="0">
                        <a:solidFill>
                          <a:srgbClr val="008080"/>
                        </a:solidFill>
                        <a:latin typeface="+mn-lt"/>
                        <a:ea typeface="+mn-ea"/>
                        <a:cs typeface="+mn-cs"/>
                      </a:endParaRPr>
                    </a:p>
                  </a:txBody>
                  <a:tcPr>
                    <a:solidFill>
                      <a:srgbClr val="FFF7F7"/>
                    </a:solidFill>
                  </a:tcPr>
                </a:tc>
                <a:extLst>
                  <a:ext uri="{0D108BD9-81ED-4DB2-BD59-A6C34878D82A}">
                    <a16:rowId xmlns:a16="http://schemas.microsoft.com/office/drawing/2014/main" val="459244839"/>
                  </a:ext>
                </a:extLst>
              </a:tr>
              <a:tr h="537674">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kern="1200" dirty="0" smtClean="0">
                          <a:solidFill>
                            <a:srgbClr val="008080"/>
                          </a:solidFill>
                          <a:latin typeface="+mn-lt"/>
                          <a:ea typeface="+mn-ea"/>
                          <a:cs typeface="+mn-cs"/>
                        </a:rPr>
                        <a:t>Nature of the</a:t>
                      </a:r>
                      <a:r>
                        <a:rPr kumimoji="0" lang="en-US" sz="1500" kern="1200" baseline="0" dirty="0" smtClean="0">
                          <a:solidFill>
                            <a:srgbClr val="008080"/>
                          </a:solidFill>
                          <a:latin typeface="+mn-lt"/>
                          <a:ea typeface="+mn-ea"/>
                          <a:cs typeface="+mn-cs"/>
                        </a:rPr>
                        <a:t> hormone</a:t>
                      </a:r>
                      <a:endParaRPr kumimoji="0" lang="en-US" sz="1500" kern="1200" dirty="0" smtClean="0">
                        <a:solidFill>
                          <a:srgbClr val="008080"/>
                        </a:solidFill>
                        <a:latin typeface="+mn-lt"/>
                        <a:ea typeface="+mn-ea"/>
                        <a:cs typeface="+mn-cs"/>
                      </a:endParaRPr>
                    </a:p>
                  </a:txBody>
                  <a:tcPr>
                    <a:solidFill>
                      <a:srgbClr val="FFF7F7"/>
                    </a:solidFill>
                  </a:tcPr>
                </a:tc>
                <a:tc>
                  <a:txBody>
                    <a:bodyPr/>
                    <a:lstStyle/>
                    <a:p>
                      <a:pPr marL="0" indent="0" algn="ctr" defTabSz="914400">
                        <a:lnSpc>
                          <a:spcPct val="150000"/>
                        </a:lnSpc>
                        <a:buClr>
                          <a:srgbClr val="007D7A"/>
                        </a:buClr>
                        <a:buFont typeface="Wingdings" panose="05000000000000000000" pitchFamily="2" charset="2"/>
                        <a:buNone/>
                      </a:pPr>
                      <a:r>
                        <a:rPr lang="en-US" sz="1500" dirty="0" smtClean="0"/>
                        <a:t>Steroid hormone</a:t>
                      </a: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r>
                        <a:rPr lang="en-US" sz="1500" dirty="0" smtClean="0"/>
                        <a:t>Protein hormone</a:t>
                      </a: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r>
                        <a:rPr lang="en-US" sz="1500" dirty="0" smtClean="0"/>
                        <a:t>Polypeptide</a:t>
                      </a:r>
                    </a:p>
                  </a:txBody>
                  <a:tcPr>
                    <a:solidFill>
                      <a:schemeClr val="bg1"/>
                    </a:solidFill>
                  </a:tcPr>
                </a:tc>
                <a:extLst>
                  <a:ext uri="{0D108BD9-81ED-4DB2-BD59-A6C34878D82A}">
                    <a16:rowId xmlns:a16="http://schemas.microsoft.com/office/drawing/2014/main" val="914437974"/>
                  </a:ext>
                </a:extLst>
              </a:tr>
              <a:tr h="405712">
                <a:tc>
                  <a:txBody>
                    <a:bodyPr/>
                    <a:lstStyle/>
                    <a:p>
                      <a:pPr algn="ctr" defTabSz="914400">
                        <a:buClr>
                          <a:srgbClr val="008080"/>
                        </a:buClr>
                      </a:pPr>
                      <a:endParaRPr kumimoji="0" lang="en-US" sz="1500" kern="1200" dirty="0" smtClean="0">
                        <a:solidFill>
                          <a:srgbClr val="008080"/>
                        </a:solidFill>
                        <a:latin typeface="+mn-lt"/>
                        <a:ea typeface="+mn-ea"/>
                        <a:cs typeface="+mn-cs"/>
                      </a:endParaRPr>
                    </a:p>
                    <a:p>
                      <a:pPr algn="ctr" defTabSz="914400">
                        <a:buClr>
                          <a:srgbClr val="008080"/>
                        </a:buClr>
                      </a:pPr>
                      <a:r>
                        <a:rPr kumimoji="0" lang="en-US" sz="1500" kern="1200" dirty="0" smtClean="0">
                          <a:solidFill>
                            <a:srgbClr val="008080"/>
                          </a:solidFill>
                          <a:latin typeface="+mn-lt"/>
                          <a:ea typeface="+mn-ea"/>
                          <a:cs typeface="+mn-cs"/>
                        </a:rPr>
                        <a:t>Secreted by</a:t>
                      </a:r>
                      <a:endParaRPr kumimoji="0" lang="en-US" sz="1500" kern="1200" dirty="0">
                        <a:solidFill>
                          <a:srgbClr val="008080"/>
                        </a:solidFill>
                        <a:latin typeface="+mn-lt"/>
                        <a:ea typeface="+mn-ea"/>
                        <a:cs typeface="+mn-cs"/>
                      </a:endParaRPr>
                    </a:p>
                  </a:txBody>
                  <a:tcPr>
                    <a:solidFill>
                      <a:srgbClr val="FFF7F7"/>
                    </a:solidFill>
                  </a:tcPr>
                </a:tc>
                <a:tc>
                  <a:txBody>
                    <a:bodyPr/>
                    <a:lstStyle/>
                    <a:p>
                      <a:pPr marL="0" indent="0" algn="ctr" defTabSz="914400">
                        <a:lnSpc>
                          <a:spcPct val="150000"/>
                        </a:lnSpc>
                        <a:buClr>
                          <a:srgbClr val="007D7A"/>
                        </a:buClr>
                        <a:buFont typeface="Wingdings" panose="05000000000000000000" pitchFamily="2" charset="2"/>
                        <a:buNone/>
                      </a:pPr>
                      <a:r>
                        <a:rPr lang="en-US" altLang="ar-SA" sz="1400" dirty="0" smtClean="0"/>
                        <a:t>Syncytial trophoblast cells</a:t>
                      </a:r>
                      <a:r>
                        <a:rPr lang="en-US" altLang="ar-SA" sz="1400" baseline="0" dirty="0" smtClean="0"/>
                        <a:t> t</a:t>
                      </a:r>
                      <a:r>
                        <a:rPr lang="en-US" altLang="ar-SA" sz="1400" dirty="0" smtClean="0"/>
                        <a:t>owards end of pregnancy reaches </a:t>
                      </a:r>
                      <a:r>
                        <a:rPr lang="en-US" altLang="ar-SA" sz="1400" dirty="0" smtClean="0">
                          <a:solidFill>
                            <a:srgbClr val="FFC000"/>
                          </a:solidFill>
                        </a:rPr>
                        <a:t>10× </a:t>
                      </a: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r>
                        <a:rPr lang="en-US" altLang="ar-SA" sz="1400" dirty="0" smtClean="0"/>
                        <a:t>Placenta around </a:t>
                      </a:r>
                      <a:r>
                        <a:rPr lang="en-US" altLang="ar-SA" sz="1400" dirty="0" smtClean="0">
                          <a:solidFill>
                            <a:srgbClr val="FFC000"/>
                          </a:solidFill>
                        </a:rPr>
                        <a:t>5</a:t>
                      </a:r>
                      <a:r>
                        <a:rPr lang="en-US" altLang="ar-SA" sz="1400" baseline="30000" dirty="0" smtClean="0">
                          <a:solidFill>
                            <a:srgbClr val="FFC000"/>
                          </a:solidFill>
                        </a:rPr>
                        <a:t>th</a:t>
                      </a:r>
                      <a:r>
                        <a:rPr lang="en-US" altLang="ar-SA" sz="1400" dirty="0" smtClean="0">
                          <a:solidFill>
                            <a:srgbClr val="FFC000"/>
                          </a:solidFill>
                        </a:rPr>
                        <a:t> </a:t>
                      </a:r>
                      <a:r>
                        <a:rPr lang="en-US" altLang="ar-SA" sz="1400" dirty="0" smtClean="0"/>
                        <a:t>gestational week</a:t>
                      </a:r>
                    </a:p>
                  </a:txBody>
                  <a:tcPr>
                    <a:solidFill>
                      <a:schemeClr val="bg1"/>
                    </a:solidFill>
                  </a:tcPr>
                </a:tc>
                <a:tc>
                  <a:txBody>
                    <a:bodyPr/>
                    <a:lstStyle/>
                    <a:p>
                      <a:pPr marL="342900" indent="-342900" algn="l" defTabSz="914400">
                        <a:lnSpc>
                          <a:spcPct val="150000"/>
                        </a:lnSpc>
                        <a:buClr>
                          <a:srgbClr val="007D7A"/>
                        </a:buClr>
                        <a:buFont typeface="+mj-lt"/>
                        <a:buAutoNum type="arabicPeriod"/>
                      </a:pPr>
                      <a:r>
                        <a:rPr lang="en-US" altLang="ar-SA" sz="1500" dirty="0" smtClean="0"/>
                        <a:t>Corpus luteum </a:t>
                      </a:r>
                    </a:p>
                    <a:p>
                      <a:pPr marL="342900" indent="-342900" algn="l" defTabSz="914400">
                        <a:lnSpc>
                          <a:spcPct val="150000"/>
                        </a:lnSpc>
                        <a:buClr>
                          <a:srgbClr val="007D7A"/>
                        </a:buClr>
                        <a:buFont typeface="+mj-lt"/>
                        <a:buAutoNum type="arabicPeriod"/>
                      </a:pPr>
                      <a:r>
                        <a:rPr lang="en-US" altLang="ar-SA" sz="1500" dirty="0" smtClean="0"/>
                        <a:t>Placenta</a:t>
                      </a:r>
                    </a:p>
                  </a:txBody>
                  <a:tcPr>
                    <a:solidFill>
                      <a:schemeClr val="bg1"/>
                    </a:solidFill>
                  </a:tcPr>
                </a:tc>
                <a:extLst>
                  <a:ext uri="{0D108BD9-81ED-4DB2-BD59-A6C34878D82A}">
                    <a16:rowId xmlns:a16="http://schemas.microsoft.com/office/drawing/2014/main" val="1129017962"/>
                  </a:ext>
                </a:extLst>
              </a:tr>
              <a:tr h="697200">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kern="1200" dirty="0" smtClean="0">
                          <a:solidFill>
                            <a:srgbClr val="008080"/>
                          </a:solidFill>
                          <a:latin typeface="+mn-lt"/>
                          <a:ea typeface="+mn-ea"/>
                          <a:cs typeface="+mn-cs"/>
                        </a:rPr>
                        <a:t>Derived from </a:t>
                      </a:r>
                    </a:p>
                  </a:txBody>
                  <a:tcPr>
                    <a:solidFill>
                      <a:srgbClr val="FFF7F7"/>
                    </a:solidFill>
                  </a:tcPr>
                </a:tc>
                <a:tc>
                  <a:txBody>
                    <a:bodyPr/>
                    <a:lstStyle/>
                    <a:p>
                      <a:pPr marL="0" indent="0" algn="ctr" defTabSz="914400">
                        <a:lnSpc>
                          <a:spcPct val="150000"/>
                        </a:lnSpc>
                        <a:buClr>
                          <a:srgbClr val="007D7A"/>
                        </a:buClr>
                        <a:buFont typeface="Wingdings" panose="05000000000000000000" pitchFamily="2" charset="2"/>
                        <a:buNone/>
                      </a:pPr>
                      <a:r>
                        <a:rPr lang="en-US" sz="1500" dirty="0" smtClean="0"/>
                        <a:t>Cholesterol</a:t>
                      </a:r>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500" dirty="0" smtClean="0"/>
                        <a:t>-</a:t>
                      </a: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r>
                        <a:rPr lang="en-US" sz="1500" dirty="0" smtClean="0"/>
                        <a:t>-</a:t>
                      </a:r>
                    </a:p>
                  </a:txBody>
                  <a:tcPr>
                    <a:solidFill>
                      <a:schemeClr val="bg1"/>
                    </a:solidFill>
                  </a:tcPr>
                </a:tc>
                <a:extLst>
                  <a:ext uri="{0D108BD9-81ED-4DB2-BD59-A6C34878D82A}">
                    <a16:rowId xmlns:a16="http://schemas.microsoft.com/office/drawing/2014/main" val="3570170050"/>
                  </a:ext>
                </a:extLst>
              </a:tr>
              <a:tr h="697200">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5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15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500" kern="1200" dirty="0" smtClean="0">
                          <a:solidFill>
                            <a:srgbClr val="008080"/>
                          </a:solidFill>
                          <a:latin typeface="+mn-lt"/>
                          <a:ea typeface="+mn-ea"/>
                          <a:cs typeface="+mn-cs"/>
                        </a:rPr>
                        <a:t>Functions in the mother</a:t>
                      </a:r>
                    </a:p>
                  </a:txBody>
                  <a:tcPr>
                    <a:solidFill>
                      <a:srgbClr val="FFF7F7"/>
                    </a:solidFill>
                  </a:tcPr>
                </a:tc>
                <a:tc>
                  <a:txBody>
                    <a:bodyPr/>
                    <a:lstStyle/>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Development of the breast lobules.</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Provides nutrition to developing embryo (uterine secretory phase.</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Development of decidual cells.</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Inhibit the contractility of the uterus.</a:t>
                      </a:r>
                    </a:p>
                  </a:txBody>
                  <a:tcPr>
                    <a:solidFill>
                      <a:schemeClr val="bg1"/>
                    </a:solidFill>
                  </a:tcPr>
                </a:tc>
                <a:tc>
                  <a:txBody>
                    <a:bodyPr/>
                    <a:lstStyle/>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Breast development (</a:t>
                      </a:r>
                      <a:r>
                        <a:rPr lang="en-US" altLang="ar-SA" sz="1400" dirty="0" err="1" smtClean="0"/>
                        <a:t>hPL</a:t>
                      </a:r>
                      <a:r>
                        <a:rPr lang="en-US" altLang="ar-SA" sz="1400" dirty="0" smtClean="0"/>
                        <a:t>).</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Weak growth hormone‘s action.</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Inhibit insulin sensitivity =↓ glucose utilization.</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4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Promote release of fatty acids. </a:t>
                      </a:r>
                    </a:p>
                  </a:txBody>
                  <a:tcPr>
                    <a:solidFill>
                      <a:schemeClr val="bg1"/>
                    </a:solidFill>
                  </a:tcPr>
                </a:tc>
                <a:tc>
                  <a:txBody>
                    <a:bodyPr/>
                    <a:lstStyle/>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Relaxation of symphysis pubic ligament (weak).</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endParaRPr lang="en-US" altLang="ar-SA" sz="1500" dirty="0" smtClean="0"/>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400" dirty="0" smtClean="0"/>
                        <a:t>Softens the cervix at delivery.</a:t>
                      </a:r>
                    </a:p>
                  </a:txBody>
                  <a:tcPr>
                    <a:solidFill>
                      <a:schemeClr val="bg1"/>
                    </a:solidFill>
                  </a:tcPr>
                </a:tc>
                <a:extLst>
                  <a:ext uri="{0D108BD9-81ED-4DB2-BD59-A6C34878D82A}">
                    <a16:rowId xmlns:a16="http://schemas.microsoft.com/office/drawing/2014/main" val="3591370590"/>
                  </a:ext>
                </a:extLst>
              </a:tr>
            </a:tbl>
          </a:graphicData>
        </a:graphic>
      </p:graphicFrame>
    </p:spTree>
    <p:extLst>
      <p:ext uri="{BB962C8B-B14F-4D97-AF65-F5344CB8AC3E}">
        <p14:creationId xmlns:p14="http://schemas.microsoft.com/office/powerpoint/2010/main" val="2753313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smtClean="0">
                <a:solidFill>
                  <a:srgbClr val="008080"/>
                </a:solidFill>
                <a:latin typeface="Bahnschrift" panose="020B0502040204020203" pitchFamily="34" charset="0"/>
                <a:cs typeface="Calibri" panose="020F0502020204030204" pitchFamily="34" charset="0"/>
              </a:rPr>
              <a:t>Sources of Placental Estrogen &amp; Progesterone</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4" name="Content Placeholder 3"/>
          <p:cNvSpPr>
            <a:spLocks noGrp="1"/>
          </p:cNvSpPr>
          <p:nvPr>
            <p:ph sz="quarter" idx="1"/>
          </p:nvPr>
        </p:nvSpPr>
        <p:spPr>
          <a:xfrm>
            <a:off x="5743027" y="1257237"/>
            <a:ext cx="5836376" cy="4984874"/>
          </a:xfrm>
          <a:ln w="19050">
            <a:solidFill>
              <a:srgbClr val="00B050"/>
            </a:solidFill>
            <a:prstDash val="dashDot"/>
          </a:ln>
        </p:spPr>
        <p:txBody>
          <a:bodyPr>
            <a:noAutofit/>
          </a:bodyPr>
          <a:lstStyle/>
          <a:p>
            <a:pPr>
              <a:buClr>
                <a:srgbClr val="00B050"/>
              </a:buClr>
            </a:pPr>
            <a:r>
              <a:rPr lang="en-US" sz="1800" dirty="0">
                <a:solidFill>
                  <a:srgbClr val="00B050"/>
                </a:solidFill>
                <a:latin typeface="Gill Sans MT" panose="020B0502020104020203" pitchFamily="34" charset="0"/>
                <a:cs typeface="Calibri" panose="020F0502020204030204" pitchFamily="34" charset="0"/>
              </a:rPr>
              <a:t>Estrogen Production:</a:t>
            </a:r>
          </a:p>
          <a:p>
            <a:pPr marL="342900" indent="-342900">
              <a:buClr>
                <a:srgbClr val="00B05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Cholesterol from maternal blood will diffuse through placenta to fetal blood then it will reach fetal adrenal cortex.</a:t>
            </a:r>
          </a:p>
          <a:p>
            <a:pPr marL="342900" indent="-342900">
              <a:buClr>
                <a:srgbClr val="00B05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Fetal adrenal cortex will use the cholesterol to synthesis DHEA (Androgen). </a:t>
            </a:r>
          </a:p>
          <a:p>
            <a:pPr marL="342900" indent="-342900">
              <a:buClr>
                <a:srgbClr val="00B05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DHEA will diffuse to the placenta and it will be converted to Estrogen.</a:t>
            </a:r>
          </a:p>
          <a:p>
            <a:pPr marL="342900" indent="-342900">
              <a:buClr>
                <a:srgbClr val="00B05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Also maternal adrenal cortex will release DHEA which will be converted to Estrogen in placenta.</a:t>
            </a:r>
          </a:p>
          <a:p>
            <a:pPr marL="342900" indent="-342900">
              <a:buClr>
                <a:srgbClr val="00B05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Finally, Estrogen will go back to maternal blood. </a:t>
            </a:r>
          </a:p>
          <a:p>
            <a:pPr marL="342900" indent="-342900">
              <a:buClr>
                <a:srgbClr val="00B050"/>
              </a:buClr>
              <a:buFont typeface="Wingdings" panose="05000000000000000000" pitchFamily="2" charset="2"/>
              <a:buChar char="v"/>
            </a:pPr>
            <a:endParaRPr lang="en-US" sz="1600" dirty="0">
              <a:solidFill>
                <a:srgbClr val="00B050"/>
              </a:solidFill>
              <a:latin typeface="Gill Sans MT" panose="020B0502020104020203" pitchFamily="34" charset="0"/>
              <a:cs typeface="Calibri" panose="020F0502020204030204" pitchFamily="34" charset="0"/>
            </a:endParaRPr>
          </a:p>
          <a:p>
            <a:pPr>
              <a:buClr>
                <a:srgbClr val="00B050"/>
              </a:buClr>
            </a:pPr>
            <a:r>
              <a:rPr lang="en-US" sz="1800" dirty="0">
                <a:solidFill>
                  <a:srgbClr val="00B050"/>
                </a:solidFill>
                <a:latin typeface="Gill Sans MT" panose="020B0502020104020203" pitchFamily="34" charset="0"/>
                <a:cs typeface="Calibri" panose="020F0502020204030204" pitchFamily="34" charset="0"/>
              </a:rPr>
              <a:t>Progesterone Production:</a:t>
            </a:r>
          </a:p>
          <a:p>
            <a:pPr marL="342900" indent="-342900">
              <a:buClr>
                <a:srgbClr val="00B05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Cholesterol from maternal blood will diffuse to placenta.</a:t>
            </a:r>
          </a:p>
          <a:p>
            <a:pPr marL="342900" indent="-342900">
              <a:buClr>
                <a:srgbClr val="00B05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Placenta will use cholesterol to synthesis Progesterone.</a:t>
            </a:r>
          </a:p>
          <a:p>
            <a:pPr marL="342900" indent="-342900">
              <a:buClr>
                <a:srgbClr val="00B05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Finally, Progesterone will diffuse back to maternal blood.</a:t>
            </a: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ecretion of E&amp;P by placenta.jpg"/>
          <p:cNvPicPr>
            <a:picLocks noChangeAspect="1"/>
          </p:cNvPicPr>
          <p:nvPr/>
        </p:nvPicPr>
        <p:blipFill>
          <a:blip r:embed="rId2" cstate="print"/>
          <a:stretch>
            <a:fillRect/>
          </a:stretch>
        </p:blipFill>
        <p:spPr>
          <a:xfrm>
            <a:off x="609460" y="1209435"/>
            <a:ext cx="5052904" cy="5024810"/>
          </a:xfrm>
          <a:prstGeom prst="rect">
            <a:avLst/>
          </a:prstGeom>
        </p:spPr>
      </p:pic>
    </p:spTree>
    <p:extLst>
      <p:ext uri="{BB962C8B-B14F-4D97-AF65-F5344CB8AC3E}">
        <p14:creationId xmlns:p14="http://schemas.microsoft.com/office/powerpoint/2010/main" val="182943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Revision (Large Group Activity)</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022404"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09460" y="1187551"/>
            <a:ext cx="5412944"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2000" dirty="0" smtClean="0">
                <a:solidFill>
                  <a:srgbClr val="008080"/>
                </a:solidFill>
                <a:ea typeface="新細明體" panose="02020500000000000000" pitchFamily="18" charset="-120"/>
              </a:rPr>
              <a:t>1. How </a:t>
            </a:r>
            <a:r>
              <a:rPr lang="en-US" altLang="zh-TW" sz="2000" dirty="0">
                <a:solidFill>
                  <a:srgbClr val="008080"/>
                </a:solidFill>
                <a:ea typeface="新細明體" panose="02020500000000000000" pitchFamily="18" charset="-120"/>
              </a:rPr>
              <a:t>many sperms in the ejaculated semen</a:t>
            </a:r>
            <a:r>
              <a:rPr lang="en-US" altLang="zh-TW" sz="2000" dirty="0" smtClean="0">
                <a:solidFill>
                  <a:srgbClr val="008080"/>
                </a:solidFill>
                <a:ea typeface="新細明體" panose="02020500000000000000" pitchFamily="18" charset="-120"/>
              </a:rPr>
              <a:t>?</a:t>
            </a:r>
            <a:endParaRPr lang="en-US" altLang="zh-TW" sz="500" dirty="0">
              <a:solidFill>
                <a:srgbClr val="008080"/>
              </a:solidFill>
              <a:ea typeface="新細明體" panose="02020500000000000000" pitchFamily="18" charset="-120"/>
            </a:endParaRPr>
          </a:p>
          <a:p>
            <a:pPr>
              <a:buClr>
                <a:srgbClr val="008080"/>
              </a:buClr>
              <a:buFont typeface="Wingdings" panose="05000000000000000000" pitchFamily="2" charset="2"/>
              <a:buChar char="ü"/>
            </a:pPr>
            <a:r>
              <a:rPr lang="en-US" altLang="zh-TW" sz="1600" dirty="0" smtClean="0">
                <a:solidFill>
                  <a:srgbClr val="00B050"/>
                </a:solidFill>
                <a:ea typeface="新細明體" panose="02020500000000000000" pitchFamily="18" charset="-120"/>
              </a:rPr>
              <a:t>Range of sperms depends on semen.</a:t>
            </a:r>
          </a:p>
          <a:p>
            <a:pPr>
              <a:buClr>
                <a:srgbClr val="008080"/>
              </a:buClr>
              <a:buFont typeface="Wingdings" panose="05000000000000000000" pitchFamily="2" charset="2"/>
              <a:buChar char="ü"/>
            </a:pPr>
            <a:r>
              <a:rPr lang="en-US" altLang="zh-TW" sz="1600" dirty="0" smtClean="0">
                <a:solidFill>
                  <a:srgbClr val="00B050"/>
                </a:solidFill>
                <a:ea typeface="新細明體" panose="02020500000000000000" pitchFamily="18" charset="-120"/>
              </a:rPr>
              <a:t>Average semen volume is 3-5 ml and the average of sperms is 100 million. So, if the semen was 5 ml X 100 million = half a billion of sperms.</a:t>
            </a:r>
          </a:p>
          <a:p>
            <a:pPr>
              <a:buClr>
                <a:srgbClr val="008080"/>
              </a:buClr>
              <a:buFont typeface="Wingdings" panose="05000000000000000000" pitchFamily="2" charset="2"/>
              <a:buChar char="ü"/>
            </a:pPr>
            <a:endParaRPr lang="en-US" altLang="zh-TW" sz="1600" dirty="0" smtClean="0">
              <a:solidFill>
                <a:srgbClr val="00B050"/>
              </a:solidFill>
              <a:ea typeface="新細明體" panose="02020500000000000000" pitchFamily="18" charset="-120"/>
            </a:endParaRPr>
          </a:p>
          <a:p>
            <a:pPr>
              <a:buClr>
                <a:srgbClr val="008080"/>
              </a:buClr>
              <a:buFont typeface="Wingdings" panose="05000000000000000000" pitchFamily="2" charset="2"/>
              <a:buChar char="ü"/>
            </a:pPr>
            <a:endParaRPr lang="en-US" altLang="zh-TW" sz="300" dirty="0">
              <a:solidFill>
                <a:srgbClr val="008080"/>
              </a:solidFill>
              <a:ea typeface="新細明體" panose="02020500000000000000" pitchFamily="18" charset="-120"/>
            </a:endParaRPr>
          </a:p>
          <a:p>
            <a:pPr marL="0" indent="0">
              <a:buClr>
                <a:srgbClr val="008080"/>
              </a:buClr>
              <a:buNone/>
            </a:pPr>
            <a:r>
              <a:rPr lang="en-US" altLang="zh-TW" sz="2000" dirty="0" smtClean="0">
                <a:solidFill>
                  <a:srgbClr val="008080"/>
                </a:solidFill>
                <a:ea typeface="新細明體" panose="02020500000000000000" pitchFamily="18" charset="-120"/>
              </a:rPr>
              <a:t>2. In </a:t>
            </a:r>
            <a:r>
              <a:rPr lang="en-US" altLang="zh-TW" sz="2000" dirty="0">
                <a:solidFill>
                  <a:srgbClr val="008080"/>
                </a:solidFill>
                <a:ea typeface="新細明體" panose="02020500000000000000" pitchFamily="18" charset="-120"/>
              </a:rPr>
              <a:t>which stage the ova is after ovulation</a:t>
            </a:r>
            <a:r>
              <a:rPr lang="en-US" altLang="zh-TW" sz="2000" dirty="0" smtClean="0">
                <a:solidFill>
                  <a:srgbClr val="008080"/>
                </a:solidFill>
                <a:ea typeface="新細明體" panose="02020500000000000000" pitchFamily="18" charset="-120"/>
              </a:rPr>
              <a:t>?</a:t>
            </a:r>
          </a:p>
          <a:p>
            <a:pPr marL="0" indent="0">
              <a:buClr>
                <a:srgbClr val="008080"/>
              </a:buClr>
              <a:buNone/>
            </a:pPr>
            <a:r>
              <a:rPr lang="en-US" altLang="zh-TW" sz="1600" dirty="0">
                <a:solidFill>
                  <a:srgbClr val="00B050"/>
                </a:solidFill>
                <a:ea typeface="新細明體" panose="02020500000000000000" pitchFamily="18" charset="-120"/>
              </a:rPr>
              <a:t>Metaphase of the </a:t>
            </a:r>
            <a:r>
              <a:rPr lang="en-US" altLang="zh-TW" sz="1600" dirty="0" smtClean="0">
                <a:solidFill>
                  <a:srgbClr val="00B050"/>
                </a:solidFill>
                <a:ea typeface="新細明體" panose="02020500000000000000" pitchFamily="18" charset="-120"/>
              </a:rPr>
              <a:t>2</a:t>
            </a:r>
            <a:r>
              <a:rPr lang="en-US" altLang="zh-TW" sz="1600" baseline="30000" dirty="0" smtClean="0">
                <a:solidFill>
                  <a:srgbClr val="00B050"/>
                </a:solidFill>
                <a:ea typeface="新細明體" panose="02020500000000000000" pitchFamily="18" charset="-120"/>
              </a:rPr>
              <a:t>nd</a:t>
            </a:r>
            <a:r>
              <a:rPr lang="en-US" altLang="zh-TW" sz="1600" dirty="0" smtClean="0">
                <a:solidFill>
                  <a:srgbClr val="00B050"/>
                </a:solidFill>
                <a:ea typeface="新細明體" panose="02020500000000000000" pitchFamily="18" charset="-120"/>
              </a:rPr>
              <a:t> </a:t>
            </a:r>
            <a:r>
              <a:rPr lang="en-US" altLang="zh-TW" sz="1600" dirty="0">
                <a:solidFill>
                  <a:srgbClr val="00B050"/>
                </a:solidFill>
                <a:ea typeface="新細明體" panose="02020500000000000000" pitchFamily="18" charset="-120"/>
              </a:rPr>
              <a:t>meiotic division</a:t>
            </a:r>
            <a:r>
              <a:rPr lang="en-US" altLang="zh-TW" sz="1600" dirty="0" smtClean="0">
                <a:solidFill>
                  <a:srgbClr val="00B050"/>
                </a:solidFill>
                <a:ea typeface="新細明體" panose="02020500000000000000" pitchFamily="18" charset="-120"/>
              </a:rPr>
              <a:t>.</a:t>
            </a:r>
          </a:p>
          <a:p>
            <a:pPr marL="0" indent="0">
              <a:buClr>
                <a:srgbClr val="008080"/>
              </a:buClr>
              <a:buNone/>
            </a:pPr>
            <a:endParaRPr lang="en-US" altLang="zh-TW" sz="1600" dirty="0">
              <a:solidFill>
                <a:srgbClr val="00B050"/>
              </a:solidFill>
              <a:ea typeface="新細明體" panose="02020500000000000000" pitchFamily="18" charset="-120"/>
            </a:endParaRPr>
          </a:p>
          <a:p>
            <a:pPr marL="0" indent="0">
              <a:buClr>
                <a:srgbClr val="008080"/>
              </a:buClr>
              <a:buNone/>
            </a:pPr>
            <a:endParaRPr lang="en-US" altLang="zh-TW" sz="300" dirty="0" smtClean="0">
              <a:solidFill>
                <a:srgbClr val="008080"/>
              </a:solidFill>
              <a:ea typeface="新細明體" panose="02020500000000000000" pitchFamily="18" charset="-120"/>
            </a:endParaRPr>
          </a:p>
          <a:p>
            <a:pPr marL="0" indent="0">
              <a:buClr>
                <a:srgbClr val="008080"/>
              </a:buClr>
              <a:buNone/>
            </a:pPr>
            <a:r>
              <a:rPr lang="en-US" altLang="zh-TW" sz="2000" dirty="0" smtClean="0">
                <a:solidFill>
                  <a:srgbClr val="008080"/>
                </a:solidFill>
                <a:ea typeface="新細明體" panose="02020500000000000000" pitchFamily="18" charset="-120"/>
              </a:rPr>
              <a:t>3. What </a:t>
            </a:r>
            <a:r>
              <a:rPr lang="en-US" altLang="zh-TW" sz="2000" dirty="0">
                <a:solidFill>
                  <a:srgbClr val="008080"/>
                </a:solidFill>
                <a:ea typeface="新細明體" panose="02020500000000000000" pitchFamily="18" charset="-120"/>
              </a:rPr>
              <a:t>is the </a:t>
            </a:r>
            <a:r>
              <a:rPr lang="en-US" altLang="zh-TW" sz="2000" dirty="0" smtClean="0">
                <a:solidFill>
                  <a:srgbClr val="008080"/>
                </a:solidFill>
                <a:ea typeface="新細明體" panose="02020500000000000000" pitchFamily="18" charset="-120"/>
              </a:rPr>
              <a:t>parentage </a:t>
            </a:r>
            <a:r>
              <a:rPr lang="en-US" altLang="zh-TW" sz="2000" dirty="0">
                <a:solidFill>
                  <a:srgbClr val="008080"/>
                </a:solidFill>
                <a:ea typeface="新細明體" panose="02020500000000000000" pitchFamily="18" charset="-120"/>
              </a:rPr>
              <a:t>of ovulated ova that can reach fallopian tube</a:t>
            </a:r>
            <a:r>
              <a:rPr lang="en-US" altLang="zh-TW" sz="2000" dirty="0" smtClean="0">
                <a:solidFill>
                  <a:srgbClr val="008080"/>
                </a:solidFill>
                <a:ea typeface="新細明體" panose="02020500000000000000" pitchFamily="18" charset="-120"/>
              </a:rPr>
              <a:t>?</a:t>
            </a:r>
          </a:p>
          <a:p>
            <a:pPr marL="0" indent="0">
              <a:buClr>
                <a:srgbClr val="008080"/>
              </a:buClr>
              <a:buNone/>
            </a:pPr>
            <a:r>
              <a:rPr lang="en-US" altLang="zh-TW" sz="1600" dirty="0">
                <a:solidFill>
                  <a:srgbClr val="00B050"/>
                </a:solidFill>
                <a:ea typeface="新細明體" panose="02020500000000000000" pitchFamily="18" charset="-120"/>
              </a:rPr>
              <a:t>95-98% of ova will reach the fallopian tube. </a:t>
            </a:r>
          </a:p>
          <a:p>
            <a:pPr marL="0" indent="0">
              <a:buClr>
                <a:srgbClr val="008080"/>
              </a:buClr>
              <a:buNone/>
            </a:pPr>
            <a:endParaRPr lang="en-US" altLang="zh-TW" sz="300" dirty="0" smtClean="0">
              <a:solidFill>
                <a:srgbClr val="008080"/>
              </a:solidFill>
              <a:ea typeface="新細明體" panose="02020500000000000000" pitchFamily="18" charset="-120"/>
            </a:endParaRPr>
          </a:p>
          <a:p>
            <a:pPr marL="0" indent="0">
              <a:buClr>
                <a:srgbClr val="008080"/>
              </a:buClr>
              <a:buNone/>
            </a:pPr>
            <a:endParaRPr lang="en-US" altLang="zh-TW" sz="2000" dirty="0">
              <a:solidFill>
                <a:srgbClr val="008080"/>
              </a:solidFill>
              <a:ea typeface="新細明體" panose="02020500000000000000" pitchFamily="18" charset="-120"/>
            </a:endParaRPr>
          </a:p>
          <a:p>
            <a:pPr marL="0" indent="0">
              <a:buClr>
                <a:srgbClr val="008080"/>
              </a:buClr>
              <a:buNone/>
            </a:pPr>
            <a:endParaRPr lang="en-US" altLang="zh-TW" sz="2000" dirty="0">
              <a:solidFill>
                <a:srgbClr val="008080"/>
              </a:solidFill>
              <a:ea typeface="新細明體" panose="02020500000000000000" pitchFamily="18" charset="-120"/>
            </a:endParaRPr>
          </a:p>
          <a:p>
            <a:pPr marL="0" indent="0">
              <a:buClr>
                <a:srgbClr val="008080"/>
              </a:buClr>
              <a:buNone/>
            </a:pPr>
            <a:endParaRPr lang="en-US" altLang="zh-TW" sz="2000" dirty="0">
              <a:solidFill>
                <a:srgbClr val="008080"/>
              </a:solidFill>
              <a:ea typeface="新細明體" panose="02020500000000000000" pitchFamily="18" charset="-120"/>
            </a:endParaRPr>
          </a:p>
        </p:txBody>
      </p:sp>
      <p:sp>
        <p:nvSpPr>
          <p:cNvPr id="10" name="Content Placeholder 3"/>
          <p:cNvSpPr txBox="1">
            <a:spLocks/>
          </p:cNvSpPr>
          <p:nvPr/>
        </p:nvSpPr>
        <p:spPr>
          <a:xfrm>
            <a:off x="6032725" y="1187551"/>
            <a:ext cx="5546678"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2000" dirty="0" smtClean="0">
                <a:solidFill>
                  <a:srgbClr val="008080"/>
                </a:solidFill>
                <a:ea typeface="新細明體" panose="02020500000000000000" pitchFamily="18" charset="-120"/>
              </a:rPr>
              <a:t>4. </a:t>
            </a:r>
            <a:r>
              <a:rPr lang="en-US" altLang="zh-TW" sz="2000" dirty="0">
                <a:solidFill>
                  <a:srgbClr val="008080"/>
                </a:solidFill>
                <a:ea typeface="新細明體" panose="02020500000000000000" pitchFamily="18" charset="-120"/>
              </a:rPr>
              <a:t>Can the ova released from the right ovary reaches the left fallopian tube</a:t>
            </a:r>
            <a:r>
              <a:rPr lang="en-US" altLang="zh-TW" sz="2000" dirty="0" smtClean="0">
                <a:solidFill>
                  <a:srgbClr val="008080"/>
                </a:solidFill>
                <a:ea typeface="新細明體" panose="02020500000000000000" pitchFamily="18" charset="-120"/>
              </a:rPr>
              <a:t>?</a:t>
            </a:r>
          </a:p>
          <a:p>
            <a:pPr marL="0" indent="0">
              <a:buClr>
                <a:srgbClr val="008080"/>
              </a:buClr>
              <a:buNone/>
            </a:pPr>
            <a:r>
              <a:rPr lang="en-US" altLang="zh-TW" sz="1600" dirty="0">
                <a:solidFill>
                  <a:srgbClr val="00B050"/>
                </a:solidFill>
                <a:ea typeface="新細明體" panose="02020500000000000000" pitchFamily="18" charset="-120"/>
              </a:rPr>
              <a:t>The ova can enter the opposite fallopian tube</a:t>
            </a:r>
          </a:p>
          <a:p>
            <a:pPr marL="0" indent="0">
              <a:buClr>
                <a:srgbClr val="008080"/>
              </a:buClr>
              <a:buNone/>
            </a:pPr>
            <a:endParaRPr lang="en-US" altLang="zh-TW" sz="2000" dirty="0">
              <a:solidFill>
                <a:srgbClr val="008080"/>
              </a:solidFill>
              <a:ea typeface="新細明體" panose="02020500000000000000" pitchFamily="18" charset="-120"/>
            </a:endParaRPr>
          </a:p>
          <a:p>
            <a:pPr marL="0" indent="0">
              <a:buClr>
                <a:srgbClr val="008080"/>
              </a:buClr>
              <a:buNone/>
            </a:pPr>
            <a:r>
              <a:rPr lang="en-US" altLang="zh-TW" sz="2000" dirty="0" smtClean="0">
                <a:solidFill>
                  <a:srgbClr val="008080"/>
                </a:solidFill>
                <a:ea typeface="新細明體" panose="02020500000000000000" pitchFamily="18" charset="-120"/>
              </a:rPr>
              <a:t>5. </a:t>
            </a:r>
            <a:r>
              <a:rPr lang="en-US" altLang="zh-TW" sz="2000" dirty="0">
                <a:solidFill>
                  <a:srgbClr val="008080"/>
                </a:solidFill>
                <a:ea typeface="新細明體" panose="02020500000000000000" pitchFamily="18" charset="-120"/>
              </a:rPr>
              <a:t>What are the factors that help the ovulated ova to reach the fallopian tube?</a:t>
            </a:r>
          </a:p>
          <a:p>
            <a:pPr marL="342900" indent="-342900">
              <a:buClr>
                <a:srgbClr val="008080"/>
              </a:buClr>
              <a:buFont typeface="+mj-lt"/>
              <a:buAutoNum type="arabicPeriod"/>
            </a:pPr>
            <a:r>
              <a:rPr lang="en-US" altLang="zh-TW" sz="1600" dirty="0">
                <a:solidFill>
                  <a:srgbClr val="00B050"/>
                </a:solidFill>
                <a:ea typeface="新細明體" panose="02020500000000000000" pitchFamily="18" charset="-120"/>
              </a:rPr>
              <a:t>Fallopian tube </a:t>
            </a:r>
            <a:r>
              <a:rPr lang="en-US" altLang="zh-TW" sz="1600" dirty="0" smtClean="0">
                <a:solidFill>
                  <a:srgbClr val="00B050"/>
                </a:solidFill>
                <a:ea typeface="新細明體" panose="02020500000000000000" pitchFamily="18" charset="-120"/>
              </a:rPr>
              <a:t>contraction.</a:t>
            </a:r>
          </a:p>
          <a:p>
            <a:pPr marL="342900" indent="-342900">
              <a:buClr>
                <a:srgbClr val="008080"/>
              </a:buClr>
              <a:buFont typeface="+mj-lt"/>
              <a:buAutoNum type="arabicPeriod"/>
            </a:pPr>
            <a:r>
              <a:rPr lang="en-US" altLang="zh-TW" sz="1600" dirty="0" err="1" smtClean="0">
                <a:solidFill>
                  <a:srgbClr val="00B050"/>
                </a:solidFill>
                <a:ea typeface="新細明體" panose="02020500000000000000" pitchFamily="18" charset="-120"/>
              </a:rPr>
              <a:t>Fimbrial</a:t>
            </a:r>
            <a:r>
              <a:rPr lang="en-US" altLang="zh-TW" sz="1600" dirty="0" smtClean="0">
                <a:solidFill>
                  <a:srgbClr val="00B050"/>
                </a:solidFill>
                <a:ea typeface="新細明體" panose="02020500000000000000" pitchFamily="18" charset="-120"/>
              </a:rPr>
              <a:t>.</a:t>
            </a:r>
          </a:p>
          <a:p>
            <a:pPr marL="342900" indent="-342900">
              <a:buClr>
                <a:srgbClr val="008080"/>
              </a:buClr>
              <a:buFont typeface="+mj-lt"/>
              <a:buAutoNum type="arabicPeriod"/>
            </a:pPr>
            <a:r>
              <a:rPr lang="en-US" altLang="zh-TW" sz="1600" dirty="0" smtClean="0">
                <a:solidFill>
                  <a:srgbClr val="00B050"/>
                </a:solidFill>
                <a:ea typeface="新細明體" panose="02020500000000000000" pitchFamily="18" charset="-120"/>
              </a:rPr>
              <a:t>cilia </a:t>
            </a:r>
            <a:r>
              <a:rPr lang="en-US" altLang="zh-TW" sz="1600" dirty="0">
                <a:solidFill>
                  <a:srgbClr val="00B050"/>
                </a:solidFill>
                <a:ea typeface="新細明體" panose="02020500000000000000" pitchFamily="18" charset="-120"/>
              </a:rPr>
              <a:t>with fluid</a:t>
            </a:r>
            <a:endParaRPr lang="en-US" altLang="zh-TW" sz="1600" dirty="0" smtClean="0">
              <a:solidFill>
                <a:srgbClr val="00B050"/>
              </a:solidFill>
              <a:ea typeface="新細明體" panose="02020500000000000000" pitchFamily="18" charset="-120"/>
            </a:endParaRPr>
          </a:p>
          <a:p>
            <a:pPr marL="0" indent="0">
              <a:buClr>
                <a:srgbClr val="008080"/>
              </a:buClr>
              <a:buNone/>
            </a:pPr>
            <a:endParaRPr lang="en-US" altLang="zh-TW" sz="2000" dirty="0">
              <a:solidFill>
                <a:srgbClr val="008080"/>
              </a:solidFill>
              <a:ea typeface="新細明體" panose="02020500000000000000" pitchFamily="18" charset="-120"/>
            </a:endParaRPr>
          </a:p>
          <a:p>
            <a:pPr marL="0" indent="0">
              <a:buClr>
                <a:srgbClr val="008080"/>
              </a:buClr>
              <a:buNone/>
            </a:pPr>
            <a:r>
              <a:rPr lang="en-US" altLang="zh-TW" sz="2000" dirty="0" smtClean="0">
                <a:solidFill>
                  <a:srgbClr val="008080"/>
                </a:solidFill>
                <a:ea typeface="新細明體" panose="02020500000000000000" pitchFamily="18" charset="-120"/>
              </a:rPr>
              <a:t>6. What </a:t>
            </a:r>
            <a:r>
              <a:rPr lang="en-US" altLang="zh-TW" sz="2000" dirty="0">
                <a:solidFill>
                  <a:srgbClr val="008080"/>
                </a:solidFill>
                <a:ea typeface="新細明體" panose="02020500000000000000" pitchFamily="18" charset="-120"/>
              </a:rPr>
              <a:t>are the factors that help the sperm to travel in the female genital tract?</a:t>
            </a:r>
          </a:p>
          <a:p>
            <a:pPr marL="0" indent="0">
              <a:buClr>
                <a:srgbClr val="008080"/>
              </a:buClr>
              <a:buNone/>
            </a:pPr>
            <a:r>
              <a:rPr lang="en-US" altLang="zh-TW" sz="1600" dirty="0" smtClean="0">
                <a:solidFill>
                  <a:srgbClr val="00B050"/>
                </a:solidFill>
                <a:ea typeface="新細明體" panose="02020500000000000000" pitchFamily="18" charset="-120"/>
              </a:rPr>
              <a:t>Contractions of the uterus and fallopian tubes which stimulated by prostaglandins.</a:t>
            </a:r>
            <a:endParaRPr lang="en-US" altLang="zh-TW" sz="1600" dirty="0">
              <a:solidFill>
                <a:srgbClr val="00B050"/>
              </a:solidFill>
              <a:ea typeface="新細明體" panose="02020500000000000000" pitchFamily="18" charset="-120"/>
            </a:endParaRPr>
          </a:p>
        </p:txBody>
      </p:sp>
      <p:sp>
        <p:nvSpPr>
          <p:cNvPr id="8" name="Rectangle 7"/>
          <p:cNvSpPr/>
          <p:nvPr/>
        </p:nvSpPr>
        <p:spPr>
          <a:xfrm>
            <a:off x="10118714" y="17895"/>
            <a:ext cx="2061965" cy="3463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cs typeface="Arabic Typesetting" panose="03020402040406030203" pitchFamily="66" charset="-78"/>
              </a:rPr>
              <a:t>Only in Females’ Slides</a:t>
            </a:r>
          </a:p>
        </p:txBody>
      </p:sp>
    </p:spTree>
    <p:extLst>
      <p:ext uri="{BB962C8B-B14F-4D97-AF65-F5344CB8AC3E}">
        <p14:creationId xmlns:p14="http://schemas.microsoft.com/office/powerpoint/2010/main" val="366745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Physiological Adaptation To Pregnancy</a:t>
            </a:r>
            <a:endParaRPr lang="en-US" altLang="en-US" sz="3200" dirty="0">
              <a:solidFill>
                <a:srgbClr val="008080"/>
              </a:solidFill>
              <a:latin typeface="Bahnschrift" panose="020B0502040204020203"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26949553"/>
              </p:ext>
            </p:extLst>
          </p:nvPr>
        </p:nvGraphicFramePr>
        <p:xfrm>
          <a:off x="609459" y="1387813"/>
          <a:ext cx="10969943" cy="4812000"/>
        </p:xfrm>
        <a:graphic>
          <a:graphicData uri="http://schemas.openxmlformats.org/drawingml/2006/table">
            <a:tbl>
              <a:tblPr firstRow="1" bandRow="1">
                <a:tableStyleId>{5DA37D80-6434-44D0-A028-1B22A696006F}</a:tableStyleId>
              </a:tblPr>
              <a:tblGrid>
                <a:gridCol w="3543994">
                  <a:extLst>
                    <a:ext uri="{9D8B030D-6E8A-4147-A177-3AD203B41FA5}">
                      <a16:colId xmlns:a16="http://schemas.microsoft.com/office/drawing/2014/main" val="1164763168"/>
                    </a:ext>
                  </a:extLst>
                </a:gridCol>
                <a:gridCol w="7425949">
                  <a:extLst>
                    <a:ext uri="{9D8B030D-6E8A-4147-A177-3AD203B41FA5}">
                      <a16:colId xmlns:a16="http://schemas.microsoft.com/office/drawing/2014/main" val="2552851691"/>
                    </a:ext>
                  </a:extLst>
                </a:gridCol>
              </a:tblGrid>
              <a:tr h="288032">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800" b="0" kern="1200" dirty="0" smtClean="0">
                          <a:solidFill>
                            <a:srgbClr val="497E8D"/>
                          </a:solidFill>
                          <a:latin typeface="Gill Sans MT" panose="020B0502020104020203" pitchFamily="34" charset="0"/>
                          <a:ea typeface="+mn-ea"/>
                          <a:cs typeface="Calibri" panose="020F0502020204030204" pitchFamily="34" charset="0"/>
                        </a:rPr>
                        <a:t>Changes in maternal endocrine system</a:t>
                      </a:r>
                    </a:p>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rgbClr val="00B050"/>
                          </a:solidFill>
                          <a:latin typeface="Gill Sans MT" panose="020B0502020104020203" pitchFamily="34" charset="0"/>
                          <a:ea typeface="+mn-ea"/>
                          <a:cs typeface="Calibri" panose="020F0502020204030204" pitchFamily="34" charset="0"/>
                        </a:rPr>
                        <a:t>(Almost everything n the body increases during pregnancy)</a:t>
                      </a:r>
                    </a:p>
                  </a:txBody>
                  <a:tcPr>
                    <a:solidFill>
                      <a:srgbClr val="FFF7FF"/>
                    </a:solidFill>
                  </a:tcPr>
                </a:tc>
                <a:tc hMerge="1">
                  <a:txBody>
                    <a:bodyPr/>
                    <a:lstStyle/>
                    <a:p>
                      <a:endParaRPr lang="en-US"/>
                    </a:p>
                  </a:txBody>
                  <a:tcPr/>
                </a:tc>
                <a:extLst>
                  <a:ext uri="{0D108BD9-81ED-4DB2-BD59-A6C34878D82A}">
                    <a16:rowId xmlns:a16="http://schemas.microsoft.com/office/drawing/2014/main" val="1961253835"/>
                  </a:ext>
                </a:extLst>
              </a:tr>
              <a:tr h="211571">
                <a:tc>
                  <a:txBody>
                    <a:bodyPr/>
                    <a:lstStyle/>
                    <a:p>
                      <a:pPr algn="ctr" defTabSz="914400">
                        <a:lnSpc>
                          <a:spcPct val="150000"/>
                        </a:lnSpc>
                        <a:buClr>
                          <a:srgbClr val="008080"/>
                        </a:buClr>
                      </a:pPr>
                      <a:r>
                        <a:rPr kumimoji="0" lang="en-US" altLang="ar-SA" sz="1800" kern="1200" dirty="0" smtClean="0">
                          <a:solidFill>
                            <a:srgbClr val="008080"/>
                          </a:solidFill>
                          <a:latin typeface="+mn-lt"/>
                          <a:ea typeface="+mn-ea"/>
                          <a:cs typeface="+mn-cs"/>
                        </a:rPr>
                        <a:t>Anterior pituitary gland enlargement (</a:t>
                      </a:r>
                      <a:r>
                        <a:rPr kumimoji="0" lang="en-US" altLang="ar-SA" sz="1800" kern="1200" dirty="0" smtClean="0">
                          <a:solidFill>
                            <a:srgbClr val="FFC000"/>
                          </a:solidFill>
                          <a:latin typeface="+mn-lt"/>
                          <a:ea typeface="+mn-ea"/>
                          <a:cs typeface="+mn-cs"/>
                        </a:rPr>
                        <a:t>50%</a:t>
                      </a:r>
                      <a:r>
                        <a:rPr kumimoji="0" lang="en-US" altLang="ar-SA" sz="1800" kern="1200" dirty="0" smtClean="0">
                          <a:solidFill>
                            <a:srgbClr val="008080"/>
                          </a:solidFill>
                          <a:latin typeface="+mn-lt"/>
                          <a:ea typeface="+mn-ea"/>
                          <a:cs typeface="+mn-cs"/>
                        </a:rPr>
                        <a:t>)</a:t>
                      </a:r>
                    </a:p>
                  </a:txBody>
                  <a:tcPr>
                    <a:solidFill>
                      <a:srgbClr val="FFF7FF"/>
                    </a:solidFill>
                  </a:tcPr>
                </a:tc>
                <a:tc>
                  <a:txBody>
                    <a:bodyPr/>
                    <a:lstStyle/>
                    <a:p>
                      <a:pPr marL="342900" indent="-342900" algn="l" defTabSz="914400">
                        <a:lnSpc>
                          <a:spcPct val="150000"/>
                        </a:lnSpc>
                        <a:buClr>
                          <a:srgbClr val="008080"/>
                        </a:buClr>
                        <a:buFont typeface="+mj-lt"/>
                        <a:buAutoNum type="arabicPeriod"/>
                      </a:pPr>
                      <a:r>
                        <a:rPr kumimoji="0" lang="en-US" sz="1700" kern="1200" dirty="0" smtClean="0">
                          <a:solidFill>
                            <a:schemeClr val="tx1"/>
                          </a:solidFill>
                          <a:latin typeface="+mn-lt"/>
                          <a:ea typeface="+mn-ea"/>
                          <a:cs typeface="+mn-cs"/>
                        </a:rPr>
                        <a:t>Release of ACTH, TSH and PL increase.</a:t>
                      </a:r>
                    </a:p>
                    <a:p>
                      <a:pPr marL="342900" indent="-342900" algn="l" defTabSz="914400">
                        <a:lnSpc>
                          <a:spcPct val="150000"/>
                        </a:lnSpc>
                        <a:buClr>
                          <a:srgbClr val="008080"/>
                        </a:buClr>
                        <a:buFont typeface="+mj-lt"/>
                        <a:buAutoNum type="arabicPeriod"/>
                      </a:pPr>
                      <a:r>
                        <a:rPr kumimoji="0" lang="en-US" sz="1700" kern="1200" dirty="0" smtClean="0">
                          <a:solidFill>
                            <a:schemeClr val="tx1"/>
                          </a:solidFill>
                          <a:latin typeface="+mn-lt"/>
                          <a:ea typeface="+mn-ea"/>
                          <a:cs typeface="+mn-cs"/>
                        </a:rPr>
                        <a:t>FSH and LH almost totally suppressed</a:t>
                      </a:r>
                      <a:r>
                        <a:rPr kumimoji="0" lang="en-US" sz="1700" kern="1200" baseline="0" dirty="0" smtClean="0">
                          <a:solidFill>
                            <a:schemeClr val="tx1"/>
                          </a:solidFill>
                          <a:latin typeface="+mn-lt"/>
                          <a:ea typeface="+mn-ea"/>
                          <a:cs typeface="+mn-cs"/>
                        </a:rPr>
                        <a:t> </a:t>
                      </a:r>
                      <a:r>
                        <a:rPr kumimoji="0" lang="en-US" sz="1700" kern="1200" baseline="0" dirty="0" smtClean="0">
                          <a:solidFill>
                            <a:srgbClr val="00B050"/>
                          </a:solidFill>
                          <a:latin typeface="+mn-lt"/>
                          <a:ea typeface="+mn-ea"/>
                          <a:cs typeface="+mn-cs"/>
                        </a:rPr>
                        <a:t>due to increase of progesterone &amp; estrogen.</a:t>
                      </a:r>
                      <a:endParaRPr kumimoji="0" lang="en-US" sz="1700" kern="1200" dirty="0" smtClean="0">
                        <a:solidFill>
                          <a:srgbClr val="00B050"/>
                        </a:solidFill>
                        <a:latin typeface="+mn-lt"/>
                        <a:ea typeface="+mn-ea"/>
                        <a:cs typeface="+mn-cs"/>
                      </a:endParaRPr>
                    </a:p>
                  </a:txBody>
                  <a:tcPr>
                    <a:solidFill>
                      <a:schemeClr val="bg1"/>
                    </a:solidFill>
                  </a:tcPr>
                </a:tc>
                <a:extLst>
                  <a:ext uri="{0D108BD9-81ED-4DB2-BD59-A6C34878D82A}">
                    <a16:rowId xmlns:a16="http://schemas.microsoft.com/office/drawing/2014/main" val="459244839"/>
                  </a:ext>
                </a:extLst>
              </a:tr>
              <a:tr h="138827">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3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endParaRPr kumimoji="0" lang="en-US" sz="300" kern="120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600" kern="1200" dirty="0" smtClean="0">
                          <a:solidFill>
                            <a:srgbClr val="008080"/>
                          </a:solidFill>
                          <a:latin typeface="+mn-lt"/>
                          <a:ea typeface="+mn-ea"/>
                          <a:cs typeface="+mn-cs"/>
                        </a:rPr>
                        <a:t>Adrenal gland</a:t>
                      </a:r>
                    </a:p>
                  </a:txBody>
                  <a:tcPr>
                    <a:solidFill>
                      <a:srgbClr val="FFF7FF"/>
                    </a:solidFill>
                  </a:tcPr>
                </a:tc>
                <a:tc>
                  <a:txBody>
                    <a:bodyPr/>
                    <a:lstStyle/>
                    <a:p>
                      <a:pPr marL="342900" indent="-342900" algn="l" defTabSz="914400">
                        <a:lnSpc>
                          <a:spcPct val="150000"/>
                        </a:lnSpc>
                        <a:buClr>
                          <a:srgbClr val="007D7A"/>
                        </a:buClr>
                        <a:buFont typeface="+mj-lt"/>
                        <a:buAutoNum type="arabicPeriod"/>
                      </a:pPr>
                      <a:r>
                        <a:rPr kumimoji="0" lang="en-US" sz="1700" kern="1200" dirty="0" smtClean="0">
                          <a:solidFill>
                            <a:schemeClr val="tx1"/>
                          </a:solidFill>
                          <a:latin typeface="+mn-lt"/>
                          <a:ea typeface="+mn-ea"/>
                          <a:cs typeface="+mn-cs"/>
                        </a:rPr>
                        <a:t>Increase glucocorticoids secretion (mobilize aa).</a:t>
                      </a:r>
                    </a:p>
                    <a:p>
                      <a:pPr marL="342900" indent="-342900" algn="l" defTabSz="914400">
                        <a:lnSpc>
                          <a:spcPct val="150000"/>
                        </a:lnSpc>
                        <a:buClr>
                          <a:srgbClr val="007D7A"/>
                        </a:buClr>
                        <a:buFont typeface="+mj-lt"/>
                        <a:buAutoNum type="arabicPeriod"/>
                      </a:pPr>
                      <a:r>
                        <a:rPr kumimoji="0" lang="en-US" sz="1700" kern="1200" dirty="0" smtClean="0">
                          <a:solidFill>
                            <a:schemeClr val="tx1"/>
                          </a:solidFill>
                          <a:latin typeface="+mn-lt"/>
                          <a:ea typeface="+mn-ea"/>
                          <a:cs typeface="+mn-cs"/>
                        </a:rPr>
                        <a:t>Increase aldosterone (retain fluid).</a:t>
                      </a:r>
                    </a:p>
                  </a:txBody>
                  <a:tcPr>
                    <a:solidFill>
                      <a:schemeClr val="bg1"/>
                    </a:solidFill>
                  </a:tcPr>
                </a:tc>
                <a:extLst>
                  <a:ext uri="{0D108BD9-81ED-4DB2-BD59-A6C34878D82A}">
                    <a16:rowId xmlns:a16="http://schemas.microsoft.com/office/drawing/2014/main" val="914437974"/>
                  </a:ext>
                </a:extLst>
              </a:tr>
              <a:tr h="697200">
                <a:tc>
                  <a:txBody>
                    <a:bodyPr/>
                    <a:lstStyle/>
                    <a:p>
                      <a:pPr algn="ctr" defTabSz="914400">
                        <a:lnSpc>
                          <a:spcPct val="150000"/>
                        </a:lnSpc>
                        <a:buClr>
                          <a:srgbClr val="008080"/>
                        </a:buClr>
                      </a:pPr>
                      <a:endParaRPr kumimoji="0" lang="en-US" sz="1600" kern="1200" dirty="0" smtClean="0">
                        <a:solidFill>
                          <a:srgbClr val="008080"/>
                        </a:solidFill>
                        <a:latin typeface="+mn-lt"/>
                        <a:ea typeface="+mn-ea"/>
                        <a:cs typeface="+mn-cs"/>
                      </a:endParaRPr>
                    </a:p>
                    <a:p>
                      <a:pPr algn="ctr" defTabSz="914400">
                        <a:lnSpc>
                          <a:spcPct val="150000"/>
                        </a:lnSpc>
                        <a:buClr>
                          <a:srgbClr val="008080"/>
                        </a:buClr>
                      </a:pPr>
                      <a:r>
                        <a:rPr kumimoji="0" lang="en-US" sz="1600" kern="1200" dirty="0" smtClean="0">
                          <a:solidFill>
                            <a:srgbClr val="008080"/>
                          </a:solidFill>
                          <a:latin typeface="+mn-lt"/>
                          <a:ea typeface="+mn-ea"/>
                          <a:cs typeface="+mn-cs"/>
                        </a:rPr>
                        <a:t>Thyroid gland enlargement </a:t>
                      </a:r>
                      <a:r>
                        <a:rPr kumimoji="0" lang="en-US" sz="1600" kern="1200" dirty="0" smtClean="0">
                          <a:solidFill>
                            <a:schemeClr val="accent4"/>
                          </a:solidFill>
                          <a:latin typeface="+mn-lt"/>
                          <a:ea typeface="+mn-ea"/>
                          <a:cs typeface="+mn-cs"/>
                        </a:rPr>
                        <a:t>50%</a:t>
                      </a:r>
                    </a:p>
                  </a:txBody>
                  <a:tcPr>
                    <a:solidFill>
                      <a:srgbClr val="FFF7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700" dirty="0" smtClean="0"/>
                        <a:t>Increase thyroxine production (hCG)</a:t>
                      </a:r>
                    </a:p>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400" dirty="0" smtClean="0">
                          <a:solidFill>
                            <a:srgbClr val="00B050"/>
                          </a:solidFill>
                        </a:rPr>
                        <a:t>(Retain Na &amp; water to</a:t>
                      </a:r>
                      <a:r>
                        <a:rPr lang="en-US" sz="1400" baseline="0" dirty="0" smtClean="0">
                          <a:solidFill>
                            <a:srgbClr val="00B050"/>
                          </a:solidFill>
                        </a:rPr>
                        <a:t> </a:t>
                      </a:r>
                      <a:r>
                        <a:rPr lang="en-US" sz="1400" dirty="0" smtClean="0">
                          <a:solidFill>
                            <a:srgbClr val="00B050"/>
                          </a:solidFill>
                        </a:rPr>
                        <a:t>increase maternal</a:t>
                      </a:r>
                      <a:r>
                        <a:rPr lang="en-US" sz="1400" baseline="0" dirty="0" smtClean="0">
                          <a:solidFill>
                            <a:srgbClr val="00B050"/>
                          </a:solidFill>
                        </a:rPr>
                        <a:t> </a:t>
                      </a:r>
                      <a:r>
                        <a:rPr lang="en-US" sz="1400" dirty="0" smtClean="0">
                          <a:solidFill>
                            <a:srgbClr val="00B050"/>
                          </a:solidFill>
                        </a:rPr>
                        <a:t>blood concentration</a:t>
                      </a:r>
                      <a:r>
                        <a:rPr lang="en-US" sz="1400" baseline="0" dirty="0" smtClean="0">
                          <a:solidFill>
                            <a:srgbClr val="00B050"/>
                          </a:solidFill>
                        </a:rPr>
                        <a:t> </a:t>
                      </a:r>
                      <a:r>
                        <a:rPr lang="en-US" sz="1400" dirty="0" smtClean="0">
                          <a:solidFill>
                            <a:srgbClr val="00B050"/>
                          </a:solidFill>
                        </a:rPr>
                        <a:t>even more blood</a:t>
                      </a:r>
                      <a:r>
                        <a:rPr lang="en-US" sz="1400" baseline="0" dirty="0" smtClean="0">
                          <a:solidFill>
                            <a:srgbClr val="00B050"/>
                          </a:solidFill>
                        </a:rPr>
                        <a:t> </a:t>
                      </a:r>
                      <a:r>
                        <a:rPr lang="en-US" sz="1400" dirty="0" smtClean="0">
                          <a:solidFill>
                            <a:srgbClr val="00B050"/>
                          </a:solidFill>
                        </a:rPr>
                        <a:t>cells</a:t>
                      </a:r>
                      <a:r>
                        <a:rPr lang="en-US" sz="1400" baseline="0" dirty="0" smtClean="0">
                          <a:solidFill>
                            <a:srgbClr val="00B050"/>
                          </a:solidFill>
                        </a:rPr>
                        <a:t> </a:t>
                      </a:r>
                      <a:r>
                        <a:rPr lang="en-US" sz="1400" dirty="0" smtClean="0">
                          <a:solidFill>
                            <a:srgbClr val="00B050"/>
                          </a:solidFill>
                        </a:rPr>
                        <a:t>will be produced from</a:t>
                      </a:r>
                      <a:r>
                        <a:rPr lang="en-US" sz="1400" baseline="0" dirty="0" smtClean="0">
                          <a:solidFill>
                            <a:srgbClr val="00B050"/>
                          </a:solidFill>
                        </a:rPr>
                        <a:t> </a:t>
                      </a:r>
                      <a:r>
                        <a:rPr lang="en-US" sz="1400" dirty="0" smtClean="0">
                          <a:solidFill>
                            <a:srgbClr val="00B050"/>
                          </a:solidFill>
                        </a:rPr>
                        <a:t>bone marrow. To</a:t>
                      </a:r>
                      <a:r>
                        <a:rPr lang="en-US" sz="1400" baseline="0" dirty="0" smtClean="0">
                          <a:solidFill>
                            <a:srgbClr val="00B050"/>
                          </a:solidFill>
                        </a:rPr>
                        <a:t> </a:t>
                      </a:r>
                      <a:r>
                        <a:rPr lang="en-US" sz="1400" dirty="0" smtClean="0">
                          <a:solidFill>
                            <a:srgbClr val="00B050"/>
                          </a:solidFill>
                        </a:rPr>
                        <a:t>prepare her for losing</a:t>
                      </a:r>
                      <a:r>
                        <a:rPr lang="en-US" sz="1400" baseline="0" dirty="0" smtClean="0">
                          <a:solidFill>
                            <a:srgbClr val="00B050"/>
                          </a:solidFill>
                        </a:rPr>
                        <a:t> </a:t>
                      </a:r>
                      <a:r>
                        <a:rPr lang="en-US" sz="1400" dirty="0" smtClean="0">
                          <a:solidFill>
                            <a:srgbClr val="00B050"/>
                          </a:solidFill>
                        </a:rPr>
                        <a:t>blood in labor)</a:t>
                      </a:r>
                    </a:p>
                  </a:txBody>
                  <a:tcPr>
                    <a:solidFill>
                      <a:schemeClr val="bg1"/>
                    </a:solidFill>
                  </a:tcPr>
                </a:tc>
                <a:extLst>
                  <a:ext uri="{0D108BD9-81ED-4DB2-BD59-A6C34878D82A}">
                    <a16:rowId xmlns:a16="http://schemas.microsoft.com/office/drawing/2014/main" val="1129017962"/>
                  </a:ext>
                </a:extLst>
              </a:tr>
              <a:tr h="697200">
                <a:tc>
                  <a:txBody>
                    <a:bodyPr/>
                    <a:lstStyle/>
                    <a:p>
                      <a:pPr marL="0" indent="0" algn="ctr" defTabSz="914400" rtl="0" eaLnBrk="1" latinLnBrk="0" hangingPunct="1">
                        <a:lnSpc>
                          <a:spcPct val="150000"/>
                        </a:lnSpc>
                        <a:buClr>
                          <a:srgbClr val="008080"/>
                        </a:buClr>
                        <a:buNone/>
                      </a:pPr>
                      <a:r>
                        <a:rPr kumimoji="0" lang="en-US" sz="1600" kern="1200" dirty="0" smtClean="0">
                          <a:solidFill>
                            <a:srgbClr val="008080"/>
                          </a:solidFill>
                          <a:latin typeface="+mn-lt"/>
                          <a:ea typeface="+mn-ea"/>
                          <a:cs typeface="+mn-cs"/>
                        </a:rPr>
                        <a:t>Parathyroid gland enlargement </a:t>
                      </a:r>
                    </a:p>
                  </a:txBody>
                  <a:tcPr>
                    <a:solidFill>
                      <a:srgbClr val="FFF7FF"/>
                    </a:solidFill>
                  </a:tcPr>
                </a:tc>
                <a:tc>
                  <a:txBody>
                    <a:bodyPr/>
                    <a:lstStyle/>
                    <a:p>
                      <a:pPr marL="0" marR="0" indent="0" algn="ctr"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sz="1700" dirty="0" smtClean="0"/>
                        <a:t>Increase PTH secretion (maintain normal Ca</a:t>
                      </a:r>
                      <a:r>
                        <a:rPr lang="en-US" sz="1700" baseline="30000" dirty="0" smtClean="0"/>
                        <a:t>+2</a:t>
                      </a:r>
                      <a:r>
                        <a:rPr lang="en-US" sz="1700" dirty="0" smtClean="0"/>
                        <a:t>)</a:t>
                      </a:r>
                    </a:p>
                  </a:txBody>
                  <a:tcPr>
                    <a:solidFill>
                      <a:schemeClr val="bg1"/>
                    </a:solidFill>
                  </a:tcPr>
                </a:tc>
                <a:extLst>
                  <a:ext uri="{0D108BD9-81ED-4DB2-BD59-A6C34878D82A}">
                    <a16:rowId xmlns:a16="http://schemas.microsoft.com/office/drawing/2014/main" val="3570170050"/>
                  </a:ext>
                </a:extLst>
              </a:tr>
            </a:tbl>
          </a:graphicData>
        </a:graphic>
      </p:graphicFrame>
    </p:spTree>
    <p:extLst>
      <p:ext uri="{BB962C8B-B14F-4D97-AF65-F5344CB8AC3E}">
        <p14:creationId xmlns:p14="http://schemas.microsoft.com/office/powerpoint/2010/main" val="221770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Cont.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483732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zh-TW" sz="1800" dirty="0">
                <a:solidFill>
                  <a:srgbClr val="008080"/>
                </a:solidFill>
                <a:ea typeface="新細明體" panose="02020500000000000000" pitchFamily="18" charset="-120"/>
              </a:rPr>
              <a:t>Changes in Different </a:t>
            </a:r>
            <a:r>
              <a:rPr lang="en-US" altLang="zh-TW" sz="1800" dirty="0" smtClean="0">
                <a:solidFill>
                  <a:srgbClr val="008080"/>
                </a:solidFill>
                <a:ea typeface="新細明體" panose="02020500000000000000" pitchFamily="18" charset="-120"/>
              </a:rPr>
              <a:t>Organs:</a:t>
            </a:r>
          </a:p>
          <a:p>
            <a:pPr marL="342900" indent="-342900" defTabSz="914400">
              <a:lnSpc>
                <a:spcPct val="150000"/>
              </a:lnSpc>
              <a:buClr>
                <a:srgbClr val="008080"/>
              </a:buClr>
              <a:buFont typeface="+mj-lt"/>
              <a:buAutoNum type="arabicPeriod"/>
            </a:pPr>
            <a:r>
              <a:rPr lang="en-US" altLang="ar-SA" sz="1700" dirty="0"/>
              <a:t>Increase in uterine size (</a:t>
            </a:r>
            <a:r>
              <a:rPr lang="en-US" altLang="ar-SA" sz="1700" dirty="0">
                <a:solidFill>
                  <a:schemeClr val="accent4"/>
                </a:solidFill>
              </a:rPr>
              <a:t>50</a:t>
            </a:r>
            <a:r>
              <a:rPr lang="en-US" altLang="ar-SA" sz="1700" dirty="0"/>
              <a:t> </a:t>
            </a:r>
            <a:r>
              <a:rPr lang="en-US" altLang="ar-SA" sz="1700" dirty="0">
                <a:solidFill>
                  <a:schemeClr val="accent4"/>
                </a:solidFill>
              </a:rPr>
              <a:t>gm</a:t>
            </a:r>
            <a:r>
              <a:rPr lang="en-US" altLang="ar-SA" sz="1700" dirty="0"/>
              <a:t> to </a:t>
            </a:r>
            <a:r>
              <a:rPr lang="en-US" altLang="ar-SA" sz="1700" dirty="0">
                <a:solidFill>
                  <a:schemeClr val="accent4"/>
                </a:solidFill>
              </a:rPr>
              <a:t>1100</a:t>
            </a:r>
            <a:r>
              <a:rPr lang="en-US" altLang="ar-SA" sz="1700" dirty="0"/>
              <a:t> </a:t>
            </a:r>
            <a:r>
              <a:rPr lang="en-US" altLang="ar-SA" sz="1700" dirty="0">
                <a:solidFill>
                  <a:schemeClr val="accent4"/>
                </a:solidFill>
              </a:rPr>
              <a:t>gm</a:t>
            </a:r>
            <a:r>
              <a:rPr lang="en-US" altLang="ar-SA" sz="1700" dirty="0" smtClean="0"/>
              <a:t>).</a:t>
            </a:r>
            <a:endParaRPr lang="en-US" altLang="ar-SA" sz="1700" dirty="0"/>
          </a:p>
          <a:p>
            <a:pPr marL="342900" indent="-342900" defTabSz="914400">
              <a:lnSpc>
                <a:spcPct val="150000"/>
              </a:lnSpc>
              <a:buClr>
                <a:srgbClr val="008080"/>
              </a:buClr>
              <a:buFont typeface="+mj-lt"/>
              <a:buAutoNum type="arabicPeriod"/>
            </a:pPr>
            <a:r>
              <a:rPr lang="en-US" altLang="ar-SA" sz="1700" dirty="0"/>
              <a:t>The breasts double in </a:t>
            </a:r>
            <a:r>
              <a:rPr lang="en-US" altLang="ar-SA" sz="1700" dirty="0" smtClean="0"/>
              <a:t>size.</a:t>
            </a:r>
            <a:endParaRPr lang="en-US" altLang="ar-SA" sz="1700" dirty="0"/>
          </a:p>
          <a:p>
            <a:pPr marL="342900" indent="-342900" defTabSz="914400">
              <a:lnSpc>
                <a:spcPct val="150000"/>
              </a:lnSpc>
              <a:buClr>
                <a:srgbClr val="008080"/>
              </a:buClr>
              <a:buFont typeface="+mj-lt"/>
              <a:buAutoNum type="arabicPeriod"/>
            </a:pPr>
            <a:r>
              <a:rPr lang="en-US" altLang="ar-SA" sz="1700" dirty="0"/>
              <a:t>The vagina </a:t>
            </a:r>
            <a:r>
              <a:rPr lang="en-US" altLang="ar-SA" sz="1700" dirty="0" smtClean="0"/>
              <a:t>enlarges </a:t>
            </a:r>
            <a:r>
              <a:rPr lang="en-US" altLang="ar-SA" sz="1700" dirty="0" smtClean="0">
                <a:solidFill>
                  <a:srgbClr val="00B050"/>
                </a:solidFill>
              </a:rPr>
              <a:t>to </a:t>
            </a:r>
            <a:r>
              <a:rPr lang="en-US" altLang="ar-SA" sz="1700" dirty="0">
                <a:solidFill>
                  <a:srgbClr val="00B050"/>
                </a:solidFill>
              </a:rPr>
              <a:t>facilitate </a:t>
            </a:r>
            <a:r>
              <a:rPr lang="en-US" altLang="ar-SA" sz="1700" dirty="0" smtClean="0">
                <a:solidFill>
                  <a:srgbClr val="00B050"/>
                </a:solidFill>
              </a:rPr>
              <a:t>labor</a:t>
            </a:r>
            <a:r>
              <a:rPr lang="en-US" altLang="ar-SA" sz="1700" dirty="0">
                <a:solidFill>
                  <a:srgbClr val="00B050"/>
                </a:solidFill>
              </a:rPr>
              <a:t>.</a:t>
            </a:r>
            <a:endParaRPr lang="en-US" altLang="ar-SA" sz="1700" dirty="0"/>
          </a:p>
          <a:p>
            <a:pPr marL="342900" indent="-342900" defTabSz="914400">
              <a:lnSpc>
                <a:spcPct val="150000"/>
              </a:lnSpc>
              <a:buClr>
                <a:srgbClr val="008080"/>
              </a:buClr>
              <a:buFont typeface="+mj-lt"/>
              <a:buAutoNum type="arabicPeriod"/>
            </a:pPr>
            <a:r>
              <a:rPr lang="en-US" altLang="ar-SA" sz="1700" dirty="0"/>
              <a:t>Development of edema and acne </a:t>
            </a:r>
            <a:r>
              <a:rPr lang="en-US" altLang="ar-SA" sz="1700" dirty="0">
                <a:solidFill>
                  <a:srgbClr val="00B050"/>
                </a:solidFill>
              </a:rPr>
              <a:t>due to increase in androgen </a:t>
            </a:r>
            <a:r>
              <a:rPr lang="en-US" altLang="ar-SA" sz="1700" dirty="0" smtClean="0">
                <a:solidFill>
                  <a:srgbClr val="00B050"/>
                </a:solidFill>
              </a:rPr>
              <a:t>and </a:t>
            </a:r>
            <a:r>
              <a:rPr lang="en-US" altLang="ar-SA" sz="1700" dirty="0">
                <a:solidFill>
                  <a:srgbClr val="00B050"/>
                </a:solidFill>
              </a:rPr>
              <a:t>water </a:t>
            </a:r>
            <a:r>
              <a:rPr lang="en-US" altLang="ar-SA" sz="1700" dirty="0" smtClean="0">
                <a:solidFill>
                  <a:srgbClr val="00B050"/>
                </a:solidFill>
              </a:rPr>
              <a:t>absorption.</a:t>
            </a:r>
          </a:p>
          <a:p>
            <a:pPr marL="342900" indent="-342900" defTabSz="914400">
              <a:lnSpc>
                <a:spcPct val="150000"/>
              </a:lnSpc>
              <a:buClr>
                <a:srgbClr val="008080"/>
              </a:buClr>
              <a:buFont typeface="+mj-lt"/>
              <a:buAutoNum type="arabicPeriod"/>
            </a:pPr>
            <a:r>
              <a:rPr lang="en-US" altLang="ar-SA" sz="1700" dirty="0"/>
              <a:t>Masculine or </a:t>
            </a:r>
            <a:r>
              <a:rPr lang="en-US" altLang="ar-SA" sz="1700" dirty="0" err="1"/>
              <a:t>acromegalic</a:t>
            </a:r>
            <a:r>
              <a:rPr lang="en-US" altLang="ar-SA" sz="1700" dirty="0"/>
              <a:t> features </a:t>
            </a:r>
          </a:p>
          <a:p>
            <a:pPr marL="342900" indent="-342900" defTabSz="914400">
              <a:lnSpc>
                <a:spcPct val="150000"/>
              </a:lnSpc>
              <a:buClr>
                <a:srgbClr val="008080"/>
              </a:buClr>
              <a:buFont typeface="+mj-lt"/>
              <a:buAutoNum type="arabicPeriod"/>
            </a:pPr>
            <a:r>
              <a:rPr lang="en-US" altLang="ar-SA" sz="1700" dirty="0"/>
              <a:t>Weight gain </a:t>
            </a:r>
            <a:r>
              <a:rPr lang="en-US" altLang="ar-SA" sz="1700" dirty="0">
                <a:solidFill>
                  <a:schemeClr val="accent4"/>
                </a:solidFill>
              </a:rPr>
              <a:t>10-12 kg </a:t>
            </a:r>
            <a:r>
              <a:rPr lang="en-US" altLang="ar-SA" sz="1700" dirty="0"/>
              <a:t>(last </a:t>
            </a:r>
            <a:r>
              <a:rPr lang="en-US" altLang="ar-SA" sz="1700" dirty="0">
                <a:solidFill>
                  <a:schemeClr val="accent4"/>
                </a:solidFill>
              </a:rPr>
              <a:t>2</a:t>
            </a:r>
            <a:r>
              <a:rPr lang="en-US" altLang="ar-SA" sz="1700" dirty="0"/>
              <a:t> trimesters)</a:t>
            </a:r>
          </a:p>
          <a:p>
            <a:pPr marL="342900" indent="-342900" defTabSz="914400">
              <a:lnSpc>
                <a:spcPct val="150000"/>
              </a:lnSpc>
              <a:buClr>
                <a:srgbClr val="008080"/>
              </a:buClr>
              <a:buFont typeface="+mj-lt"/>
              <a:buAutoNum type="arabicPeriod"/>
            </a:pPr>
            <a:r>
              <a:rPr lang="en-US" altLang="ar-SA" sz="1700" dirty="0"/>
              <a:t>Increase </a:t>
            </a:r>
            <a:r>
              <a:rPr lang="en-US" altLang="ar-SA" sz="1700" dirty="0" smtClean="0"/>
              <a:t>appetite:</a:t>
            </a:r>
            <a:endParaRPr lang="en-US" altLang="ar-SA" sz="1700" dirty="0"/>
          </a:p>
          <a:p>
            <a:pPr marL="793699" lvl="1" indent="-285750" defTabSz="914400">
              <a:lnSpc>
                <a:spcPct val="150000"/>
              </a:lnSpc>
              <a:buClr>
                <a:srgbClr val="008080"/>
              </a:buClr>
              <a:buFont typeface="Arial" charset="0"/>
              <a:buChar char="•"/>
            </a:pPr>
            <a:r>
              <a:rPr lang="en-US" altLang="ar-SA" sz="1700" dirty="0">
                <a:solidFill>
                  <a:schemeClr val="tx1"/>
                </a:solidFill>
              </a:rPr>
              <a:t>Removal of food by </a:t>
            </a:r>
            <a:r>
              <a:rPr lang="en-US" altLang="ar-SA" sz="1700" dirty="0" smtClean="0">
                <a:solidFill>
                  <a:schemeClr val="tx1"/>
                </a:solidFill>
              </a:rPr>
              <a:t>fetus.</a:t>
            </a:r>
            <a:endParaRPr lang="en-US" altLang="ar-SA" sz="1700" dirty="0">
              <a:solidFill>
                <a:schemeClr val="tx1"/>
              </a:solidFill>
            </a:endParaRPr>
          </a:p>
          <a:p>
            <a:pPr marL="793699" lvl="1" indent="-285750" defTabSz="914400">
              <a:lnSpc>
                <a:spcPct val="150000"/>
              </a:lnSpc>
              <a:buClr>
                <a:srgbClr val="008080"/>
              </a:buClr>
              <a:buFont typeface="Arial" charset="0"/>
              <a:buChar char="•"/>
            </a:pPr>
            <a:r>
              <a:rPr lang="en-US" altLang="ar-SA" sz="1700" dirty="0">
                <a:solidFill>
                  <a:schemeClr val="tx1"/>
                </a:solidFill>
              </a:rPr>
              <a:t>Hormonal </a:t>
            </a:r>
            <a:r>
              <a:rPr lang="en-US" altLang="ar-SA" sz="1700" dirty="0" smtClean="0">
                <a:solidFill>
                  <a:schemeClr val="tx1"/>
                </a:solidFill>
              </a:rPr>
              <a:t>effect.</a:t>
            </a:r>
            <a:endParaRPr lang="en-US" altLang="zh-TW" sz="1800" dirty="0" smtClean="0">
              <a:solidFill>
                <a:srgbClr val="008080"/>
              </a:solidFill>
              <a:ea typeface="新細明體" panose="02020500000000000000" pitchFamily="18" charset="-120"/>
            </a:endParaRPr>
          </a:p>
          <a:p>
            <a:pPr marL="0" indent="0">
              <a:buClr>
                <a:srgbClr val="008080"/>
              </a:buClr>
              <a:buNone/>
            </a:pPr>
            <a:endParaRPr lang="en-US" altLang="zh-TW" sz="1800" dirty="0">
              <a:solidFill>
                <a:srgbClr val="008080"/>
              </a:solidFill>
              <a:ea typeface="新細明體" panose="02020500000000000000" pitchFamily="18" charset="-120"/>
            </a:endParaRPr>
          </a:p>
        </p:txBody>
      </p:sp>
      <p:sp>
        <p:nvSpPr>
          <p:cNvPr id="10" name="Content Placeholder 3"/>
          <p:cNvSpPr txBox="1">
            <a:spLocks/>
          </p:cNvSpPr>
          <p:nvPr/>
        </p:nvSpPr>
        <p:spPr>
          <a:xfrm>
            <a:off x="6143914" y="1183964"/>
            <a:ext cx="5435489" cy="483732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zh-TW" sz="1800" dirty="0">
                <a:solidFill>
                  <a:srgbClr val="008080"/>
                </a:solidFill>
                <a:ea typeface="新細明體" panose="02020500000000000000" pitchFamily="18" charset="-120"/>
              </a:rPr>
              <a:t>Changes in </a:t>
            </a:r>
            <a:r>
              <a:rPr lang="en-US" altLang="zh-TW" sz="1800" dirty="0" smtClean="0">
                <a:solidFill>
                  <a:srgbClr val="008080"/>
                </a:solidFill>
                <a:ea typeface="新細明體" panose="02020500000000000000" pitchFamily="18" charset="-120"/>
              </a:rPr>
              <a:t>respiration:</a:t>
            </a:r>
          </a:p>
          <a:p>
            <a:pPr marL="342900" indent="-342900" defTabSz="914400">
              <a:lnSpc>
                <a:spcPct val="150000"/>
              </a:lnSpc>
              <a:buClr>
                <a:srgbClr val="358180"/>
              </a:buClr>
              <a:buFont typeface="+mj-lt"/>
              <a:buAutoNum type="arabicPeriod"/>
            </a:pPr>
            <a:r>
              <a:rPr lang="en-US" sz="1700" dirty="0"/>
              <a:t>Increase in O2 consumption </a:t>
            </a:r>
            <a:r>
              <a:rPr lang="en-US" sz="1700" dirty="0">
                <a:solidFill>
                  <a:schemeClr val="accent4"/>
                </a:solidFill>
              </a:rPr>
              <a:t>20%</a:t>
            </a:r>
            <a:endParaRPr lang="en-US" sz="1700" dirty="0"/>
          </a:p>
          <a:p>
            <a:pPr marL="793699" lvl="1" indent="-285750" defTabSz="914400">
              <a:lnSpc>
                <a:spcPct val="150000"/>
              </a:lnSpc>
              <a:buClr>
                <a:srgbClr val="358180"/>
              </a:buClr>
              <a:buFont typeface="Arial" charset="0"/>
              <a:buChar char="•"/>
            </a:pPr>
            <a:r>
              <a:rPr lang="en-US" sz="1700" dirty="0" smtClean="0">
                <a:solidFill>
                  <a:schemeClr val="tx1"/>
                </a:solidFill>
              </a:rPr>
              <a:t>Increase </a:t>
            </a:r>
            <a:r>
              <a:rPr lang="en-US" sz="1700" dirty="0" smtClean="0">
                <a:solidFill>
                  <a:schemeClr val="tx1"/>
                </a:solidFill>
              </a:rPr>
              <a:t>basal metabolic rate (BMR </a:t>
            </a:r>
            <a:endParaRPr lang="en-US" sz="1700" dirty="0">
              <a:solidFill>
                <a:schemeClr val="tx1"/>
              </a:solidFill>
            </a:endParaRPr>
          </a:p>
          <a:p>
            <a:pPr marL="793699" lvl="1" indent="-285750" defTabSz="914400">
              <a:lnSpc>
                <a:spcPct val="150000"/>
              </a:lnSpc>
              <a:buClr>
                <a:srgbClr val="358180"/>
              </a:buClr>
              <a:buFont typeface="Arial" charset="0"/>
              <a:buChar char="•"/>
            </a:pPr>
            <a:r>
              <a:rPr lang="en-US" sz="1700" dirty="0">
                <a:solidFill>
                  <a:schemeClr val="tx1"/>
                </a:solidFill>
              </a:rPr>
              <a:t>Increase in body </a:t>
            </a:r>
            <a:r>
              <a:rPr lang="en-US" sz="1700" dirty="0" smtClean="0">
                <a:solidFill>
                  <a:schemeClr val="tx1"/>
                </a:solidFill>
              </a:rPr>
              <a:t>size</a:t>
            </a:r>
          </a:p>
          <a:p>
            <a:pPr marL="793699" lvl="1" indent="-285750" defTabSz="914400">
              <a:lnSpc>
                <a:spcPct val="150000"/>
              </a:lnSpc>
              <a:buClr>
                <a:srgbClr val="358180"/>
              </a:buClr>
              <a:buFont typeface="Arial" charset="0"/>
              <a:buChar char="•"/>
            </a:pPr>
            <a:endParaRPr lang="en-US" sz="400" dirty="0" smtClean="0"/>
          </a:p>
          <a:p>
            <a:pPr marL="342900" indent="-342900" defTabSz="914400">
              <a:lnSpc>
                <a:spcPct val="150000"/>
              </a:lnSpc>
              <a:buClr>
                <a:srgbClr val="358180"/>
              </a:buClr>
              <a:buFont typeface="+mj-lt"/>
              <a:buAutoNum type="arabicPeriod"/>
            </a:pPr>
            <a:r>
              <a:rPr lang="en-US" sz="1700" dirty="0" smtClean="0"/>
              <a:t>Growing </a:t>
            </a:r>
            <a:r>
              <a:rPr lang="en-US" sz="1700" dirty="0"/>
              <a:t>uterus presses upwards (</a:t>
            </a:r>
            <a:r>
              <a:rPr lang="en-US" sz="1700" dirty="0" smtClean="0"/>
              <a:t>restriction)</a:t>
            </a:r>
          </a:p>
          <a:p>
            <a:pPr marL="342900" indent="-342900" defTabSz="914400">
              <a:lnSpc>
                <a:spcPct val="150000"/>
              </a:lnSpc>
              <a:buClr>
                <a:srgbClr val="358180"/>
              </a:buClr>
              <a:buFont typeface="+mj-lt"/>
              <a:buAutoNum type="arabicPeriod"/>
            </a:pPr>
            <a:r>
              <a:rPr lang="en-US" sz="1700" dirty="0" smtClean="0"/>
              <a:t>Increase </a:t>
            </a:r>
            <a:r>
              <a:rPr lang="en-US" sz="1700" dirty="0"/>
              <a:t>in RR </a:t>
            </a:r>
            <a:r>
              <a:rPr lang="en-US" sz="1700" dirty="0">
                <a:solidFill>
                  <a:schemeClr val="bg1">
                    <a:lumMod val="50000"/>
                  </a:schemeClr>
                </a:solidFill>
              </a:rPr>
              <a:t>(respiratory </a:t>
            </a:r>
            <a:r>
              <a:rPr lang="en-US" sz="1700" dirty="0" smtClean="0">
                <a:solidFill>
                  <a:schemeClr val="bg1">
                    <a:lumMod val="50000"/>
                  </a:schemeClr>
                </a:solidFill>
              </a:rPr>
              <a:t>rate).</a:t>
            </a:r>
          </a:p>
          <a:p>
            <a:pPr marL="342900" indent="-342900" defTabSz="914400">
              <a:lnSpc>
                <a:spcPct val="150000"/>
              </a:lnSpc>
              <a:buClr>
                <a:srgbClr val="358180"/>
              </a:buClr>
              <a:buFont typeface="+mj-lt"/>
              <a:buAutoNum type="arabicPeriod"/>
            </a:pPr>
            <a:r>
              <a:rPr lang="en-US" sz="1700" dirty="0" smtClean="0"/>
              <a:t>Increase </a:t>
            </a:r>
            <a:r>
              <a:rPr lang="en-US" sz="1700" dirty="0"/>
              <a:t>in minute ventilation (</a:t>
            </a:r>
            <a:r>
              <a:rPr lang="en-US" sz="1700" dirty="0" smtClean="0"/>
              <a:t>TV* </a:t>
            </a:r>
            <a:r>
              <a:rPr lang="en-US" sz="1700" dirty="0"/>
              <a:t>× RR) by </a:t>
            </a:r>
            <a:r>
              <a:rPr lang="en-US" sz="1700" dirty="0">
                <a:solidFill>
                  <a:schemeClr val="accent4"/>
                </a:solidFill>
              </a:rPr>
              <a:t>50</a:t>
            </a:r>
            <a:r>
              <a:rPr lang="en-US" sz="1700" dirty="0" smtClean="0">
                <a:solidFill>
                  <a:schemeClr val="accent4"/>
                </a:solidFill>
              </a:rPr>
              <a:t>%:</a:t>
            </a:r>
            <a:endParaRPr lang="en-US" sz="1700" dirty="0">
              <a:solidFill>
                <a:schemeClr val="accent4"/>
              </a:solidFill>
            </a:endParaRPr>
          </a:p>
          <a:p>
            <a:pPr marL="793699" lvl="1" indent="-285750" defTabSz="914400">
              <a:lnSpc>
                <a:spcPct val="150000"/>
              </a:lnSpc>
              <a:buClr>
                <a:srgbClr val="358180"/>
              </a:buClr>
              <a:buFont typeface="Arial" charset="0"/>
              <a:buChar char="•"/>
            </a:pPr>
            <a:r>
              <a:rPr lang="en-US" sz="1700" dirty="0">
                <a:solidFill>
                  <a:schemeClr val="tx1"/>
                </a:solidFill>
              </a:rPr>
              <a:t>Progesterone ↑ sensitivity of RC to CO</a:t>
            </a:r>
            <a:r>
              <a:rPr lang="en-US" sz="1700" baseline="-25000" dirty="0">
                <a:solidFill>
                  <a:schemeClr val="tx1"/>
                </a:solidFill>
              </a:rPr>
              <a:t>2</a:t>
            </a:r>
          </a:p>
          <a:p>
            <a:pPr marL="0" indent="0">
              <a:buClr>
                <a:srgbClr val="008080"/>
              </a:buClr>
              <a:buNone/>
            </a:pPr>
            <a:endParaRPr lang="en-US" altLang="zh-TW" sz="1800" dirty="0">
              <a:solidFill>
                <a:srgbClr val="008080"/>
              </a:solidFill>
              <a:ea typeface="新細明體" panose="02020500000000000000" pitchFamily="18" charset="-120"/>
            </a:endParaRPr>
          </a:p>
        </p:txBody>
      </p:sp>
      <p:sp>
        <p:nvSpPr>
          <p:cNvPr id="4" name="Rectangle 3"/>
          <p:cNvSpPr/>
          <p:nvPr/>
        </p:nvSpPr>
        <p:spPr>
          <a:xfrm>
            <a:off x="1220892" y="6444627"/>
            <a:ext cx="1767535" cy="338554"/>
          </a:xfrm>
          <a:prstGeom prst="rect">
            <a:avLst/>
          </a:prstGeom>
        </p:spPr>
        <p:txBody>
          <a:bodyPr wrap="none">
            <a:spAutoFit/>
          </a:bodyPr>
          <a:lstStyle/>
          <a:p>
            <a:r>
              <a:rPr lang="en-US" sz="1600" dirty="0" smtClean="0">
                <a:solidFill>
                  <a:schemeClr val="bg1">
                    <a:lumMod val="50000"/>
                  </a:schemeClr>
                </a:solidFill>
              </a:rPr>
              <a:t>* TV= Tidal volume</a:t>
            </a:r>
            <a:endParaRPr lang="en-US" sz="1600" dirty="0"/>
          </a:p>
        </p:txBody>
      </p:sp>
    </p:spTree>
    <p:extLst>
      <p:ext uri="{BB962C8B-B14F-4D97-AF65-F5344CB8AC3E}">
        <p14:creationId xmlns:p14="http://schemas.microsoft.com/office/powerpoint/2010/main" val="1675203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Cont.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483732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zh-TW" sz="1800" dirty="0">
                <a:solidFill>
                  <a:srgbClr val="008080"/>
                </a:solidFill>
                <a:ea typeface="新細明體" panose="02020500000000000000" pitchFamily="18" charset="-120"/>
              </a:rPr>
              <a:t>Changes in circulatory </a:t>
            </a:r>
            <a:r>
              <a:rPr lang="en-US" altLang="zh-TW" sz="1800" dirty="0" smtClean="0">
                <a:solidFill>
                  <a:srgbClr val="008080"/>
                </a:solidFill>
                <a:ea typeface="新細明體" panose="02020500000000000000" pitchFamily="18" charset="-120"/>
              </a:rPr>
              <a:t>system:</a:t>
            </a:r>
          </a:p>
          <a:p>
            <a:pPr>
              <a:buClr>
                <a:srgbClr val="008080"/>
              </a:buClr>
            </a:pPr>
            <a:endParaRPr lang="en-US" altLang="zh-TW" sz="100" dirty="0" smtClean="0">
              <a:solidFill>
                <a:srgbClr val="008080"/>
              </a:solidFill>
              <a:ea typeface="新細明體" panose="02020500000000000000" pitchFamily="18" charset="-120"/>
            </a:endParaRPr>
          </a:p>
          <a:p>
            <a:pPr marL="342900" indent="-342900" defTabSz="914400">
              <a:buClr>
                <a:srgbClr val="008080"/>
              </a:buClr>
              <a:buFont typeface="+mj-lt"/>
              <a:buAutoNum type="arabicPeriod"/>
            </a:pPr>
            <a:r>
              <a:rPr lang="en-US" altLang="ar-SA" sz="1600" dirty="0"/>
              <a:t>Increase in Cardiac output (</a:t>
            </a:r>
            <a:r>
              <a:rPr lang="en-US" altLang="ar-SA" sz="1600" dirty="0">
                <a:solidFill>
                  <a:schemeClr val="accent4"/>
                </a:solidFill>
              </a:rPr>
              <a:t>30 </a:t>
            </a:r>
            <a:r>
              <a:rPr lang="en-US" altLang="ar-SA" sz="1600" dirty="0"/>
              <a:t>- </a:t>
            </a:r>
            <a:r>
              <a:rPr lang="en-US" altLang="ar-SA" sz="1600" dirty="0">
                <a:solidFill>
                  <a:schemeClr val="accent4"/>
                </a:solidFill>
              </a:rPr>
              <a:t>40%</a:t>
            </a:r>
            <a:r>
              <a:rPr lang="en-US" altLang="ar-SA" sz="1600" dirty="0"/>
              <a:t>) by </a:t>
            </a:r>
            <a:r>
              <a:rPr lang="en-US" altLang="ar-SA" sz="1600" dirty="0">
                <a:solidFill>
                  <a:schemeClr val="accent4"/>
                </a:solidFill>
              </a:rPr>
              <a:t>27</a:t>
            </a:r>
            <a:r>
              <a:rPr lang="en-US" altLang="ar-SA" sz="1600" dirty="0"/>
              <a:t> </a:t>
            </a:r>
            <a:r>
              <a:rPr lang="en-US" altLang="ar-SA" sz="1600" dirty="0" smtClean="0">
                <a:solidFill>
                  <a:schemeClr val="accent4"/>
                </a:solidFill>
              </a:rPr>
              <a:t>weeks.</a:t>
            </a:r>
          </a:p>
          <a:p>
            <a:pPr marL="342900" indent="-342900" defTabSz="914400">
              <a:buClr>
                <a:srgbClr val="008080"/>
              </a:buClr>
              <a:buFont typeface="+mj-lt"/>
              <a:buAutoNum type="arabicPeriod"/>
            </a:pPr>
            <a:endParaRPr lang="en-US" altLang="ar-SA" sz="1600" dirty="0">
              <a:solidFill>
                <a:schemeClr val="accent4"/>
              </a:solidFill>
            </a:endParaRPr>
          </a:p>
          <a:p>
            <a:pPr marL="342900" indent="-342900" defTabSz="914400">
              <a:buClr>
                <a:srgbClr val="008080"/>
              </a:buClr>
              <a:buFont typeface="+mj-lt"/>
              <a:buAutoNum type="arabicPeriod"/>
            </a:pPr>
            <a:r>
              <a:rPr lang="en-US" altLang="ar-SA" sz="1600" dirty="0" smtClean="0"/>
              <a:t>Increase </a:t>
            </a:r>
            <a:r>
              <a:rPr lang="en-US" altLang="ar-SA" sz="1600" dirty="0"/>
              <a:t>in blood flow through the </a:t>
            </a:r>
            <a:r>
              <a:rPr lang="en-US" altLang="ar-SA" sz="1600" dirty="0" smtClean="0"/>
              <a:t>placenta.</a:t>
            </a:r>
          </a:p>
          <a:p>
            <a:pPr marL="342900" indent="-342900" defTabSz="914400">
              <a:buClr>
                <a:srgbClr val="008080"/>
              </a:buClr>
              <a:buFont typeface="+mj-lt"/>
              <a:buAutoNum type="arabicPeriod"/>
            </a:pPr>
            <a:endParaRPr lang="en-US" altLang="ar-SA" sz="1600" dirty="0"/>
          </a:p>
          <a:p>
            <a:pPr marL="342900" indent="-342900" defTabSz="914400">
              <a:buClr>
                <a:srgbClr val="008080"/>
              </a:buClr>
              <a:buFont typeface="+mj-lt"/>
              <a:buAutoNum type="arabicPeriod"/>
            </a:pPr>
            <a:r>
              <a:rPr lang="en-US" altLang="ar-SA" sz="1600" dirty="0" smtClean="0"/>
              <a:t>Increase </a:t>
            </a:r>
            <a:r>
              <a:rPr lang="en-US" altLang="ar-SA" sz="1600" dirty="0"/>
              <a:t>in maternal blood volume </a:t>
            </a:r>
            <a:r>
              <a:rPr lang="en-US" altLang="ar-SA" sz="1600" dirty="0">
                <a:solidFill>
                  <a:schemeClr val="accent4"/>
                </a:solidFill>
              </a:rPr>
              <a:t>30% </a:t>
            </a:r>
            <a:r>
              <a:rPr lang="en-US" altLang="ar-SA" sz="1600" dirty="0"/>
              <a:t>due </a:t>
            </a:r>
            <a:r>
              <a:rPr lang="en-US" altLang="ar-SA" sz="1600" dirty="0" smtClean="0"/>
              <a:t>to: </a:t>
            </a:r>
          </a:p>
          <a:p>
            <a:pPr marL="342900" indent="-342900" defTabSz="914400">
              <a:buClr>
                <a:srgbClr val="008080"/>
              </a:buClr>
              <a:buFont typeface="+mj-lt"/>
              <a:buAutoNum type="arabicPeriod"/>
            </a:pPr>
            <a:endParaRPr lang="en-US" altLang="ar-SA" sz="200" dirty="0"/>
          </a:p>
          <a:p>
            <a:pPr marL="342900" indent="-342900" defTabSz="914400">
              <a:buClr>
                <a:srgbClr val="008080"/>
              </a:buClr>
              <a:buFont typeface="+mj-lt"/>
              <a:buAutoNum type="arabicPeriod"/>
            </a:pPr>
            <a:endParaRPr lang="en-US" altLang="ar-SA" sz="200" dirty="0"/>
          </a:p>
          <a:p>
            <a:pPr marL="850849" lvl="1" indent="-342900" defTabSz="914400">
              <a:buClr>
                <a:srgbClr val="008080"/>
              </a:buClr>
              <a:buFont typeface="Arial" charset="0"/>
              <a:buChar char="•"/>
            </a:pPr>
            <a:r>
              <a:rPr lang="en-US" altLang="ar-SA" sz="1600" dirty="0">
                <a:solidFill>
                  <a:schemeClr val="tx1"/>
                </a:solidFill>
              </a:rPr>
              <a:t>Increase aldosterone and estrogen (↑ ECF </a:t>
            </a:r>
            <a:r>
              <a:rPr lang="en-US" altLang="ar-SA" sz="1600" dirty="0" smtClean="0">
                <a:solidFill>
                  <a:schemeClr val="tx1"/>
                </a:solidFill>
              </a:rPr>
              <a:t>)</a:t>
            </a:r>
          </a:p>
          <a:p>
            <a:pPr marL="507949" lvl="1" indent="0" defTabSz="914400">
              <a:buClr>
                <a:srgbClr val="008080"/>
              </a:buClr>
              <a:buNone/>
            </a:pPr>
            <a:endParaRPr lang="en-US" altLang="ar-SA" sz="400" dirty="0">
              <a:solidFill>
                <a:schemeClr val="tx1"/>
              </a:solidFill>
            </a:endParaRPr>
          </a:p>
          <a:p>
            <a:pPr marL="850849" lvl="1" indent="-342900" defTabSz="914400">
              <a:buClr>
                <a:srgbClr val="008080"/>
              </a:buClr>
              <a:buFont typeface="Arial" charset="0"/>
              <a:buChar char="•"/>
            </a:pPr>
            <a:r>
              <a:rPr lang="en-US" altLang="ar-SA" sz="1600" dirty="0">
                <a:solidFill>
                  <a:schemeClr val="tx1"/>
                </a:solidFill>
              </a:rPr>
              <a:t>Increase activity of the bone marrow  (↑ RBCs </a:t>
            </a:r>
            <a:r>
              <a:rPr lang="en-US" altLang="ar-SA" sz="1600" dirty="0">
                <a:solidFill>
                  <a:schemeClr val="accent4"/>
                </a:solidFill>
              </a:rPr>
              <a:t>40%</a:t>
            </a:r>
            <a:r>
              <a:rPr lang="en-US" altLang="ar-SA" sz="1600" dirty="0">
                <a:solidFill>
                  <a:schemeClr val="tx1"/>
                </a:solidFill>
              </a:rPr>
              <a:t>)</a:t>
            </a:r>
          </a:p>
          <a:p>
            <a:pPr marL="0" indent="0">
              <a:buClr>
                <a:srgbClr val="008080"/>
              </a:buClr>
              <a:buNone/>
            </a:pPr>
            <a:endParaRPr lang="en-US" altLang="zh-TW" sz="1800" dirty="0">
              <a:solidFill>
                <a:srgbClr val="008080"/>
              </a:solidFill>
              <a:ea typeface="新細明體" panose="02020500000000000000" pitchFamily="18" charset="-120"/>
            </a:endParaRPr>
          </a:p>
        </p:txBody>
      </p:sp>
      <p:sp>
        <p:nvSpPr>
          <p:cNvPr id="10" name="Content Placeholder 3"/>
          <p:cNvSpPr txBox="1">
            <a:spLocks/>
          </p:cNvSpPr>
          <p:nvPr/>
        </p:nvSpPr>
        <p:spPr>
          <a:xfrm>
            <a:off x="6143914" y="1183964"/>
            <a:ext cx="5435489" cy="50533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8080"/>
              </a:buClr>
            </a:pPr>
            <a:r>
              <a:rPr lang="en-US" altLang="zh-TW" sz="1800" dirty="0" smtClean="0">
                <a:solidFill>
                  <a:srgbClr val="008080"/>
                </a:solidFill>
                <a:ea typeface="新細明體" panose="02020500000000000000" pitchFamily="18" charset="-120"/>
              </a:rPr>
              <a:t>Changes </a:t>
            </a:r>
            <a:r>
              <a:rPr lang="en-US" altLang="zh-TW" sz="1800" dirty="0">
                <a:solidFill>
                  <a:srgbClr val="008080"/>
                </a:solidFill>
                <a:ea typeface="新細明體" panose="02020500000000000000" pitchFamily="18" charset="-120"/>
              </a:rPr>
              <a:t>in metabolism:</a:t>
            </a:r>
            <a:endParaRPr lang="en-US" altLang="zh-TW" sz="1800" dirty="0" smtClean="0">
              <a:solidFill>
                <a:srgbClr val="008080"/>
              </a:solidFill>
              <a:ea typeface="新細明體" panose="02020500000000000000" pitchFamily="18" charset="-120"/>
            </a:endParaRPr>
          </a:p>
          <a:p>
            <a:pPr marL="342900" indent="-342900" defTabSz="914400">
              <a:lnSpc>
                <a:spcPct val="150000"/>
              </a:lnSpc>
              <a:buClr>
                <a:srgbClr val="008080"/>
              </a:buClr>
              <a:buFont typeface="+mj-lt"/>
              <a:buAutoNum type="arabicPeriod"/>
            </a:pPr>
            <a:r>
              <a:rPr lang="en-US" altLang="ar-SA" sz="1600" dirty="0"/>
              <a:t>Increase basal metabolic rate (BMR) </a:t>
            </a:r>
            <a:r>
              <a:rPr lang="en-US" altLang="ar-SA" sz="1600" dirty="0">
                <a:solidFill>
                  <a:schemeClr val="accent4"/>
                </a:solidFill>
              </a:rPr>
              <a:t>15</a:t>
            </a:r>
            <a:r>
              <a:rPr lang="en-US" altLang="ar-SA" sz="1600" dirty="0" smtClean="0">
                <a:solidFill>
                  <a:schemeClr val="accent4"/>
                </a:solidFill>
              </a:rPr>
              <a:t>%</a:t>
            </a:r>
            <a:endParaRPr lang="en-US" altLang="ar-SA" sz="1600" dirty="0"/>
          </a:p>
          <a:p>
            <a:pPr marL="342900" indent="-342900" defTabSz="914400">
              <a:lnSpc>
                <a:spcPct val="150000"/>
              </a:lnSpc>
              <a:buClr>
                <a:srgbClr val="008080"/>
              </a:buClr>
              <a:buFont typeface="+mj-lt"/>
              <a:buAutoNum type="arabicPeriod"/>
            </a:pPr>
            <a:r>
              <a:rPr lang="en-US" altLang="ar-SA" sz="1600" dirty="0"/>
              <a:t>Increase in daily requirements for:</a:t>
            </a:r>
          </a:p>
          <a:p>
            <a:pPr marL="793699" lvl="1" indent="-285750" defTabSz="914400">
              <a:lnSpc>
                <a:spcPct val="150000"/>
              </a:lnSpc>
              <a:buClr>
                <a:srgbClr val="008080"/>
              </a:buClr>
              <a:buFont typeface="Arial" charset="0"/>
              <a:buChar char="•"/>
            </a:pPr>
            <a:r>
              <a:rPr lang="en-US" altLang="ar-SA" sz="1600" dirty="0">
                <a:solidFill>
                  <a:schemeClr val="tx1"/>
                </a:solidFill>
              </a:rPr>
              <a:t>Iron</a:t>
            </a:r>
          </a:p>
          <a:p>
            <a:pPr marL="793699" lvl="1" indent="-285750" defTabSz="914400">
              <a:lnSpc>
                <a:spcPct val="150000"/>
              </a:lnSpc>
              <a:buClr>
                <a:srgbClr val="008080"/>
              </a:buClr>
              <a:buFont typeface="Arial" charset="0"/>
              <a:buChar char="•"/>
            </a:pPr>
            <a:r>
              <a:rPr lang="en-US" altLang="ar-SA" sz="1600" dirty="0">
                <a:solidFill>
                  <a:schemeClr val="tx1"/>
                </a:solidFill>
              </a:rPr>
              <a:t>Phosphates</a:t>
            </a:r>
          </a:p>
          <a:p>
            <a:pPr marL="793699" lvl="1" indent="-285750" defTabSz="914400">
              <a:lnSpc>
                <a:spcPct val="150000"/>
              </a:lnSpc>
              <a:buClr>
                <a:srgbClr val="008080"/>
              </a:buClr>
              <a:buFont typeface="Arial" charset="0"/>
              <a:buChar char="•"/>
            </a:pPr>
            <a:r>
              <a:rPr lang="en-US" altLang="ar-SA" sz="1600" dirty="0" smtClean="0">
                <a:solidFill>
                  <a:schemeClr val="tx1"/>
                </a:solidFill>
              </a:rPr>
              <a:t>Calcium &amp; </a:t>
            </a:r>
            <a:r>
              <a:rPr lang="en-US" altLang="ar-SA" sz="1600" dirty="0">
                <a:solidFill>
                  <a:schemeClr val="tx1"/>
                </a:solidFill>
              </a:rPr>
              <a:t>Vitamin D (Ca</a:t>
            </a:r>
            <a:r>
              <a:rPr lang="en-US" altLang="ar-SA" sz="1600" baseline="30000" dirty="0">
                <a:solidFill>
                  <a:schemeClr val="tx1"/>
                </a:solidFill>
              </a:rPr>
              <a:t>+2</a:t>
            </a:r>
            <a:r>
              <a:rPr lang="en-US" altLang="ar-SA" sz="1600" dirty="0">
                <a:solidFill>
                  <a:schemeClr val="tx1"/>
                </a:solidFill>
              </a:rPr>
              <a:t> absorption) </a:t>
            </a:r>
          </a:p>
          <a:p>
            <a:pPr marL="793699" lvl="1" indent="-285750" defTabSz="914400">
              <a:lnSpc>
                <a:spcPct val="150000"/>
              </a:lnSpc>
              <a:buClr>
                <a:srgbClr val="008080"/>
              </a:buClr>
              <a:buFont typeface="Arial" charset="0"/>
              <a:buChar char="•"/>
            </a:pPr>
            <a:r>
              <a:rPr lang="en-US" altLang="ar-SA" sz="1600" dirty="0">
                <a:solidFill>
                  <a:schemeClr val="tx1"/>
                </a:solidFill>
              </a:rPr>
              <a:t>Vitamins</a:t>
            </a:r>
          </a:p>
          <a:p>
            <a:pPr marL="342900" indent="-342900">
              <a:buClr>
                <a:srgbClr val="008080"/>
              </a:buClr>
              <a:buFont typeface="+mj-lt"/>
              <a:buAutoNum type="arabicPeriod"/>
            </a:pPr>
            <a:r>
              <a:rPr lang="en-US" altLang="zh-TW" sz="1600" dirty="0" smtClean="0"/>
              <a:t>The </a:t>
            </a:r>
            <a:r>
              <a:rPr lang="en-US" altLang="zh-TW" sz="1600" dirty="0"/>
              <a:t>renal tubules’ </a:t>
            </a:r>
            <a:r>
              <a:rPr lang="en-US" altLang="zh-TW" sz="1600" dirty="0" err="1"/>
              <a:t>reabsorptive</a:t>
            </a:r>
            <a:r>
              <a:rPr lang="en-US" altLang="zh-TW" sz="1600" dirty="0"/>
              <a:t> capacity for Na, Cl, and water is increased as much as </a:t>
            </a:r>
            <a:r>
              <a:rPr lang="en-US" altLang="zh-TW" sz="1600" dirty="0">
                <a:solidFill>
                  <a:srgbClr val="FFC000"/>
                </a:solidFill>
              </a:rPr>
              <a:t>50</a:t>
            </a:r>
            <a:r>
              <a:rPr lang="en-US" altLang="zh-TW" sz="1600" dirty="0" smtClean="0">
                <a:solidFill>
                  <a:srgbClr val="FFC000"/>
                </a:solidFill>
              </a:rPr>
              <a:t>%.</a:t>
            </a:r>
          </a:p>
          <a:p>
            <a:pPr marL="342900" indent="-342900">
              <a:buClr>
                <a:srgbClr val="008080"/>
              </a:buClr>
              <a:buFont typeface="+mj-lt"/>
              <a:buAutoNum type="arabicPeriod"/>
            </a:pPr>
            <a:endParaRPr lang="en-US" altLang="zh-TW" sz="1050" dirty="0">
              <a:solidFill>
                <a:srgbClr val="FFC000"/>
              </a:solidFill>
            </a:endParaRPr>
          </a:p>
          <a:p>
            <a:pPr marL="342900" indent="-342900">
              <a:buClr>
                <a:srgbClr val="008080"/>
              </a:buClr>
              <a:buFont typeface="+mj-lt"/>
              <a:buAutoNum type="arabicPeriod"/>
            </a:pPr>
            <a:r>
              <a:rPr lang="en-US" altLang="zh-TW" sz="1600" dirty="0"/>
              <a:t>The renal blood flow and </a:t>
            </a:r>
            <a:r>
              <a:rPr lang="en-US" altLang="zh-TW" sz="1600" dirty="0" smtClean="0"/>
              <a:t>GFR* </a:t>
            </a:r>
            <a:r>
              <a:rPr lang="en-US" altLang="zh-TW" sz="1600" dirty="0"/>
              <a:t>increase up to </a:t>
            </a:r>
            <a:r>
              <a:rPr lang="en-US" altLang="zh-TW" sz="1600" dirty="0">
                <a:solidFill>
                  <a:srgbClr val="FFC000"/>
                </a:solidFill>
              </a:rPr>
              <a:t>50</a:t>
            </a:r>
            <a:r>
              <a:rPr lang="en-US" altLang="zh-TW" sz="1600" dirty="0" smtClean="0">
                <a:solidFill>
                  <a:srgbClr val="FFC000"/>
                </a:solidFill>
              </a:rPr>
              <a:t>%.</a:t>
            </a:r>
          </a:p>
          <a:p>
            <a:pPr marL="342900" indent="-342900">
              <a:buClr>
                <a:srgbClr val="008080"/>
              </a:buClr>
              <a:buFont typeface="+mj-lt"/>
              <a:buAutoNum type="arabicPeriod"/>
            </a:pPr>
            <a:endParaRPr lang="en-US" altLang="zh-TW" sz="1050" dirty="0">
              <a:solidFill>
                <a:srgbClr val="FFC000"/>
              </a:solidFill>
            </a:endParaRPr>
          </a:p>
          <a:p>
            <a:pPr marL="342900" indent="-342900">
              <a:buClr>
                <a:srgbClr val="008080"/>
              </a:buClr>
              <a:buFont typeface="+mj-lt"/>
              <a:buAutoNum type="arabicPeriod"/>
            </a:pPr>
            <a:r>
              <a:rPr lang="en-US" altLang="zh-TW" sz="1600" dirty="0"/>
              <a:t>Normal pregnant woman accumulates only about </a:t>
            </a:r>
            <a:r>
              <a:rPr lang="en-US" altLang="zh-TW" sz="1600" dirty="0">
                <a:solidFill>
                  <a:srgbClr val="FFC000"/>
                </a:solidFill>
              </a:rPr>
              <a:t>5 pounds (2.27Kg)</a:t>
            </a:r>
            <a:r>
              <a:rPr lang="en-US" altLang="zh-TW" sz="1600" dirty="0"/>
              <a:t> of extra water and salt.</a:t>
            </a:r>
          </a:p>
          <a:p>
            <a:pPr marL="0" indent="0">
              <a:buClr>
                <a:srgbClr val="008080"/>
              </a:buClr>
              <a:buNone/>
            </a:pPr>
            <a:endParaRPr lang="en-US" altLang="zh-TW" sz="1800" dirty="0">
              <a:solidFill>
                <a:srgbClr val="008080"/>
              </a:solidFill>
              <a:ea typeface="新細明體" panose="02020500000000000000" pitchFamily="18" charset="-120"/>
            </a:endParaRPr>
          </a:p>
        </p:txBody>
      </p:sp>
      <p:sp>
        <p:nvSpPr>
          <p:cNvPr id="8" name="TextBox 7"/>
          <p:cNvSpPr txBox="1"/>
          <p:nvPr/>
        </p:nvSpPr>
        <p:spPr>
          <a:xfrm>
            <a:off x="9406780" y="1268760"/>
            <a:ext cx="1884591" cy="292388"/>
          </a:xfrm>
          <a:prstGeom prst="rect">
            <a:avLst/>
          </a:prstGeom>
          <a:noFill/>
          <a:ln>
            <a:solidFill>
              <a:srgbClr val="00B050"/>
            </a:solidFill>
            <a:prstDash val="dashDot"/>
          </a:ln>
        </p:spPr>
        <p:txBody>
          <a:bodyPr wrap="square" rtlCol="0">
            <a:spAutoFit/>
          </a:bodyPr>
          <a:lstStyle/>
          <a:p>
            <a:pPr marL="0" algn="r" defTabSz="1015898" rtl="1" eaLnBrk="1" latinLnBrk="0" hangingPunct="1"/>
            <a:r>
              <a:rPr lang="ar-SA" sz="1300" dirty="0" smtClean="0">
                <a:solidFill>
                  <a:srgbClr val="00B050"/>
                </a:solidFill>
                <a:latin typeface="Calibri" charset="0"/>
                <a:ea typeface="Calibri" charset="0"/>
                <a:cs typeface="Calibri" charset="0"/>
              </a:rPr>
              <a:t>دائماً الحامل تحس أنها </a:t>
            </a:r>
            <a:r>
              <a:rPr lang="ar-SA" sz="1300" dirty="0" err="1" smtClean="0">
                <a:solidFill>
                  <a:srgbClr val="00B050"/>
                </a:solidFill>
                <a:latin typeface="Calibri" charset="0"/>
                <a:ea typeface="Calibri" charset="0"/>
                <a:cs typeface="Calibri" charset="0"/>
              </a:rPr>
              <a:t>حرّانة</a:t>
            </a:r>
            <a:r>
              <a:rPr lang="ar-SA" sz="1300" dirty="0" smtClean="0">
                <a:solidFill>
                  <a:srgbClr val="00B050"/>
                </a:solidFill>
                <a:latin typeface="Calibri" charset="0"/>
                <a:ea typeface="Calibri" charset="0"/>
                <a:cs typeface="Calibri" charset="0"/>
              </a:rPr>
              <a:t>.</a:t>
            </a:r>
          </a:p>
        </p:txBody>
      </p:sp>
      <p:sp>
        <p:nvSpPr>
          <p:cNvPr id="9" name="Rectangle 8"/>
          <p:cNvSpPr/>
          <p:nvPr/>
        </p:nvSpPr>
        <p:spPr>
          <a:xfrm>
            <a:off x="1220892" y="6444627"/>
            <a:ext cx="3054939" cy="338554"/>
          </a:xfrm>
          <a:prstGeom prst="rect">
            <a:avLst/>
          </a:prstGeom>
        </p:spPr>
        <p:txBody>
          <a:bodyPr wrap="none">
            <a:spAutoFit/>
          </a:bodyPr>
          <a:lstStyle/>
          <a:p>
            <a:r>
              <a:rPr lang="en-US" sz="1600" dirty="0" smtClean="0">
                <a:solidFill>
                  <a:schemeClr val="bg1">
                    <a:lumMod val="50000"/>
                  </a:schemeClr>
                </a:solidFill>
              </a:rPr>
              <a:t>* GFR</a:t>
            </a:r>
            <a:r>
              <a:rPr lang="en-US" sz="1600" dirty="0">
                <a:solidFill>
                  <a:schemeClr val="bg1">
                    <a:lumMod val="50000"/>
                  </a:schemeClr>
                </a:solidFill>
              </a:rPr>
              <a:t>= </a:t>
            </a:r>
            <a:r>
              <a:rPr lang="en-US" sz="1600" dirty="0" smtClean="0">
                <a:solidFill>
                  <a:schemeClr val="bg1">
                    <a:lumMod val="50000"/>
                  </a:schemeClr>
                </a:solidFill>
              </a:rPr>
              <a:t>Glomerular filtration rate.</a:t>
            </a:r>
            <a:endParaRPr lang="en-US" sz="1600" dirty="0"/>
          </a:p>
        </p:txBody>
      </p:sp>
    </p:spTree>
    <p:extLst>
      <p:ext uri="{BB962C8B-B14F-4D97-AF65-F5344CB8AC3E}">
        <p14:creationId xmlns:p14="http://schemas.microsoft.com/office/powerpoint/2010/main" val="2132697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Summary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6166419" y="2016922"/>
            <a:ext cx="5412983" cy="3470081"/>
          </a:xfrm>
          <a:prstGeom prst="rect">
            <a:avLst/>
          </a:prstGeom>
        </p:spPr>
      </p:pic>
      <p:pic>
        <p:nvPicPr>
          <p:cNvPr id="8" name="Picture 7"/>
          <p:cNvPicPr>
            <a:picLocks noChangeAspect="1"/>
          </p:cNvPicPr>
          <p:nvPr/>
        </p:nvPicPr>
        <p:blipFill>
          <a:blip r:embed="rId3"/>
          <a:stretch>
            <a:fillRect/>
          </a:stretch>
        </p:blipFill>
        <p:spPr>
          <a:xfrm>
            <a:off x="609459" y="2016922"/>
            <a:ext cx="5556959" cy="3470081"/>
          </a:xfrm>
          <a:prstGeom prst="rect">
            <a:avLst/>
          </a:prstGeom>
        </p:spPr>
      </p:pic>
      <p:sp>
        <p:nvSpPr>
          <p:cNvPr id="9" name="Rectangle 8"/>
          <p:cNvSpPr/>
          <p:nvPr/>
        </p:nvSpPr>
        <p:spPr>
          <a:xfrm>
            <a:off x="8798030" y="5956122"/>
            <a:ext cx="2792688" cy="369332"/>
          </a:xfrm>
          <a:prstGeom prst="rect">
            <a:avLst/>
          </a:prstGeom>
        </p:spPr>
        <p:txBody>
          <a:bodyPr wrap="none">
            <a:spAutoFit/>
          </a:bodyPr>
          <a:lstStyle/>
          <a:p>
            <a:r>
              <a:rPr lang="en-US" sz="1800" i="1" dirty="0" smtClean="0">
                <a:solidFill>
                  <a:schemeClr val="bg1">
                    <a:lumMod val="50000"/>
                  </a:schemeClr>
                </a:solidFill>
                <a:hlinkClick r:id="rId4"/>
              </a:rPr>
              <a:t>Here the summaries are clear</a:t>
            </a:r>
            <a:endParaRPr lang="en-US" sz="1800" i="1" dirty="0"/>
          </a:p>
        </p:txBody>
      </p:sp>
    </p:spTree>
    <p:extLst>
      <p:ext uri="{BB962C8B-B14F-4D97-AF65-F5344CB8AC3E}">
        <p14:creationId xmlns:p14="http://schemas.microsoft.com/office/powerpoint/2010/main" val="2830150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Summary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09460" y="1844824"/>
            <a:ext cx="5412944" cy="3470081"/>
          </a:xfrm>
          <a:prstGeom prst="rect">
            <a:avLst/>
          </a:prstGeom>
        </p:spPr>
      </p:pic>
      <p:pic>
        <p:nvPicPr>
          <p:cNvPr id="10" name="Picture 9"/>
          <p:cNvPicPr>
            <a:picLocks noChangeAspect="1"/>
          </p:cNvPicPr>
          <p:nvPr/>
        </p:nvPicPr>
        <p:blipFill>
          <a:blip r:embed="rId3"/>
          <a:stretch>
            <a:fillRect/>
          </a:stretch>
        </p:blipFill>
        <p:spPr>
          <a:xfrm>
            <a:off x="6022404" y="1844823"/>
            <a:ext cx="5556999" cy="3470081"/>
          </a:xfrm>
          <a:prstGeom prst="rect">
            <a:avLst/>
          </a:prstGeom>
        </p:spPr>
      </p:pic>
      <p:sp>
        <p:nvSpPr>
          <p:cNvPr id="11" name="Rectangle 10"/>
          <p:cNvSpPr/>
          <p:nvPr/>
        </p:nvSpPr>
        <p:spPr>
          <a:xfrm>
            <a:off x="8798030" y="5956122"/>
            <a:ext cx="2792688" cy="369332"/>
          </a:xfrm>
          <a:prstGeom prst="rect">
            <a:avLst/>
          </a:prstGeom>
        </p:spPr>
        <p:txBody>
          <a:bodyPr wrap="none">
            <a:spAutoFit/>
          </a:bodyPr>
          <a:lstStyle/>
          <a:p>
            <a:r>
              <a:rPr lang="en-US" sz="1800" i="1" dirty="0" smtClean="0">
                <a:solidFill>
                  <a:schemeClr val="bg1">
                    <a:lumMod val="50000"/>
                  </a:schemeClr>
                </a:solidFill>
                <a:hlinkClick r:id="rId4"/>
              </a:rPr>
              <a:t>Here the summaries are clear</a:t>
            </a:r>
            <a:endParaRPr lang="en-US" sz="1800" i="1" dirty="0"/>
          </a:p>
        </p:txBody>
      </p:sp>
    </p:spTree>
    <p:extLst>
      <p:ext uri="{BB962C8B-B14F-4D97-AF65-F5344CB8AC3E}">
        <p14:creationId xmlns:p14="http://schemas.microsoft.com/office/powerpoint/2010/main" val="1426941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MCQ’s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544754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400" dirty="0" smtClean="0">
                <a:solidFill>
                  <a:srgbClr val="008080"/>
                </a:solidFill>
                <a:ea typeface="新細明體" panose="02020500000000000000" pitchFamily="18" charset="-120"/>
              </a:rPr>
              <a:t>1. </a:t>
            </a:r>
            <a:r>
              <a:rPr lang="en-US" altLang="zh-TW" sz="1400" dirty="0">
                <a:solidFill>
                  <a:srgbClr val="008080"/>
                </a:solidFill>
                <a:ea typeface="新細明體" panose="02020500000000000000" pitchFamily="18" charset="-120"/>
              </a:rPr>
              <a:t>Which of the following stages is the one that is implanted into the endometrium of the uterus?</a:t>
            </a:r>
          </a:p>
          <a:p>
            <a:pPr marL="342900" indent="-342900">
              <a:buClr>
                <a:srgbClr val="008080"/>
              </a:buClr>
              <a:buFont typeface="+mj-lt"/>
              <a:buAutoNum type="alphaUcPeriod"/>
            </a:pPr>
            <a:r>
              <a:rPr lang="en-US" altLang="zh-TW" sz="1400" dirty="0">
                <a:ea typeface="新細明體" panose="02020500000000000000" pitchFamily="18" charset="-120"/>
              </a:rPr>
              <a:t>Zygote</a:t>
            </a:r>
          </a:p>
          <a:p>
            <a:pPr marL="342900" indent="-342900">
              <a:buClr>
                <a:srgbClr val="008080"/>
              </a:buClr>
              <a:buFont typeface="+mj-lt"/>
              <a:buAutoNum type="alphaUcPeriod"/>
            </a:pPr>
            <a:r>
              <a:rPr lang="en-US" altLang="zh-TW" sz="1400" dirty="0">
                <a:ea typeface="新細明體" panose="02020500000000000000" pitchFamily="18" charset="-120"/>
              </a:rPr>
              <a:t>Morula</a:t>
            </a:r>
          </a:p>
          <a:p>
            <a:pPr marL="342900" indent="-342900">
              <a:buClr>
                <a:srgbClr val="008080"/>
              </a:buClr>
              <a:buFont typeface="+mj-lt"/>
              <a:buAutoNum type="alphaUcPeriod"/>
            </a:pPr>
            <a:r>
              <a:rPr lang="en-US" altLang="zh-TW" sz="1400" dirty="0">
                <a:ea typeface="新細明體" panose="02020500000000000000" pitchFamily="18" charset="-120"/>
              </a:rPr>
              <a:t>Early Blastocyst </a:t>
            </a:r>
          </a:p>
          <a:p>
            <a:pPr marL="342900" indent="-342900">
              <a:buClr>
                <a:srgbClr val="008080"/>
              </a:buClr>
              <a:buFont typeface="+mj-lt"/>
              <a:buAutoNum type="alphaUcPeriod"/>
            </a:pPr>
            <a:r>
              <a:rPr lang="en-US" altLang="zh-TW" sz="1400" dirty="0">
                <a:ea typeface="新細明體" panose="02020500000000000000" pitchFamily="18" charset="-120"/>
              </a:rPr>
              <a:t>Late Blastocyst</a:t>
            </a:r>
          </a:p>
          <a:p>
            <a:pPr marL="0" indent="0">
              <a:buClr>
                <a:srgbClr val="497E8D"/>
              </a:buClr>
              <a:buNone/>
              <a:defRPr/>
            </a:pPr>
            <a:r>
              <a:rPr lang="en-US" altLang="zh-TW" sz="1400" dirty="0" smtClean="0">
                <a:solidFill>
                  <a:srgbClr val="008080"/>
                </a:solidFill>
                <a:ea typeface="新細明體" panose="02020500000000000000" pitchFamily="18" charset="-120"/>
              </a:rPr>
              <a:t>2</a:t>
            </a:r>
            <a:r>
              <a:rPr lang="en-US" altLang="zh-TW" sz="1400" dirty="0">
                <a:solidFill>
                  <a:srgbClr val="008080"/>
                </a:solidFill>
                <a:ea typeface="新細明體" panose="02020500000000000000" pitchFamily="18" charset="-120"/>
              </a:rPr>
              <a:t>. How many days does it take for the fertilized zygote to travel through the oviduct?</a:t>
            </a:r>
          </a:p>
          <a:p>
            <a:pPr marL="342900" indent="-342900">
              <a:buClr>
                <a:srgbClr val="497E8D"/>
              </a:buClr>
              <a:buFont typeface="+mj-lt"/>
              <a:buAutoNum type="alphaUcPeriod"/>
              <a:defRPr/>
            </a:pPr>
            <a:r>
              <a:rPr lang="is-IS" altLang="zh-TW" sz="1400" dirty="0">
                <a:ea typeface="新細明體" panose="02020500000000000000" pitchFamily="18" charset="-120"/>
              </a:rPr>
              <a:t>2-4</a:t>
            </a:r>
          </a:p>
          <a:p>
            <a:pPr marL="342900" indent="-342900">
              <a:buClr>
                <a:srgbClr val="497E8D"/>
              </a:buClr>
              <a:buFont typeface="+mj-lt"/>
              <a:buAutoNum type="alphaUcPeriod"/>
              <a:defRPr/>
            </a:pPr>
            <a:r>
              <a:rPr lang="is-IS" altLang="zh-TW" sz="1400" dirty="0">
                <a:ea typeface="新細明體" panose="02020500000000000000" pitchFamily="18" charset="-120"/>
              </a:rPr>
              <a:t>3-5</a:t>
            </a:r>
          </a:p>
          <a:p>
            <a:pPr marL="342900" indent="-342900">
              <a:buClr>
                <a:srgbClr val="497E8D"/>
              </a:buClr>
              <a:buFont typeface="+mj-lt"/>
              <a:buAutoNum type="alphaUcPeriod"/>
              <a:defRPr/>
            </a:pPr>
            <a:r>
              <a:rPr lang="is-IS" altLang="zh-TW" sz="1400" dirty="0">
                <a:ea typeface="新細明體" panose="02020500000000000000" pitchFamily="18" charset="-120"/>
              </a:rPr>
              <a:t>4-5</a:t>
            </a:r>
          </a:p>
          <a:p>
            <a:pPr marL="342900" indent="-342900">
              <a:buClr>
                <a:srgbClr val="497E8D"/>
              </a:buClr>
              <a:buFont typeface="+mj-lt"/>
              <a:buAutoNum type="alphaUcPeriod"/>
              <a:defRPr/>
            </a:pPr>
            <a:r>
              <a:rPr lang="is-IS" altLang="zh-TW" sz="1400" dirty="0">
                <a:ea typeface="新細明體" panose="02020500000000000000" pitchFamily="18" charset="-120"/>
              </a:rPr>
              <a:t>5-6</a:t>
            </a:r>
          </a:p>
          <a:p>
            <a:pPr marL="0" indent="0">
              <a:buClr>
                <a:srgbClr val="497E8D"/>
              </a:buClr>
              <a:buNone/>
              <a:defRPr/>
            </a:pPr>
            <a:r>
              <a:rPr lang="en-US" altLang="zh-TW" sz="1400" dirty="0" smtClean="0">
                <a:solidFill>
                  <a:srgbClr val="008080"/>
                </a:solidFill>
                <a:ea typeface="新細明體" panose="02020500000000000000" pitchFamily="18" charset="-120"/>
              </a:rPr>
              <a:t>3</a:t>
            </a:r>
            <a:r>
              <a:rPr lang="en-US" altLang="zh-TW" sz="1400" dirty="0">
                <a:solidFill>
                  <a:srgbClr val="008080"/>
                </a:solidFill>
                <a:ea typeface="新細明體" panose="02020500000000000000" pitchFamily="18" charset="-120"/>
              </a:rPr>
              <a:t>. DHEA is converted to Estrogen in …? </a:t>
            </a:r>
            <a:endParaRPr lang="en-US" altLang="zh-TW" sz="1400" dirty="0" smtClean="0">
              <a:solidFill>
                <a:srgbClr val="008080"/>
              </a:solidFill>
              <a:ea typeface="新細明體" panose="02020500000000000000" pitchFamily="18" charset="-120"/>
            </a:endParaRPr>
          </a:p>
          <a:p>
            <a:pPr marL="342900" indent="-342900">
              <a:buClr>
                <a:srgbClr val="497E8D"/>
              </a:buClr>
              <a:buFont typeface="+mj-lt"/>
              <a:buAutoNum type="alphaUcPeriod"/>
              <a:defRPr/>
            </a:pPr>
            <a:r>
              <a:rPr lang="en-US" altLang="zh-TW" sz="1400" dirty="0">
                <a:solidFill>
                  <a:schemeClr val="tx1">
                    <a:lumMod val="95000"/>
                    <a:lumOff val="5000"/>
                  </a:schemeClr>
                </a:solidFill>
                <a:ea typeface="新細明體" panose="02020500000000000000" pitchFamily="18" charset="-120"/>
              </a:rPr>
              <a:t>Placenta.</a:t>
            </a:r>
          </a:p>
          <a:p>
            <a:pPr marL="342900" indent="-342900">
              <a:buClr>
                <a:srgbClr val="497E8D"/>
              </a:buClr>
              <a:buFont typeface="+mj-lt"/>
              <a:buAutoNum type="alphaUcPeriod"/>
              <a:defRPr/>
            </a:pPr>
            <a:r>
              <a:rPr lang="en-US" altLang="zh-TW" sz="1400" dirty="0">
                <a:solidFill>
                  <a:schemeClr val="tx1">
                    <a:lumMod val="95000"/>
                    <a:lumOff val="5000"/>
                  </a:schemeClr>
                </a:solidFill>
                <a:ea typeface="新細明體" panose="02020500000000000000" pitchFamily="18" charset="-120"/>
              </a:rPr>
              <a:t>Maternal blood.</a:t>
            </a:r>
          </a:p>
          <a:p>
            <a:pPr marL="342900" indent="-342900">
              <a:buClr>
                <a:srgbClr val="497E8D"/>
              </a:buClr>
              <a:buFont typeface="+mj-lt"/>
              <a:buAutoNum type="alphaUcPeriod"/>
              <a:defRPr/>
            </a:pPr>
            <a:r>
              <a:rPr lang="en-US" altLang="zh-TW" sz="1400" dirty="0">
                <a:solidFill>
                  <a:schemeClr val="tx1">
                    <a:lumMod val="95000"/>
                    <a:lumOff val="5000"/>
                  </a:schemeClr>
                </a:solidFill>
                <a:ea typeface="新細明體" panose="02020500000000000000" pitchFamily="18" charset="-120"/>
              </a:rPr>
              <a:t>Fetal blood .</a:t>
            </a:r>
          </a:p>
          <a:p>
            <a:pPr marL="342900" indent="-342900">
              <a:buClr>
                <a:srgbClr val="497E8D"/>
              </a:buClr>
              <a:buFont typeface="+mj-lt"/>
              <a:buAutoNum type="alphaUcPeriod"/>
              <a:defRPr/>
            </a:pPr>
            <a:r>
              <a:rPr lang="en-US" altLang="zh-TW" sz="1400" dirty="0">
                <a:solidFill>
                  <a:schemeClr val="tx1">
                    <a:lumMod val="95000"/>
                    <a:lumOff val="5000"/>
                  </a:schemeClr>
                </a:solidFill>
                <a:ea typeface="新細明體" panose="02020500000000000000" pitchFamily="18" charset="-120"/>
              </a:rPr>
              <a:t>Fetal adrenal cortex</a:t>
            </a:r>
            <a:r>
              <a:rPr lang="en-US" altLang="zh-TW" sz="1400" dirty="0" smtClean="0">
                <a:solidFill>
                  <a:schemeClr val="tx1">
                    <a:lumMod val="95000"/>
                    <a:lumOff val="5000"/>
                  </a:schemeClr>
                </a:solidFill>
                <a:ea typeface="新細明體" panose="02020500000000000000" pitchFamily="18" charset="-120"/>
              </a:rPr>
              <a:t>.</a:t>
            </a:r>
            <a:endParaRPr lang="en-US" altLang="zh-TW" sz="1400" dirty="0">
              <a:solidFill>
                <a:schemeClr val="tx1">
                  <a:lumMod val="95000"/>
                  <a:lumOff val="5000"/>
                </a:schemeClr>
              </a:solidFill>
              <a:ea typeface="新細明體" panose="02020500000000000000" pitchFamily="18" charset="-120"/>
            </a:endParaRPr>
          </a:p>
        </p:txBody>
      </p:sp>
      <p:sp>
        <p:nvSpPr>
          <p:cNvPr id="9" name="Content Placeholder 3"/>
          <p:cNvSpPr txBox="1">
            <a:spLocks/>
          </p:cNvSpPr>
          <p:nvPr/>
        </p:nvSpPr>
        <p:spPr>
          <a:xfrm>
            <a:off x="6248115" y="1268760"/>
            <a:ext cx="5331288"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400" dirty="0" smtClean="0">
                <a:solidFill>
                  <a:srgbClr val="008080"/>
                </a:solidFill>
                <a:ea typeface="新細明體" panose="02020500000000000000" pitchFamily="18" charset="-120"/>
              </a:rPr>
              <a:t>4. </a:t>
            </a:r>
            <a:r>
              <a:rPr lang="en-US" altLang="zh-TW" sz="1400" dirty="0">
                <a:solidFill>
                  <a:srgbClr val="008080"/>
                </a:solidFill>
                <a:ea typeface="新細明體" panose="02020500000000000000" pitchFamily="18" charset="-120"/>
              </a:rPr>
              <a:t>Which of the following will inhibit the contractility of uterus?</a:t>
            </a:r>
          </a:p>
          <a:p>
            <a:pPr marL="342900" indent="-342900">
              <a:buClr>
                <a:srgbClr val="008080"/>
              </a:buClr>
              <a:buFont typeface="+mj-lt"/>
              <a:buAutoNum type="alphaUcPeriod"/>
            </a:pPr>
            <a:r>
              <a:rPr lang="de-DE" altLang="zh-TW" sz="1400" dirty="0">
                <a:ea typeface="新細明體" panose="02020500000000000000" pitchFamily="18" charset="-120"/>
              </a:rPr>
              <a:t>Estrogen.</a:t>
            </a:r>
          </a:p>
          <a:p>
            <a:pPr marL="342900" indent="-342900">
              <a:buClr>
                <a:srgbClr val="008080"/>
              </a:buClr>
              <a:buFont typeface="+mj-lt"/>
              <a:buAutoNum type="alphaUcPeriod"/>
            </a:pPr>
            <a:r>
              <a:rPr lang="de-DE" altLang="zh-TW" sz="1400" dirty="0">
                <a:ea typeface="新細明體" panose="02020500000000000000" pitchFamily="18" charset="-120"/>
              </a:rPr>
              <a:t>Oxytocin.</a:t>
            </a:r>
          </a:p>
          <a:p>
            <a:pPr marL="342900" indent="-342900">
              <a:buClr>
                <a:srgbClr val="008080"/>
              </a:buClr>
              <a:buFont typeface="+mj-lt"/>
              <a:buAutoNum type="alphaUcPeriod"/>
            </a:pPr>
            <a:r>
              <a:rPr lang="de-DE" altLang="zh-TW" sz="1400" dirty="0">
                <a:ea typeface="新細明體" panose="02020500000000000000" pitchFamily="18" charset="-120"/>
              </a:rPr>
              <a:t>Prolactin.</a:t>
            </a:r>
          </a:p>
          <a:p>
            <a:pPr marL="342900" indent="-342900">
              <a:buClr>
                <a:srgbClr val="008080"/>
              </a:buClr>
              <a:buFont typeface="+mj-lt"/>
              <a:buAutoNum type="alphaUcPeriod"/>
            </a:pPr>
            <a:r>
              <a:rPr lang="de-DE" altLang="zh-TW" sz="1400" dirty="0" smtClean="0">
                <a:ea typeface="新細明體" panose="02020500000000000000" pitchFamily="18" charset="-120"/>
              </a:rPr>
              <a:t>Progesterone</a:t>
            </a:r>
          </a:p>
          <a:p>
            <a:pPr marL="342900" indent="-342900">
              <a:buClr>
                <a:srgbClr val="008080"/>
              </a:buClr>
              <a:buFont typeface="+mj-lt"/>
              <a:buAutoNum type="alphaUcPeriod"/>
            </a:pPr>
            <a:endParaRPr lang="de-DE" altLang="zh-TW" sz="300" dirty="0">
              <a:ea typeface="新細明體" panose="02020500000000000000" pitchFamily="18" charset="-120"/>
            </a:endParaRPr>
          </a:p>
          <a:p>
            <a:pPr marL="0" indent="0">
              <a:buClr>
                <a:srgbClr val="497E8D"/>
              </a:buClr>
              <a:buNone/>
              <a:defRPr/>
            </a:pPr>
            <a:r>
              <a:rPr lang="en-US" altLang="zh-TW" sz="1400" dirty="0" smtClean="0">
                <a:solidFill>
                  <a:srgbClr val="008080"/>
                </a:solidFill>
                <a:ea typeface="新細明體" panose="02020500000000000000" pitchFamily="18" charset="-120"/>
              </a:rPr>
              <a:t>5. </a:t>
            </a:r>
            <a:r>
              <a:rPr lang="en-US" altLang="zh-TW" sz="1400" dirty="0">
                <a:solidFill>
                  <a:srgbClr val="008080"/>
                </a:solidFill>
                <a:ea typeface="新細明體" panose="02020500000000000000" pitchFamily="18" charset="-120"/>
              </a:rPr>
              <a:t>Which ONE of the following is a function of RELAXIN </a:t>
            </a:r>
            <a:r>
              <a:rPr lang="en-US" altLang="zh-TW" sz="1400" dirty="0" smtClean="0">
                <a:solidFill>
                  <a:srgbClr val="008080"/>
                </a:solidFill>
                <a:ea typeface="新細明體" panose="02020500000000000000" pitchFamily="18" charset="-120"/>
              </a:rPr>
              <a:t>?</a:t>
            </a:r>
            <a:endParaRPr lang="en-US" altLang="zh-TW" sz="1400" dirty="0">
              <a:solidFill>
                <a:srgbClr val="008080"/>
              </a:solidFill>
              <a:ea typeface="新細明體" panose="02020500000000000000" pitchFamily="18" charset="-120"/>
            </a:endParaRPr>
          </a:p>
          <a:p>
            <a:pPr marL="342900" indent="-342900">
              <a:buClr>
                <a:srgbClr val="497E8D"/>
              </a:buClr>
              <a:buFont typeface="+mj-lt"/>
              <a:buAutoNum type="alphaUcPeriod"/>
              <a:defRPr/>
            </a:pPr>
            <a:r>
              <a:rPr lang="en-US" altLang="zh-TW" sz="1400" dirty="0">
                <a:ea typeface="新細明體" panose="02020500000000000000" pitchFamily="18" charset="-120"/>
              </a:rPr>
              <a:t>Act upon uterine cervix</a:t>
            </a:r>
          </a:p>
          <a:p>
            <a:pPr marL="342900" indent="-342900">
              <a:buClr>
                <a:srgbClr val="497E8D"/>
              </a:buClr>
              <a:buFont typeface="+mj-lt"/>
              <a:buAutoNum type="alphaUcPeriod"/>
              <a:defRPr/>
            </a:pPr>
            <a:r>
              <a:rPr lang="en-US" altLang="zh-TW" sz="1400" dirty="0">
                <a:ea typeface="新細明體" panose="02020500000000000000" pitchFamily="18" charset="-120"/>
              </a:rPr>
              <a:t>Developmental function</a:t>
            </a:r>
          </a:p>
          <a:p>
            <a:pPr marL="342900" indent="-342900">
              <a:buClr>
                <a:srgbClr val="497E8D"/>
              </a:buClr>
              <a:buFont typeface="+mj-lt"/>
              <a:buAutoNum type="alphaUcPeriod"/>
              <a:defRPr/>
            </a:pPr>
            <a:r>
              <a:rPr lang="en-US" altLang="zh-TW" sz="1400" dirty="0">
                <a:ea typeface="新細明體" panose="02020500000000000000" pitchFamily="18" charset="-120"/>
              </a:rPr>
              <a:t>Promotes release of fatty acids</a:t>
            </a:r>
          </a:p>
          <a:p>
            <a:pPr marL="342900" indent="-342900">
              <a:buClr>
                <a:srgbClr val="497E8D"/>
              </a:buClr>
              <a:buFont typeface="+mj-lt"/>
              <a:buAutoNum type="alphaUcPeriod"/>
              <a:defRPr/>
            </a:pPr>
            <a:r>
              <a:rPr lang="en-US" altLang="zh-TW" sz="1400" dirty="0">
                <a:ea typeface="新細明體" panose="02020500000000000000" pitchFamily="18" charset="-120"/>
              </a:rPr>
              <a:t>Decrease glucose </a:t>
            </a:r>
            <a:r>
              <a:rPr lang="en-US" altLang="zh-TW" sz="1400" dirty="0" smtClean="0">
                <a:ea typeface="新細明體" panose="02020500000000000000" pitchFamily="18" charset="-120"/>
              </a:rPr>
              <a:t>sensitivity</a:t>
            </a:r>
          </a:p>
          <a:p>
            <a:pPr marL="342900" indent="-342900">
              <a:buClr>
                <a:srgbClr val="497E8D"/>
              </a:buClr>
              <a:buFont typeface="+mj-lt"/>
              <a:buAutoNum type="alphaUcPeriod"/>
              <a:defRPr/>
            </a:pPr>
            <a:endParaRPr lang="en-US" altLang="zh-TW" sz="400" dirty="0">
              <a:ea typeface="新細明體" panose="02020500000000000000" pitchFamily="18" charset="-120"/>
            </a:endParaRPr>
          </a:p>
          <a:p>
            <a:pPr marL="0" indent="0">
              <a:buClr>
                <a:srgbClr val="497E8D"/>
              </a:buClr>
              <a:buNone/>
              <a:defRPr/>
            </a:pPr>
            <a:r>
              <a:rPr lang="en-US" altLang="zh-TW" sz="1400" dirty="0" smtClean="0">
                <a:solidFill>
                  <a:srgbClr val="008080"/>
                </a:solidFill>
                <a:ea typeface="新細明體" panose="02020500000000000000" pitchFamily="18" charset="-120"/>
              </a:rPr>
              <a:t>6</a:t>
            </a:r>
            <a:r>
              <a:rPr lang="en-US" altLang="zh-TW" sz="1400" dirty="0">
                <a:solidFill>
                  <a:srgbClr val="008080"/>
                </a:solidFill>
                <a:ea typeface="新細明體" panose="02020500000000000000" pitchFamily="18" charset="-120"/>
              </a:rPr>
              <a:t>. Which ONE of the following is secreted by placenta around </a:t>
            </a:r>
            <a:r>
              <a:rPr lang="en-US" altLang="zh-TW" sz="1400" dirty="0" smtClean="0">
                <a:solidFill>
                  <a:srgbClr val="008080"/>
                </a:solidFill>
                <a:ea typeface="新細明體" panose="02020500000000000000" pitchFamily="18" charset="-120"/>
              </a:rPr>
              <a:t>5</a:t>
            </a:r>
            <a:r>
              <a:rPr lang="en-US" altLang="zh-TW" sz="1400" baseline="30000" dirty="0" smtClean="0">
                <a:solidFill>
                  <a:srgbClr val="008080"/>
                </a:solidFill>
                <a:ea typeface="新細明體" panose="02020500000000000000" pitchFamily="18" charset="-120"/>
              </a:rPr>
              <a:t>th</a:t>
            </a:r>
            <a:r>
              <a:rPr lang="en-US" altLang="zh-TW" sz="1400" dirty="0" smtClean="0">
                <a:solidFill>
                  <a:srgbClr val="008080"/>
                </a:solidFill>
                <a:ea typeface="新細明體" panose="02020500000000000000" pitchFamily="18" charset="-120"/>
              </a:rPr>
              <a:t> </a:t>
            </a:r>
            <a:r>
              <a:rPr lang="en-US" altLang="zh-TW" sz="1400" dirty="0">
                <a:solidFill>
                  <a:srgbClr val="008080"/>
                </a:solidFill>
                <a:ea typeface="新細明體" panose="02020500000000000000" pitchFamily="18" charset="-120"/>
              </a:rPr>
              <a:t>gestational week ?</a:t>
            </a:r>
          </a:p>
          <a:p>
            <a:pPr marL="342900" indent="-342900">
              <a:buClr>
                <a:srgbClr val="497E8D"/>
              </a:buClr>
              <a:buFont typeface="+mj-lt"/>
              <a:buAutoNum type="alphaUcPeriod"/>
              <a:defRPr/>
            </a:pPr>
            <a:r>
              <a:rPr lang="en-US" sz="1400" dirty="0"/>
              <a:t>Human Chorionic Gonadotropin </a:t>
            </a:r>
          </a:p>
          <a:p>
            <a:pPr marL="342900" indent="-342900">
              <a:buClr>
                <a:srgbClr val="497E8D"/>
              </a:buClr>
              <a:buFont typeface="+mj-lt"/>
              <a:buAutoNum type="alphaUcPeriod"/>
              <a:defRPr/>
            </a:pPr>
            <a:r>
              <a:rPr lang="en-US" sz="1400" dirty="0"/>
              <a:t>Human Placental </a:t>
            </a:r>
            <a:r>
              <a:rPr lang="en-US" sz="1400" dirty="0" err="1"/>
              <a:t>Lactogen</a:t>
            </a:r>
            <a:endParaRPr lang="en-US" sz="1400" dirty="0"/>
          </a:p>
          <a:p>
            <a:pPr marL="342900" indent="-342900">
              <a:buClr>
                <a:srgbClr val="497E8D"/>
              </a:buClr>
              <a:buFont typeface="+mj-lt"/>
              <a:buAutoNum type="alphaUcPeriod"/>
              <a:defRPr/>
            </a:pPr>
            <a:r>
              <a:rPr lang="en-US" sz="1400" dirty="0" err="1"/>
              <a:t>Relaxin</a:t>
            </a:r>
            <a:endParaRPr lang="en-US" sz="1400" dirty="0"/>
          </a:p>
          <a:p>
            <a:pPr marL="342900" indent="-342900">
              <a:buClr>
                <a:srgbClr val="497E8D"/>
              </a:buClr>
              <a:buFont typeface="+mj-lt"/>
              <a:buAutoNum type="alphaUcPeriod"/>
              <a:defRPr/>
            </a:pPr>
            <a:r>
              <a:rPr lang="en-US" sz="1400" dirty="0"/>
              <a:t>Gonadotropins </a:t>
            </a:r>
          </a:p>
        </p:txBody>
      </p:sp>
      <p:sp>
        <p:nvSpPr>
          <p:cNvPr id="4" name="TextBox 3"/>
          <p:cNvSpPr txBox="1"/>
          <p:nvPr/>
        </p:nvSpPr>
        <p:spPr>
          <a:xfrm rot="10800000">
            <a:off x="8153619" y="6320355"/>
            <a:ext cx="3396759" cy="276999"/>
          </a:xfrm>
          <a:prstGeom prst="rect">
            <a:avLst/>
          </a:prstGeom>
          <a:noFill/>
        </p:spPr>
        <p:txBody>
          <a:bodyPr wrap="square" rtlCol="0">
            <a:spAutoFit/>
          </a:bodyPr>
          <a:lstStyle/>
          <a:p>
            <a:pPr algn="ctr"/>
            <a:r>
              <a:rPr lang="en-US" sz="1200" dirty="0" smtClean="0">
                <a:solidFill>
                  <a:schemeClr val="bg1">
                    <a:lumMod val="50000"/>
                  </a:schemeClr>
                </a:solidFill>
              </a:rPr>
              <a:t>1=D   2=B   3=A  4=D   5=A  6=A</a:t>
            </a:r>
            <a:endParaRPr lang="en-US" sz="1200" dirty="0">
              <a:solidFill>
                <a:schemeClr val="bg1">
                  <a:lumMod val="50000"/>
                </a:schemeClr>
              </a:solidFill>
            </a:endParaRPr>
          </a:p>
        </p:txBody>
      </p:sp>
    </p:spTree>
    <p:extLst>
      <p:ext uri="{BB962C8B-B14F-4D97-AF65-F5344CB8AC3E}">
        <p14:creationId xmlns:p14="http://schemas.microsoft.com/office/powerpoint/2010/main" val="1954480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812434" y="2765508"/>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36</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49" y="1516597"/>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dirty="0" smtClean="0">
                <a:solidFill>
                  <a:schemeClr val="tx1"/>
                </a:solidFill>
                <a:latin typeface="Comic Sans MS" panose="030F0702030302020204" pitchFamily="66" charset="0"/>
              </a:rPr>
              <a:t>-</a:t>
            </a:r>
            <a:endParaRPr lang="en-US" sz="1800" dirty="0">
              <a:solidFill>
                <a:schemeClr val="tx1"/>
              </a:solidFill>
              <a:latin typeface="Comic Sans MS" panose="030F0702030302020204" pitchFamily="66" charset="0"/>
            </a:endParaRPr>
          </a:p>
        </p:txBody>
      </p:sp>
      <p:pic>
        <p:nvPicPr>
          <p:cNvPr id="13" name="Picture 12">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a:t>
            </a:r>
            <a:r>
              <a:rPr lang="en-US" sz="1200" dirty="0" smtClean="0">
                <a:solidFill>
                  <a:schemeClr val="tx1"/>
                </a:solidFill>
                <a:latin typeface="Comic Sans MS" panose="030F0702030302020204" pitchFamily="66" charset="0"/>
              </a:rPr>
              <a:t>bocks.</a:t>
            </a:r>
            <a:endParaRPr lang="en-US" sz="1200" dirty="0">
              <a:solidFill>
                <a:schemeClr val="tx1"/>
              </a:solidFill>
              <a:latin typeface="Comic Sans MS" panose="030F0702030302020204" pitchFamily="66" charset="0"/>
            </a:endParaRPr>
          </a:p>
        </p:txBody>
      </p:sp>
      <p:pic>
        <p:nvPicPr>
          <p:cNvPr id="16" name="Picture 1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578133" y="3176002"/>
            <a:ext cx="1965375" cy="2657128"/>
          </a:xfrm>
          <a:prstGeom prst="rect">
            <a:avLst/>
          </a:prstGeom>
        </p:spPr>
        <p:txBody>
          <a:bodyPr wrap="square" lIns="101590" tIns="50795" rIns="101590" bIns="50795">
            <a:spAutoFit/>
          </a:bodyPr>
          <a:lstStyle/>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لـمـى الـتـمـيـمـي</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ريما الشايع</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لينا الوكيل</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ندى </a:t>
            </a:r>
            <a:r>
              <a:rPr lang="ar-SA" dirty="0" smtClean="0">
                <a:latin typeface="Calibri" panose="020F0502020204030204" pitchFamily="34" charset="0"/>
                <a:cs typeface="Calibri" panose="020F0502020204030204" pitchFamily="34" charset="0"/>
              </a:rPr>
              <a:t>الدخيل</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آمال </a:t>
            </a:r>
            <a:r>
              <a:rPr lang="ar-SA" dirty="0" err="1" smtClean="0">
                <a:latin typeface="Calibri" panose="020F0502020204030204" pitchFamily="34" charset="0"/>
                <a:cs typeface="Calibri" panose="020F0502020204030204" pitchFamily="34" charset="0"/>
              </a:rPr>
              <a:t>الشيبي</a:t>
            </a:r>
            <a:endParaRPr lang="ar-SA" dirty="0" smtClean="0">
              <a:latin typeface="Calibri" panose="020F0502020204030204" pitchFamily="34" charset="0"/>
              <a:cs typeface="Calibri" panose="020F0502020204030204" pitchFamily="34" charset="0"/>
            </a:endParaRPr>
          </a:p>
        </p:txBody>
      </p:sp>
      <p:sp>
        <p:nvSpPr>
          <p:cNvPr id="27" name="Rectangle 26"/>
          <p:cNvSpPr/>
          <p:nvPr/>
        </p:nvSpPr>
        <p:spPr>
          <a:xfrm>
            <a:off x="644305" y="3168964"/>
            <a:ext cx="2275350" cy="3163420"/>
          </a:xfrm>
          <a:prstGeom prst="rect">
            <a:avLst/>
          </a:prstGeom>
        </p:spPr>
        <p:txBody>
          <a:bodyPr wrap="square" lIns="101590" tIns="50795" rIns="101590" bIns="50795">
            <a:spAutoFit/>
          </a:bodyPr>
          <a:lstStyle/>
          <a:p>
            <a:pPr algn="ctr" fontAlgn="t">
              <a:lnSpc>
                <a:spcPct val="150000"/>
              </a:lnSpc>
              <a:spcBef>
                <a:spcPct val="20000"/>
              </a:spcBef>
            </a:pPr>
            <a:r>
              <a:rPr lang="ar-SA" sz="1700" dirty="0" smtClean="0">
                <a:latin typeface="Calibri" panose="020F0502020204030204" pitchFamily="34" charset="0"/>
                <a:cs typeface="Calibri" panose="020F0502020204030204" pitchFamily="34" charset="0"/>
              </a:rPr>
              <a:t>حسان </a:t>
            </a:r>
            <a:r>
              <a:rPr lang="ar-SA" sz="1700" dirty="0" smtClean="0">
                <a:latin typeface="Calibri" panose="020F0502020204030204" pitchFamily="34" charset="0"/>
                <a:cs typeface="Calibri" panose="020F0502020204030204" pitchFamily="34" charset="0"/>
              </a:rPr>
              <a:t>الشمري</a:t>
            </a:r>
          </a:p>
          <a:p>
            <a:pPr algn="ctr" fontAlgn="t">
              <a:lnSpc>
                <a:spcPct val="150000"/>
              </a:lnSpc>
              <a:spcBef>
                <a:spcPct val="20000"/>
              </a:spcBef>
            </a:pPr>
            <a:r>
              <a:rPr lang="ar-SA" sz="1700" dirty="0">
                <a:latin typeface="Calibri" panose="020F0502020204030204" pitchFamily="34" charset="0"/>
                <a:cs typeface="Calibri" panose="020F0502020204030204" pitchFamily="34" charset="0"/>
              </a:rPr>
              <a:t>عبدالرحمن </a:t>
            </a:r>
            <a:r>
              <a:rPr lang="ar-SA" sz="1700" dirty="0" smtClean="0">
                <a:latin typeface="Calibri" panose="020F0502020204030204" pitchFamily="34" charset="0"/>
                <a:cs typeface="Calibri" panose="020F0502020204030204" pitchFamily="34" charset="0"/>
              </a:rPr>
              <a:t>الراشد</a:t>
            </a:r>
          </a:p>
          <a:p>
            <a:pPr algn="ctr" fontAlgn="t">
              <a:lnSpc>
                <a:spcPct val="150000"/>
              </a:lnSpc>
              <a:spcBef>
                <a:spcPct val="20000"/>
              </a:spcBef>
            </a:pPr>
            <a:r>
              <a:rPr lang="ar-SA" sz="1700" dirty="0">
                <a:latin typeface="Calibri" panose="020F0502020204030204" pitchFamily="34" charset="0"/>
                <a:cs typeface="Calibri" panose="020F0502020204030204" pitchFamily="34" charset="0"/>
              </a:rPr>
              <a:t>فؤاد </a:t>
            </a:r>
            <a:r>
              <a:rPr lang="ar-SA" sz="1700" dirty="0" smtClean="0">
                <a:latin typeface="Calibri" panose="020F0502020204030204" pitchFamily="34" charset="0"/>
                <a:cs typeface="Calibri" panose="020F0502020204030204" pitchFamily="34" charset="0"/>
              </a:rPr>
              <a:t>بهجت</a:t>
            </a:r>
            <a:endParaRPr lang="ar-SA" sz="1700" dirty="0" smtClean="0">
              <a:latin typeface="Calibri" panose="020F0502020204030204" pitchFamily="34" charset="0"/>
              <a:cs typeface="Calibri" panose="020F0502020204030204" pitchFamily="34" charset="0"/>
            </a:endParaRPr>
          </a:p>
          <a:p>
            <a:pPr algn="ctr" fontAlgn="t">
              <a:lnSpc>
                <a:spcPct val="150000"/>
              </a:lnSpc>
              <a:spcBef>
                <a:spcPct val="20000"/>
              </a:spcBef>
            </a:pPr>
            <a:r>
              <a:rPr lang="ar-SA" sz="1700" dirty="0" smtClean="0">
                <a:latin typeface="Calibri" panose="020F0502020204030204" pitchFamily="34" charset="0"/>
                <a:cs typeface="Calibri" panose="020F0502020204030204" pitchFamily="34" charset="0"/>
              </a:rPr>
              <a:t>فهد الفايز</a:t>
            </a:r>
          </a:p>
          <a:p>
            <a:pPr algn="ctr" fontAlgn="t">
              <a:lnSpc>
                <a:spcPct val="150000"/>
              </a:lnSpc>
              <a:spcBef>
                <a:spcPct val="20000"/>
              </a:spcBef>
            </a:pPr>
            <a:r>
              <a:rPr lang="ar-SA" sz="1700" dirty="0" smtClean="0">
                <a:latin typeface="Calibri" panose="020F0502020204030204" pitchFamily="34" charset="0"/>
                <a:cs typeface="Calibri" panose="020F0502020204030204" pitchFamily="34" charset="0"/>
              </a:rPr>
              <a:t>ماجد </a:t>
            </a:r>
            <a:r>
              <a:rPr lang="ar-SA" sz="1700" dirty="0" smtClean="0">
                <a:latin typeface="Calibri" panose="020F0502020204030204" pitchFamily="34" charset="0"/>
                <a:cs typeface="Calibri" panose="020F0502020204030204" pitchFamily="34" charset="0"/>
              </a:rPr>
              <a:t>الزين</a:t>
            </a:r>
          </a:p>
          <a:p>
            <a:pPr algn="ctr" fontAlgn="t">
              <a:lnSpc>
                <a:spcPct val="150000"/>
              </a:lnSpc>
              <a:spcBef>
                <a:spcPct val="20000"/>
              </a:spcBef>
            </a:pPr>
            <a:r>
              <a:rPr lang="ar-SA" sz="1700" dirty="0">
                <a:latin typeface="Calibri" panose="020F0502020204030204" pitchFamily="34" charset="0"/>
                <a:cs typeface="Calibri" panose="020F0502020204030204" pitchFamily="34" charset="0"/>
              </a:rPr>
              <a:t>محمد </a:t>
            </a:r>
            <a:r>
              <a:rPr lang="ar-SA" sz="1700" dirty="0" smtClean="0">
                <a:latin typeface="Calibri" panose="020F0502020204030204" pitchFamily="34" charset="0"/>
                <a:cs typeface="Calibri" panose="020F0502020204030204" pitchFamily="34" charset="0"/>
              </a:rPr>
              <a:t>المطلق</a:t>
            </a:r>
            <a:endParaRPr lang="ar-SA" sz="1700" dirty="0" smtClean="0">
              <a:latin typeface="Calibri" panose="020F0502020204030204" pitchFamily="34" charset="0"/>
              <a:cs typeface="Calibri" panose="020F0502020204030204" pitchFamily="34" charset="0"/>
            </a:endParaRPr>
          </a:p>
          <a:p>
            <a:pPr algn="ctr" fontAlgn="t">
              <a:lnSpc>
                <a:spcPct val="150000"/>
              </a:lnSpc>
              <a:spcBef>
                <a:spcPct val="20000"/>
              </a:spcBef>
            </a:pPr>
            <a:r>
              <a:rPr lang="ar-SA" sz="1700" dirty="0" smtClean="0">
                <a:latin typeface="Calibri" panose="020F0502020204030204" pitchFamily="34" charset="0"/>
                <a:cs typeface="Calibri" panose="020F0502020204030204" pitchFamily="34" charset="0"/>
              </a:rPr>
              <a:t>محمد </a:t>
            </a:r>
            <a:r>
              <a:rPr lang="ar-SA" sz="1700" dirty="0" smtClean="0">
                <a:latin typeface="Calibri" panose="020F0502020204030204" pitchFamily="34" charset="0"/>
                <a:cs typeface="Calibri" panose="020F0502020204030204" pitchFamily="34" charset="0"/>
              </a:rPr>
              <a:t>المهوس</a:t>
            </a:r>
            <a:endParaRPr lang="ar-SA" sz="1700" dirty="0" smtClean="0">
              <a:latin typeface="Calibri" panose="020F0502020204030204" pitchFamily="34" charset="0"/>
              <a:cs typeface="Calibri" panose="020F0502020204030204" pitchFamily="34" charset="0"/>
            </a:endParaRPr>
          </a:p>
        </p:txBody>
      </p:sp>
      <p:pic>
        <p:nvPicPr>
          <p:cNvPr id="29" name="Picture 28">
            <a:hlinkClick r:id="rId10"/>
          </p:cNvPr>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sp>
        <p:nvSpPr>
          <p:cNvPr id="32" name="Rectangle 31"/>
          <p:cNvSpPr/>
          <p:nvPr/>
        </p:nvSpPr>
        <p:spPr>
          <a:xfrm>
            <a:off x="7026560" y="3336584"/>
            <a:ext cx="3960440" cy="10405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a:t>
            </a:r>
            <a:r>
              <a:rPr lang="fr-FR" sz="1100" dirty="0" err="1">
                <a:solidFill>
                  <a:schemeClr val="tx1"/>
                </a:solidFill>
                <a:latin typeface="Comic Sans MS" panose="030F0702030302020204" pitchFamily="66" charset="0"/>
              </a:rPr>
              <a:t>Hana</a:t>
            </a:r>
            <a:r>
              <a:rPr lang="fr-FR" sz="1100" dirty="0">
                <a:solidFill>
                  <a:schemeClr val="tx1"/>
                </a:solidFill>
                <a:latin typeface="Comic Sans MS" panose="030F0702030302020204" pitchFamily="66" charset="0"/>
              </a:rPr>
              <a:t> </a:t>
            </a:r>
            <a:r>
              <a:rPr lang="fr-FR" sz="1100" dirty="0" err="1" smtClean="0">
                <a:solidFill>
                  <a:schemeClr val="tx1"/>
                </a:solidFill>
                <a:latin typeface="Comic Sans MS" panose="030F0702030302020204" pitchFamily="66" charset="0"/>
              </a:rPr>
              <a:t>Alzamil’s</a:t>
            </a:r>
            <a:r>
              <a:rPr lang="fr-FR" sz="1100" dirty="0" smtClean="0">
                <a:solidFill>
                  <a:schemeClr val="tx1"/>
                </a:solidFill>
                <a:latin typeface="Comic Sans MS" panose="030F0702030302020204" pitchFamily="66" charset="0"/>
              </a:rPr>
              <a:t> Lecture &amp; Notes.</a:t>
            </a:r>
          </a:p>
          <a:p>
            <a:pPr defTabSz="914400"/>
            <a:r>
              <a:rPr lang="fr-FR" sz="1100" dirty="0" smtClean="0">
                <a:solidFill>
                  <a:schemeClr val="tx1"/>
                </a:solidFill>
                <a:latin typeface="Comic Sans MS" panose="030F0702030302020204" pitchFamily="66" charset="0"/>
              </a:rPr>
              <a:t>2017-2018 </a:t>
            </a:r>
            <a:r>
              <a:rPr lang="fr-FR" sz="1100" dirty="0">
                <a:solidFill>
                  <a:schemeClr val="tx1"/>
                </a:solidFill>
                <a:latin typeface="Comic Sans MS" panose="030F0702030302020204" pitchFamily="66" charset="0"/>
              </a:rPr>
              <a:t>Dr. Mohammed </a:t>
            </a:r>
            <a:r>
              <a:rPr lang="fr-FR" sz="1100" dirty="0" err="1" smtClean="0">
                <a:solidFill>
                  <a:schemeClr val="tx1"/>
                </a:solidFill>
                <a:latin typeface="Comic Sans MS" panose="030F0702030302020204" pitchFamily="66" charset="0"/>
              </a:rPr>
              <a:t>AlOtaibi</a:t>
            </a:r>
            <a:r>
              <a:rPr lang="en-US" sz="1100" dirty="0" smtClean="0">
                <a:solidFill>
                  <a:schemeClr val="tx1"/>
                </a:solidFill>
                <a:latin typeface="Comic Sans MS" panose="030F0702030302020204" pitchFamily="66" charset="0"/>
              </a:rPr>
              <a:t>’s </a:t>
            </a:r>
            <a:r>
              <a:rPr lang="fr-FR" sz="1100" dirty="0" smtClean="0">
                <a:solidFill>
                  <a:schemeClr val="tx1"/>
                </a:solidFill>
                <a:latin typeface="Comic Sans MS" panose="030F0702030302020204" pitchFamily="66" charset="0"/>
              </a:rPr>
              <a:t>Lecture &amp; </a:t>
            </a:r>
            <a:r>
              <a:rPr lang="fr-FR" sz="1100" dirty="0">
                <a:solidFill>
                  <a:schemeClr val="tx1"/>
                </a:solidFill>
                <a:latin typeface="Comic Sans MS" panose="030F0702030302020204" pitchFamily="66" charset="0"/>
              </a:rPr>
              <a:t>Notes</a:t>
            </a:r>
            <a:r>
              <a:rPr lang="fr-FR" sz="1100" dirty="0" smtClean="0">
                <a:solidFill>
                  <a:schemeClr val="tx1"/>
                </a:solidFill>
                <a:latin typeface="Comic Sans MS" panose="030F0702030302020204" pitchFamily="66" charset="0"/>
              </a:rPr>
              <a:t>.</a:t>
            </a:r>
          </a:p>
          <a:p>
            <a:pPr defTabSz="914400"/>
            <a:r>
              <a:rPr lang="en-US" sz="1100" dirty="0">
                <a:solidFill>
                  <a:schemeClr val="tx1"/>
                </a:solidFill>
                <a:latin typeface="Comic Sans MS" panose="030F0702030302020204" pitchFamily="66" charset="0"/>
              </a:rPr>
              <a:t>Guyton &amp; Hall of Medical Physiology 13</a:t>
            </a:r>
            <a:r>
              <a:rPr lang="en-US" sz="1100" baseline="30000" dirty="0">
                <a:solidFill>
                  <a:schemeClr val="tx1"/>
                </a:solidFill>
                <a:latin typeface="Comic Sans MS" panose="030F0702030302020204" pitchFamily="66" charset="0"/>
              </a:rPr>
              <a:t>th</a:t>
            </a:r>
            <a:r>
              <a:rPr lang="en-US" sz="1100" dirty="0">
                <a:solidFill>
                  <a:schemeClr val="tx1"/>
                </a:solidFill>
                <a:latin typeface="Comic Sans MS" panose="030F0702030302020204" pitchFamily="66" charset="0"/>
              </a:rPr>
              <a:t> Edition</a:t>
            </a:r>
            <a:r>
              <a:rPr lang="en-US" sz="1100" dirty="0" smtClean="0">
                <a:solidFill>
                  <a:schemeClr val="tx1"/>
                </a:solidFill>
                <a:latin typeface="Comic Sans MS" panose="030F0702030302020204" pitchFamily="66" charset="0"/>
              </a:rPr>
              <a:t>.</a:t>
            </a:r>
            <a:r>
              <a:rPr lang="fr-FR" sz="1100" dirty="0" smtClean="0">
                <a:solidFill>
                  <a:schemeClr val="tx1"/>
                </a:solidFill>
                <a:latin typeface="Comic Sans MS" panose="030F0702030302020204" pitchFamily="66" charset="0"/>
              </a:rPr>
              <a:t> </a:t>
            </a:r>
            <a:endParaRPr lang="fr-FR" sz="1100" dirty="0">
              <a:solidFill>
                <a:schemeClr val="tx1"/>
              </a:solidFill>
              <a:latin typeface="Comic Sans MS" panose="030F0702030302020204" pitchFamily="66" charset="0"/>
            </a:endParaRPr>
          </a:p>
          <a:p>
            <a:pPr defTabSz="914400"/>
            <a:r>
              <a:rPr lang="en-US" sz="1100" dirty="0" smtClean="0">
                <a:solidFill>
                  <a:schemeClr val="tx1"/>
                </a:solidFill>
                <a:latin typeface="Comic Sans MS" panose="030F0702030302020204" pitchFamily="66" charset="0"/>
              </a:rPr>
              <a:t>Linda </a:t>
            </a:r>
            <a:r>
              <a:rPr lang="en-US" sz="1100" dirty="0">
                <a:solidFill>
                  <a:schemeClr val="tx1"/>
                </a:solidFill>
                <a:latin typeface="Comic Sans MS" panose="030F0702030302020204" pitchFamily="66" charset="0"/>
              </a:rPr>
              <a:t>S. Costanzo </a:t>
            </a:r>
            <a:r>
              <a:rPr lang="en-US" sz="1100" dirty="0" smtClean="0">
                <a:solidFill>
                  <a:schemeClr val="tx1"/>
                </a:solidFill>
                <a:latin typeface="Comic Sans MS" panose="030F0702030302020204" pitchFamily="66" charset="0"/>
              </a:rPr>
              <a:t>5</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p>
          <a:p>
            <a:pPr defTabSz="914400"/>
            <a:r>
              <a:rPr lang="en-US" sz="1100" dirty="0" smtClean="0">
                <a:solidFill>
                  <a:schemeClr val="tx1"/>
                </a:solidFill>
                <a:latin typeface="Comic Sans MS" panose="030F0702030302020204" pitchFamily="66" charset="0"/>
              </a:rPr>
              <a:t>First Aid For The USMLE Step One.</a:t>
            </a:r>
          </a:p>
          <a:p>
            <a:pPr defTabSz="914400"/>
            <a:r>
              <a:rPr lang="en-US" sz="1100" dirty="0" smtClean="0">
                <a:solidFill>
                  <a:schemeClr val="tx1"/>
                </a:solidFill>
                <a:latin typeface="Comic Sans MS" panose="030F0702030302020204" pitchFamily="66" charset="0"/>
              </a:rPr>
              <a:t>Khan Academy. </a:t>
            </a:r>
          </a:p>
        </p:txBody>
      </p:sp>
      <p:pic>
        <p:nvPicPr>
          <p:cNvPr id="33" name="Picture 32">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28807" y="2393787"/>
            <a:ext cx="859536" cy="859536"/>
          </a:xfrm>
          <a:prstGeom prst="rect">
            <a:avLst/>
          </a:prstGeom>
        </p:spPr>
      </p:pic>
    </p:spTree>
    <p:extLst>
      <p:ext uri="{BB962C8B-B14F-4D97-AF65-F5344CB8AC3E}">
        <p14:creationId xmlns:p14="http://schemas.microsoft.com/office/powerpoint/2010/main" val="2169683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Maturation of The Ovum</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143000"/>
            <a:ext cx="10969943" cy="521335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a:solidFill>
                  <a:schemeClr val="bg1">
                    <a:lumMod val="50000"/>
                  </a:schemeClr>
                </a:solidFill>
              </a:rPr>
              <a:t>While still in the ovary, the ovum is in the primary </a:t>
            </a:r>
            <a:r>
              <a:rPr lang="en-US" altLang="en-US" sz="1800" dirty="0" smtClean="0">
                <a:solidFill>
                  <a:schemeClr val="bg1">
                    <a:lumMod val="50000"/>
                  </a:schemeClr>
                </a:solidFill>
              </a:rPr>
              <a:t>oocyte stage</a:t>
            </a:r>
            <a:r>
              <a:rPr lang="en-US" altLang="en-US" sz="1800" dirty="0">
                <a:solidFill>
                  <a:schemeClr val="bg1">
                    <a:lumMod val="50000"/>
                  </a:schemeClr>
                </a:solidFill>
              </a:rPr>
              <a:t>. Shortly before it is released from the ovarian </a:t>
            </a:r>
            <a:r>
              <a:rPr lang="en-US" altLang="en-US" sz="1800" dirty="0" smtClean="0">
                <a:solidFill>
                  <a:schemeClr val="bg1">
                    <a:lumMod val="50000"/>
                  </a:schemeClr>
                </a:solidFill>
              </a:rPr>
              <a:t>follicle, its </a:t>
            </a:r>
            <a:r>
              <a:rPr lang="en-US" altLang="en-US" sz="1800" dirty="0">
                <a:solidFill>
                  <a:schemeClr val="bg1">
                    <a:lumMod val="50000"/>
                  </a:schemeClr>
                </a:solidFill>
              </a:rPr>
              <a:t>nucleus divides by meiosis and a first polar </a:t>
            </a:r>
            <a:r>
              <a:rPr lang="en-US" altLang="en-US" sz="1800" dirty="0" smtClean="0">
                <a:solidFill>
                  <a:schemeClr val="bg1">
                    <a:lumMod val="50000"/>
                  </a:schemeClr>
                </a:solidFill>
              </a:rPr>
              <a:t>body is </a:t>
            </a:r>
            <a:r>
              <a:rPr lang="en-US" altLang="en-US" sz="1800" dirty="0">
                <a:solidFill>
                  <a:schemeClr val="bg1">
                    <a:lumMod val="50000"/>
                  </a:schemeClr>
                </a:solidFill>
              </a:rPr>
              <a:t>expelled from the nucleus of the oocyte. </a:t>
            </a:r>
            <a:endParaRPr lang="en-US" altLang="en-US" sz="1800" dirty="0" smtClean="0">
              <a:solidFill>
                <a:schemeClr val="bg1">
                  <a:lumMod val="50000"/>
                </a:schemeClr>
              </a:solidFill>
            </a:endParaRPr>
          </a:p>
          <a:p>
            <a:pPr defTabSz="914400">
              <a:lnSpc>
                <a:spcPct val="150000"/>
              </a:lnSpc>
              <a:buClr>
                <a:srgbClr val="008080"/>
              </a:buClr>
              <a:defRPr/>
            </a:pPr>
            <a:endParaRPr lang="en-US" altLang="en-US" sz="1800" dirty="0" smtClean="0">
              <a:solidFill>
                <a:schemeClr val="bg1">
                  <a:lumMod val="50000"/>
                </a:schemeClr>
              </a:solidFill>
            </a:endParaRPr>
          </a:p>
          <a:p>
            <a:pPr defTabSz="914400">
              <a:lnSpc>
                <a:spcPct val="150000"/>
              </a:lnSpc>
              <a:buClr>
                <a:srgbClr val="008080"/>
              </a:buClr>
              <a:defRPr/>
            </a:pPr>
            <a:r>
              <a:rPr lang="en-US" altLang="en-US" sz="1800" u="sng" dirty="0" smtClean="0">
                <a:solidFill>
                  <a:schemeClr val="bg1">
                    <a:lumMod val="50000"/>
                  </a:schemeClr>
                </a:solidFill>
              </a:rPr>
              <a:t>The primary oocyte </a:t>
            </a:r>
            <a:r>
              <a:rPr lang="en-US" altLang="en-US" sz="1800" dirty="0">
                <a:solidFill>
                  <a:schemeClr val="bg1">
                    <a:lumMod val="50000"/>
                  </a:schemeClr>
                </a:solidFill>
              </a:rPr>
              <a:t>then becomes the secondary oocyte. In this </a:t>
            </a:r>
            <a:r>
              <a:rPr lang="en-US" altLang="en-US" sz="1800" dirty="0" smtClean="0">
                <a:solidFill>
                  <a:schemeClr val="bg1">
                    <a:lumMod val="50000"/>
                  </a:schemeClr>
                </a:solidFill>
              </a:rPr>
              <a:t>process, each </a:t>
            </a:r>
            <a:r>
              <a:rPr lang="en-US" altLang="en-US" sz="1800" dirty="0">
                <a:solidFill>
                  <a:schemeClr val="bg1">
                    <a:lumMod val="50000"/>
                  </a:schemeClr>
                </a:solidFill>
              </a:rPr>
              <a:t>of the 23 </a:t>
            </a:r>
            <a:r>
              <a:rPr lang="en-US" altLang="en-US" sz="1800" u="sng" dirty="0">
                <a:solidFill>
                  <a:schemeClr val="bg1">
                    <a:lumMod val="50000"/>
                  </a:schemeClr>
                </a:solidFill>
              </a:rPr>
              <a:t>pairs</a:t>
            </a:r>
            <a:r>
              <a:rPr lang="en-US" altLang="en-US" sz="1800" dirty="0">
                <a:solidFill>
                  <a:schemeClr val="bg1">
                    <a:lumMod val="50000"/>
                  </a:schemeClr>
                </a:solidFill>
              </a:rPr>
              <a:t> of chromosomes loses one of </a:t>
            </a:r>
            <a:r>
              <a:rPr lang="en-US" altLang="en-US" sz="1800" dirty="0" smtClean="0">
                <a:solidFill>
                  <a:schemeClr val="bg1">
                    <a:lumMod val="50000"/>
                  </a:schemeClr>
                </a:solidFill>
              </a:rPr>
              <a:t>its partners</a:t>
            </a:r>
            <a:r>
              <a:rPr lang="en-US" altLang="en-US" sz="1800" dirty="0">
                <a:solidFill>
                  <a:schemeClr val="bg1">
                    <a:lumMod val="50000"/>
                  </a:schemeClr>
                </a:solidFill>
              </a:rPr>
              <a:t>, which becomes incorporated in a polar </a:t>
            </a:r>
            <a:r>
              <a:rPr lang="en-US" altLang="en-US" sz="1800" dirty="0" smtClean="0">
                <a:solidFill>
                  <a:schemeClr val="bg1">
                    <a:lumMod val="50000"/>
                  </a:schemeClr>
                </a:solidFill>
              </a:rPr>
              <a:t>body that </a:t>
            </a:r>
            <a:r>
              <a:rPr lang="en-US" altLang="en-US" sz="1800" dirty="0">
                <a:solidFill>
                  <a:schemeClr val="bg1">
                    <a:lumMod val="50000"/>
                  </a:schemeClr>
                </a:solidFill>
              </a:rPr>
              <a:t>is expelled. </a:t>
            </a:r>
            <a:endParaRPr lang="en-US" altLang="en-US" sz="1800" dirty="0" smtClean="0">
              <a:solidFill>
                <a:schemeClr val="bg1">
                  <a:lumMod val="50000"/>
                </a:schemeClr>
              </a:solidFill>
            </a:endParaRPr>
          </a:p>
          <a:p>
            <a:pPr defTabSz="914400">
              <a:lnSpc>
                <a:spcPct val="150000"/>
              </a:lnSpc>
              <a:buClr>
                <a:srgbClr val="008080"/>
              </a:buClr>
              <a:defRPr/>
            </a:pPr>
            <a:endParaRPr lang="en-US" altLang="en-US" sz="1800" dirty="0">
              <a:solidFill>
                <a:schemeClr val="bg1">
                  <a:lumMod val="50000"/>
                </a:schemeClr>
              </a:solidFill>
            </a:endParaRPr>
          </a:p>
          <a:p>
            <a:pPr defTabSz="914400">
              <a:lnSpc>
                <a:spcPct val="150000"/>
              </a:lnSpc>
              <a:buClr>
                <a:srgbClr val="008080"/>
              </a:buClr>
              <a:defRPr/>
            </a:pPr>
            <a:r>
              <a:rPr lang="en-US" altLang="en-US" sz="1800" dirty="0" smtClean="0">
                <a:solidFill>
                  <a:schemeClr val="bg1">
                    <a:lumMod val="50000"/>
                  </a:schemeClr>
                </a:solidFill>
              </a:rPr>
              <a:t>This </a:t>
            </a:r>
            <a:r>
              <a:rPr lang="en-US" altLang="en-US" sz="1800" dirty="0">
                <a:solidFill>
                  <a:schemeClr val="bg1">
                    <a:lumMod val="50000"/>
                  </a:schemeClr>
                </a:solidFill>
              </a:rPr>
              <a:t>leaves 23 </a:t>
            </a:r>
            <a:r>
              <a:rPr lang="en-US" altLang="en-US" sz="1800" u="sng" dirty="0">
                <a:solidFill>
                  <a:schemeClr val="bg1">
                    <a:lumMod val="50000"/>
                  </a:schemeClr>
                </a:solidFill>
              </a:rPr>
              <a:t>unpaired</a:t>
            </a:r>
            <a:r>
              <a:rPr lang="en-US" altLang="en-US" sz="1800" dirty="0">
                <a:solidFill>
                  <a:schemeClr val="bg1">
                    <a:lumMod val="50000"/>
                  </a:schemeClr>
                </a:solidFill>
              </a:rPr>
              <a:t> chromosomes </a:t>
            </a:r>
            <a:r>
              <a:rPr lang="en-US" altLang="en-US" sz="1800" u="sng" dirty="0" smtClean="0">
                <a:solidFill>
                  <a:schemeClr val="bg1">
                    <a:lumMod val="50000"/>
                  </a:schemeClr>
                </a:solidFill>
              </a:rPr>
              <a:t>in the </a:t>
            </a:r>
            <a:r>
              <a:rPr lang="en-US" altLang="en-US" sz="1800" u="sng" dirty="0">
                <a:solidFill>
                  <a:schemeClr val="bg1">
                    <a:lumMod val="50000"/>
                  </a:schemeClr>
                </a:solidFill>
              </a:rPr>
              <a:t>secondary oocyte</a:t>
            </a:r>
            <a:r>
              <a:rPr lang="en-US" altLang="en-US" sz="1800" dirty="0">
                <a:solidFill>
                  <a:schemeClr val="bg1">
                    <a:lumMod val="50000"/>
                  </a:schemeClr>
                </a:solidFill>
              </a:rPr>
              <a:t>. It is at this time </a:t>
            </a:r>
            <a:r>
              <a:rPr lang="en-US" altLang="en-US" sz="1800" dirty="0" smtClean="0">
                <a:solidFill>
                  <a:schemeClr val="bg1">
                    <a:lumMod val="50000"/>
                  </a:schemeClr>
                </a:solidFill>
              </a:rPr>
              <a:t>the ovum, which </a:t>
            </a:r>
            <a:r>
              <a:rPr lang="en-US" altLang="en-US" sz="1800" dirty="0">
                <a:solidFill>
                  <a:schemeClr val="bg1">
                    <a:lumMod val="50000"/>
                  </a:schemeClr>
                </a:solidFill>
              </a:rPr>
              <a:t>is still in the secondary oocyte stage, is </a:t>
            </a:r>
            <a:r>
              <a:rPr lang="en-US" altLang="en-US" sz="1800" dirty="0" smtClean="0">
                <a:solidFill>
                  <a:schemeClr val="bg1">
                    <a:lumMod val="50000"/>
                  </a:schemeClr>
                </a:solidFill>
              </a:rPr>
              <a:t>ovulated into </a:t>
            </a:r>
            <a:r>
              <a:rPr lang="en-US" altLang="en-US" sz="1800" dirty="0">
                <a:solidFill>
                  <a:schemeClr val="bg1">
                    <a:lumMod val="50000"/>
                  </a:schemeClr>
                </a:solidFill>
              </a:rPr>
              <a:t>the abdominal cavity. Then, almost </a:t>
            </a:r>
            <a:r>
              <a:rPr lang="en-US" altLang="en-US" sz="1800" dirty="0" smtClean="0">
                <a:solidFill>
                  <a:schemeClr val="bg1">
                    <a:lumMod val="50000"/>
                  </a:schemeClr>
                </a:solidFill>
              </a:rPr>
              <a:t>immediately it enters </a:t>
            </a:r>
            <a:r>
              <a:rPr lang="en-US" altLang="en-US" sz="1800" dirty="0">
                <a:solidFill>
                  <a:schemeClr val="bg1">
                    <a:lumMod val="50000"/>
                  </a:schemeClr>
                </a:solidFill>
              </a:rPr>
              <a:t>the </a:t>
            </a:r>
            <a:r>
              <a:rPr lang="en-US" altLang="en-US" sz="1800" dirty="0" err="1">
                <a:solidFill>
                  <a:schemeClr val="bg1">
                    <a:lumMod val="50000"/>
                  </a:schemeClr>
                </a:solidFill>
              </a:rPr>
              <a:t>fimbriated</a:t>
            </a:r>
            <a:r>
              <a:rPr lang="en-US" altLang="en-US" sz="1800" dirty="0">
                <a:solidFill>
                  <a:schemeClr val="bg1">
                    <a:lumMod val="50000"/>
                  </a:schemeClr>
                </a:solidFill>
              </a:rPr>
              <a:t> end of one of the fallopian </a:t>
            </a:r>
            <a:r>
              <a:rPr lang="en-US" altLang="en-US" sz="1800" dirty="0" smtClean="0">
                <a:solidFill>
                  <a:schemeClr val="bg1">
                    <a:lumMod val="50000"/>
                  </a:schemeClr>
                </a:solidFill>
              </a:rPr>
              <a:t>tubes</a:t>
            </a:r>
            <a:r>
              <a:rPr lang="en-US" altLang="en-US" sz="1800" dirty="0">
                <a:solidFill>
                  <a:schemeClr val="bg1">
                    <a:lumMod val="50000"/>
                  </a:schemeClr>
                </a:solidFill>
              </a:rPr>
              <a:t> </a:t>
            </a:r>
            <a:r>
              <a:rPr lang="en-US" altLang="en-US" sz="1800" dirty="0" smtClean="0">
                <a:solidFill>
                  <a:schemeClr val="bg1">
                    <a:lumMod val="50000"/>
                  </a:schemeClr>
                </a:solidFill>
                <a:sym typeface="Wingdings" panose="05000000000000000000" pitchFamily="2" charset="2"/>
              </a:rPr>
              <a:t> fertilization. </a:t>
            </a:r>
            <a:endParaRPr lang="en-US" altLang="en-US" sz="1800" dirty="0" smtClean="0">
              <a:solidFill>
                <a:schemeClr val="bg1">
                  <a:lumMod val="50000"/>
                </a:schemeClr>
              </a:solidFill>
            </a:endParaRPr>
          </a:p>
        </p:txBody>
      </p:sp>
    </p:spTree>
    <p:extLst>
      <p:ext uri="{BB962C8B-B14F-4D97-AF65-F5344CB8AC3E}">
        <p14:creationId xmlns:p14="http://schemas.microsoft.com/office/powerpoint/2010/main" val="1819108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Layers of The Ovum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143000"/>
            <a:ext cx="10969943" cy="521335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a:solidFill>
                  <a:schemeClr val="bg1">
                    <a:lumMod val="50000"/>
                  </a:schemeClr>
                </a:solidFill>
              </a:rPr>
              <a:t>What are the layers that the sperms needs </a:t>
            </a:r>
            <a:r>
              <a:rPr lang="en-US" altLang="en-US" sz="1800" dirty="0" smtClean="0">
                <a:solidFill>
                  <a:schemeClr val="bg1">
                    <a:lumMod val="50000"/>
                  </a:schemeClr>
                </a:solidFill>
              </a:rPr>
              <a:t>to reach the ovum? (from outer to inner)</a:t>
            </a:r>
          </a:p>
          <a:p>
            <a:pPr marL="342900" indent="-342900">
              <a:lnSpc>
                <a:spcPct val="150000"/>
              </a:lnSpc>
              <a:buFont typeface="+mj-lt"/>
              <a:buAutoNum type="arabicPeriod"/>
            </a:pPr>
            <a:r>
              <a:rPr lang="en-US" altLang="en-US" sz="1800" dirty="0" smtClean="0">
                <a:solidFill>
                  <a:schemeClr val="bg1">
                    <a:lumMod val="50000"/>
                  </a:schemeClr>
                </a:solidFill>
              </a:rPr>
              <a:t>Corona </a:t>
            </a:r>
            <a:r>
              <a:rPr lang="en-US" altLang="en-US" sz="1800" dirty="0" err="1" smtClean="0">
                <a:solidFill>
                  <a:schemeClr val="bg1">
                    <a:lumMod val="50000"/>
                  </a:schemeClr>
                </a:solidFill>
              </a:rPr>
              <a:t>radiata</a:t>
            </a:r>
            <a:r>
              <a:rPr lang="en-US" altLang="en-US" sz="1800" dirty="0" smtClean="0">
                <a:solidFill>
                  <a:schemeClr val="bg1">
                    <a:lumMod val="50000"/>
                  </a:schemeClr>
                </a:solidFill>
              </a:rPr>
              <a:t>. </a:t>
            </a:r>
            <a:r>
              <a:rPr lang="en-US" altLang="en-US" sz="1400" dirty="0" smtClean="0">
                <a:solidFill>
                  <a:srgbClr val="00B050"/>
                </a:solidFill>
              </a:rPr>
              <a:t>(</a:t>
            </a:r>
            <a:r>
              <a:rPr lang="en-US" altLang="en-US" sz="1400" dirty="0">
                <a:solidFill>
                  <a:srgbClr val="00B050"/>
                </a:solidFill>
                <a:ea typeface="Calibri" charset="0"/>
                <a:cs typeface="Calibri" charset="0"/>
              </a:rPr>
              <a:t>Before ovulation it is called granulosa cells After ovulation it names becomes (corona </a:t>
            </a:r>
            <a:r>
              <a:rPr lang="en-US" altLang="en-US" sz="1400" dirty="0" smtClean="0">
                <a:solidFill>
                  <a:srgbClr val="00B050"/>
                </a:solidFill>
                <a:ea typeface="Calibri" charset="0"/>
                <a:cs typeface="Calibri" charset="0"/>
              </a:rPr>
              <a:t>radiate) We </a:t>
            </a:r>
            <a:r>
              <a:rPr lang="en-US" altLang="en-US" sz="1400" dirty="0">
                <a:solidFill>
                  <a:srgbClr val="00B050"/>
                </a:solidFill>
                <a:ea typeface="Calibri" charset="0"/>
                <a:cs typeface="Calibri" charset="0"/>
              </a:rPr>
              <a:t>have ZP3 receptor on zona </a:t>
            </a:r>
            <a:r>
              <a:rPr lang="en-US" altLang="en-US" sz="1400" dirty="0" err="1">
                <a:solidFill>
                  <a:srgbClr val="00B050"/>
                </a:solidFill>
                <a:ea typeface="Calibri" charset="0"/>
                <a:cs typeface="Calibri" charset="0"/>
              </a:rPr>
              <a:t>pellucida</a:t>
            </a:r>
            <a:r>
              <a:rPr lang="en-US" altLang="en-US" sz="1400" dirty="0">
                <a:solidFill>
                  <a:srgbClr val="00B050"/>
                </a:solidFill>
                <a:ea typeface="Calibri" charset="0"/>
                <a:cs typeface="Calibri" charset="0"/>
              </a:rPr>
              <a:t> and corona </a:t>
            </a:r>
            <a:r>
              <a:rPr lang="en-US" altLang="en-US" sz="1400" dirty="0" err="1">
                <a:solidFill>
                  <a:srgbClr val="00B050"/>
                </a:solidFill>
                <a:ea typeface="Calibri" charset="0"/>
                <a:cs typeface="Calibri" charset="0"/>
              </a:rPr>
              <a:t>radiata</a:t>
            </a:r>
            <a:r>
              <a:rPr lang="en-US" altLang="en-US" sz="1400" dirty="0">
                <a:solidFill>
                  <a:srgbClr val="00B050"/>
                </a:solidFill>
                <a:ea typeface="Calibri" charset="0"/>
                <a:cs typeface="Calibri" charset="0"/>
              </a:rPr>
              <a:t> </a:t>
            </a:r>
            <a:r>
              <a:rPr lang="en-US" altLang="en-US" sz="1400" dirty="0" smtClean="0">
                <a:solidFill>
                  <a:srgbClr val="00B050"/>
                </a:solidFill>
                <a:ea typeface="Calibri" charset="0"/>
                <a:cs typeface="Calibri" charset="0"/>
              </a:rPr>
              <a:t>only).</a:t>
            </a:r>
            <a:endParaRPr lang="en-US" altLang="en-US" sz="1400" dirty="0" smtClean="0">
              <a:solidFill>
                <a:srgbClr val="00B050"/>
              </a:solidFill>
            </a:endParaRPr>
          </a:p>
          <a:p>
            <a:pPr marL="342900" indent="-342900" defTabSz="914400">
              <a:lnSpc>
                <a:spcPct val="150000"/>
              </a:lnSpc>
              <a:buClr>
                <a:srgbClr val="008080"/>
              </a:buClr>
              <a:buFont typeface="+mj-lt"/>
              <a:buAutoNum type="arabicPeriod"/>
              <a:defRPr/>
            </a:pPr>
            <a:r>
              <a:rPr lang="en-US" altLang="en-US" sz="1800" dirty="0" smtClean="0">
                <a:solidFill>
                  <a:schemeClr val="bg1">
                    <a:lumMod val="50000"/>
                  </a:schemeClr>
                </a:solidFill>
              </a:rPr>
              <a:t>Zona </a:t>
            </a:r>
            <a:r>
              <a:rPr lang="en-US" altLang="en-US" sz="1800" dirty="0" err="1" smtClean="0">
                <a:solidFill>
                  <a:schemeClr val="bg1">
                    <a:lumMod val="50000"/>
                  </a:schemeClr>
                </a:solidFill>
              </a:rPr>
              <a:t>pilluceda</a:t>
            </a:r>
            <a:r>
              <a:rPr lang="en-US" altLang="en-US" sz="1800" dirty="0" smtClean="0">
                <a:solidFill>
                  <a:schemeClr val="bg1">
                    <a:lumMod val="50000"/>
                  </a:schemeClr>
                </a:solidFill>
              </a:rPr>
              <a:t>.</a:t>
            </a:r>
          </a:p>
          <a:p>
            <a:pPr marL="342900" indent="-342900" defTabSz="914400">
              <a:lnSpc>
                <a:spcPct val="150000"/>
              </a:lnSpc>
              <a:buClr>
                <a:srgbClr val="008080"/>
              </a:buClr>
              <a:buFont typeface="+mj-lt"/>
              <a:buAutoNum type="arabicPeriod"/>
              <a:defRPr/>
            </a:pPr>
            <a:r>
              <a:rPr lang="en-US" altLang="en-US" sz="1800" dirty="0" smtClean="0">
                <a:solidFill>
                  <a:schemeClr val="bg1">
                    <a:lumMod val="50000"/>
                  </a:schemeClr>
                </a:solidFill>
              </a:rPr>
              <a:t>Cell membrane. </a:t>
            </a:r>
          </a:p>
          <a:p>
            <a:pPr marL="342900" indent="-342900" defTabSz="914400">
              <a:lnSpc>
                <a:spcPct val="150000"/>
              </a:lnSpc>
              <a:buClr>
                <a:srgbClr val="008080"/>
              </a:buClr>
              <a:buFont typeface="+mj-lt"/>
              <a:buAutoNum type="arabicPeriod"/>
              <a:defRPr/>
            </a:pPr>
            <a:r>
              <a:rPr lang="en-US" altLang="en-US" sz="1800" dirty="0" smtClean="0">
                <a:solidFill>
                  <a:schemeClr val="bg1">
                    <a:lumMod val="50000"/>
                  </a:schemeClr>
                </a:solidFill>
              </a:rPr>
              <a:t>Cortical granules.</a:t>
            </a:r>
          </a:p>
          <a:p>
            <a:pPr defTabSz="914400">
              <a:lnSpc>
                <a:spcPct val="150000"/>
              </a:lnSpc>
              <a:buClr>
                <a:srgbClr val="008080"/>
              </a:buClr>
              <a:defRPr/>
            </a:pPr>
            <a:endParaRPr lang="en-US" altLang="en-US" sz="1800" dirty="0" smtClean="0">
              <a:solidFill>
                <a:schemeClr val="bg1">
                  <a:lumMod val="50000"/>
                </a:schemeClr>
              </a:solidFill>
            </a:endParaRPr>
          </a:p>
        </p:txBody>
      </p:sp>
      <p:pic>
        <p:nvPicPr>
          <p:cNvPr id="31" name="Picture 30"/>
          <p:cNvPicPr>
            <a:picLocks noChangeAspect="1"/>
          </p:cNvPicPr>
          <p:nvPr/>
        </p:nvPicPr>
        <p:blipFill>
          <a:blip r:embed="rId2"/>
          <a:stretch>
            <a:fillRect/>
          </a:stretch>
        </p:blipFill>
        <p:spPr>
          <a:xfrm>
            <a:off x="4554003" y="2996952"/>
            <a:ext cx="7029562" cy="3253245"/>
          </a:xfrm>
          <a:prstGeom prst="rect">
            <a:avLst/>
          </a:prstGeom>
        </p:spPr>
      </p:pic>
    </p:spTree>
    <p:extLst>
      <p:ext uri="{BB962C8B-B14F-4D97-AF65-F5344CB8AC3E}">
        <p14:creationId xmlns:p14="http://schemas.microsoft.com/office/powerpoint/2010/main" val="3321095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Fertilization</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1"/>
            <a:ext cx="10969942" cy="2232248"/>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a:t>If the ovum becomes fertilized, a new </a:t>
            </a:r>
            <a:r>
              <a:rPr lang="en-US" altLang="en-US" sz="1800" dirty="0" smtClean="0"/>
              <a:t>sequence of </a:t>
            </a:r>
            <a:r>
              <a:rPr lang="en-US" altLang="en-US" sz="1800" dirty="0"/>
              <a:t>events called gestation or pregnancy takes place, </a:t>
            </a:r>
            <a:r>
              <a:rPr lang="en-US" altLang="en-US" sz="1800" dirty="0" smtClean="0"/>
              <a:t>and the fertilized </a:t>
            </a:r>
            <a:r>
              <a:rPr lang="en-US" altLang="en-US" sz="1800" dirty="0"/>
              <a:t>ovum eventually develops into a </a:t>
            </a:r>
            <a:r>
              <a:rPr lang="en-US" altLang="en-US" sz="1800" dirty="0" smtClean="0"/>
              <a:t>full-term fetus.</a:t>
            </a:r>
          </a:p>
          <a:p>
            <a:pPr defTabSz="914400">
              <a:lnSpc>
                <a:spcPct val="150000"/>
              </a:lnSpc>
              <a:buClr>
                <a:srgbClr val="008080"/>
              </a:buClr>
              <a:defRPr/>
            </a:pPr>
            <a:r>
              <a:rPr lang="en-US" sz="1800" dirty="0">
                <a:solidFill>
                  <a:srgbClr val="00B050"/>
                </a:solidFill>
              </a:rPr>
              <a:t>during intercourse, half billion sperms are made but only thousands will enter the female reproductive tract (that’s why we need a lot of sperms)</a:t>
            </a:r>
            <a:endParaRPr lang="en-US" altLang="en-US" sz="1800" dirty="0">
              <a:solidFill>
                <a:srgbClr val="00B050"/>
              </a:solidFill>
            </a:endParaRPr>
          </a:p>
        </p:txBody>
      </p:sp>
      <p:pic>
        <p:nvPicPr>
          <p:cNvPr id="6" name="Picture 5" descr="OvumSpermTransfer.jpg"/>
          <p:cNvPicPr>
            <a:picLocks noChangeAspect="1"/>
          </p:cNvPicPr>
          <p:nvPr/>
        </p:nvPicPr>
        <p:blipFill>
          <a:blip r:embed="rId2" cstate="print"/>
          <a:stretch>
            <a:fillRect/>
          </a:stretch>
        </p:blipFill>
        <p:spPr>
          <a:xfrm>
            <a:off x="4040362" y="3284984"/>
            <a:ext cx="7539041" cy="2871216"/>
          </a:xfrm>
          <a:prstGeom prst="rect">
            <a:avLst/>
          </a:prstGeom>
        </p:spPr>
      </p:pic>
    </p:spTree>
    <p:extLst>
      <p:ext uri="{BB962C8B-B14F-4D97-AF65-F5344CB8AC3E}">
        <p14:creationId xmlns:p14="http://schemas.microsoft.com/office/powerpoint/2010/main" val="633889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Process Fertilization</a:t>
            </a:r>
          </a:p>
        </p:txBody>
      </p:sp>
      <p:sp>
        <p:nvSpPr>
          <p:cNvPr id="4" name="Rectangle 3"/>
          <p:cNvSpPr/>
          <p:nvPr/>
        </p:nvSpPr>
        <p:spPr>
          <a:xfrm>
            <a:off x="609461" y="1633552"/>
            <a:ext cx="3169539" cy="1728192"/>
          </a:xfrm>
          <a:prstGeom prst="rect">
            <a:avLst/>
          </a:prstGeom>
          <a:solidFill>
            <a:srgbClr val="F3FFF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11200">
              <a:lnSpc>
                <a:spcPct val="150000"/>
              </a:lnSpc>
              <a:spcBef>
                <a:spcPct val="0"/>
              </a:spcBef>
              <a:spcAft>
                <a:spcPct val="35000"/>
              </a:spcAft>
            </a:pPr>
            <a:r>
              <a:rPr lang="en-US" sz="1500" dirty="0">
                <a:solidFill>
                  <a:srgbClr val="008080"/>
                </a:solidFill>
              </a:rPr>
              <a:t>Step </a:t>
            </a:r>
            <a:r>
              <a:rPr lang="en-US" sz="1500" dirty="0">
                <a:solidFill>
                  <a:srgbClr val="FFC000"/>
                </a:solidFill>
              </a:rPr>
              <a:t>1</a:t>
            </a:r>
            <a:r>
              <a:rPr lang="ar-SA" sz="1500" dirty="0">
                <a:solidFill>
                  <a:srgbClr val="008080"/>
                </a:solidFill>
              </a:rPr>
              <a:t>:</a:t>
            </a:r>
            <a:r>
              <a:rPr lang="en-US" sz="1500" dirty="0">
                <a:solidFill>
                  <a:srgbClr val="008080"/>
                </a:solidFill>
              </a:rPr>
              <a:t> </a:t>
            </a:r>
            <a:r>
              <a:rPr lang="en-US" sz="1500" dirty="0" smtClean="0">
                <a:solidFill>
                  <a:prstClr val="black">
                    <a:hueOff val="0"/>
                    <a:satOff val="0"/>
                    <a:lumOff val="0"/>
                    <a:alphaOff val="0"/>
                  </a:prstClr>
                </a:solidFill>
              </a:rPr>
              <a:t>After </a:t>
            </a:r>
            <a:r>
              <a:rPr lang="en-US" sz="1500" dirty="0">
                <a:solidFill>
                  <a:prstClr val="black">
                    <a:hueOff val="0"/>
                    <a:satOff val="0"/>
                    <a:lumOff val="0"/>
                    <a:alphaOff val="0"/>
                  </a:prstClr>
                </a:solidFill>
              </a:rPr>
              <a:t>the male ejaculate the semen into the vagina during intercourse, the sperm reach the ampulla of fallopian tube within </a:t>
            </a:r>
            <a:r>
              <a:rPr lang="en-US" sz="1500" dirty="0">
                <a:solidFill>
                  <a:srgbClr val="FFC000"/>
                </a:solidFill>
              </a:rPr>
              <a:t>30 - 60</a:t>
            </a:r>
            <a:r>
              <a:rPr lang="en-US" sz="1500" dirty="0">
                <a:solidFill>
                  <a:prstClr val="black">
                    <a:hueOff val="0"/>
                    <a:satOff val="0"/>
                    <a:lumOff val="0"/>
                    <a:alphaOff val="0"/>
                  </a:prstClr>
                </a:solidFill>
              </a:rPr>
              <a:t> </a:t>
            </a:r>
            <a:r>
              <a:rPr lang="en-US" sz="1500" dirty="0" smtClean="0">
                <a:solidFill>
                  <a:prstClr val="black">
                    <a:hueOff val="0"/>
                    <a:satOff val="0"/>
                    <a:lumOff val="0"/>
                    <a:alphaOff val="0"/>
                  </a:prstClr>
                </a:solidFill>
              </a:rPr>
              <a:t>minutes</a:t>
            </a:r>
            <a:r>
              <a:rPr lang="en-US" sz="1500" dirty="0">
                <a:solidFill>
                  <a:prstClr val="black">
                    <a:hueOff val="0"/>
                    <a:satOff val="0"/>
                    <a:lumOff val="0"/>
                    <a:alphaOff val="0"/>
                  </a:prstClr>
                </a:solidFill>
              </a:rPr>
              <a:t> </a:t>
            </a:r>
            <a:r>
              <a:rPr lang="en-US" sz="1500" dirty="0" smtClean="0">
                <a:solidFill>
                  <a:prstClr val="black">
                    <a:hueOff val="0"/>
                    <a:satOff val="0"/>
                    <a:lumOff val="0"/>
                    <a:alphaOff val="0"/>
                  </a:prstClr>
                </a:solidFill>
              </a:rPr>
              <a:t>(PG &amp; OT actions)</a:t>
            </a:r>
            <a:endParaRPr lang="en-US" sz="1500" dirty="0">
              <a:solidFill>
                <a:prstClr val="black">
                  <a:hueOff val="0"/>
                  <a:satOff val="0"/>
                  <a:lumOff val="0"/>
                  <a:alphaOff val="0"/>
                </a:prstClr>
              </a:solidFill>
            </a:endParaRPr>
          </a:p>
        </p:txBody>
      </p:sp>
      <p:sp>
        <p:nvSpPr>
          <p:cNvPr id="29" name="Rectangle 28"/>
          <p:cNvSpPr/>
          <p:nvPr/>
        </p:nvSpPr>
        <p:spPr>
          <a:xfrm>
            <a:off x="4509663" y="1651269"/>
            <a:ext cx="3169539" cy="1728192"/>
          </a:xfrm>
          <a:prstGeom prst="rect">
            <a:avLst/>
          </a:prstGeom>
          <a:solidFill>
            <a:srgbClr val="FFF7FA"/>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11200">
              <a:lnSpc>
                <a:spcPct val="150000"/>
              </a:lnSpc>
              <a:spcBef>
                <a:spcPct val="0"/>
              </a:spcBef>
              <a:spcAft>
                <a:spcPct val="35000"/>
              </a:spcAft>
            </a:pPr>
            <a:r>
              <a:rPr lang="en-US" sz="1600" dirty="0">
                <a:solidFill>
                  <a:srgbClr val="008080"/>
                </a:solidFill>
              </a:rPr>
              <a:t>Step </a:t>
            </a:r>
            <a:r>
              <a:rPr lang="en-US" sz="1600" dirty="0">
                <a:solidFill>
                  <a:srgbClr val="FFC000"/>
                </a:solidFill>
              </a:rPr>
              <a:t>2</a:t>
            </a:r>
            <a:r>
              <a:rPr lang="ar-SA" sz="1600" dirty="0">
                <a:solidFill>
                  <a:srgbClr val="008080"/>
                </a:solidFill>
              </a:rPr>
              <a:t>:</a:t>
            </a:r>
            <a:r>
              <a:rPr lang="en-US" sz="1600" dirty="0">
                <a:solidFill>
                  <a:srgbClr val="008080"/>
                </a:solidFill>
              </a:rPr>
              <a:t> </a:t>
            </a:r>
            <a:r>
              <a:rPr lang="en-US" sz="1400" dirty="0" smtClean="0">
                <a:solidFill>
                  <a:prstClr val="black"/>
                </a:solidFill>
              </a:rPr>
              <a:t>The </a:t>
            </a:r>
            <a:r>
              <a:rPr lang="en-US" sz="1400" dirty="0">
                <a:solidFill>
                  <a:prstClr val="black"/>
                </a:solidFill>
              </a:rPr>
              <a:t>fertilizing sperm penetrates the corona </a:t>
            </a:r>
            <a:r>
              <a:rPr lang="en-US" sz="1400" dirty="0" err="1">
                <a:solidFill>
                  <a:prstClr val="black"/>
                </a:solidFill>
              </a:rPr>
              <a:t>radiata</a:t>
            </a:r>
            <a:r>
              <a:rPr lang="en-US" sz="1400" dirty="0">
                <a:solidFill>
                  <a:prstClr val="black"/>
                </a:solidFill>
              </a:rPr>
              <a:t> via membrane-bound enzymes in the plasma membrane of its head </a:t>
            </a:r>
            <a:r>
              <a:rPr lang="en-US" sz="1400" dirty="0">
                <a:solidFill>
                  <a:srgbClr val="FF0000"/>
                </a:solidFill>
              </a:rPr>
              <a:t>and binds to ZP3 receptors on the zona </a:t>
            </a:r>
            <a:r>
              <a:rPr lang="en-US" sz="1400" dirty="0" err="1">
                <a:solidFill>
                  <a:srgbClr val="FF0000"/>
                </a:solidFill>
              </a:rPr>
              <a:t>pellucida</a:t>
            </a:r>
            <a:r>
              <a:rPr lang="en-US" sz="1400" dirty="0">
                <a:solidFill>
                  <a:srgbClr val="FF0000"/>
                </a:solidFill>
              </a:rPr>
              <a:t>.</a:t>
            </a:r>
          </a:p>
        </p:txBody>
      </p:sp>
      <p:sp>
        <p:nvSpPr>
          <p:cNvPr id="31" name="Rectangle 30"/>
          <p:cNvSpPr/>
          <p:nvPr/>
        </p:nvSpPr>
        <p:spPr>
          <a:xfrm>
            <a:off x="8409864" y="1651269"/>
            <a:ext cx="3169539" cy="1728192"/>
          </a:xfrm>
          <a:prstGeom prst="rect">
            <a:avLst/>
          </a:prstGeom>
          <a:solidFill>
            <a:srgbClr val="F3FFF8"/>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55650">
              <a:lnSpc>
                <a:spcPct val="150000"/>
              </a:lnSpc>
              <a:spcBef>
                <a:spcPct val="0"/>
              </a:spcBef>
              <a:spcAft>
                <a:spcPct val="35000"/>
              </a:spcAft>
            </a:pPr>
            <a:r>
              <a:rPr lang="en-US" sz="1700" dirty="0">
                <a:solidFill>
                  <a:srgbClr val="008080"/>
                </a:solidFill>
              </a:rPr>
              <a:t>Step </a:t>
            </a:r>
            <a:r>
              <a:rPr lang="en-US" sz="1700" dirty="0">
                <a:solidFill>
                  <a:srgbClr val="FFC000"/>
                </a:solidFill>
              </a:rPr>
              <a:t>3</a:t>
            </a:r>
            <a:r>
              <a:rPr lang="en-US" sz="1700" dirty="0">
                <a:solidFill>
                  <a:srgbClr val="008080"/>
                </a:solidFill>
              </a:rPr>
              <a:t>:</a:t>
            </a:r>
            <a:r>
              <a:rPr lang="en-US" sz="1700" dirty="0">
                <a:solidFill>
                  <a:prstClr val="black">
                    <a:hueOff val="0"/>
                    <a:satOff val="0"/>
                    <a:lumOff val="0"/>
                    <a:alphaOff val="0"/>
                  </a:prstClr>
                </a:solidFill>
              </a:rPr>
              <a:t> </a:t>
            </a:r>
            <a:r>
              <a:rPr lang="en-US" sz="1500" dirty="0">
                <a:solidFill>
                  <a:srgbClr val="FF0000"/>
                </a:solidFill>
              </a:rPr>
              <a:t>binding of sperm to these receptors triggers the acrosome reaction, in which hydrolytic enzymes in the acrosome are released onto the zona </a:t>
            </a:r>
            <a:r>
              <a:rPr lang="en-US" sz="1500" dirty="0" err="1">
                <a:solidFill>
                  <a:srgbClr val="FF0000"/>
                </a:solidFill>
              </a:rPr>
              <a:t>pellucida</a:t>
            </a:r>
            <a:r>
              <a:rPr lang="en-US" sz="1500" dirty="0">
                <a:solidFill>
                  <a:srgbClr val="FF0000"/>
                </a:solidFill>
              </a:rPr>
              <a:t>.</a:t>
            </a:r>
          </a:p>
        </p:txBody>
      </p:sp>
      <p:sp>
        <p:nvSpPr>
          <p:cNvPr id="32" name="Rectangle 31"/>
          <p:cNvSpPr/>
          <p:nvPr/>
        </p:nvSpPr>
        <p:spPr>
          <a:xfrm>
            <a:off x="609460" y="4029571"/>
            <a:ext cx="3169539" cy="1728192"/>
          </a:xfrm>
          <a:prstGeom prst="rect">
            <a:avLst/>
          </a:prstGeom>
          <a:solidFill>
            <a:srgbClr val="FFF7FA"/>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55650">
              <a:lnSpc>
                <a:spcPct val="150000"/>
              </a:lnSpc>
              <a:spcBef>
                <a:spcPct val="0"/>
              </a:spcBef>
              <a:spcAft>
                <a:spcPct val="35000"/>
              </a:spcAft>
            </a:pPr>
            <a:r>
              <a:rPr lang="en-US" sz="1600" dirty="0">
                <a:solidFill>
                  <a:srgbClr val="008080"/>
                </a:solidFill>
              </a:rPr>
              <a:t>Step </a:t>
            </a:r>
            <a:r>
              <a:rPr lang="en-US" sz="1600" dirty="0" smtClean="0">
                <a:solidFill>
                  <a:srgbClr val="FFC000"/>
                </a:solidFill>
              </a:rPr>
              <a:t>6</a:t>
            </a:r>
            <a:r>
              <a:rPr lang="en-US" sz="1600" dirty="0" smtClean="0">
                <a:solidFill>
                  <a:srgbClr val="008080"/>
                </a:solidFill>
              </a:rPr>
              <a:t>: </a:t>
            </a:r>
            <a:r>
              <a:rPr lang="en-US" sz="1400" dirty="0" smtClean="0">
                <a:solidFill>
                  <a:srgbClr val="FF0000"/>
                </a:solidFill>
              </a:rPr>
              <a:t>The </a:t>
            </a:r>
            <a:r>
              <a:rPr lang="en-US" sz="1400" dirty="0">
                <a:solidFill>
                  <a:srgbClr val="FF0000"/>
                </a:solidFill>
              </a:rPr>
              <a:t>sperm stimulates release of Ca</a:t>
            </a:r>
            <a:r>
              <a:rPr lang="en-US" sz="1400" baseline="30000" dirty="0">
                <a:solidFill>
                  <a:srgbClr val="FF0000"/>
                </a:solidFill>
              </a:rPr>
              <a:t>+2 </a:t>
            </a:r>
            <a:r>
              <a:rPr lang="en-US" sz="1400" dirty="0">
                <a:solidFill>
                  <a:srgbClr val="FF0000"/>
                </a:solidFill>
              </a:rPr>
              <a:t> stored in cortical granules in the ovum, which in turn, inactivate ZP3 receptors, leading to the block to polyspermy.</a:t>
            </a:r>
          </a:p>
        </p:txBody>
      </p:sp>
      <p:sp>
        <p:nvSpPr>
          <p:cNvPr id="33" name="Rectangle 32"/>
          <p:cNvSpPr/>
          <p:nvPr/>
        </p:nvSpPr>
        <p:spPr>
          <a:xfrm>
            <a:off x="4509662" y="4029571"/>
            <a:ext cx="3169539" cy="1728192"/>
          </a:xfrm>
          <a:prstGeom prst="rect">
            <a:avLst/>
          </a:prstGeom>
          <a:solidFill>
            <a:srgbClr val="F3FFF8"/>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55650">
              <a:lnSpc>
                <a:spcPct val="150000"/>
              </a:lnSpc>
              <a:spcBef>
                <a:spcPct val="0"/>
              </a:spcBef>
              <a:spcAft>
                <a:spcPct val="35000"/>
              </a:spcAft>
            </a:pPr>
            <a:r>
              <a:rPr lang="en-US" sz="1700" dirty="0">
                <a:solidFill>
                  <a:srgbClr val="008080"/>
                </a:solidFill>
              </a:rPr>
              <a:t>Step </a:t>
            </a:r>
            <a:r>
              <a:rPr lang="en-US" sz="1700" dirty="0" smtClean="0">
                <a:solidFill>
                  <a:srgbClr val="FFC000"/>
                </a:solidFill>
              </a:rPr>
              <a:t>5</a:t>
            </a:r>
            <a:r>
              <a:rPr lang="en-US" sz="1700" dirty="0" smtClean="0">
                <a:solidFill>
                  <a:srgbClr val="008080"/>
                </a:solidFill>
              </a:rPr>
              <a:t>: </a:t>
            </a:r>
            <a:r>
              <a:rPr lang="en-US" sz="1600" dirty="0" smtClean="0">
                <a:solidFill>
                  <a:prstClr val="black">
                    <a:hueOff val="0"/>
                    <a:satOff val="0"/>
                    <a:lumOff val="0"/>
                    <a:alphaOff val="0"/>
                  </a:prstClr>
                </a:solidFill>
              </a:rPr>
              <a:t>The </a:t>
            </a:r>
            <a:r>
              <a:rPr lang="en-US" sz="1600" dirty="0">
                <a:solidFill>
                  <a:prstClr val="black">
                    <a:hueOff val="0"/>
                    <a:satOff val="0"/>
                    <a:lumOff val="0"/>
                    <a:alphaOff val="0"/>
                  </a:prstClr>
                </a:solidFill>
              </a:rPr>
              <a:t>sperm nucleus enters the ovum cytoplasm.</a:t>
            </a:r>
          </a:p>
        </p:txBody>
      </p:sp>
      <p:sp>
        <p:nvSpPr>
          <p:cNvPr id="34" name="Rectangle 33"/>
          <p:cNvSpPr/>
          <p:nvPr/>
        </p:nvSpPr>
        <p:spPr>
          <a:xfrm>
            <a:off x="8409864" y="4029571"/>
            <a:ext cx="3169539" cy="1728192"/>
          </a:xfrm>
          <a:prstGeom prst="rect">
            <a:avLst/>
          </a:prstGeom>
          <a:solidFill>
            <a:srgbClr val="FFF7FA"/>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11200">
              <a:lnSpc>
                <a:spcPct val="150000"/>
              </a:lnSpc>
              <a:spcBef>
                <a:spcPct val="0"/>
              </a:spcBef>
              <a:spcAft>
                <a:spcPct val="35000"/>
              </a:spcAft>
            </a:pPr>
            <a:r>
              <a:rPr lang="en-US" sz="1600" dirty="0">
                <a:solidFill>
                  <a:srgbClr val="008080"/>
                </a:solidFill>
              </a:rPr>
              <a:t>Step </a:t>
            </a:r>
            <a:r>
              <a:rPr lang="en-US" sz="1600" dirty="0" smtClean="0">
                <a:solidFill>
                  <a:srgbClr val="FFC000"/>
                </a:solidFill>
              </a:rPr>
              <a:t>4</a:t>
            </a:r>
            <a:r>
              <a:rPr lang="en-US" sz="1600" dirty="0" smtClean="0">
                <a:solidFill>
                  <a:srgbClr val="008080"/>
                </a:solidFill>
              </a:rPr>
              <a:t>: </a:t>
            </a:r>
            <a:r>
              <a:rPr lang="en-US" sz="1400" dirty="0" smtClean="0">
                <a:solidFill>
                  <a:prstClr val="black">
                    <a:hueOff val="0"/>
                    <a:satOff val="0"/>
                    <a:lumOff val="0"/>
                    <a:alphaOff val="0"/>
                  </a:prstClr>
                </a:solidFill>
              </a:rPr>
              <a:t>The </a:t>
            </a:r>
            <a:r>
              <a:rPr lang="en-US" sz="1400" dirty="0" err="1">
                <a:solidFill>
                  <a:prstClr val="black">
                    <a:hueOff val="0"/>
                    <a:satOff val="0"/>
                    <a:lumOff val="0"/>
                    <a:alphaOff val="0"/>
                  </a:prstClr>
                </a:solidFill>
              </a:rPr>
              <a:t>acrosomal</a:t>
            </a:r>
            <a:r>
              <a:rPr lang="en-US" sz="1400" dirty="0">
                <a:solidFill>
                  <a:prstClr val="black">
                    <a:hueOff val="0"/>
                    <a:satOff val="0"/>
                    <a:lumOff val="0"/>
                    <a:alphaOff val="0"/>
                  </a:prstClr>
                </a:solidFill>
              </a:rPr>
              <a:t> enzymes digest the zona </a:t>
            </a:r>
            <a:r>
              <a:rPr lang="en-US" sz="1400" dirty="0" err="1">
                <a:solidFill>
                  <a:prstClr val="black">
                    <a:hueOff val="0"/>
                    <a:satOff val="0"/>
                    <a:lumOff val="0"/>
                    <a:alphaOff val="0"/>
                  </a:prstClr>
                </a:solidFill>
              </a:rPr>
              <a:t>pellucida</a:t>
            </a:r>
            <a:r>
              <a:rPr lang="en-US" sz="1400" dirty="0">
                <a:solidFill>
                  <a:prstClr val="black">
                    <a:hueOff val="0"/>
                    <a:satOff val="0"/>
                    <a:lumOff val="0"/>
                    <a:alphaOff val="0"/>
                  </a:prstClr>
                </a:solidFill>
              </a:rPr>
              <a:t>, creating a pathway to the plasma membrane of the ovum. </a:t>
            </a:r>
          </a:p>
          <a:p>
            <a:pPr lvl="0" defTabSz="711200">
              <a:lnSpc>
                <a:spcPct val="150000"/>
              </a:lnSpc>
              <a:spcBef>
                <a:spcPct val="0"/>
              </a:spcBef>
              <a:spcAft>
                <a:spcPct val="35000"/>
              </a:spcAft>
            </a:pPr>
            <a:r>
              <a:rPr lang="en-US" sz="1400" dirty="0">
                <a:solidFill>
                  <a:prstClr val="black">
                    <a:hueOff val="0"/>
                    <a:satOff val="0"/>
                    <a:lumOff val="0"/>
                    <a:alphaOff val="0"/>
                  </a:prstClr>
                </a:solidFill>
              </a:rPr>
              <a:t>When the sperm reaches the ovum, the plasma membrane of the two cells fuse.</a:t>
            </a:r>
          </a:p>
        </p:txBody>
      </p:sp>
      <p:cxnSp>
        <p:nvCxnSpPr>
          <p:cNvPr id="36" name="Straight Arrow Connector 35"/>
          <p:cNvCxnSpPr/>
          <p:nvPr/>
        </p:nvCxnSpPr>
        <p:spPr>
          <a:xfrm>
            <a:off x="3778999" y="2497648"/>
            <a:ext cx="730663"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679201" y="2491518"/>
            <a:ext cx="730663"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0054853" y="3379461"/>
            <a:ext cx="1743" cy="667827"/>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4" idx="1"/>
          </p:cNvCxnSpPr>
          <p:nvPr/>
        </p:nvCxnSpPr>
        <p:spPr>
          <a:xfrm flipH="1">
            <a:off x="7679202" y="4893667"/>
            <a:ext cx="730662"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779000" y="4893667"/>
            <a:ext cx="730662"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03913" y="5953149"/>
            <a:ext cx="1781036" cy="276999"/>
          </a:xfrm>
          <a:prstGeom prst="rect">
            <a:avLst/>
          </a:prstGeom>
          <a:noFill/>
          <a:ln>
            <a:solidFill>
              <a:schemeClr val="bg1">
                <a:lumMod val="50000"/>
              </a:schemeClr>
            </a:solidFill>
            <a:prstDash val="dashDot"/>
          </a:ln>
        </p:spPr>
        <p:txBody>
          <a:bodyPr wrap="square" rtlCol="0">
            <a:spAutoFit/>
          </a:bodyPr>
          <a:lstStyle/>
          <a:p>
            <a:pPr marL="0" algn="ctr" defTabSz="1015898" rtl="1" eaLnBrk="1" latinLnBrk="0" hangingPunct="1"/>
            <a:r>
              <a:rPr lang="ar-SA" sz="1200" dirty="0" smtClean="0">
                <a:solidFill>
                  <a:schemeClr val="bg1">
                    <a:lumMod val="50000"/>
                  </a:schemeClr>
                </a:solidFill>
                <a:latin typeface="Calibri" charset="0"/>
                <a:ea typeface="Calibri" charset="0"/>
                <a:cs typeface="Calibri" charset="0"/>
              </a:rPr>
              <a:t>شرح الكلام </a:t>
            </a:r>
            <a:r>
              <a:rPr lang="ar-SA" sz="1200" dirty="0" err="1" smtClean="0">
                <a:solidFill>
                  <a:schemeClr val="bg1">
                    <a:lumMod val="50000"/>
                  </a:schemeClr>
                </a:solidFill>
                <a:latin typeface="Calibri" charset="0"/>
                <a:ea typeface="Calibri" charset="0"/>
                <a:cs typeface="Calibri" charset="0"/>
              </a:rPr>
              <a:t>بالسلايد</a:t>
            </a:r>
            <a:r>
              <a:rPr lang="ar-SA" sz="1200" dirty="0" smtClean="0">
                <a:solidFill>
                  <a:schemeClr val="bg1">
                    <a:lumMod val="50000"/>
                  </a:schemeClr>
                </a:solidFill>
                <a:latin typeface="Calibri" charset="0"/>
                <a:ea typeface="Calibri" charset="0"/>
                <a:cs typeface="Calibri" charset="0"/>
              </a:rPr>
              <a:t> </a:t>
            </a:r>
            <a:r>
              <a:rPr lang="ar-SA" sz="1200" dirty="0" err="1" smtClean="0">
                <a:solidFill>
                  <a:schemeClr val="bg1">
                    <a:lumMod val="50000"/>
                  </a:schemeClr>
                </a:solidFill>
                <a:latin typeface="Calibri" charset="0"/>
                <a:ea typeface="Calibri" charset="0"/>
                <a:cs typeface="Calibri" charset="0"/>
              </a:rPr>
              <a:t>الجاي</a:t>
            </a:r>
            <a:r>
              <a:rPr lang="ar-SA" sz="1200" dirty="0" smtClean="0">
                <a:solidFill>
                  <a:schemeClr val="bg1">
                    <a:lumMod val="50000"/>
                  </a:schemeClr>
                </a:solidFill>
                <a:latin typeface="Calibri" charset="0"/>
                <a:ea typeface="Calibri" charset="0"/>
                <a:cs typeface="Calibri" charset="0"/>
              </a:rPr>
              <a:t> </a:t>
            </a:r>
            <a:r>
              <a:rPr lang="ar-SA" sz="1200" dirty="0" smtClean="0">
                <a:solidFill>
                  <a:schemeClr val="bg1">
                    <a:lumMod val="50000"/>
                  </a:schemeClr>
                </a:solidFill>
                <a:latin typeface="Calibri" charset="0"/>
                <a:ea typeface="Calibri" charset="0"/>
                <a:cs typeface="Calibri" charset="0"/>
                <a:sym typeface="Wingdings" panose="05000000000000000000" pitchFamily="2" charset="2"/>
              </a:rPr>
              <a:t></a:t>
            </a:r>
            <a:endParaRPr lang="en-US" sz="1200" dirty="0">
              <a:solidFill>
                <a:schemeClr val="bg1">
                  <a:lumMod val="50000"/>
                </a:schemeClr>
              </a:solidFill>
              <a:latin typeface="Calibri" charset="0"/>
              <a:ea typeface="Calibri" charset="0"/>
              <a:cs typeface="Calibri" charset="0"/>
            </a:endParaRPr>
          </a:p>
        </p:txBody>
      </p:sp>
      <p:sp>
        <p:nvSpPr>
          <p:cNvPr id="2" name="Rectangle 1"/>
          <p:cNvSpPr/>
          <p:nvPr/>
        </p:nvSpPr>
        <p:spPr>
          <a:xfrm>
            <a:off x="5486578" y="541384"/>
            <a:ext cx="6092825" cy="523220"/>
          </a:xfrm>
          <a:prstGeom prst="rect">
            <a:avLst/>
          </a:prstGeom>
          <a:noFill/>
          <a:ln>
            <a:solidFill>
              <a:srgbClr val="00B050"/>
            </a:solidFill>
            <a:prstDash val="dashDot"/>
          </a:ln>
        </p:spPr>
        <p:txBody>
          <a:bodyPr wrap="square" rtlCol="0">
            <a:spAutoFit/>
          </a:bodyPr>
          <a:lstStyle/>
          <a:p>
            <a:r>
              <a:rPr lang="en-US" sz="1400" dirty="0" smtClean="0">
                <a:solidFill>
                  <a:srgbClr val="FF0000"/>
                </a:solidFill>
                <a:ea typeface="Calibri" charset="0"/>
                <a:cs typeface="Calibri" charset="0"/>
              </a:rPr>
              <a:t>Q: </a:t>
            </a:r>
            <a:r>
              <a:rPr lang="en-US" sz="1400" dirty="0" smtClean="0">
                <a:solidFill>
                  <a:srgbClr val="00B050"/>
                </a:solidFill>
                <a:ea typeface="Calibri" charset="0"/>
                <a:cs typeface="Calibri" charset="0"/>
              </a:rPr>
              <a:t>what </a:t>
            </a:r>
            <a:r>
              <a:rPr lang="en-US" sz="1400" dirty="0">
                <a:solidFill>
                  <a:srgbClr val="00B050"/>
                </a:solidFill>
                <a:ea typeface="Calibri" charset="0"/>
                <a:cs typeface="Calibri" charset="0"/>
              </a:rPr>
              <a:t>leads to the block </a:t>
            </a:r>
            <a:r>
              <a:rPr lang="en-US" sz="1400" dirty="0" smtClean="0">
                <a:solidFill>
                  <a:srgbClr val="00B050"/>
                </a:solidFill>
                <a:ea typeface="Calibri" charset="0"/>
                <a:cs typeface="Calibri" charset="0"/>
              </a:rPr>
              <a:t>of </a:t>
            </a:r>
            <a:r>
              <a:rPr lang="en-US" sz="1400" dirty="0">
                <a:solidFill>
                  <a:srgbClr val="00B050"/>
                </a:solidFill>
                <a:ea typeface="Calibri" charset="0"/>
                <a:cs typeface="Calibri" charset="0"/>
              </a:rPr>
              <a:t>polyspermy</a:t>
            </a:r>
            <a:r>
              <a:rPr lang="en-US" sz="1400" dirty="0" smtClean="0">
                <a:solidFill>
                  <a:srgbClr val="00B050"/>
                </a:solidFill>
                <a:ea typeface="Calibri" charset="0"/>
                <a:cs typeface="Calibri" charset="0"/>
              </a:rPr>
              <a:t>? Inhibition </a:t>
            </a:r>
            <a:r>
              <a:rPr lang="en-US" sz="1400" dirty="0">
                <a:solidFill>
                  <a:srgbClr val="00B050"/>
                </a:solidFill>
                <a:ea typeface="Calibri" charset="0"/>
                <a:cs typeface="Calibri" charset="0"/>
              </a:rPr>
              <a:t>of ZP3 receptor by stimulation of Ca release stored in </a:t>
            </a:r>
            <a:r>
              <a:rPr lang="en-US" sz="1400" dirty="0" smtClean="0">
                <a:solidFill>
                  <a:srgbClr val="00B050"/>
                </a:solidFill>
                <a:ea typeface="Calibri" charset="0"/>
                <a:cs typeface="Calibri" charset="0"/>
              </a:rPr>
              <a:t>cortical granules.</a:t>
            </a:r>
            <a:endParaRPr lang="en-US" sz="1400" dirty="0">
              <a:solidFill>
                <a:srgbClr val="00B050"/>
              </a:solidFill>
              <a:ea typeface="Calibri" charset="0"/>
              <a:cs typeface="Calibri" charset="0"/>
            </a:endParaRPr>
          </a:p>
        </p:txBody>
      </p:sp>
      <p:sp>
        <p:nvSpPr>
          <p:cNvPr id="18" name="Rectangle 17"/>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19841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7" name="TextBox 16"/>
          <p:cNvSpPr txBox="1"/>
          <p:nvPr/>
        </p:nvSpPr>
        <p:spPr>
          <a:xfrm>
            <a:off x="618115" y="1920095"/>
            <a:ext cx="10969943" cy="3785652"/>
          </a:xfrm>
          <a:prstGeom prst="rect">
            <a:avLst/>
          </a:prstGeom>
          <a:noFill/>
          <a:ln>
            <a:solidFill>
              <a:schemeClr val="bg1">
                <a:lumMod val="50000"/>
              </a:schemeClr>
            </a:solidFill>
            <a:prstDash val="dashDot"/>
          </a:ln>
        </p:spPr>
        <p:txBody>
          <a:bodyPr wrap="square" rtlCol="0">
            <a:spAutoFit/>
          </a:bodyPr>
          <a:lstStyle/>
          <a:p>
            <a:pPr marL="0" algn="r" defTabSz="1015898" rtl="1" eaLnBrk="1" latinLnBrk="0" hangingPunct="1">
              <a:lnSpc>
                <a:spcPct val="150000"/>
              </a:lnSpc>
            </a:pPr>
            <a:r>
              <a:rPr lang="ar-SA" sz="1600" dirty="0" smtClean="0">
                <a:solidFill>
                  <a:schemeClr val="bg1">
                    <a:lumMod val="50000"/>
                  </a:schemeClr>
                </a:solidFill>
                <a:latin typeface="Calibri" charset="0"/>
                <a:ea typeface="Calibri" charset="0"/>
                <a:cs typeface="Calibri" charset="0"/>
              </a:rPr>
              <a:t>شرح الكلام: (افهموا الـ</a:t>
            </a:r>
            <a:r>
              <a:rPr lang="en-US" sz="1600" dirty="0" smtClean="0">
                <a:solidFill>
                  <a:schemeClr val="bg1">
                    <a:lumMod val="50000"/>
                  </a:schemeClr>
                </a:solidFill>
                <a:latin typeface="Calibri" charset="0"/>
                <a:ea typeface="Calibri" charset="0"/>
                <a:cs typeface="Calibri" charset="0"/>
              </a:rPr>
              <a:t>layers</a:t>
            </a:r>
            <a:r>
              <a:rPr lang="ar-SA" sz="1600" dirty="0" smtClean="0">
                <a:solidFill>
                  <a:schemeClr val="bg1">
                    <a:lumMod val="50000"/>
                  </a:schemeClr>
                </a:solidFill>
                <a:latin typeface="Calibri" charset="0"/>
                <a:ea typeface="Calibri" charset="0"/>
                <a:cs typeface="Calibri" charset="0"/>
              </a:rPr>
              <a:t> لتسهيل تذكّر الخطوات)</a:t>
            </a:r>
          </a:p>
          <a:p>
            <a:pPr marL="0" algn="r" defTabSz="1015898" rtl="1" eaLnBrk="1" latinLnBrk="0" hangingPunct="1">
              <a:lnSpc>
                <a:spcPct val="150000"/>
              </a:lnSpc>
            </a:pPr>
            <a:r>
              <a:rPr lang="ar-SA" sz="1600" dirty="0" smtClean="0">
                <a:solidFill>
                  <a:schemeClr val="bg1">
                    <a:lumMod val="50000"/>
                  </a:schemeClr>
                </a:solidFill>
                <a:latin typeface="Calibri" charset="0"/>
                <a:ea typeface="Calibri" charset="0"/>
                <a:cs typeface="Calibri" charset="0"/>
              </a:rPr>
              <a:t>المرحلة الأولى: الحيوان المنوي بعد ما يخرج من الذكر يدخل لقناة فالوب، وبالتحديد في الـ</a:t>
            </a:r>
            <a:r>
              <a:rPr lang="en-US" sz="1600" dirty="0" smtClean="0">
                <a:solidFill>
                  <a:schemeClr val="bg1">
                    <a:lumMod val="50000"/>
                  </a:schemeClr>
                </a:solidFill>
                <a:latin typeface="Calibri" charset="0"/>
                <a:ea typeface="Calibri" charset="0"/>
                <a:cs typeface="Calibri" charset="0"/>
              </a:rPr>
              <a:t>ampulla</a:t>
            </a:r>
            <a:r>
              <a:rPr lang="ar-SA" sz="1600" dirty="0" smtClean="0">
                <a:solidFill>
                  <a:schemeClr val="bg1">
                    <a:lumMod val="50000"/>
                  </a:schemeClr>
                </a:solidFill>
                <a:latin typeface="Calibri" charset="0"/>
                <a:ea typeface="Calibri" charset="0"/>
                <a:cs typeface="Calibri" charset="0"/>
              </a:rPr>
              <a:t> في غضون ٣</a:t>
            </a:r>
            <a:r>
              <a:rPr lang="en-US" sz="1600" dirty="0" smtClean="0">
                <a:solidFill>
                  <a:schemeClr val="bg1">
                    <a:lumMod val="50000"/>
                  </a:schemeClr>
                </a:solidFill>
                <a:latin typeface="Calibri" charset="0"/>
                <a:ea typeface="Calibri" charset="0"/>
                <a:cs typeface="Calibri" charset="0"/>
              </a:rPr>
              <a:t>—</a:t>
            </a:r>
            <a:r>
              <a:rPr lang="ar-SA" sz="1600" dirty="0" smtClean="0">
                <a:solidFill>
                  <a:schemeClr val="bg1">
                    <a:lumMod val="50000"/>
                  </a:schemeClr>
                </a:solidFill>
                <a:latin typeface="Calibri" charset="0"/>
                <a:ea typeface="Calibri" charset="0"/>
                <a:cs typeface="Calibri" charset="0"/>
              </a:rPr>
              <a:t>٦٠ دقيقة.</a:t>
            </a:r>
          </a:p>
          <a:p>
            <a:pPr algn="r" rtl="1">
              <a:lnSpc>
                <a:spcPct val="150000"/>
              </a:lnSpc>
            </a:pPr>
            <a:r>
              <a:rPr lang="ar-SA" sz="1600" dirty="0" smtClean="0">
                <a:solidFill>
                  <a:schemeClr val="bg1">
                    <a:lumMod val="50000"/>
                  </a:schemeClr>
                </a:solidFill>
                <a:latin typeface="Calibri" charset="0"/>
                <a:ea typeface="Calibri" charset="0"/>
                <a:cs typeface="Calibri" charset="0"/>
              </a:rPr>
              <a:t>المرحلة الثانية: الحيوان المنوي يتغلغل داخل الـ</a:t>
            </a:r>
            <a:r>
              <a:rPr lang="en-US" sz="1600" dirty="0" smtClean="0">
                <a:solidFill>
                  <a:schemeClr val="bg1">
                    <a:lumMod val="50000"/>
                  </a:schemeClr>
                </a:solidFill>
                <a:latin typeface="Calibri" charset="0"/>
                <a:ea typeface="Calibri" charset="0"/>
                <a:cs typeface="Calibri" charset="0"/>
              </a:rPr>
              <a:t>zona </a:t>
            </a:r>
            <a:r>
              <a:rPr lang="en-US" sz="1600" dirty="0" err="1" smtClean="0">
                <a:solidFill>
                  <a:schemeClr val="bg1">
                    <a:lumMod val="50000"/>
                  </a:schemeClr>
                </a:solidFill>
                <a:latin typeface="Calibri" charset="0"/>
                <a:ea typeface="Calibri" charset="0"/>
                <a:cs typeface="Calibri" charset="0"/>
              </a:rPr>
              <a:t>pellucida</a:t>
            </a:r>
            <a:r>
              <a:rPr lang="en-US" sz="1600" dirty="0">
                <a:solidFill>
                  <a:schemeClr val="bg1">
                    <a:lumMod val="50000"/>
                  </a:schemeClr>
                </a:solidFill>
                <a:latin typeface="Calibri" charset="0"/>
                <a:ea typeface="Calibri" charset="0"/>
                <a:cs typeface="Calibri" charset="0"/>
              </a:rPr>
              <a:t> </a:t>
            </a:r>
            <a:r>
              <a:rPr lang="ar-SA" sz="1600" dirty="0">
                <a:solidFill>
                  <a:schemeClr val="bg1">
                    <a:lumMod val="50000"/>
                  </a:schemeClr>
                </a:solidFill>
                <a:latin typeface="Calibri" charset="0"/>
                <a:ea typeface="Calibri" charset="0"/>
                <a:cs typeface="Calibri" charset="0"/>
              </a:rPr>
              <a:t> </a:t>
            </a:r>
            <a:r>
              <a:rPr lang="ar-SA" sz="1600" dirty="0" smtClean="0">
                <a:solidFill>
                  <a:schemeClr val="bg1">
                    <a:lumMod val="50000"/>
                  </a:schemeClr>
                </a:solidFill>
                <a:latin typeface="Calibri" charset="0"/>
                <a:ea typeface="Calibri" charset="0"/>
                <a:cs typeface="Calibri" charset="0"/>
              </a:rPr>
              <a:t>(الطبقة الخارجية) بواسطة انزيمات داخل رأسه (تكلمنا عن إنزيمات ال</a:t>
            </a:r>
            <a:r>
              <a:rPr lang="en-US" sz="1600" dirty="0" smtClean="0">
                <a:solidFill>
                  <a:schemeClr val="bg1">
                    <a:lumMod val="50000"/>
                  </a:schemeClr>
                </a:solidFill>
                <a:latin typeface="Calibri" charset="0"/>
                <a:ea typeface="Calibri" charset="0"/>
                <a:cs typeface="Calibri" charset="0"/>
              </a:rPr>
              <a:t>Acrosome</a:t>
            </a:r>
            <a:r>
              <a:rPr lang="ar-SA" sz="1600" dirty="0" smtClean="0">
                <a:solidFill>
                  <a:schemeClr val="bg1">
                    <a:lumMod val="50000"/>
                  </a:schemeClr>
                </a:solidFill>
                <a:latin typeface="Calibri" charset="0"/>
                <a:ea typeface="Calibri" charset="0"/>
                <a:cs typeface="Calibri" charset="0"/>
              </a:rPr>
              <a:t> في المحاضرة الرابعة) ثم </a:t>
            </a:r>
            <a:r>
              <a:rPr lang="ar-SA" sz="1600" dirty="0">
                <a:solidFill>
                  <a:schemeClr val="bg1">
                    <a:lumMod val="50000"/>
                  </a:schemeClr>
                </a:solidFill>
                <a:latin typeface="Calibri" charset="0"/>
                <a:ea typeface="Calibri" charset="0"/>
                <a:cs typeface="Calibri" charset="0"/>
              </a:rPr>
              <a:t> يرتبط بـ</a:t>
            </a:r>
            <a:r>
              <a:rPr lang="en-US" sz="1600" dirty="0">
                <a:solidFill>
                  <a:schemeClr val="bg1">
                    <a:lumMod val="50000"/>
                  </a:schemeClr>
                </a:solidFill>
                <a:latin typeface="Calibri" charset="0"/>
                <a:ea typeface="Calibri" charset="0"/>
                <a:cs typeface="Calibri" charset="0"/>
              </a:rPr>
              <a:t>ZP3 receptor </a:t>
            </a:r>
            <a:r>
              <a:rPr lang="ar-SA" sz="1600" dirty="0">
                <a:solidFill>
                  <a:schemeClr val="bg1">
                    <a:lumMod val="50000"/>
                  </a:schemeClr>
                </a:solidFill>
                <a:latin typeface="Calibri" charset="0"/>
                <a:ea typeface="Calibri" charset="0"/>
                <a:cs typeface="Calibri" charset="0"/>
              </a:rPr>
              <a:t> الي يكون على الـ</a:t>
            </a:r>
            <a:r>
              <a:rPr lang="en-US" sz="1600" dirty="0">
                <a:solidFill>
                  <a:schemeClr val="bg1">
                    <a:lumMod val="50000"/>
                  </a:schemeClr>
                </a:solidFill>
                <a:latin typeface="Calibri" charset="0"/>
                <a:ea typeface="Calibri" charset="0"/>
                <a:cs typeface="Calibri" charset="0"/>
              </a:rPr>
              <a:t>zona </a:t>
            </a:r>
            <a:r>
              <a:rPr lang="en-US" sz="1600" dirty="0" err="1" smtClean="0">
                <a:solidFill>
                  <a:schemeClr val="bg1">
                    <a:lumMod val="50000"/>
                  </a:schemeClr>
                </a:solidFill>
                <a:latin typeface="Calibri" charset="0"/>
                <a:ea typeface="Calibri" charset="0"/>
                <a:cs typeface="Calibri" charset="0"/>
              </a:rPr>
              <a:t>pellucida</a:t>
            </a:r>
            <a:r>
              <a:rPr lang="ar-SA" sz="1600" dirty="0" smtClean="0">
                <a:solidFill>
                  <a:schemeClr val="bg1">
                    <a:lumMod val="50000"/>
                  </a:schemeClr>
                </a:solidFill>
                <a:latin typeface="Calibri" charset="0"/>
                <a:ea typeface="Calibri" charset="0"/>
                <a:cs typeface="Calibri" charset="0"/>
              </a:rPr>
              <a:t>.</a:t>
            </a:r>
          </a:p>
          <a:p>
            <a:pPr algn="r" rtl="1">
              <a:lnSpc>
                <a:spcPct val="150000"/>
              </a:lnSpc>
            </a:pPr>
            <a:r>
              <a:rPr lang="ar-SA" sz="1600" dirty="0" smtClean="0">
                <a:solidFill>
                  <a:schemeClr val="bg1">
                    <a:lumMod val="50000"/>
                  </a:schemeClr>
                </a:solidFill>
                <a:latin typeface="Calibri" charset="0"/>
                <a:ea typeface="Calibri" charset="0"/>
                <a:cs typeface="Calibri" charset="0"/>
              </a:rPr>
              <a:t>المرحلة الثالثة: بعد الارتباط تفرز الـ</a:t>
            </a:r>
            <a:r>
              <a:rPr lang="en-US" sz="1600" dirty="0" smtClean="0">
                <a:solidFill>
                  <a:schemeClr val="bg1">
                    <a:lumMod val="50000"/>
                  </a:schemeClr>
                </a:solidFill>
                <a:latin typeface="Calibri" charset="0"/>
                <a:ea typeface="Calibri" charset="0"/>
                <a:cs typeface="Calibri" charset="0"/>
              </a:rPr>
              <a:t>hydrolytic enzymes</a:t>
            </a:r>
            <a:r>
              <a:rPr lang="ar-SA" sz="1600" dirty="0" smtClean="0">
                <a:solidFill>
                  <a:schemeClr val="bg1">
                    <a:lumMod val="50000"/>
                  </a:schemeClr>
                </a:solidFill>
                <a:latin typeface="Calibri" charset="0"/>
                <a:ea typeface="Calibri" charset="0"/>
                <a:cs typeface="Calibri" charset="0"/>
              </a:rPr>
              <a:t> من رأس الحيوان المنوي (الـ</a:t>
            </a:r>
            <a:r>
              <a:rPr lang="en-US" sz="1600" dirty="0" smtClean="0">
                <a:solidFill>
                  <a:schemeClr val="bg1">
                    <a:lumMod val="50000"/>
                  </a:schemeClr>
                </a:solidFill>
                <a:latin typeface="Calibri" charset="0"/>
                <a:ea typeface="Calibri" charset="0"/>
                <a:cs typeface="Calibri" charset="0"/>
              </a:rPr>
              <a:t>Acrosome</a:t>
            </a:r>
            <a:r>
              <a:rPr lang="ar-SA" sz="1600" dirty="0" smtClean="0">
                <a:solidFill>
                  <a:schemeClr val="bg1">
                    <a:lumMod val="50000"/>
                  </a:schemeClr>
                </a:solidFill>
                <a:latin typeface="Calibri" charset="0"/>
                <a:ea typeface="Calibri" charset="0"/>
                <a:cs typeface="Calibri" charset="0"/>
              </a:rPr>
              <a:t>).</a:t>
            </a:r>
          </a:p>
          <a:p>
            <a:pPr algn="r" rtl="1">
              <a:lnSpc>
                <a:spcPct val="150000"/>
              </a:lnSpc>
            </a:pPr>
            <a:r>
              <a:rPr lang="ar-SA" sz="1600" dirty="0" smtClean="0">
                <a:solidFill>
                  <a:schemeClr val="bg1">
                    <a:lumMod val="50000"/>
                  </a:schemeClr>
                </a:solidFill>
                <a:latin typeface="Calibri" charset="0"/>
                <a:ea typeface="Calibri" charset="0"/>
                <a:cs typeface="Calibri" charset="0"/>
              </a:rPr>
              <a:t>المرحلة الرابعة: الانزيمات تهضم الـ</a:t>
            </a:r>
            <a:r>
              <a:rPr lang="en-US" sz="1600" dirty="0" smtClean="0">
                <a:solidFill>
                  <a:schemeClr val="bg1">
                    <a:lumMod val="50000"/>
                  </a:schemeClr>
                </a:solidFill>
                <a:latin typeface="Calibri" charset="0"/>
                <a:ea typeface="Calibri" charset="0"/>
                <a:cs typeface="Calibri" charset="0"/>
              </a:rPr>
              <a:t>zona </a:t>
            </a:r>
            <a:r>
              <a:rPr lang="en-US" sz="1600" dirty="0" err="1" smtClean="0">
                <a:solidFill>
                  <a:schemeClr val="bg1">
                    <a:lumMod val="50000"/>
                  </a:schemeClr>
                </a:solidFill>
                <a:latin typeface="Calibri" charset="0"/>
                <a:ea typeface="Calibri" charset="0"/>
                <a:cs typeface="Calibri" charset="0"/>
              </a:rPr>
              <a:t>pellucida</a:t>
            </a:r>
            <a:r>
              <a:rPr lang="ar-SA" sz="1600" dirty="0" smtClean="0">
                <a:solidFill>
                  <a:schemeClr val="bg1">
                    <a:lumMod val="50000"/>
                  </a:schemeClr>
                </a:solidFill>
                <a:latin typeface="Calibri" charset="0"/>
                <a:ea typeface="Calibri" charset="0"/>
                <a:cs typeface="Calibri" charset="0"/>
              </a:rPr>
              <a:t> وتمهد الطريق عشان الحيوان المنوي يوصل للبويضة، اول </a:t>
            </a:r>
            <a:r>
              <a:rPr lang="ar-SA" sz="1600" dirty="0" err="1" smtClean="0">
                <a:solidFill>
                  <a:schemeClr val="bg1">
                    <a:lumMod val="50000"/>
                  </a:schemeClr>
                </a:solidFill>
                <a:latin typeface="Calibri" charset="0"/>
                <a:ea typeface="Calibri" charset="0"/>
                <a:cs typeface="Calibri" charset="0"/>
              </a:rPr>
              <a:t>مايوصل</a:t>
            </a:r>
            <a:r>
              <a:rPr lang="ar-SA" sz="1600" dirty="0" smtClean="0">
                <a:solidFill>
                  <a:schemeClr val="bg1">
                    <a:lumMod val="50000"/>
                  </a:schemeClr>
                </a:solidFill>
                <a:latin typeface="Calibri" charset="0"/>
                <a:ea typeface="Calibri" charset="0"/>
                <a:cs typeface="Calibri" charset="0"/>
              </a:rPr>
              <a:t> يلتحم الـ</a:t>
            </a:r>
            <a:r>
              <a:rPr lang="en-US" sz="1600" dirty="0" smtClean="0">
                <a:solidFill>
                  <a:schemeClr val="bg1">
                    <a:lumMod val="50000"/>
                  </a:schemeClr>
                </a:solidFill>
                <a:latin typeface="Calibri" charset="0"/>
                <a:ea typeface="Calibri" charset="0"/>
                <a:cs typeface="Calibri" charset="0"/>
              </a:rPr>
              <a:t>cell membrane</a:t>
            </a:r>
            <a:r>
              <a:rPr lang="ar-SA" sz="1600" dirty="0" smtClean="0">
                <a:solidFill>
                  <a:schemeClr val="bg1">
                    <a:lumMod val="50000"/>
                  </a:schemeClr>
                </a:solidFill>
                <a:latin typeface="Calibri" charset="0"/>
                <a:ea typeface="Calibri" charset="0"/>
                <a:cs typeface="Calibri" charset="0"/>
              </a:rPr>
              <a:t> </a:t>
            </a:r>
            <a:r>
              <a:rPr lang="ar-SA" sz="1600" dirty="0">
                <a:solidFill>
                  <a:schemeClr val="bg1">
                    <a:lumMod val="50000"/>
                  </a:schemeClr>
                </a:solidFill>
                <a:latin typeface="Calibri" charset="0"/>
                <a:ea typeface="Calibri" charset="0"/>
                <a:cs typeface="Calibri" charset="0"/>
              </a:rPr>
              <a:t>ل</a:t>
            </a:r>
            <a:r>
              <a:rPr lang="ar-SA" sz="1600" dirty="0" smtClean="0">
                <a:solidFill>
                  <a:schemeClr val="bg1">
                    <a:lumMod val="50000"/>
                  </a:schemeClr>
                </a:solidFill>
                <a:latin typeface="Calibri" charset="0"/>
                <a:ea typeface="Calibri" charset="0"/>
                <a:cs typeface="Calibri" charset="0"/>
              </a:rPr>
              <a:t>لبويضة مع الـ</a:t>
            </a:r>
            <a:r>
              <a:rPr lang="en-US" sz="1600" dirty="0" smtClean="0">
                <a:solidFill>
                  <a:schemeClr val="bg1">
                    <a:lumMod val="50000"/>
                  </a:schemeClr>
                </a:solidFill>
                <a:latin typeface="Calibri" charset="0"/>
                <a:ea typeface="Calibri" charset="0"/>
                <a:cs typeface="Calibri" charset="0"/>
              </a:rPr>
              <a:t>cell membrane </a:t>
            </a:r>
            <a:r>
              <a:rPr lang="ar-SA" sz="1600" dirty="0" smtClean="0">
                <a:solidFill>
                  <a:schemeClr val="bg1">
                    <a:lumMod val="50000"/>
                  </a:schemeClr>
                </a:solidFill>
                <a:latin typeface="Calibri" charset="0"/>
                <a:ea typeface="Calibri" charset="0"/>
                <a:cs typeface="Calibri" charset="0"/>
              </a:rPr>
              <a:t> للحيوان المنوي ويصيرون مع بعض.</a:t>
            </a:r>
          </a:p>
          <a:p>
            <a:pPr algn="r" rtl="1">
              <a:lnSpc>
                <a:spcPct val="150000"/>
              </a:lnSpc>
            </a:pPr>
            <a:r>
              <a:rPr lang="ar-SA" sz="1600" dirty="0" smtClean="0">
                <a:solidFill>
                  <a:schemeClr val="bg1">
                    <a:lumMod val="50000"/>
                  </a:schemeClr>
                </a:solidFill>
                <a:latin typeface="Calibri" charset="0"/>
                <a:ea typeface="Calibri" charset="0"/>
                <a:cs typeface="Calibri" charset="0"/>
              </a:rPr>
              <a:t>المرحلة الخامسة: نواة الحيوان المنوي تدخل </a:t>
            </a:r>
            <a:r>
              <a:rPr lang="ar-SA" sz="1600" dirty="0" err="1" smtClean="0">
                <a:solidFill>
                  <a:schemeClr val="bg1">
                    <a:lumMod val="50000"/>
                  </a:schemeClr>
                </a:solidFill>
                <a:latin typeface="Calibri" charset="0"/>
                <a:ea typeface="Calibri" charset="0"/>
                <a:cs typeface="Calibri" charset="0"/>
              </a:rPr>
              <a:t>لسايتوبلازم</a:t>
            </a:r>
            <a:r>
              <a:rPr lang="ar-SA" sz="1600" dirty="0" smtClean="0">
                <a:solidFill>
                  <a:schemeClr val="bg1">
                    <a:lumMod val="50000"/>
                  </a:schemeClr>
                </a:solidFill>
                <a:latin typeface="Calibri" charset="0"/>
                <a:ea typeface="Calibri" charset="0"/>
                <a:cs typeface="Calibri" charset="0"/>
              </a:rPr>
              <a:t> البويضة.</a:t>
            </a:r>
          </a:p>
          <a:p>
            <a:pPr algn="r" rtl="1">
              <a:lnSpc>
                <a:spcPct val="150000"/>
              </a:lnSpc>
            </a:pPr>
            <a:r>
              <a:rPr lang="ar-SA" sz="1600" dirty="0" smtClean="0">
                <a:solidFill>
                  <a:schemeClr val="bg1">
                    <a:lumMod val="50000"/>
                  </a:schemeClr>
                </a:solidFill>
                <a:latin typeface="Calibri" charset="0"/>
                <a:ea typeface="Calibri" charset="0"/>
                <a:cs typeface="Calibri" charset="0"/>
              </a:rPr>
              <a:t>المرحلة السادسة: الحيوان المنوي يحفز اخراج الكالسيوم المخزن في الـ</a:t>
            </a:r>
            <a:r>
              <a:rPr lang="en-US" sz="1600" dirty="0" smtClean="0">
                <a:solidFill>
                  <a:schemeClr val="bg1">
                    <a:lumMod val="50000"/>
                  </a:schemeClr>
                </a:solidFill>
                <a:latin typeface="Calibri" charset="0"/>
                <a:ea typeface="Calibri" charset="0"/>
                <a:cs typeface="Calibri" charset="0"/>
              </a:rPr>
              <a:t>cortical granules</a:t>
            </a:r>
            <a:r>
              <a:rPr lang="ar-SA" sz="1600" dirty="0" smtClean="0">
                <a:solidFill>
                  <a:schemeClr val="bg1">
                    <a:lumMod val="50000"/>
                  </a:schemeClr>
                </a:solidFill>
                <a:latin typeface="Calibri" charset="0"/>
                <a:ea typeface="Calibri" charset="0"/>
                <a:cs typeface="Calibri" charset="0"/>
              </a:rPr>
              <a:t> حقت البويضة وبالتالي يثبط الـ</a:t>
            </a:r>
            <a:r>
              <a:rPr lang="en-US" sz="1600" dirty="0" smtClean="0">
                <a:solidFill>
                  <a:schemeClr val="bg1">
                    <a:lumMod val="50000"/>
                  </a:schemeClr>
                </a:solidFill>
                <a:latin typeface="Calibri" charset="0"/>
                <a:ea typeface="Calibri" charset="0"/>
                <a:cs typeface="Calibri" charset="0"/>
              </a:rPr>
              <a:t>ZP3 receptor</a:t>
            </a:r>
            <a:r>
              <a:rPr lang="ar-SA" sz="1600" dirty="0" smtClean="0">
                <a:solidFill>
                  <a:schemeClr val="bg1">
                    <a:lumMod val="50000"/>
                  </a:schemeClr>
                </a:solidFill>
                <a:latin typeface="Calibri" charset="0"/>
                <a:ea typeface="Calibri" charset="0"/>
                <a:cs typeface="Calibri" charset="0"/>
              </a:rPr>
              <a:t> ويمنع دخول حيوان منوي آخر وبكذا نمنع الـ</a:t>
            </a:r>
            <a:r>
              <a:rPr lang="en-US" sz="1600" dirty="0" smtClean="0">
                <a:solidFill>
                  <a:schemeClr val="bg1">
                    <a:lumMod val="50000"/>
                  </a:schemeClr>
                </a:solidFill>
                <a:latin typeface="Calibri" charset="0"/>
                <a:ea typeface="Calibri" charset="0"/>
                <a:cs typeface="Calibri" charset="0"/>
              </a:rPr>
              <a:t>polyspermy</a:t>
            </a:r>
            <a:r>
              <a:rPr lang="ar-SA" sz="1600" dirty="0">
                <a:solidFill>
                  <a:schemeClr val="bg1">
                    <a:lumMod val="50000"/>
                  </a:schemeClr>
                </a:solidFill>
                <a:latin typeface="Calibri" charset="0"/>
                <a:ea typeface="Calibri" charset="0"/>
                <a:cs typeface="Calibri" charset="0"/>
              </a:rPr>
              <a:t> </a:t>
            </a:r>
            <a:r>
              <a:rPr lang="ar-SA" sz="1600" dirty="0" smtClean="0">
                <a:solidFill>
                  <a:schemeClr val="bg1">
                    <a:lumMod val="50000"/>
                  </a:schemeClr>
                </a:solidFill>
                <a:latin typeface="Calibri" charset="0"/>
                <a:ea typeface="Calibri" charset="0"/>
                <a:cs typeface="Calibri" charset="0"/>
              </a:rPr>
              <a:t>ويكون عندنا حيوان منوي واحد فقط.</a:t>
            </a:r>
          </a:p>
        </p:txBody>
      </p:sp>
    </p:spTree>
    <p:extLst>
      <p:ext uri="{BB962C8B-B14F-4D97-AF65-F5344CB8AC3E}">
        <p14:creationId xmlns:p14="http://schemas.microsoft.com/office/powerpoint/2010/main" val="4259673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Results of </a:t>
            </a:r>
            <a:r>
              <a:rPr lang="en-US" altLang="en-US" sz="3200" dirty="0">
                <a:solidFill>
                  <a:srgbClr val="008080"/>
                </a:solidFill>
                <a:latin typeface="Bahnschrift" panose="020B0502040204020203" pitchFamily="34" charset="0"/>
                <a:cs typeface="Calibri" panose="020F0502020204030204" pitchFamily="34" charset="0"/>
              </a:rPr>
              <a:t>Fertilization</a:t>
            </a:r>
            <a:r>
              <a:rPr lang="en-US" altLang="en-US" sz="3200" dirty="0" smtClean="0">
                <a:solidFill>
                  <a:srgbClr val="008080"/>
                </a:solidFill>
                <a:latin typeface="Bahnschrift" panose="020B0502040204020203" pitchFamily="34" charset="0"/>
                <a:cs typeface="Calibri" panose="020F0502020204030204" pitchFamily="34" charset="0"/>
              </a:rPr>
              <a:t>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0"/>
            <a:ext cx="10969942" cy="388843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42900" indent="-342900" defTabSz="914400">
              <a:lnSpc>
                <a:spcPct val="150000"/>
              </a:lnSpc>
              <a:buClr>
                <a:srgbClr val="008080"/>
              </a:buClr>
              <a:buFont typeface="+mj-lt"/>
              <a:buAutoNum type="arabicPeriod"/>
              <a:defRPr/>
            </a:pPr>
            <a:r>
              <a:rPr lang="en-US" altLang="en-US" sz="1800" dirty="0" smtClean="0"/>
              <a:t>Oocyte </a:t>
            </a:r>
            <a:r>
              <a:rPr lang="en-US" altLang="en-US" sz="1800" dirty="0"/>
              <a:t>divides to form mature </a:t>
            </a:r>
            <a:r>
              <a:rPr lang="en-US" altLang="en-US" sz="1800" dirty="0" smtClean="0"/>
              <a:t>ovum (female </a:t>
            </a:r>
            <a:r>
              <a:rPr lang="en-US" altLang="en-US" sz="1800" dirty="0" err="1"/>
              <a:t>pronucleus</a:t>
            </a:r>
            <a:r>
              <a:rPr lang="en-US" altLang="en-US" sz="1800" dirty="0"/>
              <a:t> </a:t>
            </a:r>
            <a:r>
              <a:rPr lang="en-US" altLang="en-US" sz="1800" dirty="0">
                <a:solidFill>
                  <a:schemeClr val="accent4">
                    <a:lumMod val="75000"/>
                  </a:schemeClr>
                </a:solidFill>
              </a:rPr>
              <a:t>23</a:t>
            </a:r>
            <a:r>
              <a:rPr lang="en-US" altLang="en-US" sz="1800" dirty="0"/>
              <a:t> </a:t>
            </a:r>
            <a:r>
              <a:rPr lang="en-US" altLang="en-US" sz="1800" dirty="0">
                <a:solidFill>
                  <a:srgbClr val="FF0000"/>
                </a:solidFill>
              </a:rPr>
              <a:t>unpaired</a:t>
            </a:r>
            <a:r>
              <a:rPr lang="en-US" altLang="en-US" sz="1800" dirty="0"/>
              <a:t> </a:t>
            </a:r>
            <a:r>
              <a:rPr lang="en-US" altLang="en-US" sz="1800" dirty="0" smtClean="0"/>
              <a:t>chromosomes) </a:t>
            </a:r>
            <a:r>
              <a:rPr lang="en-US" altLang="en-US" sz="1800" dirty="0"/>
              <a:t>+ 2</a:t>
            </a:r>
            <a:r>
              <a:rPr lang="en-US" altLang="en-US" sz="1800" baseline="30000" dirty="0"/>
              <a:t>nd</a:t>
            </a:r>
            <a:r>
              <a:rPr lang="en-US" altLang="en-US" sz="1800" dirty="0"/>
              <a:t> polar </a:t>
            </a:r>
            <a:r>
              <a:rPr lang="en-US" altLang="en-US" sz="1800" dirty="0" smtClean="0"/>
              <a:t>body.</a:t>
            </a:r>
            <a:endParaRPr lang="en-US" altLang="en-US" sz="1800" dirty="0"/>
          </a:p>
          <a:p>
            <a:pPr marL="342900" indent="-342900" defTabSz="914400">
              <a:lnSpc>
                <a:spcPct val="150000"/>
              </a:lnSpc>
              <a:buClr>
                <a:srgbClr val="008080"/>
              </a:buClr>
              <a:buFont typeface="+mj-lt"/>
              <a:buAutoNum type="arabicPeriod"/>
              <a:defRPr/>
            </a:pPr>
            <a:r>
              <a:rPr lang="en-US" altLang="en-US" sz="1800" dirty="0"/>
              <a:t>Head of sperm swells (male </a:t>
            </a:r>
            <a:r>
              <a:rPr lang="en-US" altLang="en-US" sz="1800" dirty="0" err="1"/>
              <a:t>pronucleus</a:t>
            </a:r>
            <a:r>
              <a:rPr lang="en-US" altLang="en-US" sz="1800" dirty="0"/>
              <a:t> </a:t>
            </a:r>
            <a:r>
              <a:rPr lang="en-US" altLang="en-US" sz="1800" dirty="0">
                <a:solidFill>
                  <a:schemeClr val="accent4">
                    <a:lumMod val="75000"/>
                  </a:schemeClr>
                </a:solidFill>
              </a:rPr>
              <a:t>23</a:t>
            </a:r>
            <a:r>
              <a:rPr lang="en-US" altLang="en-US" sz="1800" dirty="0"/>
              <a:t> </a:t>
            </a:r>
            <a:r>
              <a:rPr lang="en-US" altLang="en-US" sz="1800" dirty="0">
                <a:solidFill>
                  <a:srgbClr val="FF0000"/>
                </a:solidFill>
              </a:rPr>
              <a:t>unpaired</a:t>
            </a:r>
            <a:r>
              <a:rPr lang="en-US" altLang="en-US" sz="1800" dirty="0"/>
              <a:t> chromosomes</a:t>
            </a:r>
            <a:r>
              <a:rPr lang="en-US" altLang="en-US" sz="1800" dirty="0" smtClean="0"/>
              <a:t>).</a:t>
            </a:r>
            <a:endParaRPr lang="en-US" altLang="en-US" sz="1800" dirty="0"/>
          </a:p>
          <a:p>
            <a:pPr marL="342900" indent="-342900" defTabSz="914400">
              <a:lnSpc>
                <a:spcPct val="150000"/>
              </a:lnSpc>
              <a:buClr>
                <a:srgbClr val="008080"/>
              </a:buClr>
              <a:buFont typeface="+mj-lt"/>
              <a:buAutoNum type="arabicPeriod"/>
              <a:defRPr/>
            </a:pPr>
            <a:r>
              <a:rPr lang="en-US" altLang="en-US" sz="1800" dirty="0"/>
              <a:t>Fertilized ovum (zygote) contain </a:t>
            </a:r>
            <a:r>
              <a:rPr lang="en-US" altLang="en-US" sz="1800" dirty="0">
                <a:solidFill>
                  <a:schemeClr val="accent4">
                    <a:lumMod val="75000"/>
                  </a:schemeClr>
                </a:solidFill>
              </a:rPr>
              <a:t>23</a:t>
            </a:r>
            <a:r>
              <a:rPr lang="en-US" altLang="en-US" sz="1800" dirty="0"/>
              <a:t> </a:t>
            </a:r>
            <a:r>
              <a:rPr lang="en-US" altLang="en-US" sz="1800" dirty="0">
                <a:solidFill>
                  <a:srgbClr val="FF0000"/>
                </a:solidFill>
              </a:rPr>
              <a:t>paired</a:t>
            </a:r>
            <a:r>
              <a:rPr lang="en-US" altLang="en-US" sz="1800" dirty="0"/>
              <a:t> </a:t>
            </a:r>
            <a:r>
              <a:rPr lang="en-US" altLang="en-US" sz="1800" dirty="0" smtClean="0"/>
              <a:t>chromosomes.</a:t>
            </a:r>
            <a:endParaRPr lang="en-US" altLang="en-US" sz="1800" dirty="0"/>
          </a:p>
          <a:p>
            <a:pPr marL="342900" indent="-342900" defTabSz="914400">
              <a:lnSpc>
                <a:spcPct val="150000"/>
              </a:lnSpc>
              <a:buClr>
                <a:srgbClr val="008080"/>
              </a:buClr>
              <a:buFont typeface="+mj-lt"/>
              <a:buAutoNum type="arabicPeriod"/>
              <a:defRPr/>
            </a:pPr>
            <a:endParaRPr lang="en-US" altLang="en-US" sz="200" dirty="0" smtClean="0"/>
          </a:p>
          <a:p>
            <a:pPr defTabSz="914400">
              <a:lnSpc>
                <a:spcPct val="150000"/>
              </a:lnSpc>
              <a:buClr>
                <a:srgbClr val="008080"/>
              </a:buClr>
              <a:defRPr/>
            </a:pPr>
            <a:r>
              <a:rPr lang="en-US" altLang="en-US" sz="1800" dirty="0" smtClean="0">
                <a:solidFill>
                  <a:schemeClr val="accent5">
                    <a:lumMod val="75000"/>
                  </a:schemeClr>
                </a:solidFill>
              </a:rPr>
              <a:t>The</a:t>
            </a:r>
            <a:r>
              <a:rPr lang="en-US" altLang="en-US" sz="1800" dirty="0" smtClean="0"/>
              <a:t> </a:t>
            </a:r>
            <a:r>
              <a:rPr lang="en-US" altLang="en-US" sz="1800" dirty="0">
                <a:solidFill>
                  <a:schemeClr val="accent4">
                    <a:lumMod val="75000"/>
                  </a:schemeClr>
                </a:solidFill>
              </a:rPr>
              <a:t>23</a:t>
            </a:r>
            <a:r>
              <a:rPr lang="en-US" altLang="en-US" sz="1800" dirty="0"/>
              <a:t> </a:t>
            </a:r>
            <a:r>
              <a:rPr lang="en-US" altLang="en-US" sz="1800" dirty="0" smtClean="0">
                <a:solidFill>
                  <a:schemeClr val="accent5">
                    <a:lumMod val="75000"/>
                  </a:schemeClr>
                </a:solidFill>
              </a:rPr>
              <a:t>chromosomes of </a:t>
            </a:r>
            <a:r>
              <a:rPr lang="en-US" altLang="en-US" sz="1800" dirty="0">
                <a:solidFill>
                  <a:schemeClr val="accent5">
                    <a:lumMod val="75000"/>
                  </a:schemeClr>
                </a:solidFill>
              </a:rPr>
              <a:t>the male and female </a:t>
            </a:r>
            <a:r>
              <a:rPr lang="en-US" altLang="en-US" sz="1800" dirty="0" err="1">
                <a:solidFill>
                  <a:schemeClr val="accent5">
                    <a:lumMod val="75000"/>
                  </a:schemeClr>
                </a:solidFill>
              </a:rPr>
              <a:t>pronuclei</a:t>
            </a:r>
            <a:r>
              <a:rPr lang="en-US" altLang="en-US" sz="1800" dirty="0">
                <a:solidFill>
                  <a:schemeClr val="accent5">
                    <a:lumMod val="75000"/>
                  </a:schemeClr>
                </a:solidFill>
              </a:rPr>
              <a:t> align themselves to re-form a complete complement of </a:t>
            </a:r>
            <a:r>
              <a:rPr lang="en-US" altLang="en-US" sz="1800" dirty="0">
                <a:solidFill>
                  <a:schemeClr val="accent4">
                    <a:lumMod val="75000"/>
                  </a:schemeClr>
                </a:solidFill>
              </a:rPr>
              <a:t>46</a:t>
            </a:r>
            <a:r>
              <a:rPr lang="en-US" altLang="en-US" sz="1800" dirty="0"/>
              <a:t> </a:t>
            </a:r>
            <a:r>
              <a:rPr lang="en-US" altLang="en-US" sz="1800" dirty="0" smtClean="0">
                <a:solidFill>
                  <a:schemeClr val="accent5">
                    <a:lumMod val="75000"/>
                  </a:schemeClr>
                </a:solidFill>
              </a:rPr>
              <a:t>chromosomes</a:t>
            </a:r>
            <a:r>
              <a:rPr lang="en-US" altLang="en-US" sz="1800" dirty="0" smtClean="0"/>
              <a:t>.</a:t>
            </a:r>
          </a:p>
          <a:p>
            <a:pPr defTabSz="914400">
              <a:lnSpc>
                <a:spcPct val="150000"/>
              </a:lnSpc>
              <a:buClr>
                <a:srgbClr val="008080"/>
              </a:buClr>
              <a:defRPr/>
            </a:pPr>
            <a:r>
              <a:rPr lang="en-US" altLang="en-US" sz="1400" dirty="0">
                <a:solidFill>
                  <a:srgbClr val="00B050"/>
                </a:solidFill>
              </a:rPr>
              <a:t>Male sperm either x or y arrive to fertilize the ovum; thus it’s the one determining the embryo’s </a:t>
            </a:r>
            <a:r>
              <a:rPr lang="en-US" altLang="en-US" sz="1400" dirty="0" smtClean="0">
                <a:solidFill>
                  <a:srgbClr val="00B050"/>
                </a:solidFill>
              </a:rPr>
              <a:t>sex.</a:t>
            </a:r>
            <a:endParaRPr lang="en-US" altLang="en-US" sz="1400" dirty="0">
              <a:solidFill>
                <a:srgbClr val="00B050"/>
              </a:solidFill>
            </a:endParaRPr>
          </a:p>
          <a:p>
            <a:pPr defTabSz="914400">
              <a:lnSpc>
                <a:spcPct val="150000"/>
              </a:lnSpc>
              <a:buClr>
                <a:srgbClr val="008080"/>
              </a:buClr>
              <a:defRPr/>
            </a:pPr>
            <a:r>
              <a:rPr lang="en-US" altLang="en-US" sz="1400" dirty="0">
                <a:solidFill>
                  <a:srgbClr val="00B050"/>
                </a:solidFill>
              </a:rPr>
              <a:t>. Theory: if a couple wants to have a boy they must do the intercourse in the day of the ovulation cause the y sperm is more faster and if they want a girl do the intercourse 2 days before the ovulation so the y sperm will die by then (sperm could stay in the female maximum 3 days ) and the x sperm could penetrate the </a:t>
            </a:r>
            <a:r>
              <a:rPr lang="en-US" altLang="en-US" sz="1400" dirty="0" smtClean="0">
                <a:solidFill>
                  <a:srgbClr val="00B050"/>
                </a:solidFill>
              </a:rPr>
              <a:t>ovum.</a:t>
            </a:r>
            <a:endParaRPr lang="en-US" altLang="en-US" sz="1400" dirty="0">
              <a:solidFill>
                <a:srgbClr val="00B050"/>
              </a:solidFill>
            </a:endParaRPr>
          </a:p>
          <a:p>
            <a:pPr defTabSz="914400">
              <a:lnSpc>
                <a:spcPct val="150000"/>
              </a:lnSpc>
              <a:buClr>
                <a:srgbClr val="008080"/>
              </a:buClr>
              <a:defRPr/>
            </a:pPr>
            <a:endParaRPr lang="en-US" altLang="en-US" sz="1800" dirty="0" smtClean="0"/>
          </a:p>
          <a:p>
            <a:pPr defTabSz="914400">
              <a:lnSpc>
                <a:spcPct val="150000"/>
              </a:lnSpc>
              <a:buClr>
                <a:srgbClr val="008080"/>
              </a:buClr>
              <a:defRPr/>
            </a:pPr>
            <a:endParaRPr lang="en-US" altLang="en-US" sz="1800" dirty="0"/>
          </a:p>
        </p:txBody>
      </p:sp>
      <p:sp>
        <p:nvSpPr>
          <p:cNvPr id="6" name="TextBox 5"/>
          <p:cNvSpPr txBox="1"/>
          <p:nvPr/>
        </p:nvSpPr>
        <p:spPr>
          <a:xfrm>
            <a:off x="3317647" y="5282951"/>
            <a:ext cx="8261756" cy="1015663"/>
          </a:xfrm>
          <a:prstGeom prst="rect">
            <a:avLst/>
          </a:prstGeom>
          <a:noFill/>
          <a:ln>
            <a:solidFill>
              <a:schemeClr val="bg1">
                <a:lumMod val="50000"/>
              </a:schemeClr>
            </a:solidFill>
            <a:prstDash val="dashDot"/>
          </a:ln>
        </p:spPr>
        <p:txBody>
          <a:bodyPr wrap="square" rtlCol="0">
            <a:spAutoFit/>
          </a:bodyPr>
          <a:lstStyle/>
          <a:p>
            <a:pPr marL="0" algn="r" defTabSz="1015898" rtl="1" eaLnBrk="1" latinLnBrk="0" hangingPunct="1"/>
            <a:r>
              <a:rPr lang="ar-SA" sz="1500" dirty="0" smtClean="0">
                <a:solidFill>
                  <a:schemeClr val="bg1">
                    <a:lumMod val="50000"/>
                  </a:schemeClr>
                </a:solidFill>
                <a:latin typeface="Calibri" charset="0"/>
                <a:ea typeface="Calibri" charset="0"/>
                <a:cs typeface="Calibri" charset="0"/>
              </a:rPr>
              <a:t>شرح الكلام:</a:t>
            </a:r>
          </a:p>
          <a:p>
            <a:pPr algn="r" rtl="1"/>
            <a:r>
              <a:rPr lang="ar-SA" sz="1500" dirty="0" smtClean="0">
                <a:solidFill>
                  <a:schemeClr val="bg1">
                    <a:lumMod val="50000"/>
                  </a:schemeClr>
                </a:solidFill>
                <a:latin typeface="Calibri" charset="0"/>
                <a:ea typeface="Calibri" charset="0"/>
                <a:cs typeface="Calibri" charset="0"/>
              </a:rPr>
              <a:t>قبل التلقيح: البويضة والحيوان المنوي يكون كل واحد منهم يحتوي على  </a:t>
            </a:r>
            <a:r>
              <a:rPr lang="en-US" sz="1500" dirty="0" smtClean="0">
                <a:solidFill>
                  <a:schemeClr val="bg1">
                    <a:lumMod val="50000"/>
                  </a:schemeClr>
                </a:solidFill>
                <a:latin typeface="Calibri" charset="0"/>
                <a:ea typeface="Calibri" charset="0"/>
                <a:cs typeface="Calibri" charset="0"/>
              </a:rPr>
              <a:t>23 unpaired chromosomes</a:t>
            </a:r>
            <a:r>
              <a:rPr lang="ar-SA" sz="1500" dirty="0" smtClean="0">
                <a:solidFill>
                  <a:schemeClr val="bg1">
                    <a:lumMod val="50000"/>
                  </a:schemeClr>
                </a:solidFill>
                <a:latin typeface="Calibri" charset="0"/>
                <a:ea typeface="Calibri" charset="0"/>
                <a:cs typeface="Calibri" charset="0"/>
              </a:rPr>
              <a:t> (ركزوا أنهم </a:t>
            </a:r>
            <a:r>
              <a:rPr lang="en-US" sz="1500" dirty="0" smtClean="0">
                <a:solidFill>
                  <a:schemeClr val="bg1">
                    <a:lumMod val="50000"/>
                  </a:schemeClr>
                </a:solidFill>
                <a:latin typeface="Calibri" charset="0"/>
                <a:ea typeface="Calibri" charset="0"/>
                <a:cs typeface="Calibri" charset="0"/>
              </a:rPr>
              <a:t>unpaired</a:t>
            </a:r>
            <a:r>
              <a:rPr lang="ar-SA" sz="1500" dirty="0" smtClean="0">
                <a:solidFill>
                  <a:schemeClr val="bg1">
                    <a:lumMod val="50000"/>
                  </a:schemeClr>
                </a:solidFill>
                <a:latin typeface="Calibri" charset="0"/>
                <a:ea typeface="Calibri" charset="0"/>
                <a:cs typeface="Calibri" charset="0"/>
              </a:rPr>
              <a:t>) (و </a:t>
            </a:r>
            <a:r>
              <a:rPr lang="en-US" altLang="en-US" sz="1500" dirty="0">
                <a:solidFill>
                  <a:schemeClr val="bg1">
                    <a:lumMod val="50000"/>
                  </a:schemeClr>
                </a:solidFill>
                <a:latin typeface="Calibri" charset="0"/>
                <a:ea typeface="Calibri" charset="0"/>
                <a:cs typeface="Calibri" charset="0"/>
              </a:rPr>
              <a:t>2</a:t>
            </a:r>
            <a:r>
              <a:rPr lang="en-US" altLang="en-US" sz="1500" baseline="30000" dirty="0">
                <a:solidFill>
                  <a:schemeClr val="bg1">
                    <a:lumMod val="50000"/>
                  </a:schemeClr>
                </a:solidFill>
                <a:latin typeface="Calibri" charset="0"/>
                <a:ea typeface="Calibri" charset="0"/>
                <a:cs typeface="Calibri" charset="0"/>
              </a:rPr>
              <a:t>nd</a:t>
            </a:r>
            <a:r>
              <a:rPr lang="en-US" altLang="en-US" sz="1500" dirty="0">
                <a:solidFill>
                  <a:schemeClr val="bg1">
                    <a:lumMod val="50000"/>
                  </a:schemeClr>
                </a:solidFill>
                <a:latin typeface="Calibri" charset="0"/>
                <a:ea typeface="Calibri" charset="0"/>
                <a:cs typeface="Calibri" charset="0"/>
              </a:rPr>
              <a:t> polar </a:t>
            </a:r>
            <a:r>
              <a:rPr lang="en-US" altLang="en-US" sz="1500" dirty="0" smtClean="0">
                <a:solidFill>
                  <a:schemeClr val="bg1">
                    <a:lumMod val="50000"/>
                  </a:schemeClr>
                </a:solidFill>
                <a:latin typeface="Calibri" charset="0"/>
                <a:ea typeface="Calibri" charset="0"/>
                <a:cs typeface="Calibri" charset="0"/>
              </a:rPr>
              <a:t>body</a:t>
            </a:r>
            <a:r>
              <a:rPr lang="ar-SA" altLang="en-US" sz="1500" dirty="0">
                <a:solidFill>
                  <a:schemeClr val="bg1">
                    <a:lumMod val="50000"/>
                  </a:schemeClr>
                </a:solidFill>
                <a:latin typeface="Calibri" charset="0"/>
                <a:ea typeface="Calibri" charset="0"/>
                <a:cs typeface="Calibri" charset="0"/>
              </a:rPr>
              <a:t>  </a:t>
            </a:r>
            <a:r>
              <a:rPr lang="ar-SA" altLang="en-US" sz="1500" dirty="0" smtClean="0">
                <a:solidFill>
                  <a:schemeClr val="bg1">
                    <a:lumMod val="50000"/>
                  </a:schemeClr>
                </a:solidFill>
                <a:latin typeface="Calibri" charset="0"/>
                <a:ea typeface="Calibri" charset="0"/>
                <a:cs typeface="Calibri" charset="0"/>
              </a:rPr>
              <a:t>بالنسبة للبويضة)</a:t>
            </a:r>
            <a:r>
              <a:rPr lang="ar-SA" altLang="en-US" sz="1500" dirty="0">
                <a:solidFill>
                  <a:schemeClr val="bg1">
                    <a:lumMod val="50000"/>
                  </a:schemeClr>
                </a:solidFill>
                <a:latin typeface="Calibri" charset="0"/>
                <a:ea typeface="Calibri" charset="0"/>
                <a:cs typeface="Calibri" charset="0"/>
              </a:rPr>
              <a:t>.</a:t>
            </a:r>
            <a:endParaRPr lang="ar-SA" sz="1500" dirty="0" smtClean="0">
              <a:solidFill>
                <a:schemeClr val="bg1">
                  <a:lumMod val="50000"/>
                </a:schemeClr>
              </a:solidFill>
              <a:latin typeface="Calibri" charset="0"/>
              <a:ea typeface="Calibri" charset="0"/>
              <a:cs typeface="Calibri" charset="0"/>
            </a:endParaRPr>
          </a:p>
          <a:p>
            <a:pPr algn="r" rtl="1"/>
            <a:r>
              <a:rPr lang="ar-SA" sz="1500" dirty="0" smtClean="0">
                <a:solidFill>
                  <a:schemeClr val="bg1">
                    <a:lumMod val="50000"/>
                  </a:schemeClr>
                </a:solidFill>
                <a:latin typeface="Calibri" charset="0"/>
                <a:ea typeface="Calibri" charset="0"/>
                <a:cs typeface="Calibri" charset="0"/>
              </a:rPr>
              <a:t>بعد التلقيح: يتكون عندي الـ</a:t>
            </a:r>
            <a:r>
              <a:rPr lang="en-US" sz="1500" dirty="0" smtClean="0">
                <a:solidFill>
                  <a:schemeClr val="bg1">
                    <a:lumMod val="50000"/>
                  </a:schemeClr>
                </a:solidFill>
                <a:latin typeface="Calibri" charset="0"/>
                <a:ea typeface="Calibri" charset="0"/>
                <a:cs typeface="Calibri" charset="0"/>
              </a:rPr>
              <a:t>zygote</a:t>
            </a:r>
            <a:r>
              <a:rPr lang="ar-SA" sz="1500" dirty="0" smtClean="0">
                <a:solidFill>
                  <a:schemeClr val="bg1">
                    <a:lumMod val="50000"/>
                  </a:schemeClr>
                </a:solidFill>
                <a:latin typeface="Calibri" charset="0"/>
                <a:ea typeface="Calibri" charset="0"/>
                <a:cs typeface="Calibri" charset="0"/>
              </a:rPr>
              <a:t> وهو عبارة عن ٢٣ زوج من الكروموسومات = ٤٦ كروموسوم.</a:t>
            </a:r>
            <a:endParaRPr lang="en-US" sz="1500" dirty="0">
              <a:solidFill>
                <a:schemeClr val="bg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100707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19050</TotalTime>
  <Words>4606</Words>
  <Application>Microsoft Office PowerPoint</Application>
  <PresentationFormat>Custom</PresentationFormat>
  <Paragraphs>592</Paragraphs>
  <Slides>36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Arabic Typesetting</vt:lpstr>
      <vt:lpstr>Arial</vt:lpstr>
      <vt:lpstr>Bahnschrift</vt:lpstr>
      <vt:lpstr>Bookman Old Style</vt:lpstr>
      <vt:lpstr>Calibri</vt:lpstr>
      <vt:lpstr>Comic Sans MS</vt:lpstr>
      <vt:lpstr>標楷體</vt:lpstr>
      <vt:lpstr>Gill Sans MT</vt:lpstr>
      <vt:lpstr>新細明體</vt:lpstr>
      <vt:lpstr>Wingdings</vt:lpstr>
      <vt:lpstr>Wingdings 3</vt:lpstr>
      <vt:lpstr>Origin</vt:lpstr>
      <vt:lpstr>PowerPoint Presentation</vt:lpstr>
      <vt:lpstr>PowerPoint Presentation</vt:lpstr>
      <vt:lpstr>Revision (Large Group Activity)</vt:lpstr>
      <vt:lpstr>Maturation of The Ovum</vt:lpstr>
      <vt:lpstr>Layers of The Ovum </vt:lpstr>
      <vt:lpstr>Fertilization</vt:lpstr>
      <vt:lpstr>Process Fertilization</vt:lpstr>
      <vt:lpstr>Cont.</vt:lpstr>
      <vt:lpstr>Results of Fertilization </vt:lpstr>
      <vt:lpstr>Transport of the Fertilized Ovum (Zygote) </vt:lpstr>
      <vt:lpstr>Entry of The Ovum Into The Uterus</vt:lpstr>
      <vt:lpstr>Cleavage</vt:lpstr>
      <vt:lpstr>Implantation</vt:lpstr>
      <vt:lpstr>Embryological Development of Placenta </vt:lpstr>
      <vt:lpstr>Physiologic Anatomy of The Placenta</vt:lpstr>
      <vt:lpstr>Functions of The Placenta </vt:lpstr>
      <vt:lpstr>Respiration</vt:lpstr>
      <vt:lpstr>Cont. </vt:lpstr>
      <vt:lpstr>Cont. </vt:lpstr>
      <vt:lpstr>Cont. </vt:lpstr>
      <vt:lpstr>Cont. </vt:lpstr>
      <vt:lpstr>Nutrition</vt:lpstr>
      <vt:lpstr>Excretion </vt:lpstr>
      <vt:lpstr>Endocrine</vt:lpstr>
      <vt:lpstr>Cont. In Other Word (same of the previous slide)</vt:lpstr>
      <vt:lpstr>Cont.</vt:lpstr>
      <vt:lpstr>Cont.   </vt:lpstr>
      <vt:lpstr>Cont.   </vt:lpstr>
      <vt:lpstr>Sources of Placental Estrogen &amp; Progesterone</vt:lpstr>
      <vt:lpstr>Physiological Adaptation To Pregnancy</vt:lpstr>
      <vt:lpstr>Cont. </vt:lpstr>
      <vt:lpstr>Cont. </vt:lpstr>
      <vt:lpstr>Summary </vt:lpstr>
      <vt:lpstr>Summary </vt:lpstr>
      <vt:lpstr>MCQ’s</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1368</cp:revision>
  <dcterms:created xsi:type="dcterms:W3CDTF">2016-09-07T16:15:34Z</dcterms:created>
  <dcterms:modified xsi:type="dcterms:W3CDTF">2018-04-07T05:25:25Z</dcterms:modified>
</cp:coreProperties>
</file>