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2"/>
  </p:notesMasterIdLst>
  <p:sldIdLst>
    <p:sldId id="681" r:id="rId2"/>
    <p:sldId id="682" r:id="rId3"/>
    <p:sldId id="651" r:id="rId4"/>
    <p:sldId id="683" r:id="rId5"/>
    <p:sldId id="653" r:id="rId6"/>
    <p:sldId id="655" r:id="rId7"/>
    <p:sldId id="656" r:id="rId8"/>
    <p:sldId id="657" r:id="rId9"/>
    <p:sldId id="658" r:id="rId10"/>
    <p:sldId id="660" r:id="rId11"/>
    <p:sldId id="679" r:id="rId12"/>
    <p:sldId id="677" r:id="rId13"/>
    <p:sldId id="680" r:id="rId14"/>
    <p:sldId id="663" r:id="rId15"/>
    <p:sldId id="643" r:id="rId16"/>
    <p:sldId id="666" r:id="rId17"/>
    <p:sldId id="667" r:id="rId18"/>
    <p:sldId id="668" r:id="rId19"/>
    <p:sldId id="669" r:id="rId20"/>
    <p:sldId id="670" r:id="rId21"/>
    <p:sldId id="671" r:id="rId22"/>
    <p:sldId id="616" r:id="rId23"/>
    <p:sldId id="672" r:id="rId24"/>
    <p:sldId id="673" r:id="rId25"/>
    <p:sldId id="674" r:id="rId26"/>
    <p:sldId id="684" r:id="rId27"/>
    <p:sldId id="685" r:id="rId28"/>
    <p:sldId id="686" r:id="rId29"/>
    <p:sldId id="687" r:id="rId30"/>
    <p:sldId id="688" r:id="rId31"/>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66CC"/>
    <a:srgbClr val="008080"/>
    <a:srgbClr val="F3FFF3"/>
    <a:srgbClr val="EFFFEF"/>
    <a:srgbClr val="E5FFE5"/>
    <a:srgbClr val="CCFFCC"/>
    <a:srgbClr val="F7FFF7"/>
    <a:srgbClr val="FBFFFB"/>
    <a:srgbClr val="F3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3979" autoAdjust="0"/>
  </p:normalViewPr>
  <p:slideViewPr>
    <p:cSldViewPr>
      <p:cViewPr varScale="1">
        <p:scale>
          <a:sx n="69" d="100"/>
          <a:sy n="69" d="100"/>
        </p:scale>
        <p:origin x="552" y="44"/>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118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4/6/2018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93136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4/6/2018</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4/6/2018</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4/6/2018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4/6/2018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4/6/2018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4/6/2018</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hyperlink" Target="https://docs.google.com/forms/d/1u1JBrQF2OHrdd-GO9svz5ydywmjOUc5AXtFmphInV9c/edit#responses" TargetMode="External"/><Relationship Id="rId13"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28.png"/><Relationship Id="rId12" Type="http://schemas.microsoft.com/office/2007/relationships/hdphoto" Target="../media/hdphoto3.wdp"/><Relationship Id="rId2" Type="http://schemas.openxmlformats.org/officeDocument/2006/relationships/notesSlide" Target="../notesSlides/notesSlide1.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hyperlink" Target="https://drive.google.com/open?id=0B-7mWPKMvk76SVNRSEpDdzlSck0" TargetMode="Externa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hyperlink" Target="https://www.youtube.com/watch?v=vXrQ_FhZmos" TargetMode="External"/><Relationship Id="rId10" Type="http://schemas.openxmlformats.org/officeDocument/2006/relationships/hyperlink" Target="https://mail.google.com/mail/u/2/#inbox" TargetMode="External"/><Relationship Id="rId4" Type="http://schemas.openxmlformats.org/officeDocument/2006/relationships/hyperlink" Target="https://docs.google.com/presentation/d/10DChL7-FX9meMaPu55vRBHSA5K39eDojw_yy2mMXzRE/edit#slide=id.g26a28280c2_0_0" TargetMode="External"/><Relationship Id="rId9" Type="http://schemas.openxmlformats.org/officeDocument/2006/relationships/image" Target="../media/image29.jpg"/><Relationship Id="rId14" Type="http://schemas.microsoft.com/office/2007/relationships/hdphoto" Target="../media/hdphoto4.wdp"/></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a:t>
            </a:fld>
            <a:endParaRPr lang="en-US" dirty="0"/>
          </a:p>
        </p:txBody>
      </p:sp>
      <p:sp>
        <p:nvSpPr>
          <p:cNvPr id="4" name="Rectangle 3"/>
          <p:cNvSpPr/>
          <p:nvPr/>
        </p:nvSpPr>
        <p:spPr>
          <a:xfrm>
            <a:off x="45740" y="116632"/>
            <a:ext cx="12025336"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user\AppData\Local\Microsoft\Windows\INetCache\IE\K75KFYI6\IMG_7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Internal Storage 6"/>
          <p:cNvSpPr/>
          <p:nvPr/>
        </p:nvSpPr>
        <p:spPr>
          <a:xfrm>
            <a:off x="618115" y="4797152"/>
            <a:ext cx="2019913" cy="1470383"/>
          </a:xfrm>
          <a:prstGeom prst="flowChartInternal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399" indent="-171399" defTabSz="914089">
              <a:buFont typeface="Wingdings" panose="05000000000000000000" pitchFamily="2" charset="2"/>
              <a:buChar char="§"/>
            </a:pPr>
            <a:r>
              <a:rPr lang="en-US" sz="1200" b="1" dirty="0">
                <a:solidFill>
                  <a:srgbClr val="008080"/>
                </a:solidFill>
                <a:latin typeface="Calibri" panose="020F0502020204030204" pitchFamily="34" charset="0"/>
                <a:cs typeface="Calibri" panose="020F0502020204030204" pitchFamily="34" charset="0"/>
              </a:rPr>
              <a:t>Te</a:t>
            </a:r>
            <a:r>
              <a:rPr lang="en-US" sz="1200" b="1" dirty="0">
                <a:solidFill>
                  <a:schemeClr val="tx1"/>
                </a:solidFill>
                <a:latin typeface="Calibri" panose="020F0502020204030204" pitchFamily="34" charset="0"/>
                <a:cs typeface="Calibri" panose="020F0502020204030204" pitchFamily="34" charset="0"/>
              </a:rPr>
              <a:t>xt</a:t>
            </a:r>
          </a:p>
          <a:p>
            <a:pPr marL="171399" indent="-171399" defTabSz="914089">
              <a:buFont typeface="Wingdings" panose="05000000000000000000" pitchFamily="2" charset="2"/>
              <a:buChar char="§"/>
            </a:pPr>
            <a:r>
              <a:rPr lang="en-US" sz="1200" b="1" dirty="0">
                <a:solidFill>
                  <a:srgbClr val="FF66CC"/>
                </a:solidFill>
                <a:latin typeface="Calibri" panose="020F0502020204030204" pitchFamily="34" charset="0"/>
                <a:cs typeface="Calibri" panose="020F0502020204030204" pitchFamily="34" charset="0"/>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latin typeface="Calibri" panose="020F0502020204030204" pitchFamily="34" charset="0"/>
                <a:cs typeface="Calibri" panose="020F0502020204030204" pitchFamily="34" charset="0"/>
              </a:rPr>
              <a:t>Only in Males’ slides</a:t>
            </a:r>
            <a:endParaRPr lang="en-US" sz="1200" b="1" dirty="0">
              <a:solidFill>
                <a:srgbClr val="FF0000"/>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F0000"/>
                </a:solidFill>
                <a:latin typeface="Calibri" panose="020F0502020204030204" pitchFamily="34" charset="0"/>
                <a:cs typeface="Calibri" panose="020F0502020204030204" pitchFamily="34" charset="0"/>
              </a:rPr>
              <a:t>Important</a:t>
            </a:r>
            <a:endParaRPr lang="en-US" sz="1200" b="1" dirty="0">
              <a:solidFill>
                <a:srgbClr val="DDE9EC">
                  <a:lumMod val="50000"/>
                </a:srgbClr>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ADA7A">
                    <a:lumMod val="75000"/>
                  </a:srgbClr>
                </a:solidFill>
                <a:latin typeface="Calibri" panose="020F0502020204030204" pitchFamily="34" charset="0"/>
                <a:cs typeface="Calibri" panose="020F0502020204030204" pitchFamily="34" charset="0"/>
              </a:rPr>
              <a:t>Numbers</a:t>
            </a:r>
          </a:p>
          <a:p>
            <a:pPr marL="171399" indent="-171399" defTabSz="914089">
              <a:buFont typeface="Wingdings" panose="05000000000000000000" pitchFamily="2" charset="2"/>
              <a:buChar char="§"/>
            </a:pPr>
            <a:r>
              <a:rPr lang="en-US" sz="1200" b="1" dirty="0">
                <a:solidFill>
                  <a:srgbClr val="00B050"/>
                </a:solidFill>
                <a:latin typeface="Calibri" panose="020F0502020204030204" pitchFamily="34" charset="0"/>
                <a:cs typeface="Calibri" panose="020F0502020204030204" pitchFamily="34" charset="0"/>
              </a:rPr>
              <a:t>Doctor notes</a:t>
            </a:r>
          </a:p>
          <a:p>
            <a:pPr marL="171399" indent="-171399" defTabSz="914089">
              <a:buFont typeface="Wingdings" panose="05000000000000000000" pitchFamily="2" charset="2"/>
              <a:buChar char="§"/>
            </a:pPr>
            <a:r>
              <a:rPr lang="en-US" sz="1200" b="1" dirty="0">
                <a:solidFill>
                  <a:schemeClr val="bg1">
                    <a:lumMod val="50000"/>
                  </a:schemeClr>
                </a:solidFill>
                <a:latin typeface="Calibri" panose="020F0502020204030204" pitchFamily="34" charset="0"/>
                <a:cs typeface="Calibri" panose="020F0502020204030204" pitchFamily="34" charset="0"/>
              </a:rPr>
              <a:t>Extra Notes</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3110" t="21869" r="12602" b="9349"/>
          <a:stretch/>
        </p:blipFill>
        <p:spPr>
          <a:xfrm>
            <a:off x="10253219" y="545041"/>
            <a:ext cx="1224136" cy="129614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496" y="1973631"/>
            <a:ext cx="1564468" cy="1386649"/>
          </a:xfrm>
          <a:prstGeom prst="rect">
            <a:avLst/>
          </a:prstGeom>
        </p:spPr>
      </p:pic>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5"/>
          <a:srcRect l="6576" r="6647"/>
          <a:stretch/>
        </p:blipFill>
        <p:spPr>
          <a:xfrm>
            <a:off x="2966458" y="1011467"/>
            <a:ext cx="6696744" cy="5256068"/>
          </a:xfrm>
          <a:prstGeom prst="rect">
            <a:avLst/>
          </a:prstGeom>
        </p:spPr>
      </p:pic>
      <p:pic>
        <p:nvPicPr>
          <p:cNvPr id="15" name="Picture 14"/>
          <p:cNvPicPr>
            <a:picLocks noChangeAspect="1"/>
          </p:cNvPicPr>
          <p:nvPr/>
        </p:nvPicPr>
        <p:blipFill>
          <a:blip r:embed="rId6"/>
          <a:stretch>
            <a:fillRect/>
          </a:stretch>
        </p:blipFill>
        <p:spPr>
          <a:xfrm>
            <a:off x="9890300" y="4646901"/>
            <a:ext cx="1710535" cy="1620634"/>
          </a:xfrm>
          <a:prstGeom prst="rect">
            <a:avLst/>
          </a:prstGeom>
        </p:spPr>
      </p:pic>
      <p:sp>
        <p:nvSpPr>
          <p:cNvPr id="12" name="Rectangle 11"/>
          <p:cNvSpPr/>
          <p:nvPr/>
        </p:nvSpPr>
        <p:spPr>
          <a:xfrm>
            <a:off x="8974731" y="11258"/>
            <a:ext cx="3214093"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abic Typesetting" panose="03020402040406030203" pitchFamily="66" charset="-78"/>
                <a:cs typeface="Arabic Typesetting" panose="03020402040406030203" pitchFamily="66" charset="-78"/>
              </a:rPr>
              <a:t>All the notes in this lecture are Important </a:t>
            </a:r>
            <a:endParaRPr lang="en-US"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252720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a:solidFill>
                  <a:srgbClr val="008080"/>
                </a:solidFill>
                <a:latin typeface="Bahnschrift" panose="020B0502040204020203" pitchFamily="34" charset="0"/>
                <a:cs typeface="Calibri" panose="020F0502020204030204" pitchFamily="34" charset="0"/>
              </a:rPr>
              <a:t>Cont. The positive feedback theory</a:t>
            </a:r>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4" name="Content Placeholder 3"/>
          <p:cNvSpPr>
            <a:spLocks noGrp="1"/>
          </p:cNvSpPr>
          <p:nvPr>
            <p:ph sz="quarter" idx="1"/>
          </p:nvPr>
        </p:nvSpPr>
        <p:spPr>
          <a:xfrm>
            <a:off x="5590355" y="1412776"/>
            <a:ext cx="5989047" cy="4680520"/>
          </a:xfrm>
          <a:ln w="19050">
            <a:solidFill>
              <a:srgbClr val="008080"/>
            </a:solidFill>
            <a:prstDash val="dashDot"/>
          </a:ln>
        </p:spPr>
        <p:txBody>
          <a:bodyPr>
            <a:noAutofit/>
          </a:bodyPr>
          <a:lstStyle/>
          <a:p>
            <a:pPr marL="0" indent="0" algn="ctr">
              <a:lnSpc>
                <a:spcPct val="150000"/>
              </a:lnSpc>
              <a:buClr>
                <a:srgbClr val="008080"/>
              </a:buClr>
              <a:buNone/>
              <a:defRPr/>
            </a:pPr>
            <a:r>
              <a:rPr lang="en-US" sz="1800" dirty="0">
                <a:solidFill>
                  <a:srgbClr val="008080"/>
                </a:solidFill>
              </a:rPr>
              <a:t>The positive feedback theory</a:t>
            </a:r>
            <a:endParaRPr lang="en-US" altLang="en-US" sz="1800" dirty="0"/>
          </a:p>
          <a:p>
            <a:pPr defTabSz="914400">
              <a:lnSpc>
                <a:spcPct val="150000"/>
              </a:lnSpc>
              <a:buClr>
                <a:srgbClr val="008080"/>
              </a:buClr>
              <a:defRPr/>
            </a:pPr>
            <a:r>
              <a:rPr lang="en-US" altLang="en-US" sz="1600" dirty="0"/>
              <a:t>A theory has been proposed to explain the onset of labor. </a:t>
            </a:r>
          </a:p>
          <a:p>
            <a:pPr defTabSz="914400">
              <a:lnSpc>
                <a:spcPct val="150000"/>
              </a:lnSpc>
              <a:buClr>
                <a:srgbClr val="008080"/>
              </a:buClr>
              <a:defRPr/>
            </a:pPr>
            <a:endParaRPr lang="en-US" altLang="en-US" sz="400" dirty="0"/>
          </a:p>
          <a:p>
            <a:pPr defTabSz="914400">
              <a:lnSpc>
                <a:spcPct val="150000"/>
              </a:lnSpc>
              <a:buClr>
                <a:srgbClr val="008080"/>
              </a:buClr>
              <a:defRPr/>
            </a:pPr>
            <a:r>
              <a:rPr lang="en-US" altLang="en-US" sz="1600" dirty="0"/>
              <a:t>The positive feedback theory suggests that: </a:t>
            </a:r>
            <a:endParaRPr lang="en-US" altLang="en-US" sz="300" dirty="0"/>
          </a:p>
          <a:p>
            <a:pPr defTabSz="914400">
              <a:lnSpc>
                <a:spcPct val="150000"/>
              </a:lnSpc>
              <a:buClr>
                <a:srgbClr val="008080"/>
              </a:buClr>
              <a:defRPr/>
            </a:pPr>
            <a:endParaRPr lang="en-US" altLang="en-US" sz="100" dirty="0"/>
          </a:p>
          <a:p>
            <a:pPr marL="342900" indent="-342900" defTabSz="914400">
              <a:lnSpc>
                <a:spcPct val="150000"/>
              </a:lnSpc>
              <a:buClr>
                <a:srgbClr val="008080"/>
              </a:buClr>
              <a:buFont typeface="+mj-lt"/>
              <a:buAutoNum type="arabicPeriod"/>
              <a:defRPr/>
            </a:pPr>
            <a:r>
              <a:rPr lang="en-US" altLang="en-US" sz="1600" dirty="0"/>
              <a:t>Stretching of the cervix by the fetus’s head finally becomes great enough to cause the contraction of the entire body of the uterus.</a:t>
            </a:r>
          </a:p>
          <a:p>
            <a:pPr marL="342900" indent="-342900" defTabSz="914400">
              <a:lnSpc>
                <a:spcPct val="150000"/>
              </a:lnSpc>
              <a:buClr>
                <a:srgbClr val="008080"/>
              </a:buClr>
              <a:buFont typeface="+mj-lt"/>
              <a:buAutoNum type="arabicPeriod"/>
              <a:defRPr/>
            </a:pPr>
            <a:endParaRPr lang="en-US" altLang="en-US" sz="1600" dirty="0"/>
          </a:p>
          <a:p>
            <a:pPr marL="342900" indent="-342900" defTabSz="914400">
              <a:lnSpc>
                <a:spcPct val="150000"/>
              </a:lnSpc>
              <a:buClr>
                <a:srgbClr val="008080"/>
              </a:buClr>
              <a:buFont typeface="+mj-lt"/>
              <a:buAutoNum type="arabicPeriod"/>
              <a:defRPr/>
            </a:pPr>
            <a:r>
              <a:rPr lang="en-US" altLang="en-US" sz="1600" dirty="0"/>
              <a:t>Stretching of the cervix </a:t>
            </a:r>
            <a:r>
              <a:rPr lang="en-US" altLang="en-US" sz="1600" dirty="0">
                <a:solidFill>
                  <a:schemeClr val="bg1">
                    <a:lumMod val="50000"/>
                  </a:schemeClr>
                </a:solidFill>
              </a:rPr>
              <a:t>will pushes the baby forward, which stretches the cervix more and initiates more positive feedback to the uterine body. Thus, </a:t>
            </a:r>
            <a:r>
              <a:rPr lang="en-US" altLang="en-US" sz="1600" dirty="0"/>
              <a:t>causes the pituitary gland to secrete oxytocin. </a:t>
            </a:r>
          </a:p>
          <a:p>
            <a:pPr>
              <a:buClr>
                <a:srgbClr val="008080"/>
              </a:buClr>
            </a:pPr>
            <a:endParaRPr lang="en-US" sz="1600" dirty="0">
              <a:solidFill>
                <a:schemeClr val="bg1">
                  <a:lumMod val="50000"/>
                </a:schemeClr>
              </a:solidFill>
            </a:endParaRPr>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p:nvPr/>
        </p:nvPicPr>
        <p:blipFill>
          <a:blip r:embed="rId2" cstate="print"/>
          <a:srcRect l="16970" t="21658" r="47686" b="6684"/>
          <a:stretch>
            <a:fillRect/>
          </a:stretch>
        </p:blipFill>
        <p:spPr bwMode="auto">
          <a:xfrm>
            <a:off x="609459" y="1268760"/>
            <a:ext cx="4764873" cy="4993390"/>
          </a:xfrm>
          <a:prstGeom prst="rect">
            <a:avLst/>
          </a:prstGeom>
          <a:noFill/>
          <a:ln w="9525">
            <a:noFill/>
            <a:miter lim="800000"/>
            <a:headEnd/>
            <a:tailEnd/>
          </a:ln>
        </p:spPr>
      </p:pic>
      <p:sp>
        <p:nvSpPr>
          <p:cNvPr id="7" name="Rectangle 6"/>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 </a:t>
            </a:r>
          </a:p>
        </p:txBody>
      </p:sp>
    </p:spTree>
    <p:extLst>
      <p:ext uri="{BB962C8B-B14F-4D97-AF65-F5344CB8AC3E}">
        <p14:creationId xmlns:p14="http://schemas.microsoft.com/office/powerpoint/2010/main" val="1664470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a:solidFill>
                  <a:srgbClr val="008080"/>
                </a:solidFill>
                <a:latin typeface="Bahnschrift" panose="020B0502040204020203" pitchFamily="34" charset="0"/>
                <a:cs typeface="Calibri" panose="020F0502020204030204" pitchFamily="34" charset="0"/>
              </a:rPr>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4" name="Content Placeholder 3"/>
          <p:cNvSpPr>
            <a:spLocks noGrp="1"/>
          </p:cNvSpPr>
          <p:nvPr>
            <p:ph sz="quarter" idx="1"/>
          </p:nvPr>
        </p:nvSpPr>
        <p:spPr>
          <a:xfrm>
            <a:off x="6022405" y="1340768"/>
            <a:ext cx="5556998" cy="4896544"/>
          </a:xfrm>
          <a:ln w="19050">
            <a:solidFill>
              <a:srgbClr val="00B050"/>
            </a:solidFill>
            <a:prstDash val="dashDot"/>
          </a:ln>
        </p:spPr>
        <p:txBody>
          <a:bodyPr>
            <a:noAutofit/>
          </a:bodyPr>
          <a:lstStyle/>
          <a:p>
            <a:pPr marL="0" indent="0">
              <a:lnSpc>
                <a:spcPct val="150000"/>
              </a:lnSpc>
              <a:buClr>
                <a:srgbClr val="008080"/>
              </a:buClr>
              <a:buNone/>
              <a:defRPr/>
            </a:pPr>
            <a:r>
              <a:rPr lang="en-US" sz="1600" dirty="0">
                <a:solidFill>
                  <a:srgbClr val="00B050"/>
                </a:solidFill>
              </a:rPr>
              <a:t>There is a theory that says: the hypothalamus of the fetus releases CRH which will act on the anterior pituitary and secrete ACTH and stimulate the adrenal glands to secrete Cortisol. This fetal cortisol will go to the placenta and stimulate the release of prostaglandins (E2 and F2 alpha) and will potentiate the release of placental CRH which will again stimulate the fetal adrenal cortex to release more cortisol (positive feedback). at the same time in the mother there will be stimulation to the hypothalamus to act on posterior pituitary for the release of oxytocin which will cause its actions. The placenta will secrete </a:t>
            </a:r>
            <a:r>
              <a:rPr lang="en-US" sz="1600" dirty="0" err="1">
                <a:solidFill>
                  <a:srgbClr val="00B050"/>
                </a:solidFill>
              </a:rPr>
              <a:t>Dehydroepiandrosterone</a:t>
            </a:r>
            <a:r>
              <a:rPr lang="en-US" sz="1600" dirty="0">
                <a:solidFill>
                  <a:srgbClr val="00B050"/>
                </a:solidFill>
              </a:rPr>
              <a:t> which will be converted in the placenta to estrogen, estrogen together with oxytocin and prostaglandins will lead to increase contractions of the uterus.</a:t>
            </a:r>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20_52"/>
          <p:cNvPicPr>
            <a:picLocks noChangeAspect="1" noChangeArrowheads="1"/>
          </p:cNvPicPr>
          <p:nvPr/>
        </p:nvPicPr>
        <p:blipFill>
          <a:blip r:embed="rId2" cstate="print"/>
          <a:stretch>
            <a:fillRect/>
          </a:stretch>
        </p:blipFill>
        <p:spPr>
          <a:xfrm>
            <a:off x="610923" y="1628800"/>
            <a:ext cx="5256559" cy="4204694"/>
          </a:xfrm>
          <a:prstGeom prst="rect">
            <a:avLst/>
          </a:prstGeom>
          <a:noFill/>
        </p:spPr>
      </p:pic>
    </p:spTree>
    <p:extLst>
      <p:ext uri="{BB962C8B-B14F-4D97-AF65-F5344CB8AC3E}">
        <p14:creationId xmlns:p14="http://schemas.microsoft.com/office/powerpoint/2010/main" val="715213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Cont.</a:t>
            </a:r>
          </a:p>
        </p:txBody>
      </p:sp>
      <p:sp>
        <p:nvSpPr>
          <p:cNvPr id="2" name="Rectangle 1"/>
          <p:cNvSpPr/>
          <p:nvPr/>
        </p:nvSpPr>
        <p:spPr>
          <a:xfrm>
            <a:off x="5302324" y="1279530"/>
            <a:ext cx="2808312" cy="1030627"/>
          </a:xfrm>
          <a:prstGeom prst="rect">
            <a:avLst/>
          </a:prstGeom>
          <a:solidFill>
            <a:srgbClr val="CCFFCC"/>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000000"/>
                </a:solidFill>
                <a:cs typeface="Arial" pitchFamily="34" charset="0"/>
              </a:rPr>
              <a:t>1. Baby moves deeper into mother’s birth canal</a:t>
            </a:r>
          </a:p>
        </p:txBody>
      </p:sp>
      <p:sp>
        <p:nvSpPr>
          <p:cNvPr id="7" name="Rectangle 6"/>
          <p:cNvSpPr/>
          <p:nvPr/>
        </p:nvSpPr>
        <p:spPr>
          <a:xfrm>
            <a:off x="8411051" y="1279529"/>
            <a:ext cx="2808312" cy="1030627"/>
          </a:xfrm>
          <a:prstGeom prst="rect">
            <a:avLst/>
          </a:prstGeom>
          <a:solidFill>
            <a:srgbClr val="CCFFCC"/>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2. </a:t>
            </a:r>
            <a:r>
              <a:rPr lang="en-US" sz="1500" dirty="0" err="1">
                <a:solidFill>
                  <a:schemeClr val="tx1"/>
                </a:solidFill>
              </a:rPr>
              <a:t>Pressoreceptors</a:t>
            </a:r>
            <a:r>
              <a:rPr lang="en-US" sz="1500" dirty="0">
                <a:solidFill>
                  <a:schemeClr val="tx1"/>
                </a:solidFill>
              </a:rPr>
              <a:t> in cervix of uterus excited</a:t>
            </a:r>
          </a:p>
        </p:txBody>
      </p:sp>
      <p:sp>
        <p:nvSpPr>
          <p:cNvPr id="8" name="Rectangle 7"/>
          <p:cNvSpPr/>
          <p:nvPr/>
        </p:nvSpPr>
        <p:spPr>
          <a:xfrm>
            <a:off x="5302324" y="2716160"/>
            <a:ext cx="2808312" cy="1030627"/>
          </a:xfrm>
          <a:prstGeom prst="rect">
            <a:avLst/>
          </a:prstGeom>
          <a:solidFill>
            <a:srgbClr val="E5FFE5"/>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3. Afferent impulses to hypothalamus</a:t>
            </a:r>
          </a:p>
        </p:txBody>
      </p:sp>
      <p:sp>
        <p:nvSpPr>
          <p:cNvPr id="9" name="Rectangle 8"/>
          <p:cNvSpPr/>
          <p:nvPr/>
        </p:nvSpPr>
        <p:spPr>
          <a:xfrm>
            <a:off x="8411051" y="2716160"/>
            <a:ext cx="2808312" cy="1030627"/>
          </a:xfrm>
          <a:prstGeom prst="rect">
            <a:avLst/>
          </a:prstGeom>
          <a:solidFill>
            <a:srgbClr val="E5FFE5"/>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4. Hypothalamus sends efferent impulses to posterior pituitary, where oxytocin is stored</a:t>
            </a:r>
          </a:p>
        </p:txBody>
      </p:sp>
      <p:sp>
        <p:nvSpPr>
          <p:cNvPr id="12" name="Rectangle 11"/>
          <p:cNvSpPr/>
          <p:nvPr/>
        </p:nvSpPr>
        <p:spPr>
          <a:xfrm>
            <a:off x="5302324" y="4152793"/>
            <a:ext cx="2808312" cy="1030627"/>
          </a:xfrm>
          <a:prstGeom prst="rect">
            <a:avLst/>
          </a:prstGeom>
          <a:solidFill>
            <a:srgbClr val="F3FFF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5. Posterior pituitary releases oxytocin to blood; oxytocin targets mother’s uterine muscle</a:t>
            </a:r>
          </a:p>
        </p:txBody>
      </p:sp>
      <p:cxnSp>
        <p:nvCxnSpPr>
          <p:cNvPr id="15" name="Straight Arrow Connector 14"/>
          <p:cNvCxnSpPr>
            <a:endCxn id="7" idx="1"/>
          </p:cNvCxnSpPr>
          <p:nvPr/>
        </p:nvCxnSpPr>
        <p:spPr>
          <a:xfrm>
            <a:off x="8110636" y="1794842"/>
            <a:ext cx="300415" cy="1"/>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418622" y="4152792"/>
            <a:ext cx="2808313" cy="1030627"/>
          </a:xfrm>
          <a:prstGeom prst="rect">
            <a:avLst/>
          </a:prstGeom>
          <a:solidFill>
            <a:srgbClr val="F3FFF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6. Uterus responds by contracting more vigorously</a:t>
            </a:r>
          </a:p>
        </p:txBody>
      </p:sp>
      <p:sp>
        <p:nvSpPr>
          <p:cNvPr id="19" name="Rectangle 18"/>
          <p:cNvSpPr/>
          <p:nvPr/>
        </p:nvSpPr>
        <p:spPr>
          <a:xfrm>
            <a:off x="5302324" y="5450845"/>
            <a:ext cx="5924611" cy="83031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7. Positive feedback mechanism continues to cycle until interrupted by birth of baby</a:t>
            </a:r>
          </a:p>
        </p:txBody>
      </p:sp>
      <p:cxnSp>
        <p:nvCxnSpPr>
          <p:cNvPr id="21" name="Elbow Connector 20"/>
          <p:cNvCxnSpPr>
            <a:stCxn id="7" idx="2"/>
            <a:endCxn id="8" idx="0"/>
          </p:cNvCxnSpPr>
          <p:nvPr/>
        </p:nvCxnSpPr>
        <p:spPr>
          <a:xfrm rot="5400000">
            <a:off x="8057841" y="958796"/>
            <a:ext cx="406006" cy="3108727"/>
          </a:xfrm>
          <a:prstGeom prst="bentConnector3">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118207" y="3230299"/>
            <a:ext cx="300415" cy="1"/>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5400000">
            <a:off x="8054055" y="2385637"/>
            <a:ext cx="406006" cy="3108727"/>
          </a:xfrm>
          <a:prstGeom prst="bentConnector3">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118207" y="4649700"/>
            <a:ext cx="300415" cy="1"/>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6" idx="2"/>
            <a:endCxn id="19" idx="0"/>
          </p:cNvCxnSpPr>
          <p:nvPr/>
        </p:nvCxnSpPr>
        <p:spPr>
          <a:xfrm rot="5400000">
            <a:off x="8909992" y="4538058"/>
            <a:ext cx="267426" cy="1558149"/>
          </a:xfrm>
          <a:prstGeom prst="bentConnector3">
            <a:avLst>
              <a:gd name="adj1" fmla="val 50000"/>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2"/>
          <a:stretch>
            <a:fillRect/>
          </a:stretch>
        </p:blipFill>
        <p:spPr>
          <a:xfrm>
            <a:off x="618115" y="1179503"/>
            <a:ext cx="3460073" cy="5114987"/>
          </a:xfrm>
          <a:prstGeom prst="rect">
            <a:avLst/>
          </a:prstGeom>
        </p:spPr>
      </p:pic>
      <p:sp>
        <p:nvSpPr>
          <p:cNvPr id="20" name="Rectangle 19"/>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 </a:t>
            </a:r>
          </a:p>
        </p:txBody>
      </p:sp>
      <p:sp>
        <p:nvSpPr>
          <p:cNvPr id="26" name="TextBox 25"/>
          <p:cNvSpPr txBox="1"/>
          <p:nvPr/>
        </p:nvSpPr>
        <p:spPr>
          <a:xfrm>
            <a:off x="4942284" y="6444627"/>
            <a:ext cx="2180866" cy="307777"/>
          </a:xfrm>
          <a:prstGeom prst="rect">
            <a:avLst/>
          </a:prstGeom>
          <a:noFill/>
          <a:ln>
            <a:solidFill>
              <a:schemeClr val="bg1">
                <a:lumMod val="50000"/>
              </a:schemeClr>
            </a:solidFill>
            <a:prstDash val="dashDot"/>
          </a:ln>
        </p:spPr>
        <p:txBody>
          <a:bodyPr wrap="square" rtlCol="0">
            <a:spAutoFit/>
          </a:bodyPr>
          <a:lstStyle/>
          <a:p>
            <a:pPr marL="0" algn="ctr" defTabSz="1015898" rtl="1" eaLnBrk="1" latinLnBrk="0" hangingPunct="1"/>
            <a:r>
              <a:rPr lang="ar-SA" sz="1400" dirty="0">
                <a:solidFill>
                  <a:schemeClr val="bg1">
                    <a:lumMod val="50000"/>
                  </a:schemeClr>
                </a:solidFill>
                <a:latin typeface="Calibri" charset="0"/>
                <a:ea typeface="Calibri" charset="0"/>
                <a:cs typeface="Calibri" charset="0"/>
              </a:rPr>
              <a:t>شرح الكلام </a:t>
            </a:r>
            <a:r>
              <a:rPr lang="ar-SA" sz="1400" dirty="0" err="1">
                <a:solidFill>
                  <a:schemeClr val="bg1">
                    <a:lumMod val="50000"/>
                  </a:schemeClr>
                </a:solidFill>
                <a:latin typeface="Calibri" charset="0"/>
                <a:ea typeface="Calibri" charset="0"/>
                <a:cs typeface="Calibri" charset="0"/>
              </a:rPr>
              <a:t>بالسلايد</a:t>
            </a:r>
            <a:r>
              <a:rPr lang="ar-SA" sz="1400" dirty="0">
                <a:solidFill>
                  <a:schemeClr val="bg1">
                    <a:lumMod val="50000"/>
                  </a:schemeClr>
                </a:solidFill>
                <a:latin typeface="Calibri" charset="0"/>
                <a:ea typeface="Calibri" charset="0"/>
                <a:cs typeface="Calibri" charset="0"/>
              </a:rPr>
              <a:t> </a:t>
            </a:r>
            <a:r>
              <a:rPr lang="ar-SA" sz="1400" dirty="0" err="1">
                <a:solidFill>
                  <a:schemeClr val="bg1">
                    <a:lumMod val="50000"/>
                  </a:schemeClr>
                </a:solidFill>
                <a:latin typeface="Calibri" charset="0"/>
                <a:ea typeface="Calibri" charset="0"/>
                <a:cs typeface="Calibri" charset="0"/>
              </a:rPr>
              <a:t>الجاي</a:t>
            </a:r>
            <a:r>
              <a:rPr lang="ar-SA" sz="1400" dirty="0">
                <a:solidFill>
                  <a:schemeClr val="bg1">
                    <a:lumMod val="50000"/>
                  </a:schemeClr>
                </a:solidFill>
                <a:latin typeface="Calibri" charset="0"/>
                <a:ea typeface="Calibri" charset="0"/>
                <a:cs typeface="Calibri" charset="0"/>
              </a:rPr>
              <a:t> </a:t>
            </a:r>
            <a:r>
              <a:rPr lang="ar-SA" sz="1400" dirty="0">
                <a:solidFill>
                  <a:schemeClr val="bg1">
                    <a:lumMod val="50000"/>
                  </a:schemeClr>
                </a:solidFill>
                <a:latin typeface="Calibri" charset="0"/>
                <a:ea typeface="Calibri" charset="0"/>
                <a:cs typeface="Calibri" charset="0"/>
                <a:sym typeface="Wingdings" panose="05000000000000000000" pitchFamily="2" charset="2"/>
              </a:rPr>
              <a:t></a:t>
            </a:r>
            <a:endParaRPr lang="en-US" sz="1400" dirty="0">
              <a:solidFill>
                <a:schemeClr val="bg1">
                  <a:lumMod val="50000"/>
                </a:schemeClr>
              </a:solidFill>
              <a:latin typeface="Calibri" charset="0"/>
              <a:ea typeface="Calibri" charset="0"/>
              <a:cs typeface="Calibri" charset="0"/>
            </a:endParaRPr>
          </a:p>
        </p:txBody>
      </p:sp>
    </p:spTree>
    <p:extLst>
      <p:ext uri="{BB962C8B-B14F-4D97-AF65-F5344CB8AC3E}">
        <p14:creationId xmlns:p14="http://schemas.microsoft.com/office/powerpoint/2010/main" val="3379663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Cont.</a:t>
            </a:r>
          </a:p>
        </p:txBody>
      </p:sp>
      <p:sp>
        <p:nvSpPr>
          <p:cNvPr id="17" name="TextBox 16"/>
          <p:cNvSpPr txBox="1"/>
          <p:nvPr/>
        </p:nvSpPr>
        <p:spPr>
          <a:xfrm>
            <a:off x="4187080" y="1290172"/>
            <a:ext cx="7357199" cy="4893647"/>
          </a:xfrm>
          <a:prstGeom prst="rect">
            <a:avLst/>
          </a:prstGeom>
          <a:noFill/>
          <a:ln>
            <a:solidFill>
              <a:schemeClr val="bg1">
                <a:lumMod val="50000"/>
              </a:schemeClr>
            </a:solidFill>
            <a:prstDash val="dashDot"/>
          </a:ln>
        </p:spPr>
        <p:txBody>
          <a:bodyPr wrap="square" rtlCol="0">
            <a:spAutoFit/>
          </a:bodyPr>
          <a:lstStyle/>
          <a:p>
            <a:pPr marL="0" algn="r" defTabSz="1015898" rtl="1" eaLnBrk="1" latinLnBrk="0" hangingPunct="1">
              <a:lnSpc>
                <a:spcPct val="150000"/>
              </a:lnSpc>
            </a:pPr>
            <a:r>
              <a:rPr lang="ar-SA" sz="1600" dirty="0">
                <a:solidFill>
                  <a:schemeClr val="bg1">
                    <a:lumMod val="50000"/>
                  </a:schemeClr>
                </a:solidFill>
                <a:latin typeface="Calibri" charset="0"/>
                <a:ea typeface="Calibri" charset="0"/>
                <a:cs typeface="Calibri" charset="0"/>
              </a:rPr>
              <a:t>شرح الكلام: (تبّعوا مع </a:t>
            </a:r>
            <a:r>
              <a:rPr lang="ar-SA" sz="1600" dirty="0" smtClean="0">
                <a:solidFill>
                  <a:schemeClr val="bg1">
                    <a:lumMod val="50000"/>
                  </a:schemeClr>
                </a:solidFill>
                <a:latin typeface="Calibri" charset="0"/>
                <a:ea typeface="Calibri" charset="0"/>
                <a:cs typeface="Calibri" charset="0"/>
              </a:rPr>
              <a:t>الصورة)</a:t>
            </a:r>
            <a:endParaRPr lang="ar-SA" sz="1600" dirty="0">
              <a:solidFill>
                <a:schemeClr val="bg1">
                  <a:lumMod val="50000"/>
                </a:schemeClr>
              </a:solidFill>
              <a:latin typeface="Calibri" charset="0"/>
              <a:ea typeface="Calibri" charset="0"/>
              <a:cs typeface="Calibri" charset="0"/>
            </a:endParaRPr>
          </a:p>
          <a:p>
            <a:pPr algn="r" rtl="1">
              <a:lnSpc>
                <a:spcPct val="150000"/>
              </a:lnSpc>
            </a:pPr>
            <a:r>
              <a:rPr lang="ar-SA" sz="1600" dirty="0">
                <a:solidFill>
                  <a:schemeClr val="bg1">
                    <a:lumMod val="50000"/>
                  </a:schemeClr>
                </a:solidFill>
                <a:latin typeface="Calibri" charset="0"/>
                <a:ea typeface="Calibri" charset="0"/>
                <a:cs typeface="Calibri" charset="0"/>
              </a:rPr>
              <a:t>1: </a:t>
            </a:r>
            <a:r>
              <a:rPr lang="ar-SA" sz="1600" dirty="0" err="1">
                <a:solidFill>
                  <a:schemeClr val="bg1">
                    <a:lumMod val="50000"/>
                  </a:schemeClr>
                </a:solidFill>
                <a:latin typeface="Calibri" charset="0"/>
                <a:ea typeface="Calibri" charset="0"/>
                <a:cs typeface="Calibri" charset="0"/>
              </a:rPr>
              <a:t>السيرفكس</a:t>
            </a:r>
            <a:r>
              <a:rPr lang="ar-SA" sz="1600" dirty="0">
                <a:solidFill>
                  <a:schemeClr val="bg1">
                    <a:lumMod val="50000"/>
                  </a:schemeClr>
                </a:solidFill>
                <a:latin typeface="Calibri" charset="0"/>
                <a:ea typeface="Calibri" charset="0"/>
                <a:cs typeface="Calibri" charset="0"/>
              </a:rPr>
              <a:t> للحامل يكون مُغطّى بمادة مخاطية اسمها (</a:t>
            </a:r>
            <a:r>
              <a:rPr lang="en-US" sz="1600" dirty="0">
                <a:solidFill>
                  <a:schemeClr val="bg1">
                    <a:lumMod val="50000"/>
                  </a:schemeClr>
                </a:solidFill>
                <a:latin typeface="Calibri" charset="0"/>
                <a:ea typeface="Calibri" charset="0"/>
                <a:cs typeface="Calibri" charset="0"/>
              </a:rPr>
              <a:t>mucus plug</a:t>
            </a:r>
            <a:r>
              <a:rPr lang="ar-SA" sz="1600" dirty="0">
                <a:solidFill>
                  <a:schemeClr val="bg1">
                    <a:lumMod val="50000"/>
                  </a:schemeClr>
                </a:solidFill>
                <a:latin typeface="Calibri" charset="0"/>
                <a:ea typeface="Calibri" charset="0"/>
                <a:cs typeface="Calibri" charset="0"/>
              </a:rPr>
              <a:t>) راح تنشرح بالتفصيل لاحقا، بس اعرفوا أن هذه المادة </a:t>
            </a:r>
            <a:r>
              <a:rPr lang="ar-SA" sz="1600" dirty="0">
                <a:solidFill>
                  <a:schemeClr val="bg1">
                    <a:lumMod val="50000"/>
                  </a:schemeClr>
                </a:solidFill>
                <a:latin typeface="Calibri" panose="020F0502020204030204" pitchFamily="34" charset="0"/>
                <a:cs typeface="Calibri" panose="020F0502020204030204" pitchFamily="34" charset="0"/>
              </a:rPr>
              <a:t>تملأ منطقة السيرفكس بالتالي تسكّرها وتمنع رأس الجنين من الخروج، </a:t>
            </a:r>
            <a:r>
              <a:rPr lang="ar-SA" sz="1600" dirty="0" smtClean="0">
                <a:solidFill>
                  <a:schemeClr val="bg1">
                    <a:lumMod val="50000"/>
                  </a:schemeClr>
                </a:solidFill>
                <a:latin typeface="Calibri" panose="020F0502020204030204" pitchFamily="34" charset="0"/>
                <a:cs typeface="Calibri" panose="020F0502020204030204" pitchFamily="34" charset="0"/>
              </a:rPr>
              <a:t>وعند قرب موعد </a:t>
            </a:r>
            <a:r>
              <a:rPr lang="ar-SA" sz="1600" dirty="0">
                <a:solidFill>
                  <a:schemeClr val="bg1">
                    <a:lumMod val="50000"/>
                  </a:schemeClr>
                </a:solidFill>
                <a:latin typeface="Calibri" panose="020F0502020204030204" pitchFamily="34" charset="0"/>
                <a:cs typeface="Calibri" panose="020F0502020204030204" pitchFamily="34" charset="0"/>
              </a:rPr>
              <a:t>الولادة تخرج هذه المادة بالتالي رأس الطفل راح يبدأ بالخروج </a:t>
            </a:r>
            <a:r>
              <a:rPr lang="ar-SA" sz="1600" dirty="0" smtClean="0">
                <a:solidFill>
                  <a:schemeClr val="bg1">
                    <a:lumMod val="50000"/>
                  </a:schemeClr>
                </a:solidFill>
                <a:latin typeface="Calibri" panose="020F0502020204030204" pitchFamily="34" charset="0"/>
                <a:cs typeface="Calibri" panose="020F0502020204030204" pitchFamily="34" charset="0"/>
              </a:rPr>
              <a:t>الين يوصل </a:t>
            </a:r>
            <a:r>
              <a:rPr lang="ar-SA" sz="1600" dirty="0">
                <a:solidFill>
                  <a:schemeClr val="bg1">
                    <a:lumMod val="50000"/>
                  </a:schemeClr>
                </a:solidFill>
                <a:latin typeface="Calibri" panose="020F0502020204030204" pitchFamily="34" charset="0"/>
                <a:cs typeface="Calibri" panose="020F0502020204030204" pitchFamily="34" charset="0"/>
              </a:rPr>
              <a:t>للـ</a:t>
            </a:r>
            <a:r>
              <a:rPr lang="en-US" sz="1600" dirty="0">
                <a:solidFill>
                  <a:schemeClr val="bg1">
                    <a:lumMod val="50000"/>
                  </a:schemeClr>
                </a:solidFill>
                <a:latin typeface="Calibri" panose="020F0502020204030204" pitchFamily="34" charset="0"/>
                <a:cs typeface="Calibri" panose="020F0502020204030204" pitchFamily="34" charset="0"/>
              </a:rPr>
              <a:t>birth canal </a:t>
            </a:r>
            <a:r>
              <a:rPr lang="ar-SA" sz="1600" dirty="0">
                <a:solidFill>
                  <a:schemeClr val="bg1">
                    <a:lumMod val="50000"/>
                  </a:schemeClr>
                </a:solidFill>
                <a:latin typeface="Calibri" panose="020F0502020204030204" pitchFamily="34" charset="0"/>
                <a:cs typeface="Calibri" panose="020F0502020204030204" pitchFamily="34" charset="0"/>
              </a:rPr>
              <a:t>.</a:t>
            </a:r>
          </a:p>
          <a:p>
            <a:pPr algn="r" rtl="1">
              <a:lnSpc>
                <a:spcPct val="150000"/>
              </a:lnSpc>
            </a:pPr>
            <a:r>
              <a:rPr lang="ar-SA" sz="1600" dirty="0">
                <a:solidFill>
                  <a:schemeClr val="bg1">
                    <a:lumMod val="50000"/>
                  </a:schemeClr>
                </a:solidFill>
                <a:latin typeface="Calibri" panose="020F0502020204030204" pitchFamily="34" charset="0"/>
                <a:cs typeface="Calibri" panose="020F0502020204030204" pitchFamily="34" charset="0"/>
              </a:rPr>
              <a:t>2: نزول رأس الطفل راح يسبب </a:t>
            </a:r>
            <a:r>
              <a:rPr lang="ar-SA" sz="1600" dirty="0" smtClean="0">
                <a:solidFill>
                  <a:schemeClr val="bg1">
                    <a:lumMod val="50000"/>
                  </a:schemeClr>
                </a:solidFill>
                <a:latin typeface="Calibri" panose="020F0502020204030204" pitchFamily="34" charset="0"/>
                <a:cs typeface="Calibri" panose="020F0502020204030204" pitchFamily="34" charset="0"/>
              </a:rPr>
              <a:t>ضغط على </a:t>
            </a:r>
            <a:r>
              <a:rPr lang="ar-SA" sz="1600" dirty="0" err="1" smtClean="0">
                <a:solidFill>
                  <a:schemeClr val="bg1">
                    <a:lumMod val="50000"/>
                  </a:schemeClr>
                </a:solidFill>
                <a:latin typeface="Calibri" panose="020F0502020204030204" pitchFamily="34" charset="0"/>
                <a:cs typeface="Calibri" panose="020F0502020204030204" pitchFamily="34" charset="0"/>
              </a:rPr>
              <a:t>الريسبتورز</a:t>
            </a:r>
            <a:r>
              <a:rPr lang="ar-SA" sz="1600" dirty="0" smtClean="0">
                <a:solidFill>
                  <a:schemeClr val="bg1">
                    <a:lumMod val="50000"/>
                  </a:schemeClr>
                </a:solidFill>
                <a:latin typeface="Calibri" panose="020F0502020204030204" pitchFamily="34" charset="0"/>
                <a:cs typeface="Calibri" panose="020F0502020204030204" pitchFamily="34" charset="0"/>
              </a:rPr>
              <a:t> اللي في </a:t>
            </a:r>
            <a:r>
              <a:rPr lang="ar-SA" sz="1600" dirty="0" err="1" smtClean="0">
                <a:solidFill>
                  <a:schemeClr val="bg1">
                    <a:lumMod val="50000"/>
                  </a:schemeClr>
                </a:solidFill>
                <a:latin typeface="Calibri" panose="020F0502020204030204" pitchFamily="34" charset="0"/>
                <a:cs typeface="Calibri" panose="020F0502020204030204" pitchFamily="34" charset="0"/>
              </a:rPr>
              <a:t>السيرفكس</a:t>
            </a:r>
            <a:r>
              <a:rPr lang="ar-SA" sz="1600" dirty="0" smtClean="0">
                <a:solidFill>
                  <a:schemeClr val="bg1">
                    <a:lumMod val="50000"/>
                  </a:schemeClr>
                </a:solidFill>
                <a:latin typeface="Calibri" panose="020F0502020204030204" pitchFamily="34" charset="0"/>
                <a:cs typeface="Calibri" panose="020F0502020204030204" pitchFamily="34" charset="0"/>
              </a:rPr>
              <a:t> </a:t>
            </a:r>
            <a:r>
              <a:rPr lang="ar-SA" sz="1600" dirty="0">
                <a:solidFill>
                  <a:schemeClr val="bg1">
                    <a:lumMod val="50000"/>
                  </a:schemeClr>
                </a:solidFill>
                <a:latin typeface="Calibri" panose="020F0502020204030204" pitchFamily="34" charset="0"/>
                <a:cs typeface="Calibri" panose="020F0502020204030204" pitchFamily="34" charset="0"/>
              </a:rPr>
              <a:t>(</a:t>
            </a:r>
            <a:r>
              <a:rPr lang="en-US" sz="1600" dirty="0" err="1" smtClean="0">
                <a:solidFill>
                  <a:schemeClr val="bg1">
                    <a:lumMod val="50000"/>
                  </a:schemeClr>
                </a:solidFill>
                <a:latin typeface="Calibri" panose="020F0502020204030204" pitchFamily="34" charset="0"/>
                <a:cs typeface="Calibri" panose="020F0502020204030204" pitchFamily="34" charset="0"/>
              </a:rPr>
              <a:t>Pressoreceptors</a:t>
            </a:r>
            <a:r>
              <a:rPr lang="ar-SA" sz="1600" dirty="0" smtClean="0">
                <a:solidFill>
                  <a:schemeClr val="bg1">
                    <a:lumMod val="50000"/>
                  </a:schemeClr>
                </a:solidFill>
                <a:latin typeface="Calibri" panose="020F0502020204030204" pitchFamily="34" charset="0"/>
                <a:cs typeface="Calibri" panose="020F0502020204030204" pitchFamily="34" charset="0"/>
              </a:rPr>
              <a:t>).</a:t>
            </a:r>
            <a:endParaRPr lang="ar-SA" sz="1600" dirty="0">
              <a:solidFill>
                <a:schemeClr val="bg1">
                  <a:lumMod val="50000"/>
                </a:schemeClr>
              </a:solidFill>
              <a:latin typeface="Calibri" panose="020F0502020204030204" pitchFamily="34" charset="0"/>
              <a:cs typeface="Calibri" panose="020F0502020204030204" pitchFamily="34" charset="0"/>
            </a:endParaRPr>
          </a:p>
          <a:p>
            <a:pPr algn="r" rtl="1">
              <a:lnSpc>
                <a:spcPct val="150000"/>
              </a:lnSpc>
            </a:pPr>
            <a:r>
              <a:rPr lang="ar-SA" sz="1600" dirty="0">
                <a:solidFill>
                  <a:schemeClr val="bg1">
                    <a:lumMod val="50000"/>
                  </a:schemeClr>
                </a:solidFill>
                <a:latin typeface="Calibri" panose="020F0502020204030204" pitchFamily="34" charset="0"/>
                <a:cs typeface="Calibri" panose="020F0502020204030204" pitchFamily="34" charset="0"/>
              </a:rPr>
              <a:t>3: هذه </a:t>
            </a:r>
            <a:r>
              <a:rPr lang="ar-SA" sz="1600" dirty="0" err="1">
                <a:solidFill>
                  <a:schemeClr val="bg1">
                    <a:lumMod val="50000"/>
                  </a:schemeClr>
                </a:solidFill>
                <a:latin typeface="Calibri" panose="020F0502020204030204" pitchFamily="34" charset="0"/>
                <a:cs typeface="Calibri" panose="020F0502020204030204" pitchFamily="34" charset="0"/>
              </a:rPr>
              <a:t>الريسبتورز</a:t>
            </a:r>
            <a:r>
              <a:rPr lang="ar-SA" sz="1600" dirty="0">
                <a:solidFill>
                  <a:schemeClr val="bg1">
                    <a:lumMod val="50000"/>
                  </a:schemeClr>
                </a:solidFill>
                <a:latin typeface="Calibri" panose="020F0502020204030204" pitchFamily="34" charset="0"/>
                <a:cs typeface="Calibri" panose="020F0502020204030204" pitchFamily="34" charset="0"/>
              </a:rPr>
              <a:t> راح ترسل رسائل حسية (</a:t>
            </a:r>
            <a:r>
              <a:rPr lang="en-US" sz="1600" dirty="0">
                <a:solidFill>
                  <a:schemeClr val="bg1">
                    <a:lumMod val="50000"/>
                  </a:schemeClr>
                </a:solidFill>
                <a:latin typeface="Calibri" panose="020F0502020204030204" pitchFamily="34" charset="0"/>
                <a:cs typeface="Calibri" panose="020F0502020204030204" pitchFamily="34" charset="0"/>
              </a:rPr>
              <a:t>afferent</a:t>
            </a:r>
            <a:r>
              <a:rPr lang="ar-SA" sz="1600" dirty="0">
                <a:solidFill>
                  <a:schemeClr val="bg1">
                    <a:lumMod val="50000"/>
                  </a:schemeClr>
                </a:solidFill>
                <a:latin typeface="Calibri" panose="020F0502020204030204" pitchFamily="34" charset="0"/>
                <a:cs typeface="Calibri" panose="020F0502020204030204" pitchFamily="34" charset="0"/>
              </a:rPr>
              <a:t>) </a:t>
            </a:r>
            <a:r>
              <a:rPr lang="ar-SA" sz="1600" dirty="0" err="1">
                <a:solidFill>
                  <a:schemeClr val="bg1">
                    <a:lumMod val="50000"/>
                  </a:schemeClr>
                </a:solidFill>
                <a:latin typeface="Calibri" panose="020F0502020204030204" pitchFamily="34" charset="0"/>
                <a:cs typeface="Calibri" panose="020F0502020204030204" pitchFamily="34" charset="0"/>
              </a:rPr>
              <a:t>للهايبوثلامس</a:t>
            </a:r>
            <a:r>
              <a:rPr lang="ar-SA" sz="1600" dirty="0">
                <a:solidFill>
                  <a:schemeClr val="bg1">
                    <a:lumMod val="50000"/>
                  </a:schemeClr>
                </a:solidFill>
                <a:latin typeface="Calibri" panose="020F0502020204030204" pitchFamily="34" charset="0"/>
                <a:cs typeface="Calibri" panose="020F0502020204030204" pitchFamily="34" charset="0"/>
              </a:rPr>
              <a:t>.</a:t>
            </a:r>
          </a:p>
          <a:p>
            <a:pPr algn="r" rtl="1">
              <a:lnSpc>
                <a:spcPct val="150000"/>
              </a:lnSpc>
            </a:pPr>
            <a:r>
              <a:rPr lang="ar-SA" sz="1600" dirty="0">
                <a:solidFill>
                  <a:schemeClr val="bg1">
                    <a:lumMod val="50000"/>
                  </a:schemeClr>
                </a:solidFill>
                <a:latin typeface="Calibri" panose="020F0502020204030204" pitchFamily="34" charset="0"/>
                <a:cs typeface="Calibri" panose="020F0502020204030204" pitchFamily="34" charset="0"/>
              </a:rPr>
              <a:t>4 +5: </a:t>
            </a:r>
            <a:r>
              <a:rPr lang="ar-SA" sz="1600" dirty="0" err="1">
                <a:solidFill>
                  <a:schemeClr val="bg1">
                    <a:lumMod val="50000"/>
                  </a:schemeClr>
                </a:solidFill>
                <a:latin typeface="Calibri" panose="020F0502020204030204" pitchFamily="34" charset="0"/>
                <a:cs typeface="Calibri" panose="020F0502020204030204" pitchFamily="34" charset="0"/>
              </a:rPr>
              <a:t>الهايبوثلامس</a:t>
            </a:r>
            <a:r>
              <a:rPr lang="ar-SA" sz="1600" dirty="0">
                <a:solidFill>
                  <a:schemeClr val="bg1">
                    <a:lumMod val="50000"/>
                  </a:schemeClr>
                </a:solidFill>
                <a:latin typeface="Calibri" panose="020F0502020204030204" pitchFamily="34" charset="0"/>
                <a:cs typeface="Calibri" panose="020F0502020204030204" pitchFamily="34" charset="0"/>
              </a:rPr>
              <a:t> بالتالي راح </a:t>
            </a:r>
            <a:r>
              <a:rPr lang="ar-SA" sz="1600" dirty="0" smtClean="0">
                <a:solidFill>
                  <a:schemeClr val="bg1">
                    <a:lumMod val="50000"/>
                  </a:schemeClr>
                </a:solidFill>
                <a:latin typeface="Calibri" panose="020F0502020204030204" pitchFamily="34" charset="0"/>
                <a:cs typeface="Calibri" panose="020F0502020204030204" pitchFamily="34" charset="0"/>
              </a:rPr>
              <a:t>يستجيب لهذه الإشارات </a:t>
            </a:r>
            <a:r>
              <a:rPr lang="ar-SA" sz="1600" dirty="0">
                <a:solidFill>
                  <a:schemeClr val="bg1">
                    <a:lumMod val="50000"/>
                  </a:schemeClr>
                </a:solidFill>
                <a:latin typeface="Calibri" panose="020F0502020204030204" pitchFamily="34" charset="0"/>
                <a:cs typeface="Calibri" panose="020F0502020204030204" pitchFamily="34" charset="0"/>
              </a:rPr>
              <a:t>ويرسل </a:t>
            </a:r>
            <a:r>
              <a:rPr lang="en-US" sz="1600" dirty="0">
                <a:solidFill>
                  <a:schemeClr val="bg1">
                    <a:lumMod val="50000"/>
                  </a:schemeClr>
                </a:solidFill>
                <a:latin typeface="Calibri" panose="020F0502020204030204" pitchFamily="34" charset="0"/>
                <a:cs typeface="Calibri" panose="020F0502020204030204" pitchFamily="34" charset="0"/>
              </a:rPr>
              <a:t>motor signals </a:t>
            </a:r>
            <a:r>
              <a:rPr lang="ar-SA" sz="1600" dirty="0">
                <a:solidFill>
                  <a:schemeClr val="bg1">
                    <a:lumMod val="50000"/>
                  </a:schemeClr>
                </a:solidFill>
                <a:latin typeface="Calibri" panose="020F0502020204030204" pitchFamily="34" charset="0"/>
                <a:cs typeface="Calibri" panose="020F0502020204030204" pitchFamily="34" charset="0"/>
              </a:rPr>
              <a:t> (</a:t>
            </a:r>
            <a:r>
              <a:rPr lang="en-US" sz="1600" dirty="0">
                <a:solidFill>
                  <a:schemeClr val="bg1">
                    <a:lumMod val="50000"/>
                  </a:schemeClr>
                </a:solidFill>
                <a:latin typeface="Calibri" panose="020F0502020204030204" pitchFamily="34" charset="0"/>
                <a:cs typeface="Calibri" panose="020F0502020204030204" pitchFamily="34" charset="0"/>
              </a:rPr>
              <a:t>efferent</a:t>
            </a:r>
            <a:r>
              <a:rPr lang="ar-SA" sz="1600" dirty="0">
                <a:solidFill>
                  <a:schemeClr val="bg1">
                    <a:lumMod val="50000"/>
                  </a:schemeClr>
                </a:solidFill>
                <a:latin typeface="Calibri" panose="020F0502020204030204" pitchFamily="34" charset="0"/>
                <a:cs typeface="Calibri" panose="020F0502020204030204" pitchFamily="34" charset="0"/>
              </a:rPr>
              <a:t>) إلى الـ</a:t>
            </a:r>
            <a:r>
              <a:rPr lang="en-US" sz="1600" dirty="0">
                <a:solidFill>
                  <a:schemeClr val="bg1">
                    <a:lumMod val="50000"/>
                  </a:schemeClr>
                </a:solidFill>
                <a:latin typeface="Calibri" panose="020F0502020204030204" pitchFamily="34" charset="0"/>
                <a:cs typeface="Calibri" panose="020F0502020204030204" pitchFamily="34" charset="0"/>
              </a:rPr>
              <a:t>posterior pituitary </a:t>
            </a:r>
            <a:r>
              <a:rPr lang="ar-SA" sz="1600" dirty="0">
                <a:solidFill>
                  <a:schemeClr val="bg1">
                    <a:lumMod val="50000"/>
                  </a:schemeClr>
                </a:solidFill>
                <a:latin typeface="Calibri" panose="020F0502020204030204" pitchFamily="34" charset="0"/>
                <a:cs typeface="Calibri" panose="020F0502020204030204" pitchFamily="34" charset="0"/>
              </a:rPr>
              <a:t> عشان يزيد إفراز هرمون الـ</a:t>
            </a:r>
            <a:r>
              <a:rPr lang="en-US" sz="1600" dirty="0">
                <a:solidFill>
                  <a:schemeClr val="bg1">
                    <a:lumMod val="50000"/>
                  </a:schemeClr>
                </a:solidFill>
                <a:latin typeface="Calibri" panose="020F0502020204030204" pitchFamily="34" charset="0"/>
                <a:cs typeface="Calibri" panose="020F0502020204030204" pitchFamily="34" charset="0"/>
              </a:rPr>
              <a:t>oxytocin</a:t>
            </a:r>
            <a:r>
              <a:rPr lang="ar-SA" sz="1600" dirty="0">
                <a:solidFill>
                  <a:schemeClr val="bg1">
                    <a:lumMod val="50000"/>
                  </a:schemeClr>
                </a:solidFill>
                <a:latin typeface="Calibri" panose="020F0502020204030204" pitchFamily="34" charset="0"/>
                <a:cs typeface="Calibri" panose="020F0502020204030204" pitchFamily="34" charset="0"/>
              </a:rPr>
              <a:t> اللي تكلمنا عنه </a:t>
            </a:r>
            <a:r>
              <a:rPr lang="ar-SA" sz="1600" dirty="0" err="1">
                <a:solidFill>
                  <a:schemeClr val="bg1">
                    <a:lumMod val="50000"/>
                  </a:schemeClr>
                </a:solidFill>
                <a:latin typeface="Calibri" panose="020F0502020204030204" pitchFamily="34" charset="0"/>
                <a:cs typeface="Calibri" panose="020F0502020204030204" pitchFamily="34" charset="0"/>
              </a:rPr>
              <a:t>بالإندوكراين</a:t>
            </a:r>
            <a:r>
              <a:rPr lang="ar-SA" sz="1600" dirty="0">
                <a:solidFill>
                  <a:schemeClr val="bg1">
                    <a:lumMod val="50000"/>
                  </a:schemeClr>
                </a:solidFill>
                <a:latin typeface="Calibri" panose="020F0502020204030204" pitchFamily="34" charset="0"/>
                <a:cs typeface="Calibri" panose="020F0502020204030204" pitchFamily="34" charset="0"/>
              </a:rPr>
              <a:t> </a:t>
            </a:r>
            <a:r>
              <a:rPr lang="ar-SA" sz="1600" dirty="0" smtClean="0">
                <a:solidFill>
                  <a:schemeClr val="bg1">
                    <a:lumMod val="50000"/>
                  </a:schemeClr>
                </a:solidFill>
                <a:latin typeface="Calibri" panose="020F0502020204030204" pitchFamily="34" charset="0"/>
                <a:cs typeface="Calibri" panose="020F0502020204030204" pitchFamily="34" charset="0"/>
              </a:rPr>
              <a:t>بلوك </a:t>
            </a:r>
            <a:r>
              <a:rPr lang="ar-SA" sz="1600" dirty="0" err="1" smtClean="0">
                <a:solidFill>
                  <a:schemeClr val="bg1">
                    <a:lumMod val="50000"/>
                  </a:schemeClr>
                </a:solidFill>
                <a:latin typeface="Calibri" panose="020F0502020204030204" pitchFamily="34" charset="0"/>
                <a:cs typeface="Calibri" panose="020F0502020204030204" pitchFamily="34" charset="0"/>
              </a:rPr>
              <a:t>والسلايدز</a:t>
            </a:r>
            <a:r>
              <a:rPr lang="ar-SA" sz="1600" dirty="0" smtClean="0">
                <a:solidFill>
                  <a:schemeClr val="bg1">
                    <a:lumMod val="50000"/>
                  </a:schemeClr>
                </a:solidFill>
                <a:latin typeface="Calibri" panose="020F0502020204030204" pitchFamily="34" charset="0"/>
                <a:cs typeface="Calibri" panose="020F0502020204030204" pitchFamily="34" charset="0"/>
              </a:rPr>
              <a:t> الماضية وهو أهم هرمون بالولادة.</a:t>
            </a:r>
            <a:endParaRPr lang="ar-SA" sz="1600" dirty="0">
              <a:solidFill>
                <a:schemeClr val="bg1">
                  <a:lumMod val="50000"/>
                </a:schemeClr>
              </a:solidFill>
              <a:latin typeface="Calibri" panose="020F0502020204030204" pitchFamily="34" charset="0"/>
              <a:cs typeface="Calibri" panose="020F0502020204030204" pitchFamily="34" charset="0"/>
            </a:endParaRPr>
          </a:p>
          <a:p>
            <a:pPr algn="r" rtl="1">
              <a:lnSpc>
                <a:spcPct val="150000"/>
              </a:lnSpc>
            </a:pPr>
            <a:r>
              <a:rPr lang="ar-SA" sz="1600" dirty="0">
                <a:solidFill>
                  <a:schemeClr val="bg1">
                    <a:lumMod val="50000"/>
                  </a:schemeClr>
                </a:solidFill>
                <a:latin typeface="Calibri" panose="020F0502020204030204" pitchFamily="34" charset="0"/>
                <a:cs typeface="Calibri" panose="020F0502020204030204" pitchFamily="34" charset="0"/>
              </a:rPr>
              <a:t>6: الرحم راح يستجيب </a:t>
            </a:r>
            <a:r>
              <a:rPr lang="ar-SA" sz="1600" dirty="0" err="1">
                <a:solidFill>
                  <a:schemeClr val="bg1">
                    <a:lumMod val="50000"/>
                  </a:schemeClr>
                </a:solidFill>
                <a:latin typeface="Calibri" panose="020F0502020204030204" pitchFamily="34" charset="0"/>
                <a:cs typeface="Calibri" panose="020F0502020204030204" pitchFamily="34" charset="0"/>
              </a:rPr>
              <a:t>لل</a:t>
            </a:r>
            <a:r>
              <a:rPr lang="ar-SA" sz="1600" dirty="0">
                <a:solidFill>
                  <a:schemeClr val="bg1">
                    <a:lumMod val="50000"/>
                  </a:schemeClr>
                </a:solidFill>
                <a:latin typeface="Calibri" panose="020F0502020204030204" pitchFamily="34" charset="0"/>
                <a:cs typeface="Calibri" panose="020F0502020204030204" pitchFamily="34" charset="0"/>
              </a:rPr>
              <a:t>ـ</a:t>
            </a:r>
            <a:r>
              <a:rPr lang="en-US" sz="1600" dirty="0">
                <a:solidFill>
                  <a:schemeClr val="bg1">
                    <a:lumMod val="50000"/>
                  </a:schemeClr>
                </a:solidFill>
                <a:latin typeface="Calibri" panose="020F0502020204030204" pitchFamily="34" charset="0"/>
                <a:cs typeface="Calibri" panose="020F0502020204030204" pitchFamily="34" charset="0"/>
              </a:rPr>
              <a:t>oxytocin </a:t>
            </a:r>
            <a:r>
              <a:rPr lang="ar-SA" sz="1600" dirty="0">
                <a:solidFill>
                  <a:schemeClr val="bg1">
                    <a:lumMod val="50000"/>
                  </a:schemeClr>
                </a:solidFill>
                <a:latin typeface="Calibri" panose="020F0502020204030204" pitchFamily="34" charset="0"/>
                <a:cs typeface="Calibri" panose="020F0502020204030204" pitchFamily="34" charset="0"/>
              </a:rPr>
              <a:t> وبالتالي يبدأ </a:t>
            </a:r>
            <a:r>
              <a:rPr lang="ar-SA" sz="1600" dirty="0" smtClean="0">
                <a:solidFill>
                  <a:schemeClr val="bg1">
                    <a:lumMod val="50000"/>
                  </a:schemeClr>
                </a:solidFill>
                <a:latin typeface="Calibri" panose="020F0502020204030204" pitchFamily="34" charset="0"/>
                <a:cs typeface="Calibri" panose="020F0502020204030204" pitchFamily="34" charset="0"/>
              </a:rPr>
              <a:t>ينقبض لدفع الطفل للخارج.</a:t>
            </a:r>
            <a:endParaRPr lang="ar-SA" sz="1600" dirty="0">
              <a:solidFill>
                <a:schemeClr val="bg1">
                  <a:lumMod val="50000"/>
                </a:schemeClr>
              </a:solidFill>
              <a:latin typeface="Calibri" panose="020F0502020204030204" pitchFamily="34" charset="0"/>
              <a:cs typeface="Calibri" panose="020F0502020204030204" pitchFamily="34" charset="0"/>
            </a:endParaRPr>
          </a:p>
          <a:p>
            <a:pPr algn="r" rtl="1">
              <a:lnSpc>
                <a:spcPct val="150000"/>
              </a:lnSpc>
            </a:pPr>
            <a:r>
              <a:rPr lang="ar-SA" sz="1600" dirty="0">
                <a:solidFill>
                  <a:schemeClr val="bg1">
                    <a:lumMod val="50000"/>
                  </a:schemeClr>
                </a:solidFill>
                <a:latin typeface="Calibri" panose="020F0502020204030204" pitchFamily="34" charset="0"/>
                <a:cs typeface="Calibri" panose="020F0502020204030204" pitchFamily="34" charset="0"/>
              </a:rPr>
              <a:t>7: </a:t>
            </a:r>
            <a:r>
              <a:rPr lang="ar-SA" sz="1600" dirty="0" smtClean="0">
                <a:solidFill>
                  <a:schemeClr val="bg1">
                    <a:lumMod val="50000"/>
                  </a:schemeClr>
                </a:solidFill>
                <a:latin typeface="Calibri" panose="020F0502020204030204" pitchFamily="34" charset="0"/>
                <a:cs typeface="Calibri" panose="020F0502020204030204" pitchFamily="34" charset="0"/>
              </a:rPr>
              <a:t>كيف يستمر </a:t>
            </a:r>
            <a:r>
              <a:rPr lang="ar-SA" sz="1600" dirty="0" err="1" smtClean="0">
                <a:solidFill>
                  <a:schemeClr val="bg1">
                    <a:lumMod val="50000"/>
                  </a:schemeClr>
                </a:solidFill>
                <a:latin typeface="Calibri" panose="020F0502020204030204" pitchFamily="34" charset="0"/>
                <a:cs typeface="Calibri" panose="020F0502020204030204" pitchFamily="34" charset="0"/>
              </a:rPr>
              <a:t>الإنقباض</a:t>
            </a:r>
            <a:r>
              <a:rPr lang="ar-SA" sz="1600" dirty="0" smtClean="0">
                <a:solidFill>
                  <a:schemeClr val="bg1">
                    <a:lumMod val="50000"/>
                  </a:schemeClr>
                </a:solidFill>
                <a:latin typeface="Calibri" panose="020F0502020204030204" pitchFamily="34" charset="0"/>
                <a:cs typeface="Calibri" panose="020F0502020204030204" pitchFamily="34" charset="0"/>
              </a:rPr>
              <a:t> حتى يخرج الطفل؟ عندنا </a:t>
            </a:r>
            <a:r>
              <a:rPr lang="en-US" sz="1600" dirty="0">
                <a:solidFill>
                  <a:schemeClr val="bg1">
                    <a:lumMod val="50000"/>
                  </a:schemeClr>
                </a:solidFill>
                <a:latin typeface="Calibri" panose="020F0502020204030204" pitchFamily="34" charset="0"/>
                <a:cs typeface="Calibri" panose="020F0502020204030204" pitchFamily="34" charset="0"/>
              </a:rPr>
              <a:t>positive feedback </a:t>
            </a:r>
            <a:r>
              <a:rPr lang="ar-SA" sz="1600" dirty="0">
                <a:solidFill>
                  <a:schemeClr val="bg1">
                    <a:lumMod val="50000"/>
                  </a:schemeClr>
                </a:solidFill>
                <a:latin typeface="Calibri" panose="020F0502020204030204" pitchFamily="34" charset="0"/>
                <a:cs typeface="Calibri" panose="020F0502020204030204" pitchFamily="34" charset="0"/>
              </a:rPr>
              <a:t> </a:t>
            </a:r>
            <a:r>
              <a:rPr lang="ar-SA" sz="1600" dirty="0" smtClean="0">
                <a:solidFill>
                  <a:schemeClr val="bg1">
                    <a:lumMod val="50000"/>
                  </a:schemeClr>
                </a:solidFill>
                <a:latin typeface="Calibri" panose="020F0502020204030204" pitchFamily="34" charset="0"/>
                <a:cs typeface="Calibri" panose="020F0502020204030204" pitchFamily="34" charset="0"/>
              </a:rPr>
              <a:t>اللي تكلمنا عنه </a:t>
            </a:r>
            <a:r>
              <a:rPr lang="ar-SA" sz="1600" dirty="0" err="1" smtClean="0">
                <a:solidFill>
                  <a:schemeClr val="bg1">
                    <a:lumMod val="50000"/>
                  </a:schemeClr>
                </a:solidFill>
                <a:latin typeface="Calibri" panose="020F0502020204030204" pitchFamily="34" charset="0"/>
                <a:cs typeface="Calibri" panose="020F0502020204030204" pitchFamily="34" charset="0"/>
              </a:rPr>
              <a:t>بالسلايدز</a:t>
            </a:r>
            <a:r>
              <a:rPr lang="ar-SA" sz="1600" dirty="0" smtClean="0">
                <a:solidFill>
                  <a:schemeClr val="bg1">
                    <a:lumMod val="50000"/>
                  </a:schemeClr>
                </a:solidFill>
                <a:latin typeface="Calibri" panose="020F0502020204030204" pitchFamily="34" charset="0"/>
                <a:cs typeface="Calibri" panose="020F0502020204030204" pitchFamily="34" charset="0"/>
              </a:rPr>
              <a:t> الماضية.  </a:t>
            </a:r>
            <a:r>
              <a:rPr lang="ar-SA" sz="1600" dirty="0" err="1" smtClean="0">
                <a:solidFill>
                  <a:schemeClr val="bg1">
                    <a:lumMod val="50000"/>
                  </a:schemeClr>
                </a:solidFill>
                <a:latin typeface="Calibri" panose="020F0502020204030204" pitchFamily="34" charset="0"/>
                <a:cs typeface="Calibri" panose="020F0502020204030204" pitchFamily="34" charset="0"/>
              </a:rPr>
              <a:t>ايش</a:t>
            </a:r>
            <a:r>
              <a:rPr lang="ar-SA" sz="1600" dirty="0" smtClean="0">
                <a:solidFill>
                  <a:schemeClr val="bg1">
                    <a:lumMod val="50000"/>
                  </a:schemeClr>
                </a:solidFill>
                <a:latin typeface="Calibri" panose="020F0502020204030204" pitchFamily="34" charset="0"/>
                <a:cs typeface="Calibri" panose="020F0502020204030204" pitchFamily="34" charset="0"/>
              </a:rPr>
              <a:t> </a:t>
            </a:r>
            <a:r>
              <a:rPr lang="ar-SA" sz="1600" dirty="0">
                <a:solidFill>
                  <a:schemeClr val="bg1">
                    <a:lumMod val="50000"/>
                  </a:schemeClr>
                </a:solidFill>
                <a:latin typeface="Calibri" panose="020F0502020204030204" pitchFamily="34" charset="0"/>
                <a:cs typeface="Calibri" panose="020F0502020204030204" pitchFamily="34" charset="0"/>
              </a:rPr>
              <a:t>وظيفته؟ يعيد لي المهمة، يعني يرجع يرسل رسائل </a:t>
            </a:r>
            <a:r>
              <a:rPr lang="ar-SA" sz="1600" dirty="0" err="1">
                <a:solidFill>
                  <a:schemeClr val="bg1">
                    <a:lumMod val="50000"/>
                  </a:schemeClr>
                </a:solidFill>
                <a:latin typeface="Calibri" panose="020F0502020204030204" pitchFamily="34" charset="0"/>
                <a:cs typeface="Calibri" panose="020F0502020204030204" pitchFamily="34" charset="0"/>
              </a:rPr>
              <a:t>للهايبوثلاميس</a:t>
            </a:r>
            <a:r>
              <a:rPr lang="ar-SA" sz="1600" dirty="0">
                <a:solidFill>
                  <a:schemeClr val="bg1">
                    <a:lumMod val="50000"/>
                  </a:schemeClr>
                </a:solidFill>
                <a:latin typeface="Calibri" panose="020F0502020204030204" pitchFamily="34" charset="0"/>
                <a:cs typeface="Calibri" panose="020F0502020204030204" pitchFamily="34" charset="0"/>
              </a:rPr>
              <a:t> عشان يطلع عندنا </a:t>
            </a:r>
            <a:r>
              <a:rPr lang="en-US" sz="1600" dirty="0">
                <a:solidFill>
                  <a:schemeClr val="bg1">
                    <a:lumMod val="50000"/>
                  </a:schemeClr>
                </a:solidFill>
                <a:latin typeface="Calibri" panose="020F0502020204030204" pitchFamily="34" charset="0"/>
                <a:cs typeface="Calibri" panose="020F0502020204030204" pitchFamily="34" charset="0"/>
              </a:rPr>
              <a:t>oxytocin</a:t>
            </a:r>
            <a:r>
              <a:rPr lang="ar-SA" sz="1600" dirty="0">
                <a:solidFill>
                  <a:schemeClr val="bg1">
                    <a:lumMod val="50000"/>
                  </a:schemeClr>
                </a:solidFill>
                <a:latin typeface="Calibri" panose="020F0502020204030204" pitchFamily="34" charset="0"/>
                <a:cs typeface="Calibri" panose="020F0502020204030204" pitchFamily="34" charset="0"/>
              </a:rPr>
              <a:t> زيادة، وكلما زاد الـ</a:t>
            </a:r>
            <a:r>
              <a:rPr lang="en-US" sz="1600" dirty="0">
                <a:solidFill>
                  <a:schemeClr val="bg1">
                    <a:lumMod val="50000"/>
                  </a:schemeClr>
                </a:solidFill>
                <a:latin typeface="Calibri" panose="020F0502020204030204" pitchFamily="34" charset="0"/>
                <a:cs typeface="Calibri" panose="020F0502020204030204" pitchFamily="34" charset="0"/>
              </a:rPr>
              <a:t>oxytocin </a:t>
            </a:r>
            <a:r>
              <a:rPr lang="ar-SA" sz="1600" dirty="0">
                <a:solidFill>
                  <a:schemeClr val="bg1">
                    <a:lumMod val="50000"/>
                  </a:schemeClr>
                </a:solidFill>
                <a:latin typeface="Calibri" panose="020F0502020204030204" pitchFamily="34" charset="0"/>
                <a:cs typeface="Calibri" panose="020F0502020204030204" pitchFamily="34" charset="0"/>
              </a:rPr>
              <a:t>كلما زادت </a:t>
            </a:r>
            <a:r>
              <a:rPr lang="ar-SA" sz="1600" dirty="0" smtClean="0">
                <a:solidFill>
                  <a:schemeClr val="bg1">
                    <a:lumMod val="50000"/>
                  </a:schemeClr>
                </a:solidFill>
                <a:latin typeface="Calibri" panose="020F0502020204030204" pitchFamily="34" charset="0"/>
                <a:cs typeface="Calibri" panose="020F0502020204030204" pitchFamily="34" charset="0"/>
              </a:rPr>
              <a:t>انقباضات </a:t>
            </a:r>
            <a:r>
              <a:rPr lang="ar-SA" sz="1600" dirty="0">
                <a:solidFill>
                  <a:schemeClr val="bg1">
                    <a:lumMod val="50000"/>
                  </a:schemeClr>
                </a:solidFill>
                <a:latin typeface="Calibri" panose="020F0502020204030204" pitchFamily="34" charset="0"/>
                <a:cs typeface="Calibri" panose="020F0502020204030204" pitchFamily="34" charset="0"/>
              </a:rPr>
              <a:t>الرحم وتستمر العملية حتى خروج </a:t>
            </a:r>
            <a:r>
              <a:rPr lang="ar-SA" sz="1600" dirty="0" smtClean="0">
                <a:solidFill>
                  <a:schemeClr val="bg1">
                    <a:lumMod val="50000"/>
                  </a:schemeClr>
                </a:solidFill>
                <a:latin typeface="Calibri" panose="020F0502020204030204" pitchFamily="34" charset="0"/>
                <a:cs typeface="Calibri" panose="020F0502020204030204" pitchFamily="34" charset="0"/>
              </a:rPr>
              <a:t>الطفل🎉.</a:t>
            </a:r>
            <a:endParaRPr lang="ar-SA" sz="1600" dirty="0">
              <a:solidFill>
                <a:schemeClr val="bg1">
                  <a:lumMod val="50000"/>
                </a:schemeClr>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618115" y="1179503"/>
            <a:ext cx="3460073" cy="5114987"/>
          </a:xfrm>
          <a:prstGeom prst="rect">
            <a:avLst/>
          </a:prstGeom>
        </p:spPr>
      </p:pic>
    </p:spTree>
    <p:extLst>
      <p:ext uri="{BB962C8B-B14F-4D97-AF65-F5344CB8AC3E}">
        <p14:creationId xmlns:p14="http://schemas.microsoft.com/office/powerpoint/2010/main" val="1152965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Cont. </a:t>
            </a: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1" y="1161742"/>
            <a:ext cx="10969942" cy="5087590"/>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defRPr/>
            </a:pPr>
            <a:r>
              <a:rPr lang="en-US" altLang="en-US" sz="1600" dirty="0">
                <a:solidFill>
                  <a:srgbClr val="FF0000"/>
                </a:solidFill>
              </a:rPr>
              <a:t>Contractions start at the fundus and spread to the lower segment </a:t>
            </a:r>
            <a:r>
              <a:rPr lang="en-US" altLang="en-US" sz="1400" dirty="0">
                <a:solidFill>
                  <a:srgbClr val="00B050"/>
                </a:solidFill>
              </a:rPr>
              <a:t>(Contractions starts from the fundus because it contains more oxytocin receptors</a:t>
            </a:r>
            <a:r>
              <a:rPr lang="en-US" altLang="en-US" sz="1400" dirty="0" smtClean="0">
                <a:solidFill>
                  <a:srgbClr val="00B050"/>
                </a:solidFill>
              </a:rPr>
              <a:t>).</a:t>
            </a:r>
          </a:p>
          <a:p>
            <a:pPr defTabSz="914400">
              <a:buClr>
                <a:srgbClr val="008080"/>
              </a:buClr>
              <a:defRPr/>
            </a:pPr>
            <a:endParaRPr lang="en-US" altLang="en-US" sz="1000" dirty="0">
              <a:solidFill>
                <a:srgbClr val="00B050"/>
              </a:solidFill>
            </a:endParaRPr>
          </a:p>
          <a:p>
            <a:pPr defTabSz="914400">
              <a:buClr>
                <a:srgbClr val="008080"/>
              </a:buClr>
              <a:defRPr/>
            </a:pPr>
            <a:r>
              <a:rPr lang="en-US" altLang="en-US" sz="1550" dirty="0">
                <a:solidFill>
                  <a:srgbClr val="FF0000"/>
                </a:solidFill>
              </a:rPr>
              <a:t>The intensity of contractions is strong at the fundus but weak at the lower segment. </a:t>
            </a:r>
            <a:r>
              <a:rPr lang="en-US" altLang="en-US" sz="1400" dirty="0">
                <a:solidFill>
                  <a:srgbClr val="00B050"/>
                </a:solidFill>
              </a:rPr>
              <a:t>(usually lower segment is more relaxed than upper</a:t>
            </a:r>
            <a:r>
              <a:rPr lang="en-US" altLang="en-US" sz="1400" dirty="0" smtClean="0">
                <a:solidFill>
                  <a:srgbClr val="00B050"/>
                </a:solidFill>
              </a:rPr>
              <a:t>)</a:t>
            </a:r>
            <a:endParaRPr lang="en-US" altLang="en-US" sz="1550" dirty="0" smtClean="0">
              <a:solidFill>
                <a:srgbClr val="00B050"/>
              </a:solidFill>
            </a:endParaRPr>
          </a:p>
          <a:p>
            <a:pPr defTabSz="914400">
              <a:buClr>
                <a:srgbClr val="008080"/>
              </a:buClr>
              <a:defRPr/>
            </a:pPr>
            <a:endParaRPr lang="en-US" altLang="en-US" sz="1000" dirty="0">
              <a:solidFill>
                <a:srgbClr val="00B050"/>
              </a:solidFill>
            </a:endParaRPr>
          </a:p>
          <a:p>
            <a:pPr defTabSz="914400">
              <a:buClr>
                <a:srgbClr val="008080"/>
              </a:buClr>
              <a:defRPr/>
            </a:pPr>
            <a:r>
              <a:rPr lang="en-US" altLang="en-US" sz="1550" dirty="0">
                <a:solidFill>
                  <a:srgbClr val="008080"/>
                </a:solidFill>
              </a:rPr>
              <a:t>In early stages: </a:t>
            </a:r>
            <a:r>
              <a:rPr lang="en-US" altLang="en-US" sz="1550" dirty="0"/>
              <a:t>one contraction every </a:t>
            </a:r>
            <a:r>
              <a:rPr lang="en-US" altLang="en-US" sz="1550" dirty="0">
                <a:solidFill>
                  <a:srgbClr val="FFC000"/>
                </a:solidFill>
              </a:rPr>
              <a:t>30 minutes. </a:t>
            </a:r>
            <a:r>
              <a:rPr lang="ar-SA" altLang="en-US" sz="1550" dirty="0" smtClean="0">
                <a:solidFill>
                  <a:schemeClr val="bg1">
                    <a:lumMod val="50000"/>
                  </a:schemeClr>
                </a:solidFill>
                <a:latin typeface="Calibri" panose="020F0502020204030204" pitchFamily="34" charset="0"/>
                <a:cs typeface="Calibri" panose="020F0502020204030204" pitchFamily="34" charset="0"/>
              </a:rPr>
              <a:t>(شهور الحمل الأولى تكون الانقباضات غير مؤلمة ولا متتالية لتهيئة الرحم فقط)</a:t>
            </a:r>
            <a:endParaRPr lang="en-US" altLang="en-US" sz="1550" dirty="0" smtClean="0">
              <a:solidFill>
                <a:schemeClr val="bg1">
                  <a:lumMod val="50000"/>
                </a:schemeClr>
              </a:solidFill>
              <a:latin typeface="Calibri" panose="020F0502020204030204" pitchFamily="34" charset="0"/>
              <a:cs typeface="Calibri" panose="020F0502020204030204" pitchFamily="34" charset="0"/>
            </a:endParaRPr>
          </a:p>
          <a:p>
            <a:pPr defTabSz="914400">
              <a:buClr>
                <a:srgbClr val="008080"/>
              </a:buClr>
              <a:defRPr/>
            </a:pPr>
            <a:endParaRPr lang="en-US" altLang="en-US" sz="1000" dirty="0">
              <a:solidFill>
                <a:srgbClr val="FFC000"/>
              </a:solidFill>
            </a:endParaRPr>
          </a:p>
          <a:p>
            <a:pPr defTabSz="914400">
              <a:buClr>
                <a:srgbClr val="008080"/>
              </a:buClr>
              <a:defRPr/>
            </a:pPr>
            <a:r>
              <a:rPr lang="en-US" altLang="en-US" sz="1550" dirty="0">
                <a:solidFill>
                  <a:srgbClr val="008080"/>
                </a:solidFill>
              </a:rPr>
              <a:t>As labor progresses:  </a:t>
            </a:r>
            <a:r>
              <a:rPr lang="en-US" altLang="en-US" sz="1550" dirty="0"/>
              <a:t>one contraction every </a:t>
            </a:r>
            <a:r>
              <a:rPr lang="en-US" altLang="en-US" sz="1550" dirty="0">
                <a:solidFill>
                  <a:srgbClr val="FFC000"/>
                </a:solidFill>
              </a:rPr>
              <a:t>1 - 3 minutes. </a:t>
            </a:r>
            <a:r>
              <a:rPr lang="ar-SA" altLang="en-US" sz="1550" dirty="0">
                <a:solidFill>
                  <a:schemeClr val="bg1">
                    <a:lumMod val="50000"/>
                  </a:schemeClr>
                </a:solidFill>
                <a:latin typeface="Calibri" panose="020F0502020204030204" pitchFamily="34" charset="0"/>
                <a:cs typeface="Calibri" panose="020F0502020204030204" pitchFamily="34" charset="0"/>
              </a:rPr>
              <a:t>(شهور الحمل </a:t>
            </a:r>
            <a:r>
              <a:rPr lang="ar-SA" altLang="en-US" sz="1550" dirty="0" smtClean="0">
                <a:solidFill>
                  <a:schemeClr val="bg1">
                    <a:lumMod val="50000"/>
                  </a:schemeClr>
                </a:solidFill>
                <a:latin typeface="Calibri" panose="020F0502020204030204" pitchFamily="34" charset="0"/>
                <a:cs typeface="Calibri" panose="020F0502020204030204" pitchFamily="34" charset="0"/>
              </a:rPr>
              <a:t>الأخيرة </a:t>
            </a:r>
            <a:r>
              <a:rPr lang="ar-SA" altLang="en-US" sz="1550" dirty="0">
                <a:solidFill>
                  <a:schemeClr val="bg1">
                    <a:lumMod val="50000"/>
                  </a:schemeClr>
                </a:solidFill>
                <a:latin typeface="Calibri" panose="020F0502020204030204" pitchFamily="34" charset="0"/>
                <a:cs typeface="Calibri" panose="020F0502020204030204" pitchFamily="34" charset="0"/>
              </a:rPr>
              <a:t>تكون </a:t>
            </a:r>
            <a:r>
              <a:rPr lang="ar-SA" altLang="en-US" sz="1550" dirty="0" smtClean="0">
                <a:solidFill>
                  <a:schemeClr val="bg1">
                    <a:lumMod val="50000"/>
                  </a:schemeClr>
                </a:solidFill>
                <a:latin typeface="Calibri" panose="020F0502020204030204" pitchFamily="34" charset="0"/>
                <a:cs typeface="Calibri" panose="020F0502020204030204" pitchFamily="34" charset="0"/>
              </a:rPr>
              <a:t>الانقباضات مؤلمة و متتالية استعدادا للولادة)</a:t>
            </a:r>
            <a:endParaRPr lang="en-US" altLang="en-US" sz="1550" dirty="0" smtClean="0">
              <a:solidFill>
                <a:srgbClr val="FFC000"/>
              </a:solidFill>
            </a:endParaRPr>
          </a:p>
          <a:p>
            <a:pPr defTabSz="914400">
              <a:buClr>
                <a:srgbClr val="008080"/>
              </a:buClr>
              <a:defRPr/>
            </a:pPr>
            <a:endParaRPr lang="en-US" altLang="en-US" sz="1000" dirty="0">
              <a:solidFill>
                <a:srgbClr val="FFC000"/>
              </a:solidFill>
            </a:endParaRPr>
          </a:p>
          <a:p>
            <a:pPr defTabSz="914400">
              <a:buClr>
                <a:srgbClr val="008080"/>
              </a:buClr>
              <a:defRPr/>
            </a:pPr>
            <a:r>
              <a:rPr lang="en-US" altLang="en-US" sz="1550" dirty="0"/>
              <a:t>Abdominal wall muscles contract </a:t>
            </a:r>
            <a:r>
              <a:rPr lang="en-US" altLang="en-US" sz="1400" dirty="0">
                <a:solidFill>
                  <a:srgbClr val="00B050"/>
                </a:solidFill>
              </a:rPr>
              <a:t>(so they will ask the mother to PUSH when there is contraction and it will increases her intra-abdominal pressure which will help in moving the baby towards the vagina)</a:t>
            </a:r>
          </a:p>
          <a:p>
            <a:pPr marL="0" indent="0" defTabSz="914400">
              <a:buClr>
                <a:srgbClr val="008080"/>
              </a:buClr>
              <a:buNone/>
              <a:defRPr/>
            </a:pPr>
            <a:r>
              <a:rPr lang="en-US" altLang="en-US" sz="1400" dirty="0">
                <a:solidFill>
                  <a:schemeClr val="bg1">
                    <a:lumMod val="50000"/>
                  </a:schemeClr>
                </a:solidFill>
              </a:rPr>
              <a:t>(Once uterine contractions become strong during labor, pain signals originate both from the uterus and from the birth canal. These signals, in addition to causing suffering, elicit neurogenic reflexes in the spinal cord to the abdominal muscles, causing intense contractions of these muscles. The abdominal contractions add greatly to the force that causes expulsion of the baby</a:t>
            </a:r>
            <a:r>
              <a:rPr lang="en-US" altLang="en-US" sz="1400" dirty="0" smtClean="0">
                <a:solidFill>
                  <a:schemeClr val="bg1">
                    <a:lumMod val="50000"/>
                  </a:schemeClr>
                </a:solidFill>
              </a:rPr>
              <a:t>)</a:t>
            </a:r>
          </a:p>
          <a:p>
            <a:pPr marL="0" indent="0" defTabSz="914400">
              <a:buClr>
                <a:srgbClr val="008080"/>
              </a:buClr>
              <a:buNone/>
              <a:defRPr/>
            </a:pPr>
            <a:endParaRPr lang="en-US" altLang="en-US" sz="1000" dirty="0">
              <a:solidFill>
                <a:schemeClr val="bg1">
                  <a:lumMod val="50000"/>
                </a:schemeClr>
              </a:solidFill>
            </a:endParaRPr>
          </a:p>
          <a:p>
            <a:pPr defTabSz="914400">
              <a:buClr>
                <a:srgbClr val="008080"/>
              </a:buClr>
              <a:defRPr/>
            </a:pPr>
            <a:r>
              <a:rPr lang="en-US" altLang="en-US" sz="1550" dirty="0"/>
              <a:t>Rhythmical contractions allow blood flow </a:t>
            </a:r>
            <a:r>
              <a:rPr lang="en-US" altLang="en-US" sz="1550" dirty="0">
                <a:solidFill>
                  <a:srgbClr val="00B050"/>
                </a:solidFill>
              </a:rPr>
              <a:t>(uterine artery branches reaches the placenta through the myometrium, so if there is continuous contractions, the blood will ceases and the baby will be blood-deprived).</a:t>
            </a:r>
          </a:p>
        </p:txBody>
      </p:sp>
    </p:spTree>
    <p:extLst>
      <p:ext uri="{BB962C8B-B14F-4D97-AF65-F5344CB8AC3E}">
        <p14:creationId xmlns:p14="http://schemas.microsoft.com/office/powerpoint/2010/main" val="3912060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Phases of Parturition (Uterine Activity) </a:t>
            </a: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72593"/>
            <a:ext cx="111223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13" name="Rectangle 12"/>
          <p:cNvSpPr/>
          <p:nvPr/>
        </p:nvSpPr>
        <p:spPr>
          <a:xfrm>
            <a:off x="615633" y="1401099"/>
            <a:ext cx="3252703" cy="648072"/>
          </a:xfrm>
          <a:prstGeom prst="rect">
            <a:avLst/>
          </a:prstGeom>
          <a:solidFill>
            <a:srgbClr val="EFFFFF"/>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Phase </a:t>
            </a:r>
            <a:r>
              <a:rPr lang="en-US" sz="1800" dirty="0">
                <a:solidFill>
                  <a:srgbClr val="FFC000"/>
                </a:solidFill>
              </a:rPr>
              <a:t>0</a:t>
            </a:r>
          </a:p>
          <a:p>
            <a:pPr algn="ctr">
              <a:lnSpc>
                <a:spcPct val="80000"/>
              </a:lnSpc>
            </a:pPr>
            <a:r>
              <a:rPr lang="en-US" sz="1800" dirty="0">
                <a:solidFill>
                  <a:schemeClr val="tx1"/>
                </a:solidFill>
              </a:rPr>
              <a:t>Quiescent</a:t>
            </a:r>
          </a:p>
        </p:txBody>
      </p:sp>
      <p:sp>
        <p:nvSpPr>
          <p:cNvPr id="14" name="Rectangle 13"/>
          <p:cNvSpPr/>
          <p:nvPr/>
        </p:nvSpPr>
        <p:spPr>
          <a:xfrm>
            <a:off x="609460" y="4489096"/>
            <a:ext cx="3252704" cy="648072"/>
          </a:xfrm>
          <a:prstGeom prst="rect">
            <a:avLst/>
          </a:prstGeom>
          <a:solidFill>
            <a:srgbClr val="FEFDF8"/>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Labor</a:t>
            </a:r>
          </a:p>
        </p:txBody>
      </p:sp>
      <p:sp>
        <p:nvSpPr>
          <p:cNvPr id="15" name="Rectangle 14"/>
          <p:cNvSpPr/>
          <p:nvPr/>
        </p:nvSpPr>
        <p:spPr>
          <a:xfrm>
            <a:off x="620064" y="3457371"/>
            <a:ext cx="3242100" cy="648072"/>
          </a:xfrm>
          <a:prstGeom prst="rect">
            <a:avLst/>
          </a:prstGeom>
          <a:solidFill>
            <a:srgbClr val="FBF4FE"/>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Phase </a:t>
            </a:r>
            <a:r>
              <a:rPr lang="en-US" sz="1800" dirty="0">
                <a:solidFill>
                  <a:srgbClr val="FFC000"/>
                </a:solidFill>
              </a:rPr>
              <a:t>2</a:t>
            </a:r>
          </a:p>
          <a:p>
            <a:pPr algn="ctr">
              <a:lnSpc>
                <a:spcPct val="80000"/>
              </a:lnSpc>
            </a:pPr>
            <a:r>
              <a:rPr lang="en-US" sz="1800" dirty="0">
                <a:solidFill>
                  <a:schemeClr val="tx1"/>
                </a:solidFill>
              </a:rPr>
              <a:t>Stimulation</a:t>
            </a:r>
          </a:p>
        </p:txBody>
      </p:sp>
      <p:sp>
        <p:nvSpPr>
          <p:cNvPr id="16" name="Rectangle 15"/>
          <p:cNvSpPr/>
          <p:nvPr/>
        </p:nvSpPr>
        <p:spPr>
          <a:xfrm>
            <a:off x="609460" y="2429235"/>
            <a:ext cx="3258876" cy="648072"/>
          </a:xfrm>
          <a:prstGeom prst="rect">
            <a:avLst/>
          </a:prstGeom>
          <a:solidFill>
            <a:srgbClr val="FFF3F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Phase </a:t>
            </a:r>
            <a:r>
              <a:rPr lang="en-US" sz="1800" dirty="0">
                <a:solidFill>
                  <a:srgbClr val="FFC000"/>
                </a:solidFill>
              </a:rPr>
              <a:t>1 </a:t>
            </a:r>
          </a:p>
          <a:p>
            <a:pPr algn="ctr">
              <a:lnSpc>
                <a:spcPct val="80000"/>
              </a:lnSpc>
            </a:pPr>
            <a:r>
              <a:rPr lang="en-US" sz="1800" dirty="0">
                <a:solidFill>
                  <a:schemeClr val="tx1"/>
                </a:solidFill>
              </a:rPr>
              <a:t>Activation</a:t>
            </a:r>
          </a:p>
        </p:txBody>
      </p:sp>
      <p:cxnSp>
        <p:nvCxnSpPr>
          <p:cNvPr id="17" name="Straight Arrow Connector 16"/>
          <p:cNvCxnSpPr/>
          <p:nvPr/>
        </p:nvCxnSpPr>
        <p:spPr>
          <a:xfrm flipH="1">
            <a:off x="2255377" y="3081749"/>
            <a:ext cx="2" cy="37032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255377" y="2047554"/>
            <a:ext cx="2" cy="37032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255377" y="4097726"/>
            <a:ext cx="2" cy="37032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09460" y="5517232"/>
            <a:ext cx="3252704" cy="648072"/>
          </a:xfrm>
          <a:prstGeom prst="rect">
            <a:avLst/>
          </a:prstGeom>
          <a:solidFill>
            <a:srgbClr val="F7FFFB"/>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Phase </a:t>
            </a:r>
            <a:r>
              <a:rPr lang="en-US" sz="1800" dirty="0">
                <a:solidFill>
                  <a:srgbClr val="FFC000"/>
                </a:solidFill>
              </a:rPr>
              <a:t>3</a:t>
            </a:r>
          </a:p>
          <a:p>
            <a:pPr algn="ctr">
              <a:lnSpc>
                <a:spcPct val="80000"/>
              </a:lnSpc>
            </a:pPr>
            <a:r>
              <a:rPr lang="en-US" sz="1800" dirty="0">
                <a:solidFill>
                  <a:schemeClr val="tx1"/>
                </a:solidFill>
              </a:rPr>
              <a:t>Involution</a:t>
            </a:r>
          </a:p>
        </p:txBody>
      </p:sp>
      <p:cxnSp>
        <p:nvCxnSpPr>
          <p:cNvPr id="21" name="Straight Arrow Connector 20"/>
          <p:cNvCxnSpPr/>
          <p:nvPr/>
        </p:nvCxnSpPr>
        <p:spPr>
          <a:xfrm flipH="1">
            <a:off x="2255377" y="5117557"/>
            <a:ext cx="2" cy="37032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78389" y="2185511"/>
            <a:ext cx="3622038" cy="307777"/>
          </a:xfrm>
          <a:prstGeom prst="rect">
            <a:avLst/>
          </a:prstGeom>
          <a:noFill/>
          <a:ln>
            <a:solidFill>
              <a:schemeClr val="bg1">
                <a:lumMod val="50000"/>
              </a:schemeClr>
            </a:solidFill>
            <a:prstDash val="dashDot"/>
          </a:ln>
        </p:spPr>
        <p:txBody>
          <a:bodyPr wrap="square" rtlCol="0">
            <a:spAutoFit/>
          </a:bodyPr>
          <a:lstStyle/>
          <a:p>
            <a:pPr marL="0" algn="ctr" defTabSz="1015898" rtl="1" eaLnBrk="1" latinLnBrk="0" hangingPunct="1"/>
            <a:r>
              <a:rPr lang="ar-SA" sz="1400" dirty="0">
                <a:solidFill>
                  <a:schemeClr val="bg1">
                    <a:lumMod val="50000"/>
                  </a:schemeClr>
                </a:solidFill>
                <a:latin typeface="Calibri" charset="0"/>
                <a:ea typeface="Calibri" charset="0"/>
                <a:cs typeface="Calibri" charset="0"/>
              </a:rPr>
              <a:t>لا تشيلوا هم </a:t>
            </a:r>
            <a:r>
              <a:rPr lang="ar-SA" sz="1400" dirty="0" smtClean="0">
                <a:solidFill>
                  <a:schemeClr val="bg1">
                    <a:lumMod val="50000"/>
                  </a:schemeClr>
                </a:solidFill>
                <a:latin typeface="Calibri" charset="0"/>
                <a:ea typeface="Calibri" charset="0"/>
                <a:cs typeface="Calibri" charset="0"/>
              </a:rPr>
              <a:t>هذه الصورة </a:t>
            </a:r>
            <a:r>
              <a:rPr lang="ar-SA" sz="1400" dirty="0">
                <a:solidFill>
                  <a:schemeClr val="bg1">
                    <a:lumMod val="50000"/>
                  </a:schemeClr>
                </a:solidFill>
                <a:latin typeface="Calibri" charset="0"/>
                <a:ea typeface="Calibri" charset="0"/>
                <a:cs typeface="Calibri" charset="0"/>
              </a:rPr>
              <a:t>راح تنشرح </a:t>
            </a:r>
            <a:r>
              <a:rPr lang="ar-SA" sz="1400" dirty="0" err="1">
                <a:solidFill>
                  <a:schemeClr val="bg1">
                    <a:lumMod val="50000"/>
                  </a:schemeClr>
                </a:solidFill>
                <a:latin typeface="Calibri" charset="0"/>
                <a:ea typeface="Calibri" charset="0"/>
                <a:cs typeface="Calibri" charset="0"/>
              </a:rPr>
              <a:t>بالسلايدات</a:t>
            </a:r>
            <a:r>
              <a:rPr lang="ar-SA" sz="1400" dirty="0">
                <a:solidFill>
                  <a:schemeClr val="bg1">
                    <a:lumMod val="50000"/>
                  </a:schemeClr>
                </a:solidFill>
                <a:latin typeface="Calibri" charset="0"/>
                <a:ea typeface="Calibri" charset="0"/>
                <a:cs typeface="Calibri" charset="0"/>
              </a:rPr>
              <a:t> </a:t>
            </a:r>
            <a:r>
              <a:rPr lang="ar-SA" sz="1400" dirty="0" err="1" smtClean="0">
                <a:solidFill>
                  <a:schemeClr val="bg1">
                    <a:lumMod val="50000"/>
                  </a:schemeClr>
                </a:solidFill>
                <a:latin typeface="Calibri" charset="0"/>
                <a:ea typeface="Calibri" charset="0"/>
                <a:cs typeface="Calibri" charset="0"/>
              </a:rPr>
              <a:t>الجاية</a:t>
            </a:r>
            <a:r>
              <a:rPr lang="ar-SA" sz="1400" dirty="0" smtClean="0">
                <a:solidFill>
                  <a:schemeClr val="bg1">
                    <a:lumMod val="50000"/>
                  </a:schemeClr>
                </a:solidFill>
                <a:latin typeface="Calibri" charset="0"/>
                <a:ea typeface="Calibri" charset="0"/>
                <a:cs typeface="Calibri" charset="0"/>
                <a:sym typeface="Wingdings" panose="05000000000000000000" pitchFamily="2" charset="2"/>
              </a:rPr>
              <a:t></a:t>
            </a:r>
            <a:endParaRPr lang="en-US" sz="1400" dirty="0">
              <a:solidFill>
                <a:schemeClr val="bg1">
                  <a:lumMod val="50000"/>
                </a:schemeClr>
              </a:solidFill>
              <a:latin typeface="Calibri" charset="0"/>
              <a:ea typeface="Calibri" charset="0"/>
              <a:cs typeface="Calibri" charset="0"/>
            </a:endParaRPr>
          </a:p>
        </p:txBody>
      </p:sp>
      <p:sp>
        <p:nvSpPr>
          <p:cNvPr id="24" name="TextBox 23"/>
          <p:cNvSpPr txBox="1"/>
          <p:nvPr/>
        </p:nvSpPr>
        <p:spPr>
          <a:xfrm>
            <a:off x="4150197" y="1328366"/>
            <a:ext cx="7429206" cy="307777"/>
          </a:xfrm>
          <a:prstGeom prst="rect">
            <a:avLst/>
          </a:prstGeom>
          <a:noFill/>
          <a:ln>
            <a:solidFill>
              <a:schemeClr val="bg1">
                <a:lumMod val="50000"/>
              </a:schemeClr>
            </a:solidFill>
            <a:prstDash val="dashDot"/>
          </a:ln>
        </p:spPr>
        <p:txBody>
          <a:bodyPr wrap="square" rtlCol="0">
            <a:spAutoFit/>
          </a:bodyPr>
          <a:lstStyle/>
          <a:p>
            <a:pPr marL="0" algn="ctr" defTabSz="1015898" rtl="1" eaLnBrk="1" latinLnBrk="0" hangingPunct="1"/>
            <a:r>
              <a:rPr lang="ar-SA" sz="1400" dirty="0">
                <a:solidFill>
                  <a:schemeClr val="bg1">
                    <a:lumMod val="50000"/>
                  </a:schemeClr>
                </a:solidFill>
                <a:latin typeface="Calibri" charset="0"/>
                <a:ea typeface="Calibri" charset="0"/>
                <a:cs typeface="Calibri" charset="0"/>
              </a:rPr>
              <a:t>المقصود بهذه الـ</a:t>
            </a:r>
            <a:r>
              <a:rPr lang="en-US" sz="1400" dirty="0">
                <a:solidFill>
                  <a:schemeClr val="bg1">
                    <a:lumMod val="50000"/>
                  </a:schemeClr>
                </a:solidFill>
                <a:latin typeface="Calibri" charset="0"/>
                <a:ea typeface="Calibri" charset="0"/>
                <a:cs typeface="Calibri" charset="0"/>
              </a:rPr>
              <a:t>phases</a:t>
            </a:r>
            <a:r>
              <a:rPr lang="ar-SA" sz="1400" dirty="0">
                <a:solidFill>
                  <a:schemeClr val="bg1">
                    <a:lumMod val="50000"/>
                  </a:schemeClr>
                </a:solidFill>
                <a:latin typeface="Calibri" charset="0"/>
                <a:ea typeface="Calibri" charset="0"/>
                <a:cs typeface="Calibri" charset="0"/>
              </a:rPr>
              <a:t> يعني </a:t>
            </a:r>
            <a:r>
              <a:rPr lang="ar-SA" sz="1400" dirty="0" err="1">
                <a:solidFill>
                  <a:schemeClr val="bg1">
                    <a:lumMod val="50000"/>
                  </a:schemeClr>
                </a:solidFill>
                <a:latin typeface="Calibri" charset="0"/>
                <a:ea typeface="Calibri" charset="0"/>
                <a:cs typeface="Calibri" charset="0"/>
              </a:rPr>
              <a:t>إيش</a:t>
            </a:r>
            <a:r>
              <a:rPr lang="ar-SA" sz="1400" dirty="0">
                <a:solidFill>
                  <a:schemeClr val="bg1">
                    <a:lumMod val="50000"/>
                  </a:schemeClr>
                </a:solidFill>
                <a:latin typeface="Calibri" charset="0"/>
                <a:ea typeface="Calibri" charset="0"/>
                <a:cs typeface="Calibri" charset="0"/>
              </a:rPr>
              <a:t> التغيرات اللي تحدث بالرحم من بداية حمل المرأة حتى </a:t>
            </a:r>
            <a:r>
              <a:rPr lang="ar-SA" sz="1400" dirty="0" err="1">
                <a:solidFill>
                  <a:schemeClr val="bg1">
                    <a:lumMod val="50000"/>
                  </a:schemeClr>
                </a:solidFill>
                <a:latin typeface="Calibri" charset="0"/>
                <a:ea typeface="Calibri" charset="0"/>
                <a:cs typeface="Calibri" charset="0"/>
              </a:rPr>
              <a:t>إنتهاء</a:t>
            </a:r>
            <a:r>
              <a:rPr lang="ar-SA" sz="1400" dirty="0">
                <a:solidFill>
                  <a:schemeClr val="bg1">
                    <a:lumMod val="50000"/>
                  </a:schemeClr>
                </a:solidFill>
                <a:latin typeface="Calibri" charset="0"/>
                <a:ea typeface="Calibri" charset="0"/>
                <a:cs typeface="Calibri" charset="0"/>
              </a:rPr>
              <a:t> فترة "النفاس"</a:t>
            </a:r>
            <a:endParaRPr lang="en-US" sz="1400" dirty="0">
              <a:solidFill>
                <a:schemeClr val="bg1">
                  <a:lumMod val="50000"/>
                </a:schemeClr>
              </a:solidFill>
              <a:latin typeface="Calibri" charset="0"/>
              <a:ea typeface="Calibri" charset="0"/>
              <a:cs typeface="Calibri" charset="0"/>
            </a:endParaRPr>
          </a:p>
        </p:txBody>
      </p:sp>
      <p:pic>
        <p:nvPicPr>
          <p:cNvPr id="2" name="Picture 1"/>
          <p:cNvPicPr>
            <a:picLocks noChangeAspect="1"/>
          </p:cNvPicPr>
          <p:nvPr/>
        </p:nvPicPr>
        <p:blipFill rotWithShape="1">
          <a:blip r:embed="rId2"/>
          <a:srcRect l="4290" t="4023" r="1853" b="7194"/>
          <a:stretch/>
        </p:blipFill>
        <p:spPr>
          <a:xfrm>
            <a:off x="4006180" y="2609826"/>
            <a:ext cx="7573223" cy="3051422"/>
          </a:xfrm>
          <a:prstGeom prst="rect">
            <a:avLst/>
          </a:prstGeom>
        </p:spPr>
      </p:pic>
      <p:sp>
        <p:nvSpPr>
          <p:cNvPr id="7" name="Rectangle 6"/>
          <p:cNvSpPr/>
          <p:nvPr/>
        </p:nvSpPr>
        <p:spPr>
          <a:xfrm>
            <a:off x="7674048" y="326425"/>
            <a:ext cx="3900815" cy="738664"/>
          </a:xfrm>
          <a:prstGeom prst="rect">
            <a:avLst/>
          </a:prstGeom>
          <a:noFill/>
          <a:ln>
            <a:solidFill>
              <a:srgbClr val="FF0000"/>
            </a:solidFill>
            <a:prstDash val="dashDot"/>
          </a:ln>
        </p:spPr>
        <p:txBody>
          <a:bodyPr wrap="square" rtlCol="0">
            <a:spAutoFit/>
          </a:bodyPr>
          <a:lstStyle/>
          <a:p>
            <a:pPr rtl="1"/>
            <a:r>
              <a:rPr lang="en-US" sz="1400" dirty="0">
                <a:solidFill>
                  <a:srgbClr val="FF0000"/>
                </a:solidFill>
                <a:latin typeface="Calibri" charset="0"/>
                <a:ea typeface="Calibri" charset="0"/>
                <a:cs typeface="Calibri" charset="0"/>
              </a:rPr>
              <a:t>In the exam they will not </a:t>
            </a:r>
            <a:r>
              <a:rPr lang="en-US" sz="1400" dirty="0" smtClean="0">
                <a:solidFill>
                  <a:srgbClr val="FF0000"/>
                </a:solidFill>
                <a:latin typeface="Calibri" charset="0"/>
                <a:ea typeface="Calibri" charset="0"/>
                <a:cs typeface="Calibri" charset="0"/>
              </a:rPr>
              <a:t>write (phase 0 or one…) </a:t>
            </a:r>
            <a:r>
              <a:rPr lang="en-US" sz="1400" dirty="0">
                <a:solidFill>
                  <a:srgbClr val="FF0000"/>
                </a:solidFill>
                <a:latin typeface="Calibri" charset="0"/>
                <a:ea typeface="Calibri" charset="0"/>
                <a:cs typeface="Calibri" charset="0"/>
              </a:rPr>
              <a:t>they will </a:t>
            </a:r>
            <a:r>
              <a:rPr lang="en-US" sz="1400" dirty="0" smtClean="0">
                <a:solidFill>
                  <a:srgbClr val="FF0000"/>
                </a:solidFill>
                <a:latin typeface="Calibri" charset="0"/>
                <a:ea typeface="Calibri" charset="0"/>
                <a:cs typeface="Calibri" charset="0"/>
              </a:rPr>
              <a:t>write </a:t>
            </a:r>
            <a:r>
              <a:rPr lang="en-US" sz="1400" dirty="0">
                <a:solidFill>
                  <a:srgbClr val="FF0000"/>
                </a:solidFill>
                <a:latin typeface="Calibri" charset="0"/>
                <a:ea typeface="Calibri" charset="0"/>
                <a:cs typeface="Calibri" charset="0"/>
              </a:rPr>
              <a:t>quiescence, activation, stimulation and involution. </a:t>
            </a:r>
          </a:p>
        </p:txBody>
      </p:sp>
    </p:spTree>
    <p:extLst>
      <p:ext uri="{BB962C8B-B14F-4D97-AF65-F5344CB8AC3E}">
        <p14:creationId xmlns:p14="http://schemas.microsoft.com/office/powerpoint/2010/main" val="1309308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27822"/>
            <a:ext cx="1096994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20000"/>
              </a:lnSpc>
              <a:buClr>
                <a:srgbClr val="008080"/>
              </a:buClr>
              <a:buNone/>
            </a:pPr>
            <a:r>
              <a:rPr lang="en-US" sz="2000" dirty="0">
                <a:solidFill>
                  <a:srgbClr val="497E8D"/>
                </a:solidFill>
                <a:latin typeface="Gill Sans MT" panose="020B0502020104020203" pitchFamily="34" charset="0"/>
                <a:cs typeface="Calibri" panose="020F0502020204030204" pitchFamily="34" charset="0"/>
              </a:rPr>
              <a:t>Phase</a:t>
            </a:r>
            <a:r>
              <a:rPr lang="en-US" sz="2000" dirty="0">
                <a:solidFill>
                  <a:srgbClr val="008080"/>
                </a:solidFill>
                <a:latin typeface="Gill Sans MT" panose="020B0502020104020203" pitchFamily="34" charset="0"/>
                <a:cs typeface="Calibri" panose="020F0502020204030204" pitchFamily="34" charset="0"/>
              </a:rPr>
              <a:t> </a:t>
            </a:r>
            <a:r>
              <a:rPr lang="en-US" sz="2000" dirty="0">
                <a:solidFill>
                  <a:srgbClr val="FFC000"/>
                </a:solidFill>
                <a:latin typeface="Gill Sans MT" panose="020B0502020104020203" pitchFamily="34" charset="0"/>
                <a:cs typeface="Calibri" panose="020F0502020204030204" pitchFamily="34" charset="0"/>
              </a:rPr>
              <a:t>0</a:t>
            </a:r>
            <a:r>
              <a:rPr lang="en-US" sz="2000" dirty="0">
                <a:solidFill>
                  <a:srgbClr val="008080"/>
                </a:solidFill>
                <a:latin typeface="Gill Sans MT" panose="020B0502020104020203" pitchFamily="34" charset="0"/>
                <a:cs typeface="Calibri" panose="020F0502020204030204" pitchFamily="34" charset="0"/>
              </a:rPr>
              <a:t>: </a:t>
            </a:r>
            <a:r>
              <a:rPr lang="en-US" sz="2000" dirty="0">
                <a:solidFill>
                  <a:srgbClr val="497E8D"/>
                </a:solidFill>
                <a:latin typeface="Gill Sans MT" panose="020B0502020104020203" pitchFamily="34" charset="0"/>
                <a:cs typeface="Calibri" panose="020F0502020204030204" pitchFamily="34" charset="0"/>
              </a:rPr>
              <a:t>Quiescent </a:t>
            </a:r>
          </a:p>
          <a:p>
            <a:pPr defTabSz="914400">
              <a:lnSpc>
                <a:spcPct val="120000"/>
              </a:lnSpc>
              <a:buClr>
                <a:srgbClr val="008080"/>
              </a:buClr>
            </a:pPr>
            <a:r>
              <a:rPr lang="en-US" altLang="ar-SA" sz="1800" dirty="0">
                <a:solidFill>
                  <a:srgbClr val="008080"/>
                </a:solidFill>
              </a:rPr>
              <a:t>When the Quiescent stage occur? </a:t>
            </a:r>
          </a:p>
          <a:p>
            <a:pPr marL="0" indent="0" defTabSz="914400">
              <a:lnSpc>
                <a:spcPct val="150000"/>
              </a:lnSpc>
              <a:buClr>
                <a:srgbClr val="008080"/>
              </a:buClr>
              <a:buNone/>
            </a:pPr>
            <a:r>
              <a:rPr lang="en-US" altLang="ar-SA" sz="1600" dirty="0"/>
              <a:t>Occurs during early pregnancy.</a:t>
            </a:r>
          </a:p>
          <a:p>
            <a:pPr defTabSz="914400">
              <a:lnSpc>
                <a:spcPct val="120000"/>
              </a:lnSpc>
              <a:buClr>
                <a:srgbClr val="008080"/>
              </a:buClr>
            </a:pPr>
            <a:endParaRPr lang="en-US" sz="500" dirty="0">
              <a:latin typeface="Gill Sans MT" panose="020B0502020104020203" pitchFamily="34" charset="0"/>
              <a:cs typeface="Calibri" panose="020F0502020204030204" pitchFamily="34" charset="0"/>
            </a:endParaRPr>
          </a:p>
          <a:p>
            <a:pPr defTabSz="914400">
              <a:lnSpc>
                <a:spcPct val="120000"/>
              </a:lnSpc>
              <a:buClr>
                <a:srgbClr val="008080"/>
              </a:buClr>
            </a:pPr>
            <a:r>
              <a:rPr lang="en-US" sz="1800" dirty="0">
                <a:solidFill>
                  <a:srgbClr val="008080"/>
                </a:solidFill>
              </a:rPr>
              <a:t>What happen during this phase?</a:t>
            </a:r>
          </a:p>
          <a:p>
            <a:pPr marL="342900" indent="-342900" defTabSz="914400">
              <a:lnSpc>
                <a:spcPct val="120000"/>
              </a:lnSpc>
              <a:buClr>
                <a:srgbClr val="008080"/>
              </a:buClr>
              <a:buFont typeface="+mj-lt"/>
              <a:buAutoNum type="arabicPeriod"/>
            </a:pPr>
            <a:r>
              <a:rPr lang="en-US" sz="1800" dirty="0"/>
              <a:t>Uterus is relaxed (quiescent).</a:t>
            </a:r>
          </a:p>
          <a:p>
            <a:pPr marL="342900" indent="-342900" defTabSz="914400">
              <a:lnSpc>
                <a:spcPct val="120000"/>
              </a:lnSpc>
              <a:buClr>
                <a:srgbClr val="008080"/>
              </a:buClr>
              <a:buFont typeface="+mj-lt"/>
              <a:buAutoNum type="arabicPeriod"/>
            </a:pPr>
            <a:endParaRPr lang="en-US" sz="200" dirty="0"/>
          </a:p>
          <a:p>
            <a:pPr marL="342900" indent="-342900" defTabSz="914400">
              <a:lnSpc>
                <a:spcPct val="120000"/>
              </a:lnSpc>
              <a:buClr>
                <a:srgbClr val="008080"/>
              </a:buClr>
              <a:buFont typeface="+mj-lt"/>
              <a:buAutoNum type="arabicPeriod"/>
            </a:pPr>
            <a:r>
              <a:rPr lang="en-US" sz="1800" dirty="0"/>
              <a:t>Increase in </a:t>
            </a:r>
            <a:r>
              <a:rPr lang="en-US" sz="1800" dirty="0" err="1"/>
              <a:t>cAMP</a:t>
            </a:r>
            <a:r>
              <a:rPr lang="en-US" sz="1800" dirty="0"/>
              <a:t> level </a:t>
            </a:r>
            <a:r>
              <a:rPr lang="en-US" sz="1800" dirty="0">
                <a:solidFill>
                  <a:srgbClr val="00B050"/>
                </a:solidFill>
              </a:rPr>
              <a:t>to cause relaxations of the uterus.</a:t>
            </a:r>
          </a:p>
          <a:p>
            <a:pPr marL="342900" indent="-342900" defTabSz="914400">
              <a:lnSpc>
                <a:spcPct val="120000"/>
              </a:lnSpc>
              <a:buClr>
                <a:srgbClr val="008080"/>
              </a:buClr>
              <a:buFont typeface="+mj-lt"/>
              <a:buAutoNum type="arabicPeriod"/>
            </a:pPr>
            <a:endParaRPr lang="en-US" sz="200" dirty="0"/>
          </a:p>
          <a:p>
            <a:pPr marL="342900" indent="-342900" defTabSz="914400">
              <a:lnSpc>
                <a:spcPct val="120000"/>
              </a:lnSpc>
              <a:buClr>
                <a:srgbClr val="008080"/>
              </a:buClr>
              <a:buFont typeface="+mj-lt"/>
              <a:buAutoNum type="arabicPeriod"/>
            </a:pPr>
            <a:r>
              <a:rPr lang="en-US" sz="1800" dirty="0"/>
              <a:t>Increase in production of:</a:t>
            </a:r>
          </a:p>
          <a:p>
            <a:pPr defTabSz="914400">
              <a:lnSpc>
                <a:spcPct val="120000"/>
              </a:lnSpc>
              <a:buClr>
                <a:srgbClr val="008080"/>
              </a:buClr>
              <a:buFont typeface="Arial" panose="020B0604020202020204" pitchFamily="34" charset="0"/>
              <a:buChar char="•"/>
            </a:pPr>
            <a:r>
              <a:rPr lang="en-US" sz="1600" dirty="0"/>
              <a:t>Prostacyclin (PGI2) cause uterine relaxation</a:t>
            </a:r>
          </a:p>
          <a:p>
            <a:pPr defTabSz="914400">
              <a:lnSpc>
                <a:spcPct val="120000"/>
              </a:lnSpc>
              <a:buClr>
                <a:srgbClr val="008080"/>
              </a:buClr>
              <a:buFont typeface="Arial" panose="020B0604020202020204" pitchFamily="34" charset="0"/>
              <a:buChar char="•"/>
            </a:pPr>
            <a:r>
              <a:rPr lang="en-US" sz="1600" dirty="0"/>
              <a:t>Nitric oxide (NO) cause uterine relaxation</a:t>
            </a:r>
          </a:p>
          <a:p>
            <a:pPr defTabSz="914400">
              <a:lnSpc>
                <a:spcPct val="120000"/>
              </a:lnSpc>
              <a:buClr>
                <a:srgbClr val="008080"/>
              </a:buClr>
              <a:buFont typeface="Arial" panose="020B0604020202020204" pitchFamily="34" charset="0"/>
              <a:buChar char="•"/>
            </a:pPr>
            <a:r>
              <a:rPr lang="en-US" sz="1600" dirty="0" smtClean="0"/>
              <a:t>Parathyroid hormone related peptide (</a:t>
            </a:r>
            <a:r>
              <a:rPr lang="en-US" sz="1600" dirty="0" err="1" smtClean="0"/>
              <a:t>PTHrP</a:t>
            </a:r>
            <a:r>
              <a:rPr lang="en-US" sz="1600" dirty="0" smtClean="0"/>
              <a:t>) </a:t>
            </a:r>
            <a:r>
              <a:rPr lang="en-US" sz="1600" dirty="0"/>
              <a:t>inhibits uterine </a:t>
            </a:r>
            <a:r>
              <a:rPr lang="en-US" sz="1600" dirty="0" smtClean="0"/>
              <a:t>contraction.</a:t>
            </a:r>
            <a:endParaRPr lang="en-US" sz="1600" dirty="0"/>
          </a:p>
          <a:p>
            <a:pPr marL="0" indent="0" defTabSz="914400">
              <a:lnSpc>
                <a:spcPct val="120000"/>
              </a:lnSpc>
              <a:buClr>
                <a:srgbClr val="008080"/>
              </a:buClr>
              <a:buNone/>
            </a:pPr>
            <a:endParaRPr lang="en-US" sz="1800" dirty="0">
              <a:solidFill>
                <a:srgbClr val="008080"/>
              </a:solidFill>
            </a:endParaRPr>
          </a:p>
          <a:p>
            <a:pPr marL="0" indent="0" defTabSz="914400">
              <a:lnSpc>
                <a:spcPct val="120000"/>
              </a:lnSpc>
              <a:buClr>
                <a:srgbClr val="008080"/>
              </a:buClr>
              <a:buNone/>
            </a:pPr>
            <a:endParaRPr lang="en-US" sz="1800" dirty="0">
              <a:solidFill>
                <a:srgbClr val="008080"/>
              </a:solidFill>
            </a:endParaRPr>
          </a:p>
          <a:p>
            <a:pPr marL="0" indent="0" defTabSz="914400">
              <a:lnSpc>
                <a:spcPct val="120000"/>
              </a:lnSpc>
              <a:buClr>
                <a:srgbClr val="008080"/>
              </a:buClr>
              <a:buNone/>
            </a:pPr>
            <a:endParaRPr lang="ar-SA" sz="16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200" dirty="0">
              <a:latin typeface="Gill Sans MT" panose="020B0502020104020203" pitchFamily="34" charset="0"/>
              <a:cs typeface="Calibri" panose="020F0502020204030204" pitchFamily="34" charset="0"/>
            </a:endParaRPr>
          </a:p>
        </p:txBody>
      </p:sp>
      <p:sp>
        <p:nvSpPr>
          <p:cNvPr id="4" name="TextBox 3"/>
          <p:cNvSpPr txBox="1"/>
          <p:nvPr/>
        </p:nvSpPr>
        <p:spPr>
          <a:xfrm>
            <a:off x="6517805" y="1412776"/>
            <a:ext cx="5061598" cy="1815882"/>
          </a:xfrm>
          <a:prstGeom prst="rect">
            <a:avLst/>
          </a:prstGeom>
          <a:noFill/>
          <a:ln>
            <a:solidFill>
              <a:schemeClr val="bg1">
                <a:lumMod val="50000"/>
              </a:schemeClr>
            </a:solidFill>
            <a:prstDash val="dashDot"/>
          </a:ln>
        </p:spPr>
        <p:txBody>
          <a:bodyPr wrap="square" rtlCol="0">
            <a:spAutoFit/>
          </a:bodyPr>
          <a:lstStyle/>
          <a:p>
            <a:pPr algn="r" rtl="1"/>
            <a:r>
              <a:rPr lang="ar-SA" sz="1400" dirty="0">
                <a:solidFill>
                  <a:schemeClr val="bg1">
                    <a:lumMod val="50000"/>
                  </a:schemeClr>
                </a:solidFill>
                <a:latin typeface="Calibri" panose="020F0502020204030204" pitchFamily="34" charset="0"/>
                <a:cs typeface="Calibri" panose="020F0502020204030204" pitchFamily="34" charset="0"/>
              </a:rPr>
              <a:t>شرح الكلام:</a:t>
            </a:r>
          </a:p>
          <a:p>
            <a:pPr algn="r" rtl="1"/>
            <a:r>
              <a:rPr lang="ar-SA" sz="1400" dirty="0">
                <a:solidFill>
                  <a:schemeClr val="bg1">
                    <a:lumMod val="50000"/>
                  </a:schemeClr>
                </a:solidFill>
                <a:latin typeface="Calibri" panose="020F0502020204030204" pitchFamily="34" charset="0"/>
                <a:cs typeface="Calibri" panose="020F0502020204030204" pitchFamily="34" charset="0"/>
              </a:rPr>
              <a:t>في هذه المرحلة وهي شهور الحمل الأولى، الرحم يكون مرتخي ومرتاح وما في انقباضات عشان الجنين يأخذ راحته وينمو بشكل جيد.</a:t>
            </a:r>
          </a:p>
          <a:p>
            <a:pPr algn="r" rtl="1"/>
            <a:r>
              <a:rPr lang="ar-SA" sz="1400" dirty="0" err="1">
                <a:solidFill>
                  <a:schemeClr val="bg1">
                    <a:lumMod val="50000"/>
                  </a:schemeClr>
                </a:solidFill>
                <a:latin typeface="Calibri" panose="020F0502020204030204" pitchFamily="34" charset="0"/>
                <a:cs typeface="Calibri" panose="020F0502020204030204" pitchFamily="34" charset="0"/>
              </a:rPr>
              <a:t>إيش</a:t>
            </a:r>
            <a:r>
              <a:rPr lang="ar-SA" sz="1400" dirty="0">
                <a:solidFill>
                  <a:schemeClr val="bg1">
                    <a:lumMod val="50000"/>
                  </a:schemeClr>
                </a:solidFill>
                <a:latin typeface="Calibri" panose="020F0502020204030204" pitchFamily="34" charset="0"/>
                <a:cs typeface="Calibri" panose="020F0502020204030204" pitchFamily="34" charset="0"/>
              </a:rPr>
              <a:t> اللي يساعد الرحم انه يكون مرتخي؟</a:t>
            </a:r>
          </a:p>
          <a:p>
            <a:pPr marL="342900" indent="-342900" algn="r" rtl="1">
              <a:buFont typeface="+mj-lt"/>
              <a:buAutoNum type="arabicPeriod"/>
            </a:pPr>
            <a:r>
              <a:rPr lang="ar-SA" sz="1400" dirty="0">
                <a:solidFill>
                  <a:schemeClr val="bg1">
                    <a:lumMod val="50000"/>
                  </a:schemeClr>
                </a:solidFill>
                <a:latin typeface="Calibri" panose="020F0502020204030204" pitchFamily="34" charset="0"/>
                <a:cs typeface="Calibri" panose="020F0502020204030204" pitchFamily="34" charset="0"/>
              </a:rPr>
              <a:t>زيادة افراز ال</a:t>
            </a:r>
            <a:r>
              <a:rPr lang="en-US" sz="1400" dirty="0" err="1" smtClean="0">
                <a:solidFill>
                  <a:schemeClr val="bg1">
                    <a:lumMod val="50000"/>
                  </a:schemeClr>
                </a:solidFill>
                <a:latin typeface="Calibri" panose="020F0502020204030204" pitchFamily="34" charset="0"/>
                <a:cs typeface="Calibri" panose="020F0502020204030204" pitchFamily="34" charset="0"/>
              </a:rPr>
              <a:t>cAMP</a:t>
            </a:r>
            <a:r>
              <a:rPr lang="ar-SA" sz="1400" dirty="0">
                <a:solidFill>
                  <a:schemeClr val="bg1">
                    <a:lumMod val="50000"/>
                  </a:schemeClr>
                </a:solidFill>
                <a:latin typeface="Calibri" panose="020F0502020204030204" pitchFamily="34" charset="0"/>
                <a:cs typeface="Calibri" panose="020F0502020204030204" pitchFamily="34" charset="0"/>
              </a:rPr>
              <a:t>.</a:t>
            </a:r>
            <a:endParaRPr lang="ar-SA" sz="1400" dirty="0">
              <a:solidFill>
                <a:schemeClr val="bg1">
                  <a:lumMod val="50000"/>
                </a:schemeClr>
              </a:solidFill>
              <a:latin typeface="Calibri" panose="020F0502020204030204" pitchFamily="34" charset="0"/>
              <a:cs typeface="Calibri" panose="020F0502020204030204" pitchFamily="34" charset="0"/>
            </a:endParaRPr>
          </a:p>
          <a:p>
            <a:pPr marL="342900" indent="-342900" algn="r" rtl="1">
              <a:buFont typeface="+mj-lt"/>
              <a:buAutoNum type="arabicPeriod"/>
            </a:pPr>
            <a:r>
              <a:rPr lang="ar-SA" sz="1400" dirty="0">
                <a:solidFill>
                  <a:schemeClr val="bg1">
                    <a:lumMod val="50000"/>
                  </a:schemeClr>
                </a:solidFill>
                <a:latin typeface="Calibri" panose="020F0502020204030204" pitchFamily="34" charset="0"/>
                <a:cs typeface="Calibri" panose="020F0502020204030204" pitchFamily="34" charset="0"/>
              </a:rPr>
              <a:t>زيادة افراز الـ</a:t>
            </a:r>
            <a:r>
              <a:rPr lang="en-US" sz="1400" dirty="0">
                <a:solidFill>
                  <a:schemeClr val="bg1">
                    <a:lumMod val="50000"/>
                  </a:schemeClr>
                </a:solidFill>
                <a:latin typeface="Calibri" panose="020F0502020204030204" pitchFamily="34" charset="0"/>
                <a:cs typeface="Calibri" panose="020F0502020204030204" pitchFamily="34" charset="0"/>
              </a:rPr>
              <a:t> </a:t>
            </a:r>
            <a:r>
              <a:rPr lang="en-US" sz="1400" dirty="0" smtClean="0">
                <a:solidFill>
                  <a:schemeClr val="bg1">
                    <a:lumMod val="50000"/>
                  </a:schemeClr>
                </a:solidFill>
                <a:latin typeface="Calibri" panose="020F0502020204030204" pitchFamily="34" charset="0"/>
                <a:cs typeface="Calibri" panose="020F0502020204030204" pitchFamily="34" charset="0"/>
              </a:rPr>
              <a:t>Prostacyclin</a:t>
            </a:r>
            <a:r>
              <a:rPr lang="ar-SA" sz="1400" dirty="0">
                <a:solidFill>
                  <a:schemeClr val="bg1">
                    <a:lumMod val="50000"/>
                  </a:schemeClr>
                </a:solidFill>
                <a:latin typeface="Calibri" panose="020F0502020204030204" pitchFamily="34" charset="0"/>
                <a:cs typeface="Calibri" panose="020F0502020204030204" pitchFamily="34" charset="0"/>
              </a:rPr>
              <a:t>.</a:t>
            </a:r>
            <a:endParaRPr lang="ar-SA" sz="1400" dirty="0">
              <a:solidFill>
                <a:schemeClr val="bg1">
                  <a:lumMod val="50000"/>
                </a:schemeClr>
              </a:solidFill>
              <a:latin typeface="Calibri" panose="020F0502020204030204" pitchFamily="34" charset="0"/>
              <a:cs typeface="Calibri" panose="020F0502020204030204" pitchFamily="34" charset="0"/>
            </a:endParaRPr>
          </a:p>
          <a:p>
            <a:pPr marL="342900" indent="-342900" algn="r" rtl="1">
              <a:buFont typeface="+mj-lt"/>
              <a:buAutoNum type="arabicPeriod"/>
            </a:pPr>
            <a:r>
              <a:rPr lang="ar-SA" sz="1400" dirty="0">
                <a:solidFill>
                  <a:schemeClr val="bg1">
                    <a:lumMod val="50000"/>
                  </a:schemeClr>
                </a:solidFill>
                <a:latin typeface="Calibri" panose="020F0502020204030204" pitchFamily="34" charset="0"/>
                <a:cs typeface="Calibri" panose="020F0502020204030204" pitchFamily="34" charset="0"/>
              </a:rPr>
              <a:t>زيادة إفراز </a:t>
            </a:r>
            <a:r>
              <a:rPr lang="en-US" sz="1400" dirty="0" smtClean="0">
                <a:solidFill>
                  <a:schemeClr val="bg1">
                    <a:lumMod val="50000"/>
                  </a:schemeClr>
                </a:solidFill>
                <a:latin typeface="Calibri" panose="020F0502020204030204" pitchFamily="34" charset="0"/>
                <a:cs typeface="Calibri" panose="020F0502020204030204" pitchFamily="34" charset="0"/>
              </a:rPr>
              <a:t>No</a:t>
            </a:r>
            <a:r>
              <a:rPr lang="ar-SA" sz="1400" dirty="0" smtClean="0">
                <a:solidFill>
                  <a:schemeClr val="bg1">
                    <a:lumMod val="50000"/>
                  </a:schemeClr>
                </a:solidFill>
                <a:latin typeface="Calibri" panose="020F0502020204030204" pitchFamily="34" charset="0"/>
                <a:cs typeface="Calibri" panose="020F0502020204030204" pitchFamily="34" charset="0"/>
              </a:rPr>
              <a:t>.</a:t>
            </a:r>
            <a:endParaRPr lang="ar-SA" sz="1400" dirty="0">
              <a:solidFill>
                <a:schemeClr val="bg1">
                  <a:lumMod val="50000"/>
                </a:schemeClr>
              </a:solidFill>
              <a:latin typeface="Calibri" panose="020F0502020204030204" pitchFamily="34" charset="0"/>
              <a:cs typeface="Calibri" panose="020F0502020204030204" pitchFamily="34" charset="0"/>
            </a:endParaRPr>
          </a:p>
          <a:p>
            <a:pPr marL="342900" indent="-342900" algn="r" rtl="1">
              <a:buFont typeface="+mj-lt"/>
              <a:buAutoNum type="arabicPeriod"/>
            </a:pPr>
            <a:r>
              <a:rPr lang="ar-SA" sz="1400" dirty="0">
                <a:solidFill>
                  <a:schemeClr val="bg1">
                    <a:lumMod val="50000"/>
                  </a:schemeClr>
                </a:solidFill>
                <a:latin typeface="Calibri" panose="020F0502020204030204" pitchFamily="34" charset="0"/>
                <a:cs typeface="Calibri" panose="020F0502020204030204" pitchFamily="34" charset="0"/>
              </a:rPr>
              <a:t>إفراز </a:t>
            </a:r>
            <a:r>
              <a:rPr lang="en-US" sz="1400" dirty="0" err="1">
                <a:solidFill>
                  <a:schemeClr val="bg1">
                    <a:lumMod val="50000"/>
                  </a:schemeClr>
                </a:solidFill>
                <a:latin typeface="Calibri" panose="020F0502020204030204" pitchFamily="34" charset="0"/>
                <a:cs typeface="Calibri" panose="020F0502020204030204" pitchFamily="34" charset="0"/>
              </a:rPr>
              <a:t>PTHrP</a:t>
            </a:r>
            <a:r>
              <a:rPr lang="ar-SA" sz="1400" dirty="0">
                <a:solidFill>
                  <a:schemeClr val="bg1">
                    <a:lumMod val="50000"/>
                  </a:schemeClr>
                </a:solidFill>
                <a:latin typeface="Calibri" panose="020F0502020204030204" pitchFamily="34" charset="0"/>
                <a:cs typeface="Calibri" panose="020F0502020204030204" pitchFamily="34" charset="0"/>
              </a:rPr>
              <a:t> اللي يمنع الرحم من </a:t>
            </a:r>
            <a:r>
              <a:rPr lang="ar-SA" sz="1400" dirty="0" err="1">
                <a:solidFill>
                  <a:schemeClr val="bg1">
                    <a:lumMod val="50000"/>
                  </a:schemeClr>
                </a:solidFill>
                <a:latin typeface="Calibri" panose="020F0502020204030204" pitchFamily="34" charset="0"/>
                <a:cs typeface="Calibri" panose="020F0502020204030204" pitchFamily="34" charset="0"/>
              </a:rPr>
              <a:t>الإنقباض</a:t>
            </a:r>
            <a:r>
              <a:rPr lang="ar-SA" sz="1400" dirty="0">
                <a:solidFill>
                  <a:schemeClr val="bg1">
                    <a:lumMod val="50000"/>
                  </a:schemeClr>
                </a:solidFill>
                <a:latin typeface="Calibri" panose="020F0502020204030204" pitchFamily="34" charset="0"/>
                <a:cs typeface="Calibri" panose="020F0502020204030204" pitchFamily="34" charset="0"/>
              </a:rPr>
              <a:t>.</a:t>
            </a:r>
          </a:p>
        </p:txBody>
      </p:sp>
      <p:sp>
        <p:nvSpPr>
          <p:cNvPr id="11" name="Rectangle 10"/>
          <p:cNvSpPr/>
          <p:nvPr/>
        </p:nvSpPr>
        <p:spPr>
          <a:xfrm>
            <a:off x="609460" y="5396326"/>
            <a:ext cx="7276496" cy="459036"/>
          </a:xfrm>
          <a:prstGeom prst="rect">
            <a:avLst/>
          </a:prstGeom>
        </p:spPr>
        <p:txBody>
          <a:bodyPr wrap="square">
            <a:spAutoFit/>
          </a:bodyPr>
          <a:lstStyle/>
          <a:p>
            <a:pPr defTabSz="914400">
              <a:lnSpc>
                <a:spcPct val="150000"/>
              </a:lnSpc>
              <a:buClr>
                <a:srgbClr val="008080"/>
              </a:buClr>
            </a:pPr>
            <a:endParaRPr lang="en-US" altLang="ar-SA" sz="1800" dirty="0"/>
          </a:p>
        </p:txBody>
      </p:sp>
      <p:pic>
        <p:nvPicPr>
          <p:cNvPr id="6" name="Picture 5"/>
          <p:cNvPicPr>
            <a:picLocks noChangeAspect="1"/>
          </p:cNvPicPr>
          <p:nvPr/>
        </p:nvPicPr>
        <p:blipFill rotWithShape="1">
          <a:blip r:embed="rId2"/>
          <a:srcRect t="22055" b="4405"/>
          <a:stretch/>
        </p:blipFill>
        <p:spPr>
          <a:xfrm>
            <a:off x="7178356" y="4403555"/>
            <a:ext cx="4401047" cy="1848415"/>
          </a:xfrm>
          <a:prstGeom prst="rect">
            <a:avLst/>
          </a:prstGeom>
        </p:spPr>
      </p:pic>
    </p:spTree>
    <p:extLst>
      <p:ext uri="{BB962C8B-B14F-4D97-AF65-F5344CB8AC3E}">
        <p14:creationId xmlns:p14="http://schemas.microsoft.com/office/powerpoint/2010/main" val="538480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27822"/>
            <a:ext cx="1096994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20000"/>
              </a:lnSpc>
              <a:buClr>
                <a:srgbClr val="008080"/>
              </a:buClr>
              <a:buNone/>
            </a:pPr>
            <a:r>
              <a:rPr lang="en-US" sz="2000" dirty="0">
                <a:solidFill>
                  <a:srgbClr val="497E8D"/>
                </a:solidFill>
                <a:latin typeface="Gill Sans MT" panose="020B0502020104020203" pitchFamily="34" charset="0"/>
                <a:cs typeface="Calibri" panose="020F0502020204030204" pitchFamily="34" charset="0"/>
              </a:rPr>
              <a:t>Phase</a:t>
            </a:r>
            <a:r>
              <a:rPr lang="en-US" sz="2000" dirty="0">
                <a:solidFill>
                  <a:srgbClr val="008080"/>
                </a:solidFill>
                <a:latin typeface="Gill Sans MT" panose="020B0502020104020203" pitchFamily="34" charset="0"/>
                <a:cs typeface="Calibri" panose="020F0502020204030204" pitchFamily="34" charset="0"/>
              </a:rPr>
              <a:t> </a:t>
            </a:r>
            <a:r>
              <a:rPr lang="en-US" sz="2000" dirty="0">
                <a:solidFill>
                  <a:srgbClr val="FFC000"/>
                </a:solidFill>
                <a:latin typeface="Gill Sans MT" panose="020B0502020104020203" pitchFamily="34" charset="0"/>
                <a:cs typeface="Calibri" panose="020F0502020204030204" pitchFamily="34" charset="0"/>
              </a:rPr>
              <a:t>1</a:t>
            </a:r>
            <a:r>
              <a:rPr lang="en-US" sz="2000" dirty="0">
                <a:solidFill>
                  <a:srgbClr val="008080"/>
                </a:solidFill>
                <a:latin typeface="Gill Sans MT" panose="020B0502020104020203" pitchFamily="34" charset="0"/>
                <a:cs typeface="Calibri" panose="020F0502020204030204" pitchFamily="34" charset="0"/>
              </a:rPr>
              <a:t>: </a:t>
            </a:r>
            <a:r>
              <a:rPr lang="en-US" sz="2000" dirty="0">
                <a:solidFill>
                  <a:srgbClr val="497E8D"/>
                </a:solidFill>
                <a:latin typeface="Gill Sans MT" panose="020B0502020104020203" pitchFamily="34" charset="0"/>
                <a:cs typeface="Calibri" panose="020F0502020204030204" pitchFamily="34" charset="0"/>
              </a:rPr>
              <a:t>Activation or </a:t>
            </a:r>
            <a:r>
              <a:rPr lang="en-US" sz="2000" dirty="0" err="1">
                <a:solidFill>
                  <a:srgbClr val="497E8D"/>
                </a:solidFill>
                <a:latin typeface="Gill Sans MT" panose="020B0502020104020203" pitchFamily="34" charset="0"/>
                <a:cs typeface="Calibri" panose="020F0502020204030204" pitchFamily="34" charset="0"/>
              </a:rPr>
              <a:t>Uterotrophins</a:t>
            </a:r>
            <a:r>
              <a:rPr lang="en-US" sz="2000" dirty="0">
                <a:solidFill>
                  <a:srgbClr val="497E8D"/>
                </a:solidFill>
                <a:latin typeface="Gill Sans MT" panose="020B0502020104020203" pitchFamily="34" charset="0"/>
                <a:cs typeface="Calibri" panose="020F0502020204030204" pitchFamily="34" charset="0"/>
              </a:rPr>
              <a:t> </a:t>
            </a:r>
            <a:r>
              <a:rPr lang="en-US" sz="1600" dirty="0">
                <a:solidFill>
                  <a:srgbClr val="00B050"/>
                </a:solidFill>
              </a:rPr>
              <a:t>(This is the preparation </a:t>
            </a:r>
            <a:r>
              <a:rPr lang="en-US" sz="1600" dirty="0">
                <a:solidFill>
                  <a:srgbClr val="00B050"/>
                </a:solidFill>
              </a:rPr>
              <a:t>phase)</a:t>
            </a:r>
            <a:endParaRPr lang="en-US" sz="1600" dirty="0">
              <a:solidFill>
                <a:srgbClr val="00B050"/>
              </a:solidFill>
            </a:endParaRPr>
          </a:p>
          <a:p>
            <a:pPr defTabSz="914400">
              <a:lnSpc>
                <a:spcPct val="120000"/>
              </a:lnSpc>
              <a:buClr>
                <a:srgbClr val="008080"/>
              </a:buClr>
            </a:pPr>
            <a:r>
              <a:rPr lang="en-US" altLang="ar-SA" sz="1800" dirty="0">
                <a:solidFill>
                  <a:srgbClr val="008080"/>
                </a:solidFill>
              </a:rPr>
              <a:t>When the </a:t>
            </a:r>
            <a:r>
              <a:rPr lang="en-US" altLang="ar-SA" sz="1800" dirty="0">
                <a:solidFill>
                  <a:srgbClr val="008080"/>
                </a:solidFill>
              </a:rPr>
              <a:t>Activation </a:t>
            </a:r>
            <a:r>
              <a:rPr lang="en-US" altLang="ar-SA" sz="1800" dirty="0">
                <a:solidFill>
                  <a:srgbClr val="008080"/>
                </a:solidFill>
              </a:rPr>
              <a:t>stage occur? </a:t>
            </a:r>
          </a:p>
          <a:p>
            <a:pPr marL="0" indent="0" defTabSz="914400">
              <a:lnSpc>
                <a:spcPct val="150000"/>
              </a:lnSpc>
              <a:buClr>
                <a:srgbClr val="008080"/>
              </a:buClr>
              <a:buNone/>
            </a:pPr>
            <a:r>
              <a:rPr lang="en-US" altLang="ar-SA" sz="1600" dirty="0"/>
              <a:t>Occurs in third trimester. </a:t>
            </a:r>
            <a:r>
              <a:rPr lang="en-US" altLang="ar-SA" sz="1600" dirty="0">
                <a:solidFill>
                  <a:srgbClr val="00B050"/>
                </a:solidFill>
              </a:rPr>
              <a:t>(4-6 months of pregnancy)</a:t>
            </a:r>
          </a:p>
          <a:p>
            <a:pPr defTabSz="914400">
              <a:lnSpc>
                <a:spcPct val="120000"/>
              </a:lnSpc>
              <a:buClr>
                <a:srgbClr val="008080"/>
              </a:buClr>
            </a:pPr>
            <a:endParaRPr lang="en-US" sz="500" dirty="0">
              <a:latin typeface="Gill Sans MT" panose="020B0502020104020203" pitchFamily="34" charset="0"/>
              <a:cs typeface="Calibri" panose="020F0502020204030204" pitchFamily="34" charset="0"/>
            </a:endParaRPr>
          </a:p>
          <a:p>
            <a:pPr defTabSz="914400">
              <a:lnSpc>
                <a:spcPct val="120000"/>
              </a:lnSpc>
              <a:buClr>
                <a:srgbClr val="008080"/>
              </a:buClr>
            </a:pPr>
            <a:r>
              <a:rPr lang="en-US" sz="1800" dirty="0">
                <a:solidFill>
                  <a:srgbClr val="008080"/>
                </a:solidFill>
              </a:rPr>
              <a:t>What happen during this phase?</a:t>
            </a:r>
          </a:p>
          <a:p>
            <a:pPr marL="342900" indent="-342900" defTabSz="914400">
              <a:lnSpc>
                <a:spcPct val="120000"/>
              </a:lnSpc>
              <a:buClr>
                <a:srgbClr val="008080"/>
              </a:buClr>
              <a:buFont typeface="+mj-lt"/>
              <a:buAutoNum type="arabicPeriod"/>
            </a:pPr>
            <a:r>
              <a:rPr lang="en-US" sz="1800" dirty="0"/>
              <a:t>Promote a switch from quiescent to active uterus.</a:t>
            </a:r>
          </a:p>
          <a:p>
            <a:pPr marL="342900" indent="-342900" defTabSz="914400">
              <a:lnSpc>
                <a:spcPct val="120000"/>
              </a:lnSpc>
              <a:buClr>
                <a:srgbClr val="008080"/>
              </a:buClr>
              <a:buFont typeface="+mj-lt"/>
              <a:buAutoNum type="arabicPeriod"/>
            </a:pPr>
            <a:endParaRPr lang="en-US" sz="200" dirty="0"/>
          </a:p>
          <a:p>
            <a:pPr marL="342900" indent="-342900" defTabSz="914400">
              <a:lnSpc>
                <a:spcPct val="120000"/>
              </a:lnSpc>
              <a:buClr>
                <a:srgbClr val="008080"/>
              </a:buClr>
              <a:buFont typeface="+mj-lt"/>
              <a:buAutoNum type="arabicPeriod"/>
            </a:pPr>
            <a:r>
              <a:rPr lang="en-US" sz="1800" dirty="0"/>
              <a:t>Increase excitability &amp; responsiveness to stimulators by: </a:t>
            </a:r>
          </a:p>
          <a:p>
            <a:pPr marL="342900" indent="-342900" defTabSz="914400">
              <a:lnSpc>
                <a:spcPct val="120000"/>
              </a:lnSpc>
              <a:buClr>
                <a:srgbClr val="008080"/>
              </a:buClr>
              <a:buFont typeface="+mj-lt"/>
              <a:buAutoNum type="arabicPeriod"/>
            </a:pPr>
            <a:endParaRPr lang="en-US" sz="100" dirty="0"/>
          </a:p>
          <a:p>
            <a:pPr defTabSz="914400">
              <a:lnSpc>
                <a:spcPct val="120000"/>
              </a:lnSpc>
              <a:buClr>
                <a:srgbClr val="008080"/>
              </a:buClr>
              <a:buFont typeface="Arial" panose="020B0604020202020204" pitchFamily="34" charset="0"/>
              <a:buChar char="•"/>
            </a:pPr>
            <a:r>
              <a:rPr lang="en-US" sz="1600" dirty="0"/>
              <a:t>Increase expression of gap junctions.</a:t>
            </a:r>
          </a:p>
          <a:p>
            <a:pPr defTabSz="914400">
              <a:lnSpc>
                <a:spcPct val="120000"/>
              </a:lnSpc>
              <a:buClr>
                <a:srgbClr val="008080"/>
              </a:buClr>
              <a:buFont typeface="Arial" panose="020B0604020202020204" pitchFamily="34" charset="0"/>
              <a:buChar char="•"/>
            </a:pPr>
            <a:endParaRPr lang="en-US" sz="100" dirty="0"/>
          </a:p>
          <a:p>
            <a:pPr defTabSz="914400">
              <a:lnSpc>
                <a:spcPct val="120000"/>
              </a:lnSpc>
              <a:buClr>
                <a:srgbClr val="008080"/>
              </a:buClr>
              <a:buFont typeface="Arial" panose="020B0604020202020204" pitchFamily="34" charset="0"/>
              <a:buChar char="•"/>
            </a:pPr>
            <a:r>
              <a:rPr lang="en-US" sz="1600" dirty="0"/>
              <a:t>Increase G protein-coupled receptors &amp; ion channels:</a:t>
            </a:r>
          </a:p>
          <a:p>
            <a:pPr defTabSz="914400">
              <a:lnSpc>
                <a:spcPct val="120000"/>
              </a:lnSpc>
              <a:buClr>
                <a:srgbClr val="008080"/>
              </a:buClr>
              <a:buFont typeface="Arial" panose="020B0604020202020204" pitchFamily="34" charset="0"/>
              <a:buChar char="•"/>
            </a:pPr>
            <a:endParaRPr lang="en-US" sz="100" dirty="0"/>
          </a:p>
          <a:p>
            <a:pPr lvl="1" defTabSz="914400">
              <a:lnSpc>
                <a:spcPct val="120000"/>
              </a:lnSpc>
              <a:buClr>
                <a:srgbClr val="008080"/>
              </a:buClr>
              <a:buFont typeface="Wingdings" panose="05000000000000000000" pitchFamily="2" charset="2"/>
              <a:buChar char="Ø"/>
            </a:pPr>
            <a:r>
              <a:rPr lang="en-US" sz="1600" dirty="0">
                <a:solidFill>
                  <a:schemeClr val="tx1"/>
                </a:solidFill>
              </a:rPr>
              <a:t>Oxytocin receptors.</a:t>
            </a:r>
          </a:p>
          <a:p>
            <a:pPr lvl="1" defTabSz="914400">
              <a:lnSpc>
                <a:spcPct val="120000"/>
              </a:lnSpc>
              <a:buClr>
                <a:srgbClr val="008080"/>
              </a:buClr>
              <a:buFont typeface="Wingdings" panose="05000000000000000000" pitchFamily="2" charset="2"/>
              <a:buChar char="Ø"/>
            </a:pPr>
            <a:r>
              <a:rPr lang="en-US" sz="1600" dirty="0">
                <a:solidFill>
                  <a:schemeClr val="tx1"/>
                </a:solidFill>
              </a:rPr>
              <a:t>Increase prostaglandin F (PGF) receptors</a:t>
            </a:r>
          </a:p>
          <a:p>
            <a:pPr lvl="1" defTabSz="914400">
              <a:lnSpc>
                <a:spcPct val="120000"/>
              </a:lnSpc>
              <a:buClr>
                <a:srgbClr val="008080"/>
              </a:buClr>
              <a:buFont typeface="Arial" panose="020B0604020202020204" pitchFamily="34" charset="0"/>
              <a:buChar char="•"/>
            </a:pPr>
            <a:endParaRPr lang="en-US" sz="1300" dirty="0"/>
          </a:p>
          <a:p>
            <a:pPr marL="0" indent="0" defTabSz="914400">
              <a:lnSpc>
                <a:spcPct val="120000"/>
              </a:lnSpc>
              <a:buClr>
                <a:srgbClr val="008080"/>
              </a:buClr>
              <a:buNone/>
            </a:pPr>
            <a:endParaRPr lang="en-US" sz="1800" dirty="0">
              <a:solidFill>
                <a:srgbClr val="008080"/>
              </a:solidFill>
            </a:endParaRPr>
          </a:p>
          <a:p>
            <a:pPr marL="0" indent="0" defTabSz="914400">
              <a:lnSpc>
                <a:spcPct val="120000"/>
              </a:lnSpc>
              <a:buClr>
                <a:srgbClr val="008080"/>
              </a:buClr>
              <a:buNone/>
            </a:pPr>
            <a:endParaRPr lang="en-US" sz="1800" dirty="0">
              <a:solidFill>
                <a:srgbClr val="008080"/>
              </a:solidFill>
            </a:endParaRPr>
          </a:p>
          <a:p>
            <a:pPr marL="0" indent="0" defTabSz="914400">
              <a:lnSpc>
                <a:spcPct val="120000"/>
              </a:lnSpc>
              <a:buClr>
                <a:srgbClr val="008080"/>
              </a:buClr>
              <a:buNone/>
            </a:pPr>
            <a:endParaRPr lang="ar-SA" sz="16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200" dirty="0">
              <a:latin typeface="Gill Sans MT" panose="020B0502020104020203" pitchFamily="34" charset="0"/>
              <a:cs typeface="Calibri" panose="020F0502020204030204" pitchFamily="34" charset="0"/>
            </a:endParaRPr>
          </a:p>
        </p:txBody>
      </p:sp>
      <p:sp>
        <p:nvSpPr>
          <p:cNvPr id="4" name="TextBox 3"/>
          <p:cNvSpPr txBox="1"/>
          <p:nvPr/>
        </p:nvSpPr>
        <p:spPr>
          <a:xfrm>
            <a:off x="6373789" y="1861390"/>
            <a:ext cx="5205614" cy="1169551"/>
          </a:xfrm>
          <a:prstGeom prst="rect">
            <a:avLst/>
          </a:prstGeom>
          <a:noFill/>
          <a:ln>
            <a:solidFill>
              <a:schemeClr val="bg1">
                <a:lumMod val="50000"/>
              </a:schemeClr>
            </a:solidFill>
            <a:prstDash val="dashDot"/>
          </a:ln>
        </p:spPr>
        <p:txBody>
          <a:bodyPr wrap="square" rtlCol="0">
            <a:spAutoFit/>
          </a:bodyPr>
          <a:lstStyle/>
          <a:p>
            <a:pPr algn="r" rtl="1"/>
            <a:r>
              <a:rPr lang="ar-SA" sz="1400" dirty="0">
                <a:solidFill>
                  <a:schemeClr val="bg1">
                    <a:lumMod val="50000"/>
                  </a:schemeClr>
                </a:solidFill>
                <a:latin typeface="Calibri" panose="020F0502020204030204" pitchFamily="34" charset="0"/>
                <a:cs typeface="Calibri" panose="020F0502020204030204" pitchFamily="34" charset="0"/>
              </a:rPr>
              <a:t>شرح الكلام:</a:t>
            </a:r>
          </a:p>
          <a:p>
            <a:pPr algn="r" rtl="1"/>
            <a:r>
              <a:rPr lang="ar-SA" sz="1400" dirty="0">
                <a:solidFill>
                  <a:schemeClr val="bg1">
                    <a:lumMod val="50000"/>
                  </a:schemeClr>
                </a:solidFill>
                <a:latin typeface="Calibri" panose="020F0502020204030204" pitchFamily="34" charset="0"/>
                <a:cs typeface="Calibri" panose="020F0502020204030204" pitchFamily="34" charset="0"/>
              </a:rPr>
              <a:t>في هذه المرحلة واللي تكون بشهور الحمل </a:t>
            </a:r>
            <a:r>
              <a:rPr lang="ar-SA" sz="1400" dirty="0" smtClean="0">
                <a:solidFill>
                  <a:schemeClr val="bg1">
                    <a:lumMod val="50000"/>
                  </a:schemeClr>
                </a:solidFill>
                <a:latin typeface="Calibri" panose="020F0502020204030204" pitchFamily="34" charset="0"/>
                <a:cs typeface="Calibri" panose="020F0502020204030204" pitchFamily="34" charset="0"/>
              </a:rPr>
              <a:t>الأخيرة </a:t>
            </a:r>
            <a:r>
              <a:rPr lang="ar-SA" sz="1400" dirty="0">
                <a:solidFill>
                  <a:schemeClr val="bg1">
                    <a:lumMod val="50000"/>
                  </a:schemeClr>
                </a:solidFill>
                <a:latin typeface="Calibri" panose="020F0502020204030204" pitchFamily="34" charset="0"/>
                <a:cs typeface="Calibri" panose="020F0502020204030204" pitchFamily="34" charset="0"/>
              </a:rPr>
              <a:t>وحتى قبل الولادة بكم أسبوع، يبدأ الرحم ينقبض </a:t>
            </a:r>
            <a:r>
              <a:rPr lang="ar-SA" sz="1400" dirty="0" smtClean="0">
                <a:solidFill>
                  <a:schemeClr val="bg1">
                    <a:lumMod val="50000"/>
                  </a:schemeClr>
                </a:solidFill>
                <a:latin typeface="Calibri" panose="020F0502020204030204" pitchFamily="34" charset="0"/>
                <a:cs typeface="Calibri" panose="020F0502020204030204" pitchFamily="34" charset="0"/>
              </a:rPr>
              <a:t>انقباضات </a:t>
            </a:r>
            <a:r>
              <a:rPr lang="ar-SA" sz="1400" dirty="0">
                <a:solidFill>
                  <a:schemeClr val="bg1">
                    <a:lumMod val="50000"/>
                  </a:schemeClr>
                </a:solidFill>
                <a:latin typeface="Calibri" panose="020F0502020204030204" pitchFamily="34" charset="0"/>
                <a:cs typeface="Calibri" panose="020F0502020204030204" pitchFamily="34" charset="0"/>
              </a:rPr>
              <a:t>خفيفة كل فترة، </a:t>
            </a:r>
            <a:r>
              <a:rPr lang="ar-SA" sz="1400" dirty="0" smtClean="0">
                <a:solidFill>
                  <a:schemeClr val="bg1">
                    <a:lumMod val="50000"/>
                  </a:schemeClr>
                </a:solidFill>
                <a:latin typeface="Calibri" panose="020F0502020204030204" pitchFamily="34" charset="0"/>
                <a:cs typeface="Calibri" panose="020F0502020204030204" pitchFamily="34" charset="0"/>
              </a:rPr>
              <a:t>الانقباضات </a:t>
            </a:r>
            <a:r>
              <a:rPr lang="ar-SA" sz="1400" dirty="0">
                <a:solidFill>
                  <a:schemeClr val="bg1">
                    <a:lumMod val="50000"/>
                  </a:schemeClr>
                </a:solidFill>
                <a:latin typeface="Calibri" panose="020F0502020204030204" pitchFamily="34" charset="0"/>
                <a:cs typeface="Calibri" panose="020F0502020204030204" pitchFamily="34" charset="0"/>
              </a:rPr>
              <a:t>في هذه الفترة ما تكون متتالية ولا </a:t>
            </a:r>
            <a:r>
              <a:rPr lang="ar-SA" sz="1400" dirty="0" smtClean="0">
                <a:solidFill>
                  <a:schemeClr val="bg1">
                    <a:lumMod val="50000"/>
                  </a:schemeClr>
                </a:solidFill>
                <a:latin typeface="Calibri" panose="020F0502020204030204" pitchFamily="34" charset="0"/>
                <a:cs typeface="Calibri" panose="020F0502020204030204" pitchFamily="34" charset="0"/>
              </a:rPr>
              <a:t>قوية ولا مؤلمة </a:t>
            </a:r>
            <a:r>
              <a:rPr lang="ar-SA" sz="1400" dirty="0">
                <a:solidFill>
                  <a:schemeClr val="bg1">
                    <a:lumMod val="50000"/>
                  </a:schemeClr>
                </a:solidFill>
                <a:latin typeface="Calibri" panose="020F0502020204030204" pitchFamily="34" charset="0"/>
                <a:cs typeface="Calibri" panose="020F0502020204030204" pitchFamily="34" charset="0"/>
              </a:rPr>
              <a:t>لأنها </a:t>
            </a:r>
            <a:r>
              <a:rPr lang="ar-SA" sz="1400" dirty="0" smtClean="0">
                <a:solidFill>
                  <a:schemeClr val="bg1">
                    <a:lumMod val="50000"/>
                  </a:schemeClr>
                </a:solidFill>
                <a:latin typeface="Calibri" panose="020F0502020204030204" pitchFamily="34" charset="0"/>
                <a:cs typeface="Calibri" panose="020F0502020204030204" pitchFamily="34" charset="0"/>
              </a:rPr>
              <a:t>ليست </a:t>
            </a:r>
            <a:r>
              <a:rPr lang="ar-SA" sz="1400" dirty="0">
                <a:solidFill>
                  <a:schemeClr val="bg1">
                    <a:lumMod val="50000"/>
                  </a:schemeClr>
                </a:solidFill>
                <a:latin typeface="Calibri" panose="020F0502020204030204" pitchFamily="34" charset="0"/>
                <a:cs typeface="Calibri" panose="020F0502020204030204" pitchFamily="34" charset="0"/>
              </a:rPr>
              <a:t>انقباضات حقيقية مثل </a:t>
            </a:r>
            <a:r>
              <a:rPr lang="ar-SA" sz="1400" dirty="0" smtClean="0">
                <a:solidFill>
                  <a:schemeClr val="bg1">
                    <a:lumMod val="50000"/>
                  </a:schemeClr>
                </a:solidFill>
                <a:latin typeface="Calibri" panose="020F0502020204030204" pitchFamily="34" charset="0"/>
                <a:cs typeface="Calibri" panose="020F0502020204030204" pitchFamily="34" charset="0"/>
              </a:rPr>
              <a:t>انقباضات </a:t>
            </a:r>
            <a:r>
              <a:rPr lang="ar-SA" sz="1400" dirty="0">
                <a:solidFill>
                  <a:schemeClr val="bg1">
                    <a:lumMod val="50000"/>
                  </a:schemeClr>
                </a:solidFill>
                <a:latin typeface="Calibri" panose="020F0502020204030204" pitchFamily="34" charset="0"/>
                <a:cs typeface="Calibri" panose="020F0502020204030204" pitchFamily="34" charset="0"/>
              </a:rPr>
              <a:t>الولادة، إنما انقباضات لتهيئة الرحم لأحداث الولادة.</a:t>
            </a:r>
          </a:p>
        </p:txBody>
      </p:sp>
      <p:sp>
        <p:nvSpPr>
          <p:cNvPr id="11" name="Rectangle 10"/>
          <p:cNvSpPr/>
          <p:nvPr/>
        </p:nvSpPr>
        <p:spPr>
          <a:xfrm>
            <a:off x="609460" y="5396326"/>
            <a:ext cx="7276496" cy="459036"/>
          </a:xfrm>
          <a:prstGeom prst="rect">
            <a:avLst/>
          </a:prstGeom>
        </p:spPr>
        <p:txBody>
          <a:bodyPr wrap="square">
            <a:spAutoFit/>
          </a:bodyPr>
          <a:lstStyle/>
          <a:p>
            <a:pPr defTabSz="914400">
              <a:lnSpc>
                <a:spcPct val="150000"/>
              </a:lnSpc>
              <a:buClr>
                <a:srgbClr val="008080"/>
              </a:buClr>
            </a:pPr>
            <a:endParaRPr lang="en-US" altLang="ar-SA" sz="1800" dirty="0"/>
          </a:p>
        </p:txBody>
      </p:sp>
      <p:sp>
        <p:nvSpPr>
          <p:cNvPr id="6" name="Rectangle 5"/>
          <p:cNvSpPr/>
          <p:nvPr/>
        </p:nvSpPr>
        <p:spPr>
          <a:xfrm>
            <a:off x="5662364" y="4503555"/>
            <a:ext cx="5917039" cy="1785542"/>
          </a:xfrm>
          <a:prstGeom prst="rect">
            <a:avLst/>
          </a:prstGeom>
          <a:ln w="19050">
            <a:solidFill>
              <a:srgbClr val="00B050"/>
            </a:solidFill>
            <a:prstDash val="dashDot"/>
          </a:ln>
        </p:spPr>
        <p:txBody>
          <a:bodyPr vert="horz" lIns="101590" tIns="50795" rIns="101590" bIns="50795">
            <a:noAutofit/>
          </a:bodyPr>
          <a:lstStyle/>
          <a:p>
            <a:pPr marL="285750" indent="-285750">
              <a:spcBef>
                <a:spcPts val="667"/>
              </a:spcBef>
              <a:buClr>
                <a:srgbClr val="00B050"/>
              </a:buClr>
              <a:buSzPct val="76000"/>
              <a:buFont typeface="Wingdings" panose="05000000000000000000" pitchFamily="2" charset="2"/>
              <a:buChar char="ü"/>
            </a:pPr>
            <a:r>
              <a:rPr lang="en-US" sz="1500" dirty="0">
                <a:solidFill>
                  <a:srgbClr val="00B050"/>
                </a:solidFill>
                <a:latin typeface="Gill Sans MT" panose="020B0502020104020203" pitchFamily="34" charset="0"/>
                <a:cs typeface="Calibri" panose="020F0502020204030204" pitchFamily="34" charset="0"/>
              </a:rPr>
              <a:t>No actual contractions during this phase, only preparation for the contractions.</a:t>
            </a:r>
          </a:p>
          <a:p>
            <a:pPr marL="285750" indent="-285750">
              <a:spcBef>
                <a:spcPts val="667"/>
              </a:spcBef>
              <a:buClr>
                <a:srgbClr val="00B050"/>
              </a:buClr>
              <a:buSzPct val="76000"/>
              <a:buFont typeface="Wingdings" panose="05000000000000000000" pitchFamily="2" charset="2"/>
              <a:buChar char="ü"/>
            </a:pPr>
            <a:r>
              <a:rPr lang="en-US" sz="1500" dirty="0">
                <a:solidFill>
                  <a:srgbClr val="00B050"/>
                </a:solidFill>
                <a:latin typeface="Gill Sans MT" panose="020B0502020104020203" pitchFamily="34" charset="0"/>
                <a:cs typeface="Calibri" panose="020F0502020204030204" pitchFamily="34" charset="0"/>
              </a:rPr>
              <a:t>There is increase proteins in the uterine tissue which are responsible for the receptors of the prostaglandins and oxytocin for preparation of contractions in the next phase. Also there is increase in Cyclooxygenase-2 (COX-2) which cause release of prostaglandins and there is a high level of calcium.</a:t>
            </a:r>
          </a:p>
        </p:txBody>
      </p:sp>
    </p:spTree>
    <p:extLst>
      <p:ext uri="{BB962C8B-B14F-4D97-AF65-F5344CB8AC3E}">
        <p14:creationId xmlns:p14="http://schemas.microsoft.com/office/powerpoint/2010/main" val="435877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27822"/>
            <a:ext cx="1096994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20000"/>
              </a:lnSpc>
              <a:buClr>
                <a:srgbClr val="008080"/>
              </a:buClr>
              <a:buNone/>
            </a:pPr>
            <a:r>
              <a:rPr lang="en-US" sz="2000" dirty="0">
                <a:solidFill>
                  <a:srgbClr val="497E8D"/>
                </a:solidFill>
                <a:latin typeface="Gill Sans MT" panose="020B0502020104020203" pitchFamily="34" charset="0"/>
                <a:cs typeface="Calibri" panose="020F0502020204030204" pitchFamily="34" charset="0"/>
              </a:rPr>
              <a:t>Phase</a:t>
            </a:r>
            <a:r>
              <a:rPr lang="en-US" sz="2000" dirty="0">
                <a:solidFill>
                  <a:srgbClr val="008080"/>
                </a:solidFill>
                <a:latin typeface="Gill Sans MT" panose="020B0502020104020203" pitchFamily="34" charset="0"/>
                <a:cs typeface="Calibri" panose="020F0502020204030204" pitchFamily="34" charset="0"/>
              </a:rPr>
              <a:t> </a:t>
            </a:r>
            <a:r>
              <a:rPr lang="en-US" sz="2000" dirty="0">
                <a:solidFill>
                  <a:srgbClr val="FFC000"/>
                </a:solidFill>
                <a:latin typeface="Gill Sans MT" panose="020B0502020104020203" pitchFamily="34" charset="0"/>
                <a:cs typeface="Calibri" panose="020F0502020204030204" pitchFamily="34" charset="0"/>
              </a:rPr>
              <a:t>2</a:t>
            </a:r>
            <a:r>
              <a:rPr lang="en-US" sz="2000" dirty="0">
                <a:solidFill>
                  <a:srgbClr val="008080"/>
                </a:solidFill>
                <a:latin typeface="Gill Sans MT" panose="020B0502020104020203" pitchFamily="34" charset="0"/>
                <a:cs typeface="Calibri" panose="020F0502020204030204" pitchFamily="34" charset="0"/>
              </a:rPr>
              <a:t>: </a:t>
            </a:r>
            <a:r>
              <a:rPr lang="en-US" sz="2000" dirty="0">
                <a:solidFill>
                  <a:srgbClr val="497E8D"/>
                </a:solidFill>
                <a:latin typeface="Gill Sans MT" panose="020B0502020104020203" pitchFamily="34" charset="0"/>
                <a:cs typeface="Calibri" panose="020F0502020204030204" pitchFamily="34" charset="0"/>
              </a:rPr>
              <a:t>Stimulation or Uterotonins</a:t>
            </a:r>
          </a:p>
          <a:p>
            <a:pPr defTabSz="914400">
              <a:lnSpc>
                <a:spcPct val="120000"/>
              </a:lnSpc>
              <a:buClr>
                <a:srgbClr val="008080"/>
              </a:buClr>
            </a:pPr>
            <a:r>
              <a:rPr lang="en-US" altLang="ar-SA" sz="1800" dirty="0">
                <a:solidFill>
                  <a:srgbClr val="008080"/>
                </a:solidFill>
              </a:rPr>
              <a:t>When the </a:t>
            </a:r>
            <a:r>
              <a:rPr lang="en-US" altLang="ar-SA" sz="1800" dirty="0">
                <a:solidFill>
                  <a:srgbClr val="008080"/>
                </a:solidFill>
              </a:rPr>
              <a:t>Stimulation </a:t>
            </a:r>
            <a:r>
              <a:rPr lang="en-US" altLang="ar-SA" sz="1800" dirty="0">
                <a:solidFill>
                  <a:srgbClr val="008080"/>
                </a:solidFill>
              </a:rPr>
              <a:t>stage occur? </a:t>
            </a:r>
          </a:p>
          <a:p>
            <a:pPr marL="0" indent="0" defTabSz="914400">
              <a:lnSpc>
                <a:spcPct val="150000"/>
              </a:lnSpc>
              <a:buClr>
                <a:srgbClr val="008080"/>
              </a:buClr>
              <a:buNone/>
            </a:pPr>
            <a:r>
              <a:rPr lang="en-US" altLang="ar-SA" sz="1600" dirty="0"/>
              <a:t>Occurs in last </a:t>
            </a:r>
            <a:r>
              <a:rPr lang="en-US" altLang="ar-SA" sz="1600" dirty="0">
                <a:solidFill>
                  <a:srgbClr val="FFC000"/>
                </a:solidFill>
              </a:rPr>
              <a:t>2 - 3 </a:t>
            </a:r>
            <a:r>
              <a:rPr lang="en-US" altLang="ar-SA" sz="1600" dirty="0"/>
              <a:t>gestational weeks.</a:t>
            </a:r>
          </a:p>
          <a:p>
            <a:pPr defTabSz="914400">
              <a:lnSpc>
                <a:spcPct val="120000"/>
              </a:lnSpc>
              <a:buClr>
                <a:srgbClr val="008080"/>
              </a:buClr>
            </a:pPr>
            <a:endParaRPr lang="en-US" sz="500" dirty="0">
              <a:latin typeface="Gill Sans MT" panose="020B0502020104020203" pitchFamily="34" charset="0"/>
              <a:cs typeface="Calibri" panose="020F0502020204030204" pitchFamily="34" charset="0"/>
            </a:endParaRPr>
          </a:p>
          <a:p>
            <a:pPr defTabSz="914400">
              <a:lnSpc>
                <a:spcPct val="120000"/>
              </a:lnSpc>
              <a:buClr>
                <a:srgbClr val="008080"/>
              </a:buClr>
            </a:pPr>
            <a:r>
              <a:rPr lang="en-US" sz="1800" dirty="0">
                <a:solidFill>
                  <a:srgbClr val="008080"/>
                </a:solidFill>
              </a:rPr>
              <a:t>What happen during this phase?</a:t>
            </a:r>
          </a:p>
          <a:p>
            <a:pPr marL="342900" indent="-342900" defTabSz="914400">
              <a:lnSpc>
                <a:spcPct val="120000"/>
              </a:lnSpc>
              <a:buClr>
                <a:srgbClr val="008080"/>
              </a:buClr>
              <a:buFont typeface="+mj-lt"/>
              <a:buAutoNum type="arabicPeriod"/>
            </a:pPr>
            <a:r>
              <a:rPr lang="en-US" sz="1800" dirty="0"/>
              <a:t>Increase in synthesis of </a:t>
            </a:r>
            <a:r>
              <a:rPr lang="en-US" sz="1800" dirty="0" err="1"/>
              <a:t>uterotonins</a:t>
            </a:r>
            <a:r>
              <a:rPr lang="en-US" sz="1800" dirty="0"/>
              <a:t>: </a:t>
            </a:r>
            <a:r>
              <a:rPr lang="en-US" sz="1600" dirty="0">
                <a:solidFill>
                  <a:srgbClr val="00B050"/>
                </a:solidFill>
              </a:rPr>
              <a:t>(</a:t>
            </a:r>
            <a:r>
              <a:rPr lang="en-US" sz="1600" dirty="0" err="1">
                <a:solidFill>
                  <a:srgbClr val="00B050"/>
                </a:solidFill>
              </a:rPr>
              <a:t>uterotonins</a:t>
            </a:r>
            <a:r>
              <a:rPr lang="en-US" sz="1600" dirty="0">
                <a:solidFill>
                  <a:srgbClr val="00B050"/>
                </a:solidFill>
              </a:rPr>
              <a:t>= anything that stimulates uterine contractions)</a:t>
            </a:r>
          </a:p>
          <a:p>
            <a:pPr marL="342900" indent="-342900" defTabSz="914400">
              <a:lnSpc>
                <a:spcPct val="120000"/>
              </a:lnSpc>
              <a:buClr>
                <a:srgbClr val="008080"/>
              </a:buClr>
              <a:buFont typeface="+mj-lt"/>
              <a:buAutoNum type="arabicPeriod"/>
            </a:pPr>
            <a:endParaRPr lang="en-US" sz="100" dirty="0"/>
          </a:p>
          <a:p>
            <a:pPr defTabSz="914400">
              <a:lnSpc>
                <a:spcPct val="120000"/>
              </a:lnSpc>
              <a:buClr>
                <a:srgbClr val="008080"/>
              </a:buClr>
              <a:buFont typeface="Arial" panose="020B0604020202020204" pitchFamily="34" charset="0"/>
              <a:buChar char="•"/>
            </a:pPr>
            <a:r>
              <a:rPr lang="en-US" sz="1600" dirty="0"/>
              <a:t>Prostaglandins</a:t>
            </a:r>
          </a:p>
          <a:p>
            <a:pPr defTabSz="914400">
              <a:lnSpc>
                <a:spcPct val="120000"/>
              </a:lnSpc>
              <a:buClr>
                <a:srgbClr val="008080"/>
              </a:buClr>
              <a:buFont typeface="Arial" panose="020B0604020202020204" pitchFamily="34" charset="0"/>
              <a:buChar char="•"/>
            </a:pPr>
            <a:r>
              <a:rPr lang="en-US" sz="1600" dirty="0"/>
              <a:t>Oxytocin</a:t>
            </a:r>
          </a:p>
          <a:p>
            <a:pPr defTabSz="914400">
              <a:lnSpc>
                <a:spcPct val="120000"/>
              </a:lnSpc>
              <a:buClr>
                <a:srgbClr val="008080"/>
              </a:buClr>
              <a:buFont typeface="Arial" panose="020B0604020202020204" pitchFamily="34" charset="0"/>
              <a:buChar char="•"/>
            </a:pPr>
            <a:r>
              <a:rPr lang="en-US" sz="1600" dirty="0">
                <a:solidFill>
                  <a:srgbClr val="FF66CC"/>
                </a:solidFill>
              </a:rPr>
              <a:t>Cytokines</a:t>
            </a:r>
            <a:r>
              <a:rPr lang="en-US" sz="800" dirty="0">
                <a:solidFill>
                  <a:srgbClr val="FF66CC"/>
                </a:solidFill>
              </a:rPr>
              <a:t> </a:t>
            </a:r>
          </a:p>
          <a:p>
            <a:pPr marL="0" indent="0" defTabSz="914400">
              <a:lnSpc>
                <a:spcPct val="120000"/>
              </a:lnSpc>
              <a:buClr>
                <a:srgbClr val="008080"/>
              </a:buClr>
              <a:buNone/>
            </a:pPr>
            <a:endParaRPr lang="en-US" sz="800" dirty="0"/>
          </a:p>
          <a:p>
            <a:pPr defTabSz="914400">
              <a:lnSpc>
                <a:spcPct val="120000"/>
              </a:lnSpc>
              <a:buClr>
                <a:srgbClr val="008080"/>
              </a:buClr>
            </a:pPr>
            <a:r>
              <a:rPr lang="en-US" sz="1800" dirty="0">
                <a:solidFill>
                  <a:srgbClr val="FF66CC"/>
                </a:solidFill>
              </a:rPr>
              <a:t>Includes 2 stages:</a:t>
            </a:r>
          </a:p>
          <a:p>
            <a:pPr marL="342900" indent="-342900" defTabSz="914400">
              <a:lnSpc>
                <a:spcPct val="120000"/>
              </a:lnSpc>
              <a:buClr>
                <a:srgbClr val="008080"/>
              </a:buClr>
              <a:buFont typeface="+mj-lt"/>
              <a:buAutoNum type="arabicPeriod"/>
            </a:pPr>
            <a:r>
              <a:rPr lang="en-US" sz="1600" dirty="0"/>
              <a:t>Stage 1</a:t>
            </a:r>
          </a:p>
          <a:p>
            <a:pPr marL="342900" indent="-342900" defTabSz="914400">
              <a:lnSpc>
                <a:spcPct val="120000"/>
              </a:lnSpc>
              <a:buClr>
                <a:srgbClr val="008080"/>
              </a:buClr>
              <a:buFont typeface="+mj-lt"/>
              <a:buAutoNum type="arabicPeriod"/>
            </a:pPr>
            <a:r>
              <a:rPr lang="en-US" sz="1600" dirty="0"/>
              <a:t>Stage 2</a:t>
            </a:r>
          </a:p>
          <a:p>
            <a:pPr marL="0" indent="0" defTabSz="914400">
              <a:lnSpc>
                <a:spcPct val="120000"/>
              </a:lnSpc>
              <a:buClr>
                <a:srgbClr val="008080"/>
              </a:buClr>
              <a:buNone/>
            </a:pPr>
            <a:endParaRPr lang="en-US" sz="1300" dirty="0"/>
          </a:p>
          <a:p>
            <a:pPr marL="0" indent="0" defTabSz="914400">
              <a:lnSpc>
                <a:spcPct val="120000"/>
              </a:lnSpc>
              <a:buClr>
                <a:srgbClr val="008080"/>
              </a:buClr>
              <a:buNone/>
            </a:pPr>
            <a:endParaRPr lang="en-US" sz="1800" dirty="0">
              <a:solidFill>
                <a:srgbClr val="008080"/>
              </a:solidFill>
            </a:endParaRPr>
          </a:p>
          <a:p>
            <a:pPr marL="0" indent="0" defTabSz="914400">
              <a:lnSpc>
                <a:spcPct val="120000"/>
              </a:lnSpc>
              <a:buClr>
                <a:srgbClr val="008080"/>
              </a:buClr>
              <a:buNone/>
            </a:pPr>
            <a:endParaRPr lang="en-US" sz="1800" dirty="0">
              <a:solidFill>
                <a:srgbClr val="008080"/>
              </a:solidFill>
            </a:endParaRPr>
          </a:p>
          <a:p>
            <a:pPr marL="0" indent="0" defTabSz="914400">
              <a:lnSpc>
                <a:spcPct val="120000"/>
              </a:lnSpc>
              <a:buClr>
                <a:srgbClr val="008080"/>
              </a:buClr>
              <a:buNone/>
            </a:pPr>
            <a:endParaRPr lang="ar-SA" sz="16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200" dirty="0">
              <a:latin typeface="Gill Sans MT" panose="020B0502020104020203" pitchFamily="34" charset="0"/>
              <a:cs typeface="Calibri" panose="020F0502020204030204" pitchFamily="34" charset="0"/>
            </a:endParaRPr>
          </a:p>
        </p:txBody>
      </p:sp>
      <p:sp>
        <p:nvSpPr>
          <p:cNvPr id="4" name="TextBox 3"/>
          <p:cNvSpPr txBox="1"/>
          <p:nvPr/>
        </p:nvSpPr>
        <p:spPr>
          <a:xfrm>
            <a:off x="6379477" y="1394801"/>
            <a:ext cx="5205614" cy="1600438"/>
          </a:xfrm>
          <a:prstGeom prst="rect">
            <a:avLst/>
          </a:prstGeom>
          <a:noFill/>
          <a:ln>
            <a:solidFill>
              <a:schemeClr val="bg1">
                <a:lumMod val="50000"/>
              </a:schemeClr>
            </a:solidFill>
            <a:prstDash val="dashDot"/>
          </a:ln>
        </p:spPr>
        <p:txBody>
          <a:bodyPr wrap="square" rtlCol="0">
            <a:spAutoFit/>
          </a:bodyPr>
          <a:lstStyle/>
          <a:p>
            <a:pPr algn="r" rtl="1"/>
            <a:r>
              <a:rPr lang="ar-SA" sz="1400" dirty="0">
                <a:solidFill>
                  <a:schemeClr val="bg1">
                    <a:lumMod val="50000"/>
                  </a:schemeClr>
                </a:solidFill>
                <a:latin typeface="Calibri" panose="020F0502020204030204" pitchFamily="34" charset="0"/>
                <a:cs typeface="Calibri" panose="020F0502020204030204" pitchFamily="34" charset="0"/>
              </a:rPr>
              <a:t>شرح الكلام:</a:t>
            </a:r>
          </a:p>
          <a:p>
            <a:pPr algn="r" rtl="1"/>
            <a:r>
              <a:rPr lang="ar-SA" sz="1400" dirty="0">
                <a:solidFill>
                  <a:schemeClr val="bg1">
                    <a:lumMod val="50000"/>
                  </a:schemeClr>
                </a:solidFill>
                <a:latin typeface="Calibri" panose="020F0502020204030204" pitchFamily="34" charset="0"/>
                <a:cs typeface="Calibri" panose="020F0502020204030204" pitchFamily="34" charset="0"/>
              </a:rPr>
              <a:t>في هذه المرحلة اللي تبدأ قبل الولادة بكم أسبوع حتى الولادة، تكون </a:t>
            </a:r>
            <a:r>
              <a:rPr lang="ar-SA" sz="1400" dirty="0" smtClean="0">
                <a:solidFill>
                  <a:schemeClr val="bg1">
                    <a:lumMod val="50000"/>
                  </a:schemeClr>
                </a:solidFill>
                <a:latin typeface="Calibri" panose="020F0502020204030204" pitchFamily="34" charset="0"/>
                <a:cs typeface="Calibri" panose="020F0502020204030204" pitchFamily="34" charset="0"/>
              </a:rPr>
              <a:t>الانقباضات </a:t>
            </a:r>
            <a:r>
              <a:rPr lang="ar-SA" sz="1400" dirty="0">
                <a:solidFill>
                  <a:schemeClr val="bg1">
                    <a:lumMod val="50000"/>
                  </a:schemeClr>
                </a:solidFill>
                <a:latin typeface="Calibri" panose="020F0502020204030204" pitchFamily="34" charset="0"/>
                <a:cs typeface="Calibri" panose="020F0502020204030204" pitchFamily="34" charset="0"/>
              </a:rPr>
              <a:t>متتالية وقوية ومؤلمة، وتزيد مع قرب موعد الولادة "الطلق"</a:t>
            </a:r>
          </a:p>
          <a:p>
            <a:pPr algn="r" rtl="1"/>
            <a:r>
              <a:rPr lang="ar-SA" sz="1400" dirty="0">
                <a:solidFill>
                  <a:schemeClr val="bg1">
                    <a:lumMod val="50000"/>
                  </a:schemeClr>
                </a:solidFill>
                <a:latin typeface="Calibri" panose="020F0502020204030204" pitchFamily="34" charset="0"/>
                <a:cs typeface="Calibri" panose="020F0502020204030204" pitchFamily="34" charset="0"/>
              </a:rPr>
              <a:t>هذه الزيادة هي بسبب زيادة افراز:</a:t>
            </a:r>
          </a:p>
          <a:p>
            <a:pPr marL="342900" indent="-342900" algn="r" rtl="1">
              <a:buFont typeface="+mj-lt"/>
              <a:buAutoNum type="arabicPeriod"/>
            </a:pPr>
            <a:r>
              <a:rPr lang="en-US" sz="1400" dirty="0">
                <a:solidFill>
                  <a:schemeClr val="bg1">
                    <a:lumMod val="50000"/>
                  </a:schemeClr>
                </a:solidFill>
                <a:latin typeface="Calibri" panose="020F0502020204030204" pitchFamily="34" charset="0"/>
                <a:cs typeface="Calibri" panose="020F0502020204030204" pitchFamily="34" charset="0"/>
              </a:rPr>
              <a:t>Cytokines </a:t>
            </a:r>
          </a:p>
          <a:p>
            <a:pPr marL="342900" indent="-342900" algn="r" rtl="1">
              <a:buFont typeface="+mj-lt"/>
              <a:buAutoNum type="arabicPeriod"/>
            </a:pPr>
            <a:r>
              <a:rPr lang="en-US" sz="1400" dirty="0">
                <a:solidFill>
                  <a:schemeClr val="bg1">
                    <a:lumMod val="50000"/>
                  </a:schemeClr>
                </a:solidFill>
                <a:latin typeface="Calibri" panose="020F0502020204030204" pitchFamily="34" charset="0"/>
                <a:cs typeface="Calibri" panose="020F0502020204030204" pitchFamily="34" charset="0"/>
              </a:rPr>
              <a:t>Prostaglandins</a:t>
            </a:r>
          </a:p>
          <a:p>
            <a:pPr marL="342900" indent="-342900" algn="r" rtl="1">
              <a:buFont typeface="+mj-lt"/>
              <a:buAutoNum type="arabicPeriod"/>
            </a:pPr>
            <a:r>
              <a:rPr lang="en-US" sz="1400" dirty="0">
                <a:solidFill>
                  <a:schemeClr val="bg1">
                    <a:lumMod val="50000"/>
                  </a:schemeClr>
                </a:solidFill>
                <a:latin typeface="Calibri" panose="020F0502020204030204" pitchFamily="34" charset="0"/>
                <a:cs typeface="Calibri" panose="020F0502020204030204" pitchFamily="34" charset="0"/>
              </a:rPr>
              <a:t>Oxytocin</a:t>
            </a:r>
          </a:p>
        </p:txBody>
      </p:sp>
      <p:sp>
        <p:nvSpPr>
          <p:cNvPr id="11" name="Rectangle 10"/>
          <p:cNvSpPr/>
          <p:nvPr/>
        </p:nvSpPr>
        <p:spPr>
          <a:xfrm>
            <a:off x="609460" y="5396326"/>
            <a:ext cx="7276496" cy="459036"/>
          </a:xfrm>
          <a:prstGeom prst="rect">
            <a:avLst/>
          </a:prstGeom>
        </p:spPr>
        <p:txBody>
          <a:bodyPr wrap="square">
            <a:spAutoFit/>
          </a:bodyPr>
          <a:lstStyle/>
          <a:p>
            <a:pPr defTabSz="914400">
              <a:lnSpc>
                <a:spcPct val="150000"/>
              </a:lnSpc>
              <a:buClr>
                <a:srgbClr val="008080"/>
              </a:buClr>
            </a:pPr>
            <a:endParaRPr lang="en-US" altLang="ar-SA" sz="1800" dirty="0"/>
          </a:p>
        </p:txBody>
      </p:sp>
      <p:sp>
        <p:nvSpPr>
          <p:cNvPr id="7" name="Rectangle 6"/>
          <p:cNvSpPr/>
          <p:nvPr/>
        </p:nvSpPr>
        <p:spPr>
          <a:xfrm>
            <a:off x="5446340" y="4997789"/>
            <a:ext cx="6092825" cy="1254182"/>
          </a:xfrm>
          <a:prstGeom prst="rect">
            <a:avLst/>
          </a:prstGeom>
          <a:ln w="19050">
            <a:solidFill>
              <a:srgbClr val="00B050"/>
            </a:solidFill>
            <a:prstDash val="dashDot"/>
          </a:ln>
        </p:spPr>
        <p:txBody>
          <a:bodyPr vert="horz" lIns="101590" tIns="50795" rIns="101590" bIns="50795">
            <a:noAutofit/>
          </a:bodyPr>
          <a:lstStyle/>
          <a:p>
            <a:pPr marL="285750" indent="-285750">
              <a:buFont typeface="Wingdings" panose="05000000000000000000" pitchFamily="2" charset="2"/>
              <a:buChar char="ü"/>
            </a:pPr>
            <a:r>
              <a:rPr lang="en-US" sz="1500" dirty="0">
                <a:solidFill>
                  <a:srgbClr val="00B050"/>
                </a:solidFill>
                <a:latin typeface="Gill Sans MT" panose="020B0502020104020203" pitchFamily="34" charset="0"/>
                <a:cs typeface="Calibri" panose="020F0502020204030204" pitchFamily="34" charset="0"/>
              </a:rPr>
              <a:t>(37-38-39-40) are the normal delivery weeks.</a:t>
            </a:r>
          </a:p>
          <a:p>
            <a:pPr marL="285750" indent="-285750">
              <a:buFont typeface="Wingdings" panose="05000000000000000000" pitchFamily="2" charset="2"/>
              <a:buChar char="ü"/>
            </a:pPr>
            <a:r>
              <a:rPr lang="en-US" sz="1500" dirty="0">
                <a:solidFill>
                  <a:srgbClr val="00B050"/>
                </a:solidFill>
                <a:latin typeface="Gill Sans MT" panose="020B0502020104020203" pitchFamily="34" charset="0"/>
                <a:cs typeface="Calibri" panose="020F0502020204030204" pitchFamily="34" charset="0"/>
              </a:rPr>
              <a:t>Less than 37 pre-term.</a:t>
            </a:r>
          </a:p>
          <a:p>
            <a:pPr marL="285750" indent="-285750">
              <a:buFont typeface="Wingdings" panose="05000000000000000000" pitchFamily="2" charset="2"/>
              <a:buChar char="ü"/>
            </a:pPr>
            <a:r>
              <a:rPr lang="en-US" sz="1500" dirty="0">
                <a:solidFill>
                  <a:srgbClr val="00B050"/>
                </a:solidFill>
                <a:latin typeface="Gill Sans MT" panose="020B0502020104020203" pitchFamily="34" charset="0"/>
                <a:cs typeface="Calibri" panose="020F0502020204030204" pitchFamily="34" charset="0"/>
              </a:rPr>
              <a:t>37 to 40 full term and surfactant is present.</a:t>
            </a:r>
          </a:p>
          <a:p>
            <a:pPr marL="285750" indent="-285750">
              <a:buFont typeface="Wingdings" panose="05000000000000000000" pitchFamily="2" charset="2"/>
              <a:buChar char="ü"/>
            </a:pPr>
            <a:r>
              <a:rPr lang="en-US" sz="1500" dirty="0">
                <a:solidFill>
                  <a:srgbClr val="00B050"/>
                </a:solidFill>
                <a:latin typeface="Gill Sans MT" panose="020B0502020104020203" pitchFamily="34" charset="0"/>
                <a:cs typeface="Calibri" panose="020F0502020204030204" pitchFamily="34" charset="0"/>
              </a:rPr>
              <a:t>If a women come with preterm labor they will give her baby an injection for lung maturation)</a:t>
            </a:r>
          </a:p>
        </p:txBody>
      </p:sp>
      <p:sp>
        <p:nvSpPr>
          <p:cNvPr id="9" name="Right Brace 8"/>
          <p:cNvSpPr/>
          <p:nvPr/>
        </p:nvSpPr>
        <p:spPr>
          <a:xfrm>
            <a:off x="2232357" y="3717032"/>
            <a:ext cx="123477" cy="627274"/>
          </a:xfrm>
          <a:prstGeom prst="rightBrace">
            <a:avLst/>
          </a:prstGeom>
          <a:ln>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355834" y="3852175"/>
            <a:ext cx="3096343" cy="356987"/>
          </a:xfrm>
          <a:prstGeom prst="rect">
            <a:avLst/>
          </a:prstGeom>
          <a:ln w="19050">
            <a:solidFill>
              <a:srgbClr val="00B050"/>
            </a:solidFill>
            <a:prstDash val="dashDot"/>
          </a:ln>
        </p:spPr>
        <p:txBody>
          <a:bodyPr vert="horz" lIns="101590" tIns="50795" rIns="101590" bIns="50795">
            <a:noAutofit/>
          </a:bodyPr>
          <a:lstStyle>
            <a:defPPr>
              <a:defRPr lang="en-US"/>
            </a:defPPr>
            <a:lvl1pPr marL="285750" indent="-285750">
              <a:buFont typeface="Wingdings" panose="05000000000000000000" pitchFamily="2" charset="2"/>
              <a:buChar char="ü"/>
              <a:defRPr sz="1500">
                <a:solidFill>
                  <a:srgbClr val="00B050"/>
                </a:solidFill>
                <a:latin typeface="Gill Sans MT" panose="020B0502020104020203" pitchFamily="34" charset="0"/>
                <a:cs typeface="Calibri" panose="020F0502020204030204" pitchFamily="34" charset="0"/>
              </a:defRPr>
            </a:lvl1pPr>
          </a:lstStyle>
          <a:p>
            <a:pPr marL="0" indent="0" algn="ctr">
              <a:buNone/>
            </a:pPr>
            <a:r>
              <a:rPr lang="en-US" sz="1400" dirty="0"/>
              <a:t>The most important chemicals in labor</a:t>
            </a:r>
            <a:endParaRPr lang="en-US" sz="1400" dirty="0"/>
          </a:p>
        </p:txBody>
      </p:sp>
    </p:spTree>
    <p:extLst>
      <p:ext uri="{BB962C8B-B14F-4D97-AF65-F5344CB8AC3E}">
        <p14:creationId xmlns:p14="http://schemas.microsoft.com/office/powerpoint/2010/main" val="1105139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27822"/>
            <a:ext cx="1096994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20000"/>
              </a:lnSpc>
              <a:buClr>
                <a:srgbClr val="008080"/>
              </a:buClr>
              <a:buNone/>
            </a:pPr>
            <a:r>
              <a:rPr lang="en-US" sz="2000" dirty="0">
                <a:solidFill>
                  <a:srgbClr val="497E8D"/>
                </a:solidFill>
                <a:latin typeface="Gill Sans MT" panose="020B0502020104020203" pitchFamily="34" charset="0"/>
                <a:cs typeface="Calibri" panose="020F0502020204030204" pitchFamily="34" charset="0"/>
              </a:rPr>
              <a:t>Phase</a:t>
            </a:r>
            <a:r>
              <a:rPr lang="en-US" sz="2000" dirty="0">
                <a:solidFill>
                  <a:srgbClr val="008080"/>
                </a:solidFill>
                <a:latin typeface="Gill Sans MT" panose="020B0502020104020203" pitchFamily="34" charset="0"/>
                <a:cs typeface="Calibri" panose="020F0502020204030204" pitchFamily="34" charset="0"/>
              </a:rPr>
              <a:t> </a:t>
            </a:r>
            <a:r>
              <a:rPr lang="en-US" sz="2000" dirty="0">
                <a:solidFill>
                  <a:srgbClr val="FFC000"/>
                </a:solidFill>
                <a:latin typeface="Gill Sans MT" panose="020B0502020104020203" pitchFamily="34" charset="0"/>
                <a:cs typeface="Calibri" panose="020F0502020204030204" pitchFamily="34" charset="0"/>
              </a:rPr>
              <a:t>3</a:t>
            </a:r>
            <a:r>
              <a:rPr lang="en-US" sz="2000" dirty="0">
                <a:solidFill>
                  <a:srgbClr val="008080"/>
                </a:solidFill>
                <a:latin typeface="Gill Sans MT" panose="020B0502020104020203" pitchFamily="34" charset="0"/>
                <a:cs typeface="Calibri" panose="020F0502020204030204" pitchFamily="34" charset="0"/>
              </a:rPr>
              <a:t>: </a:t>
            </a:r>
            <a:r>
              <a:rPr lang="en-US" sz="2000" dirty="0">
                <a:solidFill>
                  <a:srgbClr val="497E8D"/>
                </a:solidFill>
                <a:latin typeface="Gill Sans MT" panose="020B0502020104020203" pitchFamily="34" charset="0"/>
                <a:cs typeface="Calibri" panose="020F0502020204030204" pitchFamily="34" charset="0"/>
              </a:rPr>
              <a:t>uterine involution </a:t>
            </a:r>
          </a:p>
          <a:p>
            <a:pPr defTabSz="914400">
              <a:lnSpc>
                <a:spcPct val="120000"/>
              </a:lnSpc>
              <a:buClr>
                <a:srgbClr val="008080"/>
              </a:buClr>
            </a:pPr>
            <a:r>
              <a:rPr lang="en-US" altLang="ar-SA" sz="1800" dirty="0">
                <a:solidFill>
                  <a:srgbClr val="008080"/>
                </a:solidFill>
              </a:rPr>
              <a:t>When the </a:t>
            </a:r>
            <a:r>
              <a:rPr lang="en-US" altLang="ar-SA" sz="1800" dirty="0">
                <a:solidFill>
                  <a:srgbClr val="008080"/>
                </a:solidFill>
              </a:rPr>
              <a:t>uterine </a:t>
            </a:r>
            <a:r>
              <a:rPr lang="en-US" altLang="ar-SA" sz="1800" dirty="0" smtClean="0">
                <a:solidFill>
                  <a:srgbClr val="008080"/>
                </a:solidFill>
              </a:rPr>
              <a:t>involution </a:t>
            </a:r>
            <a:r>
              <a:rPr lang="en-US" altLang="ar-SA" sz="1800" dirty="0">
                <a:solidFill>
                  <a:srgbClr val="008080"/>
                </a:solidFill>
              </a:rPr>
              <a:t>stage occur? </a:t>
            </a:r>
          </a:p>
          <a:p>
            <a:pPr marL="0" indent="0" defTabSz="914400">
              <a:lnSpc>
                <a:spcPct val="150000"/>
              </a:lnSpc>
              <a:buClr>
                <a:srgbClr val="008080"/>
              </a:buClr>
              <a:buNone/>
            </a:pPr>
            <a:r>
              <a:rPr lang="en-US" altLang="ar-SA" sz="1600" dirty="0"/>
              <a:t>Occurs in </a:t>
            </a:r>
            <a:r>
              <a:rPr lang="en-US" altLang="ar-SA" sz="1600" dirty="0">
                <a:solidFill>
                  <a:srgbClr val="FFC000"/>
                </a:solidFill>
              </a:rPr>
              <a:t>4-5 weeks </a:t>
            </a:r>
            <a:r>
              <a:rPr lang="en-US" altLang="ar-SA" sz="1600" dirty="0"/>
              <a:t>after delivery </a:t>
            </a:r>
            <a:r>
              <a:rPr lang="en-US" altLang="ar-SA" sz="1600" dirty="0">
                <a:solidFill>
                  <a:schemeClr val="bg1">
                    <a:lumMod val="50000"/>
                  </a:schemeClr>
                </a:solidFill>
              </a:rPr>
              <a:t>(After delivery &amp; it lasts 40 days)</a:t>
            </a:r>
          </a:p>
          <a:p>
            <a:pPr defTabSz="914400">
              <a:lnSpc>
                <a:spcPct val="120000"/>
              </a:lnSpc>
              <a:buClr>
                <a:srgbClr val="008080"/>
              </a:buClr>
            </a:pPr>
            <a:endParaRPr lang="en-US" sz="500" dirty="0">
              <a:latin typeface="Gill Sans MT" panose="020B0502020104020203" pitchFamily="34" charset="0"/>
              <a:cs typeface="Calibri" panose="020F0502020204030204" pitchFamily="34" charset="0"/>
            </a:endParaRPr>
          </a:p>
          <a:p>
            <a:pPr defTabSz="914400">
              <a:lnSpc>
                <a:spcPct val="120000"/>
              </a:lnSpc>
              <a:buClr>
                <a:srgbClr val="008080"/>
              </a:buClr>
            </a:pPr>
            <a:r>
              <a:rPr lang="en-US" sz="1800" dirty="0">
                <a:solidFill>
                  <a:srgbClr val="008080"/>
                </a:solidFill>
              </a:rPr>
              <a:t>What happen during this phase?</a:t>
            </a:r>
          </a:p>
          <a:p>
            <a:pPr marL="342900" indent="-342900" defTabSz="914400">
              <a:lnSpc>
                <a:spcPct val="150000"/>
              </a:lnSpc>
              <a:buClr>
                <a:srgbClr val="008080"/>
              </a:buClr>
              <a:buFont typeface="+mj-lt"/>
              <a:buAutoNum type="arabicPeriod"/>
            </a:pPr>
            <a:r>
              <a:rPr lang="en-US" sz="1800" dirty="0"/>
              <a:t>Pulsatile release of oxytocin </a:t>
            </a:r>
            <a:r>
              <a:rPr lang="en-US" sz="1800" dirty="0">
                <a:solidFill>
                  <a:srgbClr val="00B050"/>
                </a:solidFill>
              </a:rPr>
              <a:t>for ejection of milk and for intermittent contractions of the uterus to return back to its normal size.</a:t>
            </a:r>
          </a:p>
          <a:p>
            <a:pPr marL="342900" indent="-342900" defTabSz="914400">
              <a:lnSpc>
                <a:spcPct val="150000"/>
              </a:lnSpc>
              <a:buClr>
                <a:srgbClr val="008080"/>
              </a:buClr>
              <a:buFont typeface="+mj-lt"/>
              <a:buAutoNum type="arabicPeriod"/>
            </a:pPr>
            <a:r>
              <a:rPr lang="en-US" sz="1800" dirty="0">
                <a:solidFill>
                  <a:srgbClr val="FF0000"/>
                </a:solidFill>
              </a:rPr>
              <a:t>Delivery of the placenta.</a:t>
            </a:r>
          </a:p>
          <a:p>
            <a:pPr marL="342900" indent="-342900" defTabSz="914400">
              <a:lnSpc>
                <a:spcPct val="150000"/>
              </a:lnSpc>
              <a:buClr>
                <a:srgbClr val="008080"/>
              </a:buClr>
              <a:buFont typeface="+mj-lt"/>
              <a:buAutoNum type="arabicPeriod"/>
            </a:pPr>
            <a:r>
              <a:rPr lang="en-US" sz="1800" dirty="0"/>
              <a:t>Involution of the uterus.</a:t>
            </a:r>
          </a:p>
          <a:p>
            <a:pPr marL="342900" indent="-342900" defTabSz="914400">
              <a:lnSpc>
                <a:spcPct val="150000"/>
              </a:lnSpc>
              <a:buClr>
                <a:srgbClr val="008080"/>
              </a:buClr>
              <a:buFont typeface="+mj-lt"/>
              <a:buAutoNum type="arabicPeriod"/>
            </a:pPr>
            <a:r>
              <a:rPr lang="en-US" sz="1800" dirty="0">
                <a:solidFill>
                  <a:srgbClr val="FF0000"/>
                </a:solidFill>
              </a:rPr>
              <a:t>Lactation helps in complete </a:t>
            </a:r>
            <a:r>
              <a:rPr lang="en-US" sz="1800" dirty="0" smtClean="0">
                <a:solidFill>
                  <a:srgbClr val="FF0000"/>
                </a:solidFill>
              </a:rPr>
              <a:t>involution. </a:t>
            </a:r>
            <a:r>
              <a:rPr lang="en-US" sz="1600" dirty="0">
                <a:solidFill>
                  <a:srgbClr val="00B050"/>
                </a:solidFill>
              </a:rPr>
              <a:t>(because lactation stimulates oxytocin release)</a:t>
            </a:r>
          </a:p>
          <a:p>
            <a:pPr marL="0" indent="0" defTabSz="914400">
              <a:lnSpc>
                <a:spcPct val="120000"/>
              </a:lnSpc>
              <a:buClr>
                <a:srgbClr val="008080"/>
              </a:buClr>
              <a:buNone/>
            </a:pPr>
            <a:endParaRPr lang="en-US" sz="1300" dirty="0"/>
          </a:p>
          <a:p>
            <a:pPr marL="0" indent="0" defTabSz="914400">
              <a:lnSpc>
                <a:spcPct val="120000"/>
              </a:lnSpc>
              <a:buClr>
                <a:srgbClr val="008080"/>
              </a:buClr>
              <a:buNone/>
            </a:pPr>
            <a:endParaRPr lang="en-US" sz="1800" dirty="0">
              <a:solidFill>
                <a:srgbClr val="008080"/>
              </a:solidFill>
            </a:endParaRPr>
          </a:p>
          <a:p>
            <a:pPr marL="0" indent="0" defTabSz="914400">
              <a:lnSpc>
                <a:spcPct val="120000"/>
              </a:lnSpc>
              <a:buClr>
                <a:srgbClr val="008080"/>
              </a:buClr>
              <a:buNone/>
            </a:pPr>
            <a:endParaRPr lang="en-US" sz="1800" dirty="0">
              <a:solidFill>
                <a:srgbClr val="008080"/>
              </a:solidFill>
            </a:endParaRPr>
          </a:p>
          <a:p>
            <a:pPr marL="0" indent="0" defTabSz="914400">
              <a:lnSpc>
                <a:spcPct val="120000"/>
              </a:lnSpc>
              <a:buClr>
                <a:srgbClr val="008080"/>
              </a:buClr>
              <a:buNone/>
            </a:pPr>
            <a:endParaRPr lang="ar-SA" sz="16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200" dirty="0">
              <a:latin typeface="Gill Sans MT" panose="020B0502020104020203" pitchFamily="34" charset="0"/>
              <a:cs typeface="Calibri" panose="020F0502020204030204" pitchFamily="34" charset="0"/>
            </a:endParaRPr>
          </a:p>
        </p:txBody>
      </p:sp>
      <p:sp>
        <p:nvSpPr>
          <p:cNvPr id="4" name="TextBox 3"/>
          <p:cNvSpPr txBox="1"/>
          <p:nvPr/>
        </p:nvSpPr>
        <p:spPr>
          <a:xfrm>
            <a:off x="6454451" y="1388491"/>
            <a:ext cx="5119037" cy="1384995"/>
          </a:xfrm>
          <a:prstGeom prst="rect">
            <a:avLst/>
          </a:prstGeom>
          <a:noFill/>
          <a:ln>
            <a:solidFill>
              <a:schemeClr val="bg1">
                <a:lumMod val="50000"/>
              </a:schemeClr>
            </a:solidFill>
            <a:prstDash val="dashDot"/>
          </a:ln>
        </p:spPr>
        <p:txBody>
          <a:bodyPr wrap="square" rtlCol="0">
            <a:spAutoFit/>
          </a:bodyPr>
          <a:lstStyle/>
          <a:p>
            <a:pPr algn="r" rtl="1"/>
            <a:r>
              <a:rPr lang="ar-SA" sz="1400" dirty="0">
                <a:solidFill>
                  <a:schemeClr val="bg1">
                    <a:lumMod val="50000"/>
                  </a:schemeClr>
                </a:solidFill>
                <a:latin typeface="Calibri" panose="020F0502020204030204" pitchFamily="34" charset="0"/>
                <a:cs typeface="Calibri" panose="020F0502020204030204" pitchFamily="34" charset="0"/>
              </a:rPr>
              <a:t>شرح الكلام:</a:t>
            </a:r>
          </a:p>
          <a:p>
            <a:pPr algn="r" rtl="1"/>
            <a:r>
              <a:rPr lang="ar-SA" sz="1400" dirty="0">
                <a:solidFill>
                  <a:schemeClr val="bg1">
                    <a:lumMod val="50000"/>
                  </a:schemeClr>
                </a:solidFill>
                <a:latin typeface="Calibri" panose="020F0502020204030204" pitchFamily="34" charset="0"/>
                <a:cs typeface="Calibri" panose="020F0502020204030204" pitchFamily="34" charset="0"/>
              </a:rPr>
              <a:t>هذه المرحلة تبدأ بعد الولادة وحتى 40 يوم (فترة النفاس).</a:t>
            </a:r>
          </a:p>
          <a:p>
            <a:pPr algn="r" rtl="1"/>
            <a:r>
              <a:rPr lang="ar-SA" sz="1400" dirty="0">
                <a:solidFill>
                  <a:schemeClr val="bg1">
                    <a:lumMod val="50000"/>
                  </a:schemeClr>
                </a:solidFill>
                <a:latin typeface="Calibri" panose="020F0502020204030204" pitchFamily="34" charset="0"/>
                <a:cs typeface="Calibri" panose="020F0502020204030204" pitchFamily="34" charset="0"/>
              </a:rPr>
              <a:t>عند الولادة مباشرة يزيد افراز الـ </a:t>
            </a:r>
            <a:r>
              <a:rPr lang="en-US" sz="1400" dirty="0">
                <a:solidFill>
                  <a:schemeClr val="bg1">
                    <a:lumMod val="50000"/>
                  </a:schemeClr>
                </a:solidFill>
                <a:latin typeface="Calibri" panose="020F0502020204030204" pitchFamily="34" charset="0"/>
                <a:cs typeface="Calibri" panose="020F0502020204030204" pitchFamily="34" charset="0"/>
              </a:rPr>
              <a:t>oxytocin</a:t>
            </a:r>
            <a:r>
              <a:rPr lang="ar-SA" sz="1400" dirty="0">
                <a:solidFill>
                  <a:schemeClr val="bg1">
                    <a:lumMod val="50000"/>
                  </a:schemeClr>
                </a:solidFill>
                <a:latin typeface="Calibri" panose="020F0502020204030204" pitchFamily="34" charset="0"/>
                <a:cs typeface="Calibri" panose="020F0502020204030204" pitchFamily="34" charset="0"/>
              </a:rPr>
              <a:t> و الـ</a:t>
            </a:r>
            <a:r>
              <a:rPr lang="en-US" sz="1400" dirty="0">
                <a:solidFill>
                  <a:schemeClr val="bg1">
                    <a:lumMod val="50000"/>
                  </a:schemeClr>
                </a:solidFill>
                <a:latin typeface="Calibri" panose="020F0502020204030204" pitchFamily="34" charset="0"/>
                <a:cs typeface="Calibri" panose="020F0502020204030204" pitchFamily="34" charset="0"/>
              </a:rPr>
              <a:t>prostaglandin</a:t>
            </a:r>
            <a:r>
              <a:rPr lang="ar-SA" sz="1400" dirty="0">
                <a:solidFill>
                  <a:schemeClr val="bg1">
                    <a:lumMod val="50000"/>
                  </a:schemeClr>
                </a:solidFill>
                <a:latin typeface="Calibri" panose="020F0502020204030204" pitchFamily="34" charset="0"/>
                <a:cs typeface="Calibri" panose="020F0502020204030204" pitchFamily="34" charset="0"/>
              </a:rPr>
              <a:t> وهذا يزيد انقباض الرحم حتى </a:t>
            </a:r>
            <a:r>
              <a:rPr lang="ar-SA" sz="1400" dirty="0" smtClean="0">
                <a:solidFill>
                  <a:schemeClr val="bg1">
                    <a:lumMod val="50000"/>
                  </a:schemeClr>
                </a:solidFill>
                <a:latin typeface="Calibri" panose="020F0502020204030204" pitchFamily="34" charset="0"/>
                <a:cs typeface="Calibri" panose="020F0502020204030204" pitchFamily="34" charset="0"/>
              </a:rPr>
              <a:t>تخرج </a:t>
            </a:r>
            <a:r>
              <a:rPr lang="ar-SA" sz="1400" dirty="0">
                <a:solidFill>
                  <a:schemeClr val="bg1">
                    <a:lumMod val="50000"/>
                  </a:schemeClr>
                </a:solidFill>
                <a:latin typeface="Calibri" panose="020F0502020204030204" pitchFamily="34" charset="0"/>
                <a:cs typeface="Calibri" panose="020F0502020204030204" pitchFamily="34" charset="0"/>
              </a:rPr>
              <a:t>المشيمة وما يصير للأم نزيف قوي.</a:t>
            </a:r>
          </a:p>
          <a:p>
            <a:pPr algn="r" rtl="1"/>
            <a:r>
              <a:rPr lang="ar-SA" sz="1400" dirty="0">
                <a:solidFill>
                  <a:schemeClr val="bg1">
                    <a:lumMod val="50000"/>
                  </a:schemeClr>
                </a:solidFill>
                <a:latin typeface="Calibri" panose="020F0502020204030204" pitchFamily="34" charset="0"/>
                <a:cs typeface="Calibri" panose="020F0502020204030204" pitchFamily="34" charset="0"/>
              </a:rPr>
              <a:t>وحتى ما يكون النزيف قوي ومؤذي للأم يزيد إفراز الجسم </a:t>
            </a:r>
            <a:r>
              <a:rPr lang="ar-SA" sz="1400" dirty="0" err="1">
                <a:solidFill>
                  <a:schemeClr val="bg1">
                    <a:lumMod val="50000"/>
                  </a:schemeClr>
                </a:solidFill>
                <a:latin typeface="Calibri" panose="020F0502020204030204" pitchFamily="34" charset="0"/>
                <a:cs typeface="Calibri" panose="020F0502020204030204" pitchFamily="34" charset="0"/>
              </a:rPr>
              <a:t>لل</a:t>
            </a:r>
            <a:r>
              <a:rPr lang="ar-SA" sz="1400" dirty="0">
                <a:solidFill>
                  <a:schemeClr val="bg1">
                    <a:lumMod val="50000"/>
                  </a:schemeClr>
                </a:solidFill>
                <a:latin typeface="Calibri" panose="020F0502020204030204" pitchFamily="34" charset="0"/>
                <a:cs typeface="Calibri" panose="020F0502020204030204" pitchFamily="34" charset="0"/>
              </a:rPr>
              <a:t>ـ</a:t>
            </a:r>
            <a:r>
              <a:rPr lang="en-US" sz="1400" dirty="0">
                <a:solidFill>
                  <a:schemeClr val="bg1">
                    <a:lumMod val="50000"/>
                  </a:schemeClr>
                </a:solidFill>
                <a:latin typeface="Calibri" panose="020F0502020204030204" pitchFamily="34" charset="0"/>
                <a:cs typeface="Calibri" panose="020F0502020204030204" pitchFamily="34" charset="0"/>
              </a:rPr>
              <a:t>thrombin</a:t>
            </a:r>
            <a:r>
              <a:rPr lang="ar-SA" sz="1400" dirty="0">
                <a:solidFill>
                  <a:schemeClr val="bg1">
                    <a:lumMod val="50000"/>
                  </a:schemeClr>
                </a:solidFill>
                <a:latin typeface="Calibri" panose="020F0502020204030204" pitchFamily="34" charset="0"/>
                <a:cs typeface="Calibri" panose="020F0502020204030204" pitchFamily="34" charset="0"/>
              </a:rPr>
              <a:t> هذه الفترة.</a:t>
            </a:r>
          </a:p>
          <a:p>
            <a:pPr algn="r" rtl="1"/>
            <a:r>
              <a:rPr lang="ar-SA" sz="1400" dirty="0">
                <a:solidFill>
                  <a:schemeClr val="bg1">
                    <a:lumMod val="50000"/>
                  </a:schemeClr>
                </a:solidFill>
                <a:latin typeface="Calibri" panose="020F0502020204030204" pitchFamily="34" charset="0"/>
                <a:cs typeface="Calibri" panose="020F0502020204030204" pitchFamily="34" charset="0"/>
              </a:rPr>
              <a:t>حتى انتهاء الـ40 يوم يرجع </a:t>
            </a:r>
            <a:r>
              <a:rPr lang="ar-SA" sz="1400" dirty="0" smtClean="0">
                <a:solidFill>
                  <a:schemeClr val="bg1">
                    <a:lumMod val="50000"/>
                  </a:schemeClr>
                </a:solidFill>
                <a:latin typeface="Calibri" panose="020F0502020204030204" pitchFamily="34" charset="0"/>
                <a:cs typeface="Calibri" panose="020F0502020204030204" pitchFamily="34" charset="0"/>
              </a:rPr>
              <a:t>الرحم لطبيعته </a:t>
            </a:r>
            <a:r>
              <a:rPr lang="ar-SA" sz="1400" dirty="0">
                <a:solidFill>
                  <a:schemeClr val="bg1">
                    <a:lumMod val="50000"/>
                  </a:schemeClr>
                </a:solidFill>
                <a:latin typeface="Calibri" panose="020F0502020204030204" pitchFamily="34" charset="0"/>
                <a:cs typeface="Calibri" panose="020F0502020204030204" pitchFamily="34" charset="0"/>
              </a:rPr>
              <a:t>وكل التغيرات التابعة لأحداث الولادة </a:t>
            </a:r>
            <a:r>
              <a:rPr lang="ar-SA" sz="1400" dirty="0" smtClean="0">
                <a:solidFill>
                  <a:schemeClr val="bg1">
                    <a:lumMod val="50000"/>
                  </a:schemeClr>
                </a:solidFill>
                <a:latin typeface="Calibri" panose="020F0502020204030204" pitchFamily="34" charset="0"/>
                <a:cs typeface="Calibri" panose="020F0502020204030204" pitchFamily="34" charset="0"/>
              </a:rPr>
              <a:t>تنتهي.</a:t>
            </a:r>
            <a:endParaRPr lang="ar-SA" sz="1400" dirty="0">
              <a:solidFill>
                <a:schemeClr val="bg1">
                  <a:lumMod val="50000"/>
                </a:schemeClr>
              </a:solidFill>
              <a:latin typeface="Calibri" panose="020F0502020204030204" pitchFamily="34" charset="0"/>
              <a:cs typeface="Calibri" panose="020F0502020204030204" pitchFamily="34" charset="0"/>
            </a:endParaRPr>
          </a:p>
        </p:txBody>
      </p:sp>
      <p:sp>
        <p:nvSpPr>
          <p:cNvPr id="11" name="Rectangle 10"/>
          <p:cNvSpPr/>
          <p:nvPr/>
        </p:nvSpPr>
        <p:spPr>
          <a:xfrm>
            <a:off x="609460" y="5396326"/>
            <a:ext cx="7276496" cy="459036"/>
          </a:xfrm>
          <a:prstGeom prst="rect">
            <a:avLst/>
          </a:prstGeom>
        </p:spPr>
        <p:txBody>
          <a:bodyPr wrap="square">
            <a:spAutoFit/>
          </a:bodyPr>
          <a:lstStyle/>
          <a:p>
            <a:pPr defTabSz="914400">
              <a:lnSpc>
                <a:spcPct val="150000"/>
              </a:lnSpc>
              <a:buClr>
                <a:srgbClr val="008080"/>
              </a:buClr>
            </a:pPr>
            <a:endParaRPr lang="en-US" altLang="ar-SA" sz="1800" dirty="0"/>
          </a:p>
        </p:txBody>
      </p:sp>
      <p:sp>
        <p:nvSpPr>
          <p:cNvPr id="6" name="Rectangle 5"/>
          <p:cNvSpPr/>
          <p:nvPr/>
        </p:nvSpPr>
        <p:spPr>
          <a:xfrm>
            <a:off x="5480664" y="5639686"/>
            <a:ext cx="6092825" cy="553998"/>
          </a:xfrm>
          <a:prstGeom prst="rect">
            <a:avLst/>
          </a:prstGeom>
          <a:ln w="19050">
            <a:solidFill>
              <a:srgbClr val="00B050"/>
            </a:solidFill>
            <a:prstDash val="dashDot"/>
          </a:ln>
        </p:spPr>
        <p:txBody>
          <a:bodyPr vert="horz" lIns="101590" tIns="50795" rIns="101590" bIns="50795">
            <a:noAutofit/>
          </a:bodyPr>
          <a:lstStyle/>
          <a:p>
            <a:pPr marL="285750" indent="-285750">
              <a:spcBef>
                <a:spcPts val="667"/>
              </a:spcBef>
              <a:buClr>
                <a:srgbClr val="00B050"/>
              </a:buClr>
              <a:buSzPct val="76000"/>
              <a:buFont typeface="Wingdings" panose="05000000000000000000" pitchFamily="2" charset="2"/>
              <a:buChar char="ü"/>
            </a:pPr>
            <a:r>
              <a:rPr lang="en-US" sz="1500" dirty="0">
                <a:solidFill>
                  <a:srgbClr val="00B050"/>
                </a:solidFill>
                <a:latin typeface="Gill Sans MT" panose="020B0502020104020203" pitchFamily="34" charset="0"/>
                <a:cs typeface="Calibri" panose="020F0502020204030204" pitchFamily="34" charset="0"/>
              </a:rPr>
              <a:t>They give every single women oxytocin injection to prevent post-partum bleeding.</a:t>
            </a:r>
          </a:p>
        </p:txBody>
      </p:sp>
    </p:spTree>
    <p:extLst>
      <p:ext uri="{BB962C8B-B14F-4D97-AF65-F5344CB8AC3E}">
        <p14:creationId xmlns:p14="http://schemas.microsoft.com/office/powerpoint/2010/main" val="428369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a:t>
            </a:fld>
            <a:endParaRPr lang="en-US" dirty="0"/>
          </a:p>
        </p:txBody>
      </p:sp>
      <p:sp>
        <p:nvSpPr>
          <p:cNvPr id="4" name="Rectangle 3"/>
          <p:cNvSpPr/>
          <p:nvPr/>
        </p:nvSpPr>
        <p:spPr>
          <a:xfrm>
            <a:off x="45740" y="116632"/>
            <a:ext cx="12025336"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lded Corner 11"/>
          <p:cNvSpPr/>
          <p:nvPr/>
        </p:nvSpPr>
        <p:spPr>
          <a:xfrm>
            <a:off x="2332848" y="267152"/>
            <a:ext cx="7443889" cy="954577"/>
          </a:xfrm>
          <a:prstGeom prst="foldedCorner">
            <a:avLst/>
          </a:prstGeom>
          <a:solidFill>
            <a:schemeClr val="bg1">
              <a:lumMod val="95000"/>
            </a:schemeClr>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200" b="1" dirty="0">
                <a:solidFill>
                  <a:srgbClr val="008080"/>
                </a:solidFill>
                <a:latin typeface="Calibri" panose="020F0502020204030204" pitchFamily="34" charset="0"/>
                <a:ea typeface="+mj-ea"/>
                <a:cs typeface="Calibri" panose="020F0502020204030204" pitchFamily="34" charset="0"/>
              </a:rPr>
              <a:t>Physiology of Labor</a:t>
            </a:r>
          </a:p>
        </p:txBody>
      </p:sp>
      <p:sp>
        <p:nvSpPr>
          <p:cNvPr id="13" name="Flowchart: Process 12"/>
          <p:cNvSpPr/>
          <p:nvPr/>
        </p:nvSpPr>
        <p:spPr>
          <a:xfrm>
            <a:off x="909835" y="1727575"/>
            <a:ext cx="10289916" cy="4122929"/>
          </a:xfrm>
          <a:prstGeom prst="flowChartProcess">
            <a:avLst/>
          </a:prstGeom>
          <a:solidFill>
            <a:schemeClr val="bg1"/>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200000"/>
              </a:lnSpc>
            </a:pPr>
            <a:r>
              <a:rPr lang="en-US" dirty="0">
                <a:solidFill>
                  <a:schemeClr val="tx1"/>
                </a:solidFill>
                <a:latin typeface="Calibri" panose="020F0502020204030204" pitchFamily="34" charset="0"/>
                <a:cs typeface="Calibri" panose="020F0502020204030204" pitchFamily="34" charset="0"/>
              </a:rPr>
              <a:t>By the end of this lecture, students should be able to describe:</a:t>
            </a:r>
            <a:endParaRPr lang="ar-SA" dirty="0">
              <a:solidFill>
                <a:schemeClr val="tx1"/>
              </a:solidFill>
            </a:endParaRP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Define labor/</a:t>
            </a:r>
            <a:r>
              <a:rPr lang="en-US" sz="1800" dirty="0" err="1">
                <a:solidFill>
                  <a:srgbClr val="008080"/>
                </a:solidFill>
                <a:latin typeface="Gill Sans MT" panose="020B0502020104020203" pitchFamily="34" charset="0"/>
                <a:cs typeface="Calibri" panose="020F0502020204030204" pitchFamily="34" charset="0"/>
              </a:rPr>
              <a:t>labour</a:t>
            </a:r>
            <a:r>
              <a:rPr lang="en-US" sz="1800" dirty="0">
                <a:solidFill>
                  <a:srgbClr val="008080"/>
                </a:solidFill>
                <a:latin typeface="Gill Sans MT" panose="020B0502020104020203" pitchFamily="34" charset="0"/>
                <a:cs typeface="Calibri" panose="020F0502020204030204" pitchFamily="34" charset="0"/>
              </a:rPr>
              <a:t> (parturition).</a:t>
            </a: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Recognize the factors triggering the onset of labor.</a:t>
            </a: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Describe the hormonal changes that occur before and during labor.</a:t>
            </a: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Describe the phases of uterine activity during pregnancy and labor.</a:t>
            </a: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Describe the clinical stages of human labor</a:t>
            </a:r>
            <a:r>
              <a:rPr lang="en-US" sz="1800" dirty="0" smtClean="0">
                <a:solidFill>
                  <a:srgbClr val="008080"/>
                </a:solidFill>
                <a:latin typeface="Gill Sans MT" panose="020B0502020104020203" pitchFamily="34" charset="0"/>
                <a:cs typeface="Calibri" panose="020F0502020204030204" pitchFamily="34" charset="0"/>
              </a:rPr>
              <a:t>.</a:t>
            </a:r>
          </a:p>
          <a:p>
            <a:pPr marL="342900" indent="-342900">
              <a:lnSpc>
                <a:spcPct val="200000"/>
              </a:lnSpc>
              <a:buFont typeface="+mj-lt"/>
              <a:buAutoNum type="arabicPeriod"/>
            </a:pPr>
            <a:endParaRPr lang="ar-SA" sz="1800" dirty="0">
              <a:solidFill>
                <a:srgbClr val="008080"/>
              </a:solidFill>
              <a:latin typeface="Gill Sans MT" panose="020B0502020104020203" pitchFamily="34" charset="0"/>
              <a:cs typeface="Calibri" panose="020F0502020204030204" pitchFamily="34" charset="0"/>
            </a:endParaRPr>
          </a:p>
        </p:txBody>
      </p:sp>
      <p:sp>
        <p:nvSpPr>
          <p:cNvPr id="7" name="Rectangle 6"/>
          <p:cNvSpPr/>
          <p:nvPr/>
        </p:nvSpPr>
        <p:spPr>
          <a:xfrm>
            <a:off x="4447745" y="5229200"/>
            <a:ext cx="3214093"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abic Typesetting" panose="03020402040406030203" pitchFamily="66" charset="-78"/>
                <a:cs typeface="Arabic Typesetting" panose="03020402040406030203" pitchFamily="66" charset="-78"/>
              </a:rPr>
              <a:t>All the notes in this lecture are Important </a:t>
            </a:r>
            <a:endParaRPr lang="en-US"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787830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Clinical Stages of Labor</a:t>
            </a: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72593"/>
            <a:ext cx="111223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13" name="Rectangle 12"/>
          <p:cNvSpPr/>
          <p:nvPr/>
        </p:nvSpPr>
        <p:spPr>
          <a:xfrm>
            <a:off x="821687" y="1844824"/>
            <a:ext cx="3252703" cy="648072"/>
          </a:xfrm>
          <a:prstGeom prst="rect">
            <a:avLst/>
          </a:prstGeom>
          <a:solidFill>
            <a:srgbClr val="EFFFF7"/>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Stage </a:t>
            </a:r>
            <a:r>
              <a:rPr lang="en-US" sz="1800" dirty="0">
                <a:solidFill>
                  <a:srgbClr val="FFC000"/>
                </a:solidFill>
              </a:rPr>
              <a:t>1</a:t>
            </a:r>
          </a:p>
          <a:p>
            <a:pPr algn="ctr">
              <a:lnSpc>
                <a:spcPct val="80000"/>
              </a:lnSpc>
            </a:pPr>
            <a:r>
              <a:rPr lang="en-US" sz="1800" dirty="0">
                <a:solidFill>
                  <a:schemeClr val="tx1"/>
                </a:solidFill>
              </a:rPr>
              <a:t>Dilation</a:t>
            </a:r>
          </a:p>
        </p:txBody>
      </p:sp>
      <p:sp>
        <p:nvSpPr>
          <p:cNvPr id="14" name="Rectangle 13"/>
          <p:cNvSpPr/>
          <p:nvPr/>
        </p:nvSpPr>
        <p:spPr>
          <a:xfrm>
            <a:off x="815514" y="4932821"/>
            <a:ext cx="3252704" cy="648072"/>
          </a:xfrm>
          <a:prstGeom prst="rect">
            <a:avLst/>
          </a:prstGeom>
          <a:solidFill>
            <a:srgbClr val="EFFFFF"/>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New Baby </a:t>
            </a:r>
            <a:r>
              <a:rPr lang="en-US" sz="1800" dirty="0">
                <a:solidFill>
                  <a:schemeClr val="tx1"/>
                </a:solidFill>
                <a:sym typeface="Wingdings" panose="05000000000000000000" pitchFamily="2" charset="2"/>
              </a:rPr>
              <a:t></a:t>
            </a:r>
            <a:endParaRPr lang="en-US" sz="1800" dirty="0">
              <a:solidFill>
                <a:schemeClr val="tx1"/>
              </a:solidFill>
            </a:endParaRPr>
          </a:p>
        </p:txBody>
      </p:sp>
      <p:sp>
        <p:nvSpPr>
          <p:cNvPr id="15" name="Rectangle 14"/>
          <p:cNvSpPr/>
          <p:nvPr/>
        </p:nvSpPr>
        <p:spPr>
          <a:xfrm>
            <a:off x="826118" y="3901096"/>
            <a:ext cx="3242100" cy="648072"/>
          </a:xfrm>
          <a:prstGeom prst="rect">
            <a:avLst/>
          </a:prstGeom>
          <a:solidFill>
            <a:srgbClr val="FBF4FE"/>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Stage </a:t>
            </a:r>
            <a:r>
              <a:rPr lang="en-US" sz="1800" dirty="0">
                <a:solidFill>
                  <a:srgbClr val="FFC000"/>
                </a:solidFill>
              </a:rPr>
              <a:t>3</a:t>
            </a:r>
          </a:p>
          <a:p>
            <a:pPr algn="ctr">
              <a:lnSpc>
                <a:spcPct val="80000"/>
              </a:lnSpc>
            </a:pPr>
            <a:r>
              <a:rPr lang="en-US" sz="1800" dirty="0">
                <a:solidFill>
                  <a:schemeClr val="tx1"/>
                </a:solidFill>
              </a:rPr>
              <a:t>Placental stage </a:t>
            </a:r>
          </a:p>
        </p:txBody>
      </p:sp>
      <p:sp>
        <p:nvSpPr>
          <p:cNvPr id="16" name="Rectangle 15"/>
          <p:cNvSpPr/>
          <p:nvPr/>
        </p:nvSpPr>
        <p:spPr>
          <a:xfrm>
            <a:off x="815514" y="2872960"/>
            <a:ext cx="3258876" cy="648072"/>
          </a:xfrm>
          <a:prstGeom prst="rect">
            <a:avLst/>
          </a:prstGeom>
          <a:solidFill>
            <a:srgbClr val="FFF3F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Stage </a:t>
            </a:r>
            <a:r>
              <a:rPr lang="en-US" sz="1800" dirty="0">
                <a:solidFill>
                  <a:srgbClr val="FFC000"/>
                </a:solidFill>
              </a:rPr>
              <a:t>2</a:t>
            </a:r>
          </a:p>
          <a:p>
            <a:pPr algn="ctr">
              <a:lnSpc>
                <a:spcPct val="80000"/>
              </a:lnSpc>
            </a:pPr>
            <a:r>
              <a:rPr lang="en-US" sz="1800" dirty="0">
                <a:solidFill>
                  <a:schemeClr val="tx1"/>
                </a:solidFill>
              </a:rPr>
              <a:t>Expulsion</a:t>
            </a:r>
          </a:p>
        </p:txBody>
      </p:sp>
      <p:cxnSp>
        <p:nvCxnSpPr>
          <p:cNvPr id="17" name="Straight Arrow Connector 16"/>
          <p:cNvCxnSpPr/>
          <p:nvPr/>
        </p:nvCxnSpPr>
        <p:spPr>
          <a:xfrm flipH="1">
            <a:off x="2461431" y="3525474"/>
            <a:ext cx="2" cy="37032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461431" y="2491279"/>
            <a:ext cx="2" cy="37032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461431" y="4541451"/>
            <a:ext cx="2" cy="37032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2764" y="2555938"/>
            <a:ext cx="2316639" cy="3741408"/>
          </a:xfrm>
          <a:prstGeom prst="rect">
            <a:avLst/>
          </a:prstGeom>
        </p:spPr>
      </p:pic>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27572" t="11140" r="28018" b="12899"/>
          <a:stretch/>
        </p:blipFill>
        <p:spPr>
          <a:xfrm>
            <a:off x="6454202" y="3574485"/>
            <a:ext cx="2391210" cy="2304257"/>
          </a:xfrm>
          <a:prstGeom prst="rect">
            <a:avLst/>
          </a:prstGeom>
        </p:spPr>
      </p:pic>
    </p:spTree>
    <p:extLst>
      <p:ext uri="{BB962C8B-B14F-4D97-AF65-F5344CB8AC3E}">
        <p14:creationId xmlns:p14="http://schemas.microsoft.com/office/powerpoint/2010/main" val="3779916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a:solidFill>
                  <a:srgbClr val="008080"/>
                </a:solidFill>
                <a:latin typeface="Bahnschrift" panose="020B0502040204020203" pitchFamily="34" charset="0"/>
                <a:cs typeface="Calibri" panose="020F0502020204030204" pitchFamily="34" charset="0"/>
              </a:rPr>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4" name="Content Placeholder 3"/>
          <p:cNvSpPr>
            <a:spLocks noGrp="1"/>
          </p:cNvSpPr>
          <p:nvPr>
            <p:ph sz="quarter" idx="1"/>
          </p:nvPr>
        </p:nvSpPr>
        <p:spPr>
          <a:xfrm>
            <a:off x="5230317" y="1412777"/>
            <a:ext cx="6349086" cy="2376264"/>
          </a:xfrm>
          <a:ln w="19050">
            <a:solidFill>
              <a:srgbClr val="008080"/>
            </a:solidFill>
            <a:prstDash val="dashDot"/>
          </a:ln>
        </p:spPr>
        <p:txBody>
          <a:bodyPr>
            <a:noAutofit/>
          </a:bodyPr>
          <a:lstStyle/>
          <a:p>
            <a:pPr>
              <a:buClr>
                <a:srgbClr val="008080"/>
              </a:buClr>
            </a:pPr>
            <a:r>
              <a:rPr lang="en-US" sz="1600" dirty="0"/>
              <a:t>Cervix during the pregnancy is very thick, a few days before delivery the cervix will start to become thinner </a:t>
            </a:r>
          </a:p>
          <a:p>
            <a:pPr marL="0" indent="0">
              <a:buClr>
                <a:srgbClr val="008080"/>
              </a:buClr>
              <a:buNone/>
            </a:pPr>
            <a:endParaRPr lang="en-US" sz="100" dirty="0">
              <a:solidFill>
                <a:schemeClr val="bg1">
                  <a:lumMod val="50000"/>
                </a:schemeClr>
              </a:solidFill>
            </a:endParaRPr>
          </a:p>
          <a:p>
            <a:pPr>
              <a:buClr>
                <a:srgbClr val="008080"/>
              </a:buClr>
            </a:pPr>
            <a:r>
              <a:rPr lang="en-US" sz="1600" dirty="0">
                <a:solidFill>
                  <a:schemeClr val="bg1">
                    <a:lumMod val="50000"/>
                  </a:schemeClr>
                </a:solidFill>
              </a:rPr>
              <a:t>Effaced: loss of cervical length.</a:t>
            </a:r>
          </a:p>
          <a:p>
            <a:pPr>
              <a:buClr>
                <a:srgbClr val="008080"/>
              </a:buClr>
            </a:pPr>
            <a:endParaRPr lang="en-US" sz="100" dirty="0">
              <a:solidFill>
                <a:schemeClr val="bg1">
                  <a:lumMod val="50000"/>
                </a:schemeClr>
              </a:solidFill>
            </a:endParaRPr>
          </a:p>
          <a:p>
            <a:pPr marL="304770" lvl="1">
              <a:spcBef>
                <a:spcPts val="667"/>
              </a:spcBef>
              <a:buClr>
                <a:srgbClr val="008080"/>
              </a:buClr>
            </a:pPr>
            <a:r>
              <a:rPr lang="en-US" sz="1600" dirty="0">
                <a:solidFill>
                  <a:srgbClr val="00B050"/>
                </a:solidFill>
              </a:rPr>
              <a:t>The mother may lose her mucus plug </a:t>
            </a:r>
            <a:r>
              <a:rPr lang="en-US" sz="1600" dirty="0">
                <a:solidFill>
                  <a:srgbClr val="FF0000"/>
                </a:solidFill>
              </a:rPr>
              <a:t>3-4 days </a:t>
            </a:r>
            <a:r>
              <a:rPr lang="en-US" sz="1600" dirty="0">
                <a:solidFill>
                  <a:srgbClr val="00B050"/>
                </a:solidFill>
              </a:rPr>
              <a:t>before labor</a:t>
            </a:r>
            <a:r>
              <a:rPr lang="en-US" sz="1600" dirty="0" smtClean="0">
                <a:solidFill>
                  <a:srgbClr val="00B050"/>
                </a:solidFill>
              </a:rPr>
              <a:t>.</a:t>
            </a:r>
          </a:p>
          <a:p>
            <a:pPr marL="304770" lvl="1">
              <a:spcBef>
                <a:spcPts val="667"/>
              </a:spcBef>
              <a:buClr>
                <a:srgbClr val="008080"/>
              </a:buClr>
            </a:pPr>
            <a:endParaRPr lang="en-US" sz="300" dirty="0">
              <a:solidFill>
                <a:srgbClr val="00B050"/>
              </a:solidFill>
            </a:endParaRPr>
          </a:p>
          <a:p>
            <a:pPr fontAlgn="base">
              <a:spcBef>
                <a:spcPct val="0"/>
              </a:spcBef>
              <a:spcAft>
                <a:spcPct val="0"/>
              </a:spcAft>
            </a:pPr>
            <a:r>
              <a:rPr lang="en-US" sz="1600" dirty="0">
                <a:solidFill>
                  <a:srgbClr val="00B050"/>
                </a:solidFill>
                <a:latin typeface="Gill Sans MT" charset="0"/>
                <a:ea typeface="Gill Sans MT" charset="0"/>
                <a:cs typeface="Gill Sans MT" charset="0"/>
              </a:rPr>
              <a:t>How a mother knows she </a:t>
            </a:r>
            <a:r>
              <a:rPr lang="en-US" sz="1600" dirty="0" smtClean="0">
                <a:solidFill>
                  <a:srgbClr val="00B050"/>
                </a:solidFill>
                <a:latin typeface="Gill Sans MT" charset="0"/>
                <a:ea typeface="Gill Sans MT" charset="0"/>
                <a:cs typeface="Gill Sans MT" charset="0"/>
              </a:rPr>
              <a:t>is going </a:t>
            </a:r>
            <a:r>
              <a:rPr lang="en-US" sz="1600" dirty="0">
                <a:solidFill>
                  <a:srgbClr val="00B050"/>
                </a:solidFill>
                <a:latin typeface="Gill Sans MT" charset="0"/>
                <a:ea typeface="Gill Sans MT" charset="0"/>
                <a:cs typeface="Gill Sans MT" charset="0"/>
              </a:rPr>
              <a:t>to deliver?</a:t>
            </a:r>
          </a:p>
          <a:p>
            <a:pPr marL="0" indent="0" fontAlgn="base">
              <a:spcBef>
                <a:spcPct val="0"/>
              </a:spcBef>
              <a:spcAft>
                <a:spcPct val="0"/>
              </a:spcAft>
              <a:buNone/>
            </a:pPr>
            <a:r>
              <a:rPr lang="en-US" sz="1600" dirty="0">
                <a:solidFill>
                  <a:srgbClr val="00B050"/>
                </a:solidFill>
                <a:latin typeface="Gill Sans MT" charset="0"/>
                <a:ea typeface="Gill Sans MT" charset="0"/>
                <a:cs typeface="Gill Sans MT" charset="0"/>
              </a:rPr>
              <a:t>Before labor contraction she will see a plug getting out from her </a:t>
            </a:r>
            <a:r>
              <a:rPr lang="en-US" sz="1600" dirty="0" smtClean="0">
                <a:solidFill>
                  <a:srgbClr val="00B050"/>
                </a:solidFill>
                <a:latin typeface="Gill Sans MT" charset="0"/>
                <a:ea typeface="Gill Sans MT" charset="0"/>
                <a:cs typeface="Gill Sans MT" charset="0"/>
              </a:rPr>
              <a:t>vagina, this </a:t>
            </a:r>
            <a:r>
              <a:rPr lang="en-US" sz="1600" dirty="0">
                <a:solidFill>
                  <a:srgbClr val="00B050"/>
                </a:solidFill>
                <a:latin typeface="Gill Sans MT" charset="0"/>
                <a:ea typeface="Gill Sans MT" charset="0"/>
                <a:cs typeface="Gill Sans MT" charset="0"/>
              </a:rPr>
              <a:t>is the mucus plug and then the labor will happen in a week or </a:t>
            </a:r>
            <a:r>
              <a:rPr lang="en-US" sz="1600" dirty="0" smtClean="0">
                <a:solidFill>
                  <a:srgbClr val="00B050"/>
                </a:solidFill>
                <a:latin typeface="Gill Sans MT" charset="0"/>
                <a:ea typeface="Gill Sans MT" charset="0"/>
                <a:cs typeface="Gill Sans MT" charset="0"/>
              </a:rPr>
              <a:t>so..  </a:t>
            </a:r>
            <a:endParaRPr lang="en-US" sz="1600" dirty="0">
              <a:solidFill>
                <a:srgbClr val="00B050"/>
              </a:solidFill>
              <a:latin typeface="Gill Sans MT" charset="0"/>
              <a:ea typeface="Gill Sans MT" charset="0"/>
              <a:cs typeface="Gill Sans MT" charset="0"/>
            </a:endParaRPr>
          </a:p>
          <a:p>
            <a:pPr marL="0" indent="0">
              <a:buClr>
                <a:srgbClr val="008080"/>
              </a:buClr>
              <a:buNone/>
            </a:pPr>
            <a:endParaRPr lang="en-US" sz="1600" dirty="0">
              <a:solidFill>
                <a:schemeClr val="bg1">
                  <a:lumMod val="50000"/>
                </a:schemeClr>
              </a:solidFill>
            </a:endParaRPr>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www.2womenshealth.com/images/images-OH/Normal18.jpg"/>
          <p:cNvPicPr>
            <a:picLocks noChangeAspect="1" noChangeArrowheads="1"/>
          </p:cNvPicPr>
          <p:nvPr/>
        </p:nvPicPr>
        <p:blipFill rotWithShape="1">
          <a:blip r:embed="rId2" cstate="print"/>
          <a:srcRect l="3448" t="2357" r="2325" b="3144"/>
          <a:stretch/>
        </p:blipFill>
        <p:spPr bwMode="auto">
          <a:xfrm>
            <a:off x="609460" y="2132856"/>
            <a:ext cx="4483166" cy="2952328"/>
          </a:xfrm>
          <a:prstGeom prst="rect">
            <a:avLst/>
          </a:prstGeom>
          <a:noFill/>
        </p:spPr>
      </p:pic>
      <p:sp>
        <p:nvSpPr>
          <p:cNvPr id="8" name="TextBox 7"/>
          <p:cNvSpPr txBox="1"/>
          <p:nvPr/>
        </p:nvSpPr>
        <p:spPr>
          <a:xfrm>
            <a:off x="5230317" y="4070007"/>
            <a:ext cx="6349086" cy="2031325"/>
          </a:xfrm>
          <a:prstGeom prst="rect">
            <a:avLst/>
          </a:prstGeom>
          <a:noFill/>
          <a:ln>
            <a:solidFill>
              <a:schemeClr val="bg1">
                <a:lumMod val="50000"/>
              </a:schemeClr>
            </a:solidFill>
            <a:prstDash val="dashDot"/>
          </a:ln>
        </p:spPr>
        <p:txBody>
          <a:bodyPr wrap="square" rtlCol="0">
            <a:spAutoFit/>
          </a:bodyPr>
          <a:lstStyle/>
          <a:p>
            <a:pPr algn="r" rtl="1"/>
            <a:r>
              <a:rPr lang="ar-SA" sz="1400" dirty="0" smtClean="0">
                <a:solidFill>
                  <a:schemeClr val="bg1">
                    <a:lumMod val="50000"/>
                  </a:schemeClr>
                </a:solidFill>
                <a:latin typeface="Calibri" panose="020F0502020204030204" pitchFamily="34" charset="0"/>
                <a:cs typeface="Calibri" panose="020F0502020204030204" pitchFamily="34" charset="0"/>
              </a:rPr>
              <a:t>شرح الكلام: لاحظوا </a:t>
            </a:r>
            <a:r>
              <a:rPr lang="ar-SA" sz="1400" dirty="0">
                <a:solidFill>
                  <a:schemeClr val="bg1">
                    <a:lumMod val="50000"/>
                  </a:schemeClr>
                </a:solidFill>
                <a:latin typeface="Calibri" panose="020F0502020204030204" pitchFamily="34" charset="0"/>
                <a:cs typeface="Calibri" panose="020F0502020204030204" pitchFamily="34" charset="0"/>
              </a:rPr>
              <a:t>الفرق بين الـ</a:t>
            </a:r>
            <a:r>
              <a:rPr lang="en-US" sz="1400" dirty="0">
                <a:solidFill>
                  <a:schemeClr val="bg1">
                    <a:lumMod val="50000"/>
                  </a:schemeClr>
                </a:solidFill>
                <a:latin typeface="Calibri" panose="020F0502020204030204" pitchFamily="34" charset="0"/>
                <a:cs typeface="Calibri" panose="020F0502020204030204" pitchFamily="34" charset="0"/>
              </a:rPr>
              <a:t>Effaced</a:t>
            </a:r>
            <a:r>
              <a:rPr lang="ar-SA" sz="1400" dirty="0">
                <a:solidFill>
                  <a:schemeClr val="bg1">
                    <a:lumMod val="50000"/>
                  </a:schemeClr>
                </a:solidFill>
                <a:latin typeface="Calibri" panose="020F0502020204030204" pitchFamily="34" charset="0"/>
                <a:cs typeface="Calibri" panose="020F0502020204030204" pitchFamily="34" charset="0"/>
              </a:rPr>
              <a:t> والـ</a:t>
            </a:r>
            <a:r>
              <a:rPr lang="en-US" sz="1400" dirty="0">
                <a:solidFill>
                  <a:schemeClr val="bg1">
                    <a:lumMod val="50000"/>
                  </a:schemeClr>
                </a:solidFill>
                <a:latin typeface="Calibri" panose="020F0502020204030204" pitchFamily="34" charset="0"/>
                <a:cs typeface="Calibri" panose="020F0502020204030204" pitchFamily="34" charset="0"/>
              </a:rPr>
              <a:t>not effaced</a:t>
            </a:r>
            <a:r>
              <a:rPr lang="ar-SA" sz="1400" dirty="0">
                <a:solidFill>
                  <a:schemeClr val="bg1">
                    <a:lumMod val="50000"/>
                  </a:schemeClr>
                </a:solidFill>
                <a:latin typeface="Calibri" panose="020F0502020204030204" pitchFamily="34" charset="0"/>
                <a:cs typeface="Calibri" panose="020F0502020204030204" pitchFamily="34" charset="0"/>
              </a:rPr>
              <a:t>.</a:t>
            </a:r>
          </a:p>
          <a:p>
            <a:pPr algn="r" rtl="1"/>
            <a:endParaRPr lang="ar-SA" sz="1400" dirty="0">
              <a:solidFill>
                <a:schemeClr val="bg1">
                  <a:lumMod val="50000"/>
                </a:schemeClr>
              </a:solidFill>
              <a:latin typeface="Calibri" panose="020F0502020204030204" pitchFamily="34" charset="0"/>
              <a:cs typeface="Calibri" panose="020F0502020204030204" pitchFamily="34" charset="0"/>
            </a:endParaRPr>
          </a:p>
          <a:p>
            <a:pPr algn="r" rtl="1"/>
            <a:r>
              <a:rPr lang="ar-SA" sz="1400" dirty="0">
                <a:solidFill>
                  <a:schemeClr val="bg1">
                    <a:lumMod val="50000"/>
                  </a:schemeClr>
                </a:solidFill>
                <a:latin typeface="Calibri" panose="020F0502020204030204" pitchFamily="34" charset="0"/>
                <a:cs typeface="Calibri" panose="020F0502020204030204" pitchFamily="34" charset="0"/>
              </a:rPr>
              <a:t>الـ</a:t>
            </a:r>
            <a:r>
              <a:rPr lang="en-US" sz="1400" dirty="0">
                <a:solidFill>
                  <a:schemeClr val="bg1">
                    <a:lumMod val="50000"/>
                  </a:schemeClr>
                </a:solidFill>
                <a:latin typeface="Calibri" panose="020F0502020204030204" pitchFamily="34" charset="0"/>
                <a:cs typeface="Calibri" panose="020F0502020204030204" pitchFamily="34" charset="0"/>
              </a:rPr>
              <a:t>not effaced</a:t>
            </a:r>
            <a:r>
              <a:rPr lang="ar-SA" sz="1400" dirty="0">
                <a:solidFill>
                  <a:schemeClr val="bg1">
                    <a:lumMod val="50000"/>
                  </a:schemeClr>
                </a:solidFill>
                <a:latin typeface="Calibri" panose="020F0502020204030204" pitchFamily="34" charset="0"/>
                <a:cs typeface="Calibri" panose="020F0502020204030204" pitchFamily="34" charset="0"/>
              </a:rPr>
              <a:t> فيها مادة مخاطية (</a:t>
            </a:r>
            <a:r>
              <a:rPr lang="en-US" sz="1400" dirty="0">
                <a:solidFill>
                  <a:schemeClr val="bg1">
                    <a:lumMod val="50000"/>
                  </a:schemeClr>
                </a:solidFill>
                <a:latin typeface="Calibri" panose="020F0502020204030204" pitchFamily="34" charset="0"/>
                <a:cs typeface="Calibri" panose="020F0502020204030204" pitchFamily="34" charset="0"/>
              </a:rPr>
              <a:t>mucus plug</a:t>
            </a:r>
            <a:r>
              <a:rPr lang="ar-SA" sz="1400" dirty="0">
                <a:solidFill>
                  <a:schemeClr val="bg1">
                    <a:lumMod val="50000"/>
                  </a:schemeClr>
                </a:solidFill>
                <a:latin typeface="Calibri" panose="020F0502020204030204" pitchFamily="34" charset="0"/>
                <a:cs typeface="Calibri" panose="020F0502020204030204" pitchFamily="34" charset="0"/>
              </a:rPr>
              <a:t>) في منطقة الـ</a:t>
            </a:r>
            <a:r>
              <a:rPr lang="en-US" sz="1400" dirty="0">
                <a:solidFill>
                  <a:schemeClr val="bg1">
                    <a:lumMod val="50000"/>
                  </a:schemeClr>
                </a:solidFill>
                <a:latin typeface="Calibri" panose="020F0502020204030204" pitchFamily="34" charset="0"/>
                <a:cs typeface="Calibri" panose="020F0502020204030204" pitchFamily="34" charset="0"/>
              </a:rPr>
              <a:t>cervix</a:t>
            </a:r>
            <a:r>
              <a:rPr lang="ar-SA" sz="1400" dirty="0">
                <a:solidFill>
                  <a:schemeClr val="bg1">
                    <a:lumMod val="50000"/>
                  </a:schemeClr>
                </a:solidFill>
                <a:latin typeface="Calibri" panose="020F0502020204030204" pitchFamily="34" charset="0"/>
                <a:cs typeface="Calibri" panose="020F0502020204030204" pitchFamily="34" charset="0"/>
              </a:rPr>
              <a:t>، هذي المادة تملأ المنطقة بالتالي تسكّرها وتمنع رأس الجنين من الخروج.</a:t>
            </a:r>
          </a:p>
          <a:p>
            <a:pPr algn="r" rtl="1"/>
            <a:endParaRPr lang="ar-SA" sz="1400" dirty="0">
              <a:solidFill>
                <a:schemeClr val="bg1">
                  <a:lumMod val="50000"/>
                </a:schemeClr>
              </a:solidFill>
              <a:latin typeface="Calibri" panose="020F0502020204030204" pitchFamily="34" charset="0"/>
              <a:cs typeface="Calibri" panose="020F0502020204030204" pitchFamily="34" charset="0"/>
            </a:endParaRPr>
          </a:p>
          <a:p>
            <a:pPr algn="r" rtl="1"/>
            <a:r>
              <a:rPr lang="ar-SA" sz="1400" dirty="0">
                <a:solidFill>
                  <a:schemeClr val="bg1">
                    <a:lumMod val="50000"/>
                  </a:schemeClr>
                </a:solidFill>
                <a:latin typeface="Calibri" panose="020F0502020204030204" pitchFamily="34" charset="0"/>
                <a:cs typeface="Calibri" panose="020F0502020204030204" pitchFamily="34" charset="0"/>
              </a:rPr>
              <a:t>بينما الـ</a:t>
            </a:r>
            <a:r>
              <a:rPr lang="en-US" sz="1400" dirty="0">
                <a:solidFill>
                  <a:schemeClr val="bg1">
                    <a:lumMod val="50000"/>
                  </a:schemeClr>
                </a:solidFill>
                <a:latin typeface="Calibri" panose="020F0502020204030204" pitchFamily="34" charset="0"/>
                <a:cs typeface="Calibri" panose="020F0502020204030204" pitchFamily="34" charset="0"/>
              </a:rPr>
              <a:t>effaced</a:t>
            </a:r>
            <a:r>
              <a:rPr lang="ar-SA" sz="1400" dirty="0">
                <a:solidFill>
                  <a:schemeClr val="bg1">
                    <a:lumMod val="50000"/>
                  </a:schemeClr>
                </a:solidFill>
                <a:latin typeface="Calibri" panose="020F0502020204030204" pitchFamily="34" charset="0"/>
                <a:cs typeface="Calibri" panose="020F0502020204030204" pitchFamily="34" charset="0"/>
              </a:rPr>
              <a:t> </a:t>
            </a:r>
            <a:r>
              <a:rPr lang="ar-SA" sz="1400" dirty="0" err="1">
                <a:solidFill>
                  <a:schemeClr val="bg1">
                    <a:lumMod val="50000"/>
                  </a:schemeClr>
                </a:solidFill>
                <a:latin typeface="Calibri" panose="020F0502020204030204" pitchFamily="34" charset="0"/>
                <a:cs typeface="Calibri" panose="020F0502020204030204" pitchFamily="34" charset="0"/>
              </a:rPr>
              <a:t>مافيها</a:t>
            </a:r>
            <a:r>
              <a:rPr lang="ar-SA" sz="1400" dirty="0">
                <a:solidFill>
                  <a:schemeClr val="bg1">
                    <a:lumMod val="50000"/>
                  </a:schemeClr>
                </a:solidFill>
                <a:latin typeface="Calibri" panose="020F0502020204030204" pitchFamily="34" charset="0"/>
                <a:cs typeface="Calibri" panose="020F0502020204030204" pitchFamily="34" charset="0"/>
              </a:rPr>
              <a:t> هذي المادة المخاطية والمنطقة تأخذ راحتها وتتوسع ورأس الطفل يبدأ بالخروج.</a:t>
            </a:r>
          </a:p>
          <a:p>
            <a:pPr algn="r" rtl="1"/>
            <a:endParaRPr lang="ar-SA" sz="1400" dirty="0">
              <a:solidFill>
                <a:schemeClr val="bg1">
                  <a:lumMod val="50000"/>
                </a:schemeClr>
              </a:solidFill>
              <a:latin typeface="Calibri" panose="020F0502020204030204" pitchFamily="34" charset="0"/>
              <a:cs typeface="Calibri" panose="020F0502020204030204" pitchFamily="34" charset="0"/>
            </a:endParaRPr>
          </a:p>
          <a:p>
            <a:pPr algn="r" rtl="1"/>
            <a:r>
              <a:rPr lang="ar-SA" sz="1400" dirty="0">
                <a:solidFill>
                  <a:schemeClr val="bg1">
                    <a:lumMod val="50000"/>
                  </a:schemeClr>
                </a:solidFill>
                <a:latin typeface="Calibri" panose="020F0502020204030204" pitchFamily="34" charset="0"/>
                <a:cs typeface="Calibri" panose="020F0502020204030204" pitchFamily="34" charset="0"/>
              </a:rPr>
              <a:t>علامة مهمة تعطينا إياها هذي المادة، وهي قرب وقت الولادة. يعني الحامل إذا لاحظت خروج هذي المادة منها تعرف أنها </a:t>
            </a:r>
            <a:r>
              <a:rPr lang="ar-SA" sz="1400" dirty="0" smtClean="0">
                <a:solidFill>
                  <a:schemeClr val="bg1">
                    <a:lumMod val="50000"/>
                  </a:schemeClr>
                </a:solidFill>
                <a:latin typeface="Calibri" panose="020F0502020204030204" pitchFamily="34" charset="0"/>
                <a:cs typeface="Calibri" panose="020F0502020204030204" pitchFamily="34" charset="0"/>
              </a:rPr>
              <a:t>بتولد </a:t>
            </a:r>
            <a:r>
              <a:rPr lang="ar-SA" sz="1400" dirty="0" err="1" smtClean="0">
                <a:solidFill>
                  <a:schemeClr val="bg1">
                    <a:lumMod val="50000"/>
                  </a:schemeClr>
                </a:solidFill>
                <a:latin typeface="Calibri" panose="020F0502020204030204" pitchFamily="34" charset="0"/>
                <a:cs typeface="Calibri" panose="020F0502020204030204" pitchFamily="34" charset="0"/>
              </a:rPr>
              <a:t>هالفترة</a:t>
            </a:r>
            <a:r>
              <a:rPr lang="ar-SA" sz="1400" dirty="0" smtClean="0">
                <a:solidFill>
                  <a:schemeClr val="bg1">
                    <a:lumMod val="50000"/>
                  </a:schemeClr>
                </a:solidFill>
                <a:latin typeface="Calibri" panose="020F0502020204030204" pitchFamily="34" charset="0"/>
                <a:cs typeface="Calibri" panose="020F0502020204030204" pitchFamily="34" charset="0"/>
              </a:rPr>
              <a:t>.</a:t>
            </a:r>
            <a:endParaRPr lang="ar-SA" sz="1400" dirty="0">
              <a:solidFill>
                <a:srgbClr val="00B05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3958502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27822"/>
            <a:ext cx="10955228"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20000"/>
              </a:lnSpc>
              <a:buClr>
                <a:srgbClr val="008080"/>
              </a:buClr>
              <a:buNone/>
            </a:pPr>
            <a:r>
              <a:rPr lang="en-US" sz="2000" dirty="0">
                <a:solidFill>
                  <a:srgbClr val="497E8D"/>
                </a:solidFill>
                <a:latin typeface="Gill Sans MT" panose="020B0502020104020203" pitchFamily="34" charset="0"/>
                <a:cs typeface="Calibri" panose="020F0502020204030204" pitchFamily="34" charset="0"/>
              </a:rPr>
              <a:t>Stage</a:t>
            </a:r>
            <a:r>
              <a:rPr lang="en-US" sz="2000" dirty="0">
                <a:solidFill>
                  <a:srgbClr val="008080"/>
                </a:solidFill>
                <a:latin typeface="Gill Sans MT" panose="020B0502020104020203" pitchFamily="34" charset="0"/>
                <a:cs typeface="Calibri" panose="020F0502020204030204" pitchFamily="34" charset="0"/>
              </a:rPr>
              <a:t> </a:t>
            </a:r>
            <a:r>
              <a:rPr lang="en-US" sz="2000" dirty="0">
                <a:solidFill>
                  <a:srgbClr val="FFC000"/>
                </a:solidFill>
                <a:latin typeface="Gill Sans MT" panose="020B0502020104020203" pitchFamily="34" charset="0"/>
                <a:cs typeface="Calibri" panose="020F0502020204030204" pitchFamily="34" charset="0"/>
              </a:rPr>
              <a:t>1</a:t>
            </a:r>
            <a:r>
              <a:rPr lang="en-US" sz="2000" dirty="0">
                <a:solidFill>
                  <a:srgbClr val="008080"/>
                </a:solidFill>
                <a:latin typeface="Gill Sans MT" panose="020B0502020104020203" pitchFamily="34" charset="0"/>
                <a:cs typeface="Calibri" panose="020F0502020204030204" pitchFamily="34" charset="0"/>
              </a:rPr>
              <a:t>: </a:t>
            </a:r>
            <a:r>
              <a:rPr lang="en-US" sz="2000" dirty="0">
                <a:solidFill>
                  <a:srgbClr val="497E8D"/>
                </a:solidFill>
                <a:latin typeface="Gill Sans MT" panose="020B0502020104020203" pitchFamily="34" charset="0"/>
                <a:cs typeface="Calibri" panose="020F0502020204030204" pitchFamily="34" charset="0"/>
              </a:rPr>
              <a:t>Dilation</a:t>
            </a:r>
          </a:p>
          <a:p>
            <a:pPr defTabSz="914400">
              <a:lnSpc>
                <a:spcPct val="150000"/>
              </a:lnSpc>
              <a:buClr>
                <a:srgbClr val="008080"/>
              </a:buClr>
            </a:pPr>
            <a:endParaRPr lang="en-US" altLang="ar-SA" sz="700" dirty="0">
              <a:solidFill>
                <a:srgbClr val="008080"/>
              </a:solidFill>
            </a:endParaRPr>
          </a:p>
          <a:p>
            <a:pPr defTabSz="914400">
              <a:lnSpc>
                <a:spcPct val="150000"/>
              </a:lnSpc>
              <a:buClr>
                <a:srgbClr val="008080"/>
              </a:buClr>
            </a:pPr>
            <a:r>
              <a:rPr lang="en-US" altLang="ar-SA" sz="1800" dirty="0">
                <a:solidFill>
                  <a:srgbClr val="008080"/>
                </a:solidFill>
              </a:rPr>
              <a:t>What will happen during this stage? </a:t>
            </a:r>
          </a:p>
          <a:p>
            <a:pPr defTabSz="914400">
              <a:lnSpc>
                <a:spcPct val="150000"/>
              </a:lnSpc>
              <a:buClr>
                <a:srgbClr val="008080"/>
              </a:buClr>
              <a:buFont typeface="Arial" panose="020B0604020202020204" pitchFamily="34" charset="0"/>
              <a:buChar char="•"/>
            </a:pPr>
            <a:r>
              <a:rPr lang="en-US" altLang="ar-SA" sz="1600" dirty="0">
                <a:solidFill>
                  <a:srgbClr val="FF0000"/>
                </a:solidFill>
              </a:rPr>
              <a:t>Cervix becomes dilated. </a:t>
            </a:r>
            <a:r>
              <a:rPr lang="en-US" altLang="ar-SA" sz="1600" dirty="0">
                <a:solidFill>
                  <a:srgbClr val="00B050"/>
                </a:solidFill>
              </a:rPr>
              <a:t>(the most important event)</a:t>
            </a:r>
          </a:p>
          <a:p>
            <a:pPr defTabSz="914400">
              <a:lnSpc>
                <a:spcPct val="150000"/>
              </a:lnSpc>
              <a:buClr>
                <a:srgbClr val="008080"/>
              </a:buClr>
              <a:buFont typeface="Arial" panose="020B0604020202020204" pitchFamily="34" charset="0"/>
              <a:buChar char="•"/>
            </a:pPr>
            <a:r>
              <a:rPr lang="en-US" altLang="ar-SA" sz="1600" dirty="0"/>
              <a:t>Full dilation is </a:t>
            </a:r>
            <a:r>
              <a:rPr lang="en-US" altLang="ar-SA" sz="1600" dirty="0">
                <a:solidFill>
                  <a:srgbClr val="FFC000"/>
                </a:solidFill>
              </a:rPr>
              <a:t>10 cm.</a:t>
            </a:r>
          </a:p>
          <a:p>
            <a:pPr defTabSz="914400">
              <a:lnSpc>
                <a:spcPct val="150000"/>
              </a:lnSpc>
              <a:buClr>
                <a:srgbClr val="008080"/>
              </a:buClr>
              <a:buFont typeface="Arial" panose="020B0604020202020204" pitchFamily="34" charset="0"/>
              <a:buChar char="•"/>
            </a:pPr>
            <a:r>
              <a:rPr lang="en-US" altLang="ar-SA" sz="1600" dirty="0"/>
              <a:t>Uterine contractions begin and increase.</a:t>
            </a:r>
          </a:p>
          <a:p>
            <a:pPr defTabSz="914400">
              <a:lnSpc>
                <a:spcPct val="150000"/>
              </a:lnSpc>
              <a:buClr>
                <a:srgbClr val="008080"/>
              </a:buClr>
              <a:buFont typeface="Arial" panose="020B0604020202020204" pitchFamily="34" charset="0"/>
              <a:buChar char="•"/>
            </a:pPr>
            <a:r>
              <a:rPr lang="en-US" altLang="ar-SA" sz="1600" dirty="0"/>
              <a:t>Cervix softens and effaces (thins). </a:t>
            </a:r>
            <a:r>
              <a:rPr lang="en-US" altLang="ar-SA" sz="1600" dirty="0">
                <a:solidFill>
                  <a:srgbClr val="00B050"/>
                </a:solidFill>
              </a:rPr>
              <a:t>softening is important to dilate.</a:t>
            </a:r>
          </a:p>
          <a:p>
            <a:pPr defTabSz="914400">
              <a:lnSpc>
                <a:spcPct val="150000"/>
              </a:lnSpc>
              <a:buClr>
                <a:srgbClr val="008080"/>
              </a:buClr>
              <a:buFont typeface="Arial" panose="020B0604020202020204" pitchFamily="34" charset="0"/>
              <a:buChar char="•"/>
            </a:pPr>
            <a:r>
              <a:rPr lang="en-US" altLang="ar-SA" sz="1600" dirty="0"/>
              <a:t>The amnion ruptures “breaking the water”. </a:t>
            </a:r>
            <a:r>
              <a:rPr lang="en-US" altLang="ar-SA" sz="1600" dirty="0">
                <a:solidFill>
                  <a:srgbClr val="00B050"/>
                </a:solidFill>
              </a:rPr>
              <a:t>so she must deliver within 24 hours even if there no contractions, doctor may have to break it himself, once it is ruptures it will induce strong contractions.</a:t>
            </a:r>
          </a:p>
          <a:p>
            <a:pPr defTabSz="914400">
              <a:lnSpc>
                <a:spcPct val="150000"/>
              </a:lnSpc>
              <a:buClr>
                <a:srgbClr val="008080"/>
              </a:buClr>
              <a:buFont typeface="Arial" panose="020B0604020202020204" pitchFamily="34" charset="0"/>
              <a:buChar char="•"/>
            </a:pPr>
            <a:r>
              <a:rPr lang="en-US" altLang="ar-SA" sz="1600" dirty="0"/>
              <a:t>Longest stage at </a:t>
            </a:r>
            <a:r>
              <a:rPr lang="en-US" altLang="ar-SA" sz="1600" dirty="0">
                <a:solidFill>
                  <a:srgbClr val="FFC000"/>
                </a:solidFill>
              </a:rPr>
              <a:t>6 - 12 hours.</a:t>
            </a:r>
          </a:p>
          <a:p>
            <a:pPr marL="0" indent="0" defTabSz="914400">
              <a:lnSpc>
                <a:spcPct val="120000"/>
              </a:lnSpc>
              <a:buClr>
                <a:srgbClr val="008080"/>
              </a:buClr>
              <a:buNone/>
            </a:pPr>
            <a:endParaRPr lang="ar-SA" sz="16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200" dirty="0">
              <a:latin typeface="Gill Sans MT" panose="020B0502020104020203" pitchFamily="34" charset="0"/>
              <a:cs typeface="Calibri" panose="020F0502020204030204" pitchFamily="34" charset="0"/>
            </a:endParaRPr>
          </a:p>
        </p:txBody>
      </p:sp>
      <p:sp>
        <p:nvSpPr>
          <p:cNvPr id="4" name="TextBox 3"/>
          <p:cNvSpPr txBox="1"/>
          <p:nvPr/>
        </p:nvSpPr>
        <p:spPr>
          <a:xfrm>
            <a:off x="631000" y="5541914"/>
            <a:ext cx="10948403" cy="738664"/>
          </a:xfrm>
          <a:prstGeom prst="rect">
            <a:avLst/>
          </a:prstGeom>
          <a:noFill/>
          <a:ln>
            <a:solidFill>
              <a:schemeClr val="bg1">
                <a:lumMod val="50000"/>
              </a:schemeClr>
            </a:solidFill>
            <a:prstDash val="dashDot"/>
          </a:ln>
        </p:spPr>
        <p:txBody>
          <a:bodyPr wrap="square" rtlCol="0">
            <a:spAutoFit/>
          </a:bodyPr>
          <a:lstStyle/>
          <a:p>
            <a:pPr algn="r" rtl="1"/>
            <a:r>
              <a:rPr lang="ar-SA" sz="1400" dirty="0">
                <a:solidFill>
                  <a:schemeClr val="bg1">
                    <a:lumMod val="50000"/>
                  </a:schemeClr>
                </a:solidFill>
                <a:latin typeface="Calibri" panose="020F0502020204030204" pitchFamily="34" charset="0"/>
                <a:cs typeface="Calibri" panose="020F0502020204030204" pitchFamily="34" charset="0"/>
              </a:rPr>
              <a:t>شرح الكلام</a:t>
            </a:r>
            <a:r>
              <a:rPr lang="ar-SA" sz="1400" dirty="0" smtClean="0">
                <a:solidFill>
                  <a:schemeClr val="bg1">
                    <a:lumMod val="50000"/>
                  </a:schemeClr>
                </a:solidFill>
                <a:latin typeface="Calibri" panose="020F0502020204030204" pitchFamily="34" charset="0"/>
                <a:cs typeface="Calibri" panose="020F0502020204030204" pitchFamily="34" charset="0"/>
              </a:rPr>
              <a:t>:</a:t>
            </a:r>
          </a:p>
          <a:p>
            <a:pPr algn="r" rtl="1"/>
            <a:r>
              <a:rPr lang="ar-SA" sz="1400" dirty="0" smtClean="0">
                <a:solidFill>
                  <a:schemeClr val="bg1">
                    <a:lumMod val="50000"/>
                  </a:schemeClr>
                </a:solidFill>
                <a:latin typeface="Calibri" panose="020F0502020204030204" pitchFamily="34" charset="0"/>
                <a:cs typeface="Calibri" panose="020F0502020204030204" pitchFamily="34" charset="0"/>
              </a:rPr>
              <a:t>زي ما قلنا قبل، عند اقتراب موعد الولادة تخرج المادة المخاطية اللي تمنع رأس الطفل من النزول، بالتالي رأس الطفل راح يبدأ ينزل ويتوسّع </a:t>
            </a:r>
            <a:r>
              <a:rPr lang="ar-SA" sz="1400" dirty="0" err="1" smtClean="0">
                <a:solidFill>
                  <a:schemeClr val="bg1">
                    <a:lumMod val="50000"/>
                  </a:schemeClr>
                </a:solidFill>
                <a:latin typeface="Calibri" panose="020F0502020204030204" pitchFamily="34" charset="0"/>
                <a:cs typeface="Calibri" panose="020F0502020204030204" pitchFamily="34" charset="0"/>
              </a:rPr>
              <a:t>السيرفكس</a:t>
            </a:r>
            <a:r>
              <a:rPr lang="ar-SA" sz="1400" dirty="0" smtClean="0">
                <a:solidFill>
                  <a:schemeClr val="bg1">
                    <a:lumMod val="50000"/>
                  </a:schemeClr>
                </a:solidFill>
                <a:latin typeface="Calibri" panose="020F0502020204030204" pitchFamily="34" charset="0"/>
                <a:cs typeface="Calibri" panose="020F0502020204030204" pitchFamily="34" charset="0"/>
              </a:rPr>
              <a:t>، وكلما نزل رأس الطفل راح يزيد السيّالات العصبية للدماغ بالتالي يزيد الـ</a:t>
            </a:r>
            <a:r>
              <a:rPr lang="en-US" sz="1400" dirty="0" smtClean="0">
                <a:solidFill>
                  <a:schemeClr val="bg1">
                    <a:lumMod val="50000"/>
                  </a:schemeClr>
                </a:solidFill>
                <a:latin typeface="Calibri" panose="020F0502020204030204" pitchFamily="34" charset="0"/>
                <a:cs typeface="Calibri" panose="020F0502020204030204" pitchFamily="34" charset="0"/>
              </a:rPr>
              <a:t>oxytocin</a:t>
            </a:r>
            <a:r>
              <a:rPr lang="ar-SA" sz="1400" dirty="0" smtClean="0">
                <a:solidFill>
                  <a:schemeClr val="bg1">
                    <a:lumMod val="50000"/>
                  </a:schemeClr>
                </a:solidFill>
                <a:latin typeface="Calibri" panose="020F0502020204030204" pitchFamily="34" charset="0"/>
                <a:cs typeface="Calibri" panose="020F0502020204030204" pitchFamily="34" charset="0"/>
              </a:rPr>
              <a:t> زي ما قلنا ببداية المحاضرة.</a:t>
            </a:r>
            <a:endParaRPr lang="ar-SA" sz="1400" dirty="0">
              <a:solidFill>
                <a:srgbClr val="00B050"/>
              </a:solidFill>
              <a:latin typeface="Gill Sans MT" panose="020B0502020104020203" pitchFamily="34" charset="0"/>
              <a:cs typeface="Calibri" panose="020F0502020204030204" pitchFamily="34" charset="0"/>
            </a:endParaRPr>
          </a:p>
        </p:txBody>
      </p:sp>
      <p:sp>
        <p:nvSpPr>
          <p:cNvPr id="11" name="Rectangle 10"/>
          <p:cNvSpPr/>
          <p:nvPr/>
        </p:nvSpPr>
        <p:spPr>
          <a:xfrm>
            <a:off x="609460" y="5396326"/>
            <a:ext cx="7276496" cy="459036"/>
          </a:xfrm>
          <a:prstGeom prst="rect">
            <a:avLst/>
          </a:prstGeom>
        </p:spPr>
        <p:txBody>
          <a:bodyPr wrap="square">
            <a:spAutoFit/>
          </a:bodyPr>
          <a:lstStyle/>
          <a:p>
            <a:pPr defTabSz="914400">
              <a:lnSpc>
                <a:spcPct val="150000"/>
              </a:lnSpc>
              <a:buClr>
                <a:srgbClr val="008080"/>
              </a:buClr>
            </a:pPr>
            <a:endParaRPr lang="en-US" altLang="ar-SA" sz="1800" dirty="0"/>
          </a:p>
        </p:txBody>
      </p:sp>
      <p:pic>
        <p:nvPicPr>
          <p:cNvPr id="12" name="Picture 26" descr="16_20Figure_01-L.jpg                                           004E47E8EHAP_for_kym                   C37AF81A:"/>
          <p:cNvPicPr>
            <a:picLocks noChangeAspect="1" noChangeArrowheads="1"/>
          </p:cNvPicPr>
          <p:nvPr/>
        </p:nvPicPr>
        <p:blipFill>
          <a:blip r:embed="rId2" cstate="print"/>
          <a:srcRect t="1442" r="893" b="5083"/>
          <a:stretch>
            <a:fillRect/>
          </a:stretch>
        </p:blipFill>
        <p:spPr bwMode="auto">
          <a:xfrm>
            <a:off x="7030516" y="1316688"/>
            <a:ext cx="4534173" cy="3060576"/>
          </a:xfrm>
          <a:prstGeom prst="rect">
            <a:avLst/>
          </a:prstGeom>
          <a:noFill/>
          <a:ln w="9525">
            <a:noFill/>
            <a:miter lim="800000"/>
            <a:headEnd/>
            <a:tailEnd/>
          </a:ln>
        </p:spPr>
      </p:pic>
    </p:spTree>
    <p:extLst>
      <p:ext uri="{BB962C8B-B14F-4D97-AF65-F5344CB8AC3E}">
        <p14:creationId xmlns:p14="http://schemas.microsoft.com/office/powerpoint/2010/main" val="3654478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27822"/>
            <a:ext cx="7645191"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20000"/>
              </a:lnSpc>
              <a:buClr>
                <a:srgbClr val="008080"/>
              </a:buClr>
              <a:buNone/>
            </a:pPr>
            <a:r>
              <a:rPr lang="en-US" sz="2000" dirty="0">
                <a:solidFill>
                  <a:srgbClr val="497E8D"/>
                </a:solidFill>
                <a:latin typeface="Gill Sans MT" panose="020B0502020104020203" pitchFamily="34" charset="0"/>
                <a:cs typeface="Calibri" panose="020F0502020204030204" pitchFamily="34" charset="0"/>
              </a:rPr>
              <a:t>Stage</a:t>
            </a:r>
            <a:r>
              <a:rPr lang="en-US" sz="2000" dirty="0">
                <a:solidFill>
                  <a:srgbClr val="008080"/>
                </a:solidFill>
                <a:latin typeface="Gill Sans MT" panose="020B0502020104020203" pitchFamily="34" charset="0"/>
                <a:cs typeface="Calibri" panose="020F0502020204030204" pitchFamily="34" charset="0"/>
              </a:rPr>
              <a:t> </a:t>
            </a:r>
            <a:r>
              <a:rPr lang="en-US" sz="2000" dirty="0">
                <a:solidFill>
                  <a:srgbClr val="FFC000"/>
                </a:solidFill>
                <a:latin typeface="Gill Sans MT" panose="020B0502020104020203" pitchFamily="34" charset="0"/>
                <a:cs typeface="Calibri" panose="020F0502020204030204" pitchFamily="34" charset="0"/>
              </a:rPr>
              <a:t>2</a:t>
            </a:r>
            <a:r>
              <a:rPr lang="en-US" sz="2000" dirty="0">
                <a:solidFill>
                  <a:srgbClr val="008080"/>
                </a:solidFill>
                <a:latin typeface="Gill Sans MT" panose="020B0502020104020203" pitchFamily="34" charset="0"/>
                <a:cs typeface="Calibri" panose="020F0502020204030204" pitchFamily="34" charset="0"/>
              </a:rPr>
              <a:t>: </a:t>
            </a:r>
            <a:r>
              <a:rPr lang="en-US" sz="2000" dirty="0">
                <a:solidFill>
                  <a:srgbClr val="497E8D"/>
                </a:solidFill>
                <a:latin typeface="Gill Sans MT" panose="020B0502020104020203" pitchFamily="34" charset="0"/>
                <a:cs typeface="Calibri" panose="020F0502020204030204" pitchFamily="34" charset="0"/>
              </a:rPr>
              <a:t>Expulsion </a:t>
            </a:r>
            <a:r>
              <a:rPr lang="en-US" sz="1600" dirty="0">
                <a:solidFill>
                  <a:srgbClr val="00B050"/>
                </a:solidFill>
                <a:latin typeface="Gill Sans MT" panose="020B0502020104020203" pitchFamily="34" charset="0"/>
                <a:cs typeface="Calibri" panose="020F0502020204030204" pitchFamily="34" charset="0"/>
              </a:rPr>
              <a:t>(the hardest and most </a:t>
            </a:r>
            <a:r>
              <a:rPr lang="en-US" sz="1600" dirty="0" smtClean="0">
                <a:solidFill>
                  <a:srgbClr val="00B050"/>
                </a:solidFill>
                <a:latin typeface="Gill Sans MT" panose="020B0502020104020203" pitchFamily="34" charset="0"/>
                <a:cs typeface="Calibri" panose="020F0502020204030204" pitchFamily="34" charset="0"/>
              </a:rPr>
              <a:t>painful </a:t>
            </a:r>
            <a:r>
              <a:rPr lang="en-US" sz="1600" dirty="0">
                <a:solidFill>
                  <a:srgbClr val="00B050"/>
                </a:solidFill>
                <a:latin typeface="Gill Sans MT" panose="020B0502020104020203" pitchFamily="34" charset="0"/>
                <a:cs typeface="Calibri" panose="020F0502020204030204" pitchFamily="34" charset="0"/>
              </a:rPr>
              <a:t>stage)</a:t>
            </a:r>
          </a:p>
          <a:p>
            <a:pPr defTabSz="914400">
              <a:lnSpc>
                <a:spcPct val="150000"/>
              </a:lnSpc>
              <a:buClr>
                <a:srgbClr val="008080"/>
              </a:buClr>
            </a:pPr>
            <a:endParaRPr lang="en-US" altLang="ar-SA" sz="700" dirty="0">
              <a:solidFill>
                <a:srgbClr val="008080"/>
              </a:solidFill>
            </a:endParaRPr>
          </a:p>
          <a:p>
            <a:pPr defTabSz="914400">
              <a:lnSpc>
                <a:spcPct val="150000"/>
              </a:lnSpc>
              <a:buClr>
                <a:srgbClr val="008080"/>
              </a:buClr>
            </a:pPr>
            <a:r>
              <a:rPr lang="en-US" altLang="ar-SA" sz="1800" dirty="0">
                <a:solidFill>
                  <a:srgbClr val="008080"/>
                </a:solidFill>
              </a:rPr>
              <a:t>What will happen during this stage? </a:t>
            </a:r>
            <a:r>
              <a:rPr lang="en-US" altLang="ar-SA" sz="1600" dirty="0" smtClean="0">
                <a:solidFill>
                  <a:srgbClr val="00B050"/>
                </a:solidFill>
              </a:rPr>
              <a:t>(the most important stage)</a:t>
            </a:r>
            <a:endParaRPr lang="en-US" altLang="ar-SA" sz="1600" dirty="0">
              <a:solidFill>
                <a:srgbClr val="00B050"/>
              </a:solidFill>
            </a:endParaRPr>
          </a:p>
          <a:p>
            <a:pPr defTabSz="914400">
              <a:lnSpc>
                <a:spcPct val="150000"/>
              </a:lnSpc>
              <a:buClr>
                <a:srgbClr val="008080"/>
              </a:buClr>
              <a:buFont typeface="Arial" panose="020B0604020202020204" pitchFamily="34" charset="0"/>
              <a:buChar char="•"/>
            </a:pPr>
            <a:r>
              <a:rPr lang="en-US" altLang="ar-SA" sz="1600" dirty="0"/>
              <a:t>Infant passes through the cervix and vagina </a:t>
            </a:r>
            <a:r>
              <a:rPr lang="en-US" altLang="ar-SA" sz="1600" dirty="0">
                <a:solidFill>
                  <a:srgbClr val="00B050"/>
                </a:solidFill>
              </a:rPr>
              <a:t>because cervix is fully dilated.</a:t>
            </a:r>
          </a:p>
          <a:p>
            <a:pPr defTabSz="914400">
              <a:lnSpc>
                <a:spcPct val="150000"/>
              </a:lnSpc>
              <a:buClr>
                <a:srgbClr val="008080"/>
              </a:buClr>
              <a:buFont typeface="Arial" panose="020B0604020202020204" pitchFamily="34" charset="0"/>
              <a:buChar char="•"/>
            </a:pPr>
            <a:r>
              <a:rPr lang="en-US" altLang="ar-SA" sz="1600" dirty="0"/>
              <a:t>Can last as long as </a:t>
            </a:r>
            <a:r>
              <a:rPr lang="en-US" altLang="ar-SA" sz="1600" dirty="0">
                <a:solidFill>
                  <a:srgbClr val="FFC000"/>
                </a:solidFill>
              </a:rPr>
              <a:t>2 hours</a:t>
            </a:r>
            <a:r>
              <a:rPr lang="en-US" altLang="ar-SA" sz="1600" dirty="0"/>
              <a:t>, but typically is </a:t>
            </a:r>
            <a:r>
              <a:rPr lang="en-US" altLang="ar-SA" sz="1600" dirty="0">
                <a:solidFill>
                  <a:srgbClr val="FFC000"/>
                </a:solidFill>
              </a:rPr>
              <a:t>50 minutes </a:t>
            </a:r>
            <a:r>
              <a:rPr lang="en-US" altLang="ar-SA" sz="1600" dirty="0"/>
              <a:t>in the first birth </a:t>
            </a:r>
            <a:r>
              <a:rPr lang="en-US" altLang="ar-SA" sz="1600" dirty="0" smtClean="0"/>
              <a:t>and </a:t>
            </a:r>
            <a:r>
              <a:rPr lang="en-US" altLang="ar-SA" sz="1600" dirty="0">
                <a:solidFill>
                  <a:srgbClr val="FFC000"/>
                </a:solidFill>
              </a:rPr>
              <a:t>20 minutes </a:t>
            </a:r>
            <a:r>
              <a:rPr lang="en-US" altLang="ar-SA" sz="1600" dirty="0"/>
              <a:t>in subsequent births.</a:t>
            </a:r>
          </a:p>
          <a:p>
            <a:pPr defTabSz="914400">
              <a:lnSpc>
                <a:spcPct val="150000"/>
              </a:lnSpc>
              <a:buClr>
                <a:srgbClr val="008080"/>
              </a:buClr>
              <a:buFont typeface="Arial" panose="020B0604020202020204" pitchFamily="34" charset="0"/>
              <a:buChar char="•"/>
            </a:pPr>
            <a:r>
              <a:rPr lang="en-US" altLang="ar-SA" sz="1600" u="heavy" dirty="0">
                <a:solidFill>
                  <a:srgbClr val="FF0000"/>
                </a:solidFill>
                <a:uFill>
                  <a:solidFill>
                    <a:srgbClr val="CC6600"/>
                  </a:solidFill>
                </a:uFill>
              </a:rPr>
              <a:t>Normal delivery is head first (vertex position).</a:t>
            </a:r>
          </a:p>
          <a:p>
            <a:pPr defTabSz="914400">
              <a:lnSpc>
                <a:spcPct val="150000"/>
              </a:lnSpc>
              <a:buClr>
                <a:srgbClr val="008080"/>
              </a:buClr>
              <a:buFont typeface="Arial" panose="020B0604020202020204" pitchFamily="34" charset="0"/>
              <a:buChar char="•"/>
            </a:pPr>
            <a:r>
              <a:rPr lang="en-US" altLang="ar-SA" sz="1600" u="heavy" dirty="0">
                <a:uFill>
                  <a:solidFill>
                    <a:srgbClr val="0070C0"/>
                  </a:solidFill>
                </a:uFill>
              </a:rPr>
              <a:t>Breech presentation is buttocks-first.</a:t>
            </a:r>
          </a:p>
          <a:p>
            <a:pPr marL="0" indent="0" defTabSz="914400">
              <a:lnSpc>
                <a:spcPct val="120000"/>
              </a:lnSpc>
              <a:buClr>
                <a:srgbClr val="008080"/>
              </a:buClr>
              <a:buNone/>
            </a:pPr>
            <a:endParaRPr lang="ar-SA" sz="16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200" dirty="0">
              <a:latin typeface="Gill Sans MT" panose="020B0502020104020203" pitchFamily="34" charset="0"/>
              <a:cs typeface="Calibri" panose="020F0502020204030204" pitchFamily="34" charset="0"/>
            </a:endParaRPr>
          </a:p>
        </p:txBody>
      </p:sp>
      <p:sp>
        <p:nvSpPr>
          <p:cNvPr id="4" name="TextBox 3"/>
          <p:cNvSpPr txBox="1"/>
          <p:nvPr/>
        </p:nvSpPr>
        <p:spPr>
          <a:xfrm>
            <a:off x="618114" y="5270943"/>
            <a:ext cx="7267841" cy="954107"/>
          </a:xfrm>
          <a:prstGeom prst="rect">
            <a:avLst/>
          </a:prstGeom>
          <a:noFill/>
          <a:ln>
            <a:solidFill>
              <a:schemeClr val="bg1">
                <a:lumMod val="50000"/>
              </a:schemeClr>
            </a:solidFill>
            <a:prstDash val="dashDot"/>
          </a:ln>
        </p:spPr>
        <p:txBody>
          <a:bodyPr wrap="square" rtlCol="0">
            <a:spAutoFit/>
          </a:bodyPr>
          <a:lstStyle/>
          <a:p>
            <a:pPr algn="r" rtl="1"/>
            <a:r>
              <a:rPr lang="ar-SA" sz="1400" dirty="0" smtClean="0">
                <a:solidFill>
                  <a:schemeClr val="bg1">
                    <a:lumMod val="50000"/>
                  </a:schemeClr>
                </a:solidFill>
                <a:latin typeface="Gill Sans MT" panose="020B0502020104020203" pitchFamily="34" charset="0"/>
                <a:cs typeface="Calibri" panose="020F0502020204030204" pitchFamily="34" charset="0"/>
              </a:rPr>
              <a:t>شرح الكلام:</a:t>
            </a:r>
          </a:p>
          <a:p>
            <a:pPr algn="r" rtl="1"/>
            <a:r>
              <a:rPr lang="ar-SA" sz="1400" dirty="0" smtClean="0">
                <a:solidFill>
                  <a:schemeClr val="bg1">
                    <a:lumMod val="50000"/>
                  </a:schemeClr>
                </a:solidFill>
                <a:latin typeface="Gill Sans MT" panose="020B0502020104020203" pitchFamily="34" charset="0"/>
                <a:cs typeface="Calibri" panose="020F0502020204030204" pitchFamily="34" charset="0"/>
              </a:rPr>
              <a:t>في هذه المرحلة يخرج الجنين كاملا من الرحم.</a:t>
            </a:r>
          </a:p>
          <a:p>
            <a:pPr algn="r" rtl="1"/>
            <a:r>
              <a:rPr lang="ar-SA" sz="1400" dirty="0" smtClean="0">
                <a:solidFill>
                  <a:schemeClr val="bg1">
                    <a:lumMod val="50000"/>
                  </a:schemeClr>
                </a:solidFill>
                <a:latin typeface="Gill Sans MT" panose="020B0502020104020203" pitchFamily="34" charset="0"/>
                <a:cs typeface="Calibri" panose="020F0502020204030204" pitchFamily="34" charset="0"/>
              </a:rPr>
              <a:t>الوضعية الطبيعية واللي تكون في أغلب الولادات هي خروج الرأس أولا، ولكن بعض الوضعيات قد يخرج الطفل بالمقلوب (الرجل أولا).</a:t>
            </a:r>
            <a:endParaRPr lang="ar-SA" sz="1400" dirty="0">
              <a:solidFill>
                <a:schemeClr val="bg1">
                  <a:lumMod val="50000"/>
                </a:schemeClr>
              </a:solidFill>
              <a:latin typeface="Gill Sans MT" panose="020B0502020104020203" pitchFamily="34" charset="0"/>
              <a:cs typeface="Calibri" panose="020F0502020204030204" pitchFamily="34" charset="0"/>
            </a:endParaRPr>
          </a:p>
        </p:txBody>
      </p:sp>
      <p:sp>
        <p:nvSpPr>
          <p:cNvPr id="11" name="Rectangle 10"/>
          <p:cNvSpPr/>
          <p:nvPr/>
        </p:nvSpPr>
        <p:spPr>
          <a:xfrm>
            <a:off x="609460" y="5396326"/>
            <a:ext cx="7276496" cy="459036"/>
          </a:xfrm>
          <a:prstGeom prst="rect">
            <a:avLst/>
          </a:prstGeom>
        </p:spPr>
        <p:txBody>
          <a:bodyPr wrap="square">
            <a:spAutoFit/>
          </a:bodyPr>
          <a:lstStyle/>
          <a:p>
            <a:pPr defTabSz="914400">
              <a:lnSpc>
                <a:spcPct val="150000"/>
              </a:lnSpc>
              <a:buClr>
                <a:srgbClr val="008080"/>
              </a:buClr>
            </a:pPr>
            <a:endParaRPr lang="en-US" altLang="ar-SA" sz="1800" dirty="0"/>
          </a:p>
        </p:txBody>
      </p:sp>
      <p:pic>
        <p:nvPicPr>
          <p:cNvPr id="9" name="Picture 7" descr="16_20Figure_02-L.jpg                                           004E47E8EHAP_for_kym                   C37AF81A:"/>
          <p:cNvPicPr>
            <a:picLocks noChangeAspect="1" noChangeArrowheads="1"/>
          </p:cNvPicPr>
          <p:nvPr/>
        </p:nvPicPr>
        <p:blipFill>
          <a:blip r:embed="rId2" cstate="print"/>
          <a:srcRect t="1312" r="449" b="6038"/>
          <a:stretch>
            <a:fillRect/>
          </a:stretch>
        </p:blipFill>
        <p:spPr bwMode="auto">
          <a:xfrm>
            <a:off x="8470676" y="1227824"/>
            <a:ext cx="3094010" cy="2531110"/>
          </a:xfrm>
          <a:prstGeom prst="rect">
            <a:avLst/>
          </a:prstGeom>
          <a:noFill/>
          <a:ln w="9525">
            <a:noFill/>
            <a:miter lim="800000"/>
            <a:headEnd/>
            <a:tailEnd/>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858" t="15350" r="10289" b="3800"/>
          <a:stretch/>
        </p:blipFill>
        <p:spPr>
          <a:xfrm>
            <a:off x="8254652" y="3790879"/>
            <a:ext cx="3237292" cy="2468035"/>
          </a:xfrm>
          <a:prstGeom prst="rect">
            <a:avLst/>
          </a:prstGeom>
        </p:spPr>
      </p:pic>
      <p:sp>
        <p:nvSpPr>
          <p:cNvPr id="7" name="Rectangle 6"/>
          <p:cNvSpPr/>
          <p:nvPr/>
        </p:nvSpPr>
        <p:spPr>
          <a:xfrm>
            <a:off x="10189237" y="5979411"/>
            <a:ext cx="1293076" cy="302690"/>
          </a:xfrm>
          <a:prstGeom prst="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8668" y="5979411"/>
            <a:ext cx="1293076" cy="30269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 </a:t>
            </a:r>
          </a:p>
        </p:txBody>
      </p:sp>
    </p:spTree>
    <p:extLst>
      <p:ext uri="{BB962C8B-B14F-4D97-AF65-F5344CB8AC3E}">
        <p14:creationId xmlns:p14="http://schemas.microsoft.com/office/powerpoint/2010/main" val="3362535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7" descr="16_20Figure_03-L.jpg                                           004E47E8EHAP_for_kym                   C37AF81A:"/>
          <p:cNvPicPr>
            <a:picLocks noChangeAspect="1" noChangeArrowheads="1"/>
          </p:cNvPicPr>
          <p:nvPr/>
        </p:nvPicPr>
        <p:blipFill>
          <a:blip r:embed="rId2" cstate="print"/>
          <a:srcRect l="801" t="1308" r="783" b="5176"/>
          <a:stretch>
            <a:fillRect/>
          </a:stretch>
        </p:blipFill>
        <p:spPr bwMode="auto">
          <a:xfrm>
            <a:off x="7750596" y="1271930"/>
            <a:ext cx="3828806" cy="2700091"/>
          </a:xfrm>
          <a:prstGeom prst="rect">
            <a:avLst/>
          </a:prstGeom>
          <a:noFill/>
          <a:ln w="9525">
            <a:noFill/>
            <a:miter lim="800000"/>
            <a:headEnd/>
            <a:tailEnd/>
          </a:ln>
        </p:spPr>
      </p:pic>
      <p:sp>
        <p:nvSpPr>
          <p:cNvPr id="10" name="Content Placeholder 3"/>
          <p:cNvSpPr txBox="1">
            <a:spLocks/>
          </p:cNvSpPr>
          <p:nvPr/>
        </p:nvSpPr>
        <p:spPr>
          <a:xfrm>
            <a:off x="609461" y="1227822"/>
            <a:ext cx="10955228"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20000"/>
              </a:lnSpc>
              <a:buClr>
                <a:srgbClr val="008080"/>
              </a:buClr>
              <a:buNone/>
            </a:pPr>
            <a:r>
              <a:rPr lang="en-US" sz="2000" dirty="0">
                <a:solidFill>
                  <a:srgbClr val="497E8D"/>
                </a:solidFill>
                <a:latin typeface="Gill Sans MT" panose="020B0502020104020203" pitchFamily="34" charset="0"/>
                <a:cs typeface="Calibri" panose="020F0502020204030204" pitchFamily="34" charset="0"/>
              </a:rPr>
              <a:t>Stage</a:t>
            </a:r>
            <a:r>
              <a:rPr lang="en-US" sz="2000" dirty="0">
                <a:solidFill>
                  <a:srgbClr val="008080"/>
                </a:solidFill>
                <a:latin typeface="Gill Sans MT" panose="020B0502020104020203" pitchFamily="34" charset="0"/>
                <a:cs typeface="Calibri" panose="020F0502020204030204" pitchFamily="34" charset="0"/>
              </a:rPr>
              <a:t> </a:t>
            </a:r>
            <a:r>
              <a:rPr lang="en-US" sz="2000" dirty="0">
                <a:solidFill>
                  <a:srgbClr val="FFC000"/>
                </a:solidFill>
                <a:latin typeface="Gill Sans MT" panose="020B0502020104020203" pitchFamily="34" charset="0"/>
                <a:cs typeface="Calibri" panose="020F0502020204030204" pitchFamily="34" charset="0"/>
              </a:rPr>
              <a:t>3</a:t>
            </a:r>
            <a:r>
              <a:rPr lang="en-US" sz="2000" dirty="0">
                <a:solidFill>
                  <a:srgbClr val="008080"/>
                </a:solidFill>
                <a:latin typeface="Gill Sans MT" panose="020B0502020104020203" pitchFamily="34" charset="0"/>
                <a:cs typeface="Calibri" panose="020F0502020204030204" pitchFamily="34" charset="0"/>
              </a:rPr>
              <a:t>: </a:t>
            </a:r>
            <a:r>
              <a:rPr lang="en-US" sz="2000" dirty="0">
                <a:solidFill>
                  <a:srgbClr val="497E8D"/>
                </a:solidFill>
                <a:latin typeface="Gill Sans MT" panose="020B0502020104020203" pitchFamily="34" charset="0"/>
                <a:cs typeface="Calibri" panose="020F0502020204030204" pitchFamily="34" charset="0"/>
              </a:rPr>
              <a:t>Placental stage </a:t>
            </a:r>
          </a:p>
          <a:p>
            <a:pPr defTabSz="914400">
              <a:lnSpc>
                <a:spcPct val="120000"/>
              </a:lnSpc>
              <a:buClr>
                <a:srgbClr val="008080"/>
              </a:buClr>
            </a:pPr>
            <a:endParaRPr lang="en-US" altLang="ar-SA" sz="500" dirty="0">
              <a:solidFill>
                <a:srgbClr val="497E8D"/>
              </a:solidFill>
              <a:latin typeface="Gill Sans MT" panose="020B0502020104020203" pitchFamily="34" charset="0"/>
              <a:cs typeface="Calibri" panose="020F0502020204030204" pitchFamily="34" charset="0"/>
            </a:endParaRPr>
          </a:p>
          <a:p>
            <a:pPr defTabSz="914400">
              <a:lnSpc>
                <a:spcPct val="120000"/>
              </a:lnSpc>
              <a:buClr>
                <a:srgbClr val="008080"/>
              </a:buClr>
            </a:pPr>
            <a:endParaRPr lang="en-US" altLang="ar-SA" sz="500" dirty="0">
              <a:solidFill>
                <a:srgbClr val="497E8D"/>
              </a:solidFill>
              <a:latin typeface="Gill Sans MT" panose="020B0502020104020203" pitchFamily="34" charset="0"/>
              <a:cs typeface="Calibri" panose="020F0502020204030204" pitchFamily="34" charset="0"/>
            </a:endParaRPr>
          </a:p>
          <a:p>
            <a:pPr defTabSz="914400">
              <a:lnSpc>
                <a:spcPct val="120000"/>
              </a:lnSpc>
              <a:buClr>
                <a:srgbClr val="008080"/>
              </a:buClr>
            </a:pPr>
            <a:r>
              <a:rPr lang="en-US" altLang="ar-SA" sz="1800" dirty="0">
                <a:solidFill>
                  <a:srgbClr val="008080"/>
                </a:solidFill>
              </a:rPr>
              <a:t>What will happen during this stage? </a:t>
            </a:r>
          </a:p>
          <a:p>
            <a:pPr defTabSz="914400">
              <a:lnSpc>
                <a:spcPct val="150000"/>
              </a:lnSpc>
              <a:buClr>
                <a:srgbClr val="008080"/>
              </a:buClr>
              <a:buFont typeface="Arial" panose="020B0604020202020204" pitchFamily="34" charset="0"/>
              <a:buChar char="•"/>
            </a:pPr>
            <a:r>
              <a:rPr lang="en-US" altLang="ar-SA" sz="1600" dirty="0"/>
              <a:t>Delivery of the placenta.</a:t>
            </a:r>
          </a:p>
          <a:p>
            <a:pPr defTabSz="914400">
              <a:lnSpc>
                <a:spcPct val="150000"/>
              </a:lnSpc>
              <a:buClr>
                <a:srgbClr val="008080"/>
              </a:buClr>
              <a:buFont typeface="Arial" panose="020B0604020202020204" pitchFamily="34" charset="0"/>
              <a:buChar char="•"/>
            </a:pPr>
            <a:r>
              <a:rPr lang="en-US" altLang="ar-SA" sz="1600" dirty="0"/>
              <a:t>Usually accomplished within </a:t>
            </a:r>
            <a:r>
              <a:rPr lang="en-US" altLang="ar-SA" sz="1600" dirty="0">
                <a:solidFill>
                  <a:srgbClr val="FFC000"/>
                </a:solidFill>
              </a:rPr>
              <a:t>15 minutes </a:t>
            </a:r>
            <a:r>
              <a:rPr lang="en-US" altLang="ar-SA" sz="1600" dirty="0"/>
              <a:t>after birth of infant.</a:t>
            </a:r>
          </a:p>
          <a:p>
            <a:pPr defTabSz="914400">
              <a:lnSpc>
                <a:spcPct val="150000"/>
              </a:lnSpc>
              <a:buClr>
                <a:srgbClr val="008080"/>
              </a:buClr>
              <a:buFont typeface="Arial" panose="020B0604020202020204" pitchFamily="34" charset="0"/>
              <a:buChar char="•"/>
            </a:pPr>
            <a:r>
              <a:rPr lang="en-US" altLang="ar-SA" sz="1600" dirty="0"/>
              <a:t>After </a:t>
            </a:r>
            <a:r>
              <a:rPr lang="en-US" altLang="ar-SA" sz="1600" dirty="0" smtClean="0"/>
              <a:t>birth, placental </a:t>
            </a:r>
            <a:r>
              <a:rPr lang="en-US" altLang="ar-SA" sz="1600" dirty="0"/>
              <a:t>attached fetal membranes.</a:t>
            </a:r>
          </a:p>
          <a:p>
            <a:pPr defTabSz="914400">
              <a:lnSpc>
                <a:spcPct val="150000"/>
              </a:lnSpc>
              <a:buClr>
                <a:srgbClr val="008080"/>
              </a:buClr>
              <a:buFont typeface="Arial" panose="020B0604020202020204" pitchFamily="34" charset="0"/>
              <a:buChar char="•"/>
            </a:pPr>
            <a:r>
              <a:rPr lang="en-US" altLang="ar-SA" sz="1600" dirty="0"/>
              <a:t>All placental fragments should be removed to avoid postpartum bleeding </a:t>
            </a:r>
            <a:r>
              <a:rPr lang="en-US" altLang="ar-SA" sz="1600" dirty="0">
                <a:solidFill>
                  <a:srgbClr val="00B050"/>
                </a:solidFill>
              </a:rPr>
              <a:t>if we </a:t>
            </a:r>
            <a:r>
              <a:rPr lang="en-US" altLang="ar-SA" sz="1600" dirty="0" smtClean="0">
                <a:solidFill>
                  <a:srgbClr val="00B050"/>
                </a:solidFill>
              </a:rPr>
              <a:t>don't </a:t>
            </a:r>
            <a:r>
              <a:rPr lang="en-US" altLang="ar-SA" sz="1600" dirty="0">
                <a:solidFill>
                  <a:srgbClr val="00B050"/>
                </a:solidFill>
              </a:rPr>
              <a:t>give the mother oxytocin and prostaglandins to deliver the placenta.</a:t>
            </a:r>
            <a:endParaRPr lang="ar-SA" sz="1600" dirty="0">
              <a:solidFill>
                <a:srgbClr val="00B050"/>
              </a:solidFill>
              <a:latin typeface="Gill Sans MT" panose="020B0502020104020203" pitchFamily="34" charset="0"/>
              <a:cs typeface="Calibri" panose="020F0502020204030204" pitchFamily="34" charset="0"/>
            </a:endParaRPr>
          </a:p>
          <a:p>
            <a:pPr defTabSz="914400">
              <a:lnSpc>
                <a:spcPct val="150000"/>
              </a:lnSpc>
              <a:buClr>
                <a:srgbClr val="008080"/>
              </a:buClr>
              <a:buFont typeface="Arial" panose="020B0604020202020204" pitchFamily="34" charset="0"/>
              <a:buChar char="•"/>
            </a:pPr>
            <a:r>
              <a:rPr lang="en-US" sz="1600" dirty="0">
                <a:solidFill>
                  <a:srgbClr val="00B050"/>
                </a:solidFill>
              </a:rPr>
              <a:t>When the baby is finally outside he/she will be still attaches to the placenta by the umbilical cord and breath through it, so once you cut the cord the baby will start breathing through the lungs.</a:t>
            </a:r>
          </a:p>
          <a:p>
            <a:pPr defTabSz="914400">
              <a:lnSpc>
                <a:spcPct val="150000"/>
              </a:lnSpc>
              <a:buClr>
                <a:srgbClr val="008080"/>
              </a:buClr>
            </a:pPr>
            <a:endParaRPr lang="en-US" sz="1200" dirty="0">
              <a:latin typeface="Gill Sans MT" panose="020B0502020104020203" pitchFamily="34" charset="0"/>
              <a:cs typeface="Calibri" panose="020F0502020204030204" pitchFamily="34" charset="0"/>
            </a:endParaRPr>
          </a:p>
        </p:txBody>
      </p:sp>
      <p:sp>
        <p:nvSpPr>
          <p:cNvPr id="4" name="TextBox 3"/>
          <p:cNvSpPr txBox="1"/>
          <p:nvPr/>
        </p:nvSpPr>
        <p:spPr>
          <a:xfrm>
            <a:off x="602102" y="5527179"/>
            <a:ext cx="10969943" cy="738664"/>
          </a:xfrm>
          <a:prstGeom prst="rect">
            <a:avLst/>
          </a:prstGeom>
          <a:noFill/>
          <a:ln>
            <a:solidFill>
              <a:schemeClr val="bg1">
                <a:lumMod val="50000"/>
              </a:schemeClr>
            </a:solidFill>
            <a:prstDash val="dashDot"/>
          </a:ln>
        </p:spPr>
        <p:txBody>
          <a:bodyPr wrap="square" rtlCol="0">
            <a:spAutoFit/>
          </a:bodyPr>
          <a:lstStyle/>
          <a:p>
            <a:pPr algn="r" rtl="1"/>
            <a:r>
              <a:rPr lang="ar-SA" sz="1400" dirty="0">
                <a:solidFill>
                  <a:schemeClr val="bg1">
                    <a:lumMod val="50000"/>
                  </a:schemeClr>
                </a:solidFill>
                <a:latin typeface="Calibri" panose="020F0502020204030204" pitchFamily="34" charset="0"/>
                <a:cs typeface="Calibri" panose="020F0502020204030204" pitchFamily="34" charset="0"/>
              </a:rPr>
              <a:t>شرح الكلام</a:t>
            </a:r>
            <a:r>
              <a:rPr lang="ar-SA" sz="1400" dirty="0" smtClean="0">
                <a:solidFill>
                  <a:schemeClr val="bg1">
                    <a:lumMod val="50000"/>
                  </a:schemeClr>
                </a:solidFill>
                <a:latin typeface="Calibri" panose="020F0502020204030204" pitchFamily="34" charset="0"/>
                <a:cs typeface="Calibri" panose="020F0502020204030204" pitchFamily="34" charset="0"/>
              </a:rPr>
              <a:t>:</a:t>
            </a:r>
            <a:endParaRPr lang="en-US" sz="1400" dirty="0" smtClean="0">
              <a:solidFill>
                <a:schemeClr val="bg1">
                  <a:lumMod val="50000"/>
                </a:schemeClr>
              </a:solidFill>
              <a:latin typeface="Calibri" panose="020F0502020204030204" pitchFamily="34" charset="0"/>
              <a:cs typeface="Calibri" panose="020F0502020204030204" pitchFamily="34" charset="0"/>
            </a:endParaRPr>
          </a:p>
          <a:p>
            <a:pPr algn="r" rtl="1"/>
            <a:r>
              <a:rPr lang="ar-SA" sz="1400" dirty="0" smtClean="0">
                <a:solidFill>
                  <a:schemeClr val="bg1">
                    <a:lumMod val="50000"/>
                  </a:schemeClr>
                </a:solidFill>
                <a:latin typeface="Calibri" panose="020F0502020204030204" pitchFamily="34" charset="0"/>
                <a:cs typeface="Calibri" panose="020F0502020204030204" pitchFamily="34" charset="0"/>
              </a:rPr>
              <a:t>بعد خروج الطفل بـ15 دقيقة راح تخرج المشيمة، وضروري جدا أن الطبيب يتأكد أن كل المشيمة خرجت وما تبقّى منها شيء داخل الأم، لو بقى منها جزء ما خرج راح يسبب للأم نزيف، وعشان كذا يعطون الأم قبل الولادة </a:t>
            </a:r>
            <a:r>
              <a:rPr lang="en-US" sz="1400" dirty="0" smtClean="0">
                <a:solidFill>
                  <a:schemeClr val="bg1">
                    <a:lumMod val="50000"/>
                  </a:schemeClr>
                </a:solidFill>
                <a:latin typeface="Calibri" panose="020F0502020204030204" pitchFamily="34" charset="0"/>
                <a:cs typeface="Calibri" panose="020F0502020204030204" pitchFamily="34" charset="0"/>
              </a:rPr>
              <a:t>oxytocin &amp; prostaglandin </a:t>
            </a:r>
            <a:r>
              <a:rPr lang="ar-SA" sz="1400" dirty="0" smtClean="0">
                <a:solidFill>
                  <a:schemeClr val="bg1">
                    <a:lumMod val="50000"/>
                  </a:schemeClr>
                </a:solidFill>
                <a:latin typeface="Calibri" panose="020F0502020204030204" pitchFamily="34" charset="0"/>
                <a:cs typeface="Calibri" panose="020F0502020204030204" pitchFamily="34" charset="0"/>
              </a:rPr>
              <a:t> عشان تخرج كل المشيمة بالتالي ما يصير عندها نزيف.</a:t>
            </a:r>
            <a:endParaRPr lang="ar-SA" sz="1400" dirty="0">
              <a:solidFill>
                <a:srgbClr val="00B050"/>
              </a:solidFill>
              <a:latin typeface="Gill Sans MT" panose="020B0502020104020203" pitchFamily="34" charset="0"/>
              <a:cs typeface="Calibri" panose="020F0502020204030204" pitchFamily="34" charset="0"/>
            </a:endParaRPr>
          </a:p>
        </p:txBody>
      </p:sp>
      <p:sp>
        <p:nvSpPr>
          <p:cNvPr id="13" name="Rectangle 12"/>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 </a:t>
            </a:r>
          </a:p>
        </p:txBody>
      </p:sp>
    </p:spTree>
    <p:extLst>
      <p:ext uri="{BB962C8B-B14F-4D97-AF65-F5344CB8AC3E}">
        <p14:creationId xmlns:p14="http://schemas.microsoft.com/office/powerpoint/2010/main" val="1590010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Normal Pregnancy vs Labor  </a:t>
            </a:r>
          </a:p>
        </p:txBody>
      </p:sp>
      <p:graphicFrame>
        <p:nvGraphicFramePr>
          <p:cNvPr id="7" name="Table 6"/>
          <p:cNvGraphicFramePr>
            <a:graphicFrameLocks noGrp="1"/>
          </p:cNvGraphicFramePr>
          <p:nvPr>
            <p:extLst>
              <p:ext uri="{D42A27DB-BD31-4B8C-83A1-F6EECF244321}">
                <p14:modId xmlns:p14="http://schemas.microsoft.com/office/powerpoint/2010/main" val="3835823797"/>
              </p:ext>
            </p:extLst>
          </p:nvPr>
        </p:nvGraphicFramePr>
        <p:xfrm>
          <a:off x="609460" y="2305462"/>
          <a:ext cx="10969942" cy="2888425"/>
        </p:xfrm>
        <a:graphic>
          <a:graphicData uri="http://schemas.openxmlformats.org/drawingml/2006/table">
            <a:tbl>
              <a:tblPr firstRow="1" bandRow="1">
                <a:tableStyleId>{5DA37D80-6434-44D0-A028-1B22A696006F}</a:tableStyleId>
              </a:tblPr>
              <a:tblGrid>
                <a:gridCol w="1884551">
                  <a:extLst>
                    <a:ext uri="{9D8B030D-6E8A-4147-A177-3AD203B41FA5}">
                      <a16:colId xmlns:a16="http://schemas.microsoft.com/office/drawing/2014/main" val="2684567273"/>
                    </a:ext>
                  </a:extLst>
                </a:gridCol>
                <a:gridCol w="4392488">
                  <a:extLst>
                    <a:ext uri="{9D8B030D-6E8A-4147-A177-3AD203B41FA5}">
                      <a16:colId xmlns:a16="http://schemas.microsoft.com/office/drawing/2014/main" val="1164763168"/>
                    </a:ext>
                  </a:extLst>
                </a:gridCol>
                <a:gridCol w="4692903">
                  <a:extLst>
                    <a:ext uri="{9D8B030D-6E8A-4147-A177-3AD203B41FA5}">
                      <a16:colId xmlns:a16="http://schemas.microsoft.com/office/drawing/2014/main" val="4128162029"/>
                    </a:ext>
                  </a:extLst>
                </a:gridCol>
              </a:tblGrid>
              <a:tr h="628926">
                <a:tc>
                  <a:txBody>
                    <a:bodyPr/>
                    <a:lstStyle/>
                    <a:p>
                      <a:pPr algn="ctr" defTabSz="914400">
                        <a:lnSpc>
                          <a:spcPct val="100000"/>
                        </a:lnSpc>
                        <a:buClr>
                          <a:srgbClr val="008080"/>
                        </a:buClr>
                      </a:pPr>
                      <a:endParaRPr kumimoji="0" lang="en-US" altLang="ar-SA" sz="1800" b="0" kern="1200" dirty="0">
                        <a:solidFill>
                          <a:srgbClr val="008080"/>
                        </a:solidFill>
                        <a:latin typeface="+mn-lt"/>
                        <a:ea typeface="+mn-ea"/>
                        <a:cs typeface="+mn-cs"/>
                      </a:endParaRPr>
                    </a:p>
                  </a:txBody>
                  <a:tcPr>
                    <a:lnL w="12700" cmpd="sng">
                      <a:noFill/>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defTabSz="914400">
                        <a:lnSpc>
                          <a:spcPct val="100000"/>
                        </a:lnSpc>
                        <a:buClr>
                          <a:srgbClr val="008080"/>
                        </a:buClr>
                      </a:pPr>
                      <a:endParaRPr kumimoji="0" lang="en-US" altLang="ar-SA" sz="100" b="0" kern="1200" dirty="0">
                        <a:solidFill>
                          <a:srgbClr val="008080"/>
                        </a:solidFill>
                        <a:latin typeface="+mn-lt"/>
                        <a:ea typeface="+mn-ea"/>
                        <a:cs typeface="+mn-cs"/>
                      </a:endParaRPr>
                    </a:p>
                    <a:p>
                      <a:pPr algn="ctr" defTabSz="914400">
                        <a:lnSpc>
                          <a:spcPct val="100000"/>
                        </a:lnSpc>
                        <a:buClr>
                          <a:srgbClr val="008080"/>
                        </a:buClr>
                      </a:pPr>
                      <a:endParaRPr kumimoji="0" lang="en-US" altLang="ar-SA" sz="100" b="0" kern="1200" dirty="0">
                        <a:solidFill>
                          <a:srgbClr val="008080"/>
                        </a:solidFill>
                        <a:latin typeface="+mn-lt"/>
                        <a:ea typeface="+mn-ea"/>
                        <a:cs typeface="+mn-cs"/>
                      </a:endParaRPr>
                    </a:p>
                    <a:p>
                      <a:pPr algn="ctr" defTabSz="914400">
                        <a:lnSpc>
                          <a:spcPct val="100000"/>
                        </a:lnSpc>
                        <a:buClr>
                          <a:srgbClr val="008080"/>
                        </a:buClr>
                      </a:pPr>
                      <a:endParaRPr kumimoji="0" lang="en-US" altLang="ar-SA" sz="100" b="0" kern="1200" dirty="0">
                        <a:solidFill>
                          <a:srgbClr val="008080"/>
                        </a:solidFill>
                        <a:latin typeface="+mn-lt"/>
                        <a:ea typeface="+mn-ea"/>
                        <a:cs typeface="+mn-cs"/>
                      </a:endParaRPr>
                    </a:p>
                    <a:p>
                      <a:pPr algn="ctr" defTabSz="914400">
                        <a:lnSpc>
                          <a:spcPct val="100000"/>
                        </a:lnSpc>
                        <a:buClr>
                          <a:srgbClr val="008080"/>
                        </a:buClr>
                      </a:pPr>
                      <a:endParaRPr kumimoji="0" lang="en-US" altLang="ar-SA" sz="300" b="0" kern="1200" dirty="0">
                        <a:solidFill>
                          <a:srgbClr val="008080"/>
                        </a:solidFill>
                        <a:latin typeface="+mn-lt"/>
                        <a:ea typeface="+mn-ea"/>
                        <a:cs typeface="+mn-cs"/>
                      </a:endParaRPr>
                    </a:p>
                    <a:p>
                      <a:pPr algn="ctr" defTabSz="914400">
                        <a:lnSpc>
                          <a:spcPct val="100000"/>
                        </a:lnSpc>
                        <a:buClr>
                          <a:srgbClr val="008080"/>
                        </a:buClr>
                      </a:pPr>
                      <a:endParaRPr kumimoji="0" lang="en-US" altLang="ar-SA" sz="300" b="0" kern="1200" dirty="0">
                        <a:solidFill>
                          <a:srgbClr val="008080"/>
                        </a:solidFill>
                        <a:latin typeface="+mn-lt"/>
                        <a:ea typeface="+mn-ea"/>
                        <a:cs typeface="+mn-cs"/>
                      </a:endParaRPr>
                    </a:p>
                    <a:p>
                      <a:pPr algn="ctr" defTabSz="914400">
                        <a:lnSpc>
                          <a:spcPct val="100000"/>
                        </a:lnSpc>
                        <a:buClr>
                          <a:srgbClr val="008080"/>
                        </a:buClr>
                      </a:pPr>
                      <a:r>
                        <a:rPr kumimoji="0" lang="en-US" altLang="ar-SA" sz="1800" b="0" kern="1200" dirty="0">
                          <a:solidFill>
                            <a:srgbClr val="008080"/>
                          </a:solidFill>
                          <a:latin typeface="+mn-lt"/>
                          <a:ea typeface="+mn-ea"/>
                          <a:cs typeface="+mn-cs"/>
                        </a:rPr>
                        <a:t>Normal Pregnancy </a:t>
                      </a:r>
                    </a:p>
                    <a:p>
                      <a:pPr marL="0" marR="0" indent="0" algn="ctr" defTabSz="914400" rtl="0" eaLnBrk="1" fontAlgn="auto" latinLnBrk="0" hangingPunct="1">
                        <a:lnSpc>
                          <a:spcPct val="100000"/>
                        </a:lnSpc>
                        <a:spcBef>
                          <a:spcPts val="0"/>
                        </a:spcBef>
                        <a:spcAft>
                          <a:spcPts val="0"/>
                        </a:spcAft>
                        <a:buClr>
                          <a:srgbClr val="008080"/>
                        </a:buClr>
                        <a:buSzTx/>
                        <a:buFontTx/>
                        <a:buNone/>
                        <a:tabLst/>
                        <a:defRPr/>
                      </a:pPr>
                      <a:r>
                        <a:rPr lang="en-US" altLang="en-US" sz="1800" b="0" dirty="0" smtClean="0">
                          <a:solidFill>
                            <a:srgbClr val="00B050"/>
                          </a:solidFill>
                        </a:rPr>
                        <a:t>(start from </a:t>
                      </a:r>
                      <a:r>
                        <a:rPr lang="en-US" altLang="en-US" sz="1800" b="0" dirty="0">
                          <a:solidFill>
                            <a:srgbClr val="00B050"/>
                          </a:solidFill>
                        </a:rPr>
                        <a:t>fertilization to the 38</a:t>
                      </a:r>
                      <a:r>
                        <a:rPr lang="en-US" altLang="en-US" sz="1800" b="0" baseline="30000" dirty="0">
                          <a:solidFill>
                            <a:srgbClr val="00B050"/>
                          </a:solidFill>
                        </a:rPr>
                        <a:t>th</a:t>
                      </a:r>
                      <a:r>
                        <a:rPr lang="en-US" altLang="en-US" sz="1800" b="0" dirty="0">
                          <a:solidFill>
                            <a:srgbClr val="00B050"/>
                          </a:solidFill>
                        </a:rPr>
                        <a:t> week)</a:t>
                      </a:r>
                    </a:p>
                  </a:txBody>
                  <a:tcPr>
                    <a:lnL w="12700" cap="flat" cmpd="sng" algn="ctr">
                      <a:solidFill>
                        <a:schemeClr val="bg2">
                          <a:lumMod val="75000"/>
                        </a:schemeClr>
                      </a:solidFill>
                      <a:prstDash val="solid"/>
                      <a:round/>
                      <a:headEnd type="none" w="med" len="med"/>
                      <a:tailEnd type="none" w="med" len="med"/>
                    </a:lnL>
                    <a:solidFill>
                      <a:srgbClr val="FDF7FF"/>
                    </a:solidFill>
                  </a:tcPr>
                </a:tc>
                <a:tc>
                  <a:txBody>
                    <a:bodyPr/>
                    <a:lstStyle/>
                    <a:p>
                      <a:pPr algn="ctr" defTabSz="914400">
                        <a:lnSpc>
                          <a:spcPct val="100000"/>
                        </a:lnSpc>
                        <a:buClr>
                          <a:srgbClr val="008080"/>
                        </a:buClr>
                      </a:pPr>
                      <a:endParaRPr kumimoji="0" lang="en-US" sz="100" b="0" kern="1200" dirty="0">
                        <a:solidFill>
                          <a:srgbClr val="008080"/>
                        </a:solidFill>
                        <a:latin typeface="+mn-lt"/>
                        <a:ea typeface="+mn-ea"/>
                        <a:cs typeface="+mn-cs"/>
                      </a:endParaRPr>
                    </a:p>
                    <a:p>
                      <a:pPr algn="ctr" defTabSz="914400">
                        <a:lnSpc>
                          <a:spcPct val="100000"/>
                        </a:lnSpc>
                        <a:buClr>
                          <a:srgbClr val="008080"/>
                        </a:buClr>
                      </a:pPr>
                      <a:endParaRPr kumimoji="0" lang="en-US" sz="300" b="0" kern="1200" dirty="0">
                        <a:solidFill>
                          <a:srgbClr val="008080"/>
                        </a:solidFill>
                        <a:latin typeface="+mn-lt"/>
                        <a:ea typeface="+mn-ea"/>
                        <a:cs typeface="+mn-cs"/>
                      </a:endParaRPr>
                    </a:p>
                    <a:p>
                      <a:pPr algn="ctr" defTabSz="914400">
                        <a:lnSpc>
                          <a:spcPct val="100000"/>
                        </a:lnSpc>
                        <a:buClr>
                          <a:srgbClr val="008080"/>
                        </a:buClr>
                      </a:pPr>
                      <a:endParaRPr kumimoji="0" lang="en-US" sz="300" b="0" kern="1200" dirty="0">
                        <a:solidFill>
                          <a:srgbClr val="008080"/>
                        </a:solidFill>
                        <a:latin typeface="+mn-lt"/>
                        <a:ea typeface="+mn-ea"/>
                        <a:cs typeface="+mn-cs"/>
                      </a:endParaRPr>
                    </a:p>
                    <a:p>
                      <a:pPr algn="ctr" defTabSz="914400">
                        <a:lnSpc>
                          <a:spcPct val="100000"/>
                        </a:lnSpc>
                        <a:buClr>
                          <a:srgbClr val="008080"/>
                        </a:buClr>
                      </a:pPr>
                      <a:endParaRPr kumimoji="0" lang="en-US" sz="300" b="0" kern="1200" dirty="0">
                        <a:solidFill>
                          <a:srgbClr val="008080"/>
                        </a:solidFill>
                        <a:latin typeface="+mn-lt"/>
                        <a:ea typeface="+mn-ea"/>
                        <a:cs typeface="+mn-cs"/>
                      </a:endParaRPr>
                    </a:p>
                    <a:p>
                      <a:pPr algn="ctr" defTabSz="914400">
                        <a:lnSpc>
                          <a:spcPct val="100000"/>
                        </a:lnSpc>
                        <a:buClr>
                          <a:srgbClr val="008080"/>
                        </a:buClr>
                      </a:pPr>
                      <a:r>
                        <a:rPr kumimoji="0" lang="en-US" sz="1800" b="0" kern="1200" dirty="0">
                          <a:solidFill>
                            <a:srgbClr val="008080"/>
                          </a:solidFill>
                          <a:latin typeface="+mn-lt"/>
                          <a:ea typeface="+mn-ea"/>
                          <a:cs typeface="+mn-cs"/>
                        </a:rPr>
                        <a:t>Labor</a:t>
                      </a:r>
                    </a:p>
                  </a:txBody>
                  <a:tcPr>
                    <a:solidFill>
                      <a:srgbClr val="EBFFFF"/>
                    </a:solidFill>
                  </a:tcPr>
                </a:tc>
                <a:extLst>
                  <a:ext uri="{0D108BD9-81ED-4DB2-BD59-A6C34878D82A}">
                    <a16:rowId xmlns:a16="http://schemas.microsoft.com/office/drawing/2014/main" val="459244839"/>
                  </a:ext>
                </a:extLst>
              </a:tr>
              <a:tr h="297058">
                <a:tc>
                  <a:txBody>
                    <a:bodyPr/>
                    <a:lstStyle/>
                    <a:p>
                      <a:pPr marL="0" indent="0" algn="ctr" defTabSz="914400">
                        <a:lnSpc>
                          <a:spcPct val="150000"/>
                        </a:lnSpc>
                        <a:buClr>
                          <a:srgbClr val="008080"/>
                        </a:buClr>
                        <a:buFont typeface="Wingdings" panose="05000000000000000000" pitchFamily="2" charset="2"/>
                        <a:buNone/>
                        <a:defRPr/>
                      </a:pPr>
                      <a:r>
                        <a:rPr lang="en-US" altLang="en-US" sz="1800" b="1" dirty="0">
                          <a:solidFill>
                            <a:srgbClr val="009999"/>
                          </a:solidFill>
                          <a:latin typeface="Calibri" panose="020F0502020204030204" pitchFamily="34" charset="0"/>
                          <a:cs typeface="Calibri" panose="020F0502020204030204" pitchFamily="34" charset="0"/>
                        </a:rPr>
                        <a:t>Uterus</a:t>
                      </a:r>
                    </a:p>
                  </a:txBody>
                  <a:tcPr>
                    <a:lnT w="12700" cap="flat" cmpd="sng" algn="ctr">
                      <a:solidFill>
                        <a:schemeClr val="bg2">
                          <a:lumMod val="75000"/>
                        </a:schemeClr>
                      </a:solidFill>
                      <a:prstDash val="solid"/>
                      <a:round/>
                      <a:headEnd type="none" w="med" len="med"/>
                      <a:tailEnd type="none" w="med" len="med"/>
                    </a:lnT>
                    <a:solidFill>
                      <a:srgbClr val="F7FFFF"/>
                    </a:solidFill>
                  </a:tcPr>
                </a:tc>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altLang="en-US" sz="1800" kern="1200" dirty="0">
                          <a:solidFill>
                            <a:schemeClr val="tx1"/>
                          </a:solidFill>
                          <a:latin typeface="+mn-lt"/>
                          <a:ea typeface="+mn-ea"/>
                          <a:cs typeface="+mn-cs"/>
                        </a:rPr>
                        <a:t>Uterine </a:t>
                      </a:r>
                      <a:r>
                        <a:rPr lang="en-US" sz="1800" dirty="0">
                          <a:solidFill>
                            <a:schemeClr val="tx1"/>
                          </a:solidFill>
                        </a:rPr>
                        <a:t>is </a:t>
                      </a:r>
                      <a:r>
                        <a:rPr lang="en-US" sz="1800" dirty="0">
                          <a:solidFill>
                            <a:srgbClr val="00B050"/>
                          </a:solidFill>
                        </a:rPr>
                        <a:t>relatively</a:t>
                      </a:r>
                      <a:r>
                        <a:rPr lang="en-US" sz="1800" dirty="0">
                          <a:solidFill>
                            <a:schemeClr val="tx1"/>
                          </a:solidFill>
                        </a:rPr>
                        <a:t> </a:t>
                      </a:r>
                      <a:r>
                        <a:rPr kumimoji="0" lang="en-US" altLang="en-US" sz="1800" kern="1200" dirty="0">
                          <a:solidFill>
                            <a:schemeClr val="tx1"/>
                          </a:solidFill>
                          <a:latin typeface="+mn-lt"/>
                          <a:ea typeface="+mn-ea"/>
                          <a:cs typeface="+mn-cs"/>
                        </a:rPr>
                        <a:t>quiescence</a:t>
                      </a:r>
                    </a:p>
                    <a:p>
                      <a:pPr marL="0" marR="0" lvl="1"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lang="en-US" sz="1400" dirty="0">
                          <a:solidFill>
                            <a:srgbClr val="00B050"/>
                          </a:solidFill>
                        </a:rPr>
                        <a:t>(there is a very weak contractions in these weeks)</a:t>
                      </a:r>
                      <a:endParaRPr lang="en-US" sz="1600" dirty="0">
                        <a:solidFill>
                          <a:srgbClr val="00B050"/>
                        </a:solidFill>
                      </a:endParaRPr>
                    </a:p>
                  </a:txBody>
                  <a:tcPr>
                    <a:solidFill>
                      <a:srgbClr val="FEFBFF"/>
                    </a:solidFill>
                  </a:tcPr>
                </a:tc>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sz="1800" kern="1200" dirty="0">
                          <a:solidFill>
                            <a:schemeClr val="tx1"/>
                          </a:solidFill>
                          <a:latin typeface="+mn-lt"/>
                          <a:ea typeface="+mn-ea"/>
                          <a:cs typeface="+mn-cs"/>
                        </a:rPr>
                        <a:t>Coordinated uterine activity</a:t>
                      </a:r>
                    </a:p>
                  </a:txBody>
                  <a:tcPr>
                    <a:solidFill>
                      <a:srgbClr val="F7FFFF"/>
                    </a:solidFill>
                  </a:tcPr>
                </a:tc>
                <a:extLst>
                  <a:ext uri="{0D108BD9-81ED-4DB2-BD59-A6C34878D82A}">
                    <a16:rowId xmlns:a16="http://schemas.microsoft.com/office/drawing/2014/main" val="914437974"/>
                  </a:ext>
                </a:extLst>
              </a:tr>
              <a:tr h="304870">
                <a:tc>
                  <a:txBody>
                    <a:bodyPr/>
                    <a:lstStyle/>
                    <a:p>
                      <a:pPr marL="0" indent="0" algn="ctr" defTabSz="914400">
                        <a:lnSpc>
                          <a:spcPct val="150000"/>
                        </a:lnSpc>
                        <a:buClr>
                          <a:srgbClr val="008080"/>
                        </a:buClr>
                        <a:buFont typeface="Wingdings" panose="05000000000000000000" pitchFamily="2" charset="2"/>
                        <a:buNone/>
                        <a:defRPr/>
                      </a:pPr>
                      <a:r>
                        <a:rPr lang="en-US" altLang="en-US" sz="1800" b="1" dirty="0">
                          <a:solidFill>
                            <a:srgbClr val="009999"/>
                          </a:solidFill>
                          <a:latin typeface="Calibri" panose="020F0502020204030204" pitchFamily="34" charset="0"/>
                          <a:cs typeface="Calibri" panose="020F0502020204030204" pitchFamily="34" charset="0"/>
                        </a:rPr>
                        <a:t>Cervix </a:t>
                      </a:r>
                    </a:p>
                  </a:txBody>
                  <a:tcPr>
                    <a:solidFill>
                      <a:srgbClr val="F7FFFF"/>
                    </a:solidFill>
                  </a:tcPr>
                </a:tc>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altLang="en-US" sz="1800" kern="1200" dirty="0">
                          <a:solidFill>
                            <a:schemeClr val="tx1"/>
                          </a:solidFill>
                          <a:latin typeface="+mn-lt"/>
                          <a:ea typeface="+mn-ea"/>
                          <a:cs typeface="+mn-cs"/>
                        </a:rPr>
                        <a:t>Closed cervix</a:t>
                      </a:r>
                    </a:p>
                  </a:txBody>
                  <a:tcPr>
                    <a:solidFill>
                      <a:srgbClr val="FEFBFF"/>
                    </a:solidFill>
                  </a:tcPr>
                </a:tc>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altLang="en-US" sz="1800" kern="1200" dirty="0">
                          <a:solidFill>
                            <a:srgbClr val="FF0000"/>
                          </a:solidFill>
                          <a:latin typeface="+mn-lt"/>
                          <a:ea typeface="+mn-ea"/>
                          <a:cs typeface="+mn-cs"/>
                        </a:rPr>
                        <a:t>Progressive</a:t>
                      </a:r>
                      <a:r>
                        <a:rPr kumimoji="0" lang="en-US" altLang="en-US" sz="1800" kern="1200" dirty="0">
                          <a:solidFill>
                            <a:schemeClr val="tx1"/>
                          </a:solidFill>
                          <a:latin typeface="+mn-lt"/>
                          <a:ea typeface="+mn-ea"/>
                          <a:cs typeface="+mn-cs"/>
                        </a:rPr>
                        <a:t> cervical </a:t>
                      </a:r>
                      <a:r>
                        <a:rPr kumimoji="0" lang="en-US" altLang="en-US" sz="1800" kern="1200" dirty="0" smtClean="0">
                          <a:solidFill>
                            <a:schemeClr val="tx1"/>
                          </a:solidFill>
                          <a:latin typeface="+mn-lt"/>
                          <a:ea typeface="+mn-ea"/>
                          <a:cs typeface="+mn-cs"/>
                        </a:rPr>
                        <a:t>dilation</a:t>
                      </a:r>
                    </a:p>
                    <a:p>
                      <a:pPr marL="0" marR="0" indent="0" algn="ctr"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altLang="en-US" sz="1400" kern="1200" dirty="0" smtClean="0">
                          <a:solidFill>
                            <a:srgbClr val="00B050"/>
                          </a:solidFill>
                          <a:latin typeface="+mn-lt"/>
                          <a:ea typeface="+mn-ea"/>
                          <a:cs typeface="+mn-cs"/>
                        </a:rPr>
                        <a:t>(Progressive = gradual not continue so, it takes time)</a:t>
                      </a:r>
                      <a:endParaRPr kumimoji="0" lang="en-US" altLang="en-US" sz="1400" kern="1200" dirty="0">
                        <a:solidFill>
                          <a:srgbClr val="00B050"/>
                        </a:solidFill>
                        <a:latin typeface="+mn-lt"/>
                        <a:ea typeface="+mn-ea"/>
                        <a:cs typeface="+mn-cs"/>
                      </a:endParaRPr>
                    </a:p>
                  </a:txBody>
                  <a:tcPr>
                    <a:solidFill>
                      <a:srgbClr val="F7FFFF"/>
                    </a:solidFill>
                  </a:tcPr>
                </a:tc>
                <a:extLst>
                  <a:ext uri="{0D108BD9-81ED-4DB2-BD59-A6C34878D82A}">
                    <a16:rowId xmlns:a16="http://schemas.microsoft.com/office/drawing/2014/main" val="2439808185"/>
                  </a:ext>
                </a:extLst>
              </a:tr>
              <a:tr h="476511">
                <a:tc>
                  <a:txBody>
                    <a:bodyPr/>
                    <a:lstStyle/>
                    <a:p>
                      <a:pPr marL="0" indent="0" algn="ctr" defTabSz="914400">
                        <a:lnSpc>
                          <a:spcPct val="150000"/>
                        </a:lnSpc>
                        <a:buClr>
                          <a:srgbClr val="008080"/>
                        </a:buClr>
                        <a:buFont typeface="Wingdings" panose="05000000000000000000" pitchFamily="2" charset="2"/>
                        <a:buNone/>
                        <a:defRPr/>
                      </a:pPr>
                      <a:r>
                        <a:rPr lang="en-US" altLang="en-US" sz="1800" b="1" dirty="0">
                          <a:solidFill>
                            <a:srgbClr val="009999"/>
                          </a:solidFill>
                          <a:latin typeface="Calibri" panose="020F0502020204030204" pitchFamily="34" charset="0"/>
                          <a:cs typeface="Calibri" panose="020F0502020204030204" pitchFamily="34" charset="0"/>
                        </a:rPr>
                        <a:t>Fetus </a:t>
                      </a:r>
                    </a:p>
                  </a:txBody>
                  <a:tcPr>
                    <a:solidFill>
                      <a:srgbClr val="F7FFFF"/>
                    </a:solidFill>
                  </a:tcPr>
                </a:tc>
                <a:tc>
                  <a:txBody>
                    <a:bodyPr/>
                    <a:lstStyle/>
                    <a:p>
                      <a:pPr marL="0" marR="0" indent="0" algn="ctr" defTabSz="914400" rtl="0" eaLnBrk="1" fontAlgn="auto" latinLnBrk="0" hangingPunct="1">
                        <a:lnSpc>
                          <a:spcPct val="150000"/>
                        </a:lnSpc>
                        <a:spcBef>
                          <a:spcPts val="0"/>
                        </a:spcBef>
                        <a:spcAft>
                          <a:spcPts val="0"/>
                        </a:spcAft>
                        <a:buClr>
                          <a:srgbClr val="008080"/>
                        </a:buClr>
                        <a:buSzTx/>
                        <a:buFont typeface="+mj-lt"/>
                        <a:buNone/>
                        <a:tabLst/>
                        <a:defRPr/>
                      </a:pPr>
                      <a:r>
                        <a:rPr kumimoji="0" lang="en-US" sz="1800" kern="1200" dirty="0">
                          <a:solidFill>
                            <a:schemeClr val="tx1"/>
                          </a:solidFill>
                          <a:latin typeface="+mn-lt"/>
                          <a:ea typeface="+mn-ea"/>
                          <a:cs typeface="+mn-cs"/>
                        </a:rPr>
                        <a:t>Immature fetus</a:t>
                      </a:r>
                    </a:p>
                  </a:txBody>
                  <a:tcPr>
                    <a:solidFill>
                      <a:srgbClr val="FEFBFF"/>
                    </a:solidFill>
                  </a:tcPr>
                </a:tc>
                <a:tc>
                  <a:txBody>
                    <a:bodyPr/>
                    <a:lstStyle/>
                    <a:p>
                      <a:pPr marL="0" marR="0" indent="0" algn="ctr" defTabSz="914400" rtl="0" eaLnBrk="1" fontAlgn="auto" latinLnBrk="0" hangingPunct="1">
                        <a:lnSpc>
                          <a:spcPct val="150000"/>
                        </a:lnSpc>
                        <a:spcBef>
                          <a:spcPts val="0"/>
                        </a:spcBef>
                        <a:spcAft>
                          <a:spcPts val="0"/>
                        </a:spcAft>
                        <a:buClr>
                          <a:srgbClr val="009999"/>
                        </a:buClr>
                        <a:buSzTx/>
                        <a:buFont typeface="Wingdings" panose="05000000000000000000" pitchFamily="2" charset="2"/>
                        <a:buNone/>
                        <a:tabLst/>
                        <a:defRPr/>
                      </a:pPr>
                      <a:r>
                        <a:rPr kumimoji="0" lang="en-US" altLang="en-US" sz="1800" kern="1200" dirty="0">
                          <a:solidFill>
                            <a:schemeClr val="tx1"/>
                          </a:solidFill>
                          <a:latin typeface="+mn-lt"/>
                          <a:ea typeface="+mn-ea"/>
                          <a:cs typeface="+mn-cs"/>
                        </a:rPr>
                        <a:t>Maturation of the fetus</a:t>
                      </a:r>
                    </a:p>
                  </a:txBody>
                  <a:tcPr>
                    <a:solidFill>
                      <a:srgbClr val="F7FFFF"/>
                    </a:solidFill>
                  </a:tcPr>
                </a:tc>
                <a:extLst>
                  <a:ext uri="{0D108BD9-81ED-4DB2-BD59-A6C34878D82A}">
                    <a16:rowId xmlns:a16="http://schemas.microsoft.com/office/drawing/2014/main" val="4075492572"/>
                  </a:ext>
                </a:extLst>
              </a:tr>
            </a:tbl>
          </a:graphicData>
        </a:graphic>
      </p:graphicFrame>
    </p:spTree>
    <p:extLst>
      <p:ext uri="{BB962C8B-B14F-4D97-AF65-F5344CB8AC3E}">
        <p14:creationId xmlns:p14="http://schemas.microsoft.com/office/powerpoint/2010/main" val="3743601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Summary </a:t>
            </a:r>
            <a:endParaRPr lang="en-US" altLang="en-US" sz="3200" dirty="0">
              <a:solidFill>
                <a:srgbClr val="008080"/>
              </a:solidFill>
              <a:latin typeface="Bahnschrift" panose="020B0502040204020203"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1485900" y="1153809"/>
            <a:ext cx="9333840" cy="5229565"/>
          </a:xfrm>
          <a:prstGeom prst="rect">
            <a:avLst/>
          </a:prstGeom>
        </p:spPr>
      </p:pic>
    </p:spTree>
    <p:extLst>
      <p:ext uri="{BB962C8B-B14F-4D97-AF65-F5344CB8AC3E}">
        <p14:creationId xmlns:p14="http://schemas.microsoft.com/office/powerpoint/2010/main" val="1191829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Summary </a:t>
            </a:r>
            <a:endParaRPr lang="en-US" altLang="en-US" sz="3200" dirty="0">
              <a:solidFill>
                <a:srgbClr val="008080"/>
              </a:solidFill>
              <a:latin typeface="Bahnschrift" panose="020B0502040204020203"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1429184" y="1221428"/>
            <a:ext cx="9330493" cy="5056493"/>
          </a:xfrm>
          <a:prstGeom prst="rect">
            <a:avLst/>
          </a:prstGeom>
        </p:spPr>
      </p:pic>
    </p:spTree>
    <p:extLst>
      <p:ext uri="{BB962C8B-B14F-4D97-AF65-F5344CB8AC3E}">
        <p14:creationId xmlns:p14="http://schemas.microsoft.com/office/powerpoint/2010/main" val="3156428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smtClean="0">
                <a:solidFill>
                  <a:srgbClr val="008080"/>
                </a:solidFill>
                <a:latin typeface="Bahnschrift" panose="020B0502040204020203" pitchFamily="34" charset="0"/>
                <a:cs typeface="Calibri" panose="020F0502020204030204" pitchFamily="34" charset="0"/>
              </a:rPr>
              <a:t>MCQ’s</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135259"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618115" y="1183964"/>
            <a:ext cx="5517144" cy="5447546"/>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008080"/>
              </a:buClr>
              <a:buNone/>
            </a:pPr>
            <a:r>
              <a:rPr lang="en-US" altLang="zh-TW" sz="1400" dirty="0" smtClean="0">
                <a:solidFill>
                  <a:srgbClr val="008080"/>
                </a:solidFill>
                <a:ea typeface="新細明體" panose="02020500000000000000" pitchFamily="18" charset="-120"/>
              </a:rPr>
              <a:t>1. </a:t>
            </a:r>
            <a:r>
              <a:rPr lang="en-US" altLang="zh-TW" sz="1400" dirty="0">
                <a:solidFill>
                  <a:srgbClr val="008080"/>
                </a:solidFill>
                <a:ea typeface="新細明體" panose="02020500000000000000" pitchFamily="18" charset="-120"/>
              </a:rPr>
              <a:t>During pregnancy, witch of the following is </a:t>
            </a:r>
            <a:r>
              <a:rPr lang="en-US" altLang="zh-TW" sz="1400" dirty="0" smtClean="0">
                <a:solidFill>
                  <a:srgbClr val="008080"/>
                </a:solidFill>
                <a:ea typeface="新細明體" panose="02020500000000000000" pitchFamily="18" charset="-120"/>
              </a:rPr>
              <a:t>incorrect?</a:t>
            </a:r>
            <a:endParaRPr lang="en-US" altLang="zh-TW" sz="1400" dirty="0">
              <a:solidFill>
                <a:srgbClr val="008080"/>
              </a:solidFill>
              <a:ea typeface="新細明體" panose="02020500000000000000" pitchFamily="18" charset="-120"/>
            </a:endParaRPr>
          </a:p>
          <a:p>
            <a:pPr marL="342900" indent="-342900">
              <a:buClr>
                <a:srgbClr val="008080"/>
              </a:buClr>
              <a:buFont typeface="+mj-lt"/>
              <a:buAutoNum type="alphaUcPeriod"/>
            </a:pPr>
            <a:r>
              <a:rPr lang="en-US" altLang="zh-TW" sz="1400" dirty="0">
                <a:ea typeface="新細明體" panose="02020500000000000000" pitchFamily="18" charset="-120"/>
              </a:rPr>
              <a:t>Closed cervix.</a:t>
            </a:r>
          </a:p>
          <a:p>
            <a:pPr marL="342900" indent="-342900">
              <a:buClr>
                <a:srgbClr val="008080"/>
              </a:buClr>
              <a:buFont typeface="+mj-lt"/>
              <a:buAutoNum type="alphaUcPeriod"/>
            </a:pPr>
            <a:r>
              <a:rPr lang="en-US" altLang="zh-TW" sz="1400" dirty="0">
                <a:ea typeface="新細明體" panose="02020500000000000000" pitchFamily="18" charset="-120"/>
              </a:rPr>
              <a:t>Immature fetus.</a:t>
            </a:r>
          </a:p>
          <a:p>
            <a:pPr marL="342900" indent="-342900">
              <a:buClr>
                <a:srgbClr val="008080"/>
              </a:buClr>
              <a:buFont typeface="+mj-lt"/>
              <a:buAutoNum type="alphaUcPeriod"/>
            </a:pPr>
            <a:r>
              <a:rPr lang="en-US" altLang="zh-TW" sz="1400" dirty="0">
                <a:ea typeface="新細明體" panose="02020500000000000000" pitchFamily="18" charset="-120"/>
              </a:rPr>
              <a:t>Maturation of the fetus.</a:t>
            </a:r>
          </a:p>
          <a:p>
            <a:pPr marL="342900" indent="-342900">
              <a:buClr>
                <a:srgbClr val="008080"/>
              </a:buClr>
              <a:buFont typeface="+mj-lt"/>
              <a:buAutoNum type="alphaUcPeriod"/>
            </a:pPr>
            <a:r>
              <a:rPr lang="en-US" altLang="zh-TW" sz="1400" dirty="0">
                <a:ea typeface="新細明體" panose="02020500000000000000" pitchFamily="18" charset="-120"/>
              </a:rPr>
              <a:t>Uterine is relatively quiescence. </a:t>
            </a:r>
          </a:p>
          <a:p>
            <a:pPr marL="0" indent="0">
              <a:buClr>
                <a:srgbClr val="497E8D"/>
              </a:buClr>
              <a:buNone/>
              <a:defRPr/>
            </a:pPr>
            <a:r>
              <a:rPr lang="en-US" altLang="zh-TW" sz="1400" dirty="0" smtClean="0">
                <a:solidFill>
                  <a:srgbClr val="008080"/>
                </a:solidFill>
                <a:ea typeface="新細明體" panose="02020500000000000000" pitchFamily="18" charset="-120"/>
              </a:rPr>
              <a:t>2</a:t>
            </a:r>
            <a:r>
              <a:rPr lang="en-US" altLang="zh-TW" sz="1400" dirty="0">
                <a:solidFill>
                  <a:srgbClr val="008080"/>
                </a:solidFill>
                <a:ea typeface="新細明體" panose="02020500000000000000" pitchFamily="18" charset="-120"/>
              </a:rPr>
              <a:t>. </a:t>
            </a:r>
            <a:r>
              <a:rPr lang="en-US" altLang="zh-TW" sz="1400" dirty="0" smtClean="0">
                <a:solidFill>
                  <a:srgbClr val="008080"/>
                </a:solidFill>
                <a:ea typeface="新細明體" panose="02020500000000000000" pitchFamily="18" charset="-120"/>
              </a:rPr>
              <a:t>Which </a:t>
            </a:r>
            <a:r>
              <a:rPr lang="en-US" altLang="zh-TW" sz="1400" dirty="0">
                <a:solidFill>
                  <a:srgbClr val="008080"/>
                </a:solidFill>
                <a:ea typeface="新細明體" panose="02020500000000000000" pitchFamily="18" charset="-120"/>
              </a:rPr>
              <a:t>of the following is responsible for the increased contractility of the uterus?</a:t>
            </a:r>
            <a:endParaRPr lang="en-US" altLang="zh-TW" sz="1400" dirty="0">
              <a:solidFill>
                <a:srgbClr val="008080"/>
              </a:solidFill>
              <a:ea typeface="新細明體" panose="02020500000000000000" pitchFamily="18" charset="-120"/>
            </a:endParaRPr>
          </a:p>
          <a:p>
            <a:pPr marL="342900" indent="-342900">
              <a:buClr>
                <a:srgbClr val="497E8D"/>
              </a:buClr>
              <a:buFont typeface="+mj-lt"/>
              <a:buAutoNum type="alphaUcPeriod"/>
              <a:defRPr/>
            </a:pPr>
            <a:r>
              <a:rPr lang="en-US" altLang="zh-TW" sz="1400" dirty="0">
                <a:ea typeface="新細明體" panose="02020500000000000000" pitchFamily="18" charset="-120"/>
              </a:rPr>
              <a:t>Cytokines. </a:t>
            </a:r>
          </a:p>
          <a:p>
            <a:pPr marL="342900" indent="-342900">
              <a:buClr>
                <a:srgbClr val="497E8D"/>
              </a:buClr>
              <a:buFont typeface="+mj-lt"/>
              <a:buAutoNum type="alphaUcPeriod"/>
              <a:defRPr/>
            </a:pPr>
            <a:r>
              <a:rPr lang="en-US" altLang="zh-TW" sz="1400" dirty="0">
                <a:ea typeface="新細明體" panose="02020500000000000000" pitchFamily="18" charset="-120"/>
              </a:rPr>
              <a:t>Nitric oxide.</a:t>
            </a:r>
          </a:p>
          <a:p>
            <a:pPr marL="342900" indent="-342900">
              <a:buClr>
                <a:srgbClr val="497E8D"/>
              </a:buClr>
              <a:buFont typeface="+mj-lt"/>
              <a:buAutoNum type="alphaUcPeriod"/>
              <a:defRPr/>
            </a:pPr>
            <a:r>
              <a:rPr lang="en-US" altLang="zh-TW" sz="1400" dirty="0">
                <a:ea typeface="新細明體" panose="02020500000000000000" pitchFamily="18" charset="-120"/>
              </a:rPr>
              <a:t>The increased ratio of progesterone/estrogen.</a:t>
            </a:r>
          </a:p>
          <a:p>
            <a:pPr marL="342900" indent="-342900">
              <a:buClr>
                <a:srgbClr val="497E8D"/>
              </a:buClr>
              <a:buFont typeface="+mj-lt"/>
              <a:buAutoNum type="alphaUcPeriod"/>
              <a:defRPr/>
            </a:pPr>
            <a:r>
              <a:rPr lang="en-US" altLang="zh-TW" sz="1400" dirty="0">
                <a:ea typeface="新細明體" panose="02020500000000000000" pitchFamily="18" charset="-120"/>
              </a:rPr>
              <a:t>The increased ratio of estrogen/progesterone.</a:t>
            </a:r>
          </a:p>
          <a:p>
            <a:pPr marL="0" indent="0">
              <a:buClr>
                <a:srgbClr val="497E8D"/>
              </a:buClr>
              <a:buNone/>
              <a:defRPr/>
            </a:pPr>
            <a:r>
              <a:rPr lang="en-US" altLang="zh-TW" sz="1400" dirty="0" smtClean="0">
                <a:solidFill>
                  <a:srgbClr val="008080"/>
                </a:solidFill>
                <a:ea typeface="新細明體" panose="02020500000000000000" pitchFamily="18" charset="-120"/>
              </a:rPr>
              <a:t>3</a:t>
            </a:r>
            <a:r>
              <a:rPr lang="en-US" altLang="zh-TW" sz="1400" dirty="0">
                <a:solidFill>
                  <a:srgbClr val="008080"/>
                </a:solidFill>
                <a:ea typeface="新細明體" panose="02020500000000000000" pitchFamily="18" charset="-120"/>
              </a:rPr>
              <a:t>. </a:t>
            </a:r>
            <a:r>
              <a:rPr lang="en-US" altLang="zh-TW" sz="1400" dirty="0">
                <a:solidFill>
                  <a:srgbClr val="008080"/>
                </a:solidFill>
                <a:ea typeface="新細明體" panose="02020500000000000000" pitchFamily="18" charset="-120"/>
              </a:rPr>
              <a:t>which one of the following is the action of progesterone during labor?</a:t>
            </a:r>
          </a:p>
          <a:p>
            <a:pPr marL="342900" indent="-342900">
              <a:buClr>
                <a:srgbClr val="497E8D"/>
              </a:buClr>
              <a:buFont typeface="+mj-lt"/>
              <a:buAutoNum type="alphaUcPeriod"/>
              <a:defRPr/>
            </a:pPr>
            <a:r>
              <a:rPr lang="en-US" altLang="zh-TW" sz="1400" dirty="0" smtClean="0">
                <a:solidFill>
                  <a:schemeClr val="tx1">
                    <a:lumMod val="95000"/>
                    <a:lumOff val="5000"/>
                  </a:schemeClr>
                </a:solidFill>
                <a:ea typeface="新細明體" panose="02020500000000000000" pitchFamily="18" charset="-120"/>
              </a:rPr>
              <a:t>Increase resting membrane potential </a:t>
            </a:r>
          </a:p>
          <a:p>
            <a:pPr marL="342900" indent="-342900">
              <a:buClr>
                <a:srgbClr val="497E8D"/>
              </a:buClr>
              <a:buFont typeface="+mj-lt"/>
              <a:buAutoNum type="alphaUcPeriod"/>
              <a:defRPr/>
            </a:pPr>
            <a:r>
              <a:rPr lang="en-US" altLang="zh-TW" sz="1400" dirty="0" smtClean="0">
                <a:solidFill>
                  <a:schemeClr val="tx1">
                    <a:lumMod val="95000"/>
                    <a:lumOff val="5000"/>
                  </a:schemeClr>
                </a:solidFill>
                <a:ea typeface="新細明體" panose="02020500000000000000" pitchFamily="18" charset="-120"/>
              </a:rPr>
              <a:t>Increase gap junction</a:t>
            </a:r>
          </a:p>
          <a:p>
            <a:pPr marL="342900" indent="-342900">
              <a:buClr>
                <a:srgbClr val="497E8D"/>
              </a:buClr>
              <a:buFont typeface="+mj-lt"/>
              <a:buAutoNum type="alphaUcPeriod"/>
              <a:defRPr/>
            </a:pPr>
            <a:r>
              <a:rPr lang="en-US" altLang="zh-TW" sz="1400" dirty="0" smtClean="0">
                <a:solidFill>
                  <a:schemeClr val="tx1">
                    <a:lumMod val="95000"/>
                    <a:lumOff val="5000"/>
                  </a:schemeClr>
                </a:solidFill>
                <a:ea typeface="新細明體" panose="02020500000000000000" pitchFamily="18" charset="-120"/>
              </a:rPr>
              <a:t>Decrease prostaglandins </a:t>
            </a:r>
          </a:p>
          <a:p>
            <a:pPr marL="342900" indent="-342900">
              <a:buClr>
                <a:srgbClr val="497E8D"/>
              </a:buClr>
              <a:buFont typeface="+mj-lt"/>
              <a:buAutoNum type="alphaUcPeriod"/>
              <a:defRPr/>
            </a:pPr>
            <a:r>
              <a:rPr lang="en-US" altLang="zh-TW" sz="1400" dirty="0" smtClean="0">
                <a:solidFill>
                  <a:schemeClr val="tx1">
                    <a:lumMod val="95000"/>
                    <a:lumOff val="5000"/>
                  </a:schemeClr>
                </a:solidFill>
                <a:ea typeface="新細明體" panose="02020500000000000000" pitchFamily="18" charset="-120"/>
              </a:rPr>
              <a:t>Increase oxytocin receptors</a:t>
            </a:r>
            <a:endParaRPr lang="en-US" altLang="zh-TW" sz="1400" dirty="0">
              <a:solidFill>
                <a:schemeClr val="tx1">
                  <a:lumMod val="95000"/>
                  <a:lumOff val="5000"/>
                </a:schemeClr>
              </a:solidFill>
              <a:ea typeface="新細明體" panose="02020500000000000000" pitchFamily="18" charset="-120"/>
            </a:endParaRPr>
          </a:p>
        </p:txBody>
      </p:sp>
      <p:sp>
        <p:nvSpPr>
          <p:cNvPr id="9" name="Content Placeholder 3"/>
          <p:cNvSpPr txBox="1">
            <a:spLocks/>
          </p:cNvSpPr>
          <p:nvPr/>
        </p:nvSpPr>
        <p:spPr>
          <a:xfrm>
            <a:off x="6248115" y="1268760"/>
            <a:ext cx="5331288" cy="497601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008080"/>
              </a:buClr>
              <a:buNone/>
            </a:pPr>
            <a:r>
              <a:rPr lang="en-US" altLang="zh-TW" sz="1400" dirty="0" smtClean="0">
                <a:solidFill>
                  <a:srgbClr val="008080"/>
                </a:solidFill>
                <a:ea typeface="新細明體" panose="02020500000000000000" pitchFamily="18" charset="-120"/>
              </a:rPr>
              <a:t>4. </a:t>
            </a:r>
            <a:r>
              <a:rPr lang="en-US" altLang="zh-TW" sz="1400" dirty="0">
                <a:solidFill>
                  <a:srgbClr val="008080"/>
                </a:solidFill>
                <a:ea typeface="新細明體" panose="02020500000000000000" pitchFamily="18" charset="-120"/>
              </a:rPr>
              <a:t>Which of the following will inhibit the contractility of uterus?</a:t>
            </a:r>
          </a:p>
          <a:p>
            <a:pPr marL="342900" indent="-342900">
              <a:buClr>
                <a:srgbClr val="008080"/>
              </a:buClr>
              <a:buFont typeface="+mj-lt"/>
              <a:buAutoNum type="alphaUcPeriod"/>
            </a:pPr>
            <a:r>
              <a:rPr lang="en-US" altLang="zh-TW" sz="1400" dirty="0">
                <a:ea typeface="新細明體" panose="02020500000000000000" pitchFamily="18" charset="-120"/>
              </a:rPr>
              <a:t>Through their own receptors </a:t>
            </a:r>
          </a:p>
          <a:p>
            <a:pPr marL="342900" indent="-342900">
              <a:buClr>
                <a:srgbClr val="008080"/>
              </a:buClr>
              <a:buFont typeface="+mj-lt"/>
              <a:buAutoNum type="alphaUcPeriod"/>
            </a:pPr>
            <a:r>
              <a:rPr lang="en-US" altLang="zh-TW" sz="1400" dirty="0">
                <a:ea typeface="新細明體" panose="02020500000000000000" pitchFamily="18" charset="-120"/>
              </a:rPr>
              <a:t>Upregulation of </a:t>
            </a:r>
            <a:r>
              <a:rPr lang="en-US" altLang="zh-TW" sz="1400" dirty="0" err="1">
                <a:ea typeface="新細明體" panose="02020500000000000000" pitchFamily="18" charset="-120"/>
              </a:rPr>
              <a:t>myometrial</a:t>
            </a:r>
            <a:r>
              <a:rPr lang="en-US" altLang="zh-TW" sz="1400" dirty="0">
                <a:ea typeface="新細明體" panose="02020500000000000000" pitchFamily="18" charset="-120"/>
              </a:rPr>
              <a:t> gap junction </a:t>
            </a:r>
          </a:p>
          <a:p>
            <a:pPr marL="342900" indent="-342900">
              <a:buClr>
                <a:srgbClr val="008080"/>
              </a:buClr>
              <a:buFont typeface="+mj-lt"/>
              <a:buAutoNum type="alphaUcPeriod"/>
            </a:pPr>
            <a:r>
              <a:rPr lang="en-US" altLang="zh-TW" sz="1400" dirty="0">
                <a:ea typeface="新細明體" panose="02020500000000000000" pitchFamily="18" charset="-120"/>
              </a:rPr>
              <a:t>Upregulation of oxytocin receptors </a:t>
            </a:r>
          </a:p>
          <a:p>
            <a:pPr marL="342900" indent="-342900">
              <a:buClr>
                <a:srgbClr val="008080"/>
              </a:buClr>
              <a:buFont typeface="+mj-lt"/>
              <a:buAutoNum type="alphaUcPeriod"/>
            </a:pPr>
            <a:r>
              <a:rPr lang="en-US" altLang="zh-TW" sz="1400" dirty="0">
                <a:ea typeface="新細明體" panose="02020500000000000000" pitchFamily="18" charset="-120"/>
              </a:rPr>
              <a:t>all of the above </a:t>
            </a:r>
            <a:endParaRPr lang="de-DE" altLang="zh-TW" sz="300" dirty="0">
              <a:ea typeface="新細明體" panose="02020500000000000000" pitchFamily="18" charset="-120"/>
            </a:endParaRPr>
          </a:p>
          <a:p>
            <a:pPr marL="0" indent="0">
              <a:buClr>
                <a:srgbClr val="497E8D"/>
              </a:buClr>
              <a:buNone/>
              <a:defRPr/>
            </a:pPr>
            <a:r>
              <a:rPr lang="en-US" altLang="zh-TW" sz="1400" dirty="0" smtClean="0">
                <a:solidFill>
                  <a:srgbClr val="008080"/>
                </a:solidFill>
                <a:ea typeface="新細明體" panose="02020500000000000000" pitchFamily="18" charset="-120"/>
              </a:rPr>
              <a:t>5</a:t>
            </a:r>
            <a:r>
              <a:rPr lang="en-US" altLang="zh-TW" sz="1400" dirty="0" smtClean="0">
                <a:solidFill>
                  <a:srgbClr val="008080"/>
                </a:solidFill>
                <a:ea typeface="新細明體" panose="02020500000000000000" pitchFamily="18" charset="-120"/>
              </a:rPr>
              <a:t>. </a:t>
            </a:r>
            <a:r>
              <a:rPr lang="en-US" altLang="zh-TW" sz="1400" dirty="0">
                <a:solidFill>
                  <a:srgbClr val="008080"/>
                </a:solidFill>
                <a:ea typeface="新細明體" panose="02020500000000000000" pitchFamily="18" charset="-120"/>
              </a:rPr>
              <a:t>Which of the following does NOT happen towards the end of pregnancy? </a:t>
            </a:r>
          </a:p>
          <a:p>
            <a:pPr marL="342900" indent="-342900">
              <a:buClr>
                <a:srgbClr val="497E8D"/>
              </a:buClr>
              <a:buFont typeface="+mj-lt"/>
              <a:buAutoNum type="alphaUcPeriod"/>
              <a:defRPr/>
            </a:pPr>
            <a:r>
              <a:rPr lang="en-US" altLang="zh-TW" sz="1400" dirty="0">
                <a:ea typeface="新細明體" panose="02020500000000000000" pitchFamily="18" charset="-120"/>
              </a:rPr>
              <a:t>Braxton Hicks contractions </a:t>
            </a:r>
          </a:p>
          <a:p>
            <a:pPr marL="342900" indent="-342900">
              <a:buClr>
                <a:srgbClr val="497E8D"/>
              </a:buClr>
              <a:buFont typeface="+mj-lt"/>
              <a:buAutoNum type="alphaUcPeriod"/>
              <a:defRPr/>
            </a:pPr>
            <a:r>
              <a:rPr lang="en-US" altLang="zh-TW" sz="1400" dirty="0">
                <a:ea typeface="新細明體" panose="02020500000000000000" pitchFamily="18" charset="-120"/>
              </a:rPr>
              <a:t>Strong uterine contractions </a:t>
            </a:r>
          </a:p>
          <a:p>
            <a:pPr marL="342900" indent="-342900">
              <a:buClr>
                <a:srgbClr val="497E8D"/>
              </a:buClr>
              <a:buFont typeface="+mj-lt"/>
              <a:buAutoNum type="alphaUcPeriod"/>
              <a:defRPr/>
            </a:pPr>
            <a:r>
              <a:rPr lang="en-US" altLang="zh-TW" sz="1400" dirty="0">
                <a:ea typeface="新細明體" panose="02020500000000000000" pitchFamily="18" charset="-120"/>
              </a:rPr>
              <a:t>Cervical stretching </a:t>
            </a:r>
          </a:p>
          <a:p>
            <a:pPr marL="342900" indent="-342900">
              <a:buClr>
                <a:srgbClr val="497E8D"/>
              </a:buClr>
              <a:buFont typeface="+mj-lt"/>
              <a:buAutoNum type="alphaUcPeriod"/>
              <a:defRPr/>
            </a:pPr>
            <a:r>
              <a:rPr lang="en-US" altLang="zh-TW" sz="1400" dirty="0">
                <a:ea typeface="新細明體" panose="02020500000000000000" pitchFamily="18" charset="-120"/>
              </a:rPr>
              <a:t>Release of Oxytocin </a:t>
            </a:r>
          </a:p>
          <a:p>
            <a:pPr marL="342900" indent="-342900">
              <a:buClr>
                <a:srgbClr val="497E8D"/>
              </a:buClr>
              <a:buFont typeface="+mj-lt"/>
              <a:buAutoNum type="alphaUcPeriod"/>
              <a:defRPr/>
            </a:pPr>
            <a:endParaRPr lang="en-US" altLang="zh-TW" sz="400" dirty="0">
              <a:ea typeface="新細明體" panose="02020500000000000000" pitchFamily="18" charset="-120"/>
            </a:endParaRPr>
          </a:p>
          <a:p>
            <a:pPr marL="0" indent="0">
              <a:buClr>
                <a:srgbClr val="497E8D"/>
              </a:buClr>
              <a:buNone/>
              <a:defRPr/>
            </a:pPr>
            <a:r>
              <a:rPr lang="en-US" altLang="zh-TW" sz="1400" dirty="0" smtClean="0">
                <a:solidFill>
                  <a:srgbClr val="008080"/>
                </a:solidFill>
                <a:ea typeface="新細明體" panose="02020500000000000000" pitchFamily="18" charset="-120"/>
              </a:rPr>
              <a:t>6</a:t>
            </a:r>
            <a:r>
              <a:rPr lang="en-US" altLang="zh-TW" sz="1400" dirty="0">
                <a:solidFill>
                  <a:srgbClr val="008080"/>
                </a:solidFill>
                <a:ea typeface="新細明體" panose="02020500000000000000" pitchFamily="18" charset="-120"/>
              </a:rPr>
              <a:t>. </a:t>
            </a:r>
            <a:r>
              <a:rPr lang="en-US" altLang="zh-TW" sz="1400" dirty="0">
                <a:solidFill>
                  <a:srgbClr val="008080"/>
                </a:solidFill>
                <a:ea typeface="新細明體" panose="02020500000000000000" pitchFamily="18" charset="-120"/>
              </a:rPr>
              <a:t>which one of the following phases occurs in the third trimester?</a:t>
            </a:r>
          </a:p>
          <a:p>
            <a:pPr marL="342900" indent="-342900">
              <a:buClr>
                <a:srgbClr val="497E8D"/>
              </a:buClr>
              <a:buFont typeface="+mj-lt"/>
              <a:buAutoNum type="alphaUcPeriod"/>
              <a:defRPr/>
            </a:pPr>
            <a:r>
              <a:rPr lang="en-US" sz="1400" dirty="0"/>
              <a:t>phase 0</a:t>
            </a:r>
          </a:p>
          <a:p>
            <a:pPr marL="342900" indent="-342900">
              <a:buClr>
                <a:srgbClr val="497E8D"/>
              </a:buClr>
              <a:buFont typeface="+mj-lt"/>
              <a:buAutoNum type="alphaUcPeriod"/>
              <a:defRPr/>
            </a:pPr>
            <a:r>
              <a:rPr lang="en-US" sz="1400" dirty="0"/>
              <a:t>phase 1 </a:t>
            </a:r>
          </a:p>
          <a:p>
            <a:pPr marL="342900" indent="-342900">
              <a:buClr>
                <a:srgbClr val="497E8D"/>
              </a:buClr>
              <a:buFont typeface="+mj-lt"/>
              <a:buAutoNum type="alphaUcPeriod"/>
              <a:defRPr/>
            </a:pPr>
            <a:r>
              <a:rPr lang="en-US" sz="1400" dirty="0"/>
              <a:t>phase 2 </a:t>
            </a:r>
          </a:p>
          <a:p>
            <a:pPr marL="342900" indent="-342900">
              <a:buClr>
                <a:srgbClr val="497E8D"/>
              </a:buClr>
              <a:buFont typeface="+mj-lt"/>
              <a:buAutoNum type="alphaUcPeriod"/>
              <a:defRPr/>
            </a:pPr>
            <a:r>
              <a:rPr lang="en-US" sz="1400" dirty="0"/>
              <a:t>phase </a:t>
            </a:r>
            <a:r>
              <a:rPr lang="en-US" sz="1400" dirty="0" smtClean="0"/>
              <a:t>3</a:t>
            </a:r>
            <a:endParaRPr lang="en-US" sz="1400" dirty="0"/>
          </a:p>
        </p:txBody>
      </p:sp>
      <p:sp>
        <p:nvSpPr>
          <p:cNvPr id="4" name="TextBox 3"/>
          <p:cNvSpPr txBox="1"/>
          <p:nvPr/>
        </p:nvSpPr>
        <p:spPr>
          <a:xfrm rot="10800000">
            <a:off x="8173804" y="6370532"/>
            <a:ext cx="3396759" cy="276999"/>
          </a:xfrm>
          <a:prstGeom prst="rect">
            <a:avLst/>
          </a:prstGeom>
          <a:noFill/>
        </p:spPr>
        <p:txBody>
          <a:bodyPr wrap="square" rtlCol="0">
            <a:spAutoFit/>
          </a:bodyPr>
          <a:lstStyle/>
          <a:p>
            <a:pPr algn="ctr"/>
            <a:r>
              <a:rPr lang="en-US" sz="1200" dirty="0" smtClean="0">
                <a:solidFill>
                  <a:schemeClr val="bg1">
                    <a:lumMod val="50000"/>
                  </a:schemeClr>
                </a:solidFill>
              </a:rPr>
              <a:t>1=C   2=D   3=C  4=C   </a:t>
            </a:r>
            <a:r>
              <a:rPr lang="en-US" sz="1200" dirty="0" smtClean="0">
                <a:solidFill>
                  <a:schemeClr val="bg1">
                    <a:lumMod val="50000"/>
                  </a:schemeClr>
                </a:solidFill>
              </a:rPr>
              <a:t>5=A  </a:t>
            </a:r>
            <a:r>
              <a:rPr lang="en-US" sz="1200" dirty="0" smtClean="0">
                <a:solidFill>
                  <a:schemeClr val="bg1">
                    <a:lumMod val="50000"/>
                  </a:schemeClr>
                </a:solidFill>
              </a:rPr>
              <a:t>6=B</a:t>
            </a:r>
            <a:endParaRPr lang="en-US" sz="1200" dirty="0">
              <a:solidFill>
                <a:schemeClr val="bg1">
                  <a:lumMod val="50000"/>
                </a:schemeClr>
              </a:solidFill>
            </a:endParaRPr>
          </a:p>
        </p:txBody>
      </p:sp>
    </p:spTree>
    <p:extLst>
      <p:ext uri="{BB962C8B-B14F-4D97-AF65-F5344CB8AC3E}">
        <p14:creationId xmlns:p14="http://schemas.microsoft.com/office/powerpoint/2010/main" val="180263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smtClean="0">
                <a:solidFill>
                  <a:srgbClr val="008080"/>
                </a:solidFill>
                <a:latin typeface="Bahnschrift" panose="020B0502040204020203" pitchFamily="34" charset="0"/>
                <a:cs typeface="Calibri" panose="020F0502020204030204" pitchFamily="34" charset="0"/>
              </a:rPr>
              <a:t>MCQ’s</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txBox="1">
            <a:spLocks/>
          </p:cNvSpPr>
          <p:nvPr/>
        </p:nvSpPr>
        <p:spPr>
          <a:xfrm>
            <a:off x="618115" y="1183964"/>
            <a:ext cx="10961288" cy="5447546"/>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008080"/>
              </a:buClr>
              <a:buNone/>
            </a:pPr>
            <a:r>
              <a:rPr lang="en-US" altLang="zh-TW" sz="1400" dirty="0" smtClean="0">
                <a:solidFill>
                  <a:srgbClr val="008080"/>
                </a:solidFill>
                <a:ea typeface="新細明體" panose="02020500000000000000" pitchFamily="18" charset="-120"/>
              </a:rPr>
              <a:t>7. which </a:t>
            </a:r>
            <a:r>
              <a:rPr lang="en-US" altLang="zh-TW" sz="1400" dirty="0">
                <a:solidFill>
                  <a:srgbClr val="008080"/>
                </a:solidFill>
                <a:ea typeface="新細明體" panose="02020500000000000000" pitchFamily="18" charset="-120"/>
              </a:rPr>
              <a:t>of the following is not considered an inhibitor?</a:t>
            </a:r>
          </a:p>
          <a:p>
            <a:pPr marL="342900" indent="-342900">
              <a:buClr>
                <a:srgbClr val="008080"/>
              </a:buClr>
              <a:buFont typeface="+mj-lt"/>
              <a:buAutoNum type="alphaUcPeriod"/>
            </a:pPr>
            <a:r>
              <a:rPr lang="en-US" altLang="zh-TW" sz="1400" dirty="0">
                <a:ea typeface="新細明體" panose="02020500000000000000" pitchFamily="18" charset="-120"/>
              </a:rPr>
              <a:t>prostaglandins</a:t>
            </a:r>
          </a:p>
          <a:p>
            <a:pPr marL="342900" indent="-342900">
              <a:buClr>
                <a:srgbClr val="008080"/>
              </a:buClr>
              <a:buFont typeface="+mj-lt"/>
              <a:buAutoNum type="alphaUcPeriod"/>
            </a:pPr>
            <a:r>
              <a:rPr lang="en-US" altLang="zh-TW" sz="1400" dirty="0" err="1">
                <a:ea typeface="新細明體" panose="02020500000000000000" pitchFamily="18" charset="-120"/>
              </a:rPr>
              <a:t>relaxin</a:t>
            </a:r>
            <a:endParaRPr lang="en-US" altLang="zh-TW" sz="1400" dirty="0">
              <a:ea typeface="新細明體" panose="02020500000000000000" pitchFamily="18" charset="-120"/>
            </a:endParaRPr>
          </a:p>
          <a:p>
            <a:pPr marL="342900" indent="-342900">
              <a:buClr>
                <a:srgbClr val="008080"/>
              </a:buClr>
              <a:buFont typeface="+mj-lt"/>
              <a:buAutoNum type="alphaUcPeriod"/>
            </a:pPr>
            <a:r>
              <a:rPr lang="en-US" altLang="zh-TW" sz="1400" dirty="0">
                <a:ea typeface="新細明體" panose="02020500000000000000" pitchFamily="18" charset="-120"/>
              </a:rPr>
              <a:t>nitric oxide</a:t>
            </a:r>
          </a:p>
          <a:p>
            <a:pPr marL="342900" indent="-342900">
              <a:buClr>
                <a:srgbClr val="008080"/>
              </a:buClr>
              <a:buFont typeface="+mj-lt"/>
              <a:buAutoNum type="alphaUcPeriod"/>
            </a:pPr>
            <a:r>
              <a:rPr lang="en-US" altLang="zh-TW" sz="1400" dirty="0" smtClean="0">
                <a:ea typeface="新細明體" panose="02020500000000000000" pitchFamily="18" charset="-120"/>
              </a:rPr>
              <a:t>Estrogen</a:t>
            </a:r>
          </a:p>
          <a:p>
            <a:pPr marL="342900" indent="-342900">
              <a:buClr>
                <a:srgbClr val="008080"/>
              </a:buClr>
              <a:buFont typeface="+mj-lt"/>
              <a:buAutoNum type="alphaUcPeriod"/>
            </a:pPr>
            <a:endParaRPr lang="en-US" altLang="zh-TW" sz="1400" dirty="0">
              <a:ea typeface="新細明體" panose="02020500000000000000" pitchFamily="18" charset="-120"/>
            </a:endParaRPr>
          </a:p>
          <a:p>
            <a:pPr marL="0" indent="0">
              <a:buClr>
                <a:srgbClr val="497E8D"/>
              </a:buClr>
              <a:buNone/>
              <a:defRPr/>
            </a:pPr>
            <a:r>
              <a:rPr lang="en-US" altLang="zh-TW" sz="1400" dirty="0" smtClean="0">
                <a:solidFill>
                  <a:srgbClr val="008080"/>
                </a:solidFill>
                <a:ea typeface="新細明體" panose="02020500000000000000" pitchFamily="18" charset="-120"/>
              </a:rPr>
              <a:t>8. </a:t>
            </a:r>
            <a:r>
              <a:rPr lang="en-US" altLang="zh-TW" sz="1400" dirty="0">
                <a:solidFill>
                  <a:srgbClr val="008080"/>
                </a:solidFill>
                <a:ea typeface="新細明體" panose="02020500000000000000" pitchFamily="18" charset="-120"/>
              </a:rPr>
              <a:t>which of the following is the longest stage of labor?</a:t>
            </a:r>
          </a:p>
          <a:p>
            <a:pPr marL="342900" indent="-342900">
              <a:buClr>
                <a:srgbClr val="497E8D"/>
              </a:buClr>
              <a:buFont typeface="+mj-lt"/>
              <a:buAutoNum type="alphaUcPeriod"/>
              <a:defRPr/>
            </a:pPr>
            <a:r>
              <a:rPr lang="en-US" altLang="zh-TW" sz="1400" dirty="0">
                <a:ea typeface="新細明體" panose="02020500000000000000" pitchFamily="18" charset="-120"/>
              </a:rPr>
              <a:t>Dilation </a:t>
            </a:r>
          </a:p>
          <a:p>
            <a:pPr marL="342900" indent="-342900">
              <a:buClr>
                <a:srgbClr val="497E8D"/>
              </a:buClr>
              <a:buFont typeface="+mj-lt"/>
              <a:buAutoNum type="alphaUcPeriod"/>
              <a:defRPr/>
            </a:pPr>
            <a:r>
              <a:rPr lang="en-US" altLang="zh-TW" sz="1400" dirty="0">
                <a:ea typeface="新細明體" panose="02020500000000000000" pitchFamily="18" charset="-120"/>
              </a:rPr>
              <a:t>Expulsion </a:t>
            </a:r>
          </a:p>
          <a:p>
            <a:pPr marL="342900" indent="-342900">
              <a:buClr>
                <a:srgbClr val="497E8D"/>
              </a:buClr>
              <a:buFont typeface="+mj-lt"/>
              <a:buAutoNum type="alphaUcPeriod"/>
              <a:defRPr/>
            </a:pPr>
            <a:r>
              <a:rPr lang="en-US" altLang="zh-TW" sz="1400" dirty="0">
                <a:ea typeface="新細明體" panose="02020500000000000000" pitchFamily="18" charset="-120"/>
              </a:rPr>
              <a:t>Placental </a:t>
            </a:r>
            <a:endParaRPr lang="en-US" altLang="zh-TW" sz="1400" dirty="0" smtClean="0">
              <a:ea typeface="新細明體" panose="02020500000000000000" pitchFamily="18" charset="-120"/>
            </a:endParaRPr>
          </a:p>
          <a:p>
            <a:pPr marL="342900" indent="-342900">
              <a:buClr>
                <a:srgbClr val="497E8D"/>
              </a:buClr>
              <a:buFont typeface="+mj-lt"/>
              <a:buAutoNum type="alphaUcPeriod"/>
              <a:defRPr/>
            </a:pPr>
            <a:endParaRPr lang="en-US" altLang="zh-TW" sz="1400" dirty="0">
              <a:ea typeface="新細明體" panose="02020500000000000000" pitchFamily="18" charset="-120"/>
            </a:endParaRPr>
          </a:p>
          <a:p>
            <a:pPr marL="0" indent="0">
              <a:buClr>
                <a:srgbClr val="497E8D"/>
              </a:buClr>
              <a:buNone/>
              <a:defRPr/>
            </a:pPr>
            <a:r>
              <a:rPr lang="en-US" altLang="zh-TW" sz="1400" dirty="0" smtClean="0">
                <a:solidFill>
                  <a:srgbClr val="008080"/>
                </a:solidFill>
                <a:ea typeface="新細明體" panose="02020500000000000000" pitchFamily="18" charset="-120"/>
              </a:rPr>
              <a:t>9. </a:t>
            </a:r>
            <a:r>
              <a:rPr lang="en-US" altLang="zh-TW" sz="1400" dirty="0">
                <a:solidFill>
                  <a:srgbClr val="008080"/>
                </a:solidFill>
                <a:ea typeface="新細明體" panose="02020500000000000000" pitchFamily="18" charset="-120"/>
              </a:rPr>
              <a:t>the amnion ruptures during expulsion stage </a:t>
            </a:r>
          </a:p>
          <a:p>
            <a:pPr marL="342900" indent="-342900">
              <a:buClr>
                <a:srgbClr val="497E8D"/>
              </a:buClr>
              <a:buFont typeface="+mj-lt"/>
              <a:buAutoNum type="alphaUcPeriod"/>
              <a:defRPr/>
            </a:pPr>
            <a:r>
              <a:rPr lang="en-US" altLang="zh-TW" sz="1400" dirty="0" smtClean="0">
                <a:solidFill>
                  <a:schemeClr val="tx1">
                    <a:lumMod val="95000"/>
                    <a:lumOff val="5000"/>
                  </a:schemeClr>
                </a:solidFill>
                <a:ea typeface="新細明體" panose="02020500000000000000" pitchFamily="18" charset="-120"/>
              </a:rPr>
              <a:t>True</a:t>
            </a:r>
          </a:p>
          <a:p>
            <a:pPr marL="342900" indent="-342900">
              <a:buClr>
                <a:srgbClr val="497E8D"/>
              </a:buClr>
              <a:buFont typeface="+mj-lt"/>
              <a:buAutoNum type="alphaUcPeriod"/>
              <a:defRPr/>
            </a:pPr>
            <a:r>
              <a:rPr lang="en-US" altLang="zh-TW" sz="1400" dirty="0" smtClean="0">
                <a:solidFill>
                  <a:schemeClr val="tx1">
                    <a:lumMod val="95000"/>
                    <a:lumOff val="5000"/>
                  </a:schemeClr>
                </a:solidFill>
                <a:ea typeface="新細明體" panose="02020500000000000000" pitchFamily="18" charset="-120"/>
              </a:rPr>
              <a:t>False</a:t>
            </a:r>
            <a:endParaRPr lang="en-US" altLang="zh-TW" sz="1400" dirty="0">
              <a:solidFill>
                <a:schemeClr val="tx1">
                  <a:lumMod val="95000"/>
                  <a:lumOff val="5000"/>
                </a:schemeClr>
              </a:solidFill>
              <a:ea typeface="新細明體" panose="02020500000000000000" pitchFamily="18" charset="-120"/>
            </a:endParaRPr>
          </a:p>
        </p:txBody>
      </p:sp>
      <p:sp>
        <p:nvSpPr>
          <p:cNvPr id="4" name="TextBox 3"/>
          <p:cNvSpPr txBox="1"/>
          <p:nvPr/>
        </p:nvSpPr>
        <p:spPr>
          <a:xfrm rot="10800000">
            <a:off x="9262763" y="6320355"/>
            <a:ext cx="2287615" cy="276999"/>
          </a:xfrm>
          <a:prstGeom prst="rect">
            <a:avLst/>
          </a:prstGeom>
          <a:noFill/>
        </p:spPr>
        <p:txBody>
          <a:bodyPr wrap="square" rtlCol="0">
            <a:spAutoFit/>
          </a:bodyPr>
          <a:lstStyle/>
          <a:p>
            <a:pPr algn="ctr"/>
            <a:r>
              <a:rPr lang="en-US" sz="1200" dirty="0" smtClean="0">
                <a:solidFill>
                  <a:schemeClr val="bg1">
                    <a:lumMod val="50000"/>
                  </a:schemeClr>
                </a:solidFill>
              </a:rPr>
              <a:t>6=B   7=D   8=A   9=B</a:t>
            </a:r>
            <a:endParaRPr lang="en-US" sz="1200" dirty="0">
              <a:solidFill>
                <a:schemeClr val="bg1">
                  <a:lumMod val="50000"/>
                </a:schemeClr>
              </a:solidFill>
            </a:endParaRPr>
          </a:p>
        </p:txBody>
      </p:sp>
    </p:spTree>
    <p:extLst>
      <p:ext uri="{BB962C8B-B14F-4D97-AF65-F5344CB8AC3E}">
        <p14:creationId xmlns:p14="http://schemas.microsoft.com/office/powerpoint/2010/main" val="1477962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Definition of Parturition (Labor)</a:t>
            </a: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1" y="1268760"/>
            <a:ext cx="10969942" cy="4824535"/>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altLang="en-US" sz="1800" dirty="0"/>
              <a:t>Uterine contractions that lead to </a:t>
            </a:r>
            <a:r>
              <a:rPr lang="en-US" altLang="en-US" sz="1800" u="sng" dirty="0"/>
              <a:t>expulsion</a:t>
            </a:r>
            <a:r>
              <a:rPr lang="en-US" altLang="en-US" sz="1800" dirty="0"/>
              <a:t> </a:t>
            </a:r>
            <a:r>
              <a:rPr lang="ar-SA" altLang="en-US" sz="1600" dirty="0" smtClean="0">
                <a:solidFill>
                  <a:schemeClr val="bg1">
                    <a:lumMod val="50000"/>
                  </a:schemeClr>
                </a:solidFill>
                <a:latin typeface="Calibri" panose="020F0502020204030204" pitchFamily="34" charset="0"/>
                <a:cs typeface="Calibri" panose="020F0502020204030204" pitchFamily="34" charset="0"/>
              </a:rPr>
              <a:t>إخراج</a:t>
            </a:r>
            <a:r>
              <a:rPr lang="en-US" altLang="en-US" sz="1800" dirty="0" smtClean="0"/>
              <a:t> of </a:t>
            </a:r>
            <a:r>
              <a:rPr lang="en-US" altLang="en-US" sz="1800" dirty="0"/>
              <a:t>the fetus to extra</a:t>
            </a:r>
            <a:r>
              <a:rPr lang="ar-SA" altLang="en-US" sz="1800" dirty="0"/>
              <a:t> </a:t>
            </a:r>
            <a:r>
              <a:rPr lang="en-US" altLang="en-US" sz="1800" dirty="0"/>
              <a:t>uterine environment. </a:t>
            </a:r>
          </a:p>
          <a:p>
            <a:pPr marL="0" indent="0" defTabSz="914400">
              <a:lnSpc>
                <a:spcPct val="150000"/>
              </a:lnSpc>
              <a:buClr>
                <a:srgbClr val="008080"/>
              </a:buClr>
              <a:buNone/>
              <a:defRPr/>
            </a:pPr>
            <a:endParaRPr lang="en-US" altLang="en-US" sz="800" dirty="0"/>
          </a:p>
          <a:p>
            <a:pPr defTabSz="914400">
              <a:lnSpc>
                <a:spcPct val="150000"/>
              </a:lnSpc>
              <a:buClr>
                <a:srgbClr val="008080"/>
              </a:buClr>
              <a:defRPr/>
            </a:pPr>
            <a:r>
              <a:rPr lang="en-US" altLang="en-US" sz="1800" dirty="0"/>
              <a:t>Towards the end of pregnancy the uterus become progressively more excitable and develops strong rhythmic contractions that lead to expulsion of the fetus.</a:t>
            </a:r>
          </a:p>
          <a:p>
            <a:pPr defTabSz="914400">
              <a:lnSpc>
                <a:spcPct val="150000"/>
              </a:lnSpc>
              <a:buClr>
                <a:srgbClr val="008080"/>
              </a:buClr>
              <a:defRPr/>
            </a:pPr>
            <a:endParaRPr lang="en-US" altLang="en-US" sz="800" dirty="0"/>
          </a:p>
        </p:txBody>
      </p:sp>
      <p:grpSp>
        <p:nvGrpSpPr>
          <p:cNvPr id="4" name="Group 3"/>
          <p:cNvGrpSpPr/>
          <p:nvPr/>
        </p:nvGrpSpPr>
        <p:grpSpPr>
          <a:xfrm>
            <a:off x="3826179" y="3037795"/>
            <a:ext cx="4536504" cy="3187027"/>
            <a:chOff x="5155051" y="2750072"/>
            <a:chExt cx="3850403" cy="3505915"/>
          </a:xfrm>
        </p:grpSpPr>
        <p:sp>
          <p:nvSpPr>
            <p:cNvPr id="6" name="Freeform 5"/>
            <p:cNvSpPr/>
            <p:nvPr/>
          </p:nvSpPr>
          <p:spPr>
            <a:xfrm>
              <a:off x="6488796" y="4303037"/>
              <a:ext cx="1182912" cy="1182912"/>
            </a:xfrm>
            <a:custGeom>
              <a:avLst/>
              <a:gdLst>
                <a:gd name="connsiteX0" fmla="*/ 0 w 1182912"/>
                <a:gd name="connsiteY0" fmla="*/ 591456 h 1182912"/>
                <a:gd name="connsiteX1" fmla="*/ 591456 w 1182912"/>
                <a:gd name="connsiteY1" fmla="*/ 0 h 1182912"/>
                <a:gd name="connsiteX2" fmla="*/ 1182912 w 1182912"/>
                <a:gd name="connsiteY2" fmla="*/ 591456 h 1182912"/>
                <a:gd name="connsiteX3" fmla="*/ 591456 w 1182912"/>
                <a:gd name="connsiteY3" fmla="*/ 1182912 h 1182912"/>
                <a:gd name="connsiteX4" fmla="*/ 0 w 1182912"/>
                <a:gd name="connsiteY4" fmla="*/ 591456 h 118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12" h="1182912">
                  <a:moveTo>
                    <a:pt x="0" y="591456"/>
                  </a:moveTo>
                  <a:cubicBezTo>
                    <a:pt x="0" y="264804"/>
                    <a:pt x="264804" y="0"/>
                    <a:pt x="591456" y="0"/>
                  </a:cubicBezTo>
                  <a:cubicBezTo>
                    <a:pt x="918108" y="0"/>
                    <a:pt x="1182912" y="264804"/>
                    <a:pt x="1182912" y="591456"/>
                  </a:cubicBezTo>
                  <a:cubicBezTo>
                    <a:pt x="1182912" y="918108"/>
                    <a:pt x="918108" y="1182912"/>
                    <a:pt x="591456" y="1182912"/>
                  </a:cubicBezTo>
                  <a:cubicBezTo>
                    <a:pt x="264804" y="1182912"/>
                    <a:pt x="0" y="918108"/>
                    <a:pt x="0" y="591456"/>
                  </a:cubicBezTo>
                  <a:close/>
                </a:path>
              </a:pathLst>
            </a:custGeom>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1488" tIns="181488" rIns="181488" bIns="181488" numCol="1" spcCol="1270" anchor="ctr" anchorCtr="0">
              <a:noAutofit/>
            </a:bodyPr>
            <a:lstStyle/>
            <a:p>
              <a:pPr lvl="0" algn="ctr" defTabSz="577850">
                <a:lnSpc>
                  <a:spcPct val="90000"/>
                </a:lnSpc>
                <a:spcBef>
                  <a:spcPct val="0"/>
                </a:spcBef>
                <a:spcAft>
                  <a:spcPct val="35000"/>
                </a:spcAft>
              </a:pPr>
              <a:r>
                <a:rPr lang="en-US" altLang="en-US" sz="1600" kern="1200" dirty="0">
                  <a:solidFill>
                    <a:srgbClr val="008080"/>
                  </a:solidFill>
                </a:rPr>
                <a:t>There is interactions between: </a:t>
              </a:r>
              <a:endParaRPr lang="en-US" sz="1600" kern="1200" dirty="0"/>
            </a:p>
          </p:txBody>
        </p:sp>
        <p:sp>
          <p:nvSpPr>
            <p:cNvPr id="7" name="Freeform 6"/>
            <p:cNvSpPr/>
            <p:nvPr/>
          </p:nvSpPr>
          <p:spPr>
            <a:xfrm rot="26995140">
              <a:off x="6894128" y="4103317"/>
              <a:ext cx="370054" cy="29387"/>
            </a:xfrm>
            <a:custGeom>
              <a:avLst/>
              <a:gdLst>
                <a:gd name="connsiteX0" fmla="*/ 0 w 370054"/>
                <a:gd name="connsiteY0" fmla="*/ 14693 h 29387"/>
                <a:gd name="connsiteX1" fmla="*/ 370054 w 370054"/>
                <a:gd name="connsiteY1" fmla="*/ 14693 h 29387"/>
              </a:gdLst>
              <a:ahLst/>
              <a:cxnLst>
                <a:cxn ang="0">
                  <a:pos x="connsiteX0" y="connsiteY0"/>
                </a:cxn>
                <a:cxn ang="0">
                  <a:pos x="connsiteX1" y="connsiteY1"/>
                </a:cxn>
              </a:cxnLst>
              <a:rect l="l" t="t" r="r" b="b"/>
              <a:pathLst>
                <a:path w="370054" h="29387">
                  <a:moveTo>
                    <a:pt x="370054" y="14694"/>
                  </a:moveTo>
                  <a:lnTo>
                    <a:pt x="0" y="14694"/>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88475" tIns="5442" rIns="188476" bIns="5442" numCol="1" spcCol="1270" anchor="ctr" anchorCtr="0">
              <a:noAutofit/>
            </a:bodyPr>
            <a:lstStyle/>
            <a:p>
              <a:pPr lvl="0" algn="ctr" defTabSz="222250">
                <a:lnSpc>
                  <a:spcPct val="90000"/>
                </a:lnSpc>
                <a:spcBef>
                  <a:spcPct val="0"/>
                </a:spcBef>
                <a:spcAft>
                  <a:spcPct val="35000"/>
                </a:spcAft>
              </a:pPr>
              <a:endParaRPr lang="en-US" sz="500" kern="1200"/>
            </a:p>
          </p:txBody>
        </p:sp>
        <p:sp>
          <p:nvSpPr>
            <p:cNvPr id="8" name="Freeform 7"/>
            <p:cNvSpPr/>
            <p:nvPr/>
          </p:nvSpPr>
          <p:spPr>
            <a:xfrm>
              <a:off x="6486601" y="2750072"/>
              <a:ext cx="1182912" cy="1182912"/>
            </a:xfrm>
            <a:custGeom>
              <a:avLst/>
              <a:gdLst>
                <a:gd name="connsiteX0" fmla="*/ 0 w 1182912"/>
                <a:gd name="connsiteY0" fmla="*/ 591456 h 1182912"/>
                <a:gd name="connsiteX1" fmla="*/ 591456 w 1182912"/>
                <a:gd name="connsiteY1" fmla="*/ 0 h 1182912"/>
                <a:gd name="connsiteX2" fmla="*/ 1182912 w 1182912"/>
                <a:gd name="connsiteY2" fmla="*/ 591456 h 1182912"/>
                <a:gd name="connsiteX3" fmla="*/ 591456 w 1182912"/>
                <a:gd name="connsiteY3" fmla="*/ 1182912 h 1182912"/>
                <a:gd name="connsiteX4" fmla="*/ 0 w 1182912"/>
                <a:gd name="connsiteY4" fmla="*/ 591456 h 118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12" h="1182912">
                  <a:moveTo>
                    <a:pt x="0" y="591456"/>
                  </a:moveTo>
                  <a:cubicBezTo>
                    <a:pt x="0" y="264804"/>
                    <a:pt x="264804" y="0"/>
                    <a:pt x="591456" y="0"/>
                  </a:cubicBezTo>
                  <a:cubicBezTo>
                    <a:pt x="918108" y="0"/>
                    <a:pt x="1182912" y="264804"/>
                    <a:pt x="1182912" y="591456"/>
                  </a:cubicBezTo>
                  <a:cubicBezTo>
                    <a:pt x="1182912" y="918108"/>
                    <a:pt x="918108" y="1182912"/>
                    <a:pt x="591456" y="1182912"/>
                  </a:cubicBezTo>
                  <a:cubicBezTo>
                    <a:pt x="264804" y="1182912"/>
                    <a:pt x="0" y="918108"/>
                    <a:pt x="0" y="591456"/>
                  </a:cubicBezTo>
                  <a:close/>
                </a:path>
              </a:pathLst>
            </a:custGeom>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2123" tIns="182123" rIns="182123" bIns="182123" numCol="1" spcCol="1270" anchor="ctr" anchorCtr="0">
              <a:noAutofit/>
            </a:bodyPr>
            <a:lstStyle/>
            <a:p>
              <a:pPr lvl="0" algn="ctr" defTabSz="622300">
                <a:lnSpc>
                  <a:spcPct val="90000"/>
                </a:lnSpc>
                <a:spcBef>
                  <a:spcPct val="0"/>
                </a:spcBef>
                <a:spcAft>
                  <a:spcPct val="35000"/>
                </a:spcAft>
              </a:pPr>
              <a:r>
                <a:rPr lang="en-US" altLang="en-US" sz="1800" kern="1200" dirty="0"/>
                <a:t>Fetus</a:t>
              </a:r>
              <a:endParaRPr lang="en-US" sz="1800" kern="1200" dirty="0"/>
            </a:p>
          </p:txBody>
        </p:sp>
        <p:sp>
          <p:nvSpPr>
            <p:cNvPr id="9" name="Freeform 8"/>
            <p:cNvSpPr/>
            <p:nvPr/>
          </p:nvSpPr>
          <p:spPr>
            <a:xfrm rot="1800000">
              <a:off x="7568543" y="5264818"/>
              <a:ext cx="357163" cy="29387"/>
            </a:xfrm>
            <a:custGeom>
              <a:avLst/>
              <a:gdLst>
                <a:gd name="connsiteX0" fmla="*/ 0 w 357163"/>
                <a:gd name="connsiteY0" fmla="*/ 14693 h 29387"/>
                <a:gd name="connsiteX1" fmla="*/ 357163 w 357163"/>
                <a:gd name="connsiteY1" fmla="*/ 14693 h 29387"/>
              </a:gdLst>
              <a:ahLst/>
              <a:cxnLst>
                <a:cxn ang="0">
                  <a:pos x="connsiteX0" y="connsiteY0"/>
                </a:cxn>
                <a:cxn ang="0">
                  <a:pos x="connsiteX1" y="connsiteY1"/>
                </a:cxn>
              </a:cxnLst>
              <a:rect l="l" t="t" r="r" b="b"/>
              <a:pathLst>
                <a:path w="357163" h="29387">
                  <a:moveTo>
                    <a:pt x="0" y="14693"/>
                  </a:moveTo>
                  <a:lnTo>
                    <a:pt x="357163" y="14693"/>
                  </a:lnTo>
                </a:path>
              </a:pathLst>
            </a:custGeom>
            <a:noFill/>
            <a:ln>
              <a:solidFill>
                <a:srgbClr val="008080"/>
              </a:solidFill>
            </a:ln>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82353" tIns="5764" rIns="182351" bIns="5764" numCol="1" spcCol="1270" anchor="ctr" anchorCtr="0">
              <a:noAutofit/>
            </a:bodyPr>
            <a:lstStyle/>
            <a:p>
              <a:pPr lvl="0" algn="ctr" defTabSz="222250">
                <a:lnSpc>
                  <a:spcPct val="90000"/>
                </a:lnSpc>
                <a:spcBef>
                  <a:spcPct val="0"/>
                </a:spcBef>
                <a:spcAft>
                  <a:spcPct val="35000"/>
                </a:spcAft>
              </a:pPr>
              <a:endParaRPr lang="en-US" sz="500" kern="1200"/>
            </a:p>
          </p:txBody>
        </p:sp>
        <p:sp>
          <p:nvSpPr>
            <p:cNvPr id="12" name="Freeform 11"/>
            <p:cNvSpPr/>
            <p:nvPr/>
          </p:nvSpPr>
          <p:spPr>
            <a:xfrm>
              <a:off x="7822542" y="5073075"/>
              <a:ext cx="1182912" cy="1182912"/>
            </a:xfrm>
            <a:custGeom>
              <a:avLst/>
              <a:gdLst>
                <a:gd name="connsiteX0" fmla="*/ 0 w 1182912"/>
                <a:gd name="connsiteY0" fmla="*/ 591456 h 1182912"/>
                <a:gd name="connsiteX1" fmla="*/ 591456 w 1182912"/>
                <a:gd name="connsiteY1" fmla="*/ 0 h 1182912"/>
                <a:gd name="connsiteX2" fmla="*/ 1182912 w 1182912"/>
                <a:gd name="connsiteY2" fmla="*/ 591456 h 1182912"/>
                <a:gd name="connsiteX3" fmla="*/ 591456 w 1182912"/>
                <a:gd name="connsiteY3" fmla="*/ 1182912 h 1182912"/>
                <a:gd name="connsiteX4" fmla="*/ 0 w 1182912"/>
                <a:gd name="connsiteY4" fmla="*/ 591456 h 118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12" h="1182912">
                  <a:moveTo>
                    <a:pt x="0" y="591456"/>
                  </a:moveTo>
                  <a:cubicBezTo>
                    <a:pt x="0" y="264804"/>
                    <a:pt x="264804" y="0"/>
                    <a:pt x="591456" y="0"/>
                  </a:cubicBezTo>
                  <a:cubicBezTo>
                    <a:pt x="918108" y="0"/>
                    <a:pt x="1182912" y="264804"/>
                    <a:pt x="1182912" y="591456"/>
                  </a:cubicBezTo>
                  <a:cubicBezTo>
                    <a:pt x="1182912" y="918108"/>
                    <a:pt x="918108" y="1182912"/>
                    <a:pt x="591456" y="1182912"/>
                  </a:cubicBezTo>
                  <a:cubicBezTo>
                    <a:pt x="264804" y="1182912"/>
                    <a:pt x="0" y="918108"/>
                    <a:pt x="0" y="591456"/>
                  </a:cubicBezTo>
                  <a:close/>
                </a:path>
              </a:pathLst>
            </a:custGeom>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2123" tIns="182123" rIns="182123" bIns="182123" numCol="1" spcCol="1270" anchor="ctr" anchorCtr="0">
              <a:noAutofit/>
            </a:bodyPr>
            <a:lstStyle/>
            <a:p>
              <a:pPr lvl="0" algn="ctr" defTabSz="622300">
                <a:lnSpc>
                  <a:spcPct val="90000"/>
                </a:lnSpc>
                <a:spcBef>
                  <a:spcPct val="0"/>
                </a:spcBef>
                <a:spcAft>
                  <a:spcPct val="35000"/>
                </a:spcAft>
              </a:pPr>
              <a:r>
                <a:rPr lang="en-US" altLang="en-US" sz="1800" kern="1200" dirty="0"/>
                <a:t>Mother</a:t>
              </a:r>
              <a:endParaRPr lang="en-US" sz="1800" kern="1200" dirty="0"/>
            </a:p>
          </p:txBody>
        </p:sp>
        <p:sp>
          <p:nvSpPr>
            <p:cNvPr id="13" name="Freeform 12"/>
            <p:cNvSpPr/>
            <p:nvPr/>
          </p:nvSpPr>
          <p:spPr>
            <a:xfrm rot="19800000">
              <a:off x="6234798" y="5264817"/>
              <a:ext cx="357164" cy="29388"/>
            </a:xfrm>
            <a:custGeom>
              <a:avLst/>
              <a:gdLst>
                <a:gd name="connsiteX0" fmla="*/ 0 w 357163"/>
                <a:gd name="connsiteY0" fmla="*/ 14693 h 29387"/>
                <a:gd name="connsiteX1" fmla="*/ 357163 w 357163"/>
                <a:gd name="connsiteY1" fmla="*/ 14693 h 29387"/>
              </a:gdLst>
              <a:ahLst/>
              <a:cxnLst>
                <a:cxn ang="0">
                  <a:pos x="connsiteX0" y="connsiteY0"/>
                </a:cxn>
                <a:cxn ang="0">
                  <a:pos x="connsiteX1" y="connsiteY1"/>
                </a:cxn>
              </a:cxnLst>
              <a:rect l="l" t="t" r="r" b="b"/>
              <a:pathLst>
                <a:path w="357163" h="29387">
                  <a:moveTo>
                    <a:pt x="357163" y="14694"/>
                  </a:moveTo>
                  <a:lnTo>
                    <a:pt x="0" y="14694"/>
                  </a:lnTo>
                </a:path>
              </a:pathLst>
            </a:custGeom>
            <a:noFill/>
            <a:ln>
              <a:solidFill>
                <a:srgbClr val="008080"/>
              </a:solidFill>
            </a:ln>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82352" tIns="5765" rIns="182353" bIns="5764" numCol="1" spcCol="1270" anchor="ctr" anchorCtr="0">
              <a:noAutofit/>
            </a:bodyPr>
            <a:lstStyle/>
            <a:p>
              <a:pPr lvl="0" algn="ctr" defTabSz="222250">
                <a:lnSpc>
                  <a:spcPct val="90000"/>
                </a:lnSpc>
                <a:spcBef>
                  <a:spcPct val="0"/>
                </a:spcBef>
                <a:spcAft>
                  <a:spcPct val="35000"/>
                </a:spcAft>
              </a:pPr>
              <a:endParaRPr lang="en-US" sz="500" kern="1200"/>
            </a:p>
          </p:txBody>
        </p:sp>
        <p:sp>
          <p:nvSpPr>
            <p:cNvPr id="14" name="Freeform 13"/>
            <p:cNvSpPr/>
            <p:nvPr/>
          </p:nvSpPr>
          <p:spPr>
            <a:xfrm>
              <a:off x="5155051" y="5073075"/>
              <a:ext cx="1182912" cy="1182912"/>
            </a:xfrm>
            <a:custGeom>
              <a:avLst/>
              <a:gdLst>
                <a:gd name="connsiteX0" fmla="*/ 0 w 1182912"/>
                <a:gd name="connsiteY0" fmla="*/ 591456 h 1182912"/>
                <a:gd name="connsiteX1" fmla="*/ 591456 w 1182912"/>
                <a:gd name="connsiteY1" fmla="*/ 0 h 1182912"/>
                <a:gd name="connsiteX2" fmla="*/ 1182912 w 1182912"/>
                <a:gd name="connsiteY2" fmla="*/ 591456 h 1182912"/>
                <a:gd name="connsiteX3" fmla="*/ 591456 w 1182912"/>
                <a:gd name="connsiteY3" fmla="*/ 1182912 h 1182912"/>
                <a:gd name="connsiteX4" fmla="*/ 0 w 1182912"/>
                <a:gd name="connsiteY4" fmla="*/ 591456 h 118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12" h="1182912">
                  <a:moveTo>
                    <a:pt x="0" y="591456"/>
                  </a:moveTo>
                  <a:cubicBezTo>
                    <a:pt x="0" y="264804"/>
                    <a:pt x="264804" y="0"/>
                    <a:pt x="591456" y="0"/>
                  </a:cubicBezTo>
                  <a:cubicBezTo>
                    <a:pt x="918108" y="0"/>
                    <a:pt x="1182912" y="264804"/>
                    <a:pt x="1182912" y="591456"/>
                  </a:cubicBezTo>
                  <a:cubicBezTo>
                    <a:pt x="1182912" y="918108"/>
                    <a:pt x="918108" y="1182912"/>
                    <a:pt x="591456" y="1182912"/>
                  </a:cubicBezTo>
                  <a:cubicBezTo>
                    <a:pt x="264804" y="1182912"/>
                    <a:pt x="0" y="918108"/>
                    <a:pt x="0" y="591456"/>
                  </a:cubicBezTo>
                  <a:close/>
                </a:path>
              </a:pathLst>
            </a:custGeom>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2123" tIns="182123" rIns="182123" bIns="182123" numCol="1" spcCol="1270" anchor="ctr" anchorCtr="0">
              <a:noAutofit/>
            </a:bodyPr>
            <a:lstStyle/>
            <a:p>
              <a:pPr lvl="0" algn="ctr" defTabSz="622300">
                <a:lnSpc>
                  <a:spcPct val="90000"/>
                </a:lnSpc>
                <a:spcBef>
                  <a:spcPct val="0"/>
                </a:spcBef>
                <a:spcAft>
                  <a:spcPct val="35000"/>
                </a:spcAft>
              </a:pPr>
              <a:r>
                <a:rPr lang="en-US" altLang="en-US" sz="1800" kern="1200" dirty="0"/>
                <a:t>Placental membrane</a:t>
              </a:r>
              <a:endParaRPr lang="en-US" sz="1800" kern="1200" dirty="0"/>
            </a:p>
          </p:txBody>
        </p:sp>
      </p:grpSp>
      <p:pic>
        <p:nvPicPr>
          <p:cNvPr id="15" name="Picture 14"/>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6401" t="6320" r="13041" b="26480"/>
          <a:stretch/>
        </p:blipFill>
        <p:spPr>
          <a:xfrm>
            <a:off x="7912015" y="4787030"/>
            <a:ext cx="774685" cy="737795"/>
          </a:xfrm>
          <a:prstGeom prst="rect">
            <a:avLst/>
          </a:prstGeom>
        </p:spPr>
      </p:pic>
      <p:pic>
        <p:nvPicPr>
          <p:cNvPr id="16" name="Picture 1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291786" y="2701401"/>
            <a:ext cx="777240" cy="777240"/>
          </a:xfrm>
          <a:prstGeom prst="rect">
            <a:avLst/>
          </a:prstGeom>
        </p:spPr>
      </p:pic>
      <p:pic>
        <p:nvPicPr>
          <p:cNvPr id="17" name="Picture 16"/>
          <p:cNvPicPr>
            <a:picLocks noChangeAspect="1"/>
          </p:cNvPicPr>
          <p:nvPr/>
        </p:nvPicPr>
        <p:blipFill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18620" b="81382" l="27784" r="91976"/>
                    </a14:imgEffect>
                  </a14:imgLayer>
                </a14:imgProps>
              </a:ext>
            </a:extLst>
          </a:blip>
          <a:srcRect l="19760" t="10775" b="10773"/>
          <a:stretch/>
        </p:blipFill>
        <p:spPr>
          <a:xfrm>
            <a:off x="3299046" y="5287778"/>
            <a:ext cx="777240" cy="805517"/>
          </a:xfrm>
          <a:prstGeom prst="rect">
            <a:avLst/>
          </a:prstGeom>
        </p:spPr>
      </p:pic>
      <p:sp>
        <p:nvSpPr>
          <p:cNvPr id="18" name="Rectangle 17"/>
          <p:cNvSpPr/>
          <p:nvPr/>
        </p:nvSpPr>
        <p:spPr>
          <a:xfrm>
            <a:off x="8540393" y="5524825"/>
            <a:ext cx="3039008" cy="738664"/>
          </a:xfrm>
          <a:prstGeom prst="rect">
            <a:avLst/>
          </a:prstGeom>
          <a:ln>
            <a:solidFill>
              <a:srgbClr val="008080"/>
            </a:solidFill>
            <a:prstDash val="dashDot"/>
          </a:ln>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charset="2"/>
              <a:buNone/>
              <a:tabLst/>
              <a:defRPr/>
            </a:pPr>
            <a:r>
              <a:rPr lang="en-US" altLang="x-none" sz="1400" dirty="0">
                <a:solidFill>
                  <a:srgbClr val="00B050"/>
                </a:solidFill>
              </a:rPr>
              <a:t>    </a:t>
            </a:r>
            <a:r>
              <a:rPr lang="en-US" altLang="x-none" sz="1400" dirty="0">
                <a:solidFill>
                  <a:srgbClr val="FF0000"/>
                </a:solidFill>
              </a:rPr>
              <a:t>Interactions</a:t>
            </a:r>
            <a:r>
              <a:rPr lang="en-US" altLang="x-none" sz="1400" dirty="0">
                <a:solidFill>
                  <a:srgbClr val="00B050"/>
                </a:solidFill>
              </a:rPr>
              <a:t> between fetus, mother, and placental membranes will induce labor. </a:t>
            </a:r>
          </a:p>
        </p:txBody>
      </p:sp>
    </p:spTree>
    <p:extLst>
      <p:ext uri="{BB962C8B-B14F-4D97-AF65-F5344CB8AC3E}">
        <p14:creationId xmlns:p14="http://schemas.microsoft.com/office/powerpoint/2010/main" val="633889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185" y="90565"/>
            <a:ext cx="6454453" cy="990600"/>
          </a:xfrm>
        </p:spPr>
        <p:txBody>
          <a:bodyPr>
            <a:normAutofit/>
          </a:bodyPr>
          <a:lstStyle/>
          <a:p>
            <a:pPr algn="ctr"/>
            <a:r>
              <a:rPr lang="en-US" dirty="0">
                <a:solidFill>
                  <a:srgbClr val="427380"/>
                </a:solidFill>
                <a:latin typeface="Calibri" panose="020F0502020204030204" pitchFamily="34" charset="0"/>
                <a:cs typeface="Calibri" panose="020F0502020204030204" pitchFamily="34" charset="0"/>
              </a:rPr>
              <a:t>Thank you for checking our work! </a:t>
            </a:r>
          </a:p>
        </p:txBody>
      </p:sp>
      <p:sp>
        <p:nvSpPr>
          <p:cNvPr id="6" name="Rectangle 5"/>
          <p:cNvSpPr/>
          <p:nvPr/>
        </p:nvSpPr>
        <p:spPr>
          <a:xfrm>
            <a:off x="812434" y="2765508"/>
            <a:ext cx="4624180" cy="461665"/>
          </a:xfrm>
          <a:prstGeom prst="rect">
            <a:avLst/>
          </a:prstGeom>
        </p:spPr>
        <p:txBody>
          <a:bodyPr wrap="square">
            <a:spAutoFit/>
          </a:bodyPr>
          <a:lstStyle/>
          <a:p>
            <a:pPr algn="ctr" defTabSz="914400">
              <a:spcBef>
                <a:spcPct val="20000"/>
              </a:spcBef>
            </a:pPr>
            <a:r>
              <a:rPr lang="ar-SA" sz="2400" dirty="0">
                <a:solidFill>
                  <a:srgbClr val="008080"/>
                </a:solidFill>
                <a:latin typeface="Calibri" panose="020F0502020204030204" pitchFamily="34" charset="0"/>
                <a:ea typeface="+mj-ea"/>
                <a:cs typeface="Calibri" panose="020F0502020204030204" pitchFamily="34" charset="0"/>
              </a:rPr>
              <a:t>خالص الشكر لأعضاء الفريق الكِرام:</a:t>
            </a:r>
            <a:endParaRPr lang="en-US" sz="2400" dirty="0">
              <a:solidFill>
                <a:srgbClr val="008080"/>
              </a:solidFill>
              <a:latin typeface="Calibri" panose="020F0502020204030204" pitchFamily="34" charset="0"/>
              <a:ea typeface="+mj-ea"/>
              <a:cs typeface="Calibri" panose="020F0502020204030204" pitchFamily="34" charset="0"/>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30</a:t>
            </a:fld>
            <a:endParaRPr lang="en-US" dirty="0">
              <a:solidFill>
                <a:srgbClr val="464653"/>
              </a:solidFill>
            </a:endParaRPr>
          </a:p>
        </p:txBody>
      </p:sp>
      <p:sp>
        <p:nvSpPr>
          <p:cNvPr id="12" name="Rectangle 11"/>
          <p:cNvSpPr/>
          <p:nvPr/>
        </p:nvSpPr>
        <p:spPr>
          <a:xfrm>
            <a:off x="945839" y="1215709"/>
            <a:ext cx="10297144" cy="369332"/>
          </a:xfrm>
          <a:prstGeom prst="rect">
            <a:avLst/>
          </a:prstGeom>
        </p:spPr>
        <p:txBody>
          <a:bodyPr wrap="square">
            <a:spAutoFit/>
          </a:bodyPr>
          <a:lstStyle/>
          <a:p>
            <a:pPr algn="ctr" defTabSz="914400"/>
            <a:r>
              <a:rPr lang="ar-SA" sz="1800" dirty="0">
                <a:solidFill>
                  <a:srgbClr val="008080"/>
                </a:solidFill>
                <a:latin typeface="Calibri" panose="020F0502020204030204" pitchFamily="34" charset="0"/>
                <a:cs typeface="Calibri" panose="020F0502020204030204" pitchFamily="34" charset="0"/>
              </a:rPr>
              <a:t>اعمل لترسم بسمة، اعمل لتمسح دمعة، اعمل و أنت تعلم أن الله لا يضيع أجر من أحسن عملا.</a:t>
            </a:r>
            <a:endParaRPr lang="en-US" sz="1800" dirty="0">
              <a:solidFill>
                <a:srgbClr val="008080"/>
              </a:solidFill>
              <a:latin typeface="Calibri" panose="020F0502020204030204" pitchFamily="34" charset="0"/>
              <a:cs typeface="Calibri" panose="020F0502020204030204" pitchFamily="34" charset="0"/>
            </a:endParaRPr>
          </a:p>
        </p:txBody>
      </p:sp>
      <p:sp>
        <p:nvSpPr>
          <p:cNvPr id="17" name="Content Placeholder 2"/>
          <p:cNvSpPr txBox="1">
            <a:spLocks/>
          </p:cNvSpPr>
          <p:nvPr/>
        </p:nvSpPr>
        <p:spPr>
          <a:xfrm>
            <a:off x="1540349" y="1516597"/>
            <a:ext cx="3168351" cy="1216936"/>
          </a:xfrm>
          <a:prstGeom prst="rect">
            <a:avLst/>
          </a:prstGeom>
        </p:spPr>
        <p:txBody>
          <a:bodyPr wrap="square">
            <a:spAutoFit/>
          </a:bodyPr>
          <a:lstStyle>
            <a:defPPr>
              <a:defRPr lang="en-US"/>
            </a:defPPr>
            <a:lvl1pPr algn="r" defTabSz="914400">
              <a:spcBef>
                <a:spcPct val="20000"/>
              </a:spcBef>
              <a:defRPr sz="2400">
                <a:solidFill>
                  <a:srgbClr val="008080"/>
                </a:solidFill>
                <a:latin typeface="Calibri" panose="020F0502020204030204" pitchFamily="34" charset="0"/>
                <a:ea typeface="+mj-ea"/>
                <a:cs typeface="Calibri" panose="020F0502020204030204" pitchFamily="34" charset="0"/>
              </a:defRPr>
            </a:lvl1pPr>
          </a:lstStyle>
          <a:p>
            <a:pPr algn="ctr" rtl="1">
              <a:lnSpc>
                <a:spcPct val="150000"/>
              </a:lnSpc>
            </a:pPr>
            <a:r>
              <a:rPr lang="ar-SA" dirty="0"/>
              <a:t>قادة الفريق:</a:t>
            </a:r>
          </a:p>
          <a:p>
            <a:pPr algn="ctr" rtl="1">
              <a:lnSpc>
                <a:spcPct val="150000"/>
              </a:lnSpc>
            </a:pPr>
            <a:r>
              <a:rPr lang="en-US" dirty="0">
                <a:solidFill>
                  <a:schemeClr val="tx1"/>
                </a:solidFill>
              </a:rPr>
              <a:t> </a:t>
            </a:r>
            <a:r>
              <a:rPr lang="ar-SA" dirty="0">
                <a:solidFill>
                  <a:schemeClr val="tx1"/>
                </a:solidFill>
              </a:rPr>
              <a:t>ليــلـى مـذكور  &amp; مـحـمـد نـصـر</a:t>
            </a:r>
            <a:endParaRPr lang="en-US" dirty="0">
              <a:solidFill>
                <a:schemeClr val="tx1"/>
              </a:solidFill>
            </a:endParaRPr>
          </a:p>
        </p:txBody>
      </p:sp>
      <p:sp>
        <p:nvSpPr>
          <p:cNvPr id="25" name="TextBox 24"/>
          <p:cNvSpPr txBox="1"/>
          <p:nvPr/>
        </p:nvSpPr>
        <p:spPr>
          <a:xfrm>
            <a:off x="965723" y="6374312"/>
            <a:ext cx="7200800" cy="338554"/>
          </a:xfrm>
          <a:prstGeom prst="rect">
            <a:avLst/>
          </a:prstGeom>
          <a:noFill/>
        </p:spPr>
        <p:txBody>
          <a:bodyPr wrap="square" rtlCol="0">
            <a:spAutoFit/>
          </a:bodyPr>
          <a:lstStyle/>
          <a:p>
            <a:pPr algn="ctr" rtl="1"/>
            <a:r>
              <a:rPr lang="ar-SA" sz="1600" dirty="0">
                <a:solidFill>
                  <a:srgbClr val="427380"/>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إنّك على كل شيءٍ قدير.</a:t>
            </a:r>
            <a:endParaRPr lang="en-US" sz="1600" dirty="0">
              <a:solidFill>
                <a:srgbClr val="427380"/>
              </a:solidFill>
              <a:latin typeface="Calibri" panose="020F0502020204030204" pitchFamily="34" charset="0"/>
              <a:cs typeface="Calibri" panose="020F0502020204030204" pitchFamily="34" charset="0"/>
            </a:endParaRPr>
          </a:p>
        </p:txBody>
      </p:sp>
      <p:sp>
        <p:nvSpPr>
          <p:cNvPr id="28" name="Isosceles Triangle 27"/>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950396" y="2080542"/>
            <a:ext cx="0" cy="4151486"/>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663" y="3430676"/>
            <a:ext cx="855837" cy="855837"/>
          </a:xfrm>
          <a:prstGeom prst="rect">
            <a:avLst/>
          </a:prstGeom>
        </p:spPr>
      </p:pic>
      <p:pic>
        <p:nvPicPr>
          <p:cNvPr id="8" name="Picture 7">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8091" t="7811" r="4178" b="4458"/>
          <a:stretch/>
        </p:blipFill>
        <p:spPr>
          <a:xfrm>
            <a:off x="7546074" y="1575000"/>
            <a:ext cx="859536" cy="859536"/>
          </a:xfrm>
          <a:prstGeom prst="rect">
            <a:avLst/>
          </a:prstGeom>
        </p:spPr>
      </p:pic>
      <p:sp>
        <p:nvSpPr>
          <p:cNvPr id="18" name="Rectangle 17"/>
          <p:cNvSpPr/>
          <p:nvPr/>
        </p:nvSpPr>
        <p:spPr>
          <a:xfrm>
            <a:off x="8487472" y="1714463"/>
            <a:ext cx="2499528"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100" dirty="0">
                <a:solidFill>
                  <a:schemeClr val="tx1"/>
                </a:solidFill>
                <a:latin typeface="Comic Sans MS" panose="030F0702030302020204" pitchFamily="66" charset="0"/>
              </a:rPr>
              <a:t>Please check our editing file to know if there are any additions, changes or corrections.</a:t>
            </a:r>
          </a:p>
        </p:txBody>
      </p:sp>
      <p:sp>
        <p:nvSpPr>
          <p:cNvPr id="20" name="Rectangle 19"/>
          <p:cNvSpPr/>
          <p:nvPr/>
        </p:nvSpPr>
        <p:spPr>
          <a:xfrm>
            <a:off x="7819182" y="2641534"/>
            <a:ext cx="3171773"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800" dirty="0" smtClean="0">
                <a:solidFill>
                  <a:schemeClr val="tx1"/>
                </a:solidFill>
                <a:latin typeface="Comic Sans MS" panose="030F0702030302020204" pitchFamily="66" charset="0"/>
              </a:rPr>
              <a:t>-</a:t>
            </a:r>
            <a:endParaRPr lang="en-US" sz="1800" dirty="0">
              <a:solidFill>
                <a:schemeClr val="tx1"/>
              </a:solidFill>
              <a:latin typeface="Comic Sans MS" panose="030F0702030302020204" pitchFamily="66" charset="0"/>
            </a:endParaRPr>
          </a:p>
        </p:txBody>
      </p:sp>
      <p:pic>
        <p:nvPicPr>
          <p:cNvPr id="13" name="Picture 12">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2960" t="2962" r="2960" b="2960"/>
          <a:stretch/>
        </p:blipFill>
        <p:spPr>
          <a:xfrm>
            <a:off x="6764172" y="4437112"/>
            <a:ext cx="859536" cy="859536"/>
          </a:xfrm>
          <a:prstGeom prst="rect">
            <a:avLst/>
          </a:prstGeom>
        </p:spPr>
      </p:pic>
      <p:sp>
        <p:nvSpPr>
          <p:cNvPr id="22" name="Rectangle 21"/>
          <p:cNvSpPr/>
          <p:nvPr/>
        </p:nvSpPr>
        <p:spPr>
          <a:xfrm>
            <a:off x="7760972" y="4564936"/>
            <a:ext cx="3229983"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Helpful physiology </a:t>
            </a:r>
            <a:r>
              <a:rPr lang="en-US" sz="1200" dirty="0" smtClean="0">
                <a:solidFill>
                  <a:schemeClr val="tx1"/>
                </a:solidFill>
                <a:latin typeface="Comic Sans MS" panose="030F0702030302020204" pitchFamily="66" charset="0"/>
              </a:rPr>
              <a:t>bocks.</a:t>
            </a:r>
            <a:endParaRPr lang="en-US" sz="1200" dirty="0">
              <a:solidFill>
                <a:schemeClr val="tx1"/>
              </a:solidFill>
              <a:latin typeface="Comic Sans MS" panose="030F0702030302020204" pitchFamily="66" charset="0"/>
            </a:endParaRPr>
          </a:p>
        </p:txBody>
      </p:sp>
      <p:pic>
        <p:nvPicPr>
          <p:cNvPr id="16" name="Picture 15">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46074" y="5394895"/>
            <a:ext cx="859536" cy="859536"/>
          </a:xfrm>
          <a:prstGeom prst="rect">
            <a:avLst/>
          </a:prstGeom>
        </p:spPr>
      </p:pic>
      <p:sp>
        <p:nvSpPr>
          <p:cNvPr id="26" name="Rectangle 25"/>
          <p:cNvSpPr/>
          <p:nvPr/>
        </p:nvSpPr>
        <p:spPr>
          <a:xfrm>
            <a:off x="8497830" y="5540140"/>
            <a:ext cx="2493126"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Give us your feedback </a:t>
            </a:r>
            <a:r>
              <a:rPr lang="en-US" sz="1200" dirty="0">
                <a:solidFill>
                  <a:schemeClr val="tx1"/>
                </a:solidFill>
                <a:latin typeface="Comic Sans MS" panose="030F0702030302020204" pitchFamily="66" charset="0"/>
                <a:sym typeface="Wingdings" panose="05000000000000000000" pitchFamily="2" charset="2"/>
              </a:rPr>
              <a:t></a:t>
            </a:r>
            <a:endParaRPr lang="en-US" sz="1200" dirty="0">
              <a:solidFill>
                <a:schemeClr val="tx1"/>
              </a:solidFill>
              <a:latin typeface="Comic Sans MS" panose="030F0702030302020204" pitchFamily="66" charset="0"/>
            </a:endParaRPr>
          </a:p>
        </p:txBody>
      </p:sp>
      <p:sp>
        <p:nvSpPr>
          <p:cNvPr id="24" name="Rectangle 23"/>
          <p:cNvSpPr/>
          <p:nvPr/>
        </p:nvSpPr>
        <p:spPr>
          <a:xfrm>
            <a:off x="3578133" y="3176002"/>
            <a:ext cx="1965375" cy="2657128"/>
          </a:xfrm>
          <a:prstGeom prst="rect">
            <a:avLst/>
          </a:prstGeom>
        </p:spPr>
        <p:txBody>
          <a:bodyPr wrap="square" lIns="101590" tIns="50795" rIns="101590" bIns="50795">
            <a:spAutoFit/>
          </a:bodyPr>
          <a:lstStyle/>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لـمـى الـتـمـيـمـي</a:t>
            </a: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غادة السكيت</a:t>
            </a: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حنين </a:t>
            </a:r>
            <a:r>
              <a:rPr lang="ar-SA" dirty="0" err="1" smtClean="0">
                <a:latin typeface="Calibri" panose="020F0502020204030204" pitchFamily="34" charset="0"/>
                <a:cs typeface="Calibri" panose="020F0502020204030204" pitchFamily="34" charset="0"/>
              </a:rPr>
              <a:t>باشيخ</a:t>
            </a:r>
            <a:endParaRPr lang="ar-SA" dirty="0" smtClean="0">
              <a:latin typeface="Calibri" panose="020F0502020204030204" pitchFamily="34" charset="0"/>
              <a:cs typeface="Calibri" panose="020F0502020204030204" pitchFamily="34" charset="0"/>
            </a:endParaRP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شذا الغيهب</a:t>
            </a: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غادة المزروع</a:t>
            </a:r>
            <a:endParaRPr lang="ar-SA" dirty="0" smtClean="0">
              <a:latin typeface="Calibri" panose="020F0502020204030204" pitchFamily="34" charset="0"/>
              <a:cs typeface="Calibri" panose="020F0502020204030204" pitchFamily="34" charset="0"/>
            </a:endParaRPr>
          </a:p>
        </p:txBody>
      </p:sp>
      <p:pic>
        <p:nvPicPr>
          <p:cNvPr id="29" name="Picture 28">
            <a:hlinkClick r:id="rId10"/>
          </p:cNvPr>
          <p:cNvPicPr>
            <a:picLocks noChangeAspect="1"/>
          </p:cNvPicPr>
          <p:nvPr/>
        </p:nvPicPr>
        <p:blipFill>
          <a:blip r:embed="rId11" cstate="print">
            <a:extLst>
              <a:ext uri="{BEBA8EAE-BF5A-486C-A8C5-ECC9F3942E4B}">
                <a14:imgProps xmlns:a14="http://schemas.microsoft.com/office/drawing/2010/main">
                  <a14:imgLayer r:embed="rId12">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426284" y="1246537"/>
            <a:ext cx="630936" cy="630936"/>
          </a:xfrm>
          <a:prstGeom prst="rect">
            <a:avLst/>
          </a:prstGeom>
        </p:spPr>
      </p:pic>
      <p:pic>
        <p:nvPicPr>
          <p:cNvPr id="30" name="Picture 29"/>
          <p:cNvPicPr>
            <a:picLocks noChangeAspect="1"/>
          </p:cNvPicPr>
          <p:nvPr/>
        </p:nvPicPr>
        <p:blipFill>
          <a:blip r:embed="rId13" cstate="print">
            <a:extLst>
              <a:ext uri="{BEBA8EAE-BF5A-486C-A8C5-ECC9F3942E4B}">
                <a14:imgProps xmlns:a14="http://schemas.microsoft.com/office/drawing/2010/main">
                  <a14:imgLayer r:embed="rId14">
                    <a14:imgEffect>
                      <a14:colorTemperature colorTemp="112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17656" y="1211174"/>
            <a:ext cx="630936" cy="630936"/>
          </a:xfrm>
          <a:prstGeom prst="rect">
            <a:avLst/>
          </a:prstGeom>
        </p:spPr>
      </p:pic>
      <p:sp>
        <p:nvSpPr>
          <p:cNvPr id="32" name="Rectangle 31"/>
          <p:cNvSpPr/>
          <p:nvPr/>
        </p:nvSpPr>
        <p:spPr>
          <a:xfrm>
            <a:off x="7026560" y="3336584"/>
            <a:ext cx="3960440" cy="1040588"/>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r-FR" sz="1100" dirty="0">
                <a:solidFill>
                  <a:schemeClr val="tx1"/>
                </a:solidFill>
                <a:latin typeface="Comic Sans MS" panose="030F0702030302020204" pitchFamily="66" charset="0"/>
              </a:rPr>
              <a:t>2017-2018 Dr. </a:t>
            </a:r>
            <a:r>
              <a:rPr lang="fr-FR" sz="1100" dirty="0" err="1">
                <a:solidFill>
                  <a:schemeClr val="tx1"/>
                </a:solidFill>
                <a:latin typeface="Comic Sans MS" panose="030F0702030302020204" pitchFamily="66" charset="0"/>
              </a:rPr>
              <a:t>Hana</a:t>
            </a:r>
            <a:r>
              <a:rPr lang="fr-FR" sz="1100" dirty="0">
                <a:solidFill>
                  <a:schemeClr val="tx1"/>
                </a:solidFill>
                <a:latin typeface="Comic Sans MS" panose="030F0702030302020204" pitchFamily="66" charset="0"/>
              </a:rPr>
              <a:t> </a:t>
            </a:r>
            <a:r>
              <a:rPr lang="fr-FR" sz="1100" dirty="0" err="1" smtClean="0">
                <a:solidFill>
                  <a:schemeClr val="tx1"/>
                </a:solidFill>
                <a:latin typeface="Comic Sans MS" panose="030F0702030302020204" pitchFamily="66" charset="0"/>
              </a:rPr>
              <a:t>Alzamil’s</a:t>
            </a:r>
            <a:r>
              <a:rPr lang="fr-FR" sz="1100" dirty="0" smtClean="0">
                <a:solidFill>
                  <a:schemeClr val="tx1"/>
                </a:solidFill>
                <a:latin typeface="Comic Sans MS" panose="030F0702030302020204" pitchFamily="66" charset="0"/>
              </a:rPr>
              <a:t> Lecture &amp; Notes.</a:t>
            </a:r>
          </a:p>
          <a:p>
            <a:pPr defTabSz="914400"/>
            <a:r>
              <a:rPr lang="fr-FR" sz="1100" dirty="0" smtClean="0">
                <a:solidFill>
                  <a:schemeClr val="tx1"/>
                </a:solidFill>
                <a:latin typeface="Comic Sans MS" panose="030F0702030302020204" pitchFamily="66" charset="0"/>
              </a:rPr>
              <a:t>2017-2018 </a:t>
            </a:r>
            <a:r>
              <a:rPr lang="fr-FR" sz="1100" dirty="0">
                <a:solidFill>
                  <a:schemeClr val="tx1"/>
                </a:solidFill>
                <a:latin typeface="Comic Sans MS" panose="030F0702030302020204" pitchFamily="66" charset="0"/>
              </a:rPr>
              <a:t>Dr. Mohammed </a:t>
            </a:r>
            <a:r>
              <a:rPr lang="fr-FR" sz="1100" dirty="0" err="1" smtClean="0">
                <a:solidFill>
                  <a:schemeClr val="tx1"/>
                </a:solidFill>
                <a:latin typeface="Comic Sans MS" panose="030F0702030302020204" pitchFamily="66" charset="0"/>
              </a:rPr>
              <a:t>AlOtaibi</a:t>
            </a:r>
            <a:r>
              <a:rPr lang="en-US" sz="1100" dirty="0" smtClean="0">
                <a:solidFill>
                  <a:schemeClr val="tx1"/>
                </a:solidFill>
                <a:latin typeface="Comic Sans MS" panose="030F0702030302020204" pitchFamily="66" charset="0"/>
              </a:rPr>
              <a:t>’s </a:t>
            </a:r>
            <a:r>
              <a:rPr lang="fr-FR" sz="1100" dirty="0" smtClean="0">
                <a:solidFill>
                  <a:schemeClr val="tx1"/>
                </a:solidFill>
                <a:latin typeface="Comic Sans MS" panose="030F0702030302020204" pitchFamily="66" charset="0"/>
              </a:rPr>
              <a:t>Lecture &amp; </a:t>
            </a:r>
            <a:r>
              <a:rPr lang="fr-FR" sz="1100" dirty="0">
                <a:solidFill>
                  <a:schemeClr val="tx1"/>
                </a:solidFill>
                <a:latin typeface="Comic Sans MS" panose="030F0702030302020204" pitchFamily="66" charset="0"/>
              </a:rPr>
              <a:t>Notes</a:t>
            </a:r>
            <a:r>
              <a:rPr lang="fr-FR" sz="1100" dirty="0" smtClean="0">
                <a:solidFill>
                  <a:schemeClr val="tx1"/>
                </a:solidFill>
                <a:latin typeface="Comic Sans MS" panose="030F0702030302020204" pitchFamily="66" charset="0"/>
              </a:rPr>
              <a:t>.</a:t>
            </a:r>
          </a:p>
          <a:p>
            <a:pPr defTabSz="914400"/>
            <a:r>
              <a:rPr lang="en-US" sz="1100" dirty="0">
                <a:solidFill>
                  <a:schemeClr val="tx1"/>
                </a:solidFill>
                <a:latin typeface="Comic Sans MS" panose="030F0702030302020204" pitchFamily="66" charset="0"/>
              </a:rPr>
              <a:t>Guyton &amp; Hall of Medical Physiology 13</a:t>
            </a:r>
            <a:r>
              <a:rPr lang="en-US" sz="1100" baseline="30000" dirty="0">
                <a:solidFill>
                  <a:schemeClr val="tx1"/>
                </a:solidFill>
                <a:latin typeface="Comic Sans MS" panose="030F0702030302020204" pitchFamily="66" charset="0"/>
              </a:rPr>
              <a:t>th</a:t>
            </a:r>
            <a:r>
              <a:rPr lang="en-US" sz="1100" dirty="0">
                <a:solidFill>
                  <a:schemeClr val="tx1"/>
                </a:solidFill>
                <a:latin typeface="Comic Sans MS" panose="030F0702030302020204" pitchFamily="66" charset="0"/>
              </a:rPr>
              <a:t> Edition</a:t>
            </a:r>
            <a:r>
              <a:rPr lang="en-US" sz="1100" dirty="0" smtClean="0">
                <a:solidFill>
                  <a:schemeClr val="tx1"/>
                </a:solidFill>
                <a:latin typeface="Comic Sans MS" panose="030F0702030302020204" pitchFamily="66" charset="0"/>
              </a:rPr>
              <a:t>.</a:t>
            </a:r>
            <a:r>
              <a:rPr lang="fr-FR" sz="1100" dirty="0" smtClean="0">
                <a:solidFill>
                  <a:schemeClr val="tx1"/>
                </a:solidFill>
                <a:latin typeface="Comic Sans MS" panose="030F0702030302020204" pitchFamily="66" charset="0"/>
              </a:rPr>
              <a:t> </a:t>
            </a:r>
            <a:endParaRPr lang="fr-FR" sz="1100" dirty="0">
              <a:solidFill>
                <a:schemeClr val="tx1"/>
              </a:solidFill>
              <a:latin typeface="Comic Sans MS" panose="030F0702030302020204" pitchFamily="66" charset="0"/>
            </a:endParaRPr>
          </a:p>
          <a:p>
            <a:pPr defTabSz="914400"/>
            <a:r>
              <a:rPr lang="en-US" sz="1100" dirty="0" smtClean="0">
                <a:solidFill>
                  <a:schemeClr val="tx1"/>
                </a:solidFill>
                <a:latin typeface="Comic Sans MS" panose="030F0702030302020204" pitchFamily="66" charset="0"/>
              </a:rPr>
              <a:t>Linda </a:t>
            </a:r>
            <a:r>
              <a:rPr lang="en-US" sz="1100" dirty="0">
                <a:solidFill>
                  <a:schemeClr val="tx1"/>
                </a:solidFill>
                <a:latin typeface="Comic Sans MS" panose="030F0702030302020204" pitchFamily="66" charset="0"/>
              </a:rPr>
              <a:t>S. Costanzo </a:t>
            </a:r>
            <a:r>
              <a:rPr lang="en-US" sz="1100" dirty="0" smtClean="0">
                <a:solidFill>
                  <a:schemeClr val="tx1"/>
                </a:solidFill>
                <a:latin typeface="Comic Sans MS" panose="030F0702030302020204" pitchFamily="66" charset="0"/>
              </a:rPr>
              <a:t>5</a:t>
            </a:r>
            <a:r>
              <a:rPr lang="en-US" sz="1100" baseline="30000" dirty="0" smtClean="0">
                <a:solidFill>
                  <a:schemeClr val="tx1"/>
                </a:solidFill>
                <a:latin typeface="Comic Sans MS" panose="030F0702030302020204" pitchFamily="66" charset="0"/>
              </a:rPr>
              <a:t>th</a:t>
            </a:r>
            <a:r>
              <a:rPr lang="en-US" sz="1100" dirty="0" smtClean="0">
                <a:solidFill>
                  <a:schemeClr val="tx1"/>
                </a:solidFill>
                <a:latin typeface="Comic Sans MS" panose="030F0702030302020204" pitchFamily="66" charset="0"/>
              </a:rPr>
              <a:t> Edition.</a:t>
            </a:r>
          </a:p>
          <a:p>
            <a:pPr defTabSz="914400"/>
            <a:r>
              <a:rPr lang="en-US" sz="1100" dirty="0" smtClean="0">
                <a:solidFill>
                  <a:schemeClr val="tx1"/>
                </a:solidFill>
                <a:latin typeface="Comic Sans MS" panose="030F0702030302020204" pitchFamily="66" charset="0"/>
              </a:rPr>
              <a:t>First Aid For The USMLE Step One.</a:t>
            </a:r>
          </a:p>
          <a:p>
            <a:pPr defTabSz="914400"/>
            <a:r>
              <a:rPr lang="en-US" sz="1100" dirty="0" smtClean="0">
                <a:solidFill>
                  <a:schemeClr val="tx1"/>
                </a:solidFill>
                <a:latin typeface="Comic Sans MS" panose="030F0702030302020204" pitchFamily="66" charset="0"/>
              </a:rPr>
              <a:t>Khan Academy. </a:t>
            </a:r>
          </a:p>
        </p:txBody>
      </p:sp>
      <p:pic>
        <p:nvPicPr>
          <p:cNvPr id="33" name="Picture 32">
            <a:hlinkClick r:id="rId15"/>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28807" y="2393787"/>
            <a:ext cx="859536" cy="859536"/>
          </a:xfrm>
          <a:prstGeom prst="rect">
            <a:avLst/>
          </a:prstGeom>
        </p:spPr>
      </p:pic>
      <p:sp>
        <p:nvSpPr>
          <p:cNvPr id="31" name="Rectangle 30"/>
          <p:cNvSpPr/>
          <p:nvPr/>
        </p:nvSpPr>
        <p:spPr>
          <a:xfrm>
            <a:off x="1074532" y="3170767"/>
            <a:ext cx="1965375" cy="2657128"/>
          </a:xfrm>
          <a:prstGeom prst="rect">
            <a:avLst/>
          </a:prstGeom>
        </p:spPr>
        <p:txBody>
          <a:bodyPr wrap="square" lIns="101590" tIns="50795" rIns="101590" bIns="50795">
            <a:spAutoFit/>
          </a:bodyPr>
          <a:lstStyle/>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حمد الخضيري</a:t>
            </a:r>
            <a:endParaRPr lang="ar-SA" dirty="0" smtClean="0">
              <a:latin typeface="Calibri" panose="020F0502020204030204" pitchFamily="34" charset="0"/>
              <a:cs typeface="Calibri" panose="020F0502020204030204" pitchFamily="34" charset="0"/>
            </a:endParaRP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خالد القحطاني</a:t>
            </a: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فارس الجعفر</a:t>
            </a: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قيس </a:t>
            </a:r>
            <a:r>
              <a:rPr lang="ar-SA" dirty="0" err="1" smtClean="0">
                <a:latin typeface="Calibri" panose="020F0502020204030204" pitchFamily="34" charset="0"/>
                <a:cs typeface="Calibri" panose="020F0502020204030204" pitchFamily="34" charset="0"/>
              </a:rPr>
              <a:t>المهيدب</a:t>
            </a:r>
            <a:endParaRPr lang="ar-SA" dirty="0" smtClean="0">
              <a:latin typeface="Calibri" panose="020F0502020204030204" pitchFamily="34" charset="0"/>
              <a:cs typeface="Calibri" panose="020F0502020204030204" pitchFamily="34" charset="0"/>
            </a:endParaRPr>
          </a:p>
          <a:p>
            <a:pPr algn="ctr" rtl="1" fontAlgn="t">
              <a:lnSpc>
                <a:spcPct val="150000"/>
              </a:lnSpc>
              <a:spcBef>
                <a:spcPct val="20000"/>
              </a:spcBef>
            </a:pPr>
            <a:r>
              <a:rPr lang="ar-SA" dirty="0" smtClean="0">
                <a:latin typeface="Calibri" panose="020F0502020204030204" pitchFamily="34" charset="0"/>
                <a:cs typeface="Calibri" panose="020F0502020204030204" pitchFamily="34" charset="0"/>
              </a:rPr>
              <a:t>نواف الخضيري</a:t>
            </a:r>
            <a:endParaRPr lang="ar-SA"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2125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Normal Uterine Contraction</a:t>
            </a: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170101"/>
            <a:ext cx="10969942" cy="4824535"/>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50000"/>
              </a:lnSpc>
              <a:buClr>
                <a:srgbClr val="008080"/>
              </a:buClr>
              <a:buNone/>
              <a:defRPr/>
            </a:pPr>
            <a:r>
              <a:rPr lang="fr-FR" altLang="en-US" sz="1800" dirty="0" err="1">
                <a:solidFill>
                  <a:srgbClr val="007D7A"/>
                </a:solidFill>
                <a:cs typeface="Calibri" panose="020F0502020204030204" pitchFamily="34" charset="0"/>
              </a:rPr>
              <a:t>Does</a:t>
            </a:r>
            <a:r>
              <a:rPr lang="fr-FR" altLang="en-US" sz="1800" dirty="0">
                <a:solidFill>
                  <a:srgbClr val="007D7A"/>
                </a:solidFill>
                <a:cs typeface="Calibri" panose="020F0502020204030204" pitchFamily="34" charset="0"/>
              </a:rPr>
              <a:t> non </a:t>
            </a:r>
            <a:r>
              <a:rPr lang="fr-FR" altLang="en-US" sz="1800" dirty="0" err="1">
                <a:solidFill>
                  <a:srgbClr val="007D7A"/>
                </a:solidFill>
                <a:cs typeface="Calibri" panose="020F0502020204030204" pitchFamily="34" charset="0"/>
              </a:rPr>
              <a:t>pregnant</a:t>
            </a:r>
            <a:r>
              <a:rPr lang="fr-FR" altLang="en-US" sz="1800" dirty="0">
                <a:solidFill>
                  <a:srgbClr val="007D7A"/>
                </a:solidFill>
                <a:cs typeface="Calibri" panose="020F0502020204030204" pitchFamily="34" charset="0"/>
              </a:rPr>
              <a:t> </a:t>
            </a:r>
            <a:r>
              <a:rPr lang="fr-FR" altLang="en-US" sz="1800" dirty="0" err="1">
                <a:solidFill>
                  <a:srgbClr val="007D7A"/>
                </a:solidFill>
                <a:cs typeface="Calibri" panose="020F0502020204030204" pitchFamily="34" charset="0"/>
              </a:rPr>
              <a:t>uterus</a:t>
            </a:r>
            <a:r>
              <a:rPr lang="fr-FR" altLang="en-US" sz="1800" dirty="0">
                <a:solidFill>
                  <a:srgbClr val="007D7A"/>
                </a:solidFill>
                <a:cs typeface="Calibri" panose="020F0502020204030204" pitchFamily="34" charset="0"/>
              </a:rPr>
              <a:t> </a:t>
            </a:r>
            <a:r>
              <a:rPr lang="fr-FR" altLang="en-US" sz="1800" dirty="0" err="1">
                <a:solidFill>
                  <a:srgbClr val="007D7A"/>
                </a:solidFill>
                <a:cs typeface="Calibri" panose="020F0502020204030204" pitchFamily="34" charset="0"/>
              </a:rPr>
              <a:t>contract</a:t>
            </a:r>
            <a:r>
              <a:rPr lang="fr-FR" altLang="en-US" sz="1800" dirty="0">
                <a:solidFill>
                  <a:srgbClr val="007D7A"/>
                </a:solidFill>
                <a:cs typeface="Calibri" panose="020F0502020204030204" pitchFamily="34" charset="0"/>
              </a:rPr>
              <a:t>?</a:t>
            </a:r>
          </a:p>
          <a:p>
            <a:pPr defTabSz="914400">
              <a:buClr>
                <a:srgbClr val="008080"/>
              </a:buClr>
              <a:defRPr/>
            </a:pPr>
            <a:r>
              <a:rPr lang="en-US" altLang="en-US" sz="1600" dirty="0"/>
              <a:t>Uterus is spontaneously active</a:t>
            </a:r>
            <a:r>
              <a:rPr lang="en-US" altLang="en-US" sz="1800" dirty="0"/>
              <a:t>. </a:t>
            </a:r>
            <a:r>
              <a:rPr lang="en-US" altLang="en-US" sz="1500" dirty="0">
                <a:solidFill>
                  <a:srgbClr val="00B050"/>
                </a:solidFill>
              </a:rPr>
              <a:t>(Other examples of spontaneously active organs: Ureter, stomach, </a:t>
            </a:r>
            <a:r>
              <a:rPr lang="en-US" altLang="en-US" sz="1500" dirty="0" smtClean="0">
                <a:solidFill>
                  <a:srgbClr val="00B050"/>
                </a:solidFill>
              </a:rPr>
              <a:t>intestine &amp; blood </a:t>
            </a:r>
            <a:r>
              <a:rPr lang="en-US" altLang="en-US" sz="1500" dirty="0">
                <a:solidFill>
                  <a:srgbClr val="00B050"/>
                </a:solidFill>
              </a:rPr>
              <a:t>vessels).</a:t>
            </a:r>
          </a:p>
          <a:p>
            <a:pPr marL="0" indent="0" algn="ctr" defTabSz="914400">
              <a:buClr>
                <a:srgbClr val="008080"/>
              </a:buClr>
              <a:buNone/>
              <a:defRPr/>
            </a:pPr>
            <a:r>
              <a:rPr lang="en-US" altLang="en-US" sz="1600" dirty="0">
                <a:solidFill>
                  <a:schemeClr val="bg1">
                    <a:lumMod val="50000"/>
                  </a:schemeClr>
                </a:solidFill>
              </a:rPr>
              <a:t>(The normal uterus always contracts, during or without pregnancy</a:t>
            </a:r>
            <a:r>
              <a:rPr lang="en-US" altLang="en-US" sz="1600" dirty="0" smtClean="0">
                <a:solidFill>
                  <a:schemeClr val="bg1">
                    <a:lumMod val="50000"/>
                  </a:schemeClr>
                </a:solidFill>
              </a:rPr>
              <a:t>)</a:t>
            </a:r>
            <a:endParaRPr lang="ar-SA" altLang="en-US" sz="1600" dirty="0" smtClean="0">
              <a:solidFill>
                <a:schemeClr val="bg1">
                  <a:lumMod val="50000"/>
                </a:schemeClr>
              </a:solidFill>
            </a:endParaRPr>
          </a:p>
          <a:p>
            <a:pPr marL="0" indent="0" algn="ctr" defTabSz="914400">
              <a:buClr>
                <a:srgbClr val="008080"/>
              </a:buClr>
              <a:buNone/>
              <a:defRPr/>
            </a:pPr>
            <a:endParaRPr lang="en-US" altLang="en-US" sz="200" dirty="0">
              <a:solidFill>
                <a:schemeClr val="bg1">
                  <a:lumMod val="50000"/>
                </a:schemeClr>
              </a:solidFill>
            </a:endParaRPr>
          </a:p>
          <a:p>
            <a:pPr defTabSz="914400">
              <a:buClr>
                <a:srgbClr val="008080"/>
              </a:buClr>
              <a:defRPr/>
            </a:pPr>
            <a:r>
              <a:rPr lang="en-US" altLang="en-US" sz="1600" dirty="0"/>
              <a:t>Spontaneous depolarization is produced by: </a:t>
            </a:r>
            <a:r>
              <a:rPr lang="en-US" altLang="en-US" sz="1600" dirty="0">
                <a:solidFill>
                  <a:srgbClr val="FF0000"/>
                </a:solidFill>
              </a:rPr>
              <a:t>pacemaker cells </a:t>
            </a:r>
            <a:r>
              <a:rPr lang="en-US" altLang="en-US" sz="1600" dirty="0">
                <a:solidFill>
                  <a:srgbClr val="FF66CC"/>
                </a:solidFill>
              </a:rPr>
              <a:t>(</a:t>
            </a:r>
            <a:r>
              <a:rPr lang="en-US" altLang="en-US" sz="1600" dirty="0" err="1" smtClean="0">
                <a:solidFill>
                  <a:srgbClr val="FF66CC"/>
                </a:solidFill>
              </a:rPr>
              <a:t>Telocytes</a:t>
            </a:r>
            <a:r>
              <a:rPr lang="en-US" altLang="en-US" sz="1600" dirty="0" smtClean="0">
                <a:solidFill>
                  <a:srgbClr val="FF66CC"/>
                </a:solidFill>
              </a:rPr>
              <a:t>), </a:t>
            </a:r>
            <a:r>
              <a:rPr lang="en-US" altLang="en-US" sz="1500" dirty="0">
                <a:solidFill>
                  <a:srgbClr val="00B050"/>
                </a:solidFill>
              </a:rPr>
              <a:t>c</a:t>
            </a:r>
            <a:r>
              <a:rPr lang="en-US" altLang="en-US" sz="1500" dirty="0" smtClean="0">
                <a:solidFill>
                  <a:srgbClr val="00B050"/>
                </a:solidFill>
              </a:rPr>
              <a:t>ausing </a:t>
            </a:r>
            <a:r>
              <a:rPr lang="en-US" altLang="en-US" sz="1500" dirty="0">
                <a:solidFill>
                  <a:srgbClr val="00B050"/>
                </a:solidFill>
              </a:rPr>
              <a:t>spontaneous action potential (the cell can generate its own action potential </a:t>
            </a:r>
            <a:r>
              <a:rPr lang="en-US" altLang="en-US" sz="1500" u="sng" dirty="0">
                <a:solidFill>
                  <a:srgbClr val="00B050"/>
                </a:solidFill>
              </a:rPr>
              <a:t>independent on neurons</a:t>
            </a:r>
            <a:r>
              <a:rPr lang="en-US" altLang="en-US" sz="1500" dirty="0">
                <a:solidFill>
                  <a:srgbClr val="00B050"/>
                </a:solidFill>
              </a:rPr>
              <a:t>) which is same of </a:t>
            </a:r>
            <a:r>
              <a:rPr lang="en-US" altLang="en-US" sz="1500" dirty="0" err="1">
                <a:solidFill>
                  <a:srgbClr val="00B050"/>
                </a:solidFill>
              </a:rPr>
              <a:t>kajal</a:t>
            </a:r>
            <a:r>
              <a:rPr lang="en-US" altLang="en-US" sz="1500" dirty="0">
                <a:solidFill>
                  <a:srgbClr val="00B050"/>
                </a:solidFill>
              </a:rPr>
              <a:t> cells that we talked about it during GNT block</a:t>
            </a:r>
            <a:r>
              <a:rPr lang="en-US" altLang="en-US" sz="1500" dirty="0" smtClean="0">
                <a:solidFill>
                  <a:srgbClr val="00B050"/>
                </a:solidFill>
              </a:rPr>
              <a:t>.</a:t>
            </a:r>
            <a:endParaRPr lang="ar-SA" altLang="en-US" sz="1500" dirty="0" smtClean="0">
              <a:solidFill>
                <a:srgbClr val="00B050"/>
              </a:solidFill>
            </a:endParaRPr>
          </a:p>
          <a:p>
            <a:pPr defTabSz="914400">
              <a:buClr>
                <a:srgbClr val="008080"/>
              </a:buClr>
              <a:defRPr/>
            </a:pPr>
            <a:endParaRPr lang="en-US" altLang="en-US" sz="100" b="1" dirty="0">
              <a:solidFill>
                <a:srgbClr val="00B050"/>
              </a:solidFill>
            </a:endParaRPr>
          </a:p>
          <a:p>
            <a:pPr defTabSz="914400">
              <a:buClr>
                <a:srgbClr val="008080"/>
              </a:buClr>
              <a:defRPr/>
            </a:pPr>
            <a:r>
              <a:rPr lang="en-US" altLang="en-US" sz="1600" dirty="0"/>
              <a:t>This depolarization will spread </a:t>
            </a:r>
            <a:r>
              <a:rPr lang="en-US" altLang="en-US" sz="1600" dirty="0">
                <a:solidFill>
                  <a:srgbClr val="FF0000"/>
                </a:solidFill>
              </a:rPr>
              <a:t>via </a:t>
            </a:r>
            <a:r>
              <a:rPr lang="en-US" altLang="en-US" sz="1600" dirty="0" smtClean="0">
                <a:solidFill>
                  <a:srgbClr val="FF0000"/>
                </a:solidFill>
              </a:rPr>
              <a:t>Gap </a:t>
            </a:r>
            <a:r>
              <a:rPr lang="en-US" altLang="en-US" sz="1600" dirty="0">
                <a:solidFill>
                  <a:srgbClr val="FF0000"/>
                </a:solidFill>
              </a:rPr>
              <a:t>junctions </a:t>
            </a:r>
            <a:r>
              <a:rPr lang="en-GB" sz="1600" dirty="0">
                <a:solidFill>
                  <a:srgbClr val="00B050"/>
                </a:solidFill>
              </a:rPr>
              <a:t>(A protein called </a:t>
            </a:r>
            <a:r>
              <a:rPr lang="en-GB" sz="1600" dirty="0" err="1">
                <a:solidFill>
                  <a:srgbClr val="00B050"/>
                </a:solidFill>
              </a:rPr>
              <a:t>connexin</a:t>
            </a:r>
            <a:r>
              <a:rPr lang="en-GB" sz="1600" dirty="0">
                <a:solidFill>
                  <a:srgbClr val="00B050"/>
                </a:solidFill>
              </a:rPr>
              <a:t> 43) </a:t>
            </a:r>
            <a:endParaRPr lang="en-GB" sz="1600" dirty="0" smtClean="0">
              <a:solidFill>
                <a:srgbClr val="00B050"/>
              </a:solidFill>
            </a:endParaRPr>
          </a:p>
          <a:p>
            <a:pPr marL="0" indent="0" algn="ctr" defTabSz="914400">
              <a:buClr>
                <a:srgbClr val="008080"/>
              </a:buClr>
              <a:buNone/>
              <a:defRPr/>
            </a:pPr>
            <a:r>
              <a:rPr lang="en-GB" altLang="en-US" sz="1500" dirty="0" smtClean="0">
                <a:solidFill>
                  <a:srgbClr val="00B050"/>
                </a:solidFill>
              </a:rPr>
              <a:t>(</a:t>
            </a:r>
            <a:r>
              <a:rPr lang="en-US" sz="1500" dirty="0">
                <a:solidFill>
                  <a:srgbClr val="00B050"/>
                </a:solidFill>
                <a:latin typeface="Gill Sans MT" charset="0"/>
                <a:ea typeface="Gill Sans MT" charset="0"/>
                <a:cs typeface="Gill Sans MT" charset="0"/>
              </a:rPr>
              <a:t>Gap junction not found during pregnancy (to prevent </a:t>
            </a:r>
            <a:r>
              <a:rPr lang="en-US" sz="1500" dirty="0" smtClean="0">
                <a:solidFill>
                  <a:srgbClr val="00B050"/>
                </a:solidFill>
                <a:latin typeface="Gill Sans MT" charset="0"/>
                <a:ea typeface="Gill Sans MT" charset="0"/>
                <a:cs typeface="Gill Sans MT" charset="0"/>
              </a:rPr>
              <a:t>strong uterus </a:t>
            </a:r>
            <a:r>
              <a:rPr lang="en-US" sz="1500" dirty="0">
                <a:solidFill>
                  <a:srgbClr val="00B050"/>
                </a:solidFill>
                <a:latin typeface="Gill Sans MT" charset="0"/>
                <a:ea typeface="Gill Sans MT" charset="0"/>
                <a:cs typeface="Gill Sans MT" charset="0"/>
              </a:rPr>
              <a:t>contractions) but it will be overexpressed during </a:t>
            </a:r>
            <a:r>
              <a:rPr lang="en-US" sz="1500" dirty="0" smtClean="0">
                <a:solidFill>
                  <a:srgbClr val="00B050"/>
                </a:solidFill>
                <a:latin typeface="Gill Sans MT" charset="0"/>
                <a:ea typeface="Gill Sans MT" charset="0"/>
                <a:cs typeface="Gill Sans MT" charset="0"/>
              </a:rPr>
              <a:t>labor)</a:t>
            </a:r>
            <a:endParaRPr lang="en-US" altLang="en-US" sz="1500" dirty="0"/>
          </a:p>
          <a:p>
            <a:pPr defTabSz="914400">
              <a:lnSpc>
                <a:spcPct val="150000"/>
              </a:lnSpc>
              <a:buClr>
                <a:srgbClr val="008080"/>
              </a:buClr>
              <a:defRPr/>
            </a:pPr>
            <a:endParaRPr lang="en-US" altLang="en-US" sz="1800" dirty="0"/>
          </a:p>
        </p:txBody>
      </p:sp>
      <p:pic>
        <p:nvPicPr>
          <p:cNvPr id="6" name="Picture 5" descr="single_unit1323996023346.jpg"/>
          <p:cNvPicPr>
            <a:picLocks noChangeAspect="1"/>
          </p:cNvPicPr>
          <p:nvPr/>
        </p:nvPicPr>
        <p:blipFill>
          <a:blip r:embed="rId2" cstate="print"/>
          <a:stretch>
            <a:fillRect/>
          </a:stretch>
        </p:blipFill>
        <p:spPr>
          <a:xfrm>
            <a:off x="7750597" y="4014922"/>
            <a:ext cx="3744416" cy="2317411"/>
          </a:xfrm>
          <a:prstGeom prst="rect">
            <a:avLst/>
          </a:prstGeom>
        </p:spPr>
      </p:pic>
      <p:sp>
        <p:nvSpPr>
          <p:cNvPr id="2" name="Rectangle 1"/>
          <p:cNvSpPr/>
          <p:nvPr/>
        </p:nvSpPr>
        <p:spPr>
          <a:xfrm>
            <a:off x="609459" y="4034027"/>
            <a:ext cx="7141136" cy="772779"/>
          </a:xfrm>
          <a:prstGeom prst="rect">
            <a:avLst/>
          </a:prstGeom>
          <a:ln w="19050">
            <a:solidFill>
              <a:srgbClr val="00B050"/>
            </a:solidFill>
            <a:prstDash val="dashDot"/>
          </a:ln>
        </p:spPr>
        <p:txBody>
          <a:bodyPr vert="horz" lIns="101590" tIns="50795" rIns="101590" bIns="50795">
            <a:noAutofit/>
          </a:bodyPr>
          <a:lstStyle/>
          <a:p>
            <a:pPr marL="285750" indent="-285750">
              <a:spcBef>
                <a:spcPts val="667"/>
              </a:spcBef>
              <a:buClr>
                <a:srgbClr val="00B050"/>
              </a:buClr>
              <a:buSzPct val="76000"/>
              <a:buFont typeface="Wingdings" panose="05000000000000000000" pitchFamily="2" charset="2"/>
              <a:buChar char="ü"/>
            </a:pPr>
            <a:r>
              <a:rPr lang="en-US" sz="1300" dirty="0">
                <a:solidFill>
                  <a:srgbClr val="00B050"/>
                </a:solidFill>
                <a:latin typeface="Gill Sans MT" panose="020B0502020104020203" pitchFamily="34" charset="0"/>
                <a:cs typeface="Calibri" panose="020F0502020204030204" pitchFamily="34" charset="0"/>
              </a:rPr>
              <a:t>During menstruation there is release of prostaglandins which will cause vasoconstriction and pain.</a:t>
            </a:r>
          </a:p>
          <a:p>
            <a:pPr marL="285750" indent="-285750">
              <a:spcBef>
                <a:spcPts val="667"/>
              </a:spcBef>
              <a:buClr>
                <a:srgbClr val="00B050"/>
              </a:buClr>
              <a:buSzPct val="76000"/>
              <a:buFont typeface="Wingdings" panose="05000000000000000000" pitchFamily="2" charset="2"/>
              <a:buChar char="ü"/>
            </a:pPr>
            <a:r>
              <a:rPr lang="en-US" sz="1300" dirty="0">
                <a:solidFill>
                  <a:srgbClr val="00B050"/>
                </a:solidFill>
                <a:latin typeface="Gill Sans MT" panose="020B0502020104020203" pitchFamily="34" charset="0"/>
                <a:cs typeface="Calibri" panose="020F0502020204030204" pitchFamily="34" charset="0"/>
              </a:rPr>
              <a:t>Uterus contracts as a whole unit. Unlike intestines, we can’t identify the location of the </a:t>
            </a:r>
            <a:r>
              <a:rPr lang="en-US" sz="1300" dirty="0" smtClean="0">
                <a:solidFill>
                  <a:srgbClr val="00B050"/>
                </a:solidFill>
                <a:latin typeface="Gill Sans MT" panose="020B0502020104020203" pitchFamily="34" charset="0"/>
                <a:cs typeface="Calibri" panose="020F0502020204030204" pitchFamily="34" charset="0"/>
              </a:rPr>
              <a:t>pacemaker </a:t>
            </a:r>
            <a:r>
              <a:rPr lang="en-US" sz="1300" dirty="0">
                <a:solidFill>
                  <a:srgbClr val="00B050"/>
                </a:solidFill>
                <a:latin typeface="Gill Sans MT" panose="020B0502020104020203" pitchFamily="34" charset="0"/>
                <a:cs typeface="Calibri" panose="020F0502020204030204" pitchFamily="34" charset="0"/>
              </a:rPr>
              <a:t>cells of the uterus.</a:t>
            </a:r>
          </a:p>
        </p:txBody>
      </p:sp>
      <p:sp>
        <p:nvSpPr>
          <p:cNvPr id="13" name="TextBox 12"/>
          <p:cNvSpPr txBox="1"/>
          <p:nvPr/>
        </p:nvSpPr>
        <p:spPr>
          <a:xfrm>
            <a:off x="609459" y="4856874"/>
            <a:ext cx="7141136" cy="1472198"/>
          </a:xfrm>
          <a:prstGeom prst="rect">
            <a:avLst/>
          </a:prstGeom>
          <a:noFill/>
          <a:ln>
            <a:solidFill>
              <a:schemeClr val="bg1">
                <a:lumMod val="50000"/>
              </a:schemeClr>
            </a:solidFill>
            <a:prstDash val="dashDot"/>
          </a:ln>
        </p:spPr>
        <p:txBody>
          <a:bodyPr wrap="square" rtlCol="0">
            <a:spAutoFit/>
          </a:bodyPr>
          <a:lstStyle/>
          <a:p>
            <a:pPr algn="r" rtl="1"/>
            <a:r>
              <a:rPr lang="ar-SA" sz="1300" dirty="0">
                <a:solidFill>
                  <a:schemeClr val="bg1">
                    <a:lumMod val="50000"/>
                  </a:schemeClr>
                </a:solidFill>
                <a:latin typeface="Calibri" panose="020F0502020204030204" pitchFamily="34" charset="0"/>
                <a:cs typeface="Calibri" panose="020F0502020204030204" pitchFamily="34" charset="0"/>
              </a:rPr>
              <a:t>شرح </a:t>
            </a:r>
            <a:r>
              <a:rPr lang="ar-SA" sz="1300" dirty="0" smtClean="0">
                <a:solidFill>
                  <a:schemeClr val="bg1">
                    <a:lumMod val="50000"/>
                  </a:schemeClr>
                </a:solidFill>
                <a:latin typeface="Calibri" panose="020F0502020204030204" pitchFamily="34" charset="0"/>
                <a:cs typeface="Calibri" panose="020F0502020204030204" pitchFamily="34" charset="0"/>
              </a:rPr>
              <a:t>الكلام: الرحم </a:t>
            </a:r>
            <a:r>
              <a:rPr lang="ar-SA" sz="1300" dirty="0">
                <a:solidFill>
                  <a:schemeClr val="bg1">
                    <a:lumMod val="50000"/>
                  </a:schemeClr>
                </a:solidFill>
                <a:latin typeface="Calibri" panose="020F0502020204030204" pitchFamily="34" charset="0"/>
                <a:cs typeface="Calibri" panose="020F0502020204030204" pitchFamily="34" charset="0"/>
              </a:rPr>
              <a:t>مثل القلب والجهاز الهضمي فيه خلايا دائما تنقبض.</a:t>
            </a:r>
          </a:p>
          <a:p>
            <a:pPr algn="r" rtl="1"/>
            <a:r>
              <a:rPr lang="ar-SA" sz="1300" dirty="0">
                <a:solidFill>
                  <a:schemeClr val="bg1">
                    <a:lumMod val="50000"/>
                  </a:schemeClr>
                </a:solidFill>
                <a:latin typeface="Calibri" panose="020F0502020204030204" pitchFamily="34" charset="0"/>
                <a:cs typeface="Calibri" panose="020F0502020204030204" pitchFamily="34" charset="0"/>
              </a:rPr>
              <a:t>تتذكروا ببلوك الجي أي لما قلنا أن الـ</a:t>
            </a:r>
            <a:r>
              <a:rPr lang="en-US" sz="1300" dirty="0" err="1">
                <a:solidFill>
                  <a:schemeClr val="bg1">
                    <a:lumMod val="50000"/>
                  </a:schemeClr>
                </a:solidFill>
                <a:latin typeface="Calibri" panose="020F0502020204030204" pitchFamily="34" charset="0"/>
                <a:cs typeface="Calibri" panose="020F0502020204030204" pitchFamily="34" charset="0"/>
              </a:rPr>
              <a:t>kajal</a:t>
            </a:r>
            <a:r>
              <a:rPr lang="en-US" sz="1300" dirty="0">
                <a:solidFill>
                  <a:schemeClr val="bg1">
                    <a:lumMod val="50000"/>
                  </a:schemeClr>
                </a:solidFill>
                <a:latin typeface="Calibri" panose="020F0502020204030204" pitchFamily="34" charset="0"/>
                <a:cs typeface="Calibri" panose="020F0502020204030204" pitchFamily="34" charset="0"/>
              </a:rPr>
              <a:t> cell</a:t>
            </a:r>
            <a:r>
              <a:rPr lang="ar-SA" sz="1300" dirty="0">
                <a:solidFill>
                  <a:schemeClr val="bg1">
                    <a:lumMod val="50000"/>
                  </a:schemeClr>
                </a:solidFill>
                <a:latin typeface="Calibri" panose="020F0502020204030204" pitchFamily="34" charset="0"/>
                <a:cs typeface="Calibri" panose="020F0502020204030204" pitchFamily="34" charset="0"/>
              </a:rPr>
              <a:t> توفر </a:t>
            </a:r>
            <a:r>
              <a:rPr lang="ar-SA" sz="1300" dirty="0" err="1">
                <a:solidFill>
                  <a:schemeClr val="bg1">
                    <a:lumMod val="50000"/>
                  </a:schemeClr>
                </a:solidFill>
                <a:latin typeface="Calibri" panose="020F0502020204030204" pitchFamily="34" charset="0"/>
                <a:cs typeface="Calibri" panose="020F0502020204030204" pitchFamily="34" charset="0"/>
              </a:rPr>
              <a:t>الاكشن</a:t>
            </a:r>
            <a:r>
              <a:rPr lang="ar-SA" sz="1300" dirty="0">
                <a:solidFill>
                  <a:schemeClr val="bg1">
                    <a:lumMod val="50000"/>
                  </a:schemeClr>
                </a:solidFill>
                <a:latin typeface="Calibri" panose="020F0502020204030204" pitchFamily="34" charset="0"/>
                <a:cs typeface="Calibri" panose="020F0502020204030204" pitchFamily="34" charset="0"/>
              </a:rPr>
              <a:t> </a:t>
            </a:r>
            <a:r>
              <a:rPr lang="ar-SA" sz="1300" dirty="0" err="1">
                <a:solidFill>
                  <a:schemeClr val="bg1">
                    <a:lumMod val="50000"/>
                  </a:schemeClr>
                </a:solidFill>
                <a:latin typeface="Calibri" panose="020F0502020204030204" pitchFamily="34" charset="0"/>
                <a:cs typeface="Calibri" panose="020F0502020204030204" pitchFamily="34" charset="0"/>
              </a:rPr>
              <a:t>بوتنشل</a:t>
            </a:r>
            <a:r>
              <a:rPr lang="ar-SA" sz="1300" dirty="0">
                <a:solidFill>
                  <a:schemeClr val="bg1">
                    <a:lumMod val="50000"/>
                  </a:schemeClr>
                </a:solidFill>
                <a:latin typeface="Calibri" panose="020F0502020204030204" pitchFamily="34" charset="0"/>
                <a:cs typeface="Calibri" panose="020F0502020204030204" pitchFamily="34" charset="0"/>
              </a:rPr>
              <a:t> لنفسها وما تحتاج مساعدة </a:t>
            </a:r>
            <a:r>
              <a:rPr lang="ar-SA" sz="1300" dirty="0" smtClean="0">
                <a:solidFill>
                  <a:schemeClr val="bg1">
                    <a:lumMod val="50000"/>
                  </a:schemeClr>
                </a:solidFill>
                <a:latin typeface="Calibri" panose="020F0502020204030204" pitchFamily="34" charset="0"/>
                <a:cs typeface="Calibri" panose="020F0502020204030204" pitchFamily="34" charset="0"/>
              </a:rPr>
              <a:t>عصب او أي مساعدة خارجية؟ </a:t>
            </a:r>
            <a:r>
              <a:rPr lang="ar-SA" sz="1300" dirty="0">
                <a:solidFill>
                  <a:schemeClr val="bg1">
                    <a:lumMod val="50000"/>
                  </a:schemeClr>
                </a:solidFill>
                <a:latin typeface="Calibri" panose="020F0502020204030204" pitchFamily="34" charset="0"/>
                <a:cs typeface="Calibri" panose="020F0502020204030204" pitchFamily="34" charset="0"/>
              </a:rPr>
              <a:t>الرحم نفس الشيء فيه </a:t>
            </a:r>
            <a:r>
              <a:rPr lang="en-US" sz="1300" dirty="0" err="1">
                <a:solidFill>
                  <a:schemeClr val="bg1">
                    <a:lumMod val="50000"/>
                  </a:schemeClr>
                </a:solidFill>
                <a:latin typeface="Calibri" panose="020F0502020204030204" pitchFamily="34" charset="0"/>
                <a:cs typeface="Calibri" panose="020F0502020204030204" pitchFamily="34" charset="0"/>
              </a:rPr>
              <a:t>Telocytes</a:t>
            </a:r>
            <a:r>
              <a:rPr lang="ar-SA" sz="1300" dirty="0">
                <a:solidFill>
                  <a:schemeClr val="bg1">
                    <a:lumMod val="50000"/>
                  </a:schemeClr>
                </a:solidFill>
                <a:latin typeface="Calibri" panose="020F0502020204030204" pitchFamily="34" charset="0"/>
                <a:cs typeface="Calibri" panose="020F0502020204030204" pitchFamily="34" charset="0"/>
              </a:rPr>
              <a:t> وهي نفس الـ</a:t>
            </a:r>
            <a:r>
              <a:rPr lang="en-US" sz="1300" dirty="0" err="1">
                <a:solidFill>
                  <a:schemeClr val="bg1">
                    <a:lumMod val="50000"/>
                  </a:schemeClr>
                </a:solidFill>
                <a:latin typeface="Calibri" panose="020F0502020204030204" pitchFamily="34" charset="0"/>
                <a:cs typeface="Calibri" panose="020F0502020204030204" pitchFamily="34" charset="0"/>
              </a:rPr>
              <a:t>kajal</a:t>
            </a:r>
            <a:r>
              <a:rPr lang="en-US" sz="1300" dirty="0">
                <a:solidFill>
                  <a:schemeClr val="bg1">
                    <a:lumMod val="50000"/>
                  </a:schemeClr>
                </a:solidFill>
                <a:latin typeface="Calibri" panose="020F0502020204030204" pitchFamily="34" charset="0"/>
                <a:cs typeface="Calibri" panose="020F0502020204030204" pitchFamily="34" charset="0"/>
              </a:rPr>
              <a:t> cell </a:t>
            </a:r>
            <a:r>
              <a:rPr lang="ar-SA" sz="1300" dirty="0">
                <a:solidFill>
                  <a:schemeClr val="bg1">
                    <a:lumMod val="50000"/>
                  </a:schemeClr>
                </a:solidFill>
                <a:latin typeface="Calibri" panose="020F0502020204030204" pitchFamily="34" charset="0"/>
                <a:cs typeface="Calibri" panose="020F0502020204030204" pitchFamily="34" charset="0"/>
              </a:rPr>
              <a:t> تماما. </a:t>
            </a:r>
            <a:r>
              <a:rPr lang="ar-SA" sz="1300" dirty="0">
                <a:solidFill>
                  <a:schemeClr val="bg1">
                    <a:lumMod val="50000"/>
                  </a:schemeClr>
                </a:solidFill>
                <a:latin typeface="Gill Sans MT" panose="020B0502020104020203" pitchFamily="34" charset="0"/>
                <a:cs typeface="Calibri" panose="020F0502020204030204" pitchFamily="34" charset="0"/>
              </a:rPr>
              <a:t>انقباضات الرحم هذي قد ما نحس فيها وقد </a:t>
            </a:r>
            <a:r>
              <a:rPr lang="ar-SA" sz="1300" dirty="0" smtClean="0">
                <a:solidFill>
                  <a:schemeClr val="bg1">
                    <a:lumMod val="50000"/>
                  </a:schemeClr>
                </a:solidFill>
                <a:latin typeface="Gill Sans MT" panose="020B0502020104020203" pitchFamily="34" charset="0"/>
                <a:cs typeface="Calibri" panose="020F0502020204030204" pitchFamily="34" charset="0"/>
              </a:rPr>
              <a:t>تكون </a:t>
            </a:r>
            <a:r>
              <a:rPr lang="ar-SA" sz="1300" dirty="0">
                <a:solidFill>
                  <a:schemeClr val="bg1">
                    <a:lumMod val="50000"/>
                  </a:schemeClr>
                </a:solidFill>
                <a:latin typeface="Gill Sans MT" panose="020B0502020104020203" pitchFamily="34" charset="0"/>
                <a:cs typeface="Calibri" panose="020F0502020204030204" pitchFamily="34" charset="0"/>
              </a:rPr>
              <a:t>مؤلمة مثل فترة الدورة الشهرية.</a:t>
            </a:r>
          </a:p>
          <a:p>
            <a:pPr algn="r" rtl="1">
              <a:spcBef>
                <a:spcPts val="667"/>
              </a:spcBef>
              <a:buClr>
                <a:srgbClr val="00B050"/>
              </a:buClr>
              <a:buSzPct val="76000"/>
            </a:pPr>
            <a:r>
              <a:rPr lang="ar-SA" sz="1300" dirty="0">
                <a:solidFill>
                  <a:srgbClr val="00B050"/>
                </a:solidFill>
                <a:latin typeface="Gill Sans MT" panose="020B0502020104020203" pitchFamily="34" charset="0"/>
                <a:cs typeface="Calibri" panose="020F0502020204030204" pitchFamily="34" charset="0"/>
              </a:rPr>
              <a:t>إذا كان الرحم الطبيعي دائما تحدث له انقباضات، </a:t>
            </a:r>
            <a:r>
              <a:rPr lang="ar-SA" sz="1300" dirty="0" smtClean="0">
                <a:solidFill>
                  <a:srgbClr val="00B050"/>
                </a:solidFill>
                <a:latin typeface="Gill Sans MT" panose="020B0502020104020203" pitchFamily="34" charset="0"/>
                <a:cs typeface="Calibri" panose="020F0502020204030204" pitchFamily="34" charset="0"/>
              </a:rPr>
              <a:t>فـ كيف </a:t>
            </a:r>
            <a:r>
              <a:rPr lang="ar-SA" sz="1300" dirty="0">
                <a:solidFill>
                  <a:srgbClr val="00B050"/>
                </a:solidFill>
                <a:latin typeface="Gill Sans MT" panose="020B0502020104020203" pitchFamily="34" charset="0"/>
                <a:cs typeface="Calibri" panose="020F0502020204030204" pitchFamily="34" charset="0"/>
              </a:rPr>
              <a:t>الجنين يبقى في رحم الأم؟ </a:t>
            </a:r>
          </a:p>
          <a:p>
            <a:pPr rtl="1">
              <a:spcBef>
                <a:spcPts val="667"/>
              </a:spcBef>
              <a:buClr>
                <a:srgbClr val="00B050"/>
              </a:buClr>
              <a:buSzPct val="76000"/>
            </a:pPr>
            <a:r>
              <a:rPr lang="en-US" sz="1300" dirty="0" smtClean="0">
                <a:solidFill>
                  <a:srgbClr val="00B050"/>
                </a:solidFill>
                <a:latin typeface="Gill Sans MT" panose="020B0502020104020203" pitchFamily="34" charset="0"/>
                <a:cs typeface="Calibri" panose="020F0502020204030204" pitchFamily="34" charset="0"/>
              </a:rPr>
              <a:t>The </a:t>
            </a:r>
            <a:r>
              <a:rPr lang="en-US" sz="1300" dirty="0" smtClean="0">
                <a:solidFill>
                  <a:srgbClr val="00B050"/>
                </a:solidFill>
                <a:latin typeface="Gill Sans MT" panose="020B0502020104020203" pitchFamily="34" charset="0"/>
                <a:cs typeface="Calibri" panose="020F0502020204030204" pitchFamily="34" charset="0"/>
              </a:rPr>
              <a:t>uterine </a:t>
            </a:r>
            <a:r>
              <a:rPr lang="en-US" sz="1300" dirty="0">
                <a:solidFill>
                  <a:srgbClr val="00B050"/>
                </a:solidFill>
                <a:latin typeface="Gill Sans MT" panose="020B0502020104020203" pitchFamily="34" charset="0"/>
                <a:cs typeface="Calibri" panose="020F0502020204030204" pitchFamily="34" charset="0"/>
              </a:rPr>
              <a:t>contractions happens always </a:t>
            </a:r>
            <a:r>
              <a:rPr lang="en-US" sz="1300" u="sng" dirty="0">
                <a:solidFill>
                  <a:srgbClr val="00B050"/>
                </a:solidFill>
                <a:latin typeface="Gill Sans MT" panose="020B0502020104020203" pitchFamily="34" charset="0"/>
                <a:cs typeface="Calibri" panose="020F0502020204030204" pitchFamily="34" charset="0"/>
              </a:rPr>
              <a:t>but it is not strong enough to induce labor.</a:t>
            </a:r>
          </a:p>
        </p:txBody>
      </p:sp>
      <p:sp>
        <p:nvSpPr>
          <p:cNvPr id="14" name="Rectangle 13"/>
          <p:cNvSpPr/>
          <p:nvPr/>
        </p:nvSpPr>
        <p:spPr>
          <a:xfrm>
            <a:off x="10198867" y="11258"/>
            <a:ext cx="1989957"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 </a:t>
            </a:r>
          </a:p>
        </p:txBody>
      </p:sp>
    </p:spTree>
    <p:extLst>
      <p:ext uri="{BB962C8B-B14F-4D97-AF65-F5344CB8AC3E}">
        <p14:creationId xmlns:p14="http://schemas.microsoft.com/office/powerpoint/2010/main" val="4102272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Factors That Trigger The Onset of Labor</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75676" y="1799491"/>
            <a:ext cx="4306968" cy="661221"/>
          </a:xfrm>
          <a:prstGeom prst="rect">
            <a:avLst/>
          </a:prstGeom>
          <a:solidFill>
            <a:srgbClr val="F9F9F9"/>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B050"/>
                </a:solidFill>
                <a:latin typeface="Calibri" panose="020F0502020204030204" pitchFamily="34" charset="0"/>
                <a:cs typeface="Calibri" panose="020F0502020204030204" pitchFamily="34" charset="0"/>
              </a:rPr>
              <a:t>These effects lead to increase in the contractions responsible for parturition</a:t>
            </a:r>
          </a:p>
        </p:txBody>
      </p:sp>
      <p:sp>
        <p:nvSpPr>
          <p:cNvPr id="8" name="Rectangle 7"/>
          <p:cNvSpPr/>
          <p:nvPr/>
        </p:nvSpPr>
        <p:spPr>
          <a:xfrm>
            <a:off x="1557908" y="2902633"/>
            <a:ext cx="2317767" cy="1174439"/>
          </a:xfrm>
          <a:prstGeom prst="rect">
            <a:avLst/>
          </a:prstGeom>
          <a:solidFill>
            <a:srgbClr val="F7FFFB"/>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7A"/>
                </a:solidFill>
                <a:cs typeface="Calibri" panose="020F0502020204030204" pitchFamily="34" charset="0"/>
              </a:rPr>
              <a:t>Hormonal factor</a:t>
            </a:r>
          </a:p>
          <a:p>
            <a:pPr algn="ctr"/>
            <a:r>
              <a:rPr lang="en-US" dirty="0">
                <a:solidFill>
                  <a:srgbClr val="007D7A"/>
                </a:solidFill>
                <a:cs typeface="Calibri" panose="020F0502020204030204" pitchFamily="34" charset="0"/>
              </a:rPr>
              <a:t>(changes) </a:t>
            </a:r>
          </a:p>
        </p:txBody>
      </p:sp>
      <p:sp>
        <p:nvSpPr>
          <p:cNvPr id="9" name="Rectangle 8"/>
          <p:cNvSpPr/>
          <p:nvPr/>
        </p:nvSpPr>
        <p:spPr>
          <a:xfrm>
            <a:off x="8182644" y="2902633"/>
            <a:ext cx="2317767" cy="1174439"/>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7A"/>
                </a:solidFill>
                <a:cs typeface="Calibri" panose="020F0502020204030204" pitchFamily="34" charset="0"/>
              </a:rPr>
              <a:t>Mechanical factor</a:t>
            </a:r>
          </a:p>
          <a:p>
            <a:pPr algn="ctr"/>
            <a:r>
              <a:rPr lang="en-US" dirty="0">
                <a:solidFill>
                  <a:srgbClr val="007D7A"/>
                </a:solidFill>
                <a:cs typeface="Calibri" panose="020F0502020204030204" pitchFamily="34" charset="0"/>
              </a:rPr>
              <a:t>(changes)</a:t>
            </a:r>
          </a:p>
        </p:txBody>
      </p:sp>
      <p:cxnSp>
        <p:nvCxnSpPr>
          <p:cNvPr id="17" name="Straight Connector 16"/>
          <p:cNvCxnSpPr>
            <a:stCxn id="7" idx="2"/>
          </p:cNvCxnSpPr>
          <p:nvPr/>
        </p:nvCxnSpPr>
        <p:spPr>
          <a:xfrm flipH="1">
            <a:off x="6122329" y="2460713"/>
            <a:ext cx="18" cy="144016"/>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22328" y="2604729"/>
            <a:ext cx="3219200"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716791" y="2604729"/>
            <a:ext cx="3405537"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716792" y="2604729"/>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341528" y="2604729"/>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24880"/>
            <a:ext cx="10961288" cy="55059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lnSpc>
                <a:spcPct val="150000"/>
              </a:lnSpc>
              <a:spcBef>
                <a:spcPct val="20000"/>
              </a:spcBef>
              <a:buClr>
                <a:srgbClr val="008080"/>
              </a:buClr>
              <a:buSzPct val="85000"/>
              <a:defRPr/>
            </a:pPr>
            <a:r>
              <a:rPr lang="en-US" sz="1800" dirty="0"/>
              <a:t>Exact trigger is unknown, </a:t>
            </a:r>
            <a:r>
              <a:rPr lang="en-US" sz="1800" dirty="0">
                <a:solidFill>
                  <a:srgbClr val="00B050"/>
                </a:solidFill>
              </a:rPr>
              <a:t>But there is effects may lead to increase the contraction responsible for parturition. </a:t>
            </a:r>
            <a:endParaRPr lang="en-US" altLang="en-US" sz="1800" dirty="0">
              <a:solidFill>
                <a:srgbClr val="00B050"/>
              </a:solidFill>
            </a:endParaRPr>
          </a:p>
        </p:txBody>
      </p:sp>
      <p:cxnSp>
        <p:nvCxnSpPr>
          <p:cNvPr id="6" name="Straight Connector 5"/>
          <p:cNvCxnSpPr/>
          <p:nvPr/>
        </p:nvCxnSpPr>
        <p:spPr>
          <a:xfrm>
            <a:off x="1557908" y="4077072"/>
            <a:ext cx="0" cy="1944216"/>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57908" y="4437112"/>
            <a:ext cx="360040" cy="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557908" y="5013176"/>
            <a:ext cx="360040" cy="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557908" y="5517232"/>
            <a:ext cx="360040" cy="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557908" y="6021288"/>
            <a:ext cx="360040" cy="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956705" y="4196987"/>
            <a:ext cx="1662636" cy="400110"/>
          </a:xfrm>
          <a:prstGeom prst="rect">
            <a:avLst/>
          </a:prstGeom>
          <a:solidFill>
            <a:srgbClr val="EFFFFF"/>
          </a:solidFill>
        </p:spPr>
        <p:txBody>
          <a:bodyPr wrap="square">
            <a:spAutoFit/>
          </a:bodyPr>
          <a:lstStyle/>
          <a:p>
            <a:pPr algn="ctr"/>
            <a:r>
              <a:rPr lang="en-US" dirty="0">
                <a:solidFill>
                  <a:srgbClr val="007D7A"/>
                </a:solidFill>
                <a:cs typeface="Calibri" panose="020F0502020204030204" pitchFamily="34" charset="0"/>
              </a:rPr>
              <a:t>Estrogen</a:t>
            </a:r>
          </a:p>
        </p:txBody>
      </p:sp>
      <p:sp>
        <p:nvSpPr>
          <p:cNvPr id="25" name="Rectangle 24"/>
          <p:cNvSpPr/>
          <p:nvPr/>
        </p:nvSpPr>
        <p:spPr>
          <a:xfrm>
            <a:off x="1956705" y="4796567"/>
            <a:ext cx="1662636" cy="400110"/>
          </a:xfrm>
          <a:prstGeom prst="rect">
            <a:avLst/>
          </a:prstGeom>
          <a:solidFill>
            <a:srgbClr val="F9F9F9"/>
          </a:solidFill>
        </p:spPr>
        <p:txBody>
          <a:bodyPr wrap="square">
            <a:spAutoFit/>
          </a:bodyPr>
          <a:lstStyle/>
          <a:p>
            <a:pPr algn="ctr"/>
            <a:r>
              <a:rPr lang="en-US" dirty="0">
                <a:solidFill>
                  <a:srgbClr val="007D7A"/>
                </a:solidFill>
                <a:cs typeface="Calibri" panose="020F0502020204030204" pitchFamily="34" charset="0"/>
              </a:rPr>
              <a:t>Progesterone</a:t>
            </a:r>
          </a:p>
        </p:txBody>
      </p:sp>
      <p:sp>
        <p:nvSpPr>
          <p:cNvPr id="26" name="Rectangle 25"/>
          <p:cNvSpPr/>
          <p:nvPr/>
        </p:nvSpPr>
        <p:spPr>
          <a:xfrm>
            <a:off x="1956705" y="5317177"/>
            <a:ext cx="1662636" cy="400110"/>
          </a:xfrm>
          <a:prstGeom prst="rect">
            <a:avLst/>
          </a:prstGeom>
          <a:solidFill>
            <a:srgbClr val="FBF4FE"/>
          </a:solidFill>
        </p:spPr>
        <p:txBody>
          <a:bodyPr wrap="square">
            <a:spAutoFit/>
          </a:bodyPr>
          <a:lstStyle/>
          <a:p>
            <a:pPr algn="ctr"/>
            <a:r>
              <a:rPr lang="en-US" dirty="0">
                <a:solidFill>
                  <a:srgbClr val="FF0000"/>
                </a:solidFill>
                <a:cs typeface="Calibri" panose="020F0502020204030204" pitchFamily="34" charset="0"/>
              </a:rPr>
              <a:t>Oxytocin</a:t>
            </a:r>
          </a:p>
        </p:txBody>
      </p:sp>
      <p:sp>
        <p:nvSpPr>
          <p:cNvPr id="27" name="Rectangle 26"/>
          <p:cNvSpPr/>
          <p:nvPr/>
        </p:nvSpPr>
        <p:spPr>
          <a:xfrm>
            <a:off x="1956705" y="5821233"/>
            <a:ext cx="1662636" cy="400110"/>
          </a:xfrm>
          <a:prstGeom prst="rect">
            <a:avLst/>
          </a:prstGeom>
          <a:solidFill>
            <a:srgbClr val="FFF3F3"/>
          </a:solidFill>
        </p:spPr>
        <p:txBody>
          <a:bodyPr wrap="none">
            <a:spAutoFit/>
          </a:bodyPr>
          <a:lstStyle/>
          <a:p>
            <a:pPr algn="ctr"/>
            <a:r>
              <a:rPr lang="en-US" dirty="0">
                <a:solidFill>
                  <a:srgbClr val="007D7A"/>
                </a:solidFill>
                <a:cs typeface="Calibri" panose="020F0502020204030204" pitchFamily="34" charset="0"/>
              </a:rPr>
              <a:t>Prostaglandins</a:t>
            </a:r>
          </a:p>
        </p:txBody>
      </p:sp>
      <p:cxnSp>
        <p:nvCxnSpPr>
          <p:cNvPr id="29" name="Straight Connector 28"/>
          <p:cNvCxnSpPr/>
          <p:nvPr/>
        </p:nvCxnSpPr>
        <p:spPr>
          <a:xfrm flipH="1">
            <a:off x="10500410" y="4077072"/>
            <a:ext cx="1" cy="108012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0126860" y="4597097"/>
            <a:ext cx="373551" cy="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10126859" y="5157192"/>
            <a:ext cx="373551" cy="0"/>
          </a:xfrm>
          <a:prstGeom prst="straightConnector1">
            <a:avLst/>
          </a:prstGeom>
          <a:ln w="190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398871" y="4397042"/>
            <a:ext cx="3701654" cy="399525"/>
          </a:xfrm>
          <a:prstGeom prst="rect">
            <a:avLst/>
          </a:prstGeom>
          <a:solidFill>
            <a:srgbClr val="FEFDF8"/>
          </a:solidFill>
        </p:spPr>
        <p:txBody>
          <a:bodyPr wrap="square">
            <a:spAutoFit/>
          </a:bodyPr>
          <a:lstStyle/>
          <a:p>
            <a:pPr algn="ctr"/>
            <a:r>
              <a:rPr lang="en-US" dirty="0">
                <a:solidFill>
                  <a:srgbClr val="007D7A"/>
                </a:solidFill>
                <a:cs typeface="Calibri" panose="020F0502020204030204" pitchFamily="34" charset="0"/>
              </a:rPr>
              <a:t>Stretch of the uterine muscle</a:t>
            </a:r>
          </a:p>
        </p:txBody>
      </p:sp>
      <p:sp>
        <p:nvSpPr>
          <p:cNvPr id="40" name="Rectangle 39"/>
          <p:cNvSpPr/>
          <p:nvPr/>
        </p:nvSpPr>
        <p:spPr>
          <a:xfrm>
            <a:off x="6398871" y="4957137"/>
            <a:ext cx="3701654" cy="400110"/>
          </a:xfrm>
          <a:prstGeom prst="rect">
            <a:avLst/>
          </a:prstGeom>
          <a:solidFill>
            <a:srgbClr val="F7FFFB"/>
          </a:solidFill>
        </p:spPr>
        <p:txBody>
          <a:bodyPr wrap="none">
            <a:spAutoFit/>
          </a:bodyPr>
          <a:lstStyle/>
          <a:p>
            <a:pPr algn="ctr"/>
            <a:r>
              <a:rPr lang="en-US" dirty="0">
                <a:solidFill>
                  <a:srgbClr val="007D7A"/>
                </a:solidFill>
                <a:cs typeface="Calibri" panose="020F0502020204030204" pitchFamily="34" charset="0"/>
              </a:rPr>
              <a:t>Stretch or Irritation of the Cervix</a:t>
            </a:r>
          </a:p>
        </p:txBody>
      </p:sp>
    </p:spTree>
    <p:extLst>
      <p:ext uri="{BB962C8B-B14F-4D97-AF65-F5344CB8AC3E}">
        <p14:creationId xmlns:p14="http://schemas.microsoft.com/office/powerpoint/2010/main" val="4042354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Hormonal Changes</a:t>
            </a:r>
          </a:p>
        </p:txBody>
      </p:sp>
      <p:sp>
        <p:nvSpPr>
          <p:cNvPr id="6"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29395"/>
            <a:ext cx="109699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72593"/>
            <a:ext cx="111223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mc:AlternateContent xmlns:mc="http://schemas.openxmlformats.org/markup-compatibility/2006">
        <mc:Choice xmlns:a14="http://schemas.microsoft.com/office/drawing/2010/main" Requires="a14">
          <p:graphicFrame>
            <p:nvGraphicFramePr>
              <p:cNvPr id="9" name="Table 8"/>
              <p:cNvGraphicFramePr>
                <a:graphicFrameLocks noGrp="1"/>
              </p:cNvGraphicFramePr>
              <p:nvPr>
                <p:extLst>
                  <p:ext uri="{D42A27DB-BD31-4B8C-83A1-F6EECF244321}">
                    <p14:modId xmlns:p14="http://schemas.microsoft.com/office/powerpoint/2010/main" val="2133479506"/>
                  </p:ext>
                </p:extLst>
              </p:nvPr>
            </p:nvGraphicFramePr>
            <p:xfrm>
              <a:off x="618115" y="1631870"/>
              <a:ext cx="10969942" cy="2644140"/>
            </p:xfrm>
            <a:graphic>
              <a:graphicData uri="http://schemas.openxmlformats.org/drawingml/2006/table">
                <a:tbl>
                  <a:tblPr firstRow="1" bandRow="1">
                    <a:tableStyleId>{5DA37D80-6434-44D0-A028-1B22A696006F}</a:tableStyleId>
                  </a:tblPr>
                  <a:tblGrid>
                    <a:gridCol w="5689047">
                      <a:extLst>
                        <a:ext uri="{9D8B030D-6E8A-4147-A177-3AD203B41FA5}">
                          <a16:colId xmlns:a16="http://schemas.microsoft.com/office/drawing/2014/main" val="4128162029"/>
                        </a:ext>
                      </a:extLst>
                    </a:gridCol>
                    <a:gridCol w="5280895">
                      <a:extLst>
                        <a:ext uri="{9D8B030D-6E8A-4147-A177-3AD203B41FA5}">
                          <a16:colId xmlns:a16="http://schemas.microsoft.com/office/drawing/2014/main" val="323555524"/>
                        </a:ext>
                      </a:extLst>
                    </a:gridCol>
                  </a:tblGrid>
                  <a:tr h="211571">
                    <a:tc>
                      <a:txBody>
                        <a:bodyPr/>
                        <a:lstStyle/>
                        <a:p>
                          <a:pPr algn="ctr" defTabSz="914400">
                            <a:buClr>
                              <a:srgbClr val="008080"/>
                            </a:buClr>
                          </a:pPr>
                          <a:r>
                            <a:rPr kumimoji="0" lang="en-US" sz="1800" b="0" kern="1200" dirty="0">
                              <a:solidFill>
                                <a:srgbClr val="008080"/>
                              </a:solidFill>
                              <a:latin typeface="+mn-lt"/>
                              <a:ea typeface="+mn-ea"/>
                              <a:cs typeface="+mn-cs"/>
                            </a:rPr>
                            <a:t>Function of Estrogen</a:t>
                          </a:r>
                        </a:p>
                      </a:txBody>
                      <a:tcPr>
                        <a:solidFill>
                          <a:srgbClr val="EFFFFF"/>
                        </a:solidFill>
                      </a:tcPr>
                    </a:tc>
                    <a:tc>
                      <a:txBody>
                        <a:bodyPr/>
                        <a:lstStyle/>
                        <a:p>
                          <a:pPr algn="ctr" defTabSz="914400">
                            <a:buClr>
                              <a:srgbClr val="008080"/>
                            </a:buClr>
                          </a:pPr>
                          <a:r>
                            <a:rPr kumimoji="0" lang="en-US" sz="1800" b="0" kern="1200" dirty="0">
                              <a:solidFill>
                                <a:srgbClr val="008080"/>
                              </a:solidFill>
                              <a:latin typeface="+mn-lt"/>
                              <a:ea typeface="+mn-ea"/>
                              <a:cs typeface="+mn-cs"/>
                            </a:rPr>
                            <a:t>Function of Progesterone</a:t>
                          </a:r>
                        </a:p>
                      </a:txBody>
                      <a:tcPr>
                        <a:solidFill>
                          <a:srgbClr val="F9F9F9"/>
                        </a:solidFill>
                      </a:tcPr>
                    </a:tc>
                    <a:extLst>
                      <a:ext uri="{0D108BD9-81ED-4DB2-BD59-A6C34878D82A}">
                        <a16:rowId xmlns:a16="http://schemas.microsoft.com/office/drawing/2014/main" val="459244839"/>
                      </a:ext>
                    </a:extLst>
                  </a:tr>
                  <a:tr h="138827">
                    <a:tc>
                      <a:txBody>
                        <a:bodyPr/>
                        <a:lstStyle/>
                        <a:p>
                          <a:pPr marL="0" indent="0" algn="l" defTabSz="914400">
                            <a:lnSpc>
                              <a:spcPct val="150000"/>
                            </a:lnSpc>
                            <a:buClr>
                              <a:srgbClr val="007D7A"/>
                            </a:buClr>
                            <a:buFont typeface="Wingdings" panose="05000000000000000000" pitchFamily="2" charset="2"/>
                            <a:buNone/>
                          </a:pPr>
                          <a:r>
                            <a:rPr kumimoji="0" lang="en-US" sz="1800" kern="1200" dirty="0">
                              <a:solidFill>
                                <a:schemeClr val="tx1"/>
                              </a:solidFill>
                              <a:latin typeface="+mn-lt"/>
                              <a:ea typeface="+mn-ea"/>
                              <a:cs typeface="+mn-cs"/>
                            </a:rPr>
                            <a:t>Estrogen </a:t>
                          </a:r>
                          <a:r>
                            <a:rPr kumimoji="0" lang="en-US" sz="1800" kern="1200" dirty="0">
                              <a:solidFill>
                                <a:srgbClr val="FF0000"/>
                              </a:solidFill>
                              <a:latin typeface="+mn-lt"/>
                              <a:ea typeface="+mn-ea"/>
                              <a:cs typeface="+mn-cs"/>
                            </a:rPr>
                            <a:t>stimulate</a:t>
                          </a:r>
                          <a:r>
                            <a:rPr kumimoji="0" lang="en-US" sz="1800" kern="1200" dirty="0">
                              <a:solidFill>
                                <a:schemeClr val="tx1"/>
                              </a:solidFill>
                              <a:latin typeface="+mn-lt"/>
                              <a:ea typeface="+mn-ea"/>
                              <a:cs typeface="+mn-cs"/>
                            </a:rPr>
                            <a:t> uterine contractility by: </a:t>
                          </a:r>
                        </a:p>
                        <a:p>
                          <a:pPr marL="0" indent="0" algn="l" defTabSz="914400">
                            <a:lnSpc>
                              <a:spcPct val="150000"/>
                            </a:lnSpc>
                            <a:buClr>
                              <a:srgbClr val="007D7A"/>
                            </a:buClr>
                            <a:buFont typeface="Wingdings" panose="05000000000000000000" pitchFamily="2" charset="2"/>
                            <a:buNone/>
                          </a:pPr>
                          <a:endParaRPr kumimoji="0" lang="en-US" sz="900" kern="1200" dirty="0">
                            <a:solidFill>
                              <a:schemeClr val="tx1"/>
                            </a:solidFill>
                            <a:latin typeface="+mn-lt"/>
                            <a:ea typeface="+mn-ea"/>
                            <a:cs typeface="+mn-cs"/>
                          </a:endParaRPr>
                        </a:p>
                        <a:p>
                          <a:pPr marL="342900" indent="-342900" algn="l" defTabSz="914400">
                            <a:lnSpc>
                              <a:spcPct val="150000"/>
                            </a:lnSpc>
                            <a:buClr>
                              <a:srgbClr val="007D7A"/>
                            </a:buClr>
                            <a:buFont typeface="+mj-lt"/>
                            <a:buAutoNum type="arabicPeriod"/>
                          </a:pPr>
                          <a14:m>
                            <m:oMath xmlns:m="http://schemas.openxmlformats.org/officeDocument/2006/math">
                              <m:r>
                                <a:rPr kumimoji="0" lang="en-US" sz="1600" i="1" kern="1200" smtClean="0">
                                  <a:solidFill>
                                    <a:schemeClr val="tx1"/>
                                  </a:solidFill>
                                  <a:latin typeface="Cambria Math" panose="02040503050406030204" pitchFamily="18" charset="0"/>
                                  <a:ea typeface="Cambria Math" panose="02040503050406030204" pitchFamily="18" charset="0"/>
                                  <a:cs typeface="+mn-cs"/>
                                </a:rPr>
                                <m:t>↑</m:t>
                              </m:r>
                            </m:oMath>
                          </a14:m>
                          <a:r>
                            <a:rPr kumimoji="0" lang="en-US" sz="1600" kern="1200" dirty="0">
                              <a:solidFill>
                                <a:schemeClr val="tx1"/>
                              </a:solidFill>
                              <a:latin typeface="+mn-lt"/>
                              <a:ea typeface="+mn-ea"/>
                              <a:cs typeface="+mn-cs"/>
                            </a:rPr>
                            <a:t> GAP junctions with onset of </a:t>
                          </a:r>
                          <a:r>
                            <a:rPr kumimoji="0" lang="en-US" sz="1600" kern="1200" dirty="0" err="1">
                              <a:solidFill>
                                <a:schemeClr val="tx1"/>
                              </a:solidFill>
                              <a:latin typeface="+mn-lt"/>
                              <a:ea typeface="+mn-ea"/>
                              <a:cs typeface="+mn-cs"/>
                            </a:rPr>
                            <a:t>labour</a:t>
                          </a:r>
                          <a:r>
                            <a:rPr kumimoji="0" lang="en-US" sz="1600" kern="1200" dirty="0">
                              <a:solidFill>
                                <a:schemeClr val="tx1"/>
                              </a:solidFill>
                              <a:latin typeface="+mn-lt"/>
                              <a:ea typeface="+mn-ea"/>
                              <a:cs typeface="+mn-cs"/>
                            </a:rPr>
                            <a:t>.</a:t>
                          </a:r>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14:m>
                            <m:oMath xmlns:m="http://schemas.openxmlformats.org/officeDocument/2006/math">
                              <m:r>
                                <a:rPr kumimoji="0" lang="en-US" sz="1600" i="1" kern="1200" smtClean="0">
                                  <a:solidFill>
                                    <a:schemeClr val="tx1"/>
                                  </a:solidFill>
                                  <a:latin typeface="Cambria Math" panose="02040503050406030204" pitchFamily="18" charset="0"/>
                                  <a:ea typeface="Cambria Math" panose="02040503050406030204" pitchFamily="18" charset="0"/>
                                  <a:cs typeface="+mn-cs"/>
                                </a:rPr>
                                <m:t>↑</m:t>
                              </m:r>
                            </m:oMath>
                          </a14:m>
                          <a:r>
                            <a:rPr kumimoji="0" lang="en-US" sz="1600" kern="1200" dirty="0">
                              <a:solidFill>
                                <a:schemeClr val="tx1"/>
                              </a:solidFill>
                              <a:latin typeface="+mn-lt"/>
                              <a:ea typeface="+mn-ea"/>
                              <a:cs typeface="+mn-cs"/>
                            </a:rPr>
                            <a:t> Oxytocin receptors. </a:t>
                          </a:r>
                          <a:r>
                            <a:rPr kumimoji="0" lang="en-US" sz="1600" kern="1200" dirty="0">
                              <a:solidFill>
                                <a:srgbClr val="00B050"/>
                              </a:solidFill>
                              <a:latin typeface="+mn-lt"/>
                              <a:ea typeface="+mn-ea"/>
                              <a:cs typeface="+mn-cs"/>
                            </a:rPr>
                            <a:t>(oxytocin is a very essential component of </a:t>
                          </a:r>
                          <a:r>
                            <a:rPr kumimoji="0" lang="en-US" sz="1600" kern="1200" dirty="0" smtClean="0">
                              <a:solidFill>
                                <a:srgbClr val="00B050"/>
                              </a:solidFill>
                              <a:latin typeface="+mn-lt"/>
                              <a:ea typeface="+mn-ea"/>
                              <a:cs typeface="+mn-cs"/>
                            </a:rPr>
                            <a:t>labor &amp; without it the labor wont occur)</a:t>
                          </a:r>
                          <a:endParaRPr kumimoji="0" lang="en-US" sz="1600" kern="1200" dirty="0">
                            <a:solidFill>
                              <a:srgbClr val="00B050"/>
                            </a:solidFill>
                            <a:latin typeface="+mn-lt"/>
                            <a:ea typeface="+mn-ea"/>
                            <a:cs typeface="+mn-cs"/>
                          </a:endParaRPr>
                        </a:p>
                        <a:p>
                          <a:pPr marL="342900" indent="-342900" algn="l" defTabSz="914400">
                            <a:lnSpc>
                              <a:spcPct val="100000"/>
                            </a:lnSpc>
                            <a:buClr>
                              <a:srgbClr val="007D7A"/>
                            </a:buClr>
                            <a:buFont typeface="+mj-lt"/>
                            <a:buAutoNum type="arabicPeriod"/>
                          </a:pPr>
                          <a14:m>
                            <m:oMath xmlns:m="http://schemas.openxmlformats.org/officeDocument/2006/math">
                              <m:r>
                                <a:rPr kumimoji="0" lang="en-US" sz="1600" i="1" kern="1200" smtClean="0">
                                  <a:solidFill>
                                    <a:schemeClr val="tx1"/>
                                  </a:solidFill>
                                  <a:latin typeface="Cambria Math" panose="02040503050406030204" pitchFamily="18" charset="0"/>
                                  <a:ea typeface="Cambria Math" panose="02040503050406030204" pitchFamily="18" charset="0"/>
                                  <a:cs typeface="+mn-cs"/>
                                </a:rPr>
                                <m:t>↑</m:t>
                              </m:r>
                            </m:oMath>
                          </a14:m>
                          <a:r>
                            <a:rPr kumimoji="0" lang="en-US" sz="1600" kern="1200" dirty="0">
                              <a:solidFill>
                                <a:schemeClr val="tx1"/>
                              </a:solidFill>
                              <a:latin typeface="+mn-lt"/>
                              <a:ea typeface="+mn-ea"/>
                              <a:cs typeface="+mn-cs"/>
                            </a:rPr>
                            <a:t> Prostaglandins. </a:t>
                          </a:r>
                          <a:r>
                            <a:rPr kumimoji="0" lang="en-US" sz="1500" kern="1200" dirty="0">
                              <a:solidFill>
                                <a:srgbClr val="00B050"/>
                              </a:solidFill>
                              <a:latin typeface="+mn-lt"/>
                              <a:ea typeface="+mn-ea"/>
                              <a:cs typeface="+mn-cs"/>
                            </a:rPr>
                            <a:t>(it is not a hormone,</a:t>
                          </a:r>
                          <a:r>
                            <a:rPr kumimoji="0" lang="en-US" sz="1500" kern="1200" baseline="0" dirty="0">
                              <a:solidFill>
                                <a:srgbClr val="00B050"/>
                              </a:solidFill>
                              <a:latin typeface="+mn-lt"/>
                              <a:ea typeface="+mn-ea"/>
                              <a:cs typeface="+mn-cs"/>
                            </a:rPr>
                            <a:t> </a:t>
                          </a:r>
                          <a:r>
                            <a:rPr kumimoji="0" lang="en-US" sz="1500" kern="1200" dirty="0">
                              <a:solidFill>
                                <a:srgbClr val="00B050"/>
                              </a:solidFill>
                              <a:latin typeface="+mn-lt"/>
                              <a:ea typeface="+mn-ea"/>
                              <a:cs typeface="+mn-cs"/>
                            </a:rPr>
                            <a:t>synthesized inside the cells, and in the uterus synthesized inside the myometrium)</a:t>
                          </a:r>
                        </a:p>
                      </a:txBody>
                      <a:tcPr>
                        <a:solidFill>
                          <a:schemeClr val="bg1"/>
                        </a:solidFill>
                      </a:tcPr>
                    </a:tc>
                    <a:tc>
                      <a:txBody>
                        <a:bodyPr/>
                        <a:lstStyle/>
                        <a:p>
                          <a:pPr marL="0" marR="0" lvl="1" indent="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kumimoji="0" lang="en-US" sz="1800" kern="1200" dirty="0">
                              <a:solidFill>
                                <a:schemeClr val="tx1"/>
                              </a:solidFill>
                              <a:latin typeface="+mn-lt"/>
                              <a:ea typeface="+mn-ea"/>
                              <a:cs typeface="+mn-cs"/>
                            </a:rPr>
                            <a:t>Progesterone </a:t>
                          </a:r>
                          <a:r>
                            <a:rPr kumimoji="0" lang="en-US" sz="1800" kern="1200" dirty="0">
                              <a:solidFill>
                                <a:srgbClr val="FF0000"/>
                              </a:solidFill>
                              <a:latin typeface="+mn-lt"/>
                              <a:ea typeface="+mn-ea"/>
                              <a:cs typeface="+mn-cs"/>
                            </a:rPr>
                            <a:t>inhibit</a:t>
                          </a:r>
                          <a:r>
                            <a:rPr kumimoji="0" lang="en-US" sz="1800" kern="1200" dirty="0">
                              <a:solidFill>
                                <a:schemeClr val="tx1"/>
                              </a:solidFill>
                              <a:latin typeface="+mn-lt"/>
                              <a:ea typeface="+mn-ea"/>
                              <a:cs typeface="+mn-cs"/>
                            </a:rPr>
                            <a:t> uterine contractility by: </a:t>
                          </a:r>
                        </a:p>
                        <a:p>
                          <a:pPr marL="0" marR="0" lvl="1" indent="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kumimoji="0" lang="en-US" sz="900" kern="1200" dirty="0">
                            <a:solidFill>
                              <a:schemeClr val="tx1"/>
                            </a:solidFill>
                            <a:latin typeface="+mn-lt"/>
                            <a:ea typeface="+mn-ea"/>
                            <a:cs typeface="+mn-cs"/>
                          </a:endParaRPr>
                        </a:p>
                        <a:p>
                          <a:pPr marL="342900" marR="0" lvl="1"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14:m>
                            <m:oMath xmlns:m="http://schemas.openxmlformats.org/officeDocument/2006/math">
                              <m:r>
                                <a:rPr kumimoji="0" lang="en-US" sz="1600" i="1" kern="1200" smtClean="0">
                                  <a:solidFill>
                                    <a:schemeClr val="tx1"/>
                                  </a:solidFill>
                                  <a:latin typeface="Cambria Math" panose="02040503050406030204" pitchFamily="18" charset="0"/>
                                  <a:ea typeface="Cambria Math" panose="02040503050406030204" pitchFamily="18" charset="0"/>
                                  <a:cs typeface="+mn-cs"/>
                                </a:rPr>
                                <m:t>↓</m:t>
                              </m:r>
                              <m:r>
                                <a:rPr kumimoji="0" lang="en-US" sz="1600" b="0" i="1" kern="1200" smtClean="0">
                                  <a:solidFill>
                                    <a:schemeClr val="tx1"/>
                                  </a:solidFill>
                                  <a:latin typeface="Cambria Math" panose="02040503050406030204" pitchFamily="18" charset="0"/>
                                  <a:ea typeface="Cambria Math" panose="02040503050406030204" pitchFamily="18" charset="0"/>
                                  <a:cs typeface="+mn-cs"/>
                                </a:rPr>
                                <m:t> </m:t>
                              </m:r>
                            </m:oMath>
                          </a14:m>
                          <a:r>
                            <a:rPr kumimoji="0" lang="en-US" sz="1600" kern="1200" dirty="0">
                              <a:solidFill>
                                <a:schemeClr val="tx1"/>
                              </a:solidFill>
                              <a:latin typeface="+mn-lt"/>
                              <a:ea typeface="+mn-ea"/>
                              <a:cs typeface="+mn-cs"/>
                            </a:rPr>
                            <a:t>GAP junctions.</a:t>
                          </a:r>
                        </a:p>
                        <a:p>
                          <a:pPr marL="342900" marR="0" lvl="1"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14:m>
                            <m:oMath xmlns:m="http://schemas.openxmlformats.org/officeDocument/2006/math">
                              <m:r>
                                <a:rPr kumimoji="0" lang="en-US" sz="1600" i="1" kern="1200" smtClean="0">
                                  <a:solidFill>
                                    <a:schemeClr val="tx1"/>
                                  </a:solidFill>
                                  <a:latin typeface="Cambria Math" panose="02040503050406030204" pitchFamily="18" charset="0"/>
                                  <a:ea typeface="Cambria Math" panose="02040503050406030204" pitchFamily="18" charset="0"/>
                                  <a:cs typeface="+mn-cs"/>
                                </a:rPr>
                                <m:t>↓</m:t>
                              </m:r>
                            </m:oMath>
                          </a14:m>
                          <a:r>
                            <a:rPr kumimoji="0" lang="en-US" sz="1600" kern="1200" dirty="0">
                              <a:solidFill>
                                <a:schemeClr val="tx1"/>
                              </a:solidFill>
                              <a:latin typeface="+mn-lt"/>
                              <a:ea typeface="+mn-ea"/>
                              <a:cs typeface="+mn-cs"/>
                            </a:rPr>
                            <a:t> Oxytocin receptor.</a:t>
                          </a:r>
                        </a:p>
                        <a:p>
                          <a:pPr marL="342900" marR="0" lvl="1"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14:m>
                            <m:oMath xmlns:m="http://schemas.openxmlformats.org/officeDocument/2006/math">
                              <m:r>
                                <a:rPr kumimoji="0" lang="en-US" sz="1600" i="1" kern="1200" smtClean="0">
                                  <a:solidFill>
                                    <a:schemeClr val="tx1"/>
                                  </a:solidFill>
                                  <a:latin typeface="Cambria Math" panose="02040503050406030204" pitchFamily="18" charset="0"/>
                                  <a:ea typeface="Cambria Math" panose="02040503050406030204" pitchFamily="18" charset="0"/>
                                  <a:cs typeface="+mn-cs"/>
                                </a:rPr>
                                <m:t>↓</m:t>
                              </m:r>
                            </m:oMath>
                          </a14:m>
                          <a:r>
                            <a:rPr kumimoji="0" lang="en-US" sz="1600" kern="1200" dirty="0">
                              <a:solidFill>
                                <a:schemeClr val="tx1"/>
                              </a:solidFill>
                              <a:latin typeface="+mn-lt"/>
                              <a:ea typeface="+mn-ea"/>
                              <a:cs typeface="+mn-cs"/>
                            </a:rPr>
                            <a:t> Prostaglandins.</a:t>
                          </a:r>
                          <a:r>
                            <a:rPr kumimoji="0" lang="en-US" sz="1600" kern="1200" baseline="0" dirty="0">
                              <a:solidFill>
                                <a:schemeClr val="tx1"/>
                              </a:solidFill>
                              <a:latin typeface="+mn-lt"/>
                              <a:ea typeface="+mn-ea"/>
                              <a:cs typeface="+mn-cs"/>
                            </a:rPr>
                            <a:t> </a:t>
                          </a:r>
                          <a:r>
                            <a:rPr kumimoji="0" lang="en-US" sz="1400" kern="1200" baseline="0" dirty="0">
                              <a:solidFill>
                                <a:schemeClr val="bg1">
                                  <a:lumMod val="50000"/>
                                </a:schemeClr>
                              </a:solidFill>
                              <a:latin typeface="+mn-lt"/>
                              <a:ea typeface="+mn-ea"/>
                              <a:cs typeface="+mn-cs"/>
                            </a:rPr>
                            <a:t>(cause contraction so, we lower it down)</a:t>
                          </a:r>
                          <a:endParaRPr kumimoji="0" lang="en-US" sz="1400" kern="1200" dirty="0">
                            <a:solidFill>
                              <a:schemeClr val="bg1">
                                <a:lumMod val="50000"/>
                              </a:schemeClr>
                            </a:solidFill>
                            <a:latin typeface="+mn-lt"/>
                            <a:ea typeface="+mn-ea"/>
                            <a:cs typeface="+mn-cs"/>
                          </a:endParaRPr>
                        </a:p>
                        <a:p>
                          <a:pPr marL="342900" marR="0" lvl="1"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14:m>
                            <m:oMath xmlns:m="http://schemas.openxmlformats.org/officeDocument/2006/math">
                              <m:r>
                                <a:rPr kumimoji="0" lang="en-US" sz="1600" i="1" kern="1200" smtClean="0">
                                  <a:solidFill>
                                    <a:schemeClr val="tx1"/>
                                  </a:solidFill>
                                  <a:latin typeface="Cambria Math" panose="02040503050406030204" pitchFamily="18" charset="0"/>
                                  <a:ea typeface="Cambria Math" panose="02040503050406030204" pitchFamily="18" charset="0"/>
                                  <a:cs typeface="+mn-cs"/>
                                </a:rPr>
                                <m:t>↑</m:t>
                              </m:r>
                              <m:r>
                                <a:rPr kumimoji="0" lang="en-US" sz="1600" b="0" i="1" kern="1200" smtClean="0">
                                  <a:solidFill>
                                    <a:schemeClr val="tx1"/>
                                  </a:solidFill>
                                  <a:latin typeface="Cambria Math" panose="02040503050406030204" pitchFamily="18" charset="0"/>
                                  <a:ea typeface="Cambria Math" panose="02040503050406030204" pitchFamily="18" charset="0"/>
                                  <a:cs typeface="+mn-cs"/>
                                </a:rPr>
                                <m:t> </m:t>
                              </m:r>
                            </m:oMath>
                          </a14:m>
                          <a:r>
                            <a:rPr kumimoji="0" lang="en-US" sz="1600" kern="1200" dirty="0">
                              <a:solidFill>
                                <a:schemeClr val="tx1"/>
                              </a:solidFill>
                              <a:latin typeface="+mn-lt"/>
                              <a:ea typeface="+mn-ea"/>
                              <a:cs typeface="+mn-cs"/>
                            </a:rPr>
                            <a:t>resting membrane</a:t>
                          </a:r>
                          <a:r>
                            <a:rPr kumimoji="0" lang="en-US" sz="1600" kern="1200" baseline="0" dirty="0">
                              <a:solidFill>
                                <a:schemeClr val="tx1"/>
                              </a:solidFill>
                              <a:latin typeface="+mn-lt"/>
                              <a:ea typeface="+mn-ea"/>
                              <a:cs typeface="+mn-cs"/>
                            </a:rPr>
                            <a:t> </a:t>
                          </a:r>
                          <a:r>
                            <a:rPr kumimoji="0" lang="en-US" sz="1600" kern="1200" dirty="0" smtClean="0">
                              <a:solidFill>
                                <a:schemeClr val="tx1"/>
                              </a:solidFill>
                              <a:latin typeface="+mn-lt"/>
                              <a:ea typeface="+mn-ea"/>
                              <a:cs typeface="+mn-cs"/>
                            </a:rPr>
                            <a:t>Potential</a:t>
                          </a:r>
                          <a:r>
                            <a:rPr kumimoji="0" lang="en-US" sz="1600" kern="1200" baseline="0" dirty="0" smtClean="0">
                              <a:solidFill>
                                <a:schemeClr val="tx1"/>
                              </a:solidFill>
                              <a:latin typeface="+mn-lt"/>
                              <a:ea typeface="+mn-ea"/>
                              <a:cs typeface="+mn-cs"/>
                            </a:rPr>
                            <a:t> </a:t>
                          </a:r>
                          <a:r>
                            <a:rPr kumimoji="0" lang="en-US" sz="1500" kern="1200" dirty="0" smtClean="0">
                              <a:solidFill>
                                <a:srgbClr val="00B050"/>
                              </a:solidFill>
                              <a:latin typeface="+mn-lt"/>
                              <a:ea typeface="+mn-ea"/>
                              <a:cs typeface="+mn-cs"/>
                            </a:rPr>
                            <a:t>(-60mv).</a:t>
                          </a:r>
                        </a:p>
                      </a:txBody>
                      <a:tcPr>
                        <a:solidFill>
                          <a:schemeClr val="bg1"/>
                        </a:solidFill>
                      </a:tcPr>
                    </a:tc>
                    <a:extLst>
                      <a:ext uri="{0D108BD9-81ED-4DB2-BD59-A6C34878D82A}">
                        <a16:rowId xmlns:a16="http://schemas.microsoft.com/office/drawing/2014/main" val="914437974"/>
                      </a:ext>
                    </a:extLst>
                  </a:tr>
                </a:tbl>
              </a:graphicData>
            </a:graphic>
          </p:graphicFrame>
        </mc:Choice>
        <mc:Fallback>
          <p:graphicFrame>
            <p:nvGraphicFramePr>
              <p:cNvPr id="9" name="Table 8"/>
              <p:cNvGraphicFramePr>
                <a:graphicFrameLocks noGrp="1"/>
              </p:cNvGraphicFramePr>
              <p:nvPr>
                <p:extLst>
                  <p:ext uri="{D42A27DB-BD31-4B8C-83A1-F6EECF244321}">
                    <p14:modId xmlns:p14="http://schemas.microsoft.com/office/powerpoint/2010/main" val="2133479506"/>
                  </p:ext>
                </p:extLst>
              </p:nvPr>
            </p:nvGraphicFramePr>
            <p:xfrm>
              <a:off x="618115" y="1631870"/>
              <a:ext cx="10969942" cy="2644140"/>
            </p:xfrm>
            <a:graphic>
              <a:graphicData uri="http://schemas.openxmlformats.org/drawingml/2006/table">
                <a:tbl>
                  <a:tblPr firstRow="1" bandRow="1">
                    <a:tableStyleId>{5DA37D80-6434-44D0-A028-1B22A696006F}</a:tableStyleId>
                  </a:tblPr>
                  <a:tblGrid>
                    <a:gridCol w="5689047">
                      <a:extLst>
                        <a:ext uri="{9D8B030D-6E8A-4147-A177-3AD203B41FA5}">
                          <a16:colId xmlns:a16="http://schemas.microsoft.com/office/drawing/2014/main" val="4128162029"/>
                        </a:ext>
                      </a:extLst>
                    </a:gridCol>
                    <a:gridCol w="5280895">
                      <a:extLst>
                        <a:ext uri="{9D8B030D-6E8A-4147-A177-3AD203B41FA5}">
                          <a16:colId xmlns:a16="http://schemas.microsoft.com/office/drawing/2014/main" val="323555524"/>
                        </a:ext>
                      </a:extLst>
                    </a:gridCol>
                  </a:tblGrid>
                  <a:tr h="365760">
                    <a:tc>
                      <a:txBody>
                        <a:bodyPr/>
                        <a:lstStyle/>
                        <a:p>
                          <a:pPr algn="ctr" defTabSz="914400">
                            <a:buClr>
                              <a:srgbClr val="008080"/>
                            </a:buClr>
                          </a:pPr>
                          <a:r>
                            <a:rPr kumimoji="0" lang="en-US" sz="1800" b="0" kern="1200" dirty="0">
                              <a:solidFill>
                                <a:srgbClr val="008080"/>
                              </a:solidFill>
                              <a:latin typeface="+mn-lt"/>
                              <a:ea typeface="+mn-ea"/>
                              <a:cs typeface="+mn-cs"/>
                            </a:rPr>
                            <a:t>Function of Estrogen</a:t>
                          </a:r>
                        </a:p>
                      </a:txBody>
                      <a:tcPr>
                        <a:solidFill>
                          <a:srgbClr val="EFFFFF"/>
                        </a:solidFill>
                      </a:tcPr>
                    </a:tc>
                    <a:tc>
                      <a:txBody>
                        <a:bodyPr/>
                        <a:lstStyle/>
                        <a:p>
                          <a:pPr algn="ctr" defTabSz="914400">
                            <a:buClr>
                              <a:srgbClr val="008080"/>
                            </a:buClr>
                          </a:pPr>
                          <a:r>
                            <a:rPr kumimoji="0" lang="en-US" sz="1800" b="0" kern="1200" dirty="0">
                              <a:solidFill>
                                <a:srgbClr val="008080"/>
                              </a:solidFill>
                              <a:latin typeface="+mn-lt"/>
                              <a:ea typeface="+mn-ea"/>
                              <a:cs typeface="+mn-cs"/>
                            </a:rPr>
                            <a:t>Function of Progesterone</a:t>
                          </a:r>
                        </a:p>
                      </a:txBody>
                      <a:tcPr>
                        <a:solidFill>
                          <a:srgbClr val="F9F9F9"/>
                        </a:solidFill>
                      </a:tcPr>
                    </a:tc>
                    <a:extLst>
                      <a:ext uri="{0D108BD9-81ED-4DB2-BD59-A6C34878D82A}">
                        <a16:rowId xmlns:a16="http://schemas.microsoft.com/office/drawing/2014/main" val="459244839"/>
                      </a:ext>
                    </a:extLst>
                  </a:tr>
                  <a:tr h="2278380">
                    <a:tc>
                      <a:txBody>
                        <a:bodyPr/>
                        <a:lstStyle/>
                        <a:p>
                          <a:endParaRPr lang="en-US"/>
                        </a:p>
                      </a:txBody>
                      <a:tcPr>
                        <a:blipFill>
                          <a:blip r:embed="rId2"/>
                          <a:stretch>
                            <a:fillRect l="-107" t="-17333" r="-93355" b="-2667"/>
                          </a:stretch>
                        </a:blipFill>
                      </a:tcPr>
                    </a:tc>
                    <a:tc>
                      <a:txBody>
                        <a:bodyPr/>
                        <a:lstStyle/>
                        <a:p>
                          <a:endParaRPr lang="en-US"/>
                        </a:p>
                      </a:txBody>
                      <a:tcPr>
                        <a:blipFill>
                          <a:blip r:embed="rId2"/>
                          <a:stretch>
                            <a:fillRect l="-107728" t="-17333" r="-461" b="-2667"/>
                          </a:stretch>
                        </a:blipFill>
                      </a:tcPr>
                    </a:tc>
                    <a:extLst>
                      <a:ext uri="{0D108BD9-81ED-4DB2-BD59-A6C34878D82A}">
                        <a16:rowId xmlns:a16="http://schemas.microsoft.com/office/drawing/2014/main" val="914437974"/>
                      </a:ext>
                    </a:extLst>
                  </a:tr>
                </a:tbl>
              </a:graphicData>
            </a:graphic>
          </p:graphicFrame>
        </mc:Fallback>
      </mc:AlternateContent>
      <p:sp>
        <p:nvSpPr>
          <p:cNvPr id="12"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24880"/>
            <a:ext cx="10961288" cy="55059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spcBef>
                <a:spcPct val="20000"/>
              </a:spcBef>
              <a:buClr>
                <a:srgbClr val="008080"/>
              </a:buClr>
              <a:buSzPct val="85000"/>
              <a:defRPr/>
            </a:pPr>
            <a:r>
              <a:rPr lang="en-US" sz="1800" dirty="0">
                <a:solidFill>
                  <a:srgbClr val="FF0000"/>
                </a:solidFill>
              </a:rPr>
              <a:t>Increased ratio of estrogens to progesterone. </a:t>
            </a:r>
            <a:r>
              <a:rPr lang="en-US" sz="1800" dirty="0">
                <a:solidFill>
                  <a:srgbClr val="00B050"/>
                </a:solidFill>
              </a:rPr>
              <a:t>(both are coming from the placenta)</a:t>
            </a:r>
          </a:p>
        </p:txBody>
      </p:sp>
      <p:sp>
        <p:nvSpPr>
          <p:cNvPr id="13" name="Rectangle 3">
            <a:extLst>
              <a:ext uri="{FF2B5EF4-FFF2-40B4-BE49-F238E27FC236}">
                <a16:creationId xmlns:a16="http://schemas.microsoft.com/office/drawing/2014/main" id="{5667798A-01AF-1F47-A4FF-F81027D800E0}"/>
              </a:ext>
            </a:extLst>
          </p:cNvPr>
          <p:cNvSpPr txBox="1">
            <a:spLocks noChangeArrowheads="1"/>
          </p:cNvSpPr>
          <p:nvPr/>
        </p:nvSpPr>
        <p:spPr>
          <a:xfrm>
            <a:off x="618115" y="4261223"/>
            <a:ext cx="10969944" cy="2054326"/>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lnSpc>
                <a:spcPct val="150000"/>
              </a:lnSpc>
              <a:spcBef>
                <a:spcPct val="20000"/>
              </a:spcBef>
              <a:buClr>
                <a:srgbClr val="008080"/>
              </a:buClr>
              <a:buSzPct val="85000"/>
              <a:defRPr/>
            </a:pPr>
            <a:r>
              <a:rPr lang="en-US" sz="1800" dirty="0"/>
              <a:t>From </a:t>
            </a:r>
            <a:r>
              <a:rPr lang="en-US" sz="1800" dirty="0">
                <a:solidFill>
                  <a:schemeClr val="accent4">
                    <a:lumMod val="75000"/>
                  </a:schemeClr>
                </a:solidFill>
              </a:rPr>
              <a:t>7</a:t>
            </a:r>
            <a:r>
              <a:rPr lang="en-US" sz="1800" baseline="30000" dirty="0">
                <a:solidFill>
                  <a:schemeClr val="accent4">
                    <a:lumMod val="75000"/>
                  </a:schemeClr>
                </a:solidFill>
              </a:rPr>
              <a:t>th</a:t>
            </a:r>
            <a:r>
              <a:rPr lang="en-US" sz="1800" dirty="0">
                <a:solidFill>
                  <a:schemeClr val="accent4">
                    <a:lumMod val="75000"/>
                  </a:schemeClr>
                </a:solidFill>
              </a:rPr>
              <a:t> month </a:t>
            </a:r>
            <a:r>
              <a:rPr lang="en-US" sz="1800" dirty="0"/>
              <a:t>till term </a:t>
            </a:r>
            <a:r>
              <a:rPr lang="en-US" sz="1800" dirty="0">
                <a:solidFill>
                  <a:schemeClr val="bg1">
                    <a:lumMod val="50000"/>
                  </a:schemeClr>
                </a:solidFill>
              </a:rPr>
              <a:t>(birth)</a:t>
            </a:r>
            <a:r>
              <a:rPr lang="en-US" sz="1800" dirty="0"/>
              <a:t>: </a:t>
            </a:r>
          </a:p>
          <a:p>
            <a:pPr marL="342900" indent="-342900">
              <a:lnSpc>
                <a:spcPct val="150000"/>
              </a:lnSpc>
              <a:spcBef>
                <a:spcPct val="20000"/>
              </a:spcBef>
              <a:buClr>
                <a:srgbClr val="008080"/>
              </a:buClr>
              <a:buSzPct val="85000"/>
              <a:buFont typeface="+mj-lt"/>
              <a:buAutoNum type="arabicPeriod"/>
              <a:defRPr/>
            </a:pPr>
            <a:r>
              <a:rPr lang="en-US" sz="1800" dirty="0"/>
              <a:t> </a:t>
            </a:r>
            <a:r>
              <a:rPr lang="en-US" sz="1600" dirty="0"/>
              <a:t>Progesterone secretion </a:t>
            </a:r>
            <a:r>
              <a:rPr lang="en-US" sz="1600" dirty="0">
                <a:solidFill>
                  <a:srgbClr val="FF0000"/>
                </a:solidFill>
              </a:rPr>
              <a:t>remain constant or </a:t>
            </a:r>
            <a:r>
              <a:rPr lang="en-US" sz="1600" u="sng" dirty="0">
                <a:solidFill>
                  <a:srgbClr val="FF0000"/>
                </a:solidFill>
              </a:rPr>
              <a:t>decreases</a:t>
            </a:r>
            <a:r>
              <a:rPr lang="en-US" sz="1600" dirty="0">
                <a:solidFill>
                  <a:srgbClr val="FF0000"/>
                </a:solidFill>
              </a:rPr>
              <a:t> slightly </a:t>
            </a:r>
            <a:r>
              <a:rPr lang="en-US" sz="1600" dirty="0">
                <a:solidFill>
                  <a:schemeClr val="bg1">
                    <a:lumMod val="50000"/>
                  </a:schemeClr>
                </a:solidFill>
              </a:rPr>
              <a:t>(</a:t>
            </a:r>
            <a:r>
              <a:rPr lang="en-US" sz="1600" dirty="0" smtClean="0">
                <a:solidFill>
                  <a:schemeClr val="bg1">
                    <a:lumMod val="50000"/>
                  </a:schemeClr>
                </a:solidFill>
              </a:rPr>
              <a:t>gradually), because it decrease the contraction. </a:t>
            </a:r>
            <a:endParaRPr lang="en-US" sz="1600" dirty="0">
              <a:solidFill>
                <a:schemeClr val="bg1">
                  <a:lumMod val="50000"/>
                </a:schemeClr>
              </a:solidFill>
            </a:endParaRPr>
          </a:p>
          <a:p>
            <a:pPr marL="342900" indent="-342900">
              <a:lnSpc>
                <a:spcPct val="150000"/>
              </a:lnSpc>
              <a:spcBef>
                <a:spcPct val="20000"/>
              </a:spcBef>
              <a:buClr>
                <a:srgbClr val="008080"/>
              </a:buClr>
              <a:buSzPct val="85000"/>
              <a:buFont typeface="+mj-lt"/>
              <a:buAutoNum type="arabicPeriod"/>
              <a:defRPr/>
            </a:pPr>
            <a:r>
              <a:rPr lang="en-US" sz="1600" dirty="0"/>
              <a:t>Estrogen secretion </a:t>
            </a:r>
            <a:r>
              <a:rPr lang="en-US" sz="1600" dirty="0">
                <a:solidFill>
                  <a:srgbClr val="FF0000"/>
                </a:solidFill>
              </a:rPr>
              <a:t>continuously </a:t>
            </a:r>
            <a:r>
              <a:rPr lang="en-US" sz="1600" u="sng" dirty="0" smtClean="0">
                <a:solidFill>
                  <a:srgbClr val="FF0000"/>
                </a:solidFill>
              </a:rPr>
              <a:t>increas</a:t>
            </a:r>
            <a:r>
              <a:rPr lang="en-US" sz="1600" u="sng" dirty="0" smtClean="0">
                <a:solidFill>
                  <a:srgbClr val="FF0000"/>
                </a:solidFill>
              </a:rPr>
              <a:t>e</a:t>
            </a:r>
            <a:r>
              <a:rPr lang="en-US" sz="1600" dirty="0" smtClean="0">
                <a:solidFill>
                  <a:srgbClr val="FF0000"/>
                </a:solidFill>
              </a:rPr>
              <a:t> </a:t>
            </a:r>
            <a:r>
              <a:rPr lang="en-US" sz="1600" dirty="0" smtClean="0">
                <a:solidFill>
                  <a:schemeClr val="bg1">
                    <a:lumMod val="50000"/>
                  </a:schemeClr>
                </a:solidFill>
              </a:rPr>
              <a:t>because it increase the contraction. </a:t>
            </a:r>
            <a:endParaRPr lang="en-US" sz="1600" dirty="0">
              <a:solidFill>
                <a:schemeClr val="bg1">
                  <a:lumMod val="50000"/>
                </a:schemeClr>
              </a:solidFill>
            </a:endParaRPr>
          </a:p>
          <a:p>
            <a:pPr marL="342900" indent="-342900">
              <a:lnSpc>
                <a:spcPct val="150000"/>
              </a:lnSpc>
              <a:spcBef>
                <a:spcPct val="20000"/>
              </a:spcBef>
              <a:buClr>
                <a:srgbClr val="008080"/>
              </a:buClr>
              <a:buSzPct val="85000"/>
              <a:buFont typeface="+mj-lt"/>
              <a:buAutoNum type="arabicPeriod"/>
              <a:defRPr/>
            </a:pPr>
            <a:r>
              <a:rPr lang="en-US" sz="1600" dirty="0"/>
              <a:t>The estrogen/progesterone ratio increases sufficiently </a:t>
            </a:r>
            <a:r>
              <a:rPr lang="en-US" sz="1600" dirty="0">
                <a:solidFill>
                  <a:srgbClr val="FF0000"/>
                </a:solidFill>
              </a:rPr>
              <a:t>toward the end of pregnancy </a:t>
            </a:r>
            <a:r>
              <a:rPr lang="en-US" sz="1600" dirty="0"/>
              <a:t>to be at least partly responsible for the increased contractility of the uterus.</a:t>
            </a:r>
          </a:p>
        </p:txBody>
      </p:sp>
      <p:sp>
        <p:nvSpPr>
          <p:cNvPr id="2" name="Right Brace 1"/>
          <p:cNvSpPr/>
          <p:nvPr/>
        </p:nvSpPr>
        <p:spPr>
          <a:xfrm>
            <a:off x="11062964" y="2821185"/>
            <a:ext cx="144016" cy="1080120"/>
          </a:xfrm>
          <a:prstGeom prst="rightBrace">
            <a:avLst/>
          </a:prstGeom>
          <a:ln>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rot="5400000">
            <a:off x="10559274" y="3222745"/>
            <a:ext cx="1589721" cy="276999"/>
          </a:xfrm>
          <a:prstGeom prst="rect">
            <a:avLst/>
          </a:prstGeom>
          <a:noFill/>
          <a:ln>
            <a:solidFill>
              <a:schemeClr val="bg1">
                <a:lumMod val="50000"/>
              </a:schemeClr>
            </a:solidFill>
            <a:prstDash val="dashDot"/>
          </a:ln>
        </p:spPr>
        <p:txBody>
          <a:bodyPr wrap="square" rtlCol="0">
            <a:spAutoFit/>
          </a:bodyPr>
          <a:lstStyle/>
          <a:p>
            <a:pPr algn="ctr" rtl="1"/>
            <a:r>
              <a:rPr lang="ar-SA" sz="1200" dirty="0">
                <a:solidFill>
                  <a:schemeClr val="bg1">
                    <a:lumMod val="50000"/>
                  </a:schemeClr>
                </a:solidFill>
                <a:latin typeface="Calibri" panose="020F0502020204030204" pitchFamily="34" charset="0"/>
                <a:cs typeface="Calibri" panose="020F0502020204030204" pitchFamily="34" charset="0"/>
              </a:rPr>
              <a:t>عكس ما يسوي الأستروجين</a:t>
            </a:r>
            <a:endParaRPr lang="en-US" sz="1200" dirty="0">
              <a:solidFill>
                <a:srgbClr val="00B05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1520523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Cont. </a:t>
            </a:r>
          </a:p>
        </p:txBody>
      </p:sp>
      <p:sp>
        <p:nvSpPr>
          <p:cNvPr id="6"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29395"/>
            <a:ext cx="109699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72593"/>
            <a:ext cx="111223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graphicFrame>
        <p:nvGraphicFramePr>
          <p:cNvPr id="9" name="Table 8"/>
          <p:cNvGraphicFramePr>
            <a:graphicFrameLocks noGrp="1"/>
          </p:cNvGraphicFramePr>
          <p:nvPr>
            <p:extLst>
              <p:ext uri="{D42A27DB-BD31-4B8C-83A1-F6EECF244321}">
                <p14:modId xmlns:p14="http://schemas.microsoft.com/office/powerpoint/2010/main" val="2264756626"/>
              </p:ext>
            </p:extLst>
          </p:nvPr>
        </p:nvGraphicFramePr>
        <p:xfrm>
          <a:off x="618115" y="1474088"/>
          <a:ext cx="10969943" cy="4523677"/>
        </p:xfrm>
        <a:graphic>
          <a:graphicData uri="http://schemas.openxmlformats.org/drawingml/2006/table">
            <a:tbl>
              <a:tblPr firstRow="1" bandRow="1">
                <a:tableStyleId>{5DA37D80-6434-44D0-A028-1B22A696006F}</a:tableStyleId>
              </a:tblPr>
              <a:tblGrid>
                <a:gridCol w="507745">
                  <a:extLst>
                    <a:ext uri="{9D8B030D-6E8A-4147-A177-3AD203B41FA5}">
                      <a16:colId xmlns:a16="http://schemas.microsoft.com/office/drawing/2014/main" val="4128162029"/>
                    </a:ext>
                  </a:extLst>
                </a:gridCol>
                <a:gridCol w="5181303">
                  <a:extLst>
                    <a:ext uri="{9D8B030D-6E8A-4147-A177-3AD203B41FA5}">
                      <a16:colId xmlns:a16="http://schemas.microsoft.com/office/drawing/2014/main" val="2568997147"/>
                    </a:ext>
                  </a:extLst>
                </a:gridCol>
                <a:gridCol w="5280895">
                  <a:extLst>
                    <a:ext uri="{9D8B030D-6E8A-4147-A177-3AD203B41FA5}">
                      <a16:colId xmlns:a16="http://schemas.microsoft.com/office/drawing/2014/main" val="323555524"/>
                    </a:ext>
                  </a:extLst>
                </a:gridCol>
              </a:tblGrid>
              <a:tr h="211571">
                <a:tc gridSpan="2">
                  <a:txBody>
                    <a:bodyPr/>
                    <a:lstStyle/>
                    <a:p>
                      <a:pPr algn="ctr" defTabSz="914400">
                        <a:buClr>
                          <a:srgbClr val="008080"/>
                        </a:buClr>
                      </a:pPr>
                      <a:r>
                        <a:rPr kumimoji="0" lang="en-US" sz="1800" b="0" kern="1200" dirty="0" smtClean="0">
                          <a:solidFill>
                            <a:srgbClr val="008080"/>
                          </a:solidFill>
                          <a:latin typeface="+mn-lt"/>
                          <a:ea typeface="+mn-ea"/>
                          <a:cs typeface="+mn-cs"/>
                        </a:rPr>
                        <a:t>Oxytocin </a:t>
                      </a:r>
                      <a:r>
                        <a:rPr kumimoji="0" lang="en-US" sz="1800" b="0" kern="1200" dirty="0" smtClean="0">
                          <a:solidFill>
                            <a:srgbClr val="FF0000"/>
                          </a:solidFill>
                          <a:latin typeface="+mn-lt"/>
                          <a:ea typeface="+mn-ea"/>
                          <a:cs typeface="+mn-cs"/>
                        </a:rPr>
                        <a:t>(important)</a:t>
                      </a:r>
                      <a:endParaRPr kumimoji="0" lang="en-US" sz="1800" b="0" kern="1200" dirty="0">
                        <a:solidFill>
                          <a:srgbClr val="FF0000"/>
                        </a:solidFill>
                        <a:latin typeface="+mn-lt"/>
                        <a:ea typeface="+mn-ea"/>
                        <a:cs typeface="+mn-cs"/>
                      </a:endParaRPr>
                    </a:p>
                  </a:txBody>
                  <a:tcPr>
                    <a:solidFill>
                      <a:srgbClr val="FBF4FE"/>
                    </a:solidFill>
                  </a:tcPr>
                </a:tc>
                <a:tc hMerge="1">
                  <a:txBody>
                    <a:bodyPr/>
                    <a:lstStyle/>
                    <a:p>
                      <a:endParaRPr lang="en-US"/>
                    </a:p>
                  </a:txBody>
                  <a:tcPr/>
                </a:tc>
                <a:tc>
                  <a:txBody>
                    <a:bodyPr/>
                    <a:lstStyle/>
                    <a:p>
                      <a:pPr algn="ctr" defTabSz="914400">
                        <a:buClr>
                          <a:srgbClr val="008080"/>
                        </a:buClr>
                      </a:pPr>
                      <a:r>
                        <a:rPr kumimoji="0" lang="en-US" sz="1800" b="0" kern="1200" dirty="0">
                          <a:solidFill>
                            <a:srgbClr val="008080"/>
                          </a:solidFill>
                          <a:latin typeface="+mn-lt"/>
                          <a:ea typeface="+mn-ea"/>
                          <a:cs typeface="+mn-cs"/>
                        </a:rPr>
                        <a:t>Prostaglandin</a:t>
                      </a:r>
                      <a:r>
                        <a:rPr kumimoji="0" lang="en-US" sz="1800" b="0" kern="1200" baseline="0" dirty="0">
                          <a:solidFill>
                            <a:srgbClr val="008080"/>
                          </a:solidFill>
                          <a:latin typeface="+mn-lt"/>
                          <a:ea typeface="+mn-ea"/>
                          <a:cs typeface="+mn-cs"/>
                        </a:rPr>
                        <a:t> </a:t>
                      </a:r>
                      <a:endParaRPr kumimoji="0" lang="en-US" sz="1800" b="0" kern="1200" dirty="0">
                        <a:solidFill>
                          <a:srgbClr val="008080"/>
                        </a:solidFill>
                        <a:latin typeface="+mn-lt"/>
                        <a:ea typeface="+mn-ea"/>
                        <a:cs typeface="+mn-cs"/>
                      </a:endParaRPr>
                    </a:p>
                  </a:txBody>
                  <a:tcPr>
                    <a:solidFill>
                      <a:srgbClr val="FFF3F3"/>
                    </a:solidFill>
                  </a:tcPr>
                </a:tc>
                <a:extLst>
                  <a:ext uri="{0D108BD9-81ED-4DB2-BD59-A6C34878D82A}">
                    <a16:rowId xmlns:a16="http://schemas.microsoft.com/office/drawing/2014/main" val="459244839"/>
                  </a:ext>
                </a:extLst>
              </a:tr>
              <a:tr h="1301120">
                <a:tc>
                  <a:txBody>
                    <a:bodyPr/>
                    <a:lstStyle/>
                    <a:p>
                      <a:pPr marL="0" indent="0" algn="ctr" defTabSz="914400">
                        <a:lnSpc>
                          <a:spcPct val="150000"/>
                        </a:lnSpc>
                        <a:buClr>
                          <a:srgbClr val="007D7A"/>
                        </a:buClr>
                        <a:buFont typeface="Wingdings" panose="05000000000000000000" pitchFamily="2" charset="2"/>
                        <a:buNone/>
                      </a:pPr>
                      <a:r>
                        <a:rPr kumimoji="0" lang="en-US" sz="1600" kern="1200" dirty="0">
                          <a:solidFill>
                            <a:srgbClr val="00B050"/>
                          </a:solidFill>
                          <a:latin typeface="+mn-lt"/>
                          <a:ea typeface="+mn-ea"/>
                          <a:cs typeface="+mn-cs"/>
                        </a:rPr>
                        <a:t>Before</a:t>
                      </a:r>
                      <a:r>
                        <a:rPr kumimoji="0" lang="en-US" sz="1600" kern="1200" baseline="0" dirty="0">
                          <a:solidFill>
                            <a:srgbClr val="00B050"/>
                          </a:solidFill>
                          <a:latin typeface="+mn-lt"/>
                          <a:ea typeface="+mn-ea"/>
                          <a:cs typeface="+mn-cs"/>
                        </a:rPr>
                        <a:t> labor</a:t>
                      </a:r>
                      <a:endParaRPr kumimoji="0" lang="ar-SA" sz="1600" kern="1200" dirty="0">
                        <a:solidFill>
                          <a:srgbClr val="00B050"/>
                        </a:solidFill>
                        <a:latin typeface="+mn-lt"/>
                        <a:ea typeface="+mn-ea"/>
                        <a:cs typeface="+mn-cs"/>
                      </a:endParaRPr>
                    </a:p>
                  </a:txBody>
                  <a:tcPr vert="vert270">
                    <a:solidFill>
                      <a:srgbClr val="FBF4FE"/>
                    </a:solidFill>
                  </a:tcPr>
                </a:tc>
                <a:tc>
                  <a:txBody>
                    <a:bodyPr/>
                    <a:lstStyle/>
                    <a:p>
                      <a:pPr marL="0" indent="0" algn="l" defTabSz="914400">
                        <a:lnSpc>
                          <a:spcPct val="150000"/>
                        </a:lnSpc>
                        <a:buClr>
                          <a:srgbClr val="007D7A"/>
                        </a:buClr>
                        <a:buFont typeface="Wingdings" panose="05000000000000000000" pitchFamily="2" charset="2"/>
                        <a:buNone/>
                      </a:pPr>
                      <a:r>
                        <a:rPr kumimoji="0" lang="en-US" sz="1700" kern="1200" dirty="0">
                          <a:solidFill>
                            <a:schemeClr val="tx1"/>
                          </a:solidFill>
                          <a:latin typeface="+mn-lt"/>
                          <a:ea typeface="+mn-ea"/>
                          <a:cs typeface="+mn-cs"/>
                        </a:rPr>
                        <a:t>Dramatic increase</a:t>
                      </a:r>
                      <a:r>
                        <a:rPr kumimoji="0" lang="en-US" sz="1700" kern="1200" baseline="0" dirty="0">
                          <a:solidFill>
                            <a:schemeClr val="tx1"/>
                          </a:solidFill>
                          <a:latin typeface="+mn-lt"/>
                          <a:ea typeface="+mn-ea"/>
                          <a:cs typeface="+mn-cs"/>
                        </a:rPr>
                        <a:t> </a:t>
                      </a:r>
                      <a:r>
                        <a:rPr kumimoji="0" lang="en-US" sz="1700" kern="1200" dirty="0">
                          <a:solidFill>
                            <a:schemeClr val="tx1"/>
                          </a:solidFill>
                          <a:latin typeface="+mn-lt"/>
                          <a:ea typeface="+mn-ea"/>
                          <a:cs typeface="+mn-cs"/>
                        </a:rPr>
                        <a:t>of oxytocin receptors </a:t>
                      </a:r>
                      <a:r>
                        <a:rPr kumimoji="0" lang="en-US" sz="1700" kern="1200" dirty="0">
                          <a:solidFill>
                            <a:srgbClr val="FFC000"/>
                          </a:solidFill>
                          <a:latin typeface="+mn-lt"/>
                          <a:ea typeface="+mn-ea"/>
                          <a:cs typeface="+mn-cs"/>
                        </a:rPr>
                        <a:t>(200 folds) </a:t>
                      </a:r>
                      <a:r>
                        <a:rPr kumimoji="0" lang="en-US" sz="1700" kern="1200" dirty="0">
                          <a:solidFill>
                            <a:schemeClr val="tx1"/>
                          </a:solidFill>
                          <a:latin typeface="+mn-lt"/>
                          <a:ea typeface="+mn-ea"/>
                          <a:cs typeface="+mn-cs"/>
                          <a:sym typeface="Wingdings" panose="05000000000000000000" pitchFamily="2" charset="2"/>
                        </a:rPr>
                        <a:t> </a:t>
                      </a:r>
                      <a:r>
                        <a:rPr kumimoji="0" lang="en-US" sz="1700" kern="1200" dirty="0">
                          <a:solidFill>
                            <a:schemeClr val="bg1">
                              <a:lumMod val="50000"/>
                            </a:schemeClr>
                          </a:solidFill>
                          <a:latin typeface="+mn-lt"/>
                          <a:ea typeface="+mn-ea"/>
                          <a:cs typeface="+mn-cs"/>
                          <a:sym typeface="Wingdings" panose="05000000000000000000" pitchFamily="2" charset="2"/>
                        </a:rPr>
                        <a:t>will cause </a:t>
                      </a:r>
                      <a:r>
                        <a:rPr kumimoji="0" lang="en-US" sz="1700" kern="1200" dirty="0">
                          <a:solidFill>
                            <a:schemeClr val="tx1"/>
                          </a:solidFill>
                          <a:latin typeface="+mn-lt"/>
                          <a:ea typeface="+mn-ea"/>
                          <a:cs typeface="+mn-cs"/>
                          <a:sym typeface="Wingdings" panose="05000000000000000000" pitchFamily="2" charset="2"/>
                        </a:rPr>
                        <a:t>gradual transition </a:t>
                      </a:r>
                      <a:r>
                        <a:rPr kumimoji="0" lang="en-US" sz="1700" kern="1200" dirty="0">
                          <a:solidFill>
                            <a:srgbClr val="FF0000"/>
                          </a:solidFill>
                          <a:latin typeface="+mn-lt"/>
                          <a:ea typeface="+mn-ea"/>
                          <a:cs typeface="+mn-cs"/>
                          <a:sym typeface="Wingdings" panose="05000000000000000000" pitchFamily="2" charset="2"/>
                        </a:rPr>
                        <a:t>from passive relaxed to active excitatory muscle </a:t>
                      </a:r>
                      <a:r>
                        <a:rPr kumimoji="0" lang="en-US" sz="1700" kern="1200" dirty="0">
                          <a:solidFill>
                            <a:schemeClr val="tx1"/>
                          </a:solidFill>
                          <a:latin typeface="+mn-lt"/>
                          <a:ea typeface="+mn-ea"/>
                          <a:cs typeface="+mn-cs"/>
                          <a:sym typeface="Wingdings" panose="05000000000000000000" pitchFamily="2" charset="2"/>
                        </a:rPr>
                        <a:t>(↑responsiveness).</a:t>
                      </a:r>
                      <a:endParaRPr kumimoji="0" lang="en-US" sz="1700" kern="1200" dirty="0">
                        <a:solidFill>
                          <a:schemeClr val="tx1"/>
                        </a:solidFill>
                        <a:latin typeface="+mn-lt"/>
                        <a:ea typeface="+mn-ea"/>
                        <a:cs typeface="+mn-cs"/>
                      </a:endParaRPr>
                    </a:p>
                  </a:txBody>
                  <a:tcPr>
                    <a:solidFill>
                      <a:schemeClr val="bg1"/>
                    </a:solidFill>
                  </a:tcPr>
                </a:tc>
                <a:tc rowSpan="2">
                  <a:txBody>
                    <a:bodyPr/>
                    <a:lstStyle/>
                    <a:p>
                      <a:pPr marL="285750" marR="0" lvl="1" indent="-28575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Char char="ü"/>
                        <a:tabLst/>
                        <a:defRPr/>
                      </a:pPr>
                      <a:r>
                        <a:rPr kumimoji="0" lang="en-US" sz="1800" kern="1200" dirty="0">
                          <a:solidFill>
                            <a:srgbClr val="FF0000"/>
                          </a:solidFill>
                          <a:latin typeface="+mn-lt"/>
                          <a:ea typeface="+mn-ea"/>
                          <a:cs typeface="+mn-cs"/>
                        </a:rPr>
                        <a:t>Central role in initiation &amp; progression of human </a:t>
                      </a:r>
                      <a:r>
                        <a:rPr kumimoji="0" lang="en-US" sz="1800" kern="1200" dirty="0" err="1">
                          <a:solidFill>
                            <a:srgbClr val="FF0000"/>
                          </a:solidFill>
                          <a:latin typeface="+mn-lt"/>
                          <a:ea typeface="+mn-ea"/>
                          <a:cs typeface="+mn-cs"/>
                        </a:rPr>
                        <a:t>labour</a:t>
                      </a:r>
                      <a:r>
                        <a:rPr kumimoji="0" lang="en-US" sz="1800" kern="1200" dirty="0">
                          <a:solidFill>
                            <a:srgbClr val="FF0000"/>
                          </a:solidFill>
                          <a:latin typeface="+mn-lt"/>
                          <a:ea typeface="+mn-ea"/>
                          <a:cs typeface="+mn-cs"/>
                        </a:rPr>
                        <a:t>.</a:t>
                      </a:r>
                    </a:p>
                    <a:p>
                      <a:pPr marL="285750" marR="0" lvl="1" indent="-28575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Char char="ü"/>
                        <a:tabLst/>
                        <a:defRPr/>
                      </a:pPr>
                      <a:r>
                        <a:rPr kumimoji="0" lang="en-US" sz="1800" kern="1200" dirty="0">
                          <a:solidFill>
                            <a:srgbClr val="FF0000"/>
                          </a:solidFill>
                          <a:latin typeface="+mn-lt"/>
                          <a:ea typeface="+mn-ea"/>
                          <a:cs typeface="+mn-cs"/>
                        </a:rPr>
                        <a:t>Locally produced (intrauterine</a:t>
                      </a:r>
                      <a:r>
                        <a:rPr kumimoji="0" lang="en-US" sz="1800" kern="1200" dirty="0" smtClean="0">
                          <a:solidFill>
                            <a:srgbClr val="FF0000"/>
                          </a:solidFill>
                          <a:latin typeface="+mn-lt"/>
                          <a:ea typeface="+mn-ea"/>
                          <a:cs typeface="+mn-cs"/>
                        </a:rPr>
                        <a:t>).</a:t>
                      </a:r>
                      <a:endParaRPr kumimoji="0" lang="en-US" sz="1800" kern="1200" dirty="0">
                        <a:solidFill>
                          <a:srgbClr val="FF0000"/>
                        </a:solidFill>
                        <a:latin typeface="+mn-lt"/>
                        <a:ea typeface="+mn-ea"/>
                        <a:cs typeface="+mn-cs"/>
                      </a:endParaRPr>
                    </a:p>
                    <a:p>
                      <a:pPr marL="285750" marR="0" lvl="1" indent="-28575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Char char="ü"/>
                        <a:tabLst/>
                        <a:defRPr/>
                      </a:pPr>
                      <a:r>
                        <a:rPr kumimoji="0" lang="en-US" sz="1800" kern="1200" dirty="0">
                          <a:solidFill>
                            <a:srgbClr val="FF0000"/>
                          </a:solidFill>
                          <a:latin typeface="+mn-lt"/>
                          <a:ea typeface="+mn-ea"/>
                          <a:cs typeface="+mn-cs"/>
                        </a:rPr>
                        <a:t>Oxytocin </a:t>
                      </a:r>
                      <a:r>
                        <a:rPr kumimoji="0" lang="en-US" sz="1800" kern="1200" dirty="0" smtClean="0">
                          <a:solidFill>
                            <a:srgbClr val="FF0000"/>
                          </a:solidFill>
                          <a:latin typeface="+mn-lt"/>
                          <a:ea typeface="+mn-ea"/>
                          <a:cs typeface="+mn-cs"/>
                        </a:rPr>
                        <a:t>and </a:t>
                      </a:r>
                      <a:r>
                        <a:rPr kumimoji="0" lang="en-US" sz="1800" kern="1200" dirty="0">
                          <a:solidFill>
                            <a:srgbClr val="FF0000"/>
                          </a:solidFill>
                          <a:latin typeface="+mn-lt"/>
                          <a:ea typeface="+mn-ea"/>
                          <a:cs typeface="+mn-cs"/>
                        </a:rPr>
                        <a:t>cytokines stimulate its production.</a:t>
                      </a:r>
                    </a:p>
                    <a:p>
                      <a:pPr marL="285750" marR="0" lvl="1" indent="-28575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Char char="ü"/>
                        <a:tabLst/>
                        <a:defRPr/>
                      </a:pPr>
                      <a:r>
                        <a:rPr kumimoji="0" lang="en-US" sz="1800" kern="1200" dirty="0">
                          <a:solidFill>
                            <a:schemeClr val="tx1"/>
                          </a:solidFill>
                          <a:latin typeface="+mn-lt"/>
                          <a:ea typeface="+mn-ea"/>
                          <a:cs typeface="+mn-cs"/>
                        </a:rPr>
                        <a:t>Prostaglandin stimulate uterine contractions by:</a:t>
                      </a:r>
                    </a:p>
                    <a:p>
                      <a:pPr marL="342900" marR="0" lvl="1"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kumimoji="0" lang="en-US" sz="1800" kern="1200" dirty="0">
                          <a:solidFill>
                            <a:srgbClr val="008080"/>
                          </a:solidFill>
                          <a:latin typeface="+mn-lt"/>
                          <a:ea typeface="+mn-ea"/>
                          <a:cs typeface="+mn-cs"/>
                        </a:rPr>
                        <a:t>Direct effect:</a:t>
                      </a:r>
                    </a:p>
                    <a:p>
                      <a:pPr marL="850849" marR="0" lvl="2" indent="-342900" algn="l" defTabSz="914400" rtl="0" eaLnBrk="1" fontAlgn="auto" latinLnBrk="0" hangingPunct="1">
                        <a:lnSpc>
                          <a:spcPct val="150000"/>
                        </a:lnSpc>
                        <a:spcBef>
                          <a:spcPts val="0"/>
                        </a:spcBef>
                        <a:spcAft>
                          <a:spcPts val="0"/>
                        </a:spcAft>
                        <a:buClr>
                          <a:srgbClr val="007D7A"/>
                        </a:buClr>
                        <a:buSzTx/>
                        <a:buFont typeface="Arial" panose="020B0604020202020204" pitchFamily="34" charset="0"/>
                        <a:buChar char="•"/>
                        <a:tabLst/>
                        <a:defRPr/>
                      </a:pPr>
                      <a:r>
                        <a:rPr kumimoji="0" lang="en-US" sz="1800" kern="1200" dirty="0">
                          <a:solidFill>
                            <a:schemeClr val="tx1"/>
                          </a:solidFill>
                          <a:latin typeface="+mn-lt"/>
                          <a:ea typeface="+mn-ea"/>
                          <a:cs typeface="+mn-cs"/>
                        </a:rPr>
                        <a:t>Through their own receptors.</a:t>
                      </a:r>
                    </a:p>
                    <a:p>
                      <a:pPr marL="850849" marR="0" lvl="2" indent="-342900" algn="l" defTabSz="914400" rtl="0" eaLnBrk="1" fontAlgn="auto" latinLnBrk="0" hangingPunct="1">
                        <a:lnSpc>
                          <a:spcPct val="150000"/>
                        </a:lnSpc>
                        <a:spcBef>
                          <a:spcPts val="0"/>
                        </a:spcBef>
                        <a:spcAft>
                          <a:spcPts val="0"/>
                        </a:spcAft>
                        <a:buClr>
                          <a:srgbClr val="007D7A"/>
                        </a:buClr>
                        <a:buSzTx/>
                        <a:buFont typeface="Arial" panose="020B0604020202020204" pitchFamily="34" charset="0"/>
                        <a:buChar char="•"/>
                        <a:tabLst/>
                        <a:defRPr/>
                      </a:pPr>
                      <a:r>
                        <a:rPr kumimoji="0" lang="en-US" sz="1800" kern="1200" dirty="0">
                          <a:solidFill>
                            <a:schemeClr val="tx1"/>
                          </a:solidFill>
                          <a:latin typeface="+mn-lt"/>
                          <a:ea typeface="+mn-ea"/>
                          <a:cs typeface="+mn-cs"/>
                        </a:rPr>
                        <a:t>Upregulation </a:t>
                      </a:r>
                      <a:r>
                        <a:rPr kumimoji="0" lang="en-US" sz="1800" u="sng" kern="1200" dirty="0">
                          <a:solidFill>
                            <a:schemeClr val="tx1"/>
                          </a:solidFill>
                          <a:latin typeface="+mn-lt"/>
                          <a:ea typeface="+mn-ea"/>
                          <a:cs typeface="+mn-cs"/>
                        </a:rPr>
                        <a:t>of </a:t>
                      </a:r>
                      <a:r>
                        <a:rPr kumimoji="0" lang="en-US" sz="1800" u="sng" kern="1200" dirty="0" err="1">
                          <a:solidFill>
                            <a:schemeClr val="tx1"/>
                          </a:solidFill>
                          <a:latin typeface="+mn-lt"/>
                          <a:ea typeface="+mn-ea"/>
                          <a:cs typeface="+mn-cs"/>
                        </a:rPr>
                        <a:t>myometrial</a:t>
                      </a:r>
                      <a:r>
                        <a:rPr kumimoji="0" lang="en-US" sz="1800" u="sng" kern="1200" dirty="0">
                          <a:solidFill>
                            <a:schemeClr val="tx1"/>
                          </a:solidFill>
                          <a:latin typeface="+mn-lt"/>
                          <a:ea typeface="+mn-ea"/>
                          <a:cs typeface="+mn-cs"/>
                        </a:rPr>
                        <a:t> gap junctions.</a:t>
                      </a:r>
                    </a:p>
                    <a:p>
                      <a:pPr marL="342900" marR="0" lvl="1"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kumimoji="0" lang="en-US" sz="1800" kern="1200" dirty="0">
                          <a:solidFill>
                            <a:srgbClr val="008080"/>
                          </a:solidFill>
                          <a:latin typeface="+mn-lt"/>
                          <a:ea typeface="+mn-ea"/>
                          <a:cs typeface="+mn-cs"/>
                        </a:rPr>
                        <a:t>Indirect effect: </a:t>
                      </a:r>
                    </a:p>
                    <a:p>
                      <a:pPr marL="850849" marR="0" lvl="2" indent="-342900" algn="l" defTabSz="914400" rtl="0" eaLnBrk="1" fontAlgn="auto" latinLnBrk="0" hangingPunct="1">
                        <a:lnSpc>
                          <a:spcPct val="150000"/>
                        </a:lnSpc>
                        <a:spcBef>
                          <a:spcPts val="0"/>
                        </a:spcBef>
                        <a:spcAft>
                          <a:spcPts val="0"/>
                        </a:spcAft>
                        <a:buClr>
                          <a:srgbClr val="007D7A"/>
                        </a:buClr>
                        <a:buSzTx/>
                        <a:buFont typeface="Arial" panose="020B0604020202020204" pitchFamily="34" charset="0"/>
                        <a:buChar char="•"/>
                        <a:tabLst/>
                        <a:defRPr/>
                      </a:pPr>
                      <a:r>
                        <a:rPr kumimoji="0" lang="en-US" sz="1800" kern="1200" dirty="0">
                          <a:solidFill>
                            <a:schemeClr val="tx1"/>
                          </a:solidFill>
                          <a:latin typeface="+mn-lt"/>
                          <a:ea typeface="+mn-ea"/>
                          <a:cs typeface="+mn-cs"/>
                        </a:rPr>
                        <a:t>Upregulation </a:t>
                      </a:r>
                      <a:r>
                        <a:rPr kumimoji="0" lang="en-US" sz="1800" u="sng" kern="1200" dirty="0">
                          <a:solidFill>
                            <a:schemeClr val="tx1"/>
                          </a:solidFill>
                          <a:latin typeface="+mn-lt"/>
                          <a:ea typeface="+mn-ea"/>
                          <a:cs typeface="+mn-cs"/>
                        </a:rPr>
                        <a:t>of oxytocin receptors.</a:t>
                      </a:r>
                    </a:p>
                  </a:txBody>
                  <a:tcPr>
                    <a:solidFill>
                      <a:schemeClr val="bg1"/>
                    </a:solidFill>
                  </a:tcPr>
                </a:tc>
                <a:extLst>
                  <a:ext uri="{0D108BD9-81ED-4DB2-BD59-A6C34878D82A}">
                    <a16:rowId xmlns:a16="http://schemas.microsoft.com/office/drawing/2014/main" val="914437974"/>
                  </a:ext>
                </a:extLst>
              </a:tr>
              <a:tr h="1131570">
                <a:tc>
                  <a:txBody>
                    <a:bodyPr/>
                    <a:lstStyle/>
                    <a:p>
                      <a:pPr marL="0" indent="0" algn="ctr" defTabSz="914400">
                        <a:lnSpc>
                          <a:spcPct val="150000"/>
                        </a:lnSpc>
                        <a:buClr>
                          <a:srgbClr val="007D7A"/>
                        </a:buClr>
                        <a:buFont typeface="Wingdings" panose="05000000000000000000" pitchFamily="2" charset="2"/>
                        <a:buNone/>
                      </a:pPr>
                      <a:r>
                        <a:rPr kumimoji="0" lang="en-US" sz="1700" kern="1200" dirty="0">
                          <a:solidFill>
                            <a:srgbClr val="008080"/>
                          </a:solidFill>
                          <a:latin typeface="+mn-lt"/>
                          <a:ea typeface="+mn-ea"/>
                          <a:cs typeface="+mn-cs"/>
                        </a:rPr>
                        <a:t>At</a:t>
                      </a:r>
                      <a:r>
                        <a:rPr kumimoji="0" lang="en-US" sz="1700" kern="1200" baseline="0" dirty="0">
                          <a:solidFill>
                            <a:srgbClr val="008080"/>
                          </a:solidFill>
                          <a:latin typeface="+mn-lt"/>
                          <a:ea typeface="+mn-ea"/>
                          <a:cs typeface="+mn-cs"/>
                        </a:rPr>
                        <a:t> labor</a:t>
                      </a:r>
                      <a:endParaRPr kumimoji="0" lang="en-US" sz="1700" kern="1200" dirty="0">
                        <a:solidFill>
                          <a:srgbClr val="008080"/>
                        </a:solidFill>
                        <a:latin typeface="+mn-lt"/>
                        <a:ea typeface="+mn-ea"/>
                        <a:cs typeface="+mn-cs"/>
                      </a:endParaRPr>
                    </a:p>
                  </a:txBody>
                  <a:tcPr vert="vert270">
                    <a:solidFill>
                      <a:srgbClr val="FBF4FE"/>
                    </a:solidFill>
                  </a:tcPr>
                </a:tc>
                <a:tc>
                  <a:txBody>
                    <a:bodyPr/>
                    <a:lstStyle/>
                    <a:p>
                      <a:pPr marL="285750" indent="-285750" algn="l" defTabSz="914400">
                        <a:lnSpc>
                          <a:spcPct val="150000"/>
                        </a:lnSpc>
                        <a:buClr>
                          <a:srgbClr val="007D7A"/>
                        </a:buClr>
                        <a:buFont typeface="Wingdings" panose="05000000000000000000" pitchFamily="2" charset="2"/>
                        <a:buChar char="ü"/>
                      </a:pPr>
                      <a:r>
                        <a:rPr kumimoji="0" lang="en-US" sz="1700" kern="1200" dirty="0">
                          <a:solidFill>
                            <a:schemeClr val="tx1"/>
                          </a:solidFill>
                          <a:latin typeface="+mn-lt"/>
                          <a:ea typeface="+mn-ea"/>
                          <a:cs typeface="+mn-cs"/>
                        </a:rPr>
                        <a:t>Increase in Oxytocin secretion at labor by posterior pituitary.</a:t>
                      </a:r>
                    </a:p>
                    <a:p>
                      <a:pPr marL="285750" indent="-285750" algn="l" defTabSz="914400">
                        <a:lnSpc>
                          <a:spcPct val="150000"/>
                        </a:lnSpc>
                        <a:buClr>
                          <a:srgbClr val="007D7A"/>
                        </a:buClr>
                        <a:buFont typeface="Wingdings" panose="05000000000000000000" pitchFamily="2" charset="2"/>
                        <a:buChar char="ü"/>
                      </a:pPr>
                      <a:endParaRPr kumimoji="0" lang="en-US" sz="1700" kern="1200" dirty="0">
                        <a:solidFill>
                          <a:schemeClr val="tx1"/>
                        </a:solidFill>
                        <a:latin typeface="+mn-lt"/>
                        <a:ea typeface="+mn-ea"/>
                        <a:cs typeface="+mn-cs"/>
                      </a:endParaRPr>
                    </a:p>
                    <a:p>
                      <a:pPr marL="285750" indent="-285750" algn="l" defTabSz="914400">
                        <a:lnSpc>
                          <a:spcPct val="150000"/>
                        </a:lnSpc>
                        <a:buClr>
                          <a:srgbClr val="007D7A"/>
                        </a:buClr>
                        <a:buFont typeface="Wingdings" panose="05000000000000000000" pitchFamily="2" charset="2"/>
                        <a:buChar char="ü"/>
                      </a:pPr>
                      <a:r>
                        <a:rPr kumimoji="0" lang="en-US" sz="1700" kern="1200" dirty="0">
                          <a:solidFill>
                            <a:schemeClr val="tx1"/>
                          </a:solidFill>
                          <a:latin typeface="+mn-lt"/>
                          <a:ea typeface="+mn-ea"/>
                          <a:cs typeface="+mn-cs"/>
                        </a:rPr>
                        <a:t>Oxytocin increase uterine contractions by:</a:t>
                      </a:r>
                    </a:p>
                    <a:p>
                      <a:pPr marL="342900" indent="-342900" algn="l" defTabSz="914400">
                        <a:lnSpc>
                          <a:spcPct val="150000"/>
                        </a:lnSpc>
                        <a:buClr>
                          <a:srgbClr val="007D7A"/>
                        </a:buClr>
                        <a:buFont typeface="+mj-lt"/>
                        <a:buAutoNum type="arabicPeriod"/>
                      </a:pPr>
                      <a:r>
                        <a:rPr kumimoji="0" lang="en-US" sz="1700" kern="1200" dirty="0">
                          <a:solidFill>
                            <a:srgbClr val="FF0000"/>
                          </a:solidFill>
                          <a:latin typeface="+mn-lt"/>
                          <a:ea typeface="+mn-ea"/>
                          <a:cs typeface="+mn-cs"/>
                        </a:rPr>
                        <a:t>Directly</a:t>
                      </a:r>
                      <a:r>
                        <a:rPr kumimoji="0" lang="en-US" sz="1700" kern="1200" dirty="0">
                          <a:solidFill>
                            <a:schemeClr val="tx1"/>
                          </a:solidFill>
                          <a:latin typeface="+mn-lt"/>
                          <a:ea typeface="+mn-ea"/>
                          <a:cs typeface="+mn-cs"/>
                        </a:rPr>
                        <a:t> on its receptors. </a:t>
                      </a:r>
                      <a:r>
                        <a:rPr kumimoji="0" lang="en-US" sz="1700" kern="1200" dirty="0">
                          <a:solidFill>
                            <a:srgbClr val="00B050"/>
                          </a:solidFill>
                          <a:latin typeface="+mn-lt"/>
                          <a:ea typeface="+mn-ea"/>
                          <a:cs typeface="+mn-cs"/>
                        </a:rPr>
                        <a:t>(positive feedback)</a:t>
                      </a:r>
                    </a:p>
                    <a:p>
                      <a:pPr marL="342900" indent="-342900" algn="l" defTabSz="914400">
                        <a:lnSpc>
                          <a:spcPct val="150000"/>
                        </a:lnSpc>
                        <a:buClr>
                          <a:srgbClr val="007D7A"/>
                        </a:buClr>
                        <a:buFont typeface="+mj-lt"/>
                        <a:buAutoNum type="arabicPeriod"/>
                      </a:pPr>
                      <a:r>
                        <a:rPr kumimoji="0" lang="en-US" sz="1700" kern="1200" dirty="0">
                          <a:solidFill>
                            <a:srgbClr val="FF0000"/>
                          </a:solidFill>
                          <a:latin typeface="+mn-lt"/>
                          <a:ea typeface="+mn-ea"/>
                          <a:cs typeface="+mn-cs"/>
                        </a:rPr>
                        <a:t>Indirectly</a:t>
                      </a:r>
                      <a:r>
                        <a:rPr kumimoji="0" lang="en-US" sz="1700" kern="1200" dirty="0">
                          <a:solidFill>
                            <a:schemeClr val="tx1"/>
                          </a:solidFill>
                          <a:latin typeface="+mn-lt"/>
                          <a:ea typeface="+mn-ea"/>
                          <a:cs typeface="+mn-cs"/>
                        </a:rPr>
                        <a:t> by stimulating prostaglandin production.</a:t>
                      </a:r>
                    </a:p>
                  </a:txBody>
                  <a:tcPr>
                    <a:solidFill>
                      <a:schemeClr val="bg1"/>
                    </a:solidFill>
                  </a:tcPr>
                </a:tc>
                <a:tc vMerge="1">
                  <a:txBody>
                    <a:bodyPr/>
                    <a:lstStyle/>
                    <a:p>
                      <a:endParaRPr lang="en-US"/>
                    </a:p>
                  </a:txBody>
                  <a:tcPr/>
                </a:tc>
                <a:extLst>
                  <a:ext uri="{0D108BD9-81ED-4DB2-BD59-A6C34878D82A}">
                    <a16:rowId xmlns:a16="http://schemas.microsoft.com/office/drawing/2014/main" val="3011433737"/>
                  </a:ext>
                </a:extLst>
              </a:tr>
            </a:tbl>
          </a:graphicData>
        </a:graphic>
      </p:graphicFrame>
    </p:spTree>
    <p:extLst>
      <p:ext uri="{BB962C8B-B14F-4D97-AF65-F5344CB8AC3E}">
        <p14:creationId xmlns:p14="http://schemas.microsoft.com/office/powerpoint/2010/main" val="3428895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Mechanical Factors</a:t>
            </a:r>
          </a:p>
        </p:txBody>
      </p:sp>
      <p:sp>
        <p:nvSpPr>
          <p:cNvPr id="6"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29395"/>
            <a:ext cx="109699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72593"/>
            <a:ext cx="111223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graphicFrame>
        <p:nvGraphicFramePr>
          <p:cNvPr id="9" name="Table 8"/>
          <p:cNvGraphicFramePr>
            <a:graphicFrameLocks noGrp="1"/>
          </p:cNvGraphicFramePr>
          <p:nvPr>
            <p:extLst>
              <p:ext uri="{D42A27DB-BD31-4B8C-83A1-F6EECF244321}">
                <p14:modId xmlns:p14="http://schemas.microsoft.com/office/powerpoint/2010/main" val="2039493178"/>
              </p:ext>
            </p:extLst>
          </p:nvPr>
        </p:nvGraphicFramePr>
        <p:xfrm>
          <a:off x="609460" y="1291530"/>
          <a:ext cx="10969942" cy="4188778"/>
        </p:xfrm>
        <a:graphic>
          <a:graphicData uri="http://schemas.openxmlformats.org/drawingml/2006/table">
            <a:tbl>
              <a:tblPr firstRow="1" bandRow="1">
                <a:tableStyleId>{5DA37D80-6434-44D0-A028-1B22A696006F}</a:tableStyleId>
              </a:tblPr>
              <a:tblGrid>
                <a:gridCol w="5556960">
                  <a:extLst>
                    <a:ext uri="{9D8B030D-6E8A-4147-A177-3AD203B41FA5}">
                      <a16:colId xmlns:a16="http://schemas.microsoft.com/office/drawing/2014/main" val="4128162029"/>
                    </a:ext>
                  </a:extLst>
                </a:gridCol>
                <a:gridCol w="5412982">
                  <a:extLst>
                    <a:ext uri="{9D8B030D-6E8A-4147-A177-3AD203B41FA5}">
                      <a16:colId xmlns:a16="http://schemas.microsoft.com/office/drawing/2014/main" val="323555524"/>
                    </a:ext>
                  </a:extLst>
                </a:gridCol>
              </a:tblGrid>
              <a:tr h="211571">
                <a:tc>
                  <a:txBody>
                    <a:bodyPr/>
                    <a:lstStyle/>
                    <a:p>
                      <a:pPr algn="ctr" defTabSz="914400">
                        <a:buClr>
                          <a:srgbClr val="008080"/>
                        </a:buClr>
                      </a:pPr>
                      <a:r>
                        <a:rPr kumimoji="0" lang="en-US" sz="1800" b="0" kern="1200" dirty="0">
                          <a:solidFill>
                            <a:srgbClr val="008080"/>
                          </a:solidFill>
                          <a:latin typeface="+mn-lt"/>
                          <a:ea typeface="+mn-ea"/>
                          <a:cs typeface="+mn-cs"/>
                        </a:rPr>
                        <a:t>Stretch of the uterine muscle</a:t>
                      </a:r>
                    </a:p>
                  </a:txBody>
                  <a:tcPr>
                    <a:solidFill>
                      <a:srgbClr val="FEFDF8"/>
                    </a:solidFill>
                  </a:tcPr>
                </a:tc>
                <a:tc>
                  <a:txBody>
                    <a:bodyPr/>
                    <a:lstStyle/>
                    <a:p>
                      <a:pPr algn="ctr" defTabSz="914400">
                        <a:buClr>
                          <a:srgbClr val="008080"/>
                        </a:buClr>
                      </a:pPr>
                      <a:r>
                        <a:rPr kumimoji="0" lang="en-US" sz="1800" b="0" kern="1200" dirty="0">
                          <a:solidFill>
                            <a:srgbClr val="008080"/>
                          </a:solidFill>
                          <a:latin typeface="+mn-lt"/>
                          <a:ea typeface="+mn-ea"/>
                          <a:cs typeface="+mn-cs"/>
                        </a:rPr>
                        <a:t>Stretch </a:t>
                      </a:r>
                      <a:r>
                        <a:rPr kumimoji="0" lang="en-US" sz="1800" b="0" kern="1200" dirty="0">
                          <a:solidFill>
                            <a:schemeClr val="bg1">
                              <a:lumMod val="50000"/>
                            </a:schemeClr>
                          </a:solidFill>
                          <a:latin typeface="+mn-lt"/>
                          <a:ea typeface="+mn-ea"/>
                          <a:cs typeface="+mn-cs"/>
                        </a:rPr>
                        <a:t>or Irritation </a:t>
                      </a:r>
                      <a:r>
                        <a:rPr kumimoji="0" lang="en-US" sz="1800" b="0" kern="1200" dirty="0">
                          <a:solidFill>
                            <a:srgbClr val="008080"/>
                          </a:solidFill>
                          <a:latin typeface="+mn-lt"/>
                          <a:ea typeface="+mn-ea"/>
                          <a:cs typeface="+mn-cs"/>
                        </a:rPr>
                        <a:t>of the Cervix</a:t>
                      </a:r>
                    </a:p>
                  </a:txBody>
                  <a:tcPr>
                    <a:solidFill>
                      <a:srgbClr val="F7FFFB"/>
                    </a:solidFill>
                  </a:tcPr>
                </a:tc>
                <a:extLst>
                  <a:ext uri="{0D108BD9-81ED-4DB2-BD59-A6C34878D82A}">
                    <a16:rowId xmlns:a16="http://schemas.microsoft.com/office/drawing/2014/main" val="459244839"/>
                  </a:ext>
                </a:extLst>
              </a:tr>
              <a:tr h="138827">
                <a:tc>
                  <a:txBody>
                    <a:bodyPr/>
                    <a:lstStyle/>
                    <a:p>
                      <a:pPr marL="0" indent="0" algn="l" defTabSz="914400">
                        <a:lnSpc>
                          <a:spcPct val="150000"/>
                        </a:lnSpc>
                        <a:buClr>
                          <a:srgbClr val="007D7A"/>
                        </a:buClr>
                        <a:buFont typeface="Wingdings" panose="05000000000000000000" pitchFamily="2" charset="2"/>
                        <a:buNone/>
                      </a:pPr>
                      <a:r>
                        <a:rPr kumimoji="0" lang="en-US" sz="1600" kern="1200" dirty="0">
                          <a:solidFill>
                            <a:schemeClr val="tx1"/>
                          </a:solidFill>
                          <a:latin typeface="+mn-lt"/>
                          <a:ea typeface="+mn-ea"/>
                          <a:cs typeface="+mn-cs"/>
                        </a:rPr>
                        <a:t>Stretch of the uterine muscle (</a:t>
                      </a:r>
                      <a:r>
                        <a:rPr kumimoji="0" lang="en-US" sz="1600" kern="1200" dirty="0">
                          <a:solidFill>
                            <a:schemeClr val="bg1">
                              <a:lumMod val="50000"/>
                            </a:schemeClr>
                          </a:solidFill>
                          <a:latin typeface="+mn-lt"/>
                          <a:ea typeface="+mn-ea"/>
                          <a:cs typeface="+mn-cs"/>
                        </a:rPr>
                        <a:t>smooth muscle</a:t>
                      </a:r>
                      <a:r>
                        <a:rPr kumimoji="0" lang="en-US" sz="1600" kern="1200" dirty="0">
                          <a:solidFill>
                            <a:schemeClr val="tx1"/>
                          </a:solidFill>
                          <a:latin typeface="+mn-lt"/>
                          <a:ea typeface="+mn-ea"/>
                          <a:cs typeface="+mn-cs"/>
                        </a:rPr>
                        <a:t>) </a:t>
                      </a:r>
                      <a:r>
                        <a:rPr kumimoji="0" lang="en-US" sz="1600" kern="1200" dirty="0">
                          <a:solidFill>
                            <a:schemeClr val="tx1"/>
                          </a:solidFill>
                          <a:latin typeface="+mn-lt"/>
                          <a:ea typeface="+mn-ea"/>
                          <a:cs typeface="+mn-cs"/>
                          <a:sym typeface="Wingdings" panose="05000000000000000000" pitchFamily="2" charset="2"/>
                        </a:rPr>
                        <a:t> </a:t>
                      </a:r>
                      <a:r>
                        <a:rPr kumimoji="0" lang="en-US" sz="1600" kern="1200" dirty="0">
                          <a:solidFill>
                            <a:schemeClr val="tx1"/>
                          </a:solidFill>
                          <a:latin typeface="+mn-lt"/>
                          <a:ea typeface="+mn-ea"/>
                          <a:cs typeface="+mn-cs"/>
                        </a:rPr>
                        <a:t>Increases contractility</a:t>
                      </a:r>
                      <a:r>
                        <a:rPr kumimoji="0" lang="en-US" sz="1600" kern="1200" baseline="0" dirty="0">
                          <a:solidFill>
                            <a:schemeClr val="tx1"/>
                          </a:solidFill>
                          <a:latin typeface="+mn-lt"/>
                          <a:ea typeface="+mn-ea"/>
                          <a:cs typeface="+mn-cs"/>
                        </a:rPr>
                        <a:t> </a:t>
                      </a:r>
                      <a:r>
                        <a:rPr kumimoji="0" lang="en-US" sz="1600" kern="1200" baseline="0" dirty="0">
                          <a:solidFill>
                            <a:srgbClr val="00B050"/>
                          </a:solidFill>
                          <a:latin typeface="+mn-lt"/>
                          <a:ea typeface="+mn-ea"/>
                          <a:cs typeface="+mn-cs"/>
                        </a:rPr>
                        <a:t>(by stretch </a:t>
                      </a:r>
                      <a:r>
                        <a:rPr kumimoji="0" lang="en-US" sz="1600" kern="1200" baseline="0" dirty="0" smtClean="0">
                          <a:solidFill>
                            <a:srgbClr val="00B050"/>
                          </a:solidFill>
                          <a:latin typeface="+mn-lt"/>
                          <a:ea typeface="+mn-ea"/>
                          <a:cs typeface="+mn-cs"/>
                        </a:rPr>
                        <a:t>receptors which is controlled by the Ca+ ions in extracellular fluid).</a:t>
                      </a:r>
                    </a:p>
                    <a:p>
                      <a:pPr marL="0" indent="0" algn="l" defTabSz="914400">
                        <a:lnSpc>
                          <a:spcPct val="150000"/>
                        </a:lnSpc>
                        <a:buClr>
                          <a:srgbClr val="007D7A"/>
                        </a:buClr>
                        <a:buFont typeface="Wingdings" panose="05000000000000000000" pitchFamily="2" charset="2"/>
                        <a:buNone/>
                      </a:pPr>
                      <a:endParaRPr kumimoji="0" lang="en-US" sz="800" kern="1200" dirty="0">
                        <a:solidFill>
                          <a:srgbClr val="00B050"/>
                        </a:solidFill>
                        <a:latin typeface="+mn-lt"/>
                        <a:ea typeface="+mn-ea"/>
                        <a:cs typeface="+mn-cs"/>
                      </a:endParaRPr>
                    </a:p>
                    <a:p>
                      <a:pPr marL="0" indent="0" algn="l" defTabSz="914400">
                        <a:lnSpc>
                          <a:spcPct val="150000"/>
                        </a:lnSpc>
                        <a:buClr>
                          <a:srgbClr val="007D7A"/>
                        </a:buClr>
                        <a:buFont typeface="Wingdings" panose="05000000000000000000" pitchFamily="2" charset="2"/>
                        <a:buNone/>
                      </a:pPr>
                      <a:r>
                        <a:rPr kumimoji="0" lang="en-US" sz="1600" kern="1200" dirty="0" smtClean="0">
                          <a:solidFill>
                            <a:srgbClr val="00B050"/>
                          </a:solidFill>
                          <a:latin typeface="+mn-lt"/>
                          <a:ea typeface="+mn-ea"/>
                          <a:cs typeface="+mn-cs"/>
                        </a:rPr>
                        <a:t>Examples </a:t>
                      </a:r>
                      <a:r>
                        <a:rPr kumimoji="0" lang="en-US" sz="1600" kern="1200" dirty="0">
                          <a:solidFill>
                            <a:srgbClr val="00B050"/>
                          </a:solidFill>
                          <a:latin typeface="+mn-lt"/>
                          <a:ea typeface="+mn-ea"/>
                          <a:cs typeface="+mn-cs"/>
                        </a:rPr>
                        <a:t>of mechanical stretch eliciting uterine contractions: </a:t>
                      </a:r>
                    </a:p>
                    <a:p>
                      <a:pPr marL="342900" indent="-342900" algn="l" defTabSz="914400">
                        <a:lnSpc>
                          <a:spcPct val="150000"/>
                        </a:lnSpc>
                        <a:buClr>
                          <a:srgbClr val="007D7A"/>
                        </a:buClr>
                        <a:buFont typeface="+mj-lt"/>
                        <a:buAutoNum type="arabicPeriod"/>
                      </a:pPr>
                      <a:r>
                        <a:rPr kumimoji="0" lang="en-US" sz="1600" kern="1200" dirty="0">
                          <a:solidFill>
                            <a:schemeClr val="tx1"/>
                          </a:solidFill>
                          <a:latin typeface="+mn-lt"/>
                          <a:ea typeface="+mn-ea"/>
                          <a:cs typeface="+mn-cs"/>
                        </a:rPr>
                        <a:t>Fetal movements</a:t>
                      </a:r>
                      <a:r>
                        <a:rPr kumimoji="0" lang="en-US" sz="1600" kern="1200" baseline="0" dirty="0">
                          <a:solidFill>
                            <a:schemeClr val="tx1"/>
                          </a:solidFill>
                          <a:latin typeface="+mn-lt"/>
                          <a:ea typeface="+mn-ea"/>
                          <a:cs typeface="+mn-cs"/>
                        </a:rPr>
                        <a:t> </a:t>
                      </a:r>
                      <a:r>
                        <a:rPr kumimoji="0" lang="en-US" sz="1500" kern="1200" baseline="0" dirty="0">
                          <a:solidFill>
                            <a:srgbClr val="00B050"/>
                          </a:solidFill>
                          <a:latin typeface="+mn-lt"/>
                          <a:ea typeface="+mn-ea"/>
                          <a:cs typeface="+mn-cs"/>
                        </a:rPr>
                        <a:t>because it</a:t>
                      </a:r>
                      <a:r>
                        <a:rPr kumimoji="0" lang="en-US" sz="1500" kern="1200" baseline="0" dirty="0">
                          <a:solidFill>
                            <a:srgbClr val="00B050"/>
                          </a:solidFill>
                          <a:latin typeface="+mn-lt"/>
                          <a:ea typeface="+mn-ea"/>
                          <a:cs typeface="+mn-cs"/>
                          <a:sym typeface="Wingdings" panose="05000000000000000000" pitchFamily="2" charset="2"/>
                        </a:rPr>
                        <a:t> will stretch the uterus and lead to </a:t>
                      </a:r>
                      <a:r>
                        <a:rPr kumimoji="0" lang="en-US" sz="1500" kern="1200" baseline="0" dirty="0" smtClean="0">
                          <a:solidFill>
                            <a:srgbClr val="00B050"/>
                          </a:solidFill>
                          <a:latin typeface="+mn-lt"/>
                          <a:ea typeface="+mn-ea"/>
                          <a:cs typeface="+mn-cs"/>
                          <a:sym typeface="Wingdings" panose="05000000000000000000" pitchFamily="2" charset="2"/>
                        </a:rPr>
                        <a:t>contractions. So, if a woman is pregnant with twins or more we give her progesterone to stably her pregnancy and prevent early contractions.</a:t>
                      </a:r>
                      <a:endParaRPr kumimoji="0" lang="en-US" sz="1500" kern="1200" dirty="0">
                        <a:solidFill>
                          <a:srgbClr val="00B050"/>
                        </a:solidFill>
                        <a:latin typeface="+mn-lt"/>
                        <a:ea typeface="+mn-ea"/>
                        <a:cs typeface="+mn-cs"/>
                      </a:endParaRPr>
                    </a:p>
                    <a:p>
                      <a:pPr marL="342900" indent="-342900" algn="l" defTabSz="914400">
                        <a:lnSpc>
                          <a:spcPct val="150000"/>
                        </a:lnSpc>
                        <a:buClr>
                          <a:srgbClr val="007D7A"/>
                        </a:buClr>
                        <a:buFont typeface="+mj-lt"/>
                        <a:buAutoNum type="arabicPeriod"/>
                      </a:pPr>
                      <a:r>
                        <a:rPr kumimoji="0" lang="en-US" sz="1600" kern="1200" dirty="0">
                          <a:solidFill>
                            <a:schemeClr val="tx1"/>
                          </a:solidFill>
                          <a:latin typeface="+mn-lt"/>
                          <a:ea typeface="+mn-ea"/>
                          <a:cs typeface="+mn-cs"/>
                        </a:rPr>
                        <a:t>Multiple pregnancy</a:t>
                      </a:r>
                      <a:r>
                        <a:rPr kumimoji="0" lang="en-US" sz="1600" kern="1200" baseline="0" dirty="0">
                          <a:solidFill>
                            <a:schemeClr val="tx1"/>
                          </a:solidFill>
                          <a:latin typeface="+mn-lt"/>
                          <a:ea typeface="+mn-ea"/>
                          <a:cs typeface="+mn-cs"/>
                        </a:rPr>
                        <a:t> </a:t>
                      </a:r>
                      <a:r>
                        <a:rPr kumimoji="0" lang="en-US" sz="1600" kern="1200" baseline="0" dirty="0">
                          <a:solidFill>
                            <a:srgbClr val="00B050"/>
                          </a:solidFill>
                          <a:latin typeface="+mn-lt"/>
                          <a:ea typeface="+mn-ea"/>
                          <a:cs typeface="+mn-cs"/>
                        </a:rPr>
                        <a:t>(if a woman is pregnant with twins she will usually deliver earlier</a:t>
                      </a:r>
                      <a:r>
                        <a:rPr kumimoji="0" lang="en-US" sz="1600" kern="1200" baseline="0" dirty="0" smtClean="0">
                          <a:solidFill>
                            <a:srgbClr val="00B050"/>
                          </a:solidFill>
                          <a:latin typeface="+mn-lt"/>
                          <a:ea typeface="+mn-ea"/>
                          <a:cs typeface="+mn-cs"/>
                        </a:rPr>
                        <a:t>).</a:t>
                      </a:r>
                      <a:endParaRPr kumimoji="0" lang="en-US" sz="1600" kern="1200" baseline="0" dirty="0">
                        <a:solidFill>
                          <a:srgbClr val="00B050"/>
                        </a:solidFill>
                        <a:latin typeface="+mn-lt"/>
                        <a:ea typeface="+mn-ea"/>
                        <a:cs typeface="+mn-cs"/>
                      </a:endParaRPr>
                    </a:p>
                  </a:txBody>
                  <a:tcPr>
                    <a:solidFill>
                      <a:schemeClr val="bg1"/>
                    </a:solidFill>
                  </a:tcPr>
                </a:tc>
                <a:tc>
                  <a:txBody>
                    <a:bodyPr/>
                    <a:lstStyle/>
                    <a:p>
                      <a:pPr marL="0" marR="0" lvl="1" indent="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kumimoji="0" lang="en-US" sz="1600" kern="1200" dirty="0">
                          <a:solidFill>
                            <a:schemeClr val="tx1"/>
                          </a:solidFill>
                          <a:latin typeface="+mn-lt"/>
                          <a:ea typeface="+mn-ea"/>
                          <a:cs typeface="+mn-cs"/>
                        </a:rPr>
                        <a:t>Stretch of the cervix </a:t>
                      </a:r>
                      <a:r>
                        <a:rPr kumimoji="0" lang="en-US" sz="1600" kern="1200" dirty="0">
                          <a:solidFill>
                            <a:schemeClr val="tx1"/>
                          </a:solidFill>
                          <a:latin typeface="+mn-lt"/>
                          <a:ea typeface="+mn-ea"/>
                          <a:cs typeface="+mn-cs"/>
                          <a:sym typeface="Wingdings" panose="05000000000000000000" pitchFamily="2" charset="2"/>
                        </a:rPr>
                        <a:t></a:t>
                      </a:r>
                      <a:r>
                        <a:rPr kumimoji="0" lang="en-US" sz="1600" kern="1200" dirty="0">
                          <a:solidFill>
                            <a:schemeClr val="tx1"/>
                          </a:solidFill>
                          <a:latin typeface="+mn-lt"/>
                          <a:ea typeface="+mn-ea"/>
                          <a:cs typeface="+mn-cs"/>
                        </a:rPr>
                        <a:t> Increases contractility </a:t>
                      </a:r>
                      <a:r>
                        <a:rPr kumimoji="0" lang="en-US" sz="1600" kern="1200" dirty="0">
                          <a:solidFill>
                            <a:srgbClr val="FF0000"/>
                          </a:solidFill>
                          <a:latin typeface="+mn-lt"/>
                          <a:ea typeface="+mn-ea"/>
                          <a:cs typeface="+mn-cs"/>
                        </a:rPr>
                        <a:t>(Positive feedback mechanism).</a:t>
                      </a:r>
                    </a:p>
                    <a:p>
                      <a:pPr marL="0" marR="0" lvl="1" indent="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kumimoji="0" lang="en-US" sz="1600" kern="1200" dirty="0" smtClean="0">
                        <a:solidFill>
                          <a:schemeClr val="tx1"/>
                        </a:solidFill>
                        <a:latin typeface="+mn-lt"/>
                        <a:ea typeface="+mn-ea"/>
                        <a:cs typeface="+mn-cs"/>
                      </a:endParaRPr>
                    </a:p>
                    <a:p>
                      <a:pPr marL="0" marR="0" lvl="1" indent="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endParaRPr kumimoji="0" lang="en-US" sz="800" kern="1200" dirty="0">
                        <a:solidFill>
                          <a:schemeClr val="tx1"/>
                        </a:solidFill>
                        <a:latin typeface="+mn-lt"/>
                        <a:ea typeface="+mn-ea"/>
                        <a:cs typeface="+mn-cs"/>
                      </a:endParaRPr>
                    </a:p>
                    <a:p>
                      <a:pPr marL="0" marR="0" lvl="1" indent="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kumimoji="0" lang="en-US" sz="1600" kern="1200" dirty="0">
                          <a:solidFill>
                            <a:srgbClr val="00B050"/>
                          </a:solidFill>
                          <a:latin typeface="+mn-lt"/>
                          <a:ea typeface="+mn-ea"/>
                          <a:cs typeface="+mn-cs"/>
                        </a:rPr>
                        <a:t>Examples of mechanical changes stretching or irritating the uterine cervix: </a:t>
                      </a:r>
                    </a:p>
                    <a:p>
                      <a:pPr marL="342900" marR="0" lvl="1"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kumimoji="0" lang="en-US" sz="1600" kern="1200" dirty="0">
                          <a:solidFill>
                            <a:schemeClr val="tx1"/>
                          </a:solidFill>
                          <a:latin typeface="+mn-lt"/>
                          <a:ea typeface="+mn-ea"/>
                          <a:cs typeface="+mn-cs"/>
                        </a:rPr>
                        <a:t>Membrane sweeping &amp; rupture</a:t>
                      </a:r>
                      <a:r>
                        <a:rPr kumimoji="0" lang="en-US" sz="1600" kern="1200" baseline="0" dirty="0">
                          <a:solidFill>
                            <a:schemeClr val="tx1"/>
                          </a:solidFill>
                          <a:latin typeface="+mn-lt"/>
                          <a:ea typeface="+mn-ea"/>
                          <a:cs typeface="+mn-cs"/>
                        </a:rPr>
                        <a:t>. </a:t>
                      </a:r>
                      <a:r>
                        <a:rPr kumimoji="0" lang="en-US" sz="1500" kern="1200" baseline="0" dirty="0">
                          <a:solidFill>
                            <a:srgbClr val="00B050"/>
                          </a:solidFill>
                          <a:latin typeface="+mn-lt"/>
                          <a:ea typeface="+mn-ea"/>
                          <a:cs typeface="+mn-cs"/>
                        </a:rPr>
                        <a:t>physical stimulation of the cervix (introducing one finger in the cervix and separating the membrane will cause release of prostaglandin. </a:t>
                      </a:r>
                      <a:endParaRPr kumimoji="0" lang="en-US" sz="1500" kern="1200" dirty="0">
                        <a:solidFill>
                          <a:srgbClr val="00B050"/>
                        </a:solidFill>
                        <a:latin typeface="+mn-lt"/>
                        <a:ea typeface="+mn-ea"/>
                        <a:cs typeface="+mn-cs"/>
                      </a:endParaRPr>
                    </a:p>
                    <a:p>
                      <a:pPr marL="342900" marR="0" lvl="1"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kumimoji="0" lang="en-US" sz="1600" kern="1200" dirty="0">
                          <a:solidFill>
                            <a:schemeClr val="tx1"/>
                          </a:solidFill>
                          <a:latin typeface="+mn-lt"/>
                          <a:ea typeface="+mn-ea"/>
                          <a:cs typeface="+mn-cs"/>
                        </a:rPr>
                        <a:t>Fetal head. </a:t>
                      </a:r>
                      <a:r>
                        <a:rPr kumimoji="0" lang="en-US" sz="1500" kern="1200" dirty="0">
                          <a:solidFill>
                            <a:schemeClr val="bg1">
                              <a:lumMod val="50000"/>
                            </a:schemeClr>
                          </a:solidFill>
                          <a:latin typeface="+mn-lt"/>
                          <a:ea typeface="+mn-ea"/>
                          <a:cs typeface="+mn-cs"/>
                        </a:rPr>
                        <a:t>(the head of the baby stretches</a:t>
                      </a:r>
                      <a:r>
                        <a:rPr kumimoji="0" lang="en-US" sz="1500" kern="1200" baseline="0" dirty="0">
                          <a:solidFill>
                            <a:schemeClr val="bg1">
                              <a:lumMod val="50000"/>
                            </a:schemeClr>
                          </a:solidFill>
                          <a:latin typeface="+mn-lt"/>
                          <a:ea typeface="+mn-ea"/>
                          <a:cs typeface="+mn-cs"/>
                        </a:rPr>
                        <a:t> </a:t>
                      </a:r>
                      <a:r>
                        <a:rPr kumimoji="0" lang="en-US" sz="1500" kern="1200" dirty="0">
                          <a:solidFill>
                            <a:schemeClr val="bg1">
                              <a:lumMod val="50000"/>
                            </a:schemeClr>
                          </a:solidFill>
                          <a:latin typeface="+mn-lt"/>
                          <a:ea typeface="+mn-ea"/>
                          <a:cs typeface="+mn-cs"/>
                        </a:rPr>
                        <a:t>the cervix more forcefully than usual or irritates it in</a:t>
                      </a:r>
                      <a:r>
                        <a:rPr kumimoji="0" lang="en-US" sz="1500" kern="1200" baseline="0" dirty="0">
                          <a:solidFill>
                            <a:schemeClr val="bg1">
                              <a:lumMod val="50000"/>
                            </a:schemeClr>
                          </a:solidFill>
                          <a:latin typeface="+mn-lt"/>
                          <a:ea typeface="+mn-ea"/>
                          <a:cs typeface="+mn-cs"/>
                        </a:rPr>
                        <a:t> </a:t>
                      </a:r>
                      <a:r>
                        <a:rPr kumimoji="0" lang="en-US" sz="1500" kern="1200" dirty="0">
                          <a:solidFill>
                            <a:schemeClr val="bg1">
                              <a:lumMod val="50000"/>
                            </a:schemeClr>
                          </a:solidFill>
                          <a:latin typeface="+mn-lt"/>
                          <a:ea typeface="+mn-ea"/>
                          <a:cs typeface="+mn-cs"/>
                        </a:rPr>
                        <a:t>other ways).</a:t>
                      </a:r>
                    </a:p>
                  </a:txBody>
                  <a:tcPr>
                    <a:solidFill>
                      <a:schemeClr val="bg1"/>
                    </a:solidFill>
                  </a:tcPr>
                </a:tc>
                <a:extLst>
                  <a:ext uri="{0D108BD9-81ED-4DB2-BD59-A6C34878D82A}">
                    <a16:rowId xmlns:a16="http://schemas.microsoft.com/office/drawing/2014/main" val="914437974"/>
                  </a:ext>
                </a:extLst>
              </a:tr>
            </a:tbl>
          </a:graphicData>
        </a:graphic>
      </p:graphicFrame>
      <p:sp>
        <p:nvSpPr>
          <p:cNvPr id="2" name="Rectangle 1"/>
          <p:cNvSpPr/>
          <p:nvPr/>
        </p:nvSpPr>
        <p:spPr>
          <a:xfrm>
            <a:off x="618115" y="5538812"/>
            <a:ext cx="10961287" cy="738664"/>
          </a:xfrm>
          <a:prstGeom prst="rect">
            <a:avLst/>
          </a:prstGeom>
          <a:ln>
            <a:solidFill>
              <a:schemeClr val="bg1">
                <a:lumMod val="50000"/>
              </a:schemeClr>
            </a:solidFill>
            <a:prstDash val="dashDot"/>
          </a:ln>
        </p:spPr>
        <p:txBody>
          <a:bodyPr wrap="square">
            <a:spAutoFit/>
          </a:bodyPr>
          <a:lstStyle/>
          <a:p>
            <a:r>
              <a:rPr lang="en-US" sz="1400" dirty="0">
                <a:solidFill>
                  <a:schemeClr val="bg1">
                    <a:lumMod val="50000"/>
                  </a:schemeClr>
                </a:solidFill>
              </a:rPr>
              <a:t>The mechanism by which cervical irritation excites the body of the uterus is not known. It has been suggested that stretching or irritation of nerves in the cervix initiates reflexes to the body of the uterus, but the effect could also result simply from myogenic transmission of signals from the cervix to the body of the uterus.</a:t>
            </a:r>
          </a:p>
        </p:txBody>
      </p:sp>
    </p:spTree>
    <p:extLst>
      <p:ext uri="{BB962C8B-B14F-4D97-AF65-F5344CB8AC3E}">
        <p14:creationId xmlns:p14="http://schemas.microsoft.com/office/powerpoint/2010/main" val="4238625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Onset of Labor</a:t>
            </a: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1" y="1268760"/>
            <a:ext cx="10969942" cy="4824535"/>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altLang="en-US" sz="1800" dirty="0"/>
              <a:t>During </a:t>
            </a:r>
            <a:r>
              <a:rPr lang="en-US" altLang="en-US" sz="1800" dirty="0">
                <a:solidFill>
                  <a:schemeClr val="bg1">
                    <a:lumMod val="50000"/>
                  </a:schemeClr>
                </a:solidFill>
              </a:rPr>
              <a:t>most of the months of </a:t>
            </a:r>
            <a:r>
              <a:rPr lang="en-US" altLang="en-US" sz="1800" dirty="0"/>
              <a:t>pregnancy, </a:t>
            </a:r>
            <a:r>
              <a:rPr lang="en-US" altLang="en-US" sz="1800" dirty="0">
                <a:solidFill>
                  <a:schemeClr val="bg1">
                    <a:lumMod val="50000"/>
                  </a:schemeClr>
                </a:solidFill>
              </a:rPr>
              <a:t>the uterus undergoes </a:t>
            </a:r>
            <a:r>
              <a:rPr lang="en-US" altLang="en-US" sz="1800" dirty="0"/>
              <a:t>periodic episodes of weak and slow rhythmical uterine contractions </a:t>
            </a:r>
            <a:r>
              <a:rPr lang="en-US" altLang="en-US" sz="1800" dirty="0">
                <a:solidFill>
                  <a:srgbClr val="FF0000"/>
                </a:solidFill>
              </a:rPr>
              <a:t>called Braxton Hicks contractions </a:t>
            </a:r>
            <a:r>
              <a:rPr lang="en-US" altLang="en-US" sz="1800" dirty="0"/>
              <a:t>(2</a:t>
            </a:r>
            <a:r>
              <a:rPr lang="en-US" altLang="en-US" sz="1800" baseline="30000" dirty="0"/>
              <a:t>nd</a:t>
            </a:r>
            <a:r>
              <a:rPr lang="en-US" altLang="en-US" sz="1800" dirty="0"/>
              <a:t> trimester).</a:t>
            </a:r>
          </a:p>
          <a:p>
            <a:pPr defTabSz="914400">
              <a:lnSpc>
                <a:spcPct val="150000"/>
              </a:lnSpc>
              <a:buClr>
                <a:srgbClr val="008080"/>
              </a:buClr>
              <a:defRPr/>
            </a:pPr>
            <a:endParaRPr lang="en-US" altLang="en-US" sz="300" dirty="0"/>
          </a:p>
          <a:p>
            <a:pPr defTabSz="914400">
              <a:lnSpc>
                <a:spcPct val="150000"/>
              </a:lnSpc>
              <a:buClr>
                <a:srgbClr val="008080"/>
              </a:buClr>
              <a:defRPr/>
            </a:pPr>
            <a:r>
              <a:rPr lang="en-US" altLang="en-US" sz="1800" dirty="0"/>
              <a:t>These contractions become progressively stronger </a:t>
            </a:r>
            <a:r>
              <a:rPr lang="en-US" altLang="en-US" sz="1800" dirty="0">
                <a:solidFill>
                  <a:srgbClr val="FF0000"/>
                </a:solidFill>
              </a:rPr>
              <a:t>toward the end of pregnancy</a:t>
            </a:r>
            <a:r>
              <a:rPr lang="en-US" altLang="en-US" sz="1800" dirty="0"/>
              <a:t>; then they change suddenly, within hours, to become </a:t>
            </a:r>
            <a:r>
              <a:rPr lang="en-US" altLang="en-US" sz="1800" dirty="0">
                <a:solidFill>
                  <a:schemeClr val="bg1">
                    <a:lumMod val="50000"/>
                  </a:schemeClr>
                </a:solidFill>
              </a:rPr>
              <a:t>exceptionally</a:t>
            </a:r>
            <a:r>
              <a:rPr lang="en-US" altLang="en-US" sz="1800" dirty="0"/>
              <a:t> strong contractions that leading to start cervix stretching and </a:t>
            </a:r>
            <a:r>
              <a:rPr lang="en-US" altLang="en-US" sz="1800" dirty="0">
                <a:solidFill>
                  <a:schemeClr val="bg1">
                    <a:lumMod val="50000"/>
                  </a:schemeClr>
                </a:solidFill>
              </a:rPr>
              <a:t>later</a:t>
            </a:r>
            <a:r>
              <a:rPr lang="en-US" altLang="en-US" sz="1800" dirty="0"/>
              <a:t> force the baby through the birth canal, </a:t>
            </a:r>
            <a:r>
              <a:rPr lang="en-US" altLang="en-US" sz="1800" dirty="0">
                <a:solidFill>
                  <a:schemeClr val="bg1">
                    <a:lumMod val="50000"/>
                  </a:schemeClr>
                </a:solidFill>
              </a:rPr>
              <a:t>thereby causing parturition. </a:t>
            </a:r>
          </a:p>
          <a:p>
            <a:pPr defTabSz="914400">
              <a:lnSpc>
                <a:spcPct val="150000"/>
              </a:lnSpc>
              <a:buClr>
                <a:srgbClr val="008080"/>
              </a:buClr>
              <a:defRPr/>
            </a:pPr>
            <a:endParaRPr lang="en-US" altLang="en-US" sz="300" dirty="0">
              <a:solidFill>
                <a:schemeClr val="bg1">
                  <a:lumMod val="50000"/>
                </a:schemeClr>
              </a:solidFill>
            </a:endParaRPr>
          </a:p>
          <a:p>
            <a:pPr defTabSz="914400">
              <a:lnSpc>
                <a:spcPct val="150000"/>
              </a:lnSpc>
              <a:buClr>
                <a:srgbClr val="008080"/>
              </a:buClr>
              <a:defRPr/>
            </a:pPr>
            <a:r>
              <a:rPr lang="en-US" altLang="en-US" sz="1800" dirty="0"/>
              <a:t>Suddenly uterine contractions become very strong leading to:  Cervical effacement and dilatation.</a:t>
            </a:r>
          </a:p>
          <a:p>
            <a:pPr marL="0" indent="0" defTabSz="914400">
              <a:lnSpc>
                <a:spcPct val="150000"/>
              </a:lnSpc>
              <a:buClr>
                <a:srgbClr val="008080"/>
              </a:buClr>
              <a:buNone/>
              <a:defRPr/>
            </a:pPr>
            <a:endParaRPr lang="en-US" altLang="en-US" sz="300" dirty="0">
              <a:solidFill>
                <a:schemeClr val="bg1">
                  <a:lumMod val="50000"/>
                </a:schemeClr>
              </a:solidFill>
            </a:endParaRPr>
          </a:p>
          <a:p>
            <a:pPr defTabSz="914400">
              <a:lnSpc>
                <a:spcPct val="150000"/>
              </a:lnSpc>
              <a:buClr>
                <a:srgbClr val="008080"/>
              </a:buClr>
              <a:defRPr/>
            </a:pPr>
            <a:r>
              <a:rPr lang="en-US" altLang="en-US" sz="1800" dirty="0"/>
              <a:t>A theory has been proposed to explain the onset of labor which is the positive feedback theory.</a:t>
            </a:r>
          </a:p>
          <a:p>
            <a:pPr defTabSz="914400">
              <a:lnSpc>
                <a:spcPct val="150000"/>
              </a:lnSpc>
              <a:buClr>
                <a:srgbClr val="008080"/>
              </a:buClr>
              <a:defRPr/>
            </a:pPr>
            <a:endParaRPr lang="en-US" altLang="en-US" sz="1800" dirty="0">
              <a:solidFill>
                <a:schemeClr val="bg1">
                  <a:lumMod val="50000"/>
                </a:schemeClr>
              </a:solidFill>
            </a:endParaRPr>
          </a:p>
        </p:txBody>
      </p:sp>
      <p:sp>
        <p:nvSpPr>
          <p:cNvPr id="7" name="TextBox 6"/>
          <p:cNvSpPr txBox="1"/>
          <p:nvPr/>
        </p:nvSpPr>
        <p:spPr>
          <a:xfrm>
            <a:off x="608763" y="5056571"/>
            <a:ext cx="10970640" cy="1169551"/>
          </a:xfrm>
          <a:prstGeom prst="rect">
            <a:avLst/>
          </a:prstGeom>
          <a:noFill/>
          <a:ln>
            <a:solidFill>
              <a:schemeClr val="bg1">
                <a:lumMod val="50000"/>
              </a:schemeClr>
            </a:solidFill>
            <a:prstDash val="dashDot"/>
          </a:ln>
        </p:spPr>
        <p:txBody>
          <a:bodyPr wrap="square" rtlCol="0">
            <a:spAutoFit/>
          </a:bodyPr>
          <a:lstStyle/>
          <a:p>
            <a:pPr algn="r" rtl="1"/>
            <a:r>
              <a:rPr lang="ar-SA" sz="1400" dirty="0" smtClean="0">
                <a:solidFill>
                  <a:schemeClr val="bg1">
                    <a:lumMod val="50000"/>
                  </a:schemeClr>
                </a:solidFill>
                <a:latin typeface="Calibri" panose="020F0502020204030204" pitchFamily="34" charset="0"/>
                <a:cs typeface="Calibri" panose="020F0502020204030204" pitchFamily="34" charset="0"/>
              </a:rPr>
              <a:t>شرح الكلام: (راح تفهموا </a:t>
            </a:r>
            <a:r>
              <a:rPr lang="ar-SA" sz="1400" dirty="0" err="1" smtClean="0">
                <a:solidFill>
                  <a:schemeClr val="bg1">
                    <a:lumMod val="50000"/>
                  </a:schemeClr>
                </a:solidFill>
                <a:latin typeface="Calibri" panose="020F0502020204030204" pitchFamily="34" charset="0"/>
                <a:cs typeface="Calibri" panose="020F0502020204030204" pitchFamily="34" charset="0"/>
              </a:rPr>
              <a:t>السلايد</a:t>
            </a:r>
            <a:r>
              <a:rPr lang="ar-SA" sz="1400" dirty="0" smtClean="0">
                <a:solidFill>
                  <a:schemeClr val="bg1">
                    <a:lumMod val="50000"/>
                  </a:schemeClr>
                </a:solidFill>
                <a:latin typeface="Calibri" panose="020F0502020204030204" pitchFamily="34" charset="0"/>
                <a:cs typeface="Calibri" panose="020F0502020204030204" pitchFamily="34" charset="0"/>
              </a:rPr>
              <a:t> أكثر بعد دراسة جزيئة الـ</a:t>
            </a:r>
            <a:r>
              <a:rPr lang="en-US" sz="1400" dirty="0" smtClean="0">
                <a:solidFill>
                  <a:schemeClr val="bg1">
                    <a:lumMod val="50000"/>
                  </a:schemeClr>
                </a:solidFill>
                <a:latin typeface="Calibri" panose="020F0502020204030204" pitchFamily="34" charset="0"/>
                <a:cs typeface="Calibri" panose="020F0502020204030204" pitchFamily="34" charset="0"/>
              </a:rPr>
              <a:t>uterine activity</a:t>
            </a:r>
            <a:r>
              <a:rPr lang="ar-SA" sz="1400" dirty="0" smtClean="0">
                <a:solidFill>
                  <a:schemeClr val="bg1">
                    <a:lumMod val="50000"/>
                  </a:schemeClr>
                </a:solidFill>
                <a:latin typeface="Calibri" panose="020F0502020204030204" pitchFamily="34" charset="0"/>
                <a:cs typeface="Calibri" panose="020F0502020204030204" pitchFamily="34" charset="0"/>
              </a:rPr>
              <a:t> </a:t>
            </a:r>
            <a:r>
              <a:rPr lang="ar-SA" sz="1400" dirty="0" err="1" smtClean="0">
                <a:solidFill>
                  <a:schemeClr val="bg1">
                    <a:lumMod val="50000"/>
                  </a:schemeClr>
                </a:solidFill>
                <a:latin typeface="Calibri" panose="020F0502020204030204" pitchFamily="34" charset="0"/>
                <a:cs typeface="Calibri" panose="020F0502020204030204" pitchFamily="34" charset="0"/>
              </a:rPr>
              <a:t>بالسلايدات</a:t>
            </a:r>
            <a:r>
              <a:rPr lang="ar-SA" sz="1400" dirty="0" smtClean="0">
                <a:solidFill>
                  <a:schemeClr val="bg1">
                    <a:lumMod val="50000"/>
                  </a:schemeClr>
                </a:solidFill>
                <a:latin typeface="Calibri" panose="020F0502020204030204" pitchFamily="34" charset="0"/>
                <a:cs typeface="Calibri" panose="020F0502020204030204" pitchFamily="34" charset="0"/>
              </a:rPr>
              <a:t> </a:t>
            </a:r>
            <a:r>
              <a:rPr lang="ar-SA" sz="1400" dirty="0" err="1" smtClean="0">
                <a:solidFill>
                  <a:schemeClr val="bg1">
                    <a:lumMod val="50000"/>
                  </a:schemeClr>
                </a:solidFill>
                <a:latin typeface="Calibri" panose="020F0502020204030204" pitchFamily="34" charset="0"/>
                <a:cs typeface="Calibri" panose="020F0502020204030204" pitchFamily="34" charset="0"/>
              </a:rPr>
              <a:t>الجاية</a:t>
            </a:r>
            <a:r>
              <a:rPr lang="ar-SA" sz="1400" dirty="0" smtClean="0">
                <a:solidFill>
                  <a:schemeClr val="bg1">
                    <a:lumMod val="50000"/>
                  </a:schemeClr>
                </a:solidFill>
                <a:latin typeface="Calibri" panose="020F0502020204030204" pitchFamily="34" charset="0"/>
                <a:cs typeface="Calibri" panose="020F0502020204030204" pitchFamily="34" charset="0"/>
              </a:rPr>
              <a:t>)</a:t>
            </a:r>
          </a:p>
          <a:p>
            <a:pPr algn="r" rtl="1"/>
            <a:r>
              <a:rPr lang="ar-SA" sz="1400" dirty="0">
                <a:solidFill>
                  <a:schemeClr val="bg1">
                    <a:lumMod val="50000"/>
                  </a:schemeClr>
                </a:solidFill>
                <a:latin typeface="Calibri" panose="020F0502020204030204" pitchFamily="34" charset="0"/>
                <a:cs typeface="Calibri" panose="020F0502020204030204" pitchFamily="34" charset="0"/>
              </a:rPr>
              <a:t>الرحم من بداية الحمل حتى انتهاء فترة النفاس يمر بتغيرات راح نعرفها </a:t>
            </a:r>
            <a:r>
              <a:rPr lang="ar-SA" sz="1400" dirty="0" err="1">
                <a:solidFill>
                  <a:schemeClr val="bg1">
                    <a:lumMod val="50000"/>
                  </a:schemeClr>
                </a:solidFill>
                <a:latin typeface="Calibri" panose="020F0502020204030204" pitchFamily="34" charset="0"/>
                <a:cs typeface="Calibri" panose="020F0502020204030204" pitchFamily="34" charset="0"/>
              </a:rPr>
              <a:t>بالسلايدات</a:t>
            </a:r>
            <a:r>
              <a:rPr lang="ar-SA" sz="1400" dirty="0">
                <a:solidFill>
                  <a:schemeClr val="bg1">
                    <a:lumMod val="50000"/>
                  </a:schemeClr>
                </a:solidFill>
                <a:latin typeface="Calibri" panose="020F0502020204030204" pitchFamily="34" charset="0"/>
                <a:cs typeface="Calibri" panose="020F0502020204030204" pitchFamily="34" charset="0"/>
              </a:rPr>
              <a:t> </a:t>
            </a:r>
            <a:r>
              <a:rPr lang="ar-SA" sz="1400" dirty="0" err="1">
                <a:solidFill>
                  <a:schemeClr val="bg1">
                    <a:lumMod val="50000"/>
                  </a:schemeClr>
                </a:solidFill>
                <a:latin typeface="Calibri" panose="020F0502020204030204" pitchFamily="34" charset="0"/>
                <a:cs typeface="Calibri" panose="020F0502020204030204" pitchFamily="34" charset="0"/>
              </a:rPr>
              <a:t>الجاية</a:t>
            </a:r>
            <a:r>
              <a:rPr lang="ar-SA" sz="1400" dirty="0">
                <a:solidFill>
                  <a:schemeClr val="bg1">
                    <a:lumMod val="50000"/>
                  </a:schemeClr>
                </a:solidFill>
                <a:latin typeface="Calibri" panose="020F0502020204030204" pitchFamily="34" charset="0"/>
                <a:cs typeface="Calibri" panose="020F0502020204030204" pitchFamily="34" charset="0"/>
              </a:rPr>
              <a:t> تسمى (</a:t>
            </a:r>
            <a:r>
              <a:rPr lang="en-US" sz="1400" dirty="0">
                <a:solidFill>
                  <a:schemeClr val="bg1">
                    <a:lumMod val="50000"/>
                  </a:schemeClr>
                </a:solidFill>
                <a:latin typeface="Calibri" panose="020F0502020204030204" pitchFamily="34" charset="0"/>
                <a:cs typeface="Calibri" panose="020F0502020204030204" pitchFamily="34" charset="0"/>
              </a:rPr>
              <a:t>Uterine </a:t>
            </a:r>
            <a:r>
              <a:rPr lang="en-US" sz="1400" dirty="0">
                <a:solidFill>
                  <a:schemeClr val="bg1">
                    <a:lumMod val="50000"/>
                  </a:schemeClr>
                </a:solidFill>
                <a:latin typeface="Calibri" panose="020F0502020204030204" pitchFamily="34" charset="0"/>
                <a:cs typeface="Calibri" panose="020F0502020204030204" pitchFamily="34" charset="0"/>
              </a:rPr>
              <a:t>Activity</a:t>
            </a:r>
            <a:r>
              <a:rPr lang="ar-SA" sz="1400" dirty="0">
                <a:solidFill>
                  <a:schemeClr val="bg1">
                    <a:lumMod val="50000"/>
                  </a:schemeClr>
                </a:solidFill>
                <a:latin typeface="Calibri" panose="020F0502020204030204" pitchFamily="34" charset="0"/>
                <a:cs typeface="Calibri" panose="020F0502020204030204" pitchFamily="34" charset="0"/>
              </a:rPr>
              <a:t>)، في مرحلة من المراحل تسمى (</a:t>
            </a:r>
            <a:r>
              <a:rPr lang="en-US" sz="1400" dirty="0">
                <a:solidFill>
                  <a:schemeClr val="bg1">
                    <a:lumMod val="50000"/>
                  </a:schemeClr>
                </a:solidFill>
                <a:latin typeface="Calibri" panose="020F0502020204030204" pitchFamily="34" charset="0"/>
                <a:cs typeface="Calibri" panose="020F0502020204030204" pitchFamily="34" charset="0"/>
              </a:rPr>
              <a:t>Activation</a:t>
            </a:r>
            <a:r>
              <a:rPr lang="ar-SA" sz="1400" dirty="0">
                <a:solidFill>
                  <a:schemeClr val="bg1">
                    <a:lumMod val="50000"/>
                  </a:schemeClr>
                </a:solidFill>
                <a:latin typeface="Calibri" panose="020F0502020204030204" pitchFamily="34" charset="0"/>
                <a:cs typeface="Calibri" panose="020F0502020204030204" pitchFamily="34" charset="0"/>
              </a:rPr>
              <a:t>) أو (</a:t>
            </a:r>
            <a:r>
              <a:rPr lang="en-US" sz="1400" dirty="0">
                <a:solidFill>
                  <a:schemeClr val="bg1">
                    <a:lumMod val="50000"/>
                  </a:schemeClr>
                </a:solidFill>
                <a:latin typeface="Calibri" panose="020F0502020204030204" pitchFamily="34" charset="0"/>
                <a:cs typeface="Calibri" panose="020F0502020204030204" pitchFamily="34" charset="0"/>
              </a:rPr>
              <a:t>phase one</a:t>
            </a:r>
            <a:r>
              <a:rPr lang="ar-SA" sz="1400" dirty="0">
                <a:solidFill>
                  <a:schemeClr val="bg1">
                    <a:lumMod val="50000"/>
                  </a:schemeClr>
                </a:solidFill>
                <a:latin typeface="Calibri" panose="020F0502020204030204" pitchFamily="34" charset="0"/>
                <a:cs typeface="Calibri" panose="020F0502020204030204" pitchFamily="34" charset="0"/>
              </a:rPr>
              <a:t>) لكن هذا ما يعني أنها أول مرحلة لأن أول مرحلة تسمى (</a:t>
            </a:r>
            <a:r>
              <a:rPr lang="en-US" sz="1400" dirty="0">
                <a:solidFill>
                  <a:schemeClr val="bg1">
                    <a:lumMod val="50000"/>
                  </a:schemeClr>
                </a:solidFill>
                <a:latin typeface="Calibri" panose="020F0502020204030204" pitchFamily="34" charset="0"/>
                <a:cs typeface="Calibri" panose="020F0502020204030204" pitchFamily="34" charset="0"/>
              </a:rPr>
              <a:t>phase 0</a:t>
            </a:r>
            <a:r>
              <a:rPr lang="ar-SA" sz="1400" dirty="0" smtClean="0">
                <a:solidFill>
                  <a:schemeClr val="bg1">
                    <a:lumMod val="50000"/>
                  </a:schemeClr>
                </a:solidFill>
                <a:latin typeface="Calibri" panose="020F0502020204030204" pitchFamily="34" charset="0"/>
                <a:cs typeface="Calibri" panose="020F0502020204030204" pitchFamily="34" charset="0"/>
              </a:rPr>
              <a:t>). في هذه المرحلة (</a:t>
            </a:r>
            <a:r>
              <a:rPr lang="en-US" sz="1400" dirty="0" smtClean="0">
                <a:solidFill>
                  <a:schemeClr val="bg1">
                    <a:lumMod val="50000"/>
                  </a:schemeClr>
                </a:solidFill>
                <a:latin typeface="Calibri" panose="020F0502020204030204" pitchFamily="34" charset="0"/>
                <a:cs typeface="Calibri" panose="020F0502020204030204" pitchFamily="34" charset="0"/>
              </a:rPr>
              <a:t>phase1</a:t>
            </a:r>
            <a:r>
              <a:rPr lang="ar-SA" sz="1400" dirty="0" smtClean="0">
                <a:solidFill>
                  <a:schemeClr val="bg1">
                    <a:lumMod val="50000"/>
                  </a:schemeClr>
                </a:solidFill>
                <a:latin typeface="Calibri" panose="020F0502020204030204" pitchFamily="34" charset="0"/>
                <a:cs typeface="Calibri" panose="020F0502020204030204" pitchFamily="34" charset="0"/>
              </a:rPr>
              <a:t>) واللي تحدث بشهور الحمل الثانية أو الاخيرة يمر الرحم </a:t>
            </a:r>
            <a:r>
              <a:rPr lang="ar-SA" sz="1400" dirty="0" err="1" smtClean="0">
                <a:solidFill>
                  <a:schemeClr val="bg1">
                    <a:lumMod val="50000"/>
                  </a:schemeClr>
                </a:solidFill>
                <a:latin typeface="Calibri" panose="020F0502020204030204" pitchFamily="34" charset="0"/>
                <a:cs typeface="Calibri" panose="020F0502020204030204" pitchFamily="34" charset="0"/>
              </a:rPr>
              <a:t>بإنقباضات</a:t>
            </a:r>
            <a:r>
              <a:rPr lang="ar-SA" sz="1400" dirty="0" smtClean="0">
                <a:solidFill>
                  <a:schemeClr val="bg1">
                    <a:lumMod val="50000"/>
                  </a:schemeClr>
                </a:solidFill>
                <a:latin typeface="Calibri" panose="020F0502020204030204" pitchFamily="34" charset="0"/>
                <a:cs typeface="Calibri" panose="020F0502020204030204" pitchFamily="34" charset="0"/>
              </a:rPr>
              <a:t> بين فترة وفترة، هذه </a:t>
            </a:r>
            <a:r>
              <a:rPr lang="ar-SA" sz="1400" dirty="0" err="1" smtClean="0">
                <a:solidFill>
                  <a:schemeClr val="bg1">
                    <a:lumMod val="50000"/>
                  </a:schemeClr>
                </a:solidFill>
                <a:latin typeface="Calibri" panose="020F0502020204030204" pitchFamily="34" charset="0"/>
                <a:cs typeface="Calibri" panose="020F0502020204030204" pitchFamily="34" charset="0"/>
              </a:rPr>
              <a:t>الإنقباضات</a:t>
            </a:r>
            <a:r>
              <a:rPr lang="ar-SA" sz="1400" dirty="0" smtClean="0">
                <a:solidFill>
                  <a:schemeClr val="bg1">
                    <a:lumMod val="50000"/>
                  </a:schemeClr>
                </a:solidFill>
                <a:latin typeface="Calibri" panose="020F0502020204030204" pitchFamily="34" charset="0"/>
                <a:cs typeface="Calibri" panose="020F0502020204030204" pitchFamily="34" charset="0"/>
              </a:rPr>
              <a:t> ليست حقيقية مثل انقباضات الولادة، وليست قوية ولا مؤلمة، هدف هذه الانقباضات هو تهيئة الرحم للانقباضات الحقيقة في المرحلة اللي بعدها وتستمر حتى كم أسبوع قبل الولادة. مع قرب الولادة بكم أسبوع تبدأ (</a:t>
            </a:r>
            <a:r>
              <a:rPr lang="en-US" sz="1400" dirty="0" smtClean="0">
                <a:solidFill>
                  <a:schemeClr val="bg1">
                    <a:lumMod val="50000"/>
                  </a:schemeClr>
                </a:solidFill>
                <a:latin typeface="Calibri" panose="020F0502020204030204" pitchFamily="34" charset="0"/>
                <a:cs typeface="Calibri" panose="020F0502020204030204" pitchFamily="34" charset="0"/>
              </a:rPr>
              <a:t>phase 2</a:t>
            </a:r>
            <a:r>
              <a:rPr lang="ar-SA" sz="1400" dirty="0" smtClean="0">
                <a:solidFill>
                  <a:schemeClr val="bg1">
                    <a:lumMod val="50000"/>
                  </a:schemeClr>
                </a:solidFill>
                <a:latin typeface="Calibri" panose="020F0502020204030204" pitchFamily="34" charset="0"/>
                <a:cs typeface="Calibri" panose="020F0502020204030204" pitchFamily="34" charset="0"/>
              </a:rPr>
              <a:t>) وهي انقباضات متتالية ومؤلمة وقوية وتستمر حتى الولادة.</a:t>
            </a:r>
          </a:p>
        </p:txBody>
      </p:sp>
    </p:spTree>
    <p:extLst>
      <p:ext uri="{BB962C8B-B14F-4D97-AF65-F5344CB8AC3E}">
        <p14:creationId xmlns:p14="http://schemas.microsoft.com/office/powerpoint/2010/main" val="38870001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16200</TotalTime>
  <Words>3732</Words>
  <Application>Microsoft Office PowerPoint</Application>
  <PresentationFormat>Custom</PresentationFormat>
  <Paragraphs>462</Paragraphs>
  <Slides>30</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Arabic Typesetting</vt:lpstr>
      <vt:lpstr>Arial</vt:lpstr>
      <vt:lpstr>Bahnschrift</vt:lpstr>
      <vt:lpstr>Bookman Old Style</vt:lpstr>
      <vt:lpstr>Calibri</vt:lpstr>
      <vt:lpstr>Cambria Math</vt:lpstr>
      <vt:lpstr>Comic Sans MS</vt:lpstr>
      <vt:lpstr>標楷體</vt:lpstr>
      <vt:lpstr>Gill Sans MT</vt:lpstr>
      <vt:lpstr>新細明體</vt:lpstr>
      <vt:lpstr>Wingdings</vt:lpstr>
      <vt:lpstr>Wingdings 3</vt:lpstr>
      <vt:lpstr>Origin</vt:lpstr>
      <vt:lpstr>PowerPoint Presentation</vt:lpstr>
      <vt:lpstr>PowerPoint Presentation</vt:lpstr>
      <vt:lpstr>Definition of Parturition (Labor)</vt:lpstr>
      <vt:lpstr>Normal Uterine Contraction</vt:lpstr>
      <vt:lpstr>Factors That Trigger The Onset of Labor</vt:lpstr>
      <vt:lpstr>Hormonal Changes</vt:lpstr>
      <vt:lpstr>Cont. </vt:lpstr>
      <vt:lpstr>Mechanical Factors</vt:lpstr>
      <vt:lpstr>Onset of Labor</vt:lpstr>
      <vt:lpstr>Cont. The positive feedback theory</vt:lpstr>
      <vt:lpstr>Cont.</vt:lpstr>
      <vt:lpstr>Cont.</vt:lpstr>
      <vt:lpstr>Cont.</vt:lpstr>
      <vt:lpstr>Cont. </vt:lpstr>
      <vt:lpstr>Phases of Parturition (Uterine Activity) </vt:lpstr>
      <vt:lpstr>Cont.</vt:lpstr>
      <vt:lpstr>Cont.</vt:lpstr>
      <vt:lpstr>Cont.</vt:lpstr>
      <vt:lpstr>Cont.</vt:lpstr>
      <vt:lpstr>Clinical Stages of Labor</vt:lpstr>
      <vt:lpstr>Cont.</vt:lpstr>
      <vt:lpstr>Cont.</vt:lpstr>
      <vt:lpstr>Cont.</vt:lpstr>
      <vt:lpstr>Cont.</vt:lpstr>
      <vt:lpstr>Normal Pregnancy vs Labor  </vt:lpstr>
      <vt:lpstr>Summary </vt:lpstr>
      <vt:lpstr>Summary </vt:lpstr>
      <vt:lpstr>MCQ’s</vt:lpstr>
      <vt:lpstr>MCQ’s</vt:lpstr>
      <vt:lpstr>Thank you for checking our work!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Laila .</cp:lastModifiedBy>
  <cp:revision>1360</cp:revision>
  <dcterms:created xsi:type="dcterms:W3CDTF">2016-09-07T16:15:34Z</dcterms:created>
  <dcterms:modified xsi:type="dcterms:W3CDTF">2018-04-06T20:49:15Z</dcterms:modified>
</cp:coreProperties>
</file>