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6"/>
  </p:notesMasterIdLst>
  <p:sldIdLst>
    <p:sldId id="721" r:id="rId2"/>
    <p:sldId id="722" r:id="rId3"/>
    <p:sldId id="689" r:id="rId4"/>
    <p:sldId id="690" r:id="rId5"/>
    <p:sldId id="692" r:id="rId6"/>
    <p:sldId id="693" r:id="rId7"/>
    <p:sldId id="699" r:id="rId8"/>
    <p:sldId id="694" r:id="rId9"/>
    <p:sldId id="698" r:id="rId10"/>
    <p:sldId id="713" r:id="rId11"/>
    <p:sldId id="700" r:id="rId12"/>
    <p:sldId id="695" r:id="rId13"/>
    <p:sldId id="701" r:id="rId14"/>
    <p:sldId id="702" r:id="rId15"/>
    <p:sldId id="703" r:id="rId16"/>
    <p:sldId id="704" r:id="rId17"/>
    <p:sldId id="718" r:id="rId18"/>
    <p:sldId id="707" r:id="rId19"/>
    <p:sldId id="705" r:id="rId20"/>
    <p:sldId id="706" r:id="rId21"/>
    <p:sldId id="710" r:id="rId22"/>
    <p:sldId id="709" r:id="rId23"/>
    <p:sldId id="711" r:id="rId24"/>
    <p:sldId id="719" r:id="rId25"/>
    <p:sldId id="712" r:id="rId26"/>
    <p:sldId id="714" r:id="rId27"/>
    <p:sldId id="717" r:id="rId28"/>
    <p:sldId id="720" r:id="rId29"/>
    <p:sldId id="726" r:id="rId30"/>
    <p:sldId id="716" r:id="rId31"/>
    <p:sldId id="723" r:id="rId32"/>
    <p:sldId id="727" r:id="rId33"/>
    <p:sldId id="724" r:id="rId34"/>
    <p:sldId id="725" r:id="rId3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8080"/>
    <a:srgbClr val="FBFFEB"/>
    <a:srgbClr val="FFF7FF"/>
    <a:srgbClr val="FFFBFF"/>
    <a:srgbClr val="FF9900"/>
    <a:srgbClr val="96FCAE"/>
    <a:srgbClr val="66FFCC"/>
    <a:srgbClr val="99FFCC"/>
    <a:srgbClr val="F3F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4" autoAdjust="0"/>
    <p:restoredTop sz="93979" autoAdjust="0"/>
  </p:normalViewPr>
  <p:slideViewPr>
    <p:cSldViewPr>
      <p:cViewPr varScale="1">
        <p:scale>
          <a:sx n="69" d="100"/>
          <a:sy n="69" d="100"/>
        </p:scale>
        <p:origin x="440"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11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54412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4/9/2018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4/9/2018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4/9/2018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4/9/2018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forms/d/1u1JBrQF2OHrdd-GO9svz5ydywmjOUc5AXtFmphInV9c/edit#responses" TargetMode="Externa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drive.google.com/open?id=0B-7mWPKMvk76SVNRSEpDdzlSck0" TargetMode="Externa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hyperlink" Target="https://www.youtube.com/watch?v=vXrQ_FhZmos" TargetMode="External"/><Relationship Id="rId10" Type="http://schemas.openxmlformats.org/officeDocument/2006/relationships/hyperlink" Target="https://mail.google.com/mail/u/2/#inbox"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30.jpg"/><Relationship Id="rId1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30624" y="170843"/>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253219" y="526568"/>
            <a:ext cx="1224136" cy="12961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l="6576" r="6647"/>
          <a:stretch/>
        </p:blipFill>
        <p:spPr>
          <a:xfrm>
            <a:off x="2966458" y="1011467"/>
            <a:ext cx="6696744" cy="5256068"/>
          </a:xfrm>
          <a:prstGeom prst="rect">
            <a:avLst/>
          </a:prstGeom>
        </p:spPr>
      </p:pic>
      <p:pic>
        <p:nvPicPr>
          <p:cNvPr id="15" name="Picture 14"/>
          <p:cNvPicPr>
            <a:picLocks noChangeAspect="1"/>
          </p:cNvPicPr>
          <p:nvPr/>
        </p:nvPicPr>
        <p:blipFill>
          <a:blip r:embed="rId6"/>
          <a:stretch>
            <a:fillRect/>
          </a:stretch>
        </p:blipFill>
        <p:spPr>
          <a:xfrm>
            <a:off x="9890300" y="4646901"/>
            <a:ext cx="1710535" cy="1620634"/>
          </a:xfrm>
          <a:prstGeom prst="rect">
            <a:avLst/>
          </a:prstGeom>
        </p:spPr>
      </p:pic>
      <p:sp>
        <p:nvSpPr>
          <p:cNvPr id="12" name="Rectangle 11"/>
          <p:cNvSpPr/>
          <p:nvPr/>
        </p:nvSpPr>
        <p:spPr>
          <a:xfrm>
            <a:off x="3268417" y="6412688"/>
            <a:ext cx="6092825" cy="369332"/>
          </a:xfrm>
          <a:prstGeom prst="rect">
            <a:avLst/>
          </a:prstGeom>
        </p:spPr>
        <p:txBody>
          <a:bodyPr>
            <a:spAutoFit/>
          </a:bodyPr>
          <a:lstStyle/>
          <a:p>
            <a:pPr algn="ctr" defTabSz="914400" rtl="1"/>
            <a:r>
              <a:rPr lang="ar-SA" sz="1800" dirty="0">
                <a:solidFill>
                  <a:srgbClr val="008080"/>
                </a:solidFill>
                <a:latin typeface="Calibri" panose="020F0502020204030204" pitchFamily="34" charset="0"/>
                <a:cs typeface="Calibri" panose="020F0502020204030204" pitchFamily="34" charset="0"/>
              </a:rPr>
              <a:t>اللهم اجعل خير أعمالنا خواتمها، واختم لنا بالطيبات والصالحات أعمالنا..</a:t>
            </a:r>
          </a:p>
        </p:txBody>
      </p:sp>
    </p:spTree>
    <p:extLst>
      <p:ext uri="{BB962C8B-B14F-4D97-AF65-F5344CB8AC3E}">
        <p14:creationId xmlns:p14="http://schemas.microsoft.com/office/powerpoint/2010/main" val="122043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42900" indent="-342900" defTabSz="914400">
              <a:buClr>
                <a:srgbClr val="008080"/>
              </a:buClr>
              <a:buFont typeface="+mj-lt"/>
              <a:buAutoNum type="arabicPeriod"/>
            </a:pPr>
            <a:endParaRPr lang="en-US" sz="600" dirty="0" smtClean="0"/>
          </a:p>
          <a:p>
            <a:pPr marL="0" indent="0" defTabSz="914400">
              <a:lnSpc>
                <a:spcPct val="150000"/>
              </a:lnSpc>
              <a:buClr>
                <a:srgbClr val="008080"/>
              </a:buClr>
              <a:buNone/>
            </a:pPr>
            <a:r>
              <a:rPr lang="en-US" sz="1800" dirty="0" smtClean="0">
                <a:solidFill>
                  <a:srgbClr val="008080"/>
                </a:solidFill>
              </a:rPr>
              <a:t>3. At </a:t>
            </a:r>
            <a:r>
              <a:rPr lang="en-US" sz="1800" dirty="0">
                <a:solidFill>
                  <a:srgbClr val="008080"/>
                </a:solidFill>
              </a:rPr>
              <a:t>the onset of </a:t>
            </a:r>
            <a:r>
              <a:rPr lang="en-US" sz="1800" dirty="0" smtClean="0">
                <a:solidFill>
                  <a:srgbClr val="008080"/>
                </a:solidFill>
              </a:rPr>
              <a:t>pregnancy: </a:t>
            </a:r>
            <a:r>
              <a:rPr lang="en-US" sz="1800" dirty="0" smtClean="0"/>
              <a:t>epithelial </a:t>
            </a:r>
            <a:r>
              <a:rPr lang="en-US" sz="1800" dirty="0"/>
              <a:t>ducts elongate, branch and alveoli develop. </a:t>
            </a:r>
            <a:endParaRPr lang="en-US" sz="1800" dirty="0" smtClean="0"/>
          </a:p>
          <a:p>
            <a:pPr marL="342900" indent="-342900" defTabSz="914400">
              <a:lnSpc>
                <a:spcPct val="150000"/>
              </a:lnSpc>
              <a:buClr>
                <a:srgbClr val="008080"/>
              </a:buClr>
              <a:buFont typeface="+mj-lt"/>
              <a:buAutoNum type="arabicPeriod"/>
            </a:pPr>
            <a:endParaRPr lang="en-US" sz="600" dirty="0" smtClean="0"/>
          </a:p>
          <a:p>
            <a:pPr marL="0" indent="0" defTabSz="914400">
              <a:lnSpc>
                <a:spcPct val="150000"/>
              </a:lnSpc>
              <a:buClr>
                <a:srgbClr val="008080"/>
              </a:buClr>
              <a:buNone/>
            </a:pPr>
            <a:r>
              <a:rPr lang="en-US" sz="1800" dirty="0" smtClean="0">
                <a:solidFill>
                  <a:srgbClr val="008080"/>
                </a:solidFill>
              </a:rPr>
              <a:t>4. During lactation: </a:t>
            </a:r>
            <a:r>
              <a:rPr lang="en-US" sz="1800" dirty="0" smtClean="0"/>
              <a:t>the </a:t>
            </a:r>
            <a:r>
              <a:rPr lang="en-US" sz="1800" dirty="0"/>
              <a:t>mammary epithelium reach its maximal development containing numerous alveoli, which produce huge amounts of milk. Upon weaning, milk production ceases, the mammary alveoli regress (involution) and the mammary epithelium returns to a non-pregnant state</a:t>
            </a:r>
            <a:r>
              <a:rPr lang="en-US" sz="1800" dirty="0" smtClean="0"/>
              <a:t>.</a:t>
            </a:r>
            <a:endParaRPr lang="en-US" sz="1800" dirty="0">
              <a:solidFill>
                <a:srgbClr val="008080"/>
              </a:solidFill>
            </a:endParaRPr>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sp>
        <p:nvSpPr>
          <p:cNvPr id="9" name="Rectangle 8"/>
          <p:cNvSpPr/>
          <p:nvPr/>
        </p:nvSpPr>
        <p:spPr>
          <a:xfrm>
            <a:off x="10109457" y="0"/>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
        <p:nvSpPr>
          <p:cNvPr id="12" name="TextBox 11"/>
          <p:cNvSpPr txBox="1"/>
          <p:nvPr/>
        </p:nvSpPr>
        <p:spPr>
          <a:xfrm>
            <a:off x="618115" y="4077072"/>
            <a:ext cx="10961288" cy="2062103"/>
          </a:xfrm>
          <a:prstGeom prst="rect">
            <a:avLst/>
          </a:prstGeom>
          <a:noFill/>
          <a:ln>
            <a:solidFill>
              <a:schemeClr val="bg1">
                <a:lumMod val="50000"/>
              </a:schemeClr>
            </a:solidFill>
            <a:prstDash val="dashDot"/>
          </a:ln>
        </p:spPr>
        <p:txBody>
          <a:bodyPr wrap="square" rtlCol="0">
            <a:spAutoFit/>
          </a:bodyPr>
          <a:lstStyle/>
          <a:p>
            <a:pPr algn="r" rtl="1"/>
            <a:r>
              <a:rPr lang="ar-SA" sz="1600" dirty="0">
                <a:solidFill>
                  <a:schemeClr val="bg1">
                    <a:lumMod val="50000"/>
                  </a:schemeClr>
                </a:solidFill>
                <a:latin typeface="Calibri" panose="020F0502020204030204" pitchFamily="34" charset="0"/>
                <a:cs typeface="Calibri" panose="020F0502020204030204" pitchFamily="34" charset="0"/>
              </a:rPr>
              <a:t>شرح الكلام</a:t>
            </a:r>
            <a:r>
              <a:rPr lang="ar-SA" sz="1600" dirty="0" smtClean="0">
                <a:solidFill>
                  <a:schemeClr val="bg1">
                    <a:lumMod val="50000"/>
                  </a:schemeClr>
                </a:solidFill>
                <a:latin typeface="Calibri" panose="020F0502020204030204" pitchFamily="34" charset="0"/>
                <a:cs typeface="Calibri" panose="020F0502020204030204" pitchFamily="34" charset="0"/>
              </a:rPr>
              <a:t>: (شوفوا الصورة </a:t>
            </a:r>
            <a:r>
              <a:rPr lang="ar-SA" sz="16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600" dirty="0" smtClean="0">
                <a:solidFill>
                  <a:schemeClr val="bg1">
                    <a:lumMod val="50000"/>
                  </a:schemeClr>
                </a:solidFill>
                <a:latin typeface="Calibri" panose="020F0502020204030204" pitchFamily="34" charset="0"/>
                <a:cs typeface="Calibri" panose="020F0502020204030204" pitchFamily="34" charset="0"/>
              </a:rPr>
              <a:t> السابق)</a:t>
            </a:r>
          </a:p>
          <a:p>
            <a:pPr algn="r" rtl="1"/>
            <a:r>
              <a:rPr lang="ar-SA" sz="1600" dirty="0" smtClean="0">
                <a:solidFill>
                  <a:schemeClr val="bg1">
                    <a:lumMod val="50000"/>
                  </a:schemeClr>
                </a:solidFill>
                <a:latin typeface="Calibri" panose="020F0502020204030204" pitchFamily="34" charset="0"/>
                <a:cs typeface="Calibri" panose="020F0502020204030204" pitchFamily="34" charset="0"/>
              </a:rPr>
              <a:t>نمو الثدي يتكون من مراحل، تؤثر عليها هرمونات مختلفة راح نعرفها لاحقا..</a:t>
            </a:r>
          </a:p>
          <a:p>
            <a:pPr algn="r" rtl="1"/>
            <a:r>
              <a:rPr lang="ar-SA" sz="1600" dirty="0" smtClean="0">
                <a:solidFill>
                  <a:schemeClr val="bg1">
                    <a:lumMod val="50000"/>
                  </a:schemeClr>
                </a:solidFill>
                <a:latin typeface="Calibri" panose="020F0502020204030204" pitchFamily="34" charset="0"/>
                <a:cs typeface="Calibri" panose="020F0502020204030204" pitchFamily="34" charset="0"/>
              </a:rPr>
              <a:t>عند الولادة : الـ</a:t>
            </a:r>
            <a:r>
              <a:rPr lang="en-US" sz="1600" dirty="0" smtClean="0">
                <a:solidFill>
                  <a:schemeClr val="bg1">
                    <a:lumMod val="50000"/>
                  </a:schemeClr>
                </a:solidFill>
                <a:latin typeface="Calibri" panose="020F0502020204030204" pitchFamily="34" charset="0"/>
                <a:cs typeface="Calibri" panose="020F0502020204030204" pitchFamily="34" charset="0"/>
              </a:rPr>
              <a:t>mammary epithelium</a:t>
            </a:r>
            <a:r>
              <a:rPr lang="ar-SA" sz="1600" dirty="0" smtClean="0">
                <a:solidFill>
                  <a:schemeClr val="bg1">
                    <a:lumMod val="50000"/>
                  </a:schemeClr>
                </a:solidFill>
                <a:latin typeface="Calibri" panose="020F0502020204030204" pitchFamily="34" charset="0"/>
                <a:cs typeface="Calibri" panose="020F0502020204030204" pitchFamily="34" charset="0"/>
              </a:rPr>
              <a:t> يكون متكون من كمية محدودة من الـ</a:t>
            </a:r>
            <a:r>
              <a:rPr lang="en-US" sz="1600" dirty="0" smtClean="0">
                <a:solidFill>
                  <a:schemeClr val="bg1">
                    <a:lumMod val="50000"/>
                  </a:schemeClr>
                </a:solidFill>
                <a:latin typeface="Calibri" panose="020F0502020204030204" pitchFamily="34" charset="0"/>
                <a:cs typeface="Calibri" panose="020F0502020204030204" pitchFamily="34" charset="0"/>
              </a:rPr>
              <a:t>ducts</a:t>
            </a:r>
            <a:r>
              <a:rPr lang="ar-SA" sz="1600" dirty="0" smtClean="0">
                <a:solidFill>
                  <a:schemeClr val="bg1">
                    <a:lumMod val="50000"/>
                  </a:schemeClr>
                </a:solidFill>
                <a:latin typeface="Calibri" panose="020F0502020204030204" pitchFamily="34" charset="0"/>
                <a:cs typeface="Calibri" panose="020F0502020204030204" pitchFamily="34" charset="0"/>
              </a:rPr>
              <a:t> فقط لهذا يكون الحجم صغير جدا لعدم وجود دهون ومكونات أخرى، ولأن الهرمونات </a:t>
            </a:r>
            <a:r>
              <a:rPr lang="ar-SA" sz="1600" dirty="0" err="1" smtClean="0">
                <a:solidFill>
                  <a:schemeClr val="bg1">
                    <a:lumMod val="50000"/>
                  </a:schemeClr>
                </a:solidFill>
                <a:latin typeface="Calibri" panose="020F0502020204030204" pitchFamily="34" charset="0"/>
                <a:cs typeface="Calibri" panose="020F0502020204030204" pitchFamily="34" charset="0"/>
              </a:rPr>
              <a:t>مو</a:t>
            </a:r>
            <a:r>
              <a:rPr lang="ar-SA" sz="1600" dirty="0" smtClean="0">
                <a:solidFill>
                  <a:schemeClr val="bg1">
                    <a:lumMod val="50000"/>
                  </a:schemeClr>
                </a:solidFill>
                <a:latin typeface="Calibri" panose="020F0502020204030204" pitchFamily="34" charset="0"/>
                <a:cs typeface="Calibri" panose="020F0502020204030204" pitchFamily="34" charset="0"/>
              </a:rPr>
              <a:t> كثيرة هذه الفترة.</a:t>
            </a:r>
            <a:endParaRPr lang="en-US" sz="16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600" dirty="0" smtClean="0">
                <a:solidFill>
                  <a:schemeClr val="bg1">
                    <a:lumMod val="50000"/>
                  </a:schemeClr>
                </a:solidFill>
                <a:latin typeface="Calibri" panose="020F0502020204030204" pitchFamily="34" charset="0"/>
                <a:cs typeface="Calibri" panose="020F0502020204030204" pitchFamily="34" charset="0"/>
              </a:rPr>
              <a:t>عند البلوغ: تبدأ الهرمونات تزيد، بالتالي تحفز نمو الـ</a:t>
            </a:r>
            <a:r>
              <a:rPr lang="en-US" sz="1600" dirty="0" smtClean="0">
                <a:solidFill>
                  <a:schemeClr val="bg1">
                    <a:lumMod val="50000"/>
                  </a:schemeClr>
                </a:solidFill>
                <a:latin typeface="Calibri" panose="020F0502020204030204" pitchFamily="34" charset="0"/>
                <a:cs typeface="Calibri" panose="020F0502020204030204" pitchFamily="34" charset="0"/>
              </a:rPr>
              <a:t>mammary epithelium and surrounding fat</a:t>
            </a:r>
            <a:r>
              <a:rPr lang="ar-SA" sz="1600" dirty="0" smtClean="0">
                <a:solidFill>
                  <a:schemeClr val="bg1">
                    <a:lumMod val="50000"/>
                  </a:schemeClr>
                </a:solidFill>
                <a:latin typeface="Calibri" panose="020F0502020204030204" pitchFamily="34" charset="0"/>
                <a:cs typeface="Calibri" panose="020F0502020204030204" pitchFamily="34" charset="0"/>
              </a:rPr>
              <a:t> ويبدأ الثدي يأخذ شكله ويكون بارز.</a:t>
            </a:r>
            <a:endParaRPr lang="en-US" sz="16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600" dirty="0" smtClean="0">
                <a:solidFill>
                  <a:schemeClr val="bg1">
                    <a:lumMod val="50000"/>
                  </a:schemeClr>
                </a:solidFill>
                <a:latin typeface="Calibri" panose="020F0502020204030204" pitchFamily="34" charset="0"/>
                <a:cs typeface="Calibri" panose="020F0502020204030204" pitchFamily="34" charset="0"/>
              </a:rPr>
              <a:t>بداية الحمل: </a:t>
            </a:r>
            <a:r>
              <a:rPr lang="en-US" sz="1600" dirty="0" smtClean="0">
                <a:solidFill>
                  <a:schemeClr val="bg1">
                    <a:lumMod val="50000"/>
                  </a:schemeClr>
                </a:solidFill>
                <a:latin typeface="Calibri" panose="020F0502020204030204" pitchFamily="34" charset="0"/>
                <a:cs typeface="Calibri" panose="020F0502020204030204" pitchFamily="34" charset="0"/>
              </a:rPr>
              <a:t>epithelium ducts</a:t>
            </a:r>
            <a:r>
              <a:rPr lang="ar-SA" sz="1600" dirty="0" smtClean="0">
                <a:solidFill>
                  <a:schemeClr val="bg1">
                    <a:lumMod val="50000"/>
                  </a:schemeClr>
                </a:solidFill>
                <a:latin typeface="Calibri" panose="020F0502020204030204" pitchFamily="34" charset="0"/>
                <a:cs typeface="Calibri" panose="020F0502020204030204" pitchFamily="34" charset="0"/>
              </a:rPr>
              <a:t> تبدأ تصير أطول وتتكون عندنا الـ</a:t>
            </a:r>
            <a:r>
              <a:rPr lang="en-US" sz="1600" dirty="0" smtClean="0">
                <a:solidFill>
                  <a:schemeClr val="bg1">
                    <a:lumMod val="50000"/>
                  </a:schemeClr>
                </a:solidFill>
                <a:latin typeface="Calibri" panose="020F0502020204030204" pitchFamily="34" charset="0"/>
                <a:cs typeface="Calibri" panose="020F0502020204030204" pitchFamily="34" charset="0"/>
              </a:rPr>
              <a:t>alveoli</a:t>
            </a:r>
            <a:r>
              <a:rPr lang="ar-SA" sz="1600" dirty="0" smtClean="0">
                <a:solidFill>
                  <a:schemeClr val="bg1">
                    <a:lumMod val="50000"/>
                  </a:schemeClr>
                </a:solidFill>
                <a:latin typeface="Calibri" panose="020F0502020204030204" pitchFamily="34" charset="0"/>
                <a:cs typeface="Calibri" panose="020F0502020204030204" pitchFamily="34" charset="0"/>
              </a:rPr>
              <a:t>. </a:t>
            </a:r>
            <a:endParaRPr lang="en-US" sz="16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600" dirty="0" smtClean="0">
                <a:solidFill>
                  <a:schemeClr val="bg1">
                    <a:lumMod val="50000"/>
                  </a:schemeClr>
                </a:solidFill>
                <a:latin typeface="Calibri" panose="020F0502020204030204" pitchFamily="34" charset="0"/>
                <a:cs typeface="Calibri" panose="020F0502020204030204" pitchFamily="34" charset="0"/>
              </a:rPr>
              <a:t>وقت الرضاعة: الـ</a:t>
            </a:r>
            <a:r>
              <a:rPr lang="en-US" sz="1600" dirty="0" smtClean="0">
                <a:solidFill>
                  <a:schemeClr val="bg1">
                    <a:lumMod val="50000"/>
                  </a:schemeClr>
                </a:solidFill>
                <a:latin typeface="Calibri" panose="020F0502020204030204" pitchFamily="34" charset="0"/>
                <a:cs typeface="Calibri" panose="020F0502020204030204" pitchFamily="34" charset="0"/>
              </a:rPr>
              <a:t>mammary epithelium</a:t>
            </a:r>
            <a:r>
              <a:rPr lang="ar-SA" sz="1600" dirty="0" smtClean="0">
                <a:solidFill>
                  <a:schemeClr val="bg1">
                    <a:lumMod val="50000"/>
                  </a:schemeClr>
                </a:solidFill>
                <a:latin typeface="Calibri" panose="020F0502020204030204" pitchFamily="34" charset="0"/>
                <a:cs typeface="Calibri" panose="020F0502020204030204" pitchFamily="34" charset="0"/>
              </a:rPr>
              <a:t> يكون بأقصى مراحل التكوين ويكون فيه عدد كبير من الـ</a:t>
            </a:r>
            <a:r>
              <a:rPr lang="en-US" sz="1600" dirty="0" smtClean="0">
                <a:solidFill>
                  <a:schemeClr val="bg1">
                    <a:lumMod val="50000"/>
                  </a:schemeClr>
                </a:solidFill>
                <a:latin typeface="Calibri" panose="020F0502020204030204" pitchFamily="34" charset="0"/>
                <a:cs typeface="Calibri" panose="020F0502020204030204" pitchFamily="34" charset="0"/>
              </a:rPr>
              <a:t>alveoli</a:t>
            </a:r>
            <a:r>
              <a:rPr lang="ar-SA" sz="1600" dirty="0" smtClean="0">
                <a:solidFill>
                  <a:schemeClr val="bg1">
                    <a:lumMod val="50000"/>
                  </a:schemeClr>
                </a:solidFill>
                <a:latin typeface="Calibri" panose="020F0502020204030204" pitchFamily="34" charset="0"/>
                <a:cs typeface="Calibri" panose="020F0502020204030204" pitchFamily="34" charset="0"/>
              </a:rPr>
              <a:t> الي تنتج لنا كميات كبيرة من الحليب، وبعد ما تفطم الأم طفلها الـ</a:t>
            </a:r>
            <a:r>
              <a:rPr lang="en-US" sz="1600" dirty="0" smtClean="0">
                <a:solidFill>
                  <a:schemeClr val="bg1">
                    <a:lumMod val="50000"/>
                  </a:schemeClr>
                </a:solidFill>
                <a:latin typeface="Calibri" panose="020F0502020204030204" pitchFamily="34" charset="0"/>
                <a:cs typeface="Calibri" panose="020F0502020204030204" pitchFamily="34" charset="0"/>
              </a:rPr>
              <a:t>alveoli</a:t>
            </a:r>
            <a:r>
              <a:rPr lang="ar-SA" sz="1600" dirty="0" smtClean="0">
                <a:solidFill>
                  <a:schemeClr val="bg1">
                    <a:lumMod val="50000"/>
                  </a:schemeClr>
                </a:solidFill>
                <a:latin typeface="Calibri" panose="020F0502020204030204" pitchFamily="34" charset="0"/>
                <a:cs typeface="Calibri" panose="020F0502020204030204" pitchFamily="34" charset="0"/>
              </a:rPr>
              <a:t> تبدأ تضمحل والـ</a:t>
            </a:r>
            <a:r>
              <a:rPr lang="en-US" sz="1600" dirty="0" smtClean="0">
                <a:solidFill>
                  <a:schemeClr val="bg1">
                    <a:lumMod val="50000"/>
                  </a:schemeClr>
                </a:solidFill>
                <a:latin typeface="Calibri" panose="020F0502020204030204" pitchFamily="34" charset="0"/>
                <a:cs typeface="Calibri" panose="020F0502020204030204" pitchFamily="34" charset="0"/>
              </a:rPr>
              <a:t>mammary epithelium </a:t>
            </a:r>
            <a:r>
              <a:rPr lang="ar-SA" sz="1600" dirty="0">
                <a:solidFill>
                  <a:schemeClr val="bg1">
                    <a:lumMod val="50000"/>
                  </a:schemeClr>
                </a:solidFill>
                <a:latin typeface="Calibri" panose="020F0502020204030204" pitchFamily="34" charset="0"/>
                <a:cs typeface="Calibri" panose="020F0502020204030204" pitchFamily="34" charset="0"/>
              </a:rPr>
              <a:t> </a:t>
            </a:r>
            <a:r>
              <a:rPr lang="ar-SA" sz="1600" dirty="0" smtClean="0">
                <a:solidFill>
                  <a:schemeClr val="bg1">
                    <a:lumMod val="50000"/>
                  </a:schemeClr>
                </a:solidFill>
                <a:latin typeface="Calibri" panose="020F0502020204030204" pitchFamily="34" charset="0"/>
                <a:cs typeface="Calibri" panose="020F0502020204030204" pitchFamily="34" charset="0"/>
              </a:rPr>
              <a:t>يرجع لحالته قبل الحمل.</a:t>
            </a:r>
          </a:p>
        </p:txBody>
      </p:sp>
    </p:spTree>
    <p:extLst>
      <p:ext uri="{BB962C8B-B14F-4D97-AF65-F5344CB8AC3E}">
        <p14:creationId xmlns:p14="http://schemas.microsoft.com/office/powerpoint/2010/main" val="177119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Mammogenic Hormones </a:t>
            </a:r>
          </a:p>
        </p:txBody>
      </p:sp>
      <p:graphicFrame>
        <p:nvGraphicFramePr>
          <p:cNvPr id="6" name="Table 5"/>
          <p:cNvGraphicFramePr>
            <a:graphicFrameLocks noGrp="1"/>
          </p:cNvGraphicFramePr>
          <p:nvPr>
            <p:extLst>
              <p:ext uri="{D42A27DB-BD31-4B8C-83A1-F6EECF244321}">
                <p14:modId xmlns:p14="http://schemas.microsoft.com/office/powerpoint/2010/main" val="879788587"/>
              </p:ext>
            </p:extLst>
          </p:nvPr>
        </p:nvGraphicFramePr>
        <p:xfrm>
          <a:off x="599724" y="1664453"/>
          <a:ext cx="10961937" cy="2687828"/>
        </p:xfrm>
        <a:graphic>
          <a:graphicData uri="http://schemas.openxmlformats.org/drawingml/2006/table">
            <a:tbl>
              <a:tblPr firstRow="1" bandRow="1">
                <a:tableStyleId>{5DA37D80-6434-44D0-A028-1B22A696006F}</a:tableStyleId>
              </a:tblPr>
              <a:tblGrid>
                <a:gridCol w="732424">
                  <a:extLst>
                    <a:ext uri="{9D8B030D-6E8A-4147-A177-3AD203B41FA5}">
                      <a16:colId xmlns:a16="http://schemas.microsoft.com/office/drawing/2014/main" val="3296440487"/>
                    </a:ext>
                  </a:extLst>
                </a:gridCol>
                <a:gridCol w="1512169">
                  <a:extLst>
                    <a:ext uri="{9D8B030D-6E8A-4147-A177-3AD203B41FA5}">
                      <a16:colId xmlns:a16="http://schemas.microsoft.com/office/drawing/2014/main" val="1164763168"/>
                    </a:ext>
                  </a:extLst>
                </a:gridCol>
                <a:gridCol w="1800201">
                  <a:extLst>
                    <a:ext uri="{9D8B030D-6E8A-4147-A177-3AD203B41FA5}">
                      <a16:colId xmlns:a16="http://schemas.microsoft.com/office/drawing/2014/main" val="2552851691"/>
                    </a:ext>
                  </a:extLst>
                </a:gridCol>
                <a:gridCol w="6917143">
                  <a:extLst>
                    <a:ext uri="{9D8B030D-6E8A-4147-A177-3AD203B41FA5}">
                      <a16:colId xmlns:a16="http://schemas.microsoft.com/office/drawing/2014/main" val="1680104625"/>
                    </a:ext>
                  </a:extLst>
                </a:gridCol>
              </a:tblGrid>
              <a:tr h="138827">
                <a:tc gridSpan="2">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2000" b="0" kern="1200" dirty="0" smtClean="0">
                          <a:solidFill>
                            <a:srgbClr val="497E8D"/>
                          </a:solidFill>
                          <a:latin typeface="Calibri" panose="020F0502020204030204" pitchFamily="34" charset="0"/>
                          <a:ea typeface="+mn-ea"/>
                          <a:cs typeface="Calibri" panose="020F0502020204030204" pitchFamily="34" charset="0"/>
                        </a:rPr>
                        <a:t>Hormone</a:t>
                      </a:r>
                    </a:p>
                  </a:txBody>
                  <a:tcPr>
                    <a:solidFill>
                      <a:srgbClr val="EFFFFF"/>
                    </a:solidFill>
                  </a:tcPr>
                </a:tc>
                <a:tc hMerge="1">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endParaRPr kumimoji="0" lang="en-US" sz="2000" b="0" kern="1200" dirty="0" smtClean="0">
                        <a:solidFill>
                          <a:srgbClr val="497E8D"/>
                        </a:solidFill>
                        <a:latin typeface="Calibri" panose="020F0502020204030204" pitchFamily="34" charset="0"/>
                        <a:ea typeface="+mn-ea"/>
                        <a:cs typeface="Calibri" panose="020F0502020204030204" pitchFamily="34" charset="0"/>
                      </a:endParaRPr>
                    </a:p>
                  </a:txBody>
                  <a:tcPr>
                    <a:solidFill>
                      <a:srgbClr val="EFFF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Secrete from</a:t>
                      </a:r>
                    </a:p>
                  </a:txBody>
                  <a:tcPr>
                    <a:solidFill>
                      <a:srgbClr val="EFFF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Function </a:t>
                      </a:r>
                    </a:p>
                  </a:txBody>
                  <a:tcPr>
                    <a:solidFill>
                      <a:srgbClr val="EFFFFF"/>
                    </a:solidFill>
                  </a:tcPr>
                </a:tc>
                <a:extLst>
                  <a:ext uri="{0D108BD9-81ED-4DB2-BD59-A6C34878D82A}">
                    <a16:rowId xmlns:a16="http://schemas.microsoft.com/office/drawing/2014/main" val="1372616542"/>
                  </a:ext>
                </a:extLst>
              </a:tr>
              <a:tr h="138827">
                <a:tc rowSpan="2">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1600" b="0" kern="1200" dirty="0" smtClean="0">
                          <a:solidFill>
                            <a:srgbClr val="008080"/>
                          </a:solidFill>
                          <a:latin typeface="+mn-lt"/>
                          <a:ea typeface="+mn-ea"/>
                          <a:cs typeface="+mn-cs"/>
                        </a:rPr>
                        <a:t>Ovarian hormones </a:t>
                      </a:r>
                    </a:p>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1600" b="0" kern="1200" dirty="0" smtClean="0">
                          <a:solidFill>
                            <a:srgbClr val="FF0000"/>
                          </a:solidFill>
                          <a:latin typeface="+mn-lt"/>
                          <a:ea typeface="+mn-ea"/>
                          <a:cs typeface="+mn-cs"/>
                        </a:rPr>
                        <a:t>(during puberty)</a:t>
                      </a:r>
                    </a:p>
                  </a:txBody>
                  <a:tcPr vert="vert270">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b="0" kern="1200" dirty="0" smtClean="0">
                          <a:solidFill>
                            <a:srgbClr val="008080"/>
                          </a:solidFill>
                          <a:latin typeface="+mn-lt"/>
                          <a:ea typeface="+mn-ea"/>
                          <a:cs typeface="+mn-cs"/>
                        </a:rPr>
                        <a:t>Estrogens</a:t>
                      </a: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b="0" kern="1200" dirty="0" smtClean="0">
                          <a:solidFill>
                            <a:srgbClr val="008080"/>
                          </a:solidFill>
                          <a:latin typeface="+mn-lt"/>
                          <a:ea typeface="+mn-ea"/>
                          <a:cs typeface="+mn-cs"/>
                        </a:rPr>
                        <a:t>(Direct effect)</a:t>
                      </a:r>
                    </a:p>
                  </a:txBody>
                  <a:tcPr>
                    <a:solidFill>
                      <a:srgbClr val="EFFFFF"/>
                    </a:solidFill>
                  </a:tcPr>
                </a:tc>
                <a:tc rowSpan="2">
                  <a:txBody>
                    <a:bodyPr/>
                    <a:lstStyle/>
                    <a:p>
                      <a:pPr marL="0" indent="0" algn="ctr" defTabSz="914400">
                        <a:lnSpc>
                          <a:spcPct val="150000"/>
                        </a:lnSpc>
                        <a:buClr>
                          <a:srgbClr val="007D7A"/>
                        </a:buClr>
                        <a:buFont typeface="Wingdings" panose="05000000000000000000" pitchFamily="2" charset="2"/>
                        <a:buNone/>
                      </a:pPr>
                      <a:endParaRPr lang="en-US" sz="1600" dirty="0" smtClean="0"/>
                    </a:p>
                    <a:p>
                      <a:pPr marL="0" indent="0" algn="ctr" defTabSz="914400">
                        <a:lnSpc>
                          <a:spcPct val="150000"/>
                        </a:lnSpc>
                        <a:buClr>
                          <a:srgbClr val="007D7A"/>
                        </a:buClr>
                        <a:buFont typeface="Wingdings" panose="05000000000000000000" pitchFamily="2" charset="2"/>
                        <a:buNone/>
                      </a:pPr>
                      <a:r>
                        <a:rPr lang="en-US" sz="1600" dirty="0" smtClean="0"/>
                        <a:t>Placenta</a:t>
                      </a:r>
                    </a:p>
                    <a:p>
                      <a:pPr marL="0" indent="0" algn="ctr" defTabSz="914400">
                        <a:lnSpc>
                          <a:spcPct val="150000"/>
                        </a:lnSpc>
                        <a:buClr>
                          <a:srgbClr val="007D7A"/>
                        </a:buClr>
                        <a:buFont typeface="Wingdings" panose="05000000000000000000" pitchFamily="2" charset="2"/>
                        <a:buNone/>
                      </a:pPr>
                      <a:r>
                        <a:rPr lang="en-US" sz="1300" b="0" dirty="0" smtClean="0">
                          <a:solidFill>
                            <a:srgbClr val="00B050"/>
                          </a:solidFill>
                        </a:rPr>
                        <a:t>(the placenta during pregnancy will secrete large amounts estrogen and progesterone)</a:t>
                      </a:r>
                    </a:p>
                  </a:txBody>
                  <a:tcPr>
                    <a:solidFill>
                      <a:schemeClr val="bg1"/>
                    </a:solidFill>
                  </a:tcPr>
                </a:tc>
                <a:tc>
                  <a:txBody>
                    <a:bodyPr/>
                    <a:lstStyle/>
                    <a:p>
                      <a:pPr marL="0" indent="0" algn="l" defTabSz="914400">
                        <a:lnSpc>
                          <a:spcPct val="150000"/>
                        </a:lnSpc>
                        <a:buClr>
                          <a:srgbClr val="007D7A"/>
                        </a:buClr>
                        <a:buFont typeface="Wingdings" panose="05000000000000000000" pitchFamily="2" charset="2"/>
                        <a:buNone/>
                      </a:pPr>
                      <a:r>
                        <a:rPr lang="en-US" sz="1600" b="0" baseline="0" dirty="0" smtClean="0"/>
                        <a:t>Estrogen </a:t>
                      </a:r>
                      <a:r>
                        <a:rPr lang="en-US" sz="1600" b="0" dirty="0" smtClean="0"/>
                        <a:t>stimulate mammary growth.</a:t>
                      </a:r>
                      <a:r>
                        <a:rPr lang="en-US" sz="1600" b="0" baseline="0" dirty="0" smtClean="0"/>
                        <a:t> So, will cause:</a:t>
                      </a:r>
                    </a:p>
                    <a:p>
                      <a:pPr marL="342900" indent="-342900" algn="l" defTabSz="914400">
                        <a:lnSpc>
                          <a:spcPct val="150000"/>
                        </a:lnSpc>
                        <a:buClr>
                          <a:srgbClr val="007D7A"/>
                        </a:buClr>
                        <a:buFont typeface="+mj-lt"/>
                        <a:buAutoNum type="arabicPeriod"/>
                      </a:pPr>
                      <a:r>
                        <a:rPr lang="en-US" sz="1600" b="0" dirty="0" smtClean="0"/>
                        <a:t>Stimulation</a:t>
                      </a:r>
                      <a:r>
                        <a:rPr lang="en-US" sz="1600" b="0" baseline="0" dirty="0" smtClean="0"/>
                        <a:t> of </a:t>
                      </a:r>
                      <a:r>
                        <a:rPr lang="en-US" sz="1600" b="0" dirty="0" smtClean="0">
                          <a:solidFill>
                            <a:srgbClr val="FF0000"/>
                          </a:solidFill>
                        </a:rPr>
                        <a:t>growth &amp; branching of ductal system (with GH).</a:t>
                      </a:r>
                    </a:p>
                    <a:p>
                      <a:pPr marL="342900" indent="-342900" algn="l" defTabSz="914400">
                        <a:lnSpc>
                          <a:spcPct val="150000"/>
                        </a:lnSpc>
                        <a:buClr>
                          <a:srgbClr val="007D7A"/>
                        </a:buClr>
                        <a:buFont typeface="+mj-lt"/>
                        <a:buAutoNum type="arabicPeriod"/>
                      </a:pPr>
                      <a:r>
                        <a:rPr lang="en-US" sz="1600" b="0" dirty="0" smtClean="0"/>
                        <a:t>Fat deposition </a:t>
                      </a:r>
                      <a:r>
                        <a:rPr lang="en-US" sz="1600" b="0" dirty="0" smtClean="0">
                          <a:solidFill>
                            <a:schemeClr val="accent5">
                              <a:lumMod val="75000"/>
                            </a:schemeClr>
                          </a:solidFill>
                        </a:rPr>
                        <a:t>in the stroma. </a:t>
                      </a:r>
                    </a:p>
                  </a:txBody>
                  <a:tcPr>
                    <a:solidFill>
                      <a:schemeClr val="bg1"/>
                    </a:solidFill>
                  </a:tcPr>
                </a:tc>
                <a:extLst>
                  <a:ext uri="{0D108BD9-81ED-4DB2-BD59-A6C34878D82A}">
                    <a16:rowId xmlns:a16="http://schemas.microsoft.com/office/drawing/2014/main" val="914437974"/>
                  </a:ext>
                </a:extLst>
              </a:tr>
              <a:tr h="342226">
                <a:tc vMerge="1">
                  <a:txBody>
                    <a:bodyPr/>
                    <a:lstStyle/>
                    <a:p>
                      <a:pPr algn="ctr" defTabSz="914400">
                        <a:buClr>
                          <a:srgbClr val="008080"/>
                        </a:buClr>
                      </a:pPr>
                      <a:endParaRPr kumimoji="0" lang="en-US" sz="1600" b="0" kern="1200" dirty="0" smtClean="0">
                        <a:solidFill>
                          <a:srgbClr val="008080"/>
                        </a:solidFill>
                        <a:latin typeface="+mn-lt"/>
                        <a:ea typeface="+mn-ea"/>
                        <a:cs typeface="+mn-cs"/>
                      </a:endParaRPr>
                    </a:p>
                  </a:txBody>
                  <a:tcPr>
                    <a:solidFill>
                      <a:srgbClr val="EFFFFF"/>
                    </a:solidFill>
                  </a:tcPr>
                </a:tc>
                <a:tc>
                  <a:txBody>
                    <a:bodyPr/>
                    <a:lstStyle/>
                    <a:p>
                      <a:pPr algn="ctr" defTabSz="914400">
                        <a:buClr>
                          <a:srgbClr val="008080"/>
                        </a:buClr>
                      </a:pPr>
                      <a:endParaRPr kumimoji="0" lang="en-US" sz="1600" b="0" kern="1200" dirty="0" smtClean="0">
                        <a:solidFill>
                          <a:srgbClr val="008080"/>
                        </a:solidFill>
                        <a:latin typeface="+mn-lt"/>
                        <a:ea typeface="+mn-ea"/>
                        <a:cs typeface="+mn-cs"/>
                      </a:endParaRPr>
                    </a:p>
                    <a:p>
                      <a:pPr algn="ctr" defTabSz="914400">
                        <a:buClr>
                          <a:srgbClr val="008080"/>
                        </a:buClr>
                      </a:pPr>
                      <a:r>
                        <a:rPr kumimoji="0" lang="en-US" sz="1600" b="0" kern="1200" dirty="0" smtClean="0">
                          <a:solidFill>
                            <a:srgbClr val="008080"/>
                          </a:solidFill>
                          <a:latin typeface="+mn-lt"/>
                          <a:ea typeface="+mn-ea"/>
                          <a:cs typeface="+mn-cs"/>
                        </a:rPr>
                        <a:t>Progesterone </a:t>
                      </a:r>
                    </a:p>
                  </a:txBody>
                  <a:tcPr>
                    <a:solidFill>
                      <a:srgbClr val="EFFFFF"/>
                    </a:solidFill>
                  </a:tcPr>
                </a:tc>
                <a:tc vMerge="1">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600" b="0" dirty="0" smtClean="0"/>
                    </a:p>
                  </a:txBody>
                  <a:tcP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t>Progesterone stimulate mammary growth.</a:t>
                      </a:r>
                      <a:r>
                        <a:rPr lang="en-US" sz="1600" b="0" baseline="0" dirty="0" smtClean="0"/>
                        <a:t> So, will cause: </a:t>
                      </a:r>
                    </a:p>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t>Growth of </a:t>
                      </a:r>
                      <a:r>
                        <a:rPr lang="en-US" sz="1600" b="0" dirty="0" smtClean="0">
                          <a:solidFill>
                            <a:srgbClr val="FF0000"/>
                          </a:solidFill>
                        </a:rPr>
                        <a:t>lobule-alveolar system </a:t>
                      </a:r>
                      <a:r>
                        <a:rPr lang="en-US" sz="1600" b="0" dirty="0" smtClean="0"/>
                        <a:t>(budding of alveoli and secretory changes in epithelial cells).</a:t>
                      </a:r>
                    </a:p>
                  </a:txBody>
                  <a:tcPr>
                    <a:solidFill>
                      <a:schemeClr val="bg1"/>
                    </a:solidFill>
                  </a:tcPr>
                </a:tc>
                <a:extLst>
                  <a:ext uri="{0D108BD9-81ED-4DB2-BD59-A6C34878D82A}">
                    <a16:rowId xmlns:a16="http://schemas.microsoft.com/office/drawing/2014/main" val="1129017962"/>
                  </a:ext>
                </a:extLst>
              </a:tr>
            </a:tbl>
          </a:graphicData>
        </a:graphic>
      </p:graphicFrame>
      <p:sp>
        <p:nvSpPr>
          <p:cNvPr id="7"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1"/>
            <a:ext cx="10969942" cy="50840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defRPr/>
            </a:pPr>
            <a:r>
              <a:rPr lang="en-US" altLang="en-US" sz="1800" dirty="0">
                <a:solidFill>
                  <a:srgbClr val="008080"/>
                </a:solidFill>
              </a:rPr>
              <a:t>Hormones Involved in Mammary Growth</a:t>
            </a:r>
            <a:endParaRPr lang="en-US" altLang="en-US" sz="1800" dirty="0"/>
          </a:p>
        </p:txBody>
      </p:sp>
      <p:sp>
        <p:nvSpPr>
          <p:cNvPr id="8" name="Rectangle 3">
            <a:extLst>
              <a:ext uri="{FF2B5EF4-FFF2-40B4-BE49-F238E27FC236}">
                <a16:creationId xmlns:a16="http://schemas.microsoft.com/office/drawing/2014/main" id="{5667798A-01AF-1F47-A4FF-F81027D800E0}"/>
              </a:ext>
            </a:extLst>
          </p:cNvPr>
          <p:cNvSpPr txBox="1">
            <a:spLocks noChangeArrowheads="1"/>
          </p:cNvSpPr>
          <p:nvPr/>
        </p:nvSpPr>
        <p:spPr>
          <a:xfrm>
            <a:off x="599724" y="5320009"/>
            <a:ext cx="8140593" cy="1000843"/>
          </a:xfrm>
          <a:prstGeom prst="rect">
            <a:avLst/>
          </a:prstGeom>
        </p:spPr>
        <p:txBody>
          <a:bodyPr vert="horz" lIns="101590" tIns="50795" rIns="101590" bIns="50795">
            <a:normAutofit fontScale="92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600" dirty="0"/>
              <a:t>Although progesterone and estrogen are essential for physical development of the breasts, </a:t>
            </a:r>
            <a:r>
              <a:rPr lang="en-US" altLang="en-US" sz="1600" dirty="0" smtClean="0">
                <a:solidFill>
                  <a:srgbClr val="00B050"/>
                </a:solidFill>
              </a:rPr>
              <a:t>when combine </a:t>
            </a:r>
            <a:r>
              <a:rPr lang="en-US" altLang="en-US" sz="1600" dirty="0" smtClean="0"/>
              <a:t>they </a:t>
            </a:r>
            <a:r>
              <a:rPr lang="en-US" altLang="en-US" sz="1600" dirty="0"/>
              <a:t>inhibit actual secretion of milk during </a:t>
            </a:r>
            <a:r>
              <a:rPr lang="en-US" altLang="en-US" sz="1600" dirty="0" smtClean="0"/>
              <a:t>pregnancy</a:t>
            </a:r>
            <a:r>
              <a:rPr lang="en-US" altLang="en-US" sz="1600" dirty="0"/>
              <a:t> </a:t>
            </a:r>
            <a:r>
              <a:rPr lang="en-US" altLang="en-US" sz="1600" dirty="0" smtClean="0">
                <a:solidFill>
                  <a:srgbClr val="00B050"/>
                </a:solidFill>
              </a:rPr>
              <a:t>by </a:t>
            </a:r>
            <a:r>
              <a:rPr lang="en-US" altLang="en-US" sz="1600" dirty="0">
                <a:solidFill>
                  <a:srgbClr val="00B050"/>
                </a:solidFill>
              </a:rPr>
              <a:t>inhibiting the prolactin receptor on the </a:t>
            </a:r>
            <a:r>
              <a:rPr lang="en-US" altLang="en-US" sz="1600" dirty="0" smtClean="0">
                <a:solidFill>
                  <a:srgbClr val="00B050"/>
                </a:solidFill>
              </a:rPr>
              <a:t>breast.</a:t>
            </a:r>
            <a:endParaRPr lang="en-US" altLang="en-US" sz="1600" dirty="0">
              <a:solidFill>
                <a:srgbClr val="00B050"/>
              </a:solidFill>
            </a:endParaRPr>
          </a:p>
          <a:p>
            <a:pPr defTabSz="914400">
              <a:lnSpc>
                <a:spcPct val="150000"/>
              </a:lnSpc>
              <a:buClr>
                <a:srgbClr val="008080"/>
              </a:buClr>
              <a:defRPr/>
            </a:pPr>
            <a:endParaRPr lang="en-US" altLang="en-US" sz="1600" dirty="0"/>
          </a:p>
        </p:txBody>
      </p:sp>
      <p:pic>
        <p:nvPicPr>
          <p:cNvPr id="9" name="Picture 2" descr="http://t0.gstatic.com/images?q=tbn:ANd9GcRX3oJYDlMp8I73C9-t0zceJQ4tTNqczVNPW4BLBr8BDxJiyGvc3w&amp;t=1"/>
          <p:cNvPicPr>
            <a:picLocks noChangeAspect="1" noChangeArrowheads="1"/>
          </p:cNvPicPr>
          <p:nvPr/>
        </p:nvPicPr>
        <p:blipFill>
          <a:blip r:embed="rId2" cstate="print"/>
          <a:srcRect/>
          <a:stretch>
            <a:fillRect/>
          </a:stretch>
        </p:blipFill>
        <p:spPr bwMode="auto">
          <a:xfrm>
            <a:off x="8902724" y="4509121"/>
            <a:ext cx="2668667" cy="1811732"/>
          </a:xfrm>
          <a:prstGeom prst="rect">
            <a:avLst/>
          </a:prstGeom>
          <a:noFill/>
        </p:spPr>
      </p:pic>
      <p:sp>
        <p:nvSpPr>
          <p:cNvPr id="11" name="TextBox 10"/>
          <p:cNvSpPr txBox="1"/>
          <p:nvPr/>
        </p:nvSpPr>
        <p:spPr>
          <a:xfrm>
            <a:off x="588716" y="4427458"/>
            <a:ext cx="8140593" cy="892552"/>
          </a:xfrm>
          <a:prstGeom prst="rect">
            <a:avLst/>
          </a:prstGeom>
          <a:noFill/>
          <a:ln>
            <a:solidFill>
              <a:schemeClr val="bg1">
                <a:lumMod val="50000"/>
              </a:schemeClr>
            </a:solidFill>
            <a:prstDash val="dashDot"/>
          </a:ln>
        </p:spPr>
        <p:txBody>
          <a:bodyPr wrap="square" rtlCol="0">
            <a:spAutoFit/>
          </a:bodyPr>
          <a:lstStyle/>
          <a:p>
            <a:pPr algn="r" rtl="1"/>
            <a:r>
              <a:rPr lang="ar-SA" sz="1300" dirty="0">
                <a:solidFill>
                  <a:schemeClr val="bg1">
                    <a:lumMod val="50000"/>
                  </a:schemeClr>
                </a:solidFill>
                <a:latin typeface="Calibri" panose="020F0502020204030204" pitchFamily="34" charset="0"/>
                <a:cs typeface="Calibri" panose="020F0502020204030204" pitchFamily="34" charset="0"/>
              </a:rPr>
              <a:t>شرح </a:t>
            </a:r>
            <a:r>
              <a:rPr lang="ar-SA" sz="1300" dirty="0" smtClean="0">
                <a:solidFill>
                  <a:schemeClr val="bg1">
                    <a:lumMod val="50000"/>
                  </a:schemeClr>
                </a:solidFill>
                <a:latin typeface="Calibri" panose="020F0502020204030204" pitchFamily="34" charset="0"/>
                <a:cs typeface="Calibri" panose="020F0502020204030204" pitchFamily="34" charset="0"/>
              </a:rPr>
              <a:t>الكلام: مرحلة النمو هذه تؤثر عليها هرمونات كثيرة، أهم هرمونين هم الأستروجين والبروجستيرون.</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الأستروجين مباشرة راح يأثر على الـ</a:t>
            </a:r>
            <a:r>
              <a:rPr lang="en-US" sz="1300" dirty="0" smtClean="0">
                <a:solidFill>
                  <a:schemeClr val="bg1">
                    <a:lumMod val="50000"/>
                  </a:schemeClr>
                </a:solidFill>
                <a:latin typeface="Calibri" panose="020F0502020204030204" pitchFamily="34" charset="0"/>
                <a:cs typeface="Calibri" panose="020F0502020204030204" pitchFamily="34" charset="0"/>
              </a:rPr>
              <a:t>Duct</a:t>
            </a:r>
            <a:r>
              <a:rPr lang="ar-SA" sz="1300" dirty="0" smtClean="0">
                <a:solidFill>
                  <a:schemeClr val="bg1">
                    <a:lumMod val="50000"/>
                  </a:schemeClr>
                </a:solidFill>
                <a:latin typeface="Calibri" panose="020F0502020204030204" pitchFamily="34" charset="0"/>
                <a:cs typeface="Calibri" panose="020F0502020204030204" pitchFamily="34" charset="0"/>
              </a:rPr>
              <a:t> مع الـ</a:t>
            </a:r>
            <a:r>
              <a:rPr lang="en-US" sz="1300" dirty="0" smtClean="0">
                <a:solidFill>
                  <a:schemeClr val="bg1">
                    <a:lumMod val="50000"/>
                  </a:schemeClr>
                </a:solidFill>
                <a:latin typeface="Calibri" panose="020F0502020204030204" pitchFamily="34" charset="0"/>
                <a:cs typeface="Calibri" panose="020F0502020204030204" pitchFamily="34" charset="0"/>
              </a:rPr>
              <a:t>GH</a:t>
            </a:r>
            <a:r>
              <a:rPr lang="ar-SA" sz="1300" dirty="0" smtClean="0">
                <a:solidFill>
                  <a:schemeClr val="bg1">
                    <a:lumMod val="50000"/>
                  </a:schemeClr>
                </a:solidFill>
                <a:latin typeface="Calibri" panose="020F0502020204030204" pitchFamily="34" charset="0"/>
                <a:cs typeface="Calibri" panose="020F0502020204030204" pitchFamily="34" charset="0"/>
              </a:rPr>
              <a:t>، بينما يؤثر على الدهون بمفرده. والبروجستيرون راح يأثر على الـ</a:t>
            </a:r>
            <a:r>
              <a:rPr lang="en-US" sz="1300" dirty="0" smtClean="0">
                <a:solidFill>
                  <a:schemeClr val="bg1">
                    <a:lumMod val="50000"/>
                  </a:schemeClr>
                </a:solidFill>
                <a:latin typeface="Calibri" panose="020F0502020204030204" pitchFamily="34" charset="0"/>
                <a:cs typeface="Calibri" panose="020F0502020204030204" pitchFamily="34" charset="0"/>
              </a:rPr>
              <a:t>alveolar</a:t>
            </a:r>
            <a:r>
              <a:rPr lang="ar-SA" sz="1300" dirty="0" smtClean="0">
                <a:solidFill>
                  <a:schemeClr val="bg1">
                    <a:lumMod val="50000"/>
                  </a:schemeClr>
                </a:solidFill>
                <a:latin typeface="Calibri" panose="020F0502020204030204" pitchFamily="34" charset="0"/>
                <a:cs typeface="Calibri" panose="020F0502020204030204" pitchFamily="34" charset="0"/>
              </a:rPr>
              <a:t> أو الـ</a:t>
            </a:r>
            <a:r>
              <a:rPr lang="en-US" sz="1300" dirty="0" smtClean="0">
                <a:solidFill>
                  <a:schemeClr val="bg1">
                    <a:lumMod val="50000"/>
                  </a:schemeClr>
                </a:solidFill>
                <a:latin typeface="Calibri" panose="020F0502020204030204" pitchFamily="34" charset="0"/>
                <a:cs typeface="Calibri" panose="020F0502020204030204" pitchFamily="34" charset="0"/>
              </a:rPr>
              <a:t>Lobules</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ar-SA" sz="1300" dirty="0" smtClean="0">
                <a:solidFill>
                  <a:srgbClr val="00B050"/>
                </a:solidFill>
                <a:latin typeface="Calibri" panose="020F0502020204030204" pitchFamily="34" charset="0"/>
                <a:cs typeface="Calibri" panose="020F0502020204030204" pitchFamily="34" charset="0"/>
              </a:rPr>
              <a:t>ومهم نعرف الفرق بينهم </a:t>
            </a:r>
            <a:r>
              <a:rPr lang="ar-SA" sz="1300" dirty="0" smtClean="0">
                <a:solidFill>
                  <a:srgbClr val="FF0000"/>
                </a:solidFill>
                <a:latin typeface="Calibri" panose="020F0502020204030204" pitchFamily="34" charset="0"/>
                <a:cs typeface="Calibri" panose="020F0502020204030204" pitchFamily="34" charset="0"/>
              </a:rPr>
              <a:t>ودائما يجي سؤال عليها.</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ومن مهام الأستروجين والبروجيسترون المهمة أنهم يثبطون افراز الحليب أثناء فترة الحمل.</a:t>
            </a:r>
          </a:p>
        </p:txBody>
      </p:sp>
    </p:spTree>
    <p:extLst>
      <p:ext uri="{BB962C8B-B14F-4D97-AF65-F5344CB8AC3E}">
        <p14:creationId xmlns:p14="http://schemas.microsoft.com/office/powerpoint/2010/main" val="3009114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8357050"/>
              </p:ext>
            </p:extLst>
          </p:nvPr>
        </p:nvGraphicFramePr>
        <p:xfrm>
          <a:off x="607733" y="1233778"/>
          <a:ext cx="10971667" cy="3787060"/>
        </p:xfrm>
        <a:graphic>
          <a:graphicData uri="http://schemas.openxmlformats.org/drawingml/2006/table">
            <a:tbl>
              <a:tblPr firstRow="1" bandRow="1">
                <a:tableStyleId>{5DA37D80-6434-44D0-A028-1B22A696006F}</a:tableStyleId>
              </a:tblPr>
              <a:tblGrid>
                <a:gridCol w="878165">
                  <a:extLst>
                    <a:ext uri="{9D8B030D-6E8A-4147-A177-3AD203B41FA5}">
                      <a16:colId xmlns:a16="http://schemas.microsoft.com/office/drawing/2014/main" val="3081781300"/>
                    </a:ext>
                  </a:extLst>
                </a:gridCol>
                <a:gridCol w="4032448">
                  <a:extLst>
                    <a:ext uri="{9D8B030D-6E8A-4147-A177-3AD203B41FA5}">
                      <a16:colId xmlns:a16="http://schemas.microsoft.com/office/drawing/2014/main" val="1164763168"/>
                    </a:ext>
                  </a:extLst>
                </a:gridCol>
                <a:gridCol w="2664296">
                  <a:extLst>
                    <a:ext uri="{9D8B030D-6E8A-4147-A177-3AD203B41FA5}">
                      <a16:colId xmlns:a16="http://schemas.microsoft.com/office/drawing/2014/main" val="2552851691"/>
                    </a:ext>
                  </a:extLst>
                </a:gridCol>
                <a:gridCol w="3396758">
                  <a:extLst>
                    <a:ext uri="{9D8B030D-6E8A-4147-A177-3AD203B41FA5}">
                      <a16:colId xmlns:a16="http://schemas.microsoft.com/office/drawing/2014/main" val="1680104625"/>
                    </a:ext>
                  </a:extLst>
                </a:gridCol>
              </a:tblGrid>
              <a:tr h="402702">
                <a:tc gridSpan="2">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2000" b="0" kern="1200" dirty="0" smtClean="0">
                          <a:solidFill>
                            <a:srgbClr val="497E8D"/>
                          </a:solidFill>
                          <a:latin typeface="Calibri" panose="020F0502020204030204" pitchFamily="34" charset="0"/>
                          <a:ea typeface="+mn-ea"/>
                          <a:cs typeface="Calibri" panose="020F0502020204030204" pitchFamily="34" charset="0"/>
                        </a:rPr>
                        <a:t>Hormone</a:t>
                      </a:r>
                    </a:p>
                  </a:txBody>
                  <a:tcPr>
                    <a:solidFill>
                      <a:srgbClr val="EFFFFF"/>
                    </a:solidFill>
                  </a:tcPr>
                </a:tc>
                <a:tc hMerge="1">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endParaRPr kumimoji="0" lang="en-US" sz="2000" b="0" kern="1200" dirty="0" smtClean="0">
                        <a:solidFill>
                          <a:srgbClr val="497E8D"/>
                        </a:solidFill>
                        <a:latin typeface="Calibri" panose="020F0502020204030204" pitchFamily="34" charset="0"/>
                        <a:ea typeface="+mn-ea"/>
                        <a:cs typeface="Calibri" panose="020F0502020204030204" pitchFamily="34" charset="0"/>
                      </a:endParaRPr>
                    </a:p>
                  </a:txBody>
                  <a:tcPr>
                    <a:solidFill>
                      <a:srgbClr val="EFFF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Secrete from</a:t>
                      </a:r>
                    </a:p>
                  </a:txBody>
                  <a:tcPr>
                    <a:solidFill>
                      <a:srgbClr val="EFFF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Function </a:t>
                      </a:r>
                    </a:p>
                  </a:txBody>
                  <a:tcPr>
                    <a:solidFill>
                      <a:srgbClr val="EFFFFF"/>
                    </a:solidFill>
                  </a:tcPr>
                </a:tc>
                <a:extLst>
                  <a:ext uri="{0D108BD9-81ED-4DB2-BD59-A6C34878D82A}">
                    <a16:rowId xmlns:a16="http://schemas.microsoft.com/office/drawing/2014/main" val="1372616542"/>
                  </a:ext>
                </a:extLst>
              </a:tr>
              <a:tr h="469700">
                <a:tc rowSpan="3">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ar-SA"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rgbClr val="008080"/>
                          </a:solidFill>
                          <a:latin typeface="+mn-lt"/>
                          <a:ea typeface="+mn-ea"/>
                          <a:cs typeface="+mn-cs"/>
                        </a:rPr>
                        <a:t>(Through the life)</a:t>
                      </a: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500" kern="1200" dirty="0" smtClean="0">
                        <a:solidFill>
                          <a:srgbClr val="008080"/>
                        </a:solidFill>
                        <a:latin typeface="+mn-lt"/>
                        <a:ea typeface="+mn-ea"/>
                        <a:cs typeface="+mn-cs"/>
                      </a:endParaRPr>
                    </a:p>
                  </a:txBody>
                  <a:tcPr vert="vert270">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b="0" kern="1200" dirty="0" smtClean="0">
                          <a:solidFill>
                            <a:schemeClr val="accent5">
                              <a:lumMod val="75000"/>
                            </a:schemeClr>
                          </a:solidFill>
                          <a:latin typeface="+mn-lt"/>
                          <a:ea typeface="+mn-ea"/>
                          <a:cs typeface="+mn-cs"/>
                        </a:rPr>
                        <a:t>Growth hormone  (GH)</a:t>
                      </a:r>
                    </a:p>
                  </a:txBody>
                  <a:tcPr>
                    <a:solidFill>
                      <a:srgbClr val="EFFFFF"/>
                    </a:solidFill>
                  </a:tcPr>
                </a:tc>
                <a:tc>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tx1"/>
                          </a:solidFill>
                        </a:rPr>
                        <a:t>Anterior</a:t>
                      </a:r>
                      <a:r>
                        <a:rPr lang="en-US" sz="1600" b="0" baseline="0" dirty="0" smtClean="0">
                          <a:solidFill>
                            <a:schemeClr val="tx1"/>
                          </a:solidFill>
                        </a:rPr>
                        <a:t> pituitary  </a:t>
                      </a:r>
                      <a:endParaRPr lang="en-US" sz="1600" b="0" dirty="0" smtClean="0">
                        <a:solidFill>
                          <a:schemeClr val="tx1"/>
                        </a:solidFill>
                      </a:endParaRP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tx1"/>
                          </a:solidFill>
                        </a:rPr>
                        <a:t>-</a:t>
                      </a:r>
                    </a:p>
                  </a:txBody>
                  <a:tcPr>
                    <a:solidFill>
                      <a:schemeClr val="bg1"/>
                    </a:solidFill>
                  </a:tcPr>
                </a:tc>
                <a:extLst>
                  <a:ext uri="{0D108BD9-81ED-4DB2-BD59-A6C34878D82A}">
                    <a16:rowId xmlns:a16="http://schemas.microsoft.com/office/drawing/2014/main" val="914437974"/>
                  </a:ext>
                </a:extLst>
              </a:tr>
              <a:tr h="836381">
                <a:tc vMerge="1">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b="0" kern="1200" dirty="0" smtClean="0">
                        <a:solidFill>
                          <a:schemeClr val="accent5">
                            <a:lumMod val="75000"/>
                          </a:schemeClr>
                        </a:solidFill>
                        <a:latin typeface="+mn-lt"/>
                        <a:ea typeface="+mn-ea"/>
                        <a:cs typeface="+mn-cs"/>
                      </a:endParaRP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b="0" kern="1200" dirty="0" smtClean="0">
                          <a:solidFill>
                            <a:schemeClr val="accent5">
                              <a:lumMod val="75000"/>
                            </a:schemeClr>
                          </a:solidFill>
                          <a:latin typeface="+mn-lt"/>
                          <a:ea typeface="+mn-ea"/>
                          <a:cs typeface="+mn-cs"/>
                        </a:rPr>
                        <a:t>Cortisol</a:t>
                      </a: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pt-BR" sz="1600" b="0" dirty="0" smtClean="0">
                          <a:solidFill>
                            <a:schemeClr val="bg1">
                              <a:lumMod val="50000"/>
                            </a:schemeClr>
                          </a:solidFill>
                        </a:rPr>
                        <a:t>Zona fasciculata of the adrenal cortex</a:t>
                      </a:r>
                      <a:endParaRPr lang="en-US" sz="1600" b="0" dirty="0" smtClean="0">
                        <a:solidFill>
                          <a:schemeClr val="bg1">
                            <a:lumMod val="50000"/>
                          </a:schemeClr>
                        </a:solidFill>
                      </a:endParaRP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tx1"/>
                          </a:solidFill>
                        </a:rPr>
                        <a:t>-</a:t>
                      </a:r>
                    </a:p>
                  </a:txBody>
                  <a:tcPr>
                    <a:solidFill>
                      <a:schemeClr val="bg1"/>
                    </a:solidFill>
                  </a:tcPr>
                </a:tc>
                <a:extLst>
                  <a:ext uri="{0D108BD9-81ED-4DB2-BD59-A6C34878D82A}">
                    <a16:rowId xmlns:a16="http://schemas.microsoft.com/office/drawing/2014/main" val="1129017962"/>
                  </a:ext>
                </a:extLst>
              </a:tr>
              <a:tr h="836381">
                <a:tc vMerge="1">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chemeClr val="bg1">
                            <a:lumMod val="50000"/>
                          </a:schemeClr>
                        </a:solidFill>
                        <a:latin typeface="+mn-lt"/>
                        <a:ea typeface="+mn-ea"/>
                        <a:cs typeface="+mn-cs"/>
                      </a:endParaRP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chemeClr val="accent5">
                              <a:lumMod val="75000"/>
                            </a:schemeClr>
                          </a:solidFill>
                          <a:latin typeface="+mn-lt"/>
                          <a:ea typeface="+mn-ea"/>
                          <a:cs typeface="+mn-cs"/>
                        </a:rPr>
                        <a:t>Insulin-like growth factor 1 (IGF-1)</a:t>
                      </a: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chemeClr val="bg1">
                              <a:lumMod val="50000"/>
                            </a:schemeClr>
                          </a:solidFill>
                          <a:latin typeface="+mn-lt"/>
                          <a:ea typeface="+mn-ea"/>
                          <a:cs typeface="+mn-cs"/>
                        </a:rPr>
                        <a:t>Also called somatomedin C</a:t>
                      </a: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bg1">
                              <a:lumMod val="50000"/>
                            </a:schemeClr>
                          </a:solidFill>
                        </a:rPr>
                        <a:t>Liver</a:t>
                      </a: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tx1"/>
                          </a:solidFill>
                        </a:rPr>
                        <a:t>-</a:t>
                      </a:r>
                    </a:p>
                  </a:txBody>
                  <a:tcPr>
                    <a:solidFill>
                      <a:schemeClr val="bg1"/>
                    </a:solidFill>
                  </a:tcPr>
                </a:tc>
                <a:extLst>
                  <a:ext uri="{0D108BD9-81ED-4DB2-BD59-A6C34878D82A}">
                    <a16:rowId xmlns:a16="http://schemas.microsoft.com/office/drawing/2014/main" val="1543112303"/>
                  </a:ext>
                </a:extLst>
              </a:tr>
              <a:tr h="705181">
                <a:tc rowSpan="2">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b="0" kern="1200" dirty="0" smtClean="0">
                          <a:solidFill>
                            <a:srgbClr val="008080"/>
                          </a:solidFill>
                          <a:latin typeface="+mn-lt"/>
                          <a:ea typeface="+mn-ea"/>
                          <a:cs typeface="+mn-cs"/>
                        </a:rPr>
                        <a:t>(During pregnancy)</a:t>
                      </a:r>
                    </a:p>
                  </a:txBody>
                  <a:tcPr vert="vert270">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rgbClr val="008080"/>
                          </a:solidFill>
                          <a:latin typeface="+mn-lt"/>
                          <a:ea typeface="+mn-ea"/>
                          <a:cs typeface="+mn-cs"/>
                        </a:rPr>
                        <a:t>Human placental </a:t>
                      </a:r>
                      <a:r>
                        <a:rPr kumimoji="0" lang="en-US" sz="1500" kern="1200" dirty="0" err="1" smtClean="0">
                          <a:solidFill>
                            <a:srgbClr val="008080"/>
                          </a:solidFill>
                          <a:latin typeface="+mn-lt"/>
                          <a:ea typeface="+mn-ea"/>
                          <a:cs typeface="+mn-cs"/>
                        </a:rPr>
                        <a:t>lactogen</a:t>
                      </a:r>
                      <a:r>
                        <a:rPr kumimoji="0" lang="en-US" sz="1500" kern="1200" dirty="0" smtClean="0">
                          <a:solidFill>
                            <a:srgbClr val="008080"/>
                          </a:solidFill>
                          <a:latin typeface="+mn-lt"/>
                          <a:ea typeface="+mn-ea"/>
                          <a:cs typeface="+mn-cs"/>
                        </a:rPr>
                        <a:t> (hPL) also called human</a:t>
                      </a:r>
                      <a:r>
                        <a:rPr kumimoji="0" lang="en-US" sz="1500" kern="1200" baseline="0" dirty="0" smtClean="0">
                          <a:solidFill>
                            <a:srgbClr val="008080"/>
                          </a:solidFill>
                          <a:latin typeface="+mn-lt"/>
                          <a:ea typeface="+mn-ea"/>
                          <a:cs typeface="+mn-cs"/>
                        </a:rPr>
                        <a:t> chorionic </a:t>
                      </a:r>
                      <a:r>
                        <a:rPr kumimoji="0" lang="en-US" sz="1500" kern="1200" baseline="0" dirty="0" err="1" smtClean="0">
                          <a:solidFill>
                            <a:srgbClr val="008080"/>
                          </a:solidFill>
                          <a:latin typeface="+mn-lt"/>
                          <a:ea typeface="+mn-ea"/>
                          <a:cs typeface="+mn-cs"/>
                        </a:rPr>
                        <a:t>somatomammotropim</a:t>
                      </a:r>
                      <a:r>
                        <a:rPr kumimoji="0" lang="en-US" sz="1500" kern="1200" baseline="0" dirty="0" smtClean="0">
                          <a:solidFill>
                            <a:srgbClr val="008080"/>
                          </a:solidFill>
                          <a:latin typeface="+mn-lt"/>
                          <a:ea typeface="+mn-ea"/>
                          <a:cs typeface="+mn-cs"/>
                        </a:rPr>
                        <a:t> (</a:t>
                      </a:r>
                      <a:r>
                        <a:rPr kumimoji="0" lang="en-US" sz="1500" kern="1200" baseline="0" dirty="0" err="1" smtClean="0">
                          <a:solidFill>
                            <a:srgbClr val="008080"/>
                          </a:solidFill>
                          <a:latin typeface="+mn-lt"/>
                          <a:ea typeface="+mn-ea"/>
                          <a:cs typeface="+mn-cs"/>
                        </a:rPr>
                        <a:t>hCS</a:t>
                      </a:r>
                      <a:r>
                        <a:rPr kumimoji="0" lang="en-US" sz="1500" kern="1200" baseline="0" dirty="0" smtClean="0">
                          <a:solidFill>
                            <a:srgbClr val="008080"/>
                          </a:solidFill>
                          <a:latin typeface="+mn-lt"/>
                          <a:ea typeface="+mn-ea"/>
                          <a:cs typeface="+mn-cs"/>
                        </a:rPr>
                        <a:t>)</a:t>
                      </a:r>
                      <a:endParaRPr kumimoji="0" lang="en-US" sz="1500" kern="1200" dirty="0" smtClean="0">
                        <a:solidFill>
                          <a:srgbClr val="008080"/>
                        </a:solidFill>
                        <a:latin typeface="+mn-lt"/>
                        <a:ea typeface="+mn-ea"/>
                        <a:cs typeface="+mn-cs"/>
                      </a:endParaRP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t>Placenta</a:t>
                      </a:r>
                    </a:p>
                  </a:txBody>
                  <a:tcPr>
                    <a:solidFill>
                      <a:schemeClr val="bg1"/>
                    </a:solidFill>
                  </a:tcPr>
                </a:tc>
                <a:tc rowSpan="2">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kumimoji="0" lang="en-US" altLang="ar-SA" sz="1600" b="0" kern="1200" dirty="0" smtClean="0">
                          <a:solidFill>
                            <a:schemeClr val="tx1"/>
                          </a:solidFill>
                          <a:latin typeface="+mn-lt"/>
                          <a:ea typeface="+mn-ea"/>
                          <a:cs typeface="+mn-cs"/>
                        </a:rPr>
                        <a:t>During pregnancy:</a:t>
                      </a:r>
                      <a:r>
                        <a:rPr kumimoji="0" lang="en-US" altLang="ar-SA" sz="1600" b="0" kern="1200" baseline="0" dirty="0" smtClean="0">
                          <a:solidFill>
                            <a:schemeClr val="tx1"/>
                          </a:solidFill>
                          <a:latin typeface="+mn-lt"/>
                          <a:ea typeface="+mn-ea"/>
                          <a:cs typeface="+mn-cs"/>
                        </a:rPr>
                        <a:t> </a:t>
                      </a:r>
                      <a:r>
                        <a:rPr kumimoji="0" lang="en-US" altLang="ar-SA" sz="1600" b="0" kern="1200" dirty="0" smtClean="0">
                          <a:solidFill>
                            <a:schemeClr val="tx1"/>
                          </a:solidFill>
                          <a:latin typeface="+mn-lt"/>
                          <a:ea typeface="+mn-ea"/>
                          <a:cs typeface="+mn-cs"/>
                        </a:rPr>
                        <a:t>complete development of mammary glands</a:t>
                      </a:r>
                      <a:r>
                        <a:rPr kumimoji="0" lang="en-US" altLang="ar-SA" sz="1600" b="0" kern="1200" baseline="0" dirty="0" smtClean="0">
                          <a:solidFill>
                            <a:schemeClr val="tx1"/>
                          </a:solidFill>
                          <a:latin typeface="+mn-lt"/>
                          <a:ea typeface="+mn-ea"/>
                          <a:cs typeface="+mn-cs"/>
                        </a:rPr>
                        <a:t> (glandular tissue).</a:t>
                      </a:r>
                    </a:p>
                  </a:txBody>
                  <a:tcPr>
                    <a:solidFill>
                      <a:schemeClr val="bg1"/>
                    </a:solidFill>
                  </a:tcPr>
                </a:tc>
                <a:extLst>
                  <a:ext uri="{0D108BD9-81ED-4DB2-BD59-A6C34878D82A}">
                    <a16:rowId xmlns:a16="http://schemas.microsoft.com/office/drawing/2014/main" val="2634517813"/>
                  </a:ext>
                </a:extLst>
              </a:tr>
              <a:tr h="464656">
                <a:tc vMerge="1">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rgbClr val="008080"/>
                        </a:solidFill>
                        <a:latin typeface="+mn-lt"/>
                        <a:ea typeface="+mn-ea"/>
                        <a:cs typeface="+mn-cs"/>
                      </a:endParaRP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rgbClr val="008080"/>
                          </a:solidFill>
                          <a:latin typeface="+mn-lt"/>
                          <a:ea typeface="+mn-ea"/>
                          <a:cs typeface="+mn-cs"/>
                        </a:rPr>
                        <a:t>Prolactin (PRL)</a:t>
                      </a: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tx1"/>
                          </a:solidFill>
                        </a:rPr>
                        <a:t>Anterior</a:t>
                      </a:r>
                      <a:r>
                        <a:rPr lang="en-US" sz="1600" b="0" baseline="0" dirty="0" smtClean="0">
                          <a:solidFill>
                            <a:schemeClr val="tx1"/>
                          </a:solidFill>
                        </a:rPr>
                        <a:t> pituitary  </a:t>
                      </a:r>
                      <a:endParaRPr lang="en-US" sz="1600" b="0" dirty="0" smtClean="0">
                        <a:solidFill>
                          <a:schemeClr val="tx1"/>
                        </a:solidFill>
                      </a:endParaRPr>
                    </a:p>
                  </a:txBody>
                  <a:tcPr>
                    <a:solidFill>
                      <a:schemeClr val="bg1"/>
                    </a:solidFill>
                  </a:tcPr>
                </a:tc>
                <a:tc vMerge="1">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600" b="0" dirty="0" smtClean="0"/>
                    </a:p>
                  </a:txBody>
                  <a:tcPr>
                    <a:solidFill>
                      <a:schemeClr val="bg1"/>
                    </a:solidFill>
                  </a:tcPr>
                </a:tc>
                <a:extLst>
                  <a:ext uri="{0D108BD9-81ED-4DB2-BD59-A6C34878D82A}">
                    <a16:rowId xmlns:a16="http://schemas.microsoft.com/office/drawing/2014/main" val="16348326"/>
                  </a:ext>
                </a:extLst>
              </a:tr>
            </a:tbl>
          </a:graphicData>
        </a:graphic>
      </p:graphicFrame>
      <p:sp>
        <p:nvSpPr>
          <p:cNvPr id="8" name="TextBox 7"/>
          <p:cNvSpPr txBox="1"/>
          <p:nvPr/>
        </p:nvSpPr>
        <p:spPr>
          <a:xfrm>
            <a:off x="607732" y="5111616"/>
            <a:ext cx="10971667" cy="1169551"/>
          </a:xfrm>
          <a:prstGeom prst="rect">
            <a:avLst/>
          </a:prstGeom>
          <a:noFill/>
          <a:ln>
            <a:solidFill>
              <a:schemeClr val="bg1">
                <a:lumMod val="50000"/>
              </a:schemeClr>
            </a:solidFill>
            <a:prstDash val="dashDot"/>
          </a:ln>
        </p:spPr>
        <p:txBody>
          <a:bodyPr wrap="square" rtlCol="0">
            <a:spAutoFit/>
          </a:bodyPr>
          <a:lstStyle/>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أهم هرمونين هنا زي ما قلنا هم الأستروجين والبروجستيرون، لكن كل هذه الهرمونات نحتاجها بهذه العملية.</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انتبهوا أن الهرمونات لها وظائف مشتركة، بعضها يساعد بالنمو والتصنيع وبعضها التصنيع والمحافظة على الحليب. </a:t>
            </a:r>
          </a:p>
          <a:p>
            <a:pPr algn="r" rtl="1"/>
            <a:r>
              <a:rPr lang="ar-SA" sz="1400" dirty="0">
                <a:solidFill>
                  <a:schemeClr val="bg1">
                    <a:lumMod val="50000"/>
                  </a:schemeClr>
                </a:solidFill>
                <a:latin typeface="Calibri" panose="020F0502020204030204" pitchFamily="34" charset="0"/>
                <a:cs typeface="Calibri" panose="020F0502020204030204" pitchFamily="34" charset="0"/>
              </a:rPr>
              <a:t>بالنسبة لهرمونين </a:t>
            </a:r>
            <a:r>
              <a:rPr lang="ar-SA" sz="1400" dirty="0" err="1">
                <a:solidFill>
                  <a:schemeClr val="bg1">
                    <a:lumMod val="50000"/>
                  </a:schemeClr>
                </a:solidFill>
                <a:latin typeface="Calibri" panose="020F0502020204030204" pitchFamily="34" charset="0"/>
                <a:cs typeface="Calibri" panose="020F0502020204030204" pitchFamily="34" charset="0"/>
              </a:rPr>
              <a:t>البرولاكتين</a:t>
            </a:r>
            <a:r>
              <a:rPr lang="ar-SA" sz="1400" dirty="0">
                <a:solidFill>
                  <a:schemeClr val="bg1">
                    <a:lumMod val="50000"/>
                  </a:schemeClr>
                </a:solidFill>
                <a:latin typeface="Calibri" panose="020F0502020204030204" pitchFamily="34" charset="0"/>
                <a:cs typeface="Calibri" panose="020F0502020204030204" pitchFamily="34" charset="0"/>
              </a:rPr>
              <a:t> و الـ</a:t>
            </a:r>
            <a:r>
              <a:rPr lang="en-US" sz="1400" dirty="0" err="1">
                <a:solidFill>
                  <a:schemeClr val="bg1">
                    <a:lumMod val="50000"/>
                  </a:schemeClr>
                </a:solidFill>
                <a:latin typeface="Calibri" panose="020F0502020204030204" pitchFamily="34" charset="0"/>
                <a:cs typeface="Calibri" panose="020F0502020204030204" pitchFamily="34" charset="0"/>
              </a:rPr>
              <a:t>hPL</a:t>
            </a:r>
            <a:r>
              <a:rPr lang="ar-SA" sz="1400" dirty="0">
                <a:solidFill>
                  <a:schemeClr val="bg1">
                    <a:lumMod val="50000"/>
                  </a:schemeClr>
                </a:solidFill>
                <a:latin typeface="Calibri" panose="020F0502020204030204" pitchFamily="34" charset="0"/>
                <a:cs typeface="Calibri" panose="020F0502020204030204" pitchFamily="34" charset="0"/>
              </a:rPr>
              <a:t> راح نتكلم عنهم بالتفصيل بعد مرحلة تصنيع الحليب لترتيب المعلومات، لكن اعرفوا هنا انهم كيف يساعدون بالنمو؟ </a:t>
            </a:r>
            <a:r>
              <a:rPr lang="ar-SA" sz="1400" dirty="0" smtClean="0">
                <a:solidFill>
                  <a:schemeClr val="bg1">
                    <a:lumMod val="50000"/>
                  </a:schemeClr>
                </a:solidFill>
                <a:latin typeface="Calibri" panose="020F0502020204030204" pitchFamily="34" charset="0"/>
                <a:cs typeface="Calibri" panose="020F0502020204030204" pitchFamily="34" charset="0"/>
              </a:rPr>
              <a:t>أثناء الحمل هم اللي يشتغلون على نمو الغدد في الثدي إلى أن ينتهي نموها.</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ضروري نفرق بين </a:t>
            </a:r>
            <a:r>
              <a:rPr lang="ar-SA" sz="1400" dirty="0" err="1" smtClean="0">
                <a:solidFill>
                  <a:schemeClr val="bg1">
                    <a:lumMod val="50000"/>
                  </a:schemeClr>
                </a:solidFill>
                <a:latin typeface="Calibri" panose="020F0502020204030204" pitchFamily="34" charset="0"/>
                <a:cs typeface="Calibri" panose="020F0502020204030204" pitchFamily="34" charset="0"/>
              </a:rPr>
              <a:t>ايش</a:t>
            </a:r>
            <a:r>
              <a:rPr lang="ar-SA" sz="1400" dirty="0" smtClean="0">
                <a:solidFill>
                  <a:schemeClr val="bg1">
                    <a:lumMod val="50000"/>
                  </a:schemeClr>
                </a:solidFill>
                <a:latin typeface="Calibri" panose="020F0502020204030204" pitchFamily="34" charset="0"/>
                <a:cs typeface="Calibri" panose="020F0502020204030204" pitchFamily="34" charset="0"/>
              </a:rPr>
              <a:t> اللي يساعد في نمو الغدد أو </a:t>
            </a:r>
            <a:r>
              <a:rPr lang="ar-SA" sz="1400" dirty="0">
                <a:solidFill>
                  <a:schemeClr val="bg1">
                    <a:lumMod val="50000"/>
                  </a:schemeClr>
                </a:solidFill>
                <a:latin typeface="Calibri" panose="020F0502020204030204" pitchFamily="34" charset="0"/>
                <a:cs typeface="Calibri" panose="020F0502020204030204" pitchFamily="34" charset="0"/>
              </a:rPr>
              <a:t>الـ</a:t>
            </a:r>
            <a:r>
              <a:rPr lang="en-US" sz="1400" dirty="0">
                <a:solidFill>
                  <a:schemeClr val="bg1">
                    <a:lumMod val="50000"/>
                  </a:schemeClr>
                </a:solidFill>
                <a:latin typeface="Calibri" panose="020F0502020204030204" pitchFamily="34" charset="0"/>
                <a:cs typeface="Calibri" panose="020F0502020204030204" pitchFamily="34" charset="0"/>
              </a:rPr>
              <a:t>alveolar</a:t>
            </a:r>
            <a:r>
              <a:rPr lang="ar-SA" sz="1400" dirty="0">
                <a:solidFill>
                  <a:schemeClr val="bg1">
                    <a:lumMod val="50000"/>
                  </a:schemeClr>
                </a:solidFill>
                <a:latin typeface="Calibri" panose="020F0502020204030204" pitchFamily="34" charset="0"/>
                <a:cs typeface="Calibri" panose="020F0502020204030204" pitchFamily="34" charset="0"/>
              </a:rPr>
              <a:t> أو الـ</a:t>
            </a:r>
            <a:r>
              <a:rPr lang="en-US" sz="1400" dirty="0" smtClean="0">
                <a:solidFill>
                  <a:schemeClr val="bg1">
                    <a:lumMod val="50000"/>
                  </a:schemeClr>
                </a:solidFill>
                <a:latin typeface="Calibri" panose="020F0502020204030204" pitchFamily="34" charset="0"/>
                <a:cs typeface="Calibri" panose="020F0502020204030204" pitchFamily="34" charset="0"/>
              </a:rPr>
              <a:t>Lobules</a:t>
            </a:r>
            <a:r>
              <a:rPr lang="ar-SA" sz="1400" dirty="0" smtClean="0">
                <a:solidFill>
                  <a:schemeClr val="bg1">
                    <a:lumMod val="50000"/>
                  </a:schemeClr>
                </a:solidFill>
                <a:latin typeface="Calibri" panose="020F0502020204030204" pitchFamily="34" charset="0"/>
                <a:cs typeface="Calibri" panose="020F0502020204030204" pitchFamily="34" charset="0"/>
              </a:rPr>
              <a:t>. وبين مهام كل هرمون في كل فترة معينة.</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5951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Lactogenesis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549796" y="1227822"/>
            <a:ext cx="10969942" cy="205716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altLang="ar-SA" sz="1800" dirty="0" smtClean="0">
                <a:solidFill>
                  <a:srgbClr val="008080"/>
                </a:solidFill>
              </a:rPr>
              <a:t>What </a:t>
            </a:r>
            <a:r>
              <a:rPr lang="en-US" altLang="ar-SA" sz="1800" dirty="0">
                <a:solidFill>
                  <a:srgbClr val="008080"/>
                </a:solidFill>
              </a:rPr>
              <a:t>does Lactogenesis </a:t>
            </a:r>
            <a:r>
              <a:rPr lang="en-US" altLang="ar-SA" sz="1800" dirty="0" smtClean="0">
                <a:solidFill>
                  <a:srgbClr val="008080"/>
                </a:solidFill>
              </a:rPr>
              <a:t>mean?</a:t>
            </a:r>
            <a:endParaRPr lang="en-US" altLang="ar-SA" sz="1800" dirty="0">
              <a:solidFill>
                <a:srgbClr val="008080"/>
              </a:solidFill>
            </a:endParaRPr>
          </a:p>
          <a:p>
            <a:pPr marL="0" indent="0" defTabSz="914400">
              <a:lnSpc>
                <a:spcPct val="150000"/>
              </a:lnSpc>
              <a:buClr>
                <a:srgbClr val="008080"/>
              </a:buClr>
              <a:buNone/>
            </a:pPr>
            <a:r>
              <a:rPr lang="en-US" altLang="ar-SA" sz="1800" dirty="0" smtClean="0"/>
              <a:t>Cellular changes by which mammary epithelial cells are converted from a non secretory state to a secretory state (initiation of milk secretion).</a:t>
            </a:r>
            <a:endParaRPr lang="en-US" sz="1800" dirty="0" smtClean="0">
              <a:latin typeface="Gill Sans MT" panose="020B0502020104020203" pitchFamily="34" charset="0"/>
              <a:cs typeface="Calibri" panose="020F0502020204030204" pitchFamily="34" charset="0"/>
            </a:endParaRPr>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22" name="TextBox 21"/>
          <p:cNvSpPr txBox="1"/>
          <p:nvPr/>
        </p:nvSpPr>
        <p:spPr>
          <a:xfrm>
            <a:off x="7522228" y="1255143"/>
            <a:ext cx="4057175" cy="307777"/>
          </a:xfrm>
          <a:prstGeom prst="rect">
            <a:avLst/>
          </a:prstGeom>
          <a:noFill/>
          <a:ln>
            <a:solidFill>
              <a:schemeClr val="bg1">
                <a:lumMod val="50000"/>
              </a:schemeClr>
            </a:solidFill>
            <a:prstDash val="dashDot"/>
          </a:ln>
        </p:spPr>
        <p:txBody>
          <a:bodyPr wrap="square" rtlCol="0">
            <a:spAutoFit/>
          </a:bodyPr>
          <a:lstStyle/>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الخلايا تتحول من خلايا غير منتجة للحليب الى خلايا منتجة للحليب</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
        <p:nvSpPr>
          <p:cNvPr id="8" name="Rectangle 7"/>
          <p:cNvSpPr/>
          <p:nvPr/>
        </p:nvSpPr>
        <p:spPr>
          <a:xfrm>
            <a:off x="607511" y="3992673"/>
            <a:ext cx="3252704" cy="648072"/>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defRPr/>
            </a:pPr>
            <a:r>
              <a:rPr lang="en-US" sz="1800" dirty="0">
                <a:solidFill>
                  <a:prstClr val="black"/>
                </a:solidFill>
              </a:rPr>
              <a:t>Stage </a:t>
            </a:r>
            <a:r>
              <a:rPr lang="en-US" sz="1800" dirty="0">
                <a:solidFill>
                  <a:srgbClr val="FFC000"/>
                </a:solidFill>
              </a:rPr>
              <a:t>2</a:t>
            </a:r>
          </a:p>
        </p:txBody>
      </p:sp>
      <p:sp>
        <p:nvSpPr>
          <p:cNvPr id="9" name="Rectangle 8"/>
          <p:cNvSpPr/>
          <p:nvPr/>
        </p:nvSpPr>
        <p:spPr>
          <a:xfrm>
            <a:off x="618115" y="2960948"/>
            <a:ext cx="3242100" cy="648072"/>
          </a:xfrm>
          <a:prstGeom prst="rect">
            <a:avLst/>
          </a:prstGeom>
          <a:solidFill>
            <a:srgbClr val="FB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Stage </a:t>
            </a:r>
            <a:r>
              <a:rPr kumimoji="0" lang="en-US" sz="1800" b="0" i="0" u="none" strike="noStrike" kern="1200" cap="none" spc="0" normalizeH="0" baseline="0" noProof="0" dirty="0" smtClean="0">
                <a:ln>
                  <a:noFill/>
                </a:ln>
                <a:solidFill>
                  <a:srgbClr val="FFC000"/>
                </a:solidFill>
                <a:effectLst/>
                <a:uLnTx/>
                <a:uFillTx/>
                <a:latin typeface="Gill Sans MT"/>
                <a:ea typeface="+mn-ea"/>
                <a:cs typeface="+mn-cs"/>
              </a:rPr>
              <a:t>1</a:t>
            </a:r>
            <a:endParaRPr kumimoji="0" lang="en-US" sz="1800" b="0" i="0" u="none" strike="noStrike" kern="1200" cap="none" spc="0" normalizeH="0" baseline="0" noProof="0" dirty="0">
              <a:ln>
                <a:noFill/>
              </a:ln>
              <a:solidFill>
                <a:srgbClr val="FFC000"/>
              </a:solidFill>
              <a:effectLst/>
              <a:uLnTx/>
              <a:uFillTx/>
              <a:latin typeface="Gill Sans MT"/>
              <a:ea typeface="+mn-ea"/>
              <a:cs typeface="+mn-cs"/>
            </a:endParaRPr>
          </a:p>
        </p:txBody>
      </p:sp>
      <p:cxnSp>
        <p:nvCxnSpPr>
          <p:cNvPr id="12" name="Straight Arrow Connector 11"/>
          <p:cNvCxnSpPr/>
          <p:nvPr/>
        </p:nvCxnSpPr>
        <p:spPr>
          <a:xfrm flipH="1">
            <a:off x="2253428" y="3601303"/>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8182644" y="2780928"/>
            <a:ext cx="3396759" cy="3396759"/>
          </a:xfrm>
          <a:prstGeom prst="rect">
            <a:avLst/>
          </a:prstGeom>
        </p:spPr>
      </p:pic>
      <p:sp>
        <p:nvSpPr>
          <p:cNvPr id="13" name="TextBox 12"/>
          <p:cNvSpPr txBox="1"/>
          <p:nvPr/>
        </p:nvSpPr>
        <p:spPr>
          <a:xfrm>
            <a:off x="4150197" y="3632577"/>
            <a:ext cx="1800200" cy="307777"/>
          </a:xfrm>
          <a:prstGeom prst="rect">
            <a:avLst/>
          </a:prstGeom>
          <a:noFill/>
          <a:ln>
            <a:solidFill>
              <a:srgbClr val="FF0000"/>
            </a:solidFill>
            <a:prstDash val="dashDot"/>
          </a:ln>
        </p:spPr>
        <p:txBody>
          <a:bodyPr wrap="square" rtlCol="0">
            <a:spAutoFit/>
          </a:bodyPr>
          <a:lstStyle/>
          <a:p>
            <a:pPr algn="ctr" rtl="1"/>
            <a:r>
              <a:rPr lang="ar-SA" sz="1400" dirty="0" smtClean="0">
                <a:solidFill>
                  <a:srgbClr val="FF0000"/>
                </a:solidFill>
                <a:latin typeface="Calibri" panose="020F0502020204030204" pitchFamily="34" charset="0"/>
                <a:cs typeface="Calibri" panose="020F0502020204030204" pitchFamily="34" charset="0"/>
              </a:rPr>
              <a:t>مهمة ونسأل فيها كثير</a:t>
            </a:r>
            <a:endParaRPr lang="ar-SA" sz="1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30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17474"/>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altLang="ar-SA" sz="2000" dirty="0" smtClean="0">
                <a:solidFill>
                  <a:srgbClr val="008080"/>
                </a:solidFill>
              </a:rPr>
              <a:t>Stage </a:t>
            </a:r>
            <a:r>
              <a:rPr lang="en-US" altLang="ar-SA" sz="2000" dirty="0" smtClean="0">
                <a:solidFill>
                  <a:srgbClr val="FFC000"/>
                </a:solidFill>
              </a:rPr>
              <a:t>1</a:t>
            </a:r>
            <a:r>
              <a:rPr lang="en-US" altLang="ar-SA" sz="2000" dirty="0" smtClean="0">
                <a:solidFill>
                  <a:srgbClr val="008080"/>
                </a:solidFill>
              </a:rPr>
              <a:t>:</a:t>
            </a:r>
          </a:p>
          <a:p>
            <a:pPr>
              <a:buClr>
                <a:srgbClr val="008080"/>
              </a:buClr>
            </a:pPr>
            <a:r>
              <a:rPr lang="en-US" sz="1800" dirty="0" smtClean="0">
                <a:solidFill>
                  <a:srgbClr val="008080"/>
                </a:solidFill>
                <a:cs typeface="Calibri" panose="020F0502020204030204" pitchFamily="34" charset="0"/>
              </a:rPr>
              <a:t>When does this phase start? </a:t>
            </a:r>
          </a:p>
          <a:p>
            <a:pPr marL="0" indent="0">
              <a:buClr>
                <a:srgbClr val="008080"/>
              </a:buClr>
              <a:buNone/>
            </a:pPr>
            <a:r>
              <a:rPr lang="en-US" sz="1800" dirty="0" smtClean="0">
                <a:cs typeface="Calibri" panose="020F0502020204030204" pitchFamily="34" charset="0"/>
              </a:rPr>
              <a:t>Starts </a:t>
            </a:r>
            <a:r>
              <a:rPr lang="en-US" sz="1800" dirty="0">
                <a:cs typeface="Calibri" panose="020F0502020204030204" pitchFamily="34" charset="0"/>
              </a:rPr>
              <a:t>in mid </a:t>
            </a:r>
            <a:r>
              <a:rPr lang="en-US" sz="1800" dirty="0" smtClean="0">
                <a:cs typeface="Calibri" panose="020F0502020204030204" pitchFamily="34" charset="0"/>
              </a:rPr>
              <a:t>pregnancy</a:t>
            </a:r>
            <a:r>
              <a:rPr lang="en-US" sz="1800" dirty="0">
                <a:cs typeface="Calibri" panose="020F0502020204030204" pitchFamily="34" charset="0"/>
              </a:rPr>
              <a:t> </a:t>
            </a:r>
            <a:r>
              <a:rPr lang="en-US" sz="1800" dirty="0" smtClean="0">
                <a:solidFill>
                  <a:srgbClr val="00B050"/>
                </a:solidFill>
                <a:cs typeface="Calibri" panose="020F0502020204030204" pitchFamily="34" charset="0"/>
              </a:rPr>
              <a:t>until labor. </a:t>
            </a:r>
            <a:r>
              <a:rPr lang="en-US" sz="1600" dirty="0" smtClean="0">
                <a:solidFill>
                  <a:srgbClr val="00B050"/>
                </a:solidFill>
                <a:cs typeface="Calibri" panose="020F0502020204030204" pitchFamily="34" charset="0"/>
              </a:rPr>
              <a:t>(If abortion happen after mid stage there will be still milk) </a:t>
            </a:r>
            <a:endParaRPr lang="en-US" sz="1800" dirty="0" smtClean="0">
              <a:solidFill>
                <a:srgbClr val="00B050"/>
              </a:solidFill>
              <a:cs typeface="Calibri" panose="020F0502020204030204" pitchFamily="34" charset="0"/>
            </a:endParaRPr>
          </a:p>
          <a:p>
            <a:pPr marL="0" indent="0">
              <a:buClr>
                <a:srgbClr val="008080"/>
              </a:buClr>
              <a:buNone/>
            </a:pPr>
            <a:endParaRPr lang="en-US" sz="200" dirty="0" smtClean="0">
              <a:cs typeface="Calibri" panose="020F0502020204030204" pitchFamily="34" charset="0"/>
            </a:endParaRPr>
          </a:p>
          <a:p>
            <a:pPr>
              <a:buClr>
                <a:srgbClr val="008080"/>
              </a:buClr>
            </a:pPr>
            <a:r>
              <a:rPr lang="en-US" sz="1800" dirty="0" smtClean="0">
                <a:solidFill>
                  <a:srgbClr val="008080"/>
                </a:solidFill>
                <a:cs typeface="Calibri" panose="020F0502020204030204" pitchFamily="34" charset="0"/>
              </a:rPr>
              <a:t>What happen during this phase?</a:t>
            </a:r>
            <a:endParaRPr lang="en-US" sz="1800" dirty="0" smtClean="0">
              <a:cs typeface="Calibri" panose="020F0502020204030204" pitchFamily="34" charset="0"/>
            </a:endParaRPr>
          </a:p>
          <a:p>
            <a:pPr marL="342900" indent="-342900">
              <a:buClr>
                <a:srgbClr val="008080"/>
              </a:buClr>
              <a:buFont typeface="+mj-lt"/>
              <a:buAutoNum type="arabicPeriod"/>
            </a:pPr>
            <a:r>
              <a:rPr lang="en-US" sz="1800" b="1" dirty="0">
                <a:solidFill>
                  <a:srgbClr val="FF0000"/>
                </a:solidFill>
                <a:cs typeface="Calibri" panose="020F0502020204030204" pitchFamily="34" charset="0"/>
              </a:rPr>
              <a:t>Histological </a:t>
            </a:r>
            <a:r>
              <a:rPr lang="en-US" sz="1800" b="1" dirty="0" smtClean="0">
                <a:solidFill>
                  <a:srgbClr val="FF0000"/>
                </a:solidFill>
                <a:cs typeface="Calibri" panose="020F0502020204030204" pitchFamily="34" charset="0"/>
              </a:rPr>
              <a:t>and </a:t>
            </a:r>
            <a:r>
              <a:rPr lang="en-US" sz="1800" b="1" dirty="0">
                <a:solidFill>
                  <a:srgbClr val="FF0000"/>
                </a:solidFill>
                <a:cs typeface="Calibri" panose="020F0502020204030204" pitchFamily="34" charset="0"/>
              </a:rPr>
              <a:t>enzymatic differentiation of alveolar epithelial cells</a:t>
            </a:r>
            <a:r>
              <a:rPr lang="en-US" sz="1800" b="1" dirty="0" smtClean="0">
                <a:solidFill>
                  <a:srgbClr val="FF0000"/>
                </a:solidFill>
                <a:cs typeface="Calibri" panose="020F0502020204030204" pitchFamily="34" charset="0"/>
              </a:rPr>
              <a:t>.</a:t>
            </a:r>
          </a:p>
          <a:p>
            <a:pPr marL="342900" indent="-342900">
              <a:buClr>
                <a:srgbClr val="008080"/>
              </a:buClr>
              <a:buFont typeface="+mj-lt"/>
              <a:buAutoNum type="arabicPeriod"/>
            </a:pPr>
            <a:r>
              <a:rPr lang="en-US" sz="1800" dirty="0" smtClean="0">
                <a:cs typeface="Calibri" panose="020F0502020204030204" pitchFamily="34" charset="0"/>
              </a:rPr>
              <a:t>Expression of many genes involved in synthesis of milk components → increase in the uptake transport systems for amino acids, glucose, and calcium required for milk synthesis. </a:t>
            </a:r>
          </a:p>
          <a:p>
            <a:pPr>
              <a:buClr>
                <a:srgbClr val="008080"/>
              </a:buClr>
            </a:pPr>
            <a:endParaRPr lang="en-US" sz="500" dirty="0" smtClean="0">
              <a:cs typeface="Calibri" panose="020F0502020204030204" pitchFamily="34" charset="0"/>
            </a:endParaRPr>
          </a:p>
          <a:p>
            <a:pPr>
              <a:buClr>
                <a:srgbClr val="008080"/>
              </a:buClr>
            </a:pPr>
            <a:r>
              <a:rPr lang="en-US" sz="1800" dirty="0">
                <a:solidFill>
                  <a:srgbClr val="008080"/>
                </a:solidFill>
                <a:cs typeface="Calibri" panose="020F0502020204030204" pitchFamily="34" charset="0"/>
              </a:rPr>
              <a:t>What </a:t>
            </a:r>
            <a:r>
              <a:rPr lang="en-US" sz="1800" dirty="0" smtClean="0">
                <a:solidFill>
                  <a:srgbClr val="008080"/>
                </a:solidFill>
                <a:cs typeface="Calibri" panose="020F0502020204030204" pitchFamily="34" charset="0"/>
              </a:rPr>
              <a:t>are the hormone involved in this phase? </a:t>
            </a:r>
            <a:endParaRPr lang="en-US" sz="1800" dirty="0" smtClean="0">
              <a:cs typeface="Calibri" panose="020F0502020204030204" pitchFamily="34" charset="0"/>
            </a:endParaRPr>
          </a:p>
          <a:p>
            <a:pPr>
              <a:buClr>
                <a:srgbClr val="008080"/>
              </a:buClr>
            </a:pPr>
            <a:endParaRPr lang="en-US" sz="700" dirty="0">
              <a:solidFill>
                <a:schemeClr val="accent5">
                  <a:lumMod val="75000"/>
                </a:schemeClr>
              </a:solidFill>
              <a:cs typeface="Calibri" panose="020F0502020204030204" pitchFamily="34" charset="0"/>
            </a:endParaRPr>
          </a:p>
          <a:p>
            <a:pPr marL="850849" lvl="1" indent="-342900">
              <a:buClr>
                <a:srgbClr val="008080"/>
              </a:buClr>
              <a:buFont typeface="+mj-lt"/>
              <a:buAutoNum type="arabicPeriod"/>
            </a:pPr>
            <a:r>
              <a:rPr lang="en-US" sz="1800" dirty="0" smtClean="0">
                <a:solidFill>
                  <a:schemeClr val="tx1"/>
                </a:solidFill>
                <a:cs typeface="Calibri" panose="020F0502020204030204" pitchFamily="34" charset="0"/>
              </a:rPr>
              <a:t>Progesterone </a:t>
            </a:r>
            <a:r>
              <a:rPr lang="en-US" sz="1800" dirty="0">
                <a:solidFill>
                  <a:schemeClr val="tx1"/>
                </a:solidFill>
                <a:cs typeface="Calibri" panose="020F0502020204030204" pitchFamily="34" charset="0"/>
              </a:rPr>
              <a:t>(suppresses milk secretion): inhibit further differentiation by high levels of progesterone from the placenta. </a:t>
            </a:r>
            <a:r>
              <a:rPr lang="en-US" sz="1600" dirty="0">
                <a:solidFill>
                  <a:srgbClr val="00B050"/>
                </a:solidFill>
                <a:cs typeface="Calibri" panose="020F0502020204030204" pitchFamily="34" charset="0"/>
              </a:rPr>
              <a:t>(and estrogen! as we said progesterone alone cannot cause </a:t>
            </a:r>
            <a:r>
              <a:rPr lang="en-US" sz="1600" dirty="0" smtClean="0">
                <a:solidFill>
                  <a:srgbClr val="00B050"/>
                </a:solidFill>
                <a:cs typeface="Calibri" panose="020F0502020204030204" pitchFamily="34" charset="0"/>
              </a:rPr>
              <a:t>inhibition)</a:t>
            </a:r>
            <a:endParaRPr lang="en-US" sz="1600" dirty="0">
              <a:solidFill>
                <a:srgbClr val="00B050"/>
              </a:solidFill>
              <a:cs typeface="Calibri" panose="020F0502020204030204" pitchFamily="34" charset="0"/>
            </a:endParaRPr>
          </a:p>
          <a:p>
            <a:pPr marL="850849" lvl="1" indent="-342900">
              <a:buClr>
                <a:srgbClr val="008080"/>
              </a:buClr>
              <a:buFont typeface="+mj-lt"/>
              <a:buAutoNum type="arabicPeriod"/>
            </a:pPr>
            <a:r>
              <a:rPr lang="en-US" sz="1800" dirty="0">
                <a:solidFill>
                  <a:srgbClr val="FF0000"/>
                </a:solidFill>
                <a:cs typeface="Calibri" panose="020F0502020204030204" pitchFamily="34" charset="0"/>
              </a:rPr>
              <a:t>Prolactin and/or placental </a:t>
            </a:r>
            <a:r>
              <a:rPr lang="en-US" sz="1800" dirty="0" err="1">
                <a:solidFill>
                  <a:srgbClr val="FF0000"/>
                </a:solidFill>
                <a:cs typeface="Calibri" panose="020F0502020204030204" pitchFamily="34" charset="0"/>
              </a:rPr>
              <a:t>lactogen</a:t>
            </a:r>
            <a:r>
              <a:rPr lang="en-US" sz="1800" dirty="0">
                <a:solidFill>
                  <a:srgbClr val="FF0000"/>
                </a:solidFill>
                <a:cs typeface="Calibri" panose="020F0502020204030204" pitchFamily="34" charset="0"/>
              </a:rPr>
              <a:t>: stimulates mammary secretory cells to produce milk.</a:t>
            </a:r>
          </a:p>
          <a:p>
            <a:pPr marL="850849" lvl="1" indent="-342900">
              <a:buClr>
                <a:srgbClr val="008080"/>
              </a:buClr>
              <a:buFont typeface="+mj-lt"/>
              <a:buAutoNum type="arabicPeriod"/>
            </a:pPr>
            <a:r>
              <a:rPr lang="en-US" sz="1800" dirty="0">
                <a:solidFill>
                  <a:schemeClr val="tx1"/>
                </a:solidFill>
                <a:cs typeface="Calibri" panose="020F0502020204030204" pitchFamily="34" charset="0"/>
              </a:rPr>
              <a:t>Growth hormone</a:t>
            </a:r>
          </a:p>
          <a:p>
            <a:pPr marL="850849" lvl="1" indent="-342900">
              <a:buClr>
                <a:srgbClr val="008080"/>
              </a:buClr>
              <a:buFont typeface="+mj-lt"/>
              <a:buAutoNum type="arabicPeriod"/>
            </a:pPr>
            <a:r>
              <a:rPr lang="en-US" sz="1800" dirty="0">
                <a:solidFill>
                  <a:schemeClr val="tx1"/>
                </a:solidFill>
                <a:cs typeface="Calibri" panose="020F0502020204030204" pitchFamily="34" charset="0"/>
              </a:rPr>
              <a:t>Glucocorticoids (Cortisol)</a:t>
            </a:r>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6" name="TextBox 5"/>
          <p:cNvSpPr txBox="1"/>
          <p:nvPr/>
        </p:nvSpPr>
        <p:spPr>
          <a:xfrm>
            <a:off x="8852114" y="1340768"/>
            <a:ext cx="2727289" cy="1600438"/>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r>
              <a:rPr lang="ar-SA" sz="1400" dirty="0" smtClean="0">
                <a:solidFill>
                  <a:schemeClr val="bg1">
                    <a:lumMod val="50000"/>
                  </a:schemeClr>
                </a:solidFill>
                <a:latin typeface="Calibri" panose="020F0502020204030204" pitchFamily="34" charset="0"/>
                <a:cs typeface="Calibri" panose="020F0502020204030204" pitchFamily="34" charset="0"/>
              </a:rPr>
              <a:t>:</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الـ</a:t>
            </a:r>
            <a:r>
              <a:rPr lang="en-US" sz="1400" dirty="0" smtClean="0">
                <a:solidFill>
                  <a:schemeClr val="bg1">
                    <a:lumMod val="50000"/>
                  </a:schemeClr>
                </a:solidFill>
                <a:latin typeface="Calibri" panose="020F0502020204030204" pitchFamily="34" charset="0"/>
                <a:cs typeface="Calibri" panose="020F0502020204030204" pitchFamily="34" charset="0"/>
              </a:rPr>
              <a:t>phase</a:t>
            </a:r>
            <a:r>
              <a:rPr lang="ar-SA" sz="1400" dirty="0" smtClean="0">
                <a:solidFill>
                  <a:schemeClr val="bg1">
                    <a:lumMod val="50000"/>
                  </a:schemeClr>
                </a:solidFill>
                <a:latin typeface="Calibri" panose="020F0502020204030204" pitchFamily="34" charset="0"/>
                <a:cs typeface="Calibri" panose="020F0502020204030204" pitchFamily="34" charset="0"/>
              </a:rPr>
              <a:t> الأولى من تصنيع الحليب يبدأ في منتصف الحمل.</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ويكون فيها تصنيع الجينات المخصصة لتكوين الحليب وعشان يصير هذا التصنيع تحتاج الخلية انها تمتص كل المغذيات من كالسيوم، الجلوكوز والـ</a:t>
            </a:r>
            <a:r>
              <a:rPr lang="en-US" sz="1400" dirty="0" smtClean="0">
                <a:solidFill>
                  <a:schemeClr val="bg1">
                    <a:lumMod val="50000"/>
                  </a:schemeClr>
                </a:solidFill>
                <a:latin typeface="Calibri" panose="020F0502020204030204" pitchFamily="34" charset="0"/>
                <a:cs typeface="Calibri" panose="020F0502020204030204" pitchFamily="34" charset="0"/>
              </a:rPr>
              <a:t>amino acids</a:t>
            </a:r>
            <a:r>
              <a:rPr lang="ar-SA" sz="1400" dirty="0" smtClean="0">
                <a:solidFill>
                  <a:schemeClr val="bg1">
                    <a:lumMod val="50000"/>
                  </a:schemeClr>
                </a:solidFill>
                <a:latin typeface="Calibri" panose="020F0502020204030204" pitchFamily="34" charset="0"/>
                <a:cs typeface="Calibri" panose="020F0502020204030204" pitchFamily="34" charset="0"/>
              </a:rPr>
              <a:t>. </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10270876" y="24369"/>
            <a:ext cx="1907837" cy="338554"/>
          </a:xfrm>
          <a:prstGeom prst="rect">
            <a:avLst/>
          </a:prstGeom>
          <a:noFill/>
          <a:ln>
            <a:solidFill>
              <a:srgbClr val="FF0000"/>
            </a:solidFill>
            <a:prstDash val="dashDot"/>
          </a:ln>
        </p:spPr>
        <p:txBody>
          <a:bodyPr wrap="square" rtlCol="0">
            <a:spAutoFit/>
          </a:bodyPr>
          <a:lstStyle/>
          <a:p>
            <a:pPr algn="ctr" rtl="1"/>
            <a:r>
              <a:rPr lang="ar-SA" sz="1600" dirty="0" smtClean="0">
                <a:solidFill>
                  <a:srgbClr val="FF0000"/>
                </a:solidFill>
                <a:latin typeface="Calibri" panose="020F0502020204030204" pitchFamily="34" charset="0"/>
                <a:cs typeface="Calibri" panose="020F0502020204030204" pitchFamily="34" charset="0"/>
              </a:rPr>
              <a:t>مهمة ونسأل فيها كثير</a:t>
            </a:r>
            <a:endParaRPr lang="ar-SA"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68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0" y="1200348"/>
            <a:ext cx="10969942" cy="515600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altLang="ar-SA" sz="2000" dirty="0" smtClean="0">
                <a:solidFill>
                  <a:srgbClr val="008080"/>
                </a:solidFill>
              </a:rPr>
              <a:t>Stage </a:t>
            </a:r>
            <a:r>
              <a:rPr lang="en-US" altLang="ar-SA" sz="2000" dirty="0">
                <a:solidFill>
                  <a:srgbClr val="FFC000"/>
                </a:solidFill>
              </a:rPr>
              <a:t>2</a:t>
            </a:r>
            <a:r>
              <a:rPr lang="en-US" altLang="ar-SA" sz="2000" dirty="0" smtClean="0">
                <a:solidFill>
                  <a:srgbClr val="008080"/>
                </a:solidFill>
              </a:rPr>
              <a:t>:</a:t>
            </a:r>
          </a:p>
          <a:p>
            <a:pPr>
              <a:buClr>
                <a:srgbClr val="008080"/>
              </a:buClr>
            </a:pPr>
            <a:r>
              <a:rPr lang="en-US" sz="1800" dirty="0" smtClean="0">
                <a:solidFill>
                  <a:srgbClr val="008080"/>
                </a:solidFill>
                <a:cs typeface="Calibri" panose="020F0502020204030204" pitchFamily="34" charset="0"/>
              </a:rPr>
              <a:t>When does this phase start? </a:t>
            </a:r>
          </a:p>
          <a:p>
            <a:pPr marL="0" indent="0">
              <a:buClr>
                <a:srgbClr val="008080"/>
              </a:buClr>
              <a:buNone/>
            </a:pPr>
            <a:r>
              <a:rPr lang="en-US" sz="1800" dirty="0">
                <a:cs typeface="Calibri" panose="020F0502020204030204" pitchFamily="34" charset="0"/>
              </a:rPr>
              <a:t>Around </a:t>
            </a:r>
            <a:r>
              <a:rPr lang="en-US" sz="1800" dirty="0" smtClean="0">
                <a:cs typeface="Calibri" panose="020F0502020204030204" pitchFamily="34" charset="0"/>
              </a:rPr>
              <a:t>parturition (starts </a:t>
            </a:r>
            <a:r>
              <a:rPr lang="en-US" sz="1800" dirty="0">
                <a:solidFill>
                  <a:schemeClr val="accent4">
                    <a:lumMod val="75000"/>
                  </a:schemeClr>
                </a:solidFill>
                <a:cs typeface="Calibri" panose="020F0502020204030204" pitchFamily="34" charset="0"/>
              </a:rPr>
              <a:t>2-3</a:t>
            </a:r>
            <a:r>
              <a:rPr lang="en-US" sz="1800" dirty="0">
                <a:cs typeface="Calibri" panose="020F0502020204030204" pitchFamily="34" charset="0"/>
              </a:rPr>
              <a:t> days </a:t>
            </a:r>
            <a:r>
              <a:rPr lang="en-US" sz="1800" dirty="0" smtClean="0">
                <a:cs typeface="Calibri" panose="020F0502020204030204" pitchFamily="34" charset="0"/>
              </a:rPr>
              <a:t>postpartum</a:t>
            </a:r>
            <a:r>
              <a:rPr lang="en-US" sz="1800" dirty="0" smtClean="0">
                <a:cs typeface="Calibri" panose="020F0502020204030204" pitchFamily="34" charset="0"/>
              </a:rPr>
              <a:t>). </a:t>
            </a:r>
            <a:r>
              <a:rPr lang="en-US" sz="1600" dirty="0" smtClean="0">
                <a:solidFill>
                  <a:srgbClr val="00B050"/>
                </a:solidFill>
                <a:cs typeface="Calibri" panose="020F0502020204030204" pitchFamily="34" charset="0"/>
              </a:rPr>
              <a:t>(postpartum = after labor)</a:t>
            </a:r>
            <a:endParaRPr lang="en-US" sz="1600" dirty="0" smtClean="0">
              <a:solidFill>
                <a:srgbClr val="00B050"/>
              </a:solidFill>
              <a:cs typeface="Calibri" panose="020F0502020204030204" pitchFamily="34" charset="0"/>
            </a:endParaRPr>
          </a:p>
          <a:p>
            <a:pPr marL="0" indent="0">
              <a:buClr>
                <a:srgbClr val="008080"/>
              </a:buClr>
              <a:buNone/>
            </a:pPr>
            <a:endParaRPr lang="en-US" sz="1600" dirty="0" smtClean="0">
              <a:cs typeface="Calibri" panose="020F0502020204030204" pitchFamily="34" charset="0"/>
            </a:endParaRPr>
          </a:p>
          <a:p>
            <a:pPr>
              <a:buClr>
                <a:srgbClr val="008080"/>
              </a:buClr>
            </a:pPr>
            <a:r>
              <a:rPr lang="en-US" sz="1800" dirty="0" smtClean="0">
                <a:solidFill>
                  <a:srgbClr val="008080"/>
                </a:solidFill>
                <a:cs typeface="Calibri" panose="020F0502020204030204" pitchFamily="34" charset="0"/>
              </a:rPr>
              <a:t>What happen during this phase?</a:t>
            </a:r>
            <a:endParaRPr lang="en-US" sz="1800" dirty="0" smtClean="0">
              <a:cs typeface="Calibri" panose="020F0502020204030204" pitchFamily="34" charset="0"/>
            </a:endParaRPr>
          </a:p>
          <a:p>
            <a:pPr marL="342900" indent="-342900">
              <a:buClr>
                <a:srgbClr val="008080"/>
              </a:buClr>
              <a:buFont typeface="+mj-lt"/>
              <a:buAutoNum type="arabicPeriod"/>
            </a:pPr>
            <a:r>
              <a:rPr lang="en-US" sz="1600" dirty="0">
                <a:cs typeface="Calibri" panose="020F0502020204030204" pitchFamily="34" charset="0"/>
              </a:rPr>
              <a:t>Copious secretion of all milk components</a:t>
            </a:r>
            <a:r>
              <a:rPr lang="en-US" sz="1600" dirty="0" smtClean="0">
                <a:cs typeface="Calibri" panose="020F0502020204030204" pitchFamily="34" charset="0"/>
              </a:rPr>
              <a:t>.</a:t>
            </a:r>
            <a:endParaRPr lang="ar-SA" sz="1600" dirty="0" smtClean="0">
              <a:cs typeface="Calibri" panose="020F0502020204030204" pitchFamily="34" charset="0"/>
            </a:endParaRPr>
          </a:p>
          <a:p>
            <a:pPr marL="342900" indent="-342900">
              <a:buClr>
                <a:srgbClr val="008080"/>
              </a:buClr>
              <a:buFont typeface="+mj-lt"/>
              <a:buAutoNum type="arabicPeriod"/>
            </a:pPr>
            <a:endParaRPr lang="en-US" sz="300" dirty="0" smtClean="0">
              <a:cs typeface="Calibri" panose="020F0502020204030204" pitchFamily="34" charset="0"/>
            </a:endParaRPr>
          </a:p>
          <a:p>
            <a:pPr marL="342900" indent="-342900">
              <a:buClr>
                <a:srgbClr val="008080"/>
              </a:buClr>
              <a:buFont typeface="+mj-lt"/>
              <a:buAutoNum type="arabicPeriod"/>
            </a:pPr>
            <a:r>
              <a:rPr lang="en-US" sz="1600" dirty="0" smtClean="0">
                <a:cs typeface="Calibri" panose="020F0502020204030204" pitchFamily="34" charset="0"/>
              </a:rPr>
              <a:t>Withdrawal </a:t>
            </a:r>
            <a:r>
              <a:rPr lang="en-US" sz="1600" dirty="0">
                <a:cs typeface="Calibri" panose="020F0502020204030204" pitchFamily="34" charset="0"/>
              </a:rPr>
              <a:t>of progesterone </a:t>
            </a:r>
            <a:r>
              <a:rPr lang="en-US" sz="1600" dirty="0" smtClean="0">
                <a:cs typeface="Calibri" panose="020F0502020204030204" pitchFamily="34" charset="0"/>
              </a:rPr>
              <a:t>+ Estrogens </a:t>
            </a:r>
            <a:r>
              <a:rPr lang="en-US" sz="1400" dirty="0">
                <a:solidFill>
                  <a:srgbClr val="00B050"/>
                </a:solidFill>
                <a:cs typeface="Calibri" panose="020F0502020204030204" pitchFamily="34" charset="0"/>
              </a:rPr>
              <a:t>(due to loss of placenta which was the main </a:t>
            </a:r>
            <a:r>
              <a:rPr lang="en-US" sz="1400" dirty="0" smtClean="0">
                <a:solidFill>
                  <a:srgbClr val="00B050"/>
                </a:solidFill>
                <a:cs typeface="Calibri" panose="020F0502020204030204" pitchFamily="34" charset="0"/>
              </a:rPr>
              <a:t>source) </a:t>
            </a:r>
            <a:r>
              <a:rPr lang="en-US" sz="1600" dirty="0" smtClean="0">
                <a:cs typeface="Calibri" panose="020F0502020204030204" pitchFamily="34" charset="0"/>
              </a:rPr>
              <a:t>&amp; increase of prolactin level which will lead to:</a:t>
            </a:r>
          </a:p>
          <a:p>
            <a:pPr marL="0" indent="0">
              <a:buClr>
                <a:srgbClr val="008080"/>
              </a:buClr>
              <a:buNone/>
            </a:pPr>
            <a:endParaRPr lang="en-US" sz="100" dirty="0" smtClean="0">
              <a:cs typeface="Calibri" panose="020F0502020204030204" pitchFamily="34" charset="0"/>
            </a:endParaRPr>
          </a:p>
          <a:p>
            <a:pPr marL="793699" lvl="1" indent="-285750">
              <a:lnSpc>
                <a:spcPct val="150000"/>
              </a:lnSpc>
              <a:buClr>
                <a:srgbClr val="008080"/>
              </a:buClr>
              <a:buFont typeface="Arial" charset="0"/>
              <a:buChar char="•"/>
            </a:pPr>
            <a:r>
              <a:rPr lang="en-US" sz="1600" dirty="0">
                <a:solidFill>
                  <a:schemeClr val="tx1"/>
                </a:solidFill>
                <a:cs typeface="Calibri" panose="020F0502020204030204" pitchFamily="34" charset="0"/>
              </a:rPr>
              <a:t>Further increase in expression of milk protein genes.</a:t>
            </a:r>
          </a:p>
          <a:p>
            <a:pPr marL="793699" lvl="1" indent="-285750">
              <a:lnSpc>
                <a:spcPct val="150000"/>
              </a:lnSpc>
              <a:buClr>
                <a:srgbClr val="008080"/>
              </a:buClr>
              <a:buFont typeface="Arial" charset="0"/>
              <a:buChar char="•"/>
            </a:pPr>
            <a:r>
              <a:rPr lang="en-US" sz="1600" dirty="0">
                <a:solidFill>
                  <a:schemeClr val="tx1"/>
                </a:solidFill>
                <a:cs typeface="Calibri" panose="020F0502020204030204" pitchFamily="34" charset="0"/>
              </a:rPr>
              <a:t>Glands absorb increased quantities of metabolic substrates from the blood.</a:t>
            </a:r>
          </a:p>
          <a:p>
            <a:pPr marL="793699" lvl="1" indent="-285750">
              <a:lnSpc>
                <a:spcPct val="150000"/>
              </a:lnSpc>
              <a:buClr>
                <a:srgbClr val="008080"/>
              </a:buClr>
              <a:buFont typeface="Arial" charset="0"/>
              <a:buChar char="•"/>
            </a:pPr>
            <a:r>
              <a:rPr lang="en-US" sz="1600" dirty="0">
                <a:solidFill>
                  <a:schemeClr val="tx1"/>
                </a:solidFill>
                <a:cs typeface="Calibri" panose="020F0502020204030204" pitchFamily="34" charset="0"/>
              </a:rPr>
              <a:t>Movement of cytoplasmic lipid droplets and casein into alveolar Lumina.</a:t>
            </a:r>
          </a:p>
          <a:p>
            <a:pPr marL="793699" lvl="1" indent="-285750">
              <a:lnSpc>
                <a:spcPct val="150000"/>
              </a:lnSpc>
              <a:buClr>
                <a:srgbClr val="008080"/>
              </a:buClr>
              <a:buFont typeface="Arial" charset="0"/>
              <a:buChar char="•"/>
            </a:pPr>
            <a:r>
              <a:rPr lang="en-US" sz="1600" dirty="0">
                <a:solidFill>
                  <a:schemeClr val="tx1"/>
                </a:solidFill>
                <a:cs typeface="Calibri" panose="020F0502020204030204" pitchFamily="34" charset="0"/>
              </a:rPr>
              <a:t>Transfer of immunoglobulins.</a:t>
            </a:r>
          </a:p>
          <a:p>
            <a:pPr marL="793699" lvl="1" indent="-285750">
              <a:lnSpc>
                <a:spcPct val="150000"/>
              </a:lnSpc>
              <a:buClr>
                <a:srgbClr val="008080"/>
              </a:buClr>
              <a:buFont typeface="Arial" charset="0"/>
              <a:buChar char="•"/>
            </a:pPr>
            <a:r>
              <a:rPr lang="en-US" sz="1600" dirty="0" smtClean="0">
                <a:solidFill>
                  <a:schemeClr val="bg1">
                    <a:lumMod val="50000"/>
                  </a:schemeClr>
                </a:solidFill>
                <a:cs typeface="Calibri" panose="020F0502020204030204" pitchFamily="34" charset="0"/>
              </a:rPr>
              <a:t>Finally after all that steps there is </a:t>
            </a:r>
            <a:r>
              <a:rPr lang="en-US" sz="1600" dirty="0" smtClean="0">
                <a:solidFill>
                  <a:srgbClr val="FF0000"/>
                </a:solidFill>
                <a:cs typeface="Calibri" panose="020F0502020204030204" pitchFamily="34" charset="0"/>
              </a:rPr>
              <a:t>secretion of colostrum followed </a:t>
            </a:r>
            <a:r>
              <a:rPr lang="en-US" sz="1600" dirty="0" smtClean="0">
                <a:solidFill>
                  <a:srgbClr val="FF0000"/>
                </a:solidFill>
                <a:cs typeface="Calibri" panose="020F0502020204030204" pitchFamily="34" charset="0"/>
              </a:rPr>
              <a:t>by </a:t>
            </a:r>
            <a:r>
              <a:rPr lang="en-US" sz="1600" dirty="0" smtClean="0">
                <a:solidFill>
                  <a:srgbClr val="00B050"/>
                </a:solidFill>
                <a:cs typeface="Calibri" panose="020F0502020204030204" pitchFamily="34" charset="0"/>
              </a:rPr>
              <a:t>pure</a:t>
            </a:r>
            <a:r>
              <a:rPr lang="en-US" sz="1600" dirty="0" smtClean="0">
                <a:solidFill>
                  <a:srgbClr val="FF0000"/>
                </a:solidFill>
                <a:cs typeface="Calibri" panose="020F0502020204030204" pitchFamily="34" charset="0"/>
              </a:rPr>
              <a:t> </a:t>
            </a:r>
            <a:r>
              <a:rPr lang="en-US" sz="1600" dirty="0" smtClean="0">
                <a:solidFill>
                  <a:srgbClr val="FF0000"/>
                </a:solidFill>
                <a:cs typeface="Calibri" panose="020F0502020204030204" pitchFamily="34" charset="0"/>
              </a:rPr>
              <a:t>milk</a:t>
            </a:r>
            <a:r>
              <a:rPr lang="en-US" sz="1600" dirty="0" smtClean="0">
                <a:solidFill>
                  <a:schemeClr val="tx1"/>
                </a:solidFill>
                <a:cs typeface="Calibri" panose="020F0502020204030204" pitchFamily="34" charset="0"/>
              </a:rPr>
              <a:t>.</a:t>
            </a:r>
            <a:endParaRPr lang="en-US" sz="1600" dirty="0" smtClean="0">
              <a:solidFill>
                <a:schemeClr val="tx1"/>
              </a:solidFill>
              <a:cs typeface="Calibri" panose="020F0502020204030204" pitchFamily="34" charset="0"/>
            </a:endParaRPr>
          </a:p>
        </p:txBody>
      </p:sp>
      <p:sp>
        <p:nvSpPr>
          <p:cNvPr id="7" name="TextBox 6"/>
          <p:cNvSpPr txBox="1"/>
          <p:nvPr/>
        </p:nvSpPr>
        <p:spPr>
          <a:xfrm>
            <a:off x="9262764" y="1322730"/>
            <a:ext cx="2316638" cy="338554"/>
          </a:xfrm>
          <a:prstGeom prst="rect">
            <a:avLst/>
          </a:prstGeom>
          <a:noFill/>
          <a:ln>
            <a:solidFill>
              <a:schemeClr val="bg1">
                <a:lumMod val="50000"/>
              </a:schemeClr>
            </a:solidFill>
            <a:prstDash val="dashDot"/>
          </a:ln>
        </p:spPr>
        <p:txBody>
          <a:bodyPr wrap="square" rtlCol="0">
            <a:spAutoFit/>
          </a:bodyPr>
          <a:lstStyle/>
          <a:p>
            <a:pPr algn="ctr" rtl="1"/>
            <a:r>
              <a:rPr lang="ar-SA" sz="1600" dirty="0" smtClean="0">
                <a:solidFill>
                  <a:schemeClr val="bg1">
                    <a:lumMod val="50000"/>
                  </a:schemeClr>
                </a:solidFill>
                <a:latin typeface="Calibri" panose="020F0502020204030204" pitchFamily="34" charset="0"/>
                <a:cs typeface="Calibri" panose="020F0502020204030204" pitchFamily="34" charset="0"/>
              </a:rPr>
              <a:t>الشرح </a:t>
            </a:r>
            <a:r>
              <a:rPr lang="ar-SA" sz="16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600" dirty="0" smtClean="0">
                <a:solidFill>
                  <a:schemeClr val="bg1">
                    <a:lumMod val="50000"/>
                  </a:schemeClr>
                </a:solidFill>
                <a:latin typeface="Calibri" panose="020F0502020204030204" pitchFamily="34" charset="0"/>
                <a:cs typeface="Calibri" panose="020F0502020204030204" pitchFamily="34" charset="0"/>
              </a:rPr>
              <a:t> </a:t>
            </a:r>
            <a:r>
              <a:rPr lang="ar-SA" sz="1600" dirty="0" err="1" smtClean="0">
                <a:solidFill>
                  <a:schemeClr val="bg1">
                    <a:lumMod val="50000"/>
                  </a:schemeClr>
                </a:solidFill>
                <a:latin typeface="Calibri" panose="020F0502020204030204" pitchFamily="34" charset="0"/>
                <a:cs typeface="Calibri" panose="020F0502020204030204" pitchFamily="34" charset="0"/>
              </a:rPr>
              <a:t>الجاي</a:t>
            </a:r>
            <a:endParaRPr lang="ar-SA" sz="1600" dirty="0" smtClean="0">
              <a:solidFill>
                <a:schemeClr val="bg1">
                  <a:lumMod val="50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10270876" y="24369"/>
            <a:ext cx="1907837" cy="338554"/>
          </a:xfrm>
          <a:prstGeom prst="rect">
            <a:avLst/>
          </a:prstGeom>
          <a:noFill/>
          <a:ln>
            <a:solidFill>
              <a:srgbClr val="FF0000"/>
            </a:solidFill>
            <a:prstDash val="dashDot"/>
          </a:ln>
        </p:spPr>
        <p:txBody>
          <a:bodyPr wrap="square" rtlCol="0">
            <a:spAutoFit/>
          </a:bodyPr>
          <a:lstStyle/>
          <a:p>
            <a:pPr algn="ctr" rtl="1"/>
            <a:r>
              <a:rPr lang="ar-SA" sz="1600" dirty="0" smtClean="0">
                <a:solidFill>
                  <a:srgbClr val="FF0000"/>
                </a:solidFill>
                <a:latin typeface="Calibri" panose="020F0502020204030204" pitchFamily="34" charset="0"/>
                <a:cs typeface="Calibri" panose="020F0502020204030204" pitchFamily="34" charset="0"/>
              </a:rPr>
              <a:t>مهمة ونسأل فيها كثير</a:t>
            </a:r>
            <a:endParaRPr lang="ar-SA" sz="16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6742483" y="692696"/>
            <a:ext cx="4836919" cy="276999"/>
          </a:xfrm>
          <a:prstGeom prst="rect">
            <a:avLst/>
          </a:prstGeom>
          <a:ln>
            <a:solidFill>
              <a:srgbClr val="00B050"/>
            </a:solidFill>
            <a:prstDash val="dashDot"/>
          </a:ln>
        </p:spPr>
        <p:txBody>
          <a:bodyPr wrap="square">
            <a:spAutoFit/>
          </a:bodyPr>
          <a:lstStyle>
            <a:defPPr>
              <a:defRPr lang="en-US"/>
            </a:defPPr>
            <a:lvl1pPr marL="285750" indent="-285750">
              <a:buFont typeface="Wingdings" panose="05000000000000000000" pitchFamily="2" charset="2"/>
              <a:buChar char="ü"/>
              <a:defRPr sz="1200">
                <a:solidFill>
                  <a:srgbClr val="00B050"/>
                </a:solidFill>
                <a:uFill>
                  <a:solidFill>
                    <a:srgbClr val="7030A0"/>
                  </a:solidFill>
                </a:uFill>
              </a:defRPr>
            </a:lvl1pPr>
          </a:lstStyle>
          <a:p>
            <a:pPr marL="0" indent="0" algn="ctr" rtl="1">
              <a:buNone/>
            </a:pPr>
            <a:r>
              <a:rPr lang="ar-SA" dirty="0">
                <a:latin typeface="Calibri" panose="020F0502020204030204" pitchFamily="34" charset="0"/>
                <a:cs typeface="Calibri" panose="020F0502020204030204" pitchFamily="34" charset="0"/>
              </a:rPr>
              <a:t>المرحلة الأولى والثانية متداخلين، بس الفرق أن الأولى </a:t>
            </a:r>
            <a:r>
              <a:rPr lang="ar-SA" dirty="0" err="1">
                <a:latin typeface="Calibri" panose="020F0502020204030204" pitchFamily="34" charset="0"/>
                <a:cs typeface="Calibri" panose="020F0502020204030204" pitchFamily="34" charset="0"/>
              </a:rPr>
              <a:t>مافيها</a:t>
            </a:r>
            <a:r>
              <a:rPr lang="ar-SA" dirty="0">
                <a:latin typeface="Calibri" panose="020F0502020204030204" pitchFamily="34" charset="0"/>
                <a:cs typeface="Calibri" panose="020F0502020204030204" pitchFamily="34" charset="0"/>
              </a:rPr>
              <a:t> إفراز حليب.</a:t>
            </a:r>
          </a:p>
        </p:txBody>
      </p:sp>
      <p:sp>
        <p:nvSpPr>
          <p:cNvPr id="11" name="Rectangle 10"/>
          <p:cNvSpPr/>
          <p:nvPr/>
        </p:nvSpPr>
        <p:spPr>
          <a:xfrm>
            <a:off x="8254653" y="1988840"/>
            <a:ext cx="3324750" cy="1015663"/>
          </a:xfrm>
          <a:prstGeom prst="rect">
            <a:avLst/>
          </a:prstGeom>
          <a:ln>
            <a:solidFill>
              <a:srgbClr val="00B050"/>
            </a:solidFill>
            <a:prstDash val="dashDot"/>
          </a:ln>
        </p:spPr>
        <p:txBody>
          <a:bodyPr wrap="square">
            <a:spAutoFit/>
          </a:bodyPr>
          <a:lstStyle/>
          <a:p>
            <a:r>
              <a:rPr lang="en-US" sz="1500" dirty="0" smtClean="0">
                <a:solidFill>
                  <a:srgbClr val="00B050"/>
                </a:solidFill>
              </a:rPr>
              <a:t>1</a:t>
            </a:r>
            <a:r>
              <a:rPr lang="en-US" sz="1500" baseline="30000" dirty="0" smtClean="0">
                <a:solidFill>
                  <a:srgbClr val="00B050"/>
                </a:solidFill>
              </a:rPr>
              <a:t>st</a:t>
            </a:r>
            <a:r>
              <a:rPr lang="en-US" sz="1500" dirty="0" smtClean="0">
                <a:solidFill>
                  <a:srgbClr val="00B050"/>
                </a:solidFill>
              </a:rPr>
              <a:t> </a:t>
            </a:r>
            <a:r>
              <a:rPr lang="en-US" sz="1500" dirty="0">
                <a:solidFill>
                  <a:srgbClr val="00B050"/>
                </a:solidFill>
              </a:rPr>
              <a:t>day after </a:t>
            </a:r>
            <a:r>
              <a:rPr lang="en-US" sz="1500" dirty="0" smtClean="0">
                <a:solidFill>
                  <a:srgbClr val="00B050"/>
                </a:solidFill>
              </a:rPr>
              <a:t>labor: milk </a:t>
            </a:r>
            <a:r>
              <a:rPr lang="en-US" sz="1500" dirty="0">
                <a:solidFill>
                  <a:srgbClr val="00B050"/>
                </a:solidFill>
              </a:rPr>
              <a:t>secretion never occur due to still high estrogen and </a:t>
            </a:r>
            <a:r>
              <a:rPr lang="en-US" sz="1500" dirty="0" smtClean="0">
                <a:solidFill>
                  <a:srgbClr val="00B050"/>
                </a:solidFill>
              </a:rPr>
              <a:t>progesterone, these two hormones needs </a:t>
            </a:r>
            <a:r>
              <a:rPr lang="en-US" sz="1500" dirty="0">
                <a:solidFill>
                  <a:srgbClr val="00B050"/>
                </a:solidFill>
              </a:rPr>
              <a:t>time for clearance </a:t>
            </a:r>
            <a:r>
              <a:rPr lang="en-US" sz="1500" dirty="0" smtClean="0">
                <a:solidFill>
                  <a:srgbClr val="00B050"/>
                </a:solidFill>
              </a:rPr>
              <a:t>(2-3 days).</a:t>
            </a:r>
            <a:endParaRPr lang="en-US" sz="1500" dirty="0">
              <a:solidFill>
                <a:srgbClr val="00B050"/>
              </a:solidFill>
            </a:endParaRPr>
          </a:p>
        </p:txBody>
      </p:sp>
      <p:sp>
        <p:nvSpPr>
          <p:cNvPr id="12" name="Rectangle 11"/>
          <p:cNvSpPr/>
          <p:nvPr/>
        </p:nvSpPr>
        <p:spPr>
          <a:xfrm>
            <a:off x="8254652" y="4549676"/>
            <a:ext cx="3324751" cy="1646605"/>
          </a:xfrm>
          <a:prstGeom prst="rect">
            <a:avLst/>
          </a:prstGeom>
          <a:ln>
            <a:solidFill>
              <a:srgbClr val="00B050"/>
            </a:solidFill>
            <a:prstDash val="dashDot"/>
          </a:ln>
        </p:spPr>
        <p:txBody>
          <a:bodyPr wrap="square">
            <a:spAutoFit/>
          </a:bodyPr>
          <a:lstStyle/>
          <a:p>
            <a:r>
              <a:rPr lang="en-US" sz="1500" dirty="0" smtClean="0">
                <a:solidFill>
                  <a:srgbClr val="00B050"/>
                </a:solidFill>
              </a:rPr>
              <a:t>The </a:t>
            </a:r>
            <a:r>
              <a:rPr lang="en-US" sz="1500" dirty="0">
                <a:solidFill>
                  <a:srgbClr val="00B050"/>
                </a:solidFill>
              </a:rPr>
              <a:t>colostrum is very </a:t>
            </a:r>
            <a:r>
              <a:rPr lang="en-US" sz="1500" dirty="0" smtClean="0">
                <a:solidFill>
                  <a:srgbClr val="00B050"/>
                </a:solidFill>
              </a:rPr>
              <a:t>good, why? </a:t>
            </a:r>
          </a:p>
          <a:p>
            <a:r>
              <a:rPr lang="en-US" sz="1500" dirty="0" smtClean="0">
                <a:solidFill>
                  <a:srgbClr val="00B050"/>
                </a:solidFill>
              </a:rPr>
              <a:t>Due to the presence of immunoglobulin. </a:t>
            </a:r>
          </a:p>
          <a:p>
            <a:pPr algn="r" rtl="1"/>
            <a:endParaRPr lang="en-US" sz="1500" dirty="0">
              <a:solidFill>
                <a:srgbClr val="00B050"/>
              </a:solidFill>
              <a:uFill>
                <a:solidFill>
                  <a:srgbClr val="7030A0"/>
                </a:solidFill>
              </a:uFill>
              <a:latin typeface="Calibri" panose="020F0502020204030204" pitchFamily="34" charset="0"/>
              <a:cs typeface="Calibri" panose="020F0502020204030204" pitchFamily="34" charset="0"/>
            </a:endParaRPr>
          </a:p>
          <a:p>
            <a:pPr algn="r" rtl="1"/>
            <a:r>
              <a:rPr lang="ar-SA" sz="1400" dirty="0" smtClean="0">
                <a:solidFill>
                  <a:srgbClr val="00B050"/>
                </a:solidFill>
                <a:uFill>
                  <a:solidFill>
                    <a:srgbClr val="7030A0"/>
                  </a:solidFill>
                </a:uFill>
                <a:latin typeface="Calibri" panose="020F0502020204030204" pitchFamily="34" charset="0"/>
                <a:cs typeface="Calibri" panose="020F0502020204030204" pitchFamily="34" charset="0"/>
              </a:rPr>
              <a:t>تخيلوا </a:t>
            </a:r>
            <a:r>
              <a:rPr lang="ar-SA" sz="1400" dirty="0">
                <a:solidFill>
                  <a:srgbClr val="00B050"/>
                </a:solidFill>
                <a:uFill>
                  <a:solidFill>
                    <a:srgbClr val="7030A0"/>
                  </a:solidFill>
                </a:uFill>
                <a:latin typeface="Calibri" panose="020F0502020204030204" pitchFamily="34" charset="0"/>
                <a:cs typeface="Calibri" panose="020F0502020204030204" pitchFamily="34" charset="0"/>
              </a:rPr>
              <a:t>الحليب قاعد يتصنع بالثدي فترة الحمل من غير ما </a:t>
            </a:r>
            <a:r>
              <a:rPr lang="ar-SA" sz="1400" dirty="0" smtClean="0">
                <a:solidFill>
                  <a:srgbClr val="00B050"/>
                </a:solidFill>
                <a:uFill>
                  <a:solidFill>
                    <a:srgbClr val="7030A0"/>
                  </a:solidFill>
                </a:uFill>
                <a:latin typeface="Calibri" panose="020F0502020204030204" pitchFamily="34" charset="0"/>
                <a:cs typeface="Calibri" panose="020F0502020204030204" pitchFamily="34" charset="0"/>
              </a:rPr>
              <a:t>يطلع، ويبدأ </a:t>
            </a:r>
            <a:r>
              <a:rPr lang="ar-SA" sz="1400" dirty="0">
                <a:solidFill>
                  <a:srgbClr val="00B050"/>
                </a:solidFill>
                <a:uFill>
                  <a:solidFill>
                    <a:srgbClr val="7030A0"/>
                  </a:solidFill>
                </a:uFill>
                <a:latin typeface="Calibri" panose="020F0502020204030204" pitchFamily="34" charset="0"/>
                <a:cs typeface="Calibri" panose="020F0502020204030204" pitchFamily="34" charset="0"/>
              </a:rPr>
              <a:t>البروتين يتكون ويتراكم ويتصنع بروتين جديد تقريبا ٥ </a:t>
            </a:r>
            <a:r>
              <a:rPr lang="ar-SA" sz="1400" dirty="0" smtClean="0">
                <a:solidFill>
                  <a:srgbClr val="00B050"/>
                </a:solidFill>
                <a:uFill>
                  <a:solidFill>
                    <a:srgbClr val="7030A0"/>
                  </a:solidFill>
                </a:uFill>
                <a:latin typeface="Calibri" panose="020F0502020204030204" pitchFamily="34" charset="0"/>
                <a:cs typeface="Calibri" panose="020F0502020204030204" pitchFamily="34" charset="0"/>
              </a:rPr>
              <a:t>شهور وهو متكدس </a:t>
            </a:r>
            <a:r>
              <a:rPr lang="ar-SA" sz="1400" dirty="0">
                <a:solidFill>
                  <a:srgbClr val="00B050"/>
                </a:solidFill>
                <a:uFill>
                  <a:solidFill>
                    <a:srgbClr val="7030A0"/>
                  </a:solidFill>
                </a:uFill>
                <a:latin typeface="Calibri" panose="020F0502020204030204" pitchFamily="34" charset="0"/>
                <a:cs typeface="Calibri" panose="020F0502020204030204" pitchFamily="34" charset="0"/>
              </a:rPr>
              <a:t>ويتراكم </a:t>
            </a:r>
            <a:r>
              <a:rPr lang="ar-SA" sz="1400" dirty="0" smtClean="0">
                <a:solidFill>
                  <a:srgbClr val="00B050"/>
                </a:solidFill>
                <a:uFill>
                  <a:solidFill>
                    <a:srgbClr val="7030A0"/>
                  </a:solidFill>
                </a:uFill>
                <a:latin typeface="Calibri" panose="020F0502020204030204" pitchFamily="34" charset="0"/>
                <a:cs typeface="Calibri" panose="020F0502020204030204" pitchFamily="34" charset="0"/>
              </a:rPr>
              <a:t>فالنتيجة لما يطلع </a:t>
            </a:r>
            <a:r>
              <a:rPr lang="ar-SA" sz="1400" dirty="0">
                <a:solidFill>
                  <a:srgbClr val="00B050"/>
                </a:solidFill>
                <a:uFill>
                  <a:solidFill>
                    <a:srgbClr val="7030A0"/>
                  </a:solidFill>
                </a:uFill>
                <a:latin typeface="Calibri" panose="020F0502020204030204" pitchFamily="34" charset="0"/>
                <a:cs typeface="Calibri" panose="020F0502020204030204" pitchFamily="34" charset="0"/>
              </a:rPr>
              <a:t>يكون </a:t>
            </a:r>
            <a:r>
              <a:rPr lang="ar-SA" sz="1400" dirty="0" smtClean="0">
                <a:solidFill>
                  <a:srgbClr val="00B050"/>
                </a:solidFill>
                <a:uFill>
                  <a:solidFill>
                    <a:srgbClr val="7030A0"/>
                  </a:solidFill>
                </a:uFill>
                <a:latin typeface="Calibri" panose="020F0502020204030204" pitchFamily="34" charset="0"/>
                <a:cs typeface="Calibri" panose="020F0502020204030204" pitchFamily="34" charset="0"/>
              </a:rPr>
              <a:t>لزج.</a:t>
            </a:r>
            <a:endParaRPr lang="en-US" sz="1400" dirty="0">
              <a:solidFill>
                <a:srgbClr val="00B050"/>
              </a:solidFill>
              <a:uFill>
                <a:solidFill>
                  <a:srgbClr val="7030A0"/>
                </a:solidFill>
              </a:u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403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575" t="3273" r="5297" b="23766"/>
          <a:stretch/>
        </p:blipFill>
        <p:spPr>
          <a:xfrm>
            <a:off x="8276624" y="1201075"/>
            <a:ext cx="3315283" cy="2387836"/>
          </a:xfrm>
          <a:prstGeom prst="rect">
            <a:avLst/>
          </a:prstGeom>
        </p:spPr>
      </p:pic>
      <p:sp>
        <p:nvSpPr>
          <p:cNvPr id="10" name="Content Placeholder 3"/>
          <p:cNvSpPr txBox="1">
            <a:spLocks/>
          </p:cNvSpPr>
          <p:nvPr/>
        </p:nvSpPr>
        <p:spPr>
          <a:xfrm>
            <a:off x="650306" y="1227822"/>
            <a:ext cx="7985723" cy="270523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buFont typeface="Arial" panose="020B0604020202020204" pitchFamily="34" charset="0"/>
              <a:buChar char="•"/>
            </a:pPr>
            <a:r>
              <a:rPr lang="en-US" sz="1600" dirty="0" smtClean="0">
                <a:solidFill>
                  <a:srgbClr val="FF0000"/>
                </a:solidFill>
                <a:cs typeface="Calibri" panose="020F0502020204030204" pitchFamily="34" charset="0"/>
              </a:rPr>
              <a:t>Suckling </a:t>
            </a:r>
            <a:r>
              <a:rPr lang="en-US" sz="1600" dirty="0">
                <a:solidFill>
                  <a:srgbClr val="FF0000"/>
                </a:solidFill>
                <a:cs typeface="Calibri" panose="020F0502020204030204" pitchFamily="34" charset="0"/>
              </a:rPr>
              <a:t>stimulates further increase in expression of genes involved in </a:t>
            </a:r>
            <a:r>
              <a:rPr lang="en-US" sz="1600" dirty="0" smtClean="0">
                <a:solidFill>
                  <a:srgbClr val="FF0000"/>
                </a:solidFill>
                <a:cs typeface="Calibri" panose="020F0502020204030204" pitchFamily="34" charset="0"/>
              </a:rPr>
              <a:t>milk Secretion with expansion of alveolar epithelium.</a:t>
            </a:r>
          </a:p>
          <a:p>
            <a:pPr>
              <a:buClr>
                <a:srgbClr val="008080"/>
              </a:buClr>
              <a:buFont typeface="Arial" panose="020B0604020202020204" pitchFamily="34" charset="0"/>
              <a:buChar char="•"/>
            </a:pPr>
            <a:endParaRPr lang="en-US" sz="300" dirty="0">
              <a:cs typeface="Calibri" panose="020F0502020204030204" pitchFamily="34" charset="0"/>
            </a:endParaRPr>
          </a:p>
          <a:p>
            <a:pPr>
              <a:buClr>
                <a:srgbClr val="008080"/>
              </a:buClr>
              <a:buFont typeface="Arial" panose="020B0604020202020204" pitchFamily="34" charset="0"/>
              <a:buChar char="•"/>
            </a:pPr>
            <a:r>
              <a:rPr lang="en-US" sz="1600" dirty="0" smtClean="0">
                <a:cs typeface="Calibri" panose="020F0502020204030204" pitchFamily="34" charset="0"/>
              </a:rPr>
              <a:t>Lactation </a:t>
            </a:r>
            <a:r>
              <a:rPr lang="en-US" sz="1600" dirty="0">
                <a:cs typeface="Calibri" panose="020F0502020204030204" pitchFamily="34" charset="0"/>
              </a:rPr>
              <a:t>is maintained by removal of milk</a:t>
            </a:r>
            <a:r>
              <a:rPr lang="en-US" sz="1600" dirty="0" smtClean="0">
                <a:cs typeface="Calibri" panose="020F0502020204030204" pitchFamily="34" charset="0"/>
              </a:rPr>
              <a:t>.</a:t>
            </a:r>
          </a:p>
          <a:p>
            <a:pPr>
              <a:buClr>
                <a:srgbClr val="008080"/>
              </a:buClr>
            </a:pPr>
            <a:endParaRPr lang="en-US" sz="300" dirty="0">
              <a:cs typeface="Calibri" panose="020F0502020204030204" pitchFamily="34" charset="0"/>
            </a:endParaRPr>
          </a:p>
          <a:p>
            <a:pPr>
              <a:buClr>
                <a:srgbClr val="008080"/>
              </a:buClr>
            </a:pPr>
            <a:r>
              <a:rPr lang="en-US" sz="1600" dirty="0">
                <a:solidFill>
                  <a:srgbClr val="008080"/>
                </a:solidFill>
                <a:cs typeface="Calibri" panose="020F0502020204030204" pitchFamily="34" charset="0"/>
              </a:rPr>
              <a:t>What are the hormone involved hormone in this phase? </a:t>
            </a:r>
            <a:endParaRPr lang="en-US" sz="1600" dirty="0">
              <a:cs typeface="Calibri" panose="020F0502020204030204" pitchFamily="34" charset="0"/>
            </a:endParaRPr>
          </a:p>
          <a:p>
            <a:pPr marL="793699" lvl="1" indent="-285750">
              <a:buClr>
                <a:srgbClr val="008080"/>
              </a:buClr>
              <a:buFont typeface="Arial" panose="020B0604020202020204" pitchFamily="34" charset="0"/>
              <a:buChar char="•"/>
            </a:pPr>
            <a:r>
              <a:rPr lang="en-US" sz="1600" dirty="0" smtClean="0">
                <a:solidFill>
                  <a:schemeClr val="tx1"/>
                </a:solidFill>
                <a:cs typeface="Calibri" panose="020F0502020204030204" pitchFamily="34" charset="0"/>
              </a:rPr>
              <a:t>Prolactin </a:t>
            </a:r>
            <a:r>
              <a:rPr lang="en-US" sz="1600" dirty="0">
                <a:solidFill>
                  <a:schemeClr val="tx1"/>
                </a:solidFill>
                <a:cs typeface="Calibri" panose="020F0502020204030204" pitchFamily="34" charset="0"/>
              </a:rPr>
              <a:t>(milk production</a:t>
            </a:r>
            <a:r>
              <a:rPr lang="en-US" sz="1600" dirty="0" smtClean="0">
                <a:solidFill>
                  <a:schemeClr val="tx1"/>
                </a:solidFill>
                <a:cs typeface="Calibri" panose="020F0502020204030204" pitchFamily="34" charset="0"/>
              </a:rPr>
              <a:t>).</a:t>
            </a:r>
            <a:endParaRPr lang="en-US" sz="1600" dirty="0">
              <a:solidFill>
                <a:schemeClr val="tx1"/>
              </a:solidFill>
              <a:cs typeface="Calibri" panose="020F0502020204030204" pitchFamily="34" charset="0"/>
            </a:endParaRPr>
          </a:p>
          <a:p>
            <a:pPr marL="793699" lvl="1" indent="-285750">
              <a:buClr>
                <a:srgbClr val="008080"/>
              </a:buClr>
              <a:buFont typeface="Arial" charset="0"/>
              <a:buChar char="•"/>
            </a:pPr>
            <a:r>
              <a:rPr lang="en-US" sz="1600" dirty="0">
                <a:solidFill>
                  <a:schemeClr val="tx1"/>
                </a:solidFill>
                <a:cs typeface="Calibri" panose="020F0502020204030204" pitchFamily="34" charset="0"/>
              </a:rPr>
              <a:t>Oxytocin (milk let-down</a:t>
            </a:r>
            <a:r>
              <a:rPr lang="en-US" sz="1600" dirty="0" smtClean="0">
                <a:solidFill>
                  <a:schemeClr val="tx1"/>
                </a:solidFill>
                <a:cs typeface="Calibri" panose="020F0502020204030204" pitchFamily="34" charset="0"/>
              </a:rPr>
              <a:t>).</a:t>
            </a:r>
            <a:endParaRPr lang="en-US" sz="1600" dirty="0">
              <a:solidFill>
                <a:schemeClr val="tx1"/>
              </a:solidFill>
              <a:cs typeface="Calibri" panose="020F0502020204030204" pitchFamily="34" charset="0"/>
            </a:endParaRPr>
          </a:p>
          <a:p>
            <a:pPr marL="793699" lvl="1" indent="-285750">
              <a:buClr>
                <a:srgbClr val="008080"/>
              </a:buClr>
              <a:buFont typeface="Arial" charset="0"/>
              <a:buChar char="•"/>
            </a:pPr>
            <a:endParaRPr lang="en-US" sz="300" dirty="0" smtClean="0">
              <a:solidFill>
                <a:schemeClr val="accent5">
                  <a:lumMod val="75000"/>
                </a:schemeClr>
              </a:solidFill>
              <a:cs typeface="Calibri" panose="020F0502020204030204" pitchFamily="34" charset="0"/>
            </a:endParaRPr>
          </a:p>
          <a:p>
            <a:pPr>
              <a:buClr>
                <a:srgbClr val="008080"/>
              </a:buClr>
            </a:pPr>
            <a:r>
              <a:rPr lang="en-US" sz="1600" dirty="0" smtClean="0">
                <a:solidFill>
                  <a:schemeClr val="accent5">
                    <a:lumMod val="75000"/>
                  </a:schemeClr>
                </a:solidFill>
                <a:cs typeface="Calibri" panose="020F0502020204030204" pitchFamily="34" charset="0"/>
              </a:rPr>
              <a:t>Switch </a:t>
            </a:r>
            <a:r>
              <a:rPr lang="en-US" sz="1600" dirty="0">
                <a:solidFill>
                  <a:schemeClr val="accent5">
                    <a:lumMod val="75000"/>
                  </a:schemeClr>
                </a:solidFill>
                <a:cs typeface="Calibri" panose="020F0502020204030204" pitchFamily="34" charset="0"/>
              </a:rPr>
              <a:t>from endocrine to autocrine control of milk production.</a:t>
            </a:r>
          </a:p>
          <a:p>
            <a:pPr marL="0" indent="0" defTabSz="914400">
              <a:lnSpc>
                <a:spcPct val="120000"/>
              </a:lnSpc>
              <a:buClr>
                <a:srgbClr val="008080"/>
              </a:buClr>
              <a:buNone/>
            </a:pPr>
            <a:endParaRPr lang="en-US" sz="1500" dirty="0">
              <a:solidFill>
                <a:srgbClr val="008080"/>
              </a:solidFill>
            </a:endParaRPr>
          </a:p>
          <a:p>
            <a:pPr marL="0" indent="0" defTabSz="914400">
              <a:lnSpc>
                <a:spcPct val="120000"/>
              </a:lnSpc>
              <a:buClr>
                <a:srgbClr val="008080"/>
              </a:buClr>
              <a:buNone/>
            </a:pPr>
            <a:endParaRPr lang="ar-SA" sz="15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500" dirty="0">
              <a:latin typeface="Gill Sans MT" panose="020B0502020104020203" pitchFamily="34" charset="0"/>
              <a:cs typeface="Calibri" panose="020F0502020204030204" pitchFamily="34" charset="0"/>
            </a:endParaRPr>
          </a:p>
        </p:txBody>
      </p:sp>
      <p:sp>
        <p:nvSpPr>
          <p:cNvPr id="9" name="TextBox 8"/>
          <p:cNvSpPr txBox="1"/>
          <p:nvPr/>
        </p:nvSpPr>
        <p:spPr>
          <a:xfrm>
            <a:off x="10270876" y="24369"/>
            <a:ext cx="1907837" cy="338554"/>
          </a:xfrm>
          <a:prstGeom prst="rect">
            <a:avLst/>
          </a:prstGeom>
          <a:noFill/>
          <a:ln>
            <a:solidFill>
              <a:srgbClr val="FF0000"/>
            </a:solidFill>
            <a:prstDash val="dashDot"/>
          </a:ln>
        </p:spPr>
        <p:txBody>
          <a:bodyPr wrap="square" rtlCol="0">
            <a:spAutoFit/>
          </a:bodyPr>
          <a:lstStyle/>
          <a:p>
            <a:pPr algn="ctr" rtl="1"/>
            <a:r>
              <a:rPr lang="ar-SA" sz="1600" dirty="0" smtClean="0">
                <a:solidFill>
                  <a:srgbClr val="FF0000"/>
                </a:solidFill>
                <a:latin typeface="Calibri" panose="020F0502020204030204" pitchFamily="34" charset="0"/>
                <a:cs typeface="Calibri" panose="020F0502020204030204" pitchFamily="34" charset="0"/>
              </a:rPr>
              <a:t>مهمة ونسأل فيها كثير</a:t>
            </a:r>
            <a:endParaRPr lang="ar-SA" sz="1600" dirty="0">
              <a:solidFill>
                <a:srgbClr val="FF0000"/>
              </a:solidFill>
              <a:latin typeface="Calibri" panose="020F0502020204030204" pitchFamily="34" charset="0"/>
              <a:cs typeface="Calibri" panose="020F0502020204030204" pitchFamily="34" charset="0"/>
            </a:endParaRPr>
          </a:p>
        </p:txBody>
      </p:sp>
      <p:sp>
        <p:nvSpPr>
          <p:cNvPr id="8" name="TextBox 7"/>
          <p:cNvSpPr txBox="1"/>
          <p:nvPr/>
        </p:nvSpPr>
        <p:spPr>
          <a:xfrm>
            <a:off x="650306" y="3821138"/>
            <a:ext cx="10941601" cy="2492990"/>
          </a:xfrm>
          <a:prstGeom prst="rect">
            <a:avLst/>
          </a:prstGeom>
          <a:noFill/>
          <a:ln>
            <a:solidFill>
              <a:schemeClr val="bg1">
                <a:lumMod val="50000"/>
              </a:schemeClr>
            </a:solidFill>
            <a:prstDash val="dashDot"/>
          </a:ln>
        </p:spPr>
        <p:txBody>
          <a:bodyPr wrap="square" rtlCol="0">
            <a:spAutoFit/>
          </a:bodyPr>
          <a:lstStyle/>
          <a:p>
            <a:pPr algn="r" rtl="1"/>
            <a:r>
              <a:rPr lang="ar-SA" sz="1300" dirty="0">
                <a:solidFill>
                  <a:schemeClr val="bg1">
                    <a:lumMod val="50000"/>
                  </a:schemeClr>
                </a:solidFill>
                <a:latin typeface="Calibri" panose="020F0502020204030204" pitchFamily="34" charset="0"/>
                <a:cs typeface="Calibri" panose="020F0502020204030204" pitchFamily="34" charset="0"/>
              </a:rPr>
              <a:t>شرح </a:t>
            </a:r>
            <a:r>
              <a:rPr lang="ar-SA" sz="1300" dirty="0" smtClean="0">
                <a:solidFill>
                  <a:schemeClr val="bg1">
                    <a:lumMod val="50000"/>
                  </a:schemeClr>
                </a:solidFill>
                <a:latin typeface="Calibri" panose="020F0502020204030204" pitchFamily="34" charset="0"/>
                <a:cs typeface="Calibri" panose="020F0502020204030204" pitchFamily="34" charset="0"/>
              </a:rPr>
              <a:t>الكلام </a:t>
            </a:r>
            <a:r>
              <a:rPr lang="ar-SA" sz="13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300" dirty="0" smtClean="0">
                <a:solidFill>
                  <a:schemeClr val="bg1">
                    <a:lumMod val="50000"/>
                  </a:schemeClr>
                </a:solidFill>
                <a:latin typeface="Calibri" panose="020F0502020204030204" pitchFamily="34" charset="0"/>
                <a:cs typeface="Calibri" panose="020F0502020204030204" pitchFamily="34" charset="0"/>
              </a:rPr>
              <a:t> هذه والسابق:</a:t>
            </a:r>
            <a:r>
              <a:rPr lang="ar-SA" sz="1300" dirty="0">
                <a:solidFill>
                  <a:schemeClr val="bg1">
                    <a:lumMod val="50000"/>
                  </a:schemeClr>
                </a:solidFill>
                <a:latin typeface="Calibri" panose="020F0502020204030204" pitchFamily="34" charset="0"/>
                <a:cs typeface="Calibri" panose="020F0502020204030204" pitchFamily="34" charset="0"/>
              </a:rPr>
              <a:t> </a:t>
            </a:r>
            <a:r>
              <a:rPr lang="ar-SA" sz="1300" dirty="0" smtClean="0">
                <a:solidFill>
                  <a:schemeClr val="bg1">
                    <a:lumMod val="50000"/>
                  </a:schemeClr>
                </a:solidFill>
                <a:latin typeface="Calibri" panose="020F0502020204030204" pitchFamily="34" charset="0"/>
                <a:cs typeface="Calibri" panose="020F0502020204030204" pitchFamily="34" charset="0"/>
              </a:rPr>
              <a:t>الـ</a:t>
            </a:r>
            <a:r>
              <a:rPr lang="en-US" sz="1300" dirty="0" smtClean="0">
                <a:solidFill>
                  <a:schemeClr val="bg1">
                    <a:lumMod val="50000"/>
                  </a:schemeClr>
                </a:solidFill>
                <a:latin typeface="Calibri" panose="020F0502020204030204" pitchFamily="34" charset="0"/>
                <a:cs typeface="Calibri" panose="020F0502020204030204" pitchFamily="34" charset="0"/>
              </a:rPr>
              <a:t>phase </a:t>
            </a:r>
            <a:r>
              <a:rPr lang="ar-SA" sz="1300" dirty="0" smtClean="0">
                <a:solidFill>
                  <a:schemeClr val="bg1">
                    <a:lumMod val="50000"/>
                  </a:schemeClr>
                </a:solidFill>
                <a:latin typeface="Calibri" panose="020F0502020204030204" pitchFamily="34" charset="0"/>
                <a:cs typeface="Calibri" panose="020F0502020204030204" pitchFamily="34" charset="0"/>
              </a:rPr>
              <a:t>الثانية من تصنيع الحليب </a:t>
            </a:r>
            <a:r>
              <a:rPr lang="ar-SA" sz="1300" dirty="0">
                <a:solidFill>
                  <a:schemeClr val="bg1">
                    <a:lumMod val="50000"/>
                  </a:schemeClr>
                </a:solidFill>
                <a:latin typeface="Calibri" panose="020F0502020204030204" pitchFamily="34" charset="0"/>
                <a:cs typeface="Calibri" panose="020F0502020204030204" pitchFamily="34" charset="0"/>
              </a:rPr>
              <a:t>تبدأ </a:t>
            </a:r>
            <a:r>
              <a:rPr lang="ar-SA" sz="1300" dirty="0" smtClean="0">
                <a:solidFill>
                  <a:schemeClr val="bg1">
                    <a:lumMod val="50000"/>
                  </a:schemeClr>
                </a:solidFill>
                <a:latin typeface="Calibri" panose="020F0502020204030204" pitchFamily="34" charset="0"/>
                <a:cs typeface="Calibri" panose="020F0502020204030204" pitchFamily="34" charset="0"/>
              </a:rPr>
              <a:t>قبل الولادة.</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أولا نعرف أن </a:t>
            </a:r>
            <a:r>
              <a:rPr lang="ar-SA" sz="1300" dirty="0" err="1" smtClean="0">
                <a:solidFill>
                  <a:schemeClr val="bg1">
                    <a:lumMod val="50000"/>
                  </a:schemeClr>
                </a:solidFill>
                <a:latin typeface="Calibri" panose="020F0502020204030204" pitchFamily="34" charset="0"/>
                <a:cs typeface="Calibri" panose="020F0502020204030204" pitchFamily="34" charset="0"/>
              </a:rPr>
              <a:t>إيش</a:t>
            </a:r>
            <a:r>
              <a:rPr lang="ar-SA" sz="1300" dirty="0" smtClean="0">
                <a:solidFill>
                  <a:schemeClr val="bg1">
                    <a:lumMod val="50000"/>
                  </a:schemeClr>
                </a:solidFill>
                <a:latin typeface="Calibri" panose="020F0502020204030204" pitchFamily="34" charset="0"/>
                <a:cs typeface="Calibri" panose="020F0502020204030204" pitchFamily="34" charset="0"/>
              </a:rPr>
              <a:t> الفرق بين المرحلة الأولى والثانية، أن الأولى </a:t>
            </a:r>
            <a:r>
              <a:rPr lang="ar-SA" sz="1300" dirty="0" err="1" smtClean="0">
                <a:solidFill>
                  <a:schemeClr val="bg1">
                    <a:lumMod val="50000"/>
                  </a:schemeClr>
                </a:solidFill>
                <a:latin typeface="Calibri" panose="020F0502020204030204" pitchFamily="34" charset="0"/>
                <a:cs typeface="Calibri" panose="020F0502020204030204" pitchFamily="34" charset="0"/>
              </a:rPr>
              <a:t>مافيها</a:t>
            </a:r>
            <a:r>
              <a:rPr lang="ar-SA" sz="1300" dirty="0" smtClean="0">
                <a:solidFill>
                  <a:schemeClr val="bg1">
                    <a:lumMod val="50000"/>
                  </a:schemeClr>
                </a:solidFill>
                <a:latin typeface="Calibri" panose="020F0502020204030204" pitchFamily="34" charset="0"/>
                <a:cs typeface="Calibri" panose="020F0502020204030204" pitchFamily="34" charset="0"/>
              </a:rPr>
              <a:t> إفراز حليب و أن أهم هرمون للحليب هو </a:t>
            </a:r>
            <a:r>
              <a:rPr lang="ar-SA" sz="1300" dirty="0" err="1" smtClean="0">
                <a:solidFill>
                  <a:schemeClr val="bg1">
                    <a:lumMod val="50000"/>
                  </a:schemeClr>
                </a:solidFill>
                <a:latin typeface="Calibri" panose="020F0502020204030204" pitchFamily="34" charset="0"/>
                <a:cs typeface="Calibri" panose="020F0502020204030204" pitchFamily="34" charset="0"/>
              </a:rPr>
              <a:t>البرولاكتين</a:t>
            </a:r>
            <a:r>
              <a:rPr lang="ar-SA" sz="1300" dirty="0" smtClean="0">
                <a:solidFill>
                  <a:schemeClr val="bg1">
                    <a:lumMod val="50000"/>
                  </a:schemeClr>
                </a:solidFill>
                <a:latin typeface="Calibri" panose="020F0502020204030204" pitchFamily="34" charset="0"/>
                <a:cs typeface="Calibri" panose="020F0502020204030204" pitchFamily="34" charset="0"/>
              </a:rPr>
              <a:t>، بالتالي عند قرب الولادة يبدأ معدل الاستروجين والبروجستيرون بالنزول ويزيد هرمون </a:t>
            </a:r>
            <a:r>
              <a:rPr lang="ar-SA" sz="1300" dirty="0" err="1" smtClean="0">
                <a:solidFill>
                  <a:schemeClr val="bg1">
                    <a:lumMod val="50000"/>
                  </a:schemeClr>
                </a:solidFill>
                <a:latin typeface="Calibri" panose="020F0502020204030204" pitchFamily="34" charset="0"/>
                <a:cs typeface="Calibri" panose="020F0502020204030204" pitchFamily="34" charset="0"/>
              </a:rPr>
              <a:t>البرولاكتين</a:t>
            </a:r>
            <a:r>
              <a:rPr lang="ar-SA" sz="1300" dirty="0" smtClean="0">
                <a:solidFill>
                  <a:schemeClr val="bg1">
                    <a:lumMod val="50000"/>
                  </a:schemeClr>
                </a:solidFill>
                <a:latin typeface="Calibri" panose="020F0502020204030204" pitchFamily="34" charset="0"/>
                <a:cs typeface="Calibri" panose="020F0502020204030204" pitchFamily="34" charset="0"/>
              </a:rPr>
              <a:t> مما يؤدي الى:</a:t>
            </a:r>
          </a:p>
          <a:p>
            <a:pPr marL="285750" indent="-285750" algn="r" rtl="1">
              <a:buFontTx/>
              <a:buChar char="-"/>
            </a:pPr>
            <a:r>
              <a:rPr lang="ar-SA" sz="1300" dirty="0" smtClean="0">
                <a:solidFill>
                  <a:schemeClr val="bg1">
                    <a:lumMod val="50000"/>
                  </a:schemeClr>
                </a:solidFill>
                <a:latin typeface="Calibri" panose="020F0502020204030204" pitchFamily="34" charset="0"/>
                <a:cs typeface="Calibri" panose="020F0502020204030204" pitchFamily="34" charset="0"/>
              </a:rPr>
              <a:t>يزيد الـ</a:t>
            </a:r>
            <a:r>
              <a:rPr lang="en-US" sz="1300" dirty="0" smtClean="0">
                <a:solidFill>
                  <a:schemeClr val="bg1">
                    <a:lumMod val="50000"/>
                  </a:schemeClr>
                </a:solidFill>
                <a:latin typeface="Calibri" panose="020F0502020204030204" pitchFamily="34" charset="0"/>
                <a:cs typeface="Calibri" panose="020F0502020204030204" pitchFamily="34" charset="0"/>
              </a:rPr>
              <a:t>expression</a:t>
            </a:r>
            <a:r>
              <a:rPr lang="ar-SA" sz="1300" dirty="0" smtClean="0">
                <a:solidFill>
                  <a:schemeClr val="bg1">
                    <a:lumMod val="50000"/>
                  </a:schemeClr>
                </a:solidFill>
                <a:latin typeface="Calibri" panose="020F0502020204030204" pitchFamily="34" charset="0"/>
                <a:cs typeface="Calibri" panose="020F0502020204030204" pitchFamily="34" charset="0"/>
              </a:rPr>
              <a:t> للجين المصنع للحليب.</a:t>
            </a:r>
          </a:p>
          <a:p>
            <a:pPr marL="285750" indent="-285750" algn="r" rtl="1">
              <a:buFontTx/>
              <a:buChar char="-"/>
            </a:pPr>
            <a:r>
              <a:rPr lang="ar-SA" sz="1300" dirty="0" smtClean="0">
                <a:solidFill>
                  <a:schemeClr val="bg1">
                    <a:lumMod val="50000"/>
                  </a:schemeClr>
                </a:solidFill>
                <a:latin typeface="Calibri" panose="020F0502020204030204" pitchFamily="34" charset="0"/>
                <a:cs typeface="Calibri" panose="020F0502020204030204" pitchFamily="34" charset="0"/>
              </a:rPr>
              <a:t>الغدة تبدأ تمتص كميات كبيرة من المواد المغذية من الدم، لأننا زي ما قلنا بالمرحلة الأولى أن امتصاصها للمواد هذي راح يساعد في تكون الجينات بالتالي زيادة تصنيع الحليب.</a:t>
            </a:r>
          </a:p>
          <a:p>
            <a:pPr marL="285750" indent="-285750" algn="r" rtl="1">
              <a:buFontTx/>
              <a:buChar char="-"/>
            </a:pPr>
            <a:r>
              <a:rPr lang="ar-SA" sz="1300" dirty="0" smtClean="0">
                <a:solidFill>
                  <a:schemeClr val="bg1">
                    <a:lumMod val="50000"/>
                  </a:schemeClr>
                </a:solidFill>
                <a:latin typeface="Calibri" panose="020F0502020204030204" pitchFamily="34" charset="0"/>
                <a:cs typeface="Calibri" panose="020F0502020204030204" pitchFamily="34" charset="0"/>
              </a:rPr>
              <a:t>الدهون الي تكون في </a:t>
            </a:r>
            <a:r>
              <a:rPr lang="ar-SA" sz="1300" dirty="0" err="1" smtClean="0">
                <a:solidFill>
                  <a:schemeClr val="bg1">
                    <a:lumMod val="50000"/>
                  </a:schemeClr>
                </a:solidFill>
                <a:latin typeface="Calibri" panose="020F0502020204030204" pitchFamily="34" charset="0"/>
                <a:cs typeface="Calibri" panose="020F0502020204030204" pitchFamily="34" charset="0"/>
              </a:rPr>
              <a:t>السايتوبلازم</a:t>
            </a:r>
            <a:r>
              <a:rPr lang="ar-SA" sz="1300" dirty="0" smtClean="0">
                <a:solidFill>
                  <a:schemeClr val="bg1">
                    <a:lumMod val="50000"/>
                  </a:schemeClr>
                </a:solidFill>
                <a:latin typeface="Calibri" panose="020F0502020204030204" pitchFamily="34" charset="0"/>
                <a:cs typeface="Calibri" panose="020F0502020204030204" pitchFamily="34" charset="0"/>
              </a:rPr>
              <a:t> والـ</a:t>
            </a:r>
            <a:r>
              <a:rPr lang="en-US" sz="1300" dirty="0" smtClean="0">
                <a:solidFill>
                  <a:schemeClr val="bg1">
                    <a:lumMod val="50000"/>
                  </a:schemeClr>
                </a:solidFill>
                <a:latin typeface="Calibri" panose="020F0502020204030204" pitchFamily="34" charset="0"/>
                <a:cs typeface="Calibri" panose="020F0502020204030204" pitchFamily="34" charset="0"/>
              </a:rPr>
              <a:t>casein</a:t>
            </a:r>
            <a:r>
              <a:rPr lang="ar-SA" sz="1300" dirty="0" smtClean="0">
                <a:solidFill>
                  <a:schemeClr val="bg1">
                    <a:lumMod val="50000"/>
                  </a:schemeClr>
                </a:solidFill>
                <a:latin typeface="Calibri" panose="020F0502020204030204" pitchFamily="34" charset="0"/>
                <a:cs typeface="Calibri" panose="020F0502020204030204" pitchFamily="34" charset="0"/>
              </a:rPr>
              <a:t> تروح </a:t>
            </a:r>
            <a:r>
              <a:rPr lang="ar-SA" sz="1300" dirty="0" err="1" smtClean="0">
                <a:solidFill>
                  <a:schemeClr val="bg1">
                    <a:lumMod val="50000"/>
                  </a:schemeClr>
                </a:solidFill>
                <a:latin typeface="Calibri" panose="020F0502020204030204" pitchFamily="34" charset="0"/>
                <a:cs typeface="Calibri" panose="020F0502020204030204" pitchFamily="34" charset="0"/>
              </a:rPr>
              <a:t>لل</a:t>
            </a:r>
            <a:r>
              <a:rPr lang="ar-SA" sz="1300" dirty="0" smtClean="0">
                <a:solidFill>
                  <a:schemeClr val="bg1">
                    <a:lumMod val="50000"/>
                  </a:schemeClr>
                </a:solidFill>
                <a:latin typeface="Calibri" panose="020F0502020204030204" pitchFamily="34" charset="0"/>
                <a:cs typeface="Calibri" panose="020F0502020204030204" pitchFamily="34" charset="0"/>
              </a:rPr>
              <a:t>ـ</a:t>
            </a:r>
            <a:r>
              <a:rPr lang="en-US" sz="1300" dirty="0" smtClean="0">
                <a:solidFill>
                  <a:schemeClr val="bg1">
                    <a:lumMod val="50000"/>
                  </a:schemeClr>
                </a:solidFill>
                <a:latin typeface="Calibri" panose="020F0502020204030204" pitchFamily="34" charset="0"/>
                <a:cs typeface="Calibri" panose="020F0502020204030204" pitchFamily="34" charset="0"/>
              </a:rPr>
              <a:t>alveolar </a:t>
            </a:r>
            <a:r>
              <a:rPr lang="en-US" sz="1300" dirty="0" err="1" smtClean="0">
                <a:solidFill>
                  <a:schemeClr val="bg1">
                    <a:lumMod val="50000"/>
                  </a:schemeClr>
                </a:solidFill>
                <a:latin typeface="Calibri" panose="020F0502020204030204" pitchFamily="34" charset="0"/>
                <a:cs typeface="Calibri" panose="020F0502020204030204" pitchFamily="34" charset="0"/>
              </a:rPr>
              <a:t>lumina</a:t>
            </a:r>
            <a:endParaRPr lang="en-US" sz="1300" dirty="0" smtClean="0">
              <a:solidFill>
                <a:schemeClr val="bg1">
                  <a:lumMod val="50000"/>
                </a:schemeClr>
              </a:solidFill>
              <a:latin typeface="Calibri" panose="020F0502020204030204" pitchFamily="34" charset="0"/>
              <a:cs typeface="Calibri" panose="020F0502020204030204" pitchFamily="34" charset="0"/>
            </a:endParaRPr>
          </a:p>
          <a:p>
            <a:pPr marL="285750" indent="-285750" algn="r" rtl="1">
              <a:buFontTx/>
              <a:buChar char="-"/>
            </a:pPr>
            <a:r>
              <a:rPr lang="ar-SA" sz="1300" dirty="0" smtClean="0">
                <a:solidFill>
                  <a:schemeClr val="bg1">
                    <a:lumMod val="50000"/>
                  </a:schemeClr>
                </a:solidFill>
                <a:latin typeface="Calibri" panose="020F0502020204030204" pitchFamily="34" charset="0"/>
                <a:cs typeface="Calibri" panose="020F0502020204030204" pitchFamily="34" charset="0"/>
              </a:rPr>
              <a:t>المواد المناعية راح تتجمع ايضاً</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بعد كذا اول </a:t>
            </a:r>
            <a:r>
              <a:rPr lang="ar-SA" sz="1300" dirty="0" err="1" smtClean="0">
                <a:solidFill>
                  <a:schemeClr val="bg1">
                    <a:lumMod val="50000"/>
                  </a:schemeClr>
                </a:solidFill>
                <a:latin typeface="Calibri" panose="020F0502020204030204" pitchFamily="34" charset="0"/>
                <a:cs typeface="Calibri" panose="020F0502020204030204" pitchFamily="34" charset="0"/>
              </a:rPr>
              <a:t>شي</a:t>
            </a:r>
            <a:r>
              <a:rPr lang="ar-SA" sz="1300" dirty="0" smtClean="0">
                <a:solidFill>
                  <a:schemeClr val="bg1">
                    <a:lumMod val="50000"/>
                  </a:schemeClr>
                </a:solidFill>
                <a:latin typeface="Calibri" panose="020F0502020204030204" pitchFamily="34" charset="0"/>
                <a:cs typeface="Calibri" panose="020F0502020204030204" pitchFamily="34" charset="0"/>
              </a:rPr>
              <a:t> يطلع مادة صفراء اسمها: </a:t>
            </a:r>
            <a:r>
              <a:rPr lang="en-US" sz="1300" dirty="0" smtClean="0">
                <a:solidFill>
                  <a:schemeClr val="bg1">
                    <a:lumMod val="50000"/>
                  </a:schemeClr>
                </a:solidFill>
                <a:latin typeface="Calibri" panose="020F0502020204030204" pitchFamily="34" charset="0"/>
                <a:cs typeface="Calibri" panose="020F0502020204030204" pitchFamily="34" charset="0"/>
              </a:rPr>
              <a:t>colostrum</a:t>
            </a:r>
            <a:r>
              <a:rPr lang="ar-SA" sz="1300" dirty="0" smtClean="0">
                <a:solidFill>
                  <a:schemeClr val="bg1">
                    <a:lumMod val="50000"/>
                  </a:schemeClr>
                </a:solidFill>
                <a:latin typeface="Calibri" panose="020F0502020204030204" pitchFamily="34" charset="0"/>
                <a:cs typeface="Calibri" panose="020F0502020204030204" pitchFamily="34" charset="0"/>
              </a:rPr>
              <a:t> وهي اول كمية تطلع من الحليب </a:t>
            </a:r>
            <a:r>
              <a:rPr lang="ar-SA" sz="1300" dirty="0" smtClean="0">
                <a:solidFill>
                  <a:schemeClr val="bg1">
                    <a:lumMod val="50000"/>
                  </a:schemeClr>
                </a:solidFill>
                <a:latin typeface="Calibri" panose="020F0502020204030204" pitchFamily="34" charset="0"/>
                <a:cs typeface="Calibri" panose="020F0502020204030204" pitchFamily="34" charset="0"/>
              </a:rPr>
              <a:t>بعد الولادة </a:t>
            </a:r>
            <a:r>
              <a:rPr lang="ar-SA" sz="1300" dirty="0" smtClean="0">
                <a:solidFill>
                  <a:schemeClr val="bg1">
                    <a:lumMod val="50000"/>
                  </a:schemeClr>
                </a:solidFill>
                <a:latin typeface="Calibri" panose="020F0502020204030204" pitchFamily="34" charset="0"/>
                <a:cs typeface="Calibri" panose="020F0502020204030204" pitchFamily="34" charset="0"/>
              </a:rPr>
              <a:t>وتكون مليئة بالـ</a:t>
            </a:r>
            <a:r>
              <a:rPr lang="en-US" sz="1300" dirty="0" smtClean="0">
                <a:solidFill>
                  <a:schemeClr val="bg1">
                    <a:lumMod val="50000"/>
                  </a:schemeClr>
                </a:solidFill>
                <a:latin typeface="Calibri" panose="020F0502020204030204" pitchFamily="34" charset="0"/>
                <a:cs typeface="Calibri" panose="020F0502020204030204" pitchFamily="34" charset="0"/>
              </a:rPr>
              <a:t>immunoglobulin</a:t>
            </a:r>
            <a:r>
              <a:rPr lang="ar-SA" sz="1300" dirty="0" smtClean="0">
                <a:solidFill>
                  <a:schemeClr val="bg1">
                    <a:lumMod val="50000"/>
                  </a:schemeClr>
                </a:solidFill>
                <a:latin typeface="Calibri" panose="020F0502020204030204" pitchFamily="34" charset="0"/>
                <a:cs typeface="Calibri" panose="020F0502020204030204" pitchFamily="34" charset="0"/>
              </a:rPr>
              <a:t>، لهذا من الأفضل بعد الولادة مباشرة إرضاع الطفل حتى يستفيد من هذه المادة قبل اختفائها وبعد ذلك يخرج الحليب. </a:t>
            </a:r>
            <a:endParaRPr lang="en-US" sz="13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300" dirty="0">
                <a:solidFill>
                  <a:schemeClr val="bg1">
                    <a:lumMod val="50000"/>
                  </a:schemeClr>
                </a:solidFill>
                <a:latin typeface="Calibri" panose="020F0502020204030204" pitchFamily="34" charset="0"/>
                <a:cs typeface="Calibri" panose="020F0502020204030204" pitchFamily="34" charset="0"/>
              </a:rPr>
              <a:t>كيف راح يستمر هذا الحليب بالخروج ؟ عن طريق </a:t>
            </a:r>
            <a:r>
              <a:rPr lang="en-US" sz="1300" dirty="0">
                <a:solidFill>
                  <a:schemeClr val="bg1">
                    <a:lumMod val="50000"/>
                  </a:schemeClr>
                </a:solidFill>
                <a:latin typeface="Calibri" panose="020F0502020204030204" pitchFamily="34" charset="0"/>
                <a:cs typeface="Calibri" panose="020F0502020204030204" pitchFamily="34" charset="0"/>
              </a:rPr>
              <a:t>positive feedback</a:t>
            </a:r>
            <a:r>
              <a:rPr lang="ar-SA" sz="1300" dirty="0">
                <a:solidFill>
                  <a:schemeClr val="bg1">
                    <a:lumMod val="50000"/>
                  </a:schemeClr>
                </a:solidFill>
                <a:latin typeface="Calibri" panose="020F0502020204030204" pitchFamily="34" charset="0"/>
                <a:cs typeface="Calibri" panose="020F0502020204030204" pitchFamily="34" charset="0"/>
              </a:rPr>
              <a:t> اللي يكون عن طريق محفز وهو الـ</a:t>
            </a:r>
            <a:r>
              <a:rPr lang="en-US" sz="1300" dirty="0">
                <a:solidFill>
                  <a:schemeClr val="bg1">
                    <a:lumMod val="50000"/>
                  </a:schemeClr>
                </a:solidFill>
                <a:latin typeface="Calibri" panose="020F0502020204030204" pitchFamily="34" charset="0"/>
                <a:cs typeface="Calibri" panose="020F0502020204030204" pitchFamily="34" charset="0"/>
              </a:rPr>
              <a:t>sucking</a:t>
            </a:r>
            <a:r>
              <a:rPr lang="ar-SA" sz="1300" dirty="0">
                <a:solidFill>
                  <a:schemeClr val="bg1">
                    <a:lumMod val="50000"/>
                  </a:schemeClr>
                </a:solidFill>
                <a:latin typeface="Calibri" panose="020F0502020204030204" pitchFamily="34" charset="0"/>
                <a:cs typeface="Calibri" panose="020F0502020204030204" pitchFamily="34" charset="0"/>
              </a:rPr>
              <a:t>.</a:t>
            </a:r>
          </a:p>
          <a:p>
            <a:pPr algn="r" rtl="1"/>
            <a:r>
              <a:rPr lang="ar-SA" sz="1300" dirty="0">
                <a:solidFill>
                  <a:schemeClr val="bg1">
                    <a:lumMod val="50000"/>
                  </a:schemeClr>
                </a:solidFill>
                <a:latin typeface="Calibri" panose="020F0502020204030204" pitchFamily="34" charset="0"/>
                <a:cs typeface="Calibri" panose="020F0502020204030204" pitchFamily="34" charset="0"/>
              </a:rPr>
              <a:t>وبمساعدة هرمونات من أهمها </a:t>
            </a:r>
            <a:r>
              <a:rPr lang="ar-SA" sz="1300" dirty="0" err="1" smtClean="0">
                <a:solidFill>
                  <a:schemeClr val="bg1">
                    <a:lumMod val="50000"/>
                  </a:schemeClr>
                </a:solidFill>
                <a:latin typeface="Calibri" panose="020F0502020204030204" pitchFamily="34" charset="0"/>
                <a:cs typeface="Calibri" panose="020F0502020204030204" pitchFamily="34" charset="0"/>
              </a:rPr>
              <a:t>البرولاكتين</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ar-SA" sz="1300" dirty="0">
                <a:solidFill>
                  <a:schemeClr val="bg1">
                    <a:lumMod val="50000"/>
                  </a:schemeClr>
                </a:solidFill>
                <a:latin typeface="Calibri" panose="020F0502020204030204" pitchFamily="34" charset="0"/>
                <a:cs typeface="Calibri" panose="020F0502020204030204" pitchFamily="34" charset="0"/>
              </a:rPr>
              <a:t>اللي يعمل على افراز وتصنيع الحليب، </a:t>
            </a:r>
            <a:r>
              <a:rPr lang="ar-SA" sz="1300" dirty="0" err="1">
                <a:solidFill>
                  <a:schemeClr val="bg1">
                    <a:lumMod val="50000"/>
                  </a:schemeClr>
                </a:solidFill>
                <a:latin typeface="Calibri" panose="020F0502020204030204" pitchFamily="34" charset="0"/>
                <a:cs typeface="Calibri" panose="020F0502020204030204" pitchFamily="34" charset="0"/>
              </a:rPr>
              <a:t>والاوكسيتوسن</a:t>
            </a:r>
            <a:r>
              <a:rPr lang="ar-SA" sz="1300" dirty="0">
                <a:solidFill>
                  <a:schemeClr val="bg1">
                    <a:lumMod val="50000"/>
                  </a:schemeClr>
                </a:solidFill>
                <a:latin typeface="Calibri" panose="020F0502020204030204" pitchFamily="34" charset="0"/>
                <a:cs typeface="Calibri" panose="020F0502020204030204" pitchFamily="34" charset="0"/>
              </a:rPr>
              <a:t> اللي يسوي </a:t>
            </a:r>
            <a:r>
              <a:rPr lang="ar-SA" sz="1300" dirty="0" err="1">
                <a:solidFill>
                  <a:schemeClr val="bg1">
                    <a:lumMod val="50000"/>
                  </a:schemeClr>
                </a:solidFill>
                <a:latin typeface="Calibri" panose="020F0502020204030204" pitchFamily="34" charset="0"/>
                <a:cs typeface="Calibri" panose="020F0502020204030204" pitchFamily="34" charset="0"/>
              </a:rPr>
              <a:t>كنتراكشن</a:t>
            </a:r>
            <a:r>
              <a:rPr lang="ar-SA" sz="1300" dirty="0">
                <a:solidFill>
                  <a:schemeClr val="bg1">
                    <a:lumMod val="50000"/>
                  </a:schemeClr>
                </a:solidFill>
                <a:latin typeface="Calibri" panose="020F0502020204030204" pitchFamily="34" charset="0"/>
                <a:cs typeface="Calibri" panose="020F0502020204030204" pitchFamily="34" charset="0"/>
              </a:rPr>
              <a:t> </a:t>
            </a:r>
            <a:r>
              <a:rPr lang="ar-SA" sz="1300" dirty="0" err="1">
                <a:solidFill>
                  <a:schemeClr val="bg1">
                    <a:lumMod val="50000"/>
                  </a:schemeClr>
                </a:solidFill>
                <a:latin typeface="Calibri" panose="020F0502020204030204" pitchFamily="34" charset="0"/>
                <a:cs typeface="Calibri" panose="020F0502020204030204" pitchFamily="34" charset="0"/>
              </a:rPr>
              <a:t>لل</a:t>
            </a:r>
            <a:r>
              <a:rPr lang="ar-SA" sz="1300" dirty="0">
                <a:solidFill>
                  <a:schemeClr val="bg1">
                    <a:lumMod val="50000"/>
                  </a:schemeClr>
                </a:solidFill>
                <a:latin typeface="Calibri" panose="020F0502020204030204" pitchFamily="34" charset="0"/>
                <a:cs typeface="Calibri" panose="020F0502020204030204" pitchFamily="34" charset="0"/>
              </a:rPr>
              <a:t>ـ</a:t>
            </a:r>
            <a:r>
              <a:rPr lang="en-US" sz="1300" dirty="0" err="1">
                <a:solidFill>
                  <a:schemeClr val="bg1">
                    <a:lumMod val="50000"/>
                  </a:schemeClr>
                </a:solidFill>
                <a:latin typeface="Calibri" panose="020F0502020204030204" pitchFamily="34" charset="0"/>
                <a:cs typeface="Calibri" panose="020F0502020204030204" pitchFamily="34" charset="0"/>
              </a:rPr>
              <a:t>myoepithaili</a:t>
            </a:r>
            <a:r>
              <a:rPr lang="en-US" sz="1300" dirty="0">
                <a:solidFill>
                  <a:schemeClr val="bg1">
                    <a:lumMod val="50000"/>
                  </a:schemeClr>
                </a:solidFill>
                <a:latin typeface="Calibri" panose="020F0502020204030204" pitchFamily="34" charset="0"/>
                <a:cs typeface="Calibri" panose="020F0502020204030204" pitchFamily="34" charset="0"/>
              </a:rPr>
              <a:t> </a:t>
            </a:r>
            <a:r>
              <a:rPr lang="ar-SA" sz="1300" dirty="0">
                <a:solidFill>
                  <a:schemeClr val="bg1">
                    <a:lumMod val="50000"/>
                  </a:schemeClr>
                </a:solidFill>
                <a:latin typeface="Calibri" panose="020F0502020204030204" pitchFamily="34" charset="0"/>
                <a:cs typeface="Calibri" panose="020F0502020204030204" pitchFamily="34" charset="0"/>
              </a:rPr>
              <a:t> المحيطة بالحويصلات بالتالي يساعد على اخراج الحليب من الحويصلات الى </a:t>
            </a:r>
            <a:r>
              <a:rPr lang="ar-SA" sz="1300" dirty="0" err="1">
                <a:solidFill>
                  <a:schemeClr val="bg1">
                    <a:lumMod val="50000"/>
                  </a:schemeClr>
                </a:solidFill>
                <a:latin typeface="Calibri" panose="020F0502020204030204" pitchFamily="34" charset="0"/>
                <a:cs typeface="Calibri" panose="020F0502020204030204" pitchFamily="34" charset="0"/>
              </a:rPr>
              <a:t>الدوكتس</a:t>
            </a:r>
            <a:r>
              <a:rPr lang="ar-SA" sz="1300" dirty="0" smtClean="0">
                <a:solidFill>
                  <a:schemeClr val="bg1">
                    <a:lumMod val="50000"/>
                  </a:schemeClr>
                </a:solidFill>
                <a:latin typeface="Calibri" panose="020F0502020204030204" pitchFamily="34" charset="0"/>
                <a:cs typeface="Calibri" panose="020F0502020204030204" pitchFamily="34" charset="0"/>
              </a:rPr>
              <a:t>.</a:t>
            </a:r>
            <a:endParaRPr lang="ar-SA" sz="13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118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Milk Secretion </a:t>
            </a:r>
            <a:r>
              <a:rPr lang="en-US" altLang="en-US" sz="3200" dirty="0" smtClean="0">
                <a:solidFill>
                  <a:srgbClr val="008080"/>
                </a:solidFill>
                <a:latin typeface="Bahnschrift" panose="020B0502040204020203" pitchFamily="34" charset="0"/>
                <a:cs typeface="Calibri" panose="020F0502020204030204" pitchFamily="34" charset="0"/>
              </a:rPr>
              <a:t>&amp; </a:t>
            </a:r>
            <a:r>
              <a:rPr lang="en-US" altLang="en-US" sz="3200" dirty="0">
                <a:solidFill>
                  <a:srgbClr val="008080"/>
                </a:solidFill>
                <a:latin typeface="Bahnschrift" panose="020B0502040204020203" pitchFamily="34" charset="0"/>
                <a:cs typeface="Calibri" panose="020F0502020204030204" pitchFamily="34" charset="0"/>
              </a:rPr>
              <a:t>Synthesis by The Mammary Epithelial Cell</a:t>
            </a:r>
          </a:p>
        </p:txBody>
      </p:sp>
      <p:sp>
        <p:nvSpPr>
          <p:cNvPr id="2" name="Rectangle 1"/>
          <p:cNvSpPr/>
          <p:nvPr/>
        </p:nvSpPr>
        <p:spPr>
          <a:xfrm>
            <a:off x="6742483" y="1340768"/>
            <a:ext cx="4836919" cy="72008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chemeClr val="tx1"/>
                </a:solidFill>
              </a:rPr>
              <a:t>Stage </a:t>
            </a:r>
            <a:r>
              <a:rPr lang="en-US" sz="1600" dirty="0" smtClean="0">
                <a:solidFill>
                  <a:srgbClr val="FFC000"/>
                </a:solidFill>
              </a:rPr>
              <a:t>I: </a:t>
            </a:r>
            <a:r>
              <a:rPr lang="en-US" sz="1600" dirty="0" smtClean="0">
                <a:solidFill>
                  <a:schemeClr val="tx1"/>
                </a:solidFill>
              </a:rPr>
              <a:t>Exocytosis </a:t>
            </a:r>
            <a:r>
              <a:rPr lang="en-US" sz="1600" dirty="0">
                <a:solidFill>
                  <a:schemeClr val="tx1"/>
                </a:solidFill>
              </a:rPr>
              <a:t>of milk protein, lactose, and other components of the aqueous phase in Golgi-derived secretory vesicles.</a:t>
            </a:r>
          </a:p>
        </p:txBody>
      </p:sp>
      <p:sp>
        <p:nvSpPr>
          <p:cNvPr id="7" name="Rectangle 6"/>
          <p:cNvSpPr/>
          <p:nvPr/>
        </p:nvSpPr>
        <p:spPr>
          <a:xfrm>
            <a:off x="6742483" y="2382156"/>
            <a:ext cx="4836918" cy="720080"/>
          </a:xfrm>
          <a:prstGeom prst="rect">
            <a:avLst/>
          </a:prstGeom>
          <a:solidFill>
            <a:srgbClr val="E5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chemeClr val="tx1"/>
                </a:solidFill>
              </a:rPr>
              <a:t>Stage </a:t>
            </a:r>
            <a:r>
              <a:rPr lang="en-US" sz="1600" dirty="0" smtClean="0">
                <a:solidFill>
                  <a:srgbClr val="FFC000"/>
                </a:solidFill>
              </a:rPr>
              <a:t>II: </a:t>
            </a:r>
            <a:r>
              <a:rPr lang="en-US" sz="1600" dirty="0" smtClean="0">
                <a:solidFill>
                  <a:schemeClr val="tx1"/>
                </a:solidFill>
              </a:rPr>
              <a:t>Milk </a:t>
            </a:r>
            <a:r>
              <a:rPr lang="en-US" sz="1600" dirty="0">
                <a:solidFill>
                  <a:schemeClr val="tx1"/>
                </a:solidFill>
              </a:rPr>
              <a:t>fat secretion via the milk fat globule. </a:t>
            </a:r>
          </a:p>
        </p:txBody>
      </p:sp>
      <p:sp>
        <p:nvSpPr>
          <p:cNvPr id="8" name="Rectangle 7"/>
          <p:cNvSpPr/>
          <p:nvPr/>
        </p:nvSpPr>
        <p:spPr>
          <a:xfrm>
            <a:off x="6733828" y="3420015"/>
            <a:ext cx="4845573" cy="720080"/>
          </a:xfrm>
          <a:prstGeom prst="rect">
            <a:avLst/>
          </a:prstGeom>
          <a:solidFill>
            <a:srgbClr val="F7F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chemeClr val="tx1"/>
                </a:solidFill>
              </a:rPr>
              <a:t>Stage </a:t>
            </a:r>
            <a:r>
              <a:rPr lang="en-US" sz="1600" dirty="0" smtClean="0">
                <a:solidFill>
                  <a:srgbClr val="FFC000"/>
                </a:solidFill>
              </a:rPr>
              <a:t>III: </a:t>
            </a:r>
            <a:r>
              <a:rPr lang="en-US" sz="1600" dirty="0" smtClean="0">
                <a:solidFill>
                  <a:schemeClr val="tx1"/>
                </a:solidFill>
              </a:rPr>
              <a:t>Direct </a:t>
            </a:r>
            <a:r>
              <a:rPr lang="en-US" sz="1600" dirty="0">
                <a:solidFill>
                  <a:schemeClr val="tx1"/>
                </a:solidFill>
              </a:rPr>
              <a:t>movement of mono </a:t>
            </a:r>
            <a:r>
              <a:rPr lang="en-US" sz="1600" dirty="0" err="1">
                <a:solidFill>
                  <a:schemeClr val="tx1"/>
                </a:solidFill>
              </a:rPr>
              <a:t>valent</a:t>
            </a:r>
            <a:r>
              <a:rPr lang="en-US" sz="1600" dirty="0">
                <a:solidFill>
                  <a:schemeClr val="tx1"/>
                </a:solidFill>
              </a:rPr>
              <a:t> ions, water, and glucose across the apical membrane of the cell.</a:t>
            </a:r>
          </a:p>
        </p:txBody>
      </p:sp>
      <p:sp>
        <p:nvSpPr>
          <p:cNvPr id="9" name="Rectangle 8"/>
          <p:cNvSpPr/>
          <p:nvPr/>
        </p:nvSpPr>
        <p:spPr>
          <a:xfrm>
            <a:off x="6742483" y="4457874"/>
            <a:ext cx="4836917" cy="720080"/>
          </a:xfrm>
          <a:prstGeom prst="rect">
            <a:avLst/>
          </a:prstGeom>
          <a:solidFill>
            <a:srgbClr val="FBF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chemeClr val="tx1"/>
                </a:solidFill>
              </a:rPr>
              <a:t>Stage </a:t>
            </a:r>
            <a:r>
              <a:rPr lang="en-US" sz="1600" dirty="0" smtClean="0">
                <a:solidFill>
                  <a:srgbClr val="FFC000"/>
                </a:solidFill>
              </a:rPr>
              <a:t>IV: </a:t>
            </a:r>
            <a:r>
              <a:rPr lang="en-US" sz="1600" dirty="0" err="1" smtClean="0">
                <a:solidFill>
                  <a:schemeClr val="tx1"/>
                </a:solidFill>
              </a:rPr>
              <a:t>Transcytosis</a:t>
            </a:r>
            <a:r>
              <a:rPr lang="en-US" sz="1600" dirty="0" smtClean="0">
                <a:solidFill>
                  <a:schemeClr val="tx1"/>
                </a:solidFill>
              </a:rPr>
              <a:t> </a:t>
            </a:r>
            <a:r>
              <a:rPr lang="en-US" sz="1600" dirty="0">
                <a:solidFill>
                  <a:schemeClr val="tx1"/>
                </a:solidFill>
              </a:rPr>
              <a:t>of components of the interstitial </a:t>
            </a:r>
            <a:r>
              <a:rPr lang="en-US" sz="1600" dirty="0" smtClean="0">
                <a:solidFill>
                  <a:schemeClr val="tx1"/>
                </a:solidFill>
              </a:rPr>
              <a:t>space. </a:t>
            </a:r>
            <a:r>
              <a:rPr lang="en-US" sz="1600" dirty="0" smtClean="0">
                <a:solidFill>
                  <a:schemeClr val="accent4">
                    <a:lumMod val="75000"/>
                  </a:schemeClr>
                </a:solidFill>
              </a:rPr>
              <a:t>V</a:t>
            </a:r>
            <a:r>
              <a:rPr lang="en-US" sz="1600" dirty="0">
                <a:solidFill>
                  <a:schemeClr val="tx1"/>
                </a:solidFill>
              </a:rPr>
              <a:t>: The </a:t>
            </a:r>
            <a:r>
              <a:rPr lang="en-US" sz="1600" dirty="0" err="1">
                <a:solidFill>
                  <a:schemeClr val="tx1"/>
                </a:solidFill>
              </a:rPr>
              <a:t>paracellular</a:t>
            </a:r>
            <a:r>
              <a:rPr lang="en-US" sz="1600" dirty="0">
                <a:solidFill>
                  <a:schemeClr val="tx1"/>
                </a:solidFill>
              </a:rPr>
              <a:t> pathway for plasma components and leukocytes. </a:t>
            </a:r>
          </a:p>
        </p:txBody>
      </p:sp>
      <p:sp>
        <p:nvSpPr>
          <p:cNvPr id="12" name="Rectangle 11"/>
          <p:cNvSpPr/>
          <p:nvPr/>
        </p:nvSpPr>
        <p:spPr>
          <a:xfrm>
            <a:off x="6742484" y="5597075"/>
            <a:ext cx="4836916" cy="746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solidFill>
                  <a:schemeClr val="tx1"/>
                </a:solidFill>
              </a:rPr>
              <a:t>Stage </a:t>
            </a:r>
            <a:r>
              <a:rPr lang="en-US" sz="1600" dirty="0" smtClean="0">
                <a:solidFill>
                  <a:srgbClr val="FFC000"/>
                </a:solidFill>
              </a:rPr>
              <a:t>V: </a:t>
            </a:r>
            <a:r>
              <a:rPr lang="en-US" sz="1600" dirty="0">
                <a:solidFill>
                  <a:schemeClr val="tx1"/>
                </a:solidFill>
              </a:rPr>
              <a:t>The </a:t>
            </a:r>
            <a:r>
              <a:rPr lang="en-US" sz="1600" dirty="0" err="1">
                <a:solidFill>
                  <a:schemeClr val="tx1"/>
                </a:solidFill>
              </a:rPr>
              <a:t>paracellular</a:t>
            </a:r>
            <a:r>
              <a:rPr lang="en-US" sz="1600" dirty="0">
                <a:solidFill>
                  <a:schemeClr val="tx1"/>
                </a:solidFill>
              </a:rPr>
              <a:t> pathway for plasma components &amp; leukocytes. </a:t>
            </a:r>
            <a:r>
              <a:rPr lang="en-US" sz="1600" dirty="0" smtClean="0">
                <a:solidFill>
                  <a:srgbClr val="FF0000"/>
                </a:solidFill>
              </a:rPr>
              <a:t>The </a:t>
            </a:r>
            <a:r>
              <a:rPr lang="en-US" sz="1600" dirty="0">
                <a:solidFill>
                  <a:srgbClr val="FF0000"/>
                </a:solidFill>
              </a:rPr>
              <a:t>pathway is open only during pregnancy</a:t>
            </a:r>
            <a:r>
              <a:rPr lang="en-US" sz="1600" dirty="0">
                <a:solidFill>
                  <a:srgbClr val="FF0000"/>
                </a:solidFill>
              </a:rPr>
              <a:t>, </a:t>
            </a:r>
            <a:r>
              <a:rPr lang="en-US" sz="1600" dirty="0" smtClean="0">
                <a:solidFill>
                  <a:srgbClr val="FF0000"/>
                </a:solidFill>
              </a:rPr>
              <a:t>involution and </a:t>
            </a:r>
            <a:r>
              <a:rPr lang="en-US" sz="1600" dirty="0">
                <a:solidFill>
                  <a:srgbClr val="FF0000"/>
                </a:solidFill>
              </a:rPr>
              <a:t>in inflammatory states such as mastitis. </a:t>
            </a:r>
          </a:p>
        </p:txBody>
      </p:sp>
      <p:cxnSp>
        <p:nvCxnSpPr>
          <p:cNvPr id="6" name="Straight Arrow Connector 5"/>
          <p:cNvCxnSpPr>
            <a:stCxn id="2" idx="2"/>
            <a:endCxn id="7" idx="0"/>
          </p:cNvCxnSpPr>
          <p:nvPr/>
        </p:nvCxnSpPr>
        <p:spPr>
          <a:xfrm flipH="1">
            <a:off x="9160942" y="2060848"/>
            <a:ext cx="1" cy="321308"/>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54489" y="3102236"/>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57859" y="4140095"/>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157859" y="5177954"/>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55" y="1340768"/>
            <a:ext cx="4834253" cy="3384375"/>
          </a:xfrm>
          <a:prstGeom prst="rect">
            <a:avLst/>
          </a:prstGeom>
        </p:spPr>
      </p:pic>
      <p:sp>
        <p:nvSpPr>
          <p:cNvPr id="20" name="Rectangle 19"/>
          <p:cNvSpPr/>
          <p:nvPr/>
        </p:nvSpPr>
        <p:spPr>
          <a:xfrm>
            <a:off x="582781" y="5041613"/>
            <a:ext cx="3108688" cy="1200329"/>
          </a:xfrm>
          <a:prstGeom prst="rect">
            <a:avLst/>
          </a:prstGeom>
          <a:ln w="12700">
            <a:solidFill>
              <a:schemeClr val="bg1">
                <a:lumMod val="50000"/>
              </a:schemeClr>
            </a:solidFill>
            <a:prstDash val="dashDot"/>
          </a:ln>
        </p:spPr>
        <p:txBody>
          <a:bodyPr wrap="square">
            <a:spAutoFit/>
          </a:bodyPr>
          <a:lstStyle/>
          <a:p>
            <a:pPr marL="285750" indent="-285750" algn="just">
              <a:buClr>
                <a:srgbClr val="008080"/>
              </a:buClr>
              <a:buFont typeface="Arial" charset="0"/>
              <a:buChar char="•"/>
            </a:pPr>
            <a:r>
              <a:rPr lang="en-GB" sz="1200" b="1" dirty="0"/>
              <a:t>SV: </a:t>
            </a:r>
            <a:r>
              <a:rPr lang="en-GB" sz="1200" dirty="0"/>
              <a:t>Secretory vesicle</a:t>
            </a:r>
          </a:p>
          <a:p>
            <a:pPr marL="285750" indent="-285750" algn="just">
              <a:buClr>
                <a:srgbClr val="008080"/>
              </a:buClr>
              <a:buFont typeface="Arial" charset="0"/>
              <a:buChar char="•"/>
            </a:pPr>
            <a:r>
              <a:rPr lang="en-GB" sz="1200" b="1" dirty="0"/>
              <a:t>RER: </a:t>
            </a:r>
            <a:r>
              <a:rPr lang="en-GB" sz="1200" dirty="0"/>
              <a:t>Rough endoplasmic reticulum</a:t>
            </a:r>
          </a:p>
          <a:p>
            <a:pPr marL="285750" indent="-285750" algn="just">
              <a:buClr>
                <a:srgbClr val="008080"/>
              </a:buClr>
              <a:buFont typeface="Arial" charset="0"/>
              <a:buChar char="•"/>
            </a:pPr>
            <a:r>
              <a:rPr lang="en-GB" sz="1200" b="1" dirty="0"/>
              <a:t>BM: </a:t>
            </a:r>
            <a:r>
              <a:rPr lang="en-GB" sz="1200" dirty="0"/>
              <a:t>Basement membrane;</a:t>
            </a:r>
          </a:p>
          <a:p>
            <a:pPr marL="285750" indent="-285750" algn="just">
              <a:buClr>
                <a:srgbClr val="008080"/>
              </a:buClr>
              <a:buFont typeface="Arial" charset="0"/>
              <a:buChar char="•"/>
            </a:pPr>
            <a:r>
              <a:rPr lang="en-GB" sz="1200" b="1" dirty="0"/>
              <a:t>MFG: </a:t>
            </a:r>
            <a:r>
              <a:rPr lang="en-GB" sz="1200" dirty="0"/>
              <a:t>Milk fat globule</a:t>
            </a:r>
          </a:p>
          <a:p>
            <a:pPr marL="285750" indent="-285750" algn="just">
              <a:buClr>
                <a:srgbClr val="008080"/>
              </a:buClr>
              <a:buFont typeface="Arial" charset="0"/>
              <a:buChar char="•"/>
            </a:pPr>
            <a:r>
              <a:rPr lang="en-GB" sz="1200" b="1" dirty="0"/>
              <a:t>CLD: </a:t>
            </a:r>
            <a:r>
              <a:rPr lang="en-GB" sz="1200" dirty="0"/>
              <a:t>Cytoplasmic lipid droplet</a:t>
            </a:r>
          </a:p>
          <a:p>
            <a:pPr marL="285750" indent="-285750" algn="just">
              <a:buClr>
                <a:srgbClr val="008080"/>
              </a:buClr>
              <a:buFont typeface="Arial" charset="0"/>
              <a:buChar char="•"/>
            </a:pPr>
            <a:r>
              <a:rPr lang="en-GB" sz="1200" b="1" dirty="0"/>
              <a:t>N: </a:t>
            </a:r>
            <a:r>
              <a:rPr lang="en-GB" sz="1200" dirty="0"/>
              <a:t>Nucleus</a:t>
            </a:r>
          </a:p>
        </p:txBody>
      </p:sp>
      <p:sp>
        <p:nvSpPr>
          <p:cNvPr id="21" name="Rectangle 20"/>
          <p:cNvSpPr/>
          <p:nvPr/>
        </p:nvSpPr>
        <p:spPr>
          <a:xfrm>
            <a:off x="3827580" y="5041613"/>
            <a:ext cx="2793136" cy="1200329"/>
          </a:xfrm>
          <a:prstGeom prst="rect">
            <a:avLst/>
          </a:prstGeom>
          <a:ln w="12700">
            <a:solidFill>
              <a:schemeClr val="bg1">
                <a:lumMod val="50000"/>
              </a:schemeClr>
            </a:solidFill>
            <a:prstDash val="dashDot"/>
          </a:ln>
        </p:spPr>
        <p:txBody>
          <a:bodyPr wrap="square">
            <a:spAutoFit/>
          </a:bodyPr>
          <a:lstStyle/>
          <a:p>
            <a:pPr marL="285750" indent="-285750" algn="just">
              <a:buClr>
                <a:srgbClr val="008080"/>
              </a:buClr>
              <a:buFont typeface="Arial" charset="0"/>
              <a:buChar char="•"/>
            </a:pPr>
            <a:r>
              <a:rPr lang="en-GB" sz="1200" b="1" dirty="0"/>
              <a:t>PC: </a:t>
            </a:r>
            <a:r>
              <a:rPr lang="en-GB" sz="1200" dirty="0"/>
              <a:t>Plasma cell</a:t>
            </a:r>
          </a:p>
          <a:p>
            <a:pPr marL="285750" indent="-285750" algn="just">
              <a:buClr>
                <a:srgbClr val="008080"/>
              </a:buClr>
              <a:buFont typeface="Arial" charset="0"/>
              <a:buChar char="•"/>
            </a:pPr>
            <a:r>
              <a:rPr lang="en-GB" sz="1200" b="1" dirty="0"/>
              <a:t>FDA: </a:t>
            </a:r>
            <a:r>
              <a:rPr lang="en-GB" sz="1200" dirty="0"/>
              <a:t>Fat-depleted adipocyte</a:t>
            </a:r>
          </a:p>
          <a:p>
            <a:pPr marL="285750" indent="-285750" algn="just">
              <a:buClr>
                <a:srgbClr val="008080"/>
              </a:buClr>
              <a:buFont typeface="Arial" charset="0"/>
              <a:buChar char="•"/>
            </a:pPr>
            <a:r>
              <a:rPr lang="en-GB" sz="1200" b="1" dirty="0"/>
              <a:t>TJ: </a:t>
            </a:r>
            <a:r>
              <a:rPr lang="en-GB" sz="1200" dirty="0"/>
              <a:t>Tight junction</a:t>
            </a:r>
          </a:p>
          <a:p>
            <a:pPr marL="285750" indent="-285750" algn="just">
              <a:buClr>
                <a:srgbClr val="008080"/>
              </a:buClr>
              <a:buFont typeface="Arial" charset="0"/>
              <a:buChar char="•"/>
            </a:pPr>
            <a:r>
              <a:rPr lang="en-GB" sz="1200" b="1" dirty="0"/>
              <a:t>GJ: </a:t>
            </a:r>
            <a:r>
              <a:rPr lang="en-GB" sz="1200" dirty="0"/>
              <a:t>Gap junction</a:t>
            </a:r>
          </a:p>
          <a:p>
            <a:pPr marL="285750" indent="-285750" algn="just">
              <a:buClr>
                <a:srgbClr val="008080"/>
              </a:buClr>
              <a:buFont typeface="Arial" charset="0"/>
              <a:buChar char="•"/>
            </a:pPr>
            <a:r>
              <a:rPr lang="en-GB" sz="1200" b="1" dirty="0"/>
              <a:t>D: </a:t>
            </a:r>
            <a:r>
              <a:rPr lang="en-GB" sz="1200" dirty="0"/>
              <a:t>Desmosome</a:t>
            </a:r>
          </a:p>
          <a:p>
            <a:pPr marL="285750" indent="-285750" algn="just">
              <a:buClr>
                <a:srgbClr val="008080"/>
              </a:buClr>
              <a:buFont typeface="Arial" charset="0"/>
              <a:buChar char="•"/>
            </a:pPr>
            <a:r>
              <a:rPr lang="en-GB" sz="1200" b="1" dirty="0"/>
              <a:t>ME: </a:t>
            </a:r>
            <a:r>
              <a:rPr lang="en-GB" sz="1200" dirty="0" err="1"/>
              <a:t>Myoepithelial</a:t>
            </a:r>
            <a:r>
              <a:rPr lang="en-GB" sz="1200" dirty="0"/>
              <a:t> cell. </a:t>
            </a:r>
          </a:p>
        </p:txBody>
      </p:sp>
      <p:sp>
        <p:nvSpPr>
          <p:cNvPr id="22" name="TextBox 21"/>
          <p:cNvSpPr txBox="1"/>
          <p:nvPr/>
        </p:nvSpPr>
        <p:spPr>
          <a:xfrm>
            <a:off x="5014292" y="6444627"/>
            <a:ext cx="1944215" cy="307777"/>
          </a:xfrm>
          <a:prstGeom prst="rect">
            <a:avLst/>
          </a:prstGeom>
          <a:noFill/>
          <a:ln>
            <a:solidFill>
              <a:schemeClr val="bg1">
                <a:lumMod val="50000"/>
              </a:schemeClr>
            </a:solidFill>
            <a:prstDash val="dashDot"/>
          </a:ln>
        </p:spPr>
        <p:txBody>
          <a:bodyPr wrap="square" rtlCol="0">
            <a:spAutoFit/>
          </a:bodyPr>
          <a:lstStyle/>
          <a:p>
            <a:pPr algn="ctr" rtl="1"/>
            <a:r>
              <a:rPr lang="ar-SA" sz="1400" dirty="0" smtClean="0">
                <a:solidFill>
                  <a:schemeClr val="bg1">
                    <a:lumMod val="50000"/>
                  </a:schemeClr>
                </a:solidFill>
                <a:latin typeface="Calibri" panose="020F0502020204030204" pitchFamily="34" charset="0"/>
                <a:cs typeface="Calibri" panose="020F0502020204030204" pitchFamily="34" charset="0"/>
              </a:rPr>
              <a:t>الشرح </a:t>
            </a:r>
            <a:r>
              <a:rPr lang="ar-SA" sz="14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الجاي</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91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5806361" y="1604405"/>
            <a:ext cx="5773042" cy="2976503"/>
          </a:xfrm>
          <a:ln w="19050">
            <a:solidFill>
              <a:srgbClr val="008080"/>
            </a:solidFill>
            <a:prstDash val="dashDot"/>
          </a:ln>
        </p:spPr>
        <p:txBody>
          <a:bodyPr>
            <a:noAutofit/>
          </a:bodyPr>
          <a:lstStyle/>
          <a:p>
            <a:pPr>
              <a:buClr>
                <a:srgbClr val="008080"/>
              </a:buClr>
            </a:pPr>
            <a:r>
              <a:rPr lang="en-US" sz="1500" dirty="0"/>
              <a:t>The alveolar cell secretes the components of milk through five </a:t>
            </a:r>
            <a:r>
              <a:rPr lang="en-US" sz="1500" dirty="0" smtClean="0"/>
              <a:t>pathways.</a:t>
            </a:r>
          </a:p>
          <a:p>
            <a:pPr>
              <a:buClr>
                <a:srgbClr val="008080"/>
              </a:buClr>
            </a:pPr>
            <a:endParaRPr lang="en-US" sz="100" dirty="0"/>
          </a:p>
          <a:p>
            <a:pPr>
              <a:buClr>
                <a:srgbClr val="008080"/>
              </a:buClr>
            </a:pPr>
            <a:r>
              <a:rPr lang="en-US" sz="1500" dirty="0" smtClean="0">
                <a:solidFill>
                  <a:srgbClr val="FF0000"/>
                </a:solidFill>
              </a:rPr>
              <a:t>Prolactin </a:t>
            </a:r>
            <a:r>
              <a:rPr lang="en-US" sz="1500" dirty="0">
                <a:solidFill>
                  <a:srgbClr val="FF0000"/>
                </a:solidFill>
              </a:rPr>
              <a:t>stimulates transcription of the genes that encode several milk </a:t>
            </a:r>
            <a:r>
              <a:rPr lang="en-US" sz="1500" dirty="0" smtClean="0">
                <a:solidFill>
                  <a:srgbClr val="FF0000"/>
                </a:solidFill>
              </a:rPr>
              <a:t>proteins.</a:t>
            </a:r>
          </a:p>
          <a:p>
            <a:pPr>
              <a:buClr>
                <a:srgbClr val="008080"/>
              </a:buClr>
            </a:pPr>
            <a:r>
              <a:rPr lang="en-GB" sz="1300" dirty="0" smtClean="0">
                <a:solidFill>
                  <a:srgbClr val="00B050"/>
                </a:solidFill>
                <a:cs typeface="Arial" pitchFamily="34" charset="0"/>
              </a:rPr>
              <a:t>The </a:t>
            </a:r>
            <a:r>
              <a:rPr lang="en-GB" sz="1300" dirty="0">
                <a:solidFill>
                  <a:srgbClr val="00B050"/>
                </a:solidFill>
                <a:cs typeface="Arial" pitchFamily="34" charset="0"/>
              </a:rPr>
              <a:t>way </a:t>
            </a:r>
            <a:r>
              <a:rPr lang="en-GB" sz="1300" dirty="0" smtClean="0">
                <a:solidFill>
                  <a:srgbClr val="00B050"/>
                </a:solidFill>
                <a:cs typeface="Arial" pitchFamily="34" charset="0"/>
              </a:rPr>
              <a:t>(we will not ask </a:t>
            </a:r>
            <a:r>
              <a:rPr lang="en-GB" sz="1300" dirty="0">
                <a:solidFill>
                  <a:srgbClr val="00B050"/>
                </a:solidFill>
                <a:cs typeface="Arial" pitchFamily="34" charset="0"/>
              </a:rPr>
              <a:t>about </a:t>
            </a:r>
            <a:r>
              <a:rPr lang="en-GB" sz="1300" dirty="0" smtClean="0">
                <a:solidFill>
                  <a:srgbClr val="00B050"/>
                </a:solidFill>
                <a:cs typeface="Arial" pitchFamily="34" charset="0"/>
              </a:rPr>
              <a:t>it): </a:t>
            </a:r>
            <a:endParaRPr lang="en-GB" sz="1300" dirty="0">
              <a:solidFill>
                <a:srgbClr val="00B050"/>
              </a:solidFill>
              <a:cs typeface="Arial" pitchFamily="34" charset="0"/>
            </a:endParaRPr>
          </a:p>
          <a:p>
            <a:pPr marL="342900" indent="-342900">
              <a:buClr>
                <a:srgbClr val="008080"/>
              </a:buClr>
              <a:buFont typeface="+mj-lt"/>
              <a:buAutoNum type="arabicPeriod"/>
            </a:pPr>
            <a:r>
              <a:rPr lang="en-GB" sz="1300" dirty="0" smtClean="0">
                <a:solidFill>
                  <a:srgbClr val="00B050"/>
                </a:solidFill>
                <a:cs typeface="Arial" pitchFamily="34" charset="0"/>
              </a:rPr>
              <a:t>PRL </a:t>
            </a:r>
            <a:r>
              <a:rPr lang="en-GB" sz="1300" dirty="0">
                <a:solidFill>
                  <a:srgbClr val="00B050"/>
                </a:solidFill>
                <a:cs typeface="Arial" pitchFamily="34" charset="0"/>
              </a:rPr>
              <a:t>bind to it receptor activate 2</a:t>
            </a:r>
            <a:r>
              <a:rPr lang="en-GB" sz="1300" baseline="30000" dirty="0">
                <a:solidFill>
                  <a:srgbClr val="00B050"/>
                </a:solidFill>
                <a:cs typeface="Arial" pitchFamily="34" charset="0"/>
              </a:rPr>
              <a:t>nd</a:t>
            </a:r>
            <a:r>
              <a:rPr lang="en-GB" sz="1300" dirty="0">
                <a:solidFill>
                  <a:srgbClr val="00B050"/>
                </a:solidFill>
                <a:cs typeface="Arial" pitchFamily="34" charset="0"/>
              </a:rPr>
              <a:t> </a:t>
            </a:r>
            <a:r>
              <a:rPr lang="en-GB" sz="1300" dirty="0" smtClean="0">
                <a:solidFill>
                  <a:srgbClr val="00B050"/>
                </a:solidFill>
                <a:cs typeface="Arial" pitchFamily="34" charset="0"/>
              </a:rPr>
              <a:t>messenger.</a:t>
            </a:r>
            <a:endParaRPr lang="en-GB" sz="1300" dirty="0">
              <a:solidFill>
                <a:srgbClr val="00B050"/>
              </a:solidFill>
              <a:cs typeface="Arial" pitchFamily="34" charset="0"/>
            </a:endParaRPr>
          </a:p>
          <a:p>
            <a:pPr marL="342900" indent="-342900">
              <a:buClr>
                <a:srgbClr val="008080"/>
              </a:buClr>
              <a:buFont typeface="+mj-lt"/>
              <a:buAutoNum type="arabicPeriod"/>
            </a:pPr>
            <a:r>
              <a:rPr lang="en-GB" sz="1300" dirty="0">
                <a:solidFill>
                  <a:srgbClr val="00B050"/>
                </a:solidFill>
                <a:cs typeface="Arial" pitchFamily="34" charset="0"/>
              </a:rPr>
              <a:t>E</a:t>
            </a:r>
            <a:r>
              <a:rPr lang="en-GB" sz="1300" dirty="0" smtClean="0">
                <a:solidFill>
                  <a:srgbClr val="00B050"/>
                </a:solidFill>
                <a:cs typeface="Arial" pitchFamily="34" charset="0"/>
              </a:rPr>
              <a:t>nter </a:t>
            </a:r>
            <a:r>
              <a:rPr lang="en-GB" sz="1300" dirty="0">
                <a:solidFill>
                  <a:srgbClr val="00B050"/>
                </a:solidFill>
                <a:cs typeface="Arial" pitchFamily="34" charset="0"/>
              </a:rPr>
              <a:t>the nucleus increase production of protein (milk protein</a:t>
            </a:r>
            <a:r>
              <a:rPr lang="en-GB" sz="1300" dirty="0" smtClean="0">
                <a:solidFill>
                  <a:srgbClr val="00B050"/>
                </a:solidFill>
                <a:cs typeface="Arial" pitchFamily="34" charset="0"/>
              </a:rPr>
              <a:t>).</a:t>
            </a:r>
            <a:endParaRPr lang="en-GB" sz="1300" dirty="0">
              <a:solidFill>
                <a:srgbClr val="00B050"/>
              </a:solidFill>
              <a:cs typeface="Arial" pitchFamily="34" charset="0"/>
            </a:endParaRPr>
          </a:p>
          <a:p>
            <a:pPr marL="342900" indent="-342900">
              <a:buClr>
                <a:srgbClr val="008080"/>
              </a:buClr>
              <a:buFont typeface="+mj-lt"/>
              <a:buAutoNum type="arabicPeriod"/>
            </a:pPr>
            <a:r>
              <a:rPr lang="en-GB" sz="1300" dirty="0">
                <a:solidFill>
                  <a:srgbClr val="00B050"/>
                </a:solidFill>
                <a:cs typeface="Arial" pitchFamily="34" charset="0"/>
              </a:rPr>
              <a:t>I</a:t>
            </a:r>
            <a:r>
              <a:rPr lang="en-GB" sz="1300" dirty="0" smtClean="0">
                <a:solidFill>
                  <a:srgbClr val="00B050"/>
                </a:solidFill>
                <a:cs typeface="Arial" pitchFamily="34" charset="0"/>
              </a:rPr>
              <a:t>ncrease </a:t>
            </a:r>
            <a:r>
              <a:rPr lang="en-GB" sz="1300" dirty="0">
                <a:solidFill>
                  <a:srgbClr val="00B050"/>
                </a:solidFill>
                <a:cs typeface="Arial" pitchFamily="34" charset="0"/>
              </a:rPr>
              <a:t>sugar </a:t>
            </a:r>
            <a:r>
              <a:rPr lang="en-GB" sz="1300" dirty="0" smtClean="0">
                <a:solidFill>
                  <a:srgbClr val="00B050"/>
                </a:solidFill>
                <a:cs typeface="Arial" pitchFamily="34" charset="0"/>
              </a:rPr>
              <a:t>synthesis.</a:t>
            </a:r>
            <a:endParaRPr lang="en-GB" sz="1300" dirty="0">
              <a:solidFill>
                <a:srgbClr val="00B050"/>
              </a:solidFill>
              <a:cs typeface="Arial" pitchFamily="34" charset="0"/>
            </a:endParaRPr>
          </a:p>
          <a:p>
            <a:pPr marL="342900" indent="-342900">
              <a:buClr>
                <a:srgbClr val="008080"/>
              </a:buClr>
              <a:buFont typeface="+mj-lt"/>
              <a:buAutoNum type="arabicPeriod"/>
            </a:pPr>
            <a:r>
              <a:rPr lang="en-GB" sz="1300" dirty="0" smtClean="0">
                <a:solidFill>
                  <a:srgbClr val="00B050"/>
                </a:solidFill>
                <a:cs typeface="Arial" pitchFamily="34" charset="0"/>
              </a:rPr>
              <a:t>IgA </a:t>
            </a:r>
            <a:r>
              <a:rPr lang="en-GB" sz="1300" dirty="0">
                <a:solidFill>
                  <a:srgbClr val="00B050"/>
                </a:solidFill>
                <a:cs typeface="Arial" pitchFamily="34" charset="0"/>
              </a:rPr>
              <a:t>will </a:t>
            </a:r>
            <a:r>
              <a:rPr lang="en-GB" sz="1300" dirty="0" smtClean="0">
                <a:solidFill>
                  <a:srgbClr val="00B050"/>
                </a:solidFill>
                <a:cs typeface="Arial" pitchFamily="34" charset="0"/>
              </a:rPr>
              <a:t>pass.</a:t>
            </a:r>
            <a:endParaRPr lang="en-GB" sz="1300" dirty="0">
              <a:solidFill>
                <a:srgbClr val="00B050"/>
              </a:solidFill>
              <a:cs typeface="Arial" pitchFamily="34" charset="0"/>
            </a:endParaRPr>
          </a:p>
          <a:p>
            <a:pPr marL="342900" indent="-342900">
              <a:buClr>
                <a:srgbClr val="008080"/>
              </a:buClr>
              <a:buFont typeface="+mj-lt"/>
              <a:buAutoNum type="arabicPeriod"/>
            </a:pPr>
            <a:r>
              <a:rPr lang="en-GB" sz="1300" dirty="0">
                <a:solidFill>
                  <a:srgbClr val="00B050"/>
                </a:solidFill>
                <a:cs typeface="Arial" pitchFamily="34" charset="0"/>
              </a:rPr>
              <a:t>W</a:t>
            </a:r>
            <a:r>
              <a:rPr lang="en-GB" sz="1300" dirty="0" smtClean="0">
                <a:solidFill>
                  <a:srgbClr val="00B050"/>
                </a:solidFill>
                <a:cs typeface="Arial" pitchFamily="34" charset="0"/>
              </a:rPr>
              <a:t>ater </a:t>
            </a:r>
            <a:r>
              <a:rPr lang="en-GB" sz="1300" dirty="0">
                <a:solidFill>
                  <a:srgbClr val="00B050"/>
                </a:solidFill>
                <a:cs typeface="Arial" pitchFamily="34" charset="0"/>
              </a:rPr>
              <a:t>by </a:t>
            </a:r>
            <a:r>
              <a:rPr lang="en-GB" sz="1300" dirty="0" smtClean="0">
                <a:solidFill>
                  <a:srgbClr val="00B050"/>
                </a:solidFill>
                <a:cs typeface="Arial" pitchFamily="34" charset="0"/>
              </a:rPr>
              <a:t>osmosis.</a:t>
            </a:r>
            <a:endParaRPr lang="en-GB" sz="1300" dirty="0">
              <a:solidFill>
                <a:srgbClr val="00B050"/>
              </a:solidFill>
              <a:cs typeface="Arial" pitchFamily="34" charset="0"/>
            </a:endParaRPr>
          </a:p>
          <a:p>
            <a:pPr>
              <a:buClr>
                <a:srgbClr val="008080"/>
              </a:buClr>
            </a:pPr>
            <a:endParaRPr lang="en-US" sz="1500" dirty="0">
              <a:solidFill>
                <a:srgbClr val="FF0000"/>
              </a:solidFill>
            </a:endParaRPr>
          </a:p>
          <a:p>
            <a:pPr>
              <a:buClr>
                <a:srgbClr val="008080"/>
              </a:buClr>
            </a:pPr>
            <a:endParaRPr lang="en-US" sz="1500" dirty="0">
              <a:solidFill>
                <a:schemeClr val="bg1">
                  <a:lumMod val="50000"/>
                </a:schemeClr>
              </a:solidFill>
            </a:endParaRP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cstate="print"/>
          <a:srcRect l="18536" t="17344" r="17266" b="4867"/>
          <a:stretch>
            <a:fillRect/>
          </a:stretch>
        </p:blipFill>
        <p:spPr bwMode="auto">
          <a:xfrm>
            <a:off x="674627" y="2013537"/>
            <a:ext cx="4967456" cy="3575703"/>
          </a:xfrm>
          <a:prstGeom prst="rect">
            <a:avLst/>
          </a:prstGeom>
          <a:noFill/>
          <a:ln w="9525">
            <a:noFill/>
            <a:miter lim="800000"/>
            <a:headEnd/>
            <a:tailEnd/>
          </a:ln>
        </p:spPr>
      </p:pic>
      <p:sp>
        <p:nvSpPr>
          <p:cNvPr id="8" name="Content Placeholder 3"/>
          <p:cNvSpPr txBox="1">
            <a:spLocks/>
          </p:cNvSpPr>
          <p:nvPr/>
        </p:nvSpPr>
        <p:spPr>
          <a:xfrm>
            <a:off x="5806361" y="4672000"/>
            <a:ext cx="5773042" cy="1605784"/>
          </a:xfrm>
          <a:prstGeom prst="rect">
            <a:avLst/>
          </a:prstGeom>
          <a:ln w="19050">
            <a:solidFill>
              <a:schemeClr val="bg1">
                <a:lumMod val="65000"/>
              </a:schemeClr>
            </a:solid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r" defTabSz="914400" rtl="1">
              <a:buClr>
                <a:srgbClr val="008080"/>
              </a:buClr>
              <a:buNone/>
            </a:pPr>
            <a:r>
              <a:rPr lang="ar-SA" sz="1300" dirty="0" smtClean="0">
                <a:solidFill>
                  <a:schemeClr val="bg1">
                    <a:lumMod val="50000"/>
                  </a:schemeClr>
                </a:solidFill>
                <a:latin typeface="Calibri" panose="020F0502020204030204" pitchFamily="34" charset="0"/>
                <a:cs typeface="Calibri" panose="020F0502020204030204" pitchFamily="34" charset="0"/>
              </a:rPr>
              <a:t>شرح الكلام: المرحلة </a:t>
            </a:r>
            <a:r>
              <a:rPr lang="ar-SA" sz="1300" dirty="0" smtClean="0">
                <a:solidFill>
                  <a:schemeClr val="bg1">
                    <a:lumMod val="50000"/>
                  </a:schemeClr>
                </a:solidFill>
                <a:latin typeface="Calibri" panose="020F0502020204030204" pitchFamily="34" charset="0"/>
                <a:cs typeface="Calibri" panose="020F0502020204030204" pitchFamily="34" charset="0"/>
              </a:rPr>
              <a:t>الأولى: يطلع بروتين الحليب، واللاكتوز والمكونات السائلة الأخرى</a:t>
            </a:r>
            <a:r>
              <a:rPr lang="en-US" sz="1300" dirty="0" smtClean="0">
                <a:solidFill>
                  <a:schemeClr val="bg1">
                    <a:lumMod val="50000"/>
                  </a:schemeClr>
                </a:solidFill>
                <a:latin typeface="Calibri" panose="020F0502020204030204" pitchFamily="34" charset="0"/>
                <a:cs typeface="Calibri" panose="020F0502020204030204" pitchFamily="34" charset="0"/>
              </a:rPr>
              <a:t> </a:t>
            </a:r>
            <a:r>
              <a:rPr lang="ar-SA" sz="1300" dirty="0" smtClean="0">
                <a:solidFill>
                  <a:schemeClr val="bg1">
                    <a:lumMod val="50000"/>
                  </a:schemeClr>
                </a:solidFill>
                <a:latin typeface="Calibri" panose="020F0502020204030204" pitchFamily="34" charset="0"/>
                <a:cs typeface="Calibri" panose="020F0502020204030204" pitchFamily="34" charset="0"/>
              </a:rPr>
              <a:t>عبر الـ</a:t>
            </a:r>
            <a:r>
              <a:rPr lang="en-US" sz="1300" dirty="0" err="1" smtClean="0">
                <a:solidFill>
                  <a:schemeClr val="bg1">
                    <a:lumMod val="50000"/>
                  </a:schemeClr>
                </a:solidFill>
                <a:latin typeface="Calibri" panose="020F0502020204030204" pitchFamily="34" charset="0"/>
                <a:cs typeface="Calibri" panose="020F0502020204030204" pitchFamily="34" charset="0"/>
              </a:rPr>
              <a:t>golgi</a:t>
            </a:r>
            <a:r>
              <a:rPr lang="en-US" sz="1300" dirty="0" smtClean="0">
                <a:solidFill>
                  <a:schemeClr val="bg1">
                    <a:lumMod val="50000"/>
                  </a:schemeClr>
                </a:solidFill>
                <a:latin typeface="Calibri" panose="020F0502020204030204" pitchFamily="34" charset="0"/>
                <a:cs typeface="Calibri" panose="020F0502020204030204" pitchFamily="34" charset="0"/>
              </a:rPr>
              <a:t>-derived secretory vesicles</a:t>
            </a:r>
            <a:r>
              <a:rPr lang="ar-SA" sz="1300" dirty="0" smtClean="0">
                <a:solidFill>
                  <a:schemeClr val="bg1">
                    <a:lumMod val="50000"/>
                  </a:schemeClr>
                </a:solidFill>
                <a:latin typeface="Calibri" panose="020F0502020204030204" pitchFamily="34" charset="0"/>
                <a:cs typeface="Calibri" panose="020F0502020204030204" pitchFamily="34" charset="0"/>
              </a:rPr>
              <a:t>.</a:t>
            </a:r>
          </a:p>
          <a:p>
            <a:pPr marL="0" indent="0" algn="r" defTabSz="914400" rtl="1">
              <a:buClr>
                <a:srgbClr val="008080"/>
              </a:buClr>
              <a:buNone/>
            </a:pPr>
            <a:r>
              <a:rPr lang="ar-SA" sz="1300" dirty="0" smtClean="0">
                <a:solidFill>
                  <a:schemeClr val="bg1">
                    <a:lumMod val="50000"/>
                  </a:schemeClr>
                </a:solidFill>
                <a:latin typeface="Calibri" panose="020F0502020204030204" pitchFamily="34" charset="0"/>
                <a:cs typeface="Calibri" panose="020F0502020204030204" pitchFamily="34" charset="0"/>
              </a:rPr>
              <a:t>المرحلة الثانية: دهون الحليب تطلع عبر الـ</a:t>
            </a:r>
            <a:r>
              <a:rPr lang="en-US" sz="1300" dirty="0" smtClean="0">
                <a:solidFill>
                  <a:schemeClr val="bg1">
                    <a:lumMod val="50000"/>
                  </a:schemeClr>
                </a:solidFill>
                <a:latin typeface="Calibri" panose="020F0502020204030204" pitchFamily="34" charset="0"/>
                <a:cs typeface="Calibri" panose="020F0502020204030204" pitchFamily="34" charset="0"/>
              </a:rPr>
              <a:t>fat globule</a:t>
            </a:r>
            <a:r>
              <a:rPr lang="ar-SA" sz="1300" dirty="0" smtClean="0">
                <a:solidFill>
                  <a:schemeClr val="bg1">
                    <a:lumMod val="50000"/>
                  </a:schemeClr>
                </a:solidFill>
                <a:latin typeface="Calibri" panose="020F0502020204030204" pitchFamily="34" charset="0"/>
                <a:cs typeface="Calibri" panose="020F0502020204030204" pitchFamily="34" charset="0"/>
              </a:rPr>
              <a:t>.</a:t>
            </a:r>
          </a:p>
          <a:p>
            <a:pPr marL="0" indent="0" algn="r" defTabSz="914400" rtl="1">
              <a:buClr>
                <a:srgbClr val="008080"/>
              </a:buClr>
              <a:buNone/>
            </a:pPr>
            <a:r>
              <a:rPr lang="ar-SA" sz="1300" dirty="0" smtClean="0">
                <a:solidFill>
                  <a:schemeClr val="bg1">
                    <a:lumMod val="50000"/>
                  </a:schemeClr>
                </a:solidFill>
                <a:latin typeface="Calibri" panose="020F0502020204030204" pitchFamily="34" charset="0"/>
                <a:cs typeface="Calibri" panose="020F0502020204030204" pitchFamily="34" charset="0"/>
              </a:rPr>
              <a:t>المرحلة الثالثة: الماء، الأيونات والجلوكوز يطلعون مباشرة من </a:t>
            </a:r>
            <a:r>
              <a:rPr lang="ar-SA" sz="1300" dirty="0" smtClean="0">
                <a:solidFill>
                  <a:schemeClr val="bg1">
                    <a:lumMod val="50000"/>
                  </a:schemeClr>
                </a:solidFill>
                <a:latin typeface="Calibri" panose="020F0502020204030204" pitchFamily="34" charset="0"/>
                <a:cs typeface="Calibri" panose="020F0502020204030204" pitchFamily="34" charset="0"/>
              </a:rPr>
              <a:t>الـ(</a:t>
            </a:r>
            <a:r>
              <a:rPr lang="en-US" sz="1300" dirty="0" smtClean="0">
                <a:solidFill>
                  <a:schemeClr val="bg1">
                    <a:lumMod val="50000"/>
                  </a:schemeClr>
                </a:solidFill>
                <a:latin typeface="Calibri" panose="020F0502020204030204" pitchFamily="34" charset="0"/>
                <a:cs typeface="Calibri" panose="020F0502020204030204" pitchFamily="34" charset="0"/>
              </a:rPr>
              <a:t> </a:t>
            </a:r>
            <a:r>
              <a:rPr lang="en-US" sz="1300" dirty="0">
                <a:solidFill>
                  <a:schemeClr val="bg1">
                    <a:lumMod val="50000"/>
                  </a:schemeClr>
                </a:solidFill>
                <a:latin typeface="Calibri" panose="020F0502020204030204" pitchFamily="34" charset="0"/>
                <a:cs typeface="Calibri" panose="020F0502020204030204" pitchFamily="34" charset="0"/>
              </a:rPr>
              <a:t>(</a:t>
            </a:r>
            <a:r>
              <a:rPr lang="en-US" sz="1300" dirty="0" smtClean="0">
                <a:solidFill>
                  <a:schemeClr val="bg1">
                    <a:lumMod val="50000"/>
                  </a:schemeClr>
                </a:solidFill>
                <a:latin typeface="Calibri" panose="020F0502020204030204" pitchFamily="34" charset="0"/>
                <a:cs typeface="Calibri" panose="020F0502020204030204" pitchFamily="34" charset="0"/>
              </a:rPr>
              <a:t>apical </a:t>
            </a:r>
            <a:r>
              <a:rPr lang="en-US" sz="1300" dirty="0">
                <a:solidFill>
                  <a:schemeClr val="bg1">
                    <a:lumMod val="50000"/>
                  </a:schemeClr>
                </a:solidFill>
                <a:latin typeface="Calibri" panose="020F0502020204030204" pitchFamily="34" charset="0"/>
                <a:cs typeface="Calibri" panose="020F0502020204030204" pitchFamily="34" charset="0"/>
              </a:rPr>
              <a:t>membrane of the </a:t>
            </a:r>
            <a:r>
              <a:rPr lang="en-US" sz="1300" dirty="0" smtClean="0">
                <a:solidFill>
                  <a:schemeClr val="bg1">
                    <a:lumMod val="50000"/>
                  </a:schemeClr>
                </a:solidFill>
                <a:latin typeface="Calibri" panose="020F0502020204030204" pitchFamily="34" charset="0"/>
                <a:cs typeface="Calibri" panose="020F0502020204030204" pitchFamily="34" charset="0"/>
              </a:rPr>
              <a:t>cell</a:t>
            </a:r>
            <a:endParaRPr lang="ar-SA" sz="1300" dirty="0" smtClean="0">
              <a:solidFill>
                <a:schemeClr val="bg1">
                  <a:lumMod val="50000"/>
                </a:schemeClr>
              </a:solidFill>
              <a:latin typeface="Calibri" panose="020F0502020204030204" pitchFamily="34" charset="0"/>
              <a:cs typeface="Calibri" panose="020F0502020204030204" pitchFamily="34" charset="0"/>
            </a:endParaRPr>
          </a:p>
          <a:p>
            <a:pPr marL="0" indent="0" algn="r" defTabSz="914400" rtl="1">
              <a:buClr>
                <a:srgbClr val="008080"/>
              </a:buClr>
              <a:buNone/>
            </a:pPr>
            <a:r>
              <a:rPr lang="ar-SA" sz="1300" dirty="0" smtClean="0">
                <a:solidFill>
                  <a:schemeClr val="bg1">
                    <a:lumMod val="50000"/>
                  </a:schemeClr>
                </a:solidFill>
                <a:latin typeface="Calibri" panose="020F0502020204030204" pitchFamily="34" charset="0"/>
                <a:cs typeface="Calibri" panose="020F0502020204030204" pitchFamily="34" charset="0"/>
              </a:rPr>
              <a:t>المرحلة الرابعة: جميع المكونات السابقة تروح </a:t>
            </a:r>
            <a:r>
              <a:rPr lang="ar-SA" sz="1300" dirty="0" err="1" smtClean="0">
                <a:solidFill>
                  <a:schemeClr val="bg1">
                    <a:lumMod val="50000"/>
                  </a:schemeClr>
                </a:solidFill>
                <a:latin typeface="Calibri" panose="020F0502020204030204" pitchFamily="34" charset="0"/>
                <a:cs typeface="Calibri" panose="020F0502020204030204" pitchFamily="34" charset="0"/>
              </a:rPr>
              <a:t>لل</a:t>
            </a:r>
            <a:r>
              <a:rPr lang="ar-SA" sz="1300" dirty="0" smtClean="0">
                <a:solidFill>
                  <a:schemeClr val="bg1">
                    <a:lumMod val="50000"/>
                  </a:schemeClr>
                </a:solidFill>
                <a:latin typeface="Calibri" panose="020F0502020204030204" pitchFamily="34" charset="0"/>
                <a:cs typeface="Calibri" panose="020F0502020204030204" pitchFamily="34" charset="0"/>
              </a:rPr>
              <a:t>ـ</a:t>
            </a:r>
            <a:r>
              <a:rPr lang="en-US" sz="1300" dirty="0" smtClean="0">
                <a:solidFill>
                  <a:schemeClr val="bg1">
                    <a:lumMod val="50000"/>
                  </a:schemeClr>
                </a:solidFill>
                <a:latin typeface="Calibri" panose="020F0502020204030204" pitchFamily="34" charset="0"/>
                <a:cs typeface="Calibri" panose="020F0502020204030204" pitchFamily="34" charset="0"/>
              </a:rPr>
              <a:t>interstitial space</a:t>
            </a:r>
            <a:endParaRPr lang="ar-SA" sz="1300" dirty="0" smtClean="0">
              <a:solidFill>
                <a:schemeClr val="bg1">
                  <a:lumMod val="50000"/>
                </a:schemeClr>
              </a:solidFill>
              <a:latin typeface="Calibri" panose="020F0502020204030204" pitchFamily="34" charset="0"/>
              <a:cs typeface="Calibri" panose="020F0502020204030204" pitchFamily="34" charset="0"/>
            </a:endParaRPr>
          </a:p>
          <a:p>
            <a:pPr marL="0" indent="0" algn="r" defTabSz="914400" rtl="1">
              <a:buClr>
                <a:srgbClr val="008080"/>
              </a:buClr>
              <a:buNone/>
            </a:pPr>
            <a:r>
              <a:rPr lang="ar-SA" sz="1300" dirty="0" smtClean="0">
                <a:solidFill>
                  <a:schemeClr val="bg1">
                    <a:lumMod val="50000"/>
                  </a:schemeClr>
                </a:solidFill>
                <a:latin typeface="Calibri" panose="020F0502020204030204" pitchFamily="34" charset="0"/>
                <a:cs typeface="Calibri" panose="020F0502020204030204" pitchFamily="34" charset="0"/>
              </a:rPr>
              <a:t>خامسا </a:t>
            </a:r>
            <a:r>
              <a:rPr lang="ar-SA" sz="1300" dirty="0" smtClean="0">
                <a:solidFill>
                  <a:schemeClr val="bg1">
                    <a:lumMod val="50000"/>
                  </a:schemeClr>
                </a:solidFill>
                <a:latin typeface="Calibri" panose="020F0502020204030204" pitchFamily="34" charset="0"/>
                <a:cs typeface="Calibri" panose="020F0502020204030204" pitchFamily="34" charset="0"/>
              </a:rPr>
              <a:t>وأخيرا: هذا المسار بس يكون متواجد فترة الحمل، فترة الفطام والالتهابات مثل الـ</a:t>
            </a:r>
            <a:r>
              <a:rPr lang="en-US" sz="1300" dirty="0" smtClean="0">
                <a:solidFill>
                  <a:schemeClr val="bg1">
                    <a:lumMod val="50000"/>
                  </a:schemeClr>
                </a:solidFill>
                <a:latin typeface="Calibri" panose="020F0502020204030204" pitchFamily="34" charset="0"/>
                <a:cs typeface="Calibri" panose="020F0502020204030204" pitchFamily="34" charset="0"/>
              </a:rPr>
              <a:t>mastitis</a:t>
            </a:r>
            <a:r>
              <a:rPr lang="ar-SA" sz="1300" dirty="0" smtClean="0">
                <a:solidFill>
                  <a:schemeClr val="bg1">
                    <a:lumMod val="50000"/>
                  </a:schemeClr>
                </a:solidFill>
                <a:latin typeface="Calibri" panose="020F0502020204030204" pitchFamily="34" charset="0"/>
                <a:cs typeface="Calibri" panose="020F0502020204030204" pitchFamily="34" charset="0"/>
              </a:rPr>
              <a:t>.</a:t>
            </a:r>
            <a:endParaRPr lang="en-US" sz="1300" dirty="0">
              <a:solidFill>
                <a:schemeClr val="bg1">
                  <a:lumMod val="50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7174532" y="1205536"/>
            <a:ext cx="2730113" cy="307777"/>
          </a:xfrm>
          <a:prstGeom prst="rect">
            <a:avLst/>
          </a:prstGeom>
          <a:noFill/>
          <a:ln>
            <a:solidFill>
              <a:schemeClr val="bg1">
                <a:lumMod val="50000"/>
              </a:schemeClr>
            </a:solidFill>
            <a:prstDash val="dashDot"/>
          </a:ln>
        </p:spPr>
        <p:txBody>
          <a:bodyPr wrap="square" rtlCol="0">
            <a:spAutoFit/>
          </a:bodyPr>
          <a:lstStyle/>
          <a:p>
            <a:pPr algn="ctr" rtl="1"/>
            <a:r>
              <a:rPr lang="ar-SA" sz="1400" dirty="0" smtClean="0">
                <a:solidFill>
                  <a:schemeClr val="bg1">
                    <a:lumMod val="50000"/>
                  </a:schemeClr>
                </a:solidFill>
                <a:latin typeface="Calibri" panose="020F0502020204030204" pitchFamily="34" charset="0"/>
                <a:cs typeface="Calibri" panose="020F0502020204030204" pitchFamily="34" charset="0"/>
              </a:rPr>
              <a:t>نفس </a:t>
            </a:r>
            <a:r>
              <a:rPr lang="ar-SA" sz="14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السابق بس بصورة مختلفة</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3305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Lactogenesis </a:t>
            </a:r>
            <a:r>
              <a:rPr lang="en-US" altLang="en-US" sz="3200" dirty="0">
                <a:solidFill>
                  <a:srgbClr val="008080"/>
                </a:solidFill>
                <a:latin typeface="Bahnschrift" panose="020B0502040204020203" pitchFamily="34" charset="0"/>
                <a:cs typeface="Calibri" panose="020F0502020204030204" pitchFamily="34" charset="0"/>
              </a:rPr>
              <a:t>Hormones </a:t>
            </a:r>
          </a:p>
        </p:txBody>
      </p:sp>
      <p:graphicFrame>
        <p:nvGraphicFramePr>
          <p:cNvPr id="6" name="Table 5"/>
          <p:cNvGraphicFramePr>
            <a:graphicFrameLocks noGrp="1"/>
          </p:cNvGraphicFramePr>
          <p:nvPr>
            <p:extLst>
              <p:ext uri="{D42A27DB-BD31-4B8C-83A1-F6EECF244321}">
                <p14:modId xmlns:p14="http://schemas.microsoft.com/office/powerpoint/2010/main" val="2682389404"/>
              </p:ext>
            </p:extLst>
          </p:nvPr>
        </p:nvGraphicFramePr>
        <p:xfrm>
          <a:off x="618115" y="1602994"/>
          <a:ext cx="10971667" cy="4546484"/>
        </p:xfrm>
        <a:graphic>
          <a:graphicData uri="http://schemas.openxmlformats.org/drawingml/2006/table">
            <a:tbl>
              <a:tblPr firstRow="1" bandRow="1">
                <a:tableStyleId>{5DA37D80-6434-44D0-A028-1B22A696006F}</a:tableStyleId>
              </a:tblPr>
              <a:tblGrid>
                <a:gridCol w="2307945">
                  <a:extLst>
                    <a:ext uri="{9D8B030D-6E8A-4147-A177-3AD203B41FA5}">
                      <a16:colId xmlns:a16="http://schemas.microsoft.com/office/drawing/2014/main" val="1164763168"/>
                    </a:ext>
                  </a:extLst>
                </a:gridCol>
                <a:gridCol w="1872208">
                  <a:extLst>
                    <a:ext uri="{9D8B030D-6E8A-4147-A177-3AD203B41FA5}">
                      <a16:colId xmlns:a16="http://schemas.microsoft.com/office/drawing/2014/main" val="2552851691"/>
                    </a:ext>
                  </a:extLst>
                </a:gridCol>
                <a:gridCol w="1872208">
                  <a:extLst>
                    <a:ext uri="{9D8B030D-6E8A-4147-A177-3AD203B41FA5}">
                      <a16:colId xmlns:a16="http://schemas.microsoft.com/office/drawing/2014/main" val="3801072977"/>
                    </a:ext>
                  </a:extLst>
                </a:gridCol>
                <a:gridCol w="4919306">
                  <a:extLst>
                    <a:ext uri="{9D8B030D-6E8A-4147-A177-3AD203B41FA5}">
                      <a16:colId xmlns:a16="http://schemas.microsoft.com/office/drawing/2014/main" val="1680104625"/>
                    </a:ext>
                  </a:extLst>
                </a:gridCol>
              </a:tblGrid>
              <a:tr h="138827">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2000" b="0" kern="1200" dirty="0" smtClean="0">
                          <a:solidFill>
                            <a:srgbClr val="497E8D"/>
                          </a:solidFill>
                          <a:latin typeface="Calibri" panose="020F0502020204030204" pitchFamily="34" charset="0"/>
                          <a:ea typeface="+mn-ea"/>
                          <a:cs typeface="Calibri" panose="020F0502020204030204" pitchFamily="34" charset="0"/>
                        </a:rPr>
                        <a:t>Hormone</a:t>
                      </a:r>
                    </a:p>
                  </a:txBody>
                  <a:tcPr>
                    <a:solidFill>
                      <a:srgbClr val="FFFB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Secrete from</a:t>
                      </a:r>
                    </a:p>
                  </a:txBody>
                  <a:tcPr>
                    <a:solidFill>
                      <a:srgbClr val="FFFB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Phase</a:t>
                      </a:r>
                    </a:p>
                  </a:txBody>
                  <a:tcPr>
                    <a:solidFill>
                      <a:srgbClr val="FFFB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Function </a:t>
                      </a:r>
                    </a:p>
                  </a:txBody>
                  <a:tcPr>
                    <a:solidFill>
                      <a:srgbClr val="FFFBFF"/>
                    </a:solidFill>
                  </a:tcPr>
                </a:tc>
                <a:extLst>
                  <a:ext uri="{0D108BD9-81ED-4DB2-BD59-A6C34878D82A}">
                    <a16:rowId xmlns:a16="http://schemas.microsoft.com/office/drawing/2014/main" val="1372616542"/>
                  </a:ext>
                </a:extLst>
              </a:tr>
              <a:tr h="462163">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FF0000"/>
                          </a:solidFill>
                          <a:latin typeface="+mn-lt"/>
                          <a:ea typeface="+mn-ea"/>
                          <a:cs typeface="+mn-cs"/>
                        </a:rPr>
                        <a:t>Prolactin (PRL)</a:t>
                      </a:r>
                    </a:p>
                  </a:txBody>
                  <a:tcPr>
                    <a:solidFill>
                      <a:srgbClr val="FFFBFF"/>
                    </a:solidFill>
                  </a:tcPr>
                </a:tc>
                <a:tc>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tx1"/>
                          </a:solidFill>
                        </a:rPr>
                        <a:t>Anterior</a:t>
                      </a:r>
                      <a:r>
                        <a:rPr lang="en-US" sz="1600" b="0" baseline="0" dirty="0" smtClean="0">
                          <a:solidFill>
                            <a:schemeClr val="tx1"/>
                          </a:solidFill>
                        </a:rPr>
                        <a:t> pituitary  </a:t>
                      </a:r>
                      <a:endParaRPr lang="en-US" sz="1600" b="0" dirty="0" smtClean="0">
                        <a:solidFill>
                          <a:schemeClr val="tx1"/>
                        </a:solidFill>
                      </a:endParaRP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kumimoji="0" lang="en-US" sz="1600" b="0" kern="1200" dirty="0" smtClean="0">
                          <a:solidFill>
                            <a:schemeClr val="tx1"/>
                          </a:solidFill>
                          <a:latin typeface="+mn-lt"/>
                          <a:ea typeface="+mn-ea"/>
                          <a:cs typeface="+mn-cs"/>
                        </a:rPr>
                        <a:t>Lactogenesis </a:t>
                      </a:r>
                      <a:r>
                        <a:rPr kumimoji="0" lang="en-US" sz="1600" b="0" kern="1200" dirty="0" smtClean="0">
                          <a:solidFill>
                            <a:schemeClr val="accent4">
                              <a:lumMod val="75000"/>
                            </a:schemeClr>
                          </a:solidFill>
                          <a:latin typeface="+mn-lt"/>
                          <a:ea typeface="+mn-ea"/>
                          <a:cs typeface="+mn-cs"/>
                        </a:rPr>
                        <a:t>1&amp;2</a:t>
                      </a:r>
                      <a:endParaRPr kumimoji="0" lang="en-US" sz="1600" b="0" kern="1200" dirty="0" smtClean="0">
                        <a:solidFill>
                          <a:schemeClr val="tx1"/>
                        </a:solidFill>
                        <a:latin typeface="+mn-lt"/>
                        <a:ea typeface="+mn-ea"/>
                        <a:cs typeface="+mn-cs"/>
                      </a:endParaRP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tx1"/>
                          </a:solidFill>
                        </a:rPr>
                        <a:t>Next slides</a:t>
                      </a:r>
                    </a:p>
                  </a:txBody>
                  <a:tcPr>
                    <a:solidFill>
                      <a:schemeClr val="bg1"/>
                    </a:solidFill>
                  </a:tcPr>
                </a:tc>
                <a:extLst>
                  <a:ext uri="{0D108BD9-81ED-4DB2-BD59-A6C34878D82A}">
                    <a16:rowId xmlns:a16="http://schemas.microsoft.com/office/drawing/2014/main" val="914437974"/>
                  </a:ext>
                </a:extLst>
              </a:tr>
              <a:tr h="342226">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FF0000"/>
                          </a:solidFill>
                          <a:latin typeface="+mn-lt"/>
                          <a:ea typeface="+mn-ea"/>
                          <a:cs typeface="+mn-cs"/>
                        </a:rPr>
                        <a:t>Human placental </a:t>
                      </a:r>
                      <a:r>
                        <a:rPr kumimoji="0" lang="en-US" sz="1600" kern="1200" dirty="0" err="1" smtClean="0">
                          <a:solidFill>
                            <a:srgbClr val="FF0000"/>
                          </a:solidFill>
                          <a:latin typeface="+mn-lt"/>
                          <a:ea typeface="+mn-ea"/>
                          <a:cs typeface="+mn-cs"/>
                        </a:rPr>
                        <a:t>lactogen</a:t>
                      </a:r>
                      <a:r>
                        <a:rPr kumimoji="0" lang="en-US" sz="1600" kern="1200" dirty="0" smtClean="0">
                          <a:solidFill>
                            <a:srgbClr val="FF0000"/>
                          </a:solidFill>
                          <a:latin typeface="+mn-lt"/>
                          <a:ea typeface="+mn-ea"/>
                          <a:cs typeface="+mn-cs"/>
                        </a:rPr>
                        <a:t> (hPL) also called </a:t>
                      </a:r>
                      <a:r>
                        <a:rPr kumimoji="0" lang="en-US" sz="1600" kern="1200" dirty="0" err="1" smtClean="0">
                          <a:solidFill>
                            <a:srgbClr val="FF0000"/>
                          </a:solidFill>
                          <a:latin typeface="+mn-lt"/>
                          <a:ea typeface="+mn-ea"/>
                          <a:cs typeface="+mn-cs"/>
                        </a:rPr>
                        <a:t>hCS</a:t>
                      </a:r>
                      <a:endParaRPr kumimoji="0" lang="en-US" sz="1600" kern="1200" dirty="0" smtClean="0">
                        <a:solidFill>
                          <a:srgbClr val="FF0000"/>
                        </a:solidFill>
                        <a:latin typeface="+mn-lt"/>
                        <a:ea typeface="+mn-ea"/>
                        <a:cs typeface="+mn-cs"/>
                      </a:endParaRPr>
                    </a:p>
                  </a:txBody>
                  <a:tcPr>
                    <a:solidFill>
                      <a:srgbClr val="FFFB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t>Placenta</a:t>
                      </a:r>
                    </a:p>
                  </a:txBody>
                  <a:tcPr>
                    <a:solidFill>
                      <a:schemeClr val="bg1"/>
                    </a:solidFill>
                  </a:tcPr>
                </a:tc>
                <a:tc rowSpan="3">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6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tx1"/>
                          </a:solidFill>
                        </a:rPr>
                        <a:t>Lactogenesis</a:t>
                      </a:r>
                      <a:r>
                        <a:rPr lang="en-US" sz="1600" b="0" baseline="0" dirty="0" smtClean="0">
                          <a:solidFill>
                            <a:schemeClr val="tx1"/>
                          </a:solidFill>
                        </a:rPr>
                        <a:t> </a:t>
                      </a:r>
                      <a:r>
                        <a:rPr lang="en-US" sz="1600" b="0" baseline="0" dirty="0" smtClean="0">
                          <a:solidFill>
                            <a:schemeClr val="accent4">
                              <a:lumMod val="75000"/>
                            </a:schemeClr>
                          </a:solidFill>
                        </a:rPr>
                        <a:t>1</a:t>
                      </a:r>
                      <a:r>
                        <a:rPr lang="en-US" sz="1600" b="0" baseline="0" dirty="0" smtClean="0">
                          <a:solidFill>
                            <a:schemeClr val="tx1"/>
                          </a:solidFill>
                        </a:rPr>
                        <a:t> </a:t>
                      </a:r>
                      <a:endParaRPr lang="en-US" sz="1600" b="0" dirty="0" smtClean="0">
                        <a:solidFill>
                          <a:schemeClr val="tx1"/>
                        </a:solidFill>
                      </a:endParaRPr>
                    </a:p>
                    <a:p>
                      <a:pPr marL="0" indent="0" algn="ctr" defTabSz="914400">
                        <a:lnSpc>
                          <a:spcPct val="150000"/>
                        </a:lnSpc>
                        <a:buClr>
                          <a:srgbClr val="007D7A"/>
                        </a:buClr>
                        <a:buFont typeface="Wingdings" panose="05000000000000000000" pitchFamily="2" charset="2"/>
                        <a:buNone/>
                      </a:pPr>
                      <a:endParaRPr lang="en-US" sz="1600" b="0" dirty="0" smtClean="0">
                        <a:solidFill>
                          <a:schemeClr val="tx1"/>
                        </a:solidFill>
                      </a:endParaRPr>
                    </a:p>
                  </a:txBody>
                  <a:tcPr vert="vert270">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en-US" sz="100" b="0" dirty="0" smtClean="0">
                        <a:solidFill>
                          <a:schemeClr val="tx1"/>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tx1"/>
                          </a:solidFill>
                        </a:rPr>
                        <a:t>Next slides</a:t>
                      </a:r>
                    </a:p>
                  </a:txBody>
                  <a:tcPr>
                    <a:solidFill>
                      <a:schemeClr val="bg1"/>
                    </a:solidFill>
                  </a:tcPr>
                </a:tc>
                <a:extLst>
                  <a:ext uri="{0D108BD9-81ED-4DB2-BD59-A6C34878D82A}">
                    <a16:rowId xmlns:a16="http://schemas.microsoft.com/office/drawing/2014/main" val="1129017962"/>
                  </a:ext>
                </a:extLst>
              </a:tr>
              <a:tr h="2042161">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Growth </a:t>
                      </a:r>
                      <a:r>
                        <a:rPr kumimoji="0" lang="en-US" sz="1600" kern="1200" dirty="0" smtClean="0">
                          <a:solidFill>
                            <a:srgbClr val="008080"/>
                          </a:solidFill>
                          <a:latin typeface="+mn-lt"/>
                          <a:ea typeface="+mn-ea"/>
                          <a:cs typeface="+mn-cs"/>
                        </a:rPr>
                        <a:t>Hormone</a:t>
                      </a: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chemeClr val="tx1"/>
                          </a:solidFill>
                          <a:latin typeface="+mn-lt"/>
                          <a:ea typeface="+mn-ea"/>
                          <a:cs typeface="+mn-cs"/>
                        </a:rPr>
                        <a:t>(</a:t>
                      </a:r>
                      <a:r>
                        <a:rPr kumimoji="0" lang="en-US" sz="1600" kern="1200" dirty="0" smtClean="0">
                          <a:solidFill>
                            <a:schemeClr val="tx1"/>
                          </a:solidFill>
                          <a:latin typeface="+mn-lt"/>
                          <a:ea typeface="+mn-ea"/>
                          <a:cs typeface="+mn-cs"/>
                        </a:rPr>
                        <a:t>Direct effect)</a:t>
                      </a:r>
                    </a:p>
                  </a:txBody>
                  <a:tcPr>
                    <a:solidFill>
                      <a:srgbClr val="FFFBFF"/>
                    </a:solidFill>
                  </a:tcPr>
                </a:tc>
                <a:tc>
                  <a:txBody>
                    <a:bodyPr/>
                    <a:lstStyle/>
                    <a:p>
                      <a:pPr marL="0" indent="0" algn="ctr" defTabSz="914400">
                        <a:lnSpc>
                          <a:spcPct val="150000"/>
                        </a:lnSpc>
                        <a:buClr>
                          <a:srgbClr val="007D7A"/>
                        </a:buClr>
                        <a:buFont typeface="Wingdings" panose="05000000000000000000" pitchFamily="2" charset="2"/>
                        <a:buNone/>
                      </a:pPr>
                      <a:endParaRPr lang="en-US" sz="1600" b="0" dirty="0" smtClean="0">
                        <a:solidFill>
                          <a:schemeClr val="bg1">
                            <a:lumMod val="50000"/>
                          </a:schemeClr>
                        </a:solidFill>
                      </a:endParaRPr>
                    </a:p>
                    <a:p>
                      <a:pPr marL="0" indent="0" algn="ctr" defTabSz="914400">
                        <a:lnSpc>
                          <a:spcPct val="150000"/>
                        </a:lnSpc>
                        <a:buClr>
                          <a:srgbClr val="007D7A"/>
                        </a:buClr>
                        <a:buFont typeface="Wingdings" panose="05000000000000000000" pitchFamily="2" charset="2"/>
                        <a:buNone/>
                      </a:pPr>
                      <a:r>
                        <a:rPr lang="en-US" sz="1600" b="0" dirty="0" smtClean="0">
                          <a:solidFill>
                            <a:schemeClr val="bg1">
                              <a:lumMod val="50000"/>
                            </a:schemeClr>
                          </a:solidFill>
                        </a:rPr>
                        <a:t>Anterior</a:t>
                      </a:r>
                      <a:r>
                        <a:rPr lang="en-US" sz="1600" b="0" baseline="0" dirty="0" smtClean="0">
                          <a:solidFill>
                            <a:schemeClr val="bg1">
                              <a:lumMod val="50000"/>
                            </a:schemeClr>
                          </a:solidFill>
                        </a:rPr>
                        <a:t> pituitary  </a:t>
                      </a:r>
                      <a:endParaRPr lang="en-US" sz="1600" b="0" dirty="0" smtClean="0">
                        <a:solidFill>
                          <a:schemeClr val="bg1">
                            <a:lumMod val="50000"/>
                          </a:schemeClr>
                        </a:solidFill>
                      </a:endParaRPr>
                    </a:p>
                  </a:txBody>
                  <a:tcPr>
                    <a:solidFill>
                      <a:schemeClr val="bg1"/>
                    </a:solidFill>
                  </a:tcPr>
                </a:tc>
                <a:tc vMerge="1">
                  <a:txBody>
                    <a:bodyPr/>
                    <a:lstStyle/>
                    <a:p>
                      <a:pPr marL="0" lvl="0" indent="0" algn="ctr" rtl="0">
                        <a:buFont typeface="+mj-lt"/>
                        <a:buNone/>
                      </a:pPr>
                      <a:endParaRPr lang="en-US" sz="1600" dirty="0" smtClean="0">
                        <a:solidFill>
                          <a:schemeClr val="accent5">
                            <a:lumMod val="75000"/>
                          </a:schemeClr>
                        </a:solidFill>
                      </a:endParaRPr>
                    </a:p>
                  </a:txBody>
                  <a:tcPr>
                    <a:solidFill>
                      <a:schemeClr val="bg1"/>
                    </a:solidFill>
                  </a:tcPr>
                </a:tc>
                <a:tc>
                  <a:txBody>
                    <a:bodyPr/>
                    <a:lstStyle/>
                    <a:p>
                      <a:pPr marL="342900" lvl="0" indent="-342900" algn="l" rtl="0">
                        <a:buFont typeface="+mj-lt"/>
                        <a:buAutoNum type="arabicPeriod"/>
                      </a:pPr>
                      <a:r>
                        <a:rPr lang="en-US" sz="1600" dirty="0" smtClean="0">
                          <a:solidFill>
                            <a:schemeClr val="tx1"/>
                          </a:solidFill>
                        </a:rPr>
                        <a:t>Its secretion is stimulated by progesterone.</a:t>
                      </a:r>
                    </a:p>
                    <a:p>
                      <a:pPr marL="342900" lvl="0" indent="-342900" algn="l" rtl="0">
                        <a:buFont typeface="+mj-lt"/>
                        <a:buAutoNum type="arabicPeriod"/>
                      </a:pPr>
                      <a:endParaRPr lang="en-US" sz="400" dirty="0" smtClean="0">
                        <a:solidFill>
                          <a:schemeClr val="tx1"/>
                        </a:solidFill>
                      </a:endParaRPr>
                    </a:p>
                    <a:p>
                      <a:pPr marL="342900" lvl="0" indent="-342900" algn="l" rtl="0">
                        <a:buFont typeface="+mj-lt"/>
                        <a:buAutoNum type="arabicPeriod"/>
                      </a:pPr>
                      <a:endParaRPr lang="en-US" sz="400" dirty="0" smtClean="0">
                        <a:solidFill>
                          <a:schemeClr val="tx1"/>
                        </a:solidFill>
                      </a:endParaRPr>
                    </a:p>
                    <a:p>
                      <a:pPr marL="342900" lvl="0" indent="-342900" algn="l" rtl="0">
                        <a:buFont typeface="+mj-lt"/>
                        <a:buAutoNum type="arabicPeriod"/>
                      </a:pPr>
                      <a:r>
                        <a:rPr lang="en-US" sz="1600" dirty="0" smtClean="0">
                          <a:solidFill>
                            <a:srgbClr val="FF0000"/>
                          </a:solidFill>
                        </a:rPr>
                        <a:t>Increases production of IGF-1 by the liver and </a:t>
                      </a:r>
                      <a:r>
                        <a:rPr lang="en-US" sz="1600" dirty="0" smtClean="0">
                          <a:solidFill>
                            <a:srgbClr val="FF0000"/>
                          </a:solidFill>
                        </a:rPr>
                        <a:t>locally</a:t>
                      </a:r>
                      <a:r>
                        <a:rPr lang="en-US" sz="1600" dirty="0" smtClean="0">
                          <a:solidFill>
                            <a:srgbClr val="FF0000"/>
                          </a:solidFill>
                        </a:rPr>
                        <a:t>. </a:t>
                      </a:r>
                    </a:p>
                    <a:p>
                      <a:pPr marL="342900" lvl="0" indent="-342900" algn="l" rtl="0">
                        <a:buFont typeface="+mj-lt"/>
                        <a:buAutoNum type="arabicPeriod"/>
                      </a:pPr>
                      <a:endParaRPr lang="en-US" sz="400" dirty="0" smtClean="0">
                        <a:solidFill>
                          <a:srgbClr val="FF0000"/>
                        </a:solidFill>
                      </a:endParaRPr>
                    </a:p>
                    <a:p>
                      <a:pPr marL="342900" lvl="0" indent="-342900" algn="l" rtl="0">
                        <a:buFont typeface="+mj-lt"/>
                        <a:buAutoNum type="arabicPeriod"/>
                      </a:pPr>
                      <a:endParaRPr lang="en-US" sz="400" dirty="0" smtClean="0">
                        <a:solidFill>
                          <a:srgbClr val="FF0000"/>
                        </a:solidFill>
                      </a:endParaRPr>
                    </a:p>
                    <a:p>
                      <a:pPr marL="342900" lvl="0" indent="-342900" algn="l" rtl="0">
                        <a:buFont typeface="+mj-lt"/>
                        <a:buAutoNum type="arabicPeriod"/>
                      </a:pPr>
                      <a:endParaRPr lang="en-US" sz="400" dirty="0" smtClean="0">
                        <a:solidFill>
                          <a:srgbClr val="FF0000"/>
                        </a:solidFill>
                      </a:endParaRPr>
                    </a:p>
                    <a:p>
                      <a:pPr marL="342900" lvl="0" indent="-342900" algn="l" rtl="0">
                        <a:buFont typeface="+mj-lt"/>
                        <a:buAutoNum type="arabicPeriod"/>
                      </a:pPr>
                      <a:r>
                        <a:rPr lang="en-US" sz="1600" dirty="0" smtClean="0">
                          <a:solidFill>
                            <a:schemeClr val="tx1"/>
                          </a:solidFill>
                        </a:rPr>
                        <a:t>Mediate cell survival and ductal growth.</a:t>
                      </a:r>
                    </a:p>
                    <a:p>
                      <a:pPr marL="342900" lvl="0" indent="-342900" algn="l" rtl="0">
                        <a:buFont typeface="+mj-lt"/>
                        <a:buAutoNum type="arabicPeriod"/>
                      </a:pPr>
                      <a:endParaRPr lang="en-US" sz="400" dirty="0" smtClean="0">
                        <a:solidFill>
                          <a:schemeClr val="tx1"/>
                        </a:solidFill>
                      </a:endParaRPr>
                    </a:p>
                    <a:p>
                      <a:pPr marL="342900" lvl="0" indent="-342900" algn="l" rtl="0">
                        <a:buFont typeface="+mj-lt"/>
                        <a:buAutoNum type="arabicPeriod"/>
                      </a:pPr>
                      <a:endParaRPr lang="en-US" sz="400" dirty="0" smtClean="0">
                        <a:solidFill>
                          <a:schemeClr val="tx1"/>
                        </a:solidFill>
                      </a:endParaRPr>
                    </a:p>
                    <a:p>
                      <a:pPr marL="342900" lvl="0" indent="-342900" algn="l" rtl="0">
                        <a:buFont typeface="+mj-lt"/>
                        <a:buAutoNum type="arabicPeriod"/>
                      </a:pPr>
                      <a:endParaRPr lang="en-US" sz="400" dirty="0" smtClean="0">
                        <a:solidFill>
                          <a:schemeClr val="tx1"/>
                        </a:solidFill>
                      </a:endParaRPr>
                    </a:p>
                    <a:p>
                      <a:pPr marL="342900" lvl="0" indent="-342900" algn="l" rtl="0">
                        <a:buFont typeface="+mj-lt"/>
                        <a:buAutoNum type="arabicPeriod"/>
                      </a:pPr>
                      <a:r>
                        <a:rPr lang="en-US" sz="1600" dirty="0" smtClean="0">
                          <a:solidFill>
                            <a:schemeClr val="accent5">
                              <a:lumMod val="75000"/>
                            </a:schemeClr>
                          </a:solidFill>
                        </a:rPr>
                        <a:t>Required to facilitate the mobilization of nutrients and minerals. </a:t>
                      </a:r>
                      <a:endParaRPr lang="en-US" sz="1600" dirty="0" smtClean="0">
                        <a:solidFill>
                          <a:schemeClr val="accent5">
                            <a:lumMod val="75000"/>
                          </a:schemeClr>
                        </a:solidFill>
                      </a:endParaRPr>
                    </a:p>
                    <a:p>
                      <a:pPr marL="342900" lvl="0" indent="-342900" algn="l" rtl="0">
                        <a:buFont typeface="+mj-lt"/>
                        <a:buAutoNum type="arabicPeriod"/>
                      </a:pPr>
                      <a:r>
                        <a:rPr lang="en-US" sz="1600" dirty="0" smtClean="0">
                          <a:solidFill>
                            <a:schemeClr val="tx1"/>
                          </a:solidFill>
                        </a:rPr>
                        <a:t>Can produce locally. </a:t>
                      </a:r>
                      <a:endParaRPr lang="en-US" sz="1600" dirty="0" smtClean="0">
                        <a:solidFill>
                          <a:schemeClr val="tx1"/>
                        </a:solidFill>
                      </a:endParaRPr>
                    </a:p>
                  </a:txBody>
                  <a:tcPr>
                    <a:solidFill>
                      <a:schemeClr val="bg1"/>
                    </a:solidFill>
                  </a:tcPr>
                </a:tc>
                <a:extLst>
                  <a:ext uri="{0D108BD9-81ED-4DB2-BD59-A6C34878D82A}">
                    <a16:rowId xmlns:a16="http://schemas.microsoft.com/office/drawing/2014/main" val="1543112303"/>
                  </a:ext>
                </a:extLst>
              </a:tr>
              <a:tr h="780034">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b="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b="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b="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b="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b="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b="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00" b="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b="0" kern="1200" dirty="0" smtClean="0">
                          <a:solidFill>
                            <a:srgbClr val="008080"/>
                          </a:solidFill>
                          <a:latin typeface="+mn-lt"/>
                          <a:ea typeface="+mn-ea"/>
                          <a:cs typeface="+mn-cs"/>
                        </a:rPr>
                        <a:t>Cortisol</a:t>
                      </a:r>
                      <a:endParaRPr kumimoji="0" lang="en-US" sz="1600" b="0" kern="1200" dirty="0" smtClean="0">
                        <a:solidFill>
                          <a:srgbClr val="008080"/>
                        </a:solidFill>
                        <a:latin typeface="+mn-lt"/>
                        <a:ea typeface="+mn-ea"/>
                        <a:cs typeface="+mn-cs"/>
                      </a:endParaRPr>
                    </a:p>
                  </a:txBody>
                  <a:tcPr>
                    <a:solidFill>
                      <a:srgbClr val="FFFB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kumimoji="0" lang="pt-BR" sz="1600" b="0" kern="1200" baseline="0" dirty="0" smtClean="0">
                          <a:solidFill>
                            <a:schemeClr val="bg1">
                              <a:lumMod val="50000"/>
                            </a:schemeClr>
                          </a:solidFill>
                          <a:latin typeface="+mn-lt"/>
                          <a:ea typeface="+mn-ea"/>
                          <a:cs typeface="+mn-cs"/>
                        </a:rPr>
                        <a:t>Zona fasciculata of the adrenal cortex</a:t>
                      </a:r>
                      <a:endParaRPr kumimoji="0" lang="en-US" sz="1600" b="0" kern="1200" baseline="0" dirty="0" smtClean="0">
                        <a:solidFill>
                          <a:schemeClr val="bg1">
                            <a:lumMod val="50000"/>
                          </a:schemeClr>
                        </a:solidFill>
                        <a:latin typeface="+mn-lt"/>
                        <a:ea typeface="+mn-ea"/>
                        <a:cs typeface="+mn-cs"/>
                      </a:endParaRPr>
                    </a:p>
                  </a:txBody>
                  <a:tcPr>
                    <a:solidFill>
                      <a:schemeClr val="bg1"/>
                    </a:solidFill>
                  </a:tcPr>
                </a:tc>
                <a:tc vMerge="1">
                  <a:txBody>
                    <a:bodyPr/>
                    <a:lstStyle/>
                    <a:p>
                      <a:pPr marL="87313" lvl="1" indent="-1588" algn="ctr">
                        <a:buClr>
                          <a:schemeClr val="accent1"/>
                        </a:buClr>
                        <a:buSzPct val="85000"/>
                        <a:buNone/>
                      </a:pPr>
                      <a:endParaRPr kumimoji="0" lang="en-GB" sz="1500" b="0" kern="1200" baseline="0" dirty="0" smtClean="0">
                        <a:solidFill>
                          <a:schemeClr val="tx1"/>
                        </a:solidFill>
                        <a:latin typeface="+mn-lt"/>
                        <a:ea typeface="+mn-ea"/>
                        <a:cs typeface="+mn-cs"/>
                      </a:endParaRPr>
                    </a:p>
                  </a:txBody>
                  <a:tcPr>
                    <a:solidFill>
                      <a:schemeClr val="bg1"/>
                    </a:solidFill>
                  </a:tcPr>
                </a:tc>
                <a:tc>
                  <a:txBody>
                    <a:bodyPr/>
                    <a:lstStyle/>
                    <a:p>
                      <a:pPr marL="87313" lvl="1" indent="-1588" algn="ctr">
                        <a:buClr>
                          <a:schemeClr val="accent1"/>
                        </a:buClr>
                        <a:buSzPct val="85000"/>
                        <a:buNone/>
                      </a:pPr>
                      <a:endParaRPr kumimoji="0" lang="en-GB" sz="1400" b="0" kern="1200" baseline="0" dirty="0" smtClean="0">
                        <a:solidFill>
                          <a:schemeClr val="tx1"/>
                        </a:solidFill>
                        <a:latin typeface="+mn-lt"/>
                        <a:ea typeface="+mn-ea"/>
                        <a:cs typeface="+mn-cs"/>
                      </a:endParaRPr>
                    </a:p>
                    <a:p>
                      <a:pPr marL="87313" lvl="1" indent="-1588" algn="ctr">
                        <a:buClr>
                          <a:schemeClr val="accent1"/>
                        </a:buClr>
                        <a:buSzPct val="85000"/>
                        <a:buNone/>
                      </a:pPr>
                      <a:r>
                        <a:rPr kumimoji="0" lang="en-GB" sz="1600" b="0" kern="1200" baseline="0" dirty="0" smtClean="0">
                          <a:solidFill>
                            <a:schemeClr val="tx1"/>
                          </a:solidFill>
                          <a:latin typeface="+mn-lt"/>
                          <a:ea typeface="+mn-ea"/>
                          <a:cs typeface="+mn-cs"/>
                        </a:rPr>
                        <a:t>Required to facilitate the mobilization of nutrients and minerals.  </a:t>
                      </a:r>
                    </a:p>
                  </a:txBody>
                  <a:tcPr>
                    <a:solidFill>
                      <a:schemeClr val="bg1"/>
                    </a:solidFill>
                  </a:tcPr>
                </a:tc>
                <a:extLst>
                  <a:ext uri="{0D108BD9-81ED-4DB2-BD59-A6C34878D82A}">
                    <a16:rowId xmlns:a16="http://schemas.microsoft.com/office/drawing/2014/main" val="2634517813"/>
                  </a:ext>
                </a:extLst>
              </a:tr>
            </a:tbl>
          </a:graphicData>
        </a:graphic>
      </p:graphicFrame>
      <p:sp>
        <p:nvSpPr>
          <p:cNvPr id="7" name="TextBox 6"/>
          <p:cNvSpPr txBox="1"/>
          <p:nvPr/>
        </p:nvSpPr>
        <p:spPr>
          <a:xfrm>
            <a:off x="5878388" y="1226803"/>
            <a:ext cx="5701015" cy="292388"/>
          </a:xfrm>
          <a:prstGeom prst="rect">
            <a:avLst/>
          </a:prstGeom>
          <a:noFill/>
          <a:ln>
            <a:solidFill>
              <a:schemeClr val="bg1">
                <a:lumMod val="50000"/>
              </a:schemeClr>
            </a:solidFill>
            <a:prstDash val="dashDot"/>
          </a:ln>
        </p:spPr>
        <p:txBody>
          <a:bodyPr wrap="square" rtlCol="0">
            <a:spAutoFit/>
          </a:bodyPr>
          <a:lstStyle/>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بمعنى كيف كل هذه الهرمونات راح تساعد في تصنيع الحليب؟ واهمم </a:t>
            </a:r>
            <a:r>
              <a:rPr lang="ar-SA" sz="1300" dirty="0" err="1" smtClean="0">
                <a:solidFill>
                  <a:schemeClr val="bg1">
                    <a:lumMod val="50000"/>
                  </a:schemeClr>
                </a:solidFill>
                <a:latin typeface="Calibri" panose="020F0502020204030204" pitchFamily="34" charset="0"/>
                <a:cs typeface="Calibri" panose="020F0502020204030204" pitchFamily="34" charset="0"/>
              </a:rPr>
              <a:t>البرولاكتين</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ar-SA" sz="1300" dirty="0" err="1" smtClean="0">
                <a:solidFill>
                  <a:schemeClr val="bg1">
                    <a:lumMod val="50000"/>
                  </a:schemeClr>
                </a:solidFill>
                <a:latin typeface="Calibri" panose="020F0502020204030204" pitchFamily="34" charset="0"/>
                <a:cs typeface="Calibri" panose="020F0502020204030204" pitchFamily="34" charset="0"/>
              </a:rPr>
              <a:t>الاكسيتوسين</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en-US" sz="1300" dirty="0" err="1" smtClean="0">
                <a:solidFill>
                  <a:schemeClr val="bg1">
                    <a:lumMod val="50000"/>
                  </a:schemeClr>
                </a:solidFill>
                <a:latin typeface="Calibri" panose="020F0502020204030204" pitchFamily="34" charset="0"/>
                <a:cs typeface="Calibri" panose="020F0502020204030204" pitchFamily="34" charset="0"/>
              </a:rPr>
              <a:t>hPL</a:t>
            </a:r>
            <a:endParaRPr lang="ar-SA" sz="1300" dirty="0" smtClean="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15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8" y="267152"/>
            <a:ext cx="7443889" cy="1073616"/>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smtClean="0">
                <a:solidFill>
                  <a:srgbClr val="008080"/>
                </a:solidFill>
                <a:latin typeface="Calibri" panose="020F0502020204030204" pitchFamily="34" charset="0"/>
                <a:ea typeface="+mj-ea"/>
                <a:cs typeface="Calibri" panose="020F0502020204030204" pitchFamily="34" charset="0"/>
              </a:rPr>
              <a:t>Hormones Affecting Female Breast</a:t>
            </a:r>
            <a:endParaRPr lang="en-US" sz="3200" b="1" dirty="0">
              <a:solidFill>
                <a:srgbClr val="008080"/>
              </a:solidFill>
              <a:latin typeface="Calibri" panose="020F0502020204030204" pitchFamily="34" charset="0"/>
              <a:ea typeface="+mj-ea"/>
              <a:cs typeface="Calibri" panose="020F0502020204030204" pitchFamily="34" charset="0"/>
            </a:endParaRPr>
          </a:p>
        </p:txBody>
      </p:sp>
      <p:sp>
        <p:nvSpPr>
          <p:cNvPr id="13" name="Flowchart: Process 12"/>
          <p:cNvSpPr/>
          <p:nvPr/>
        </p:nvSpPr>
        <p:spPr>
          <a:xfrm>
            <a:off x="909834" y="1606178"/>
            <a:ext cx="10289916" cy="4365721"/>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Know the physiologic anatomy of the breast. </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physiological changes that occur in the breast during </a:t>
            </a:r>
            <a:r>
              <a:rPr lang="en-US" sz="1800" dirty="0" err="1">
                <a:solidFill>
                  <a:srgbClr val="008080"/>
                </a:solidFill>
                <a:latin typeface="Gill Sans MT" panose="020B0502020104020203" pitchFamily="34" charset="0"/>
                <a:cs typeface="Calibri" panose="020F0502020204030204" pitchFamily="34" charset="0"/>
              </a:rPr>
              <a:t>mammogenesis</a:t>
            </a:r>
            <a:r>
              <a:rPr lang="en-US" sz="1800" dirty="0">
                <a:solidFill>
                  <a:srgbClr val="008080"/>
                </a:solidFill>
                <a:latin typeface="Gill Sans MT" panose="020B0502020104020203" pitchFamily="34" charset="0"/>
                <a:cs typeface="Calibri" panose="020F0502020204030204" pitchFamily="34" charset="0"/>
              </a:rPr>
              <a:t>, </a:t>
            </a:r>
            <a:r>
              <a:rPr lang="en-US" sz="1800" dirty="0" err="1">
                <a:solidFill>
                  <a:srgbClr val="008080"/>
                </a:solidFill>
                <a:latin typeface="Gill Sans MT" panose="020B0502020104020203" pitchFamily="34" charset="0"/>
                <a:cs typeface="Calibri" panose="020F0502020204030204" pitchFamily="34" charset="0"/>
              </a:rPr>
              <a:t>lactogenesis</a:t>
            </a:r>
            <a:r>
              <a:rPr lang="en-US" sz="1800" dirty="0">
                <a:solidFill>
                  <a:srgbClr val="008080"/>
                </a:solidFill>
                <a:latin typeface="Gill Sans MT" panose="020B0502020104020203" pitchFamily="34" charset="0"/>
                <a:cs typeface="Calibri" panose="020F0502020204030204" pitchFamily="34" charset="0"/>
              </a:rPr>
              <a:t>, and </a:t>
            </a:r>
            <a:r>
              <a:rPr lang="en-US" sz="1800" dirty="0" err="1">
                <a:solidFill>
                  <a:srgbClr val="008080"/>
                </a:solidFill>
                <a:latin typeface="Gill Sans MT" panose="020B0502020104020203" pitchFamily="34" charset="0"/>
                <a:cs typeface="Calibri" panose="020F0502020204030204" pitchFamily="34" charset="0"/>
              </a:rPr>
              <a:t>galactopoeisis</a:t>
            </a:r>
            <a:r>
              <a:rPr lang="en-US" sz="1800" dirty="0">
                <a:solidFill>
                  <a:srgbClr val="008080"/>
                </a:solidFill>
                <a:latin typeface="Gill Sans MT" panose="020B0502020104020203" pitchFamily="34" charset="0"/>
                <a:cs typeface="Calibri" panose="020F0502020204030204" pitchFamily="34" charset="0"/>
              </a:rPr>
              <a:t> and the hormones involved.</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Recognize the phases of </a:t>
            </a:r>
            <a:r>
              <a:rPr lang="en-US" sz="1800" dirty="0" err="1">
                <a:solidFill>
                  <a:srgbClr val="008080"/>
                </a:solidFill>
                <a:latin typeface="Gill Sans MT" panose="020B0502020104020203" pitchFamily="34" charset="0"/>
                <a:cs typeface="Calibri" panose="020F0502020204030204" pitchFamily="34" charset="0"/>
              </a:rPr>
              <a:t>lactogenesis</a:t>
            </a:r>
            <a:r>
              <a:rPr lang="en-US" sz="1800" dirty="0">
                <a:solidFill>
                  <a:srgbClr val="008080"/>
                </a:solidFill>
                <a:latin typeface="Gill Sans MT" panose="020B0502020104020203" pitchFamily="34" charset="0"/>
                <a:cs typeface="Calibri" panose="020F0502020204030204" pitchFamily="34" charset="0"/>
              </a:rPr>
              <a:t>. </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endocrine and autocrine control of lactation.</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Explain the physiological basis of suckling reflex and its role in lactation.</a:t>
            </a:r>
          </a:p>
        </p:txBody>
      </p:sp>
    </p:spTree>
    <p:extLst>
      <p:ext uri="{BB962C8B-B14F-4D97-AF65-F5344CB8AC3E}">
        <p14:creationId xmlns:p14="http://schemas.microsoft.com/office/powerpoint/2010/main" val="1004770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92597541"/>
              </p:ext>
            </p:extLst>
          </p:nvPr>
        </p:nvGraphicFramePr>
        <p:xfrm>
          <a:off x="609460" y="1211738"/>
          <a:ext cx="10961287" cy="5075874"/>
        </p:xfrm>
        <a:graphic>
          <a:graphicData uri="http://schemas.openxmlformats.org/drawingml/2006/table">
            <a:tbl>
              <a:tblPr firstRow="1" bandRow="1">
                <a:tableStyleId>{5DA37D80-6434-44D0-A028-1B22A696006F}</a:tableStyleId>
              </a:tblPr>
              <a:tblGrid>
                <a:gridCol w="2019913">
                  <a:extLst>
                    <a:ext uri="{9D8B030D-6E8A-4147-A177-3AD203B41FA5}">
                      <a16:colId xmlns:a16="http://schemas.microsoft.com/office/drawing/2014/main" val="1164763168"/>
                    </a:ext>
                  </a:extLst>
                </a:gridCol>
                <a:gridCol w="2520280">
                  <a:extLst>
                    <a:ext uri="{9D8B030D-6E8A-4147-A177-3AD203B41FA5}">
                      <a16:colId xmlns:a16="http://schemas.microsoft.com/office/drawing/2014/main" val="2552851691"/>
                    </a:ext>
                  </a:extLst>
                </a:gridCol>
                <a:gridCol w="6421094">
                  <a:extLst>
                    <a:ext uri="{9D8B030D-6E8A-4147-A177-3AD203B41FA5}">
                      <a16:colId xmlns:a16="http://schemas.microsoft.com/office/drawing/2014/main" val="1680104625"/>
                    </a:ext>
                  </a:extLst>
                </a:gridCol>
              </a:tblGrid>
              <a:tr h="352664">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2000" b="0" kern="1200" dirty="0" smtClean="0">
                          <a:solidFill>
                            <a:srgbClr val="497E8D"/>
                          </a:solidFill>
                          <a:latin typeface="Calibri" panose="020F0502020204030204" pitchFamily="34" charset="0"/>
                          <a:ea typeface="+mn-ea"/>
                          <a:cs typeface="Calibri" panose="020F0502020204030204" pitchFamily="34" charset="0"/>
                        </a:rPr>
                        <a:t>Hormone</a:t>
                      </a:r>
                    </a:p>
                  </a:txBody>
                  <a:tcPr>
                    <a:solidFill>
                      <a:srgbClr val="FFFB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Secrete from</a:t>
                      </a:r>
                    </a:p>
                  </a:txBody>
                  <a:tcPr>
                    <a:solidFill>
                      <a:srgbClr val="FFFBFF"/>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Function </a:t>
                      </a:r>
                    </a:p>
                  </a:txBody>
                  <a:tcPr>
                    <a:solidFill>
                      <a:srgbClr val="FFFBFF"/>
                    </a:solidFill>
                  </a:tcPr>
                </a:tc>
                <a:extLst>
                  <a:ext uri="{0D108BD9-81ED-4DB2-BD59-A6C34878D82A}">
                    <a16:rowId xmlns:a16="http://schemas.microsoft.com/office/drawing/2014/main" val="1372616542"/>
                  </a:ext>
                </a:extLst>
              </a:tr>
              <a:tr h="998745">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Thyroxin</a:t>
                      </a: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(Thyroid hormones)</a:t>
                      </a:r>
                    </a:p>
                  </a:txBody>
                  <a:tcPr>
                    <a:solidFill>
                      <a:srgbClr val="FFFBFF"/>
                    </a:solidFill>
                  </a:tcPr>
                </a:tc>
                <a:tc>
                  <a:txBody>
                    <a:bodyPr/>
                    <a:lstStyle/>
                    <a:p>
                      <a:pPr marL="0" indent="0" algn="ctr" defTabSz="914400">
                        <a:lnSpc>
                          <a:spcPct val="150000"/>
                        </a:lnSpc>
                        <a:buClr>
                          <a:srgbClr val="007D7A"/>
                        </a:buClr>
                        <a:buFont typeface="Wingdings" panose="05000000000000000000" pitchFamily="2" charset="2"/>
                        <a:buNone/>
                      </a:pPr>
                      <a:endParaRPr lang="en-US" sz="1600" b="0" dirty="0" smtClean="0">
                        <a:solidFill>
                          <a:schemeClr val="bg1">
                            <a:lumMod val="50000"/>
                          </a:schemeClr>
                        </a:solidFill>
                      </a:endParaRPr>
                    </a:p>
                    <a:p>
                      <a:pPr marL="0" indent="0" algn="ctr" defTabSz="914400">
                        <a:lnSpc>
                          <a:spcPct val="150000"/>
                        </a:lnSpc>
                        <a:buClr>
                          <a:srgbClr val="007D7A"/>
                        </a:buClr>
                        <a:buFont typeface="Wingdings" panose="05000000000000000000" pitchFamily="2" charset="2"/>
                        <a:buNone/>
                      </a:pPr>
                      <a:r>
                        <a:rPr lang="en-US" sz="1600" b="0" dirty="0" smtClean="0">
                          <a:solidFill>
                            <a:schemeClr val="bg1">
                              <a:lumMod val="50000"/>
                            </a:schemeClr>
                          </a:solidFill>
                        </a:rPr>
                        <a:t>Thyroid gland</a:t>
                      </a:r>
                    </a:p>
                  </a:txBody>
                  <a:tcPr>
                    <a:solidFill>
                      <a:schemeClr val="bg1"/>
                    </a:solidFill>
                  </a:tcPr>
                </a:tc>
                <a:tc>
                  <a:txBody>
                    <a:bodyPr/>
                    <a:lstStyle/>
                    <a:p>
                      <a:pPr marL="342900" indent="-342900" algn="l" defTabSz="914400">
                        <a:lnSpc>
                          <a:spcPct val="150000"/>
                        </a:lnSpc>
                        <a:buClr>
                          <a:srgbClr val="007D7A"/>
                        </a:buClr>
                        <a:buFont typeface="+mj-lt"/>
                        <a:buAutoNum type="arabicPeriod"/>
                      </a:pPr>
                      <a:r>
                        <a:rPr lang="en-US" sz="1500" b="0" dirty="0" smtClean="0">
                          <a:solidFill>
                            <a:schemeClr val="tx1"/>
                          </a:solidFill>
                        </a:rPr>
                        <a:t>Essential for milk production.</a:t>
                      </a:r>
                    </a:p>
                    <a:p>
                      <a:pPr marL="342900" indent="-342900" algn="l" defTabSz="914400">
                        <a:lnSpc>
                          <a:spcPct val="150000"/>
                        </a:lnSpc>
                        <a:buClr>
                          <a:srgbClr val="007D7A"/>
                        </a:buClr>
                        <a:buFont typeface="+mj-lt"/>
                        <a:buAutoNum type="arabicPeriod"/>
                      </a:pPr>
                      <a:r>
                        <a:rPr lang="en-US" sz="1500" b="0" dirty="0" smtClean="0">
                          <a:solidFill>
                            <a:srgbClr val="FF0000"/>
                          </a:solidFill>
                        </a:rPr>
                        <a:t>Thyroxin &amp; TSH level decreases during lactation.</a:t>
                      </a:r>
                    </a:p>
                    <a:p>
                      <a:pPr marL="342900" indent="-342900" algn="l" defTabSz="914400">
                        <a:lnSpc>
                          <a:spcPct val="150000"/>
                        </a:lnSpc>
                        <a:buClr>
                          <a:srgbClr val="007D7A"/>
                        </a:buClr>
                        <a:buFont typeface="+mj-lt"/>
                        <a:buAutoNum type="arabicPeriod"/>
                      </a:pPr>
                      <a:r>
                        <a:rPr lang="en-US" sz="1500" b="0" dirty="0" smtClean="0">
                          <a:solidFill>
                            <a:srgbClr val="FF0000"/>
                          </a:solidFill>
                        </a:rPr>
                        <a:t>TRH increases leading to stimulation of PRL (nasal administration to treat inadequate lactation).</a:t>
                      </a:r>
                    </a:p>
                  </a:txBody>
                  <a:tcPr>
                    <a:solidFill>
                      <a:schemeClr val="bg1"/>
                    </a:solidFill>
                  </a:tcPr>
                </a:tc>
                <a:extLst>
                  <a:ext uri="{0D108BD9-81ED-4DB2-BD59-A6C34878D82A}">
                    <a16:rowId xmlns:a16="http://schemas.microsoft.com/office/drawing/2014/main" val="914437974"/>
                  </a:ext>
                </a:extLst>
              </a:tr>
              <a:tr h="342226">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Insulin</a:t>
                      </a:r>
                    </a:p>
                  </a:txBody>
                  <a:tcPr>
                    <a:solidFill>
                      <a:srgbClr val="FFFB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bg1">
                              <a:lumMod val="50000"/>
                            </a:schemeClr>
                          </a:solidFill>
                        </a:rPr>
                        <a:t>Pancreas </a:t>
                      </a:r>
                    </a:p>
                  </a:txBody>
                  <a:tcPr>
                    <a:solidFill>
                      <a:schemeClr val="bg1"/>
                    </a:solidFill>
                  </a:tcPr>
                </a:tc>
                <a:tc>
                  <a:txBody>
                    <a:bodyPr/>
                    <a:lstStyle/>
                    <a:p>
                      <a:pPr marL="342900" marR="0" indent="-342900" algn="l" defTabSz="914400" rtl="0" eaLnBrk="1" fontAlgn="auto" latinLnBrk="0" hangingPunct="1">
                        <a:lnSpc>
                          <a:spcPct val="100000"/>
                        </a:lnSpc>
                        <a:spcBef>
                          <a:spcPts val="0"/>
                        </a:spcBef>
                        <a:spcAft>
                          <a:spcPts val="0"/>
                        </a:spcAft>
                        <a:buClr>
                          <a:srgbClr val="007D7A"/>
                        </a:buClr>
                        <a:buSzTx/>
                        <a:buFont typeface="+mj-lt"/>
                        <a:buAutoNum type="arabicPeriod"/>
                        <a:tabLst/>
                        <a:defRPr/>
                      </a:pPr>
                      <a:r>
                        <a:rPr lang="en-US" sz="1500" b="0" dirty="0" smtClean="0">
                          <a:solidFill>
                            <a:srgbClr val="FF66CC"/>
                          </a:solidFill>
                        </a:rPr>
                        <a:t>Low during lactation.</a:t>
                      </a:r>
                    </a:p>
                    <a:p>
                      <a:pPr marL="342900" marR="0" indent="-342900" algn="l" defTabSz="914400" rtl="0" eaLnBrk="1" fontAlgn="auto" latinLnBrk="0" hangingPunct="1">
                        <a:lnSpc>
                          <a:spcPct val="100000"/>
                        </a:lnSpc>
                        <a:spcBef>
                          <a:spcPts val="0"/>
                        </a:spcBef>
                        <a:spcAft>
                          <a:spcPts val="0"/>
                        </a:spcAft>
                        <a:buClr>
                          <a:srgbClr val="007D7A"/>
                        </a:buClr>
                        <a:buSzTx/>
                        <a:buFont typeface="+mj-lt"/>
                        <a:buAutoNum type="arabicPeriod"/>
                        <a:tabLst/>
                        <a:defRPr/>
                      </a:pPr>
                      <a:r>
                        <a:rPr lang="en-US" sz="1500" b="0" dirty="0" smtClean="0">
                          <a:solidFill>
                            <a:srgbClr val="FF66CC"/>
                          </a:solidFill>
                        </a:rPr>
                        <a:t>Shunt of nutrients from storage depots to milk synthesis.</a:t>
                      </a:r>
                    </a:p>
                  </a:txBody>
                  <a:tcPr>
                    <a:solidFill>
                      <a:schemeClr val="bg1"/>
                    </a:solidFill>
                  </a:tcPr>
                </a:tc>
                <a:extLst>
                  <a:ext uri="{0D108BD9-81ED-4DB2-BD59-A6C34878D82A}">
                    <a16:rowId xmlns:a16="http://schemas.microsoft.com/office/drawing/2014/main" val="1129017962"/>
                  </a:ext>
                </a:extLst>
              </a:tr>
              <a:tr h="342226">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Leptin</a:t>
                      </a:r>
                      <a:endParaRPr kumimoji="0" lang="en-US" sz="1600" kern="1200" dirty="0" smtClean="0">
                        <a:solidFill>
                          <a:schemeClr val="bg1">
                            <a:lumMod val="50000"/>
                          </a:schemeClr>
                        </a:solidFill>
                        <a:latin typeface="+mn-lt"/>
                        <a:ea typeface="+mn-ea"/>
                        <a:cs typeface="+mn-cs"/>
                      </a:endParaRPr>
                    </a:p>
                  </a:txBody>
                  <a:tcPr>
                    <a:solidFill>
                      <a:srgbClr val="FFFBFF"/>
                    </a:solidFill>
                  </a:tcPr>
                </a:tc>
                <a:tc>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bg1">
                              <a:lumMod val="50000"/>
                            </a:schemeClr>
                          </a:solidFill>
                        </a:rPr>
                        <a:t>Adipose tissue </a:t>
                      </a:r>
                    </a:p>
                  </a:txBody>
                  <a:tcPr>
                    <a:solidFill>
                      <a:schemeClr val="bg1"/>
                    </a:solidFill>
                  </a:tcPr>
                </a:tc>
                <a:tc>
                  <a:txBody>
                    <a:bodyPr/>
                    <a:lstStyle/>
                    <a:p>
                      <a:pPr marL="342900" lvl="0" indent="-342900" algn="l" rtl="0">
                        <a:buFont typeface="+mj-lt"/>
                        <a:buAutoNum type="arabicPeriod"/>
                      </a:pPr>
                      <a:r>
                        <a:rPr lang="en-US" sz="1500" dirty="0" smtClean="0"/>
                        <a:t>Increases during pregnancy (increase adipose tissue).</a:t>
                      </a:r>
                    </a:p>
                    <a:p>
                      <a:pPr marL="342900" lvl="0" indent="-342900" algn="l" rtl="0">
                        <a:buFont typeface="+mj-lt"/>
                        <a:buAutoNum type="arabicPeriod"/>
                      </a:pPr>
                      <a:r>
                        <a:rPr lang="en-US" sz="1500" dirty="0" smtClean="0"/>
                        <a:t>Decreases with lactation.</a:t>
                      </a:r>
                    </a:p>
                  </a:txBody>
                  <a:tcPr>
                    <a:solidFill>
                      <a:schemeClr val="bg1"/>
                    </a:solidFill>
                  </a:tcPr>
                </a:tc>
                <a:extLst>
                  <a:ext uri="{0D108BD9-81ED-4DB2-BD59-A6C34878D82A}">
                    <a16:rowId xmlns:a16="http://schemas.microsoft.com/office/drawing/2014/main" val="1543112303"/>
                  </a:ext>
                </a:extLst>
              </a:tr>
              <a:tr h="780034">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err="1" smtClean="0">
                          <a:solidFill>
                            <a:srgbClr val="008080"/>
                          </a:solidFill>
                          <a:latin typeface="+mn-lt"/>
                          <a:ea typeface="+mn-ea"/>
                          <a:cs typeface="+mn-cs"/>
                        </a:rPr>
                        <a:t>PTHrP</a:t>
                      </a:r>
                      <a:endParaRPr kumimoji="0" lang="en-US" sz="1600" kern="1200" dirty="0" smtClean="0">
                        <a:solidFill>
                          <a:srgbClr val="008080"/>
                        </a:solidFill>
                        <a:latin typeface="+mn-lt"/>
                        <a:ea typeface="+mn-ea"/>
                        <a:cs typeface="+mn-cs"/>
                      </a:endParaRPr>
                    </a:p>
                  </a:txBody>
                  <a:tcPr>
                    <a:solidFill>
                      <a:srgbClr val="FFFB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lang="pt-BR" sz="1600" b="0" dirty="0" smtClean="0">
                        <a:solidFill>
                          <a:schemeClr val="bg1">
                            <a:lumMod val="50000"/>
                          </a:schemeClr>
                        </a:solidFill>
                      </a:endParaRP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pt-BR" sz="1600" b="0" dirty="0" smtClean="0">
                          <a:solidFill>
                            <a:schemeClr val="bg1">
                              <a:lumMod val="50000"/>
                            </a:schemeClr>
                          </a:solidFill>
                        </a:rPr>
                        <a:t>Cancer cells</a:t>
                      </a:r>
                      <a:endParaRPr lang="en-US" sz="1600" b="0" dirty="0" smtClean="0">
                        <a:solidFill>
                          <a:schemeClr val="bg1">
                            <a:lumMod val="50000"/>
                          </a:schemeClr>
                        </a:solidFill>
                      </a:endParaRPr>
                    </a:p>
                  </a:txBody>
                  <a:tcPr>
                    <a:solidFill>
                      <a:schemeClr val="bg1"/>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altLang="ar-SA" sz="1500" b="0" kern="1200" baseline="0" dirty="0" smtClean="0">
                          <a:solidFill>
                            <a:schemeClr val="tx1"/>
                          </a:solidFill>
                          <a:latin typeface="+mn-lt"/>
                          <a:ea typeface="+mn-ea"/>
                          <a:cs typeface="+mn-cs"/>
                        </a:rPr>
                        <a:t>Increases during lactation.</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altLang="ar-SA" sz="1500" b="0" kern="1200" baseline="0" dirty="0" smtClean="0">
                          <a:solidFill>
                            <a:schemeClr val="tx1"/>
                          </a:solidFill>
                          <a:latin typeface="+mn-lt"/>
                          <a:ea typeface="+mn-ea"/>
                          <a:cs typeface="+mn-cs"/>
                        </a:rPr>
                        <a:t>Mobilizes bone calcium.</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altLang="ar-SA" sz="1500" b="0" kern="1200" baseline="0" dirty="0" smtClean="0">
                          <a:solidFill>
                            <a:schemeClr val="tx1"/>
                          </a:solidFill>
                          <a:latin typeface="+mn-lt"/>
                          <a:ea typeface="+mn-ea"/>
                          <a:cs typeface="+mn-cs"/>
                        </a:rPr>
                        <a:t>Increase in alkaline phosphatase.</a:t>
                      </a:r>
                    </a:p>
                  </a:txBody>
                  <a:tcPr>
                    <a:solidFill>
                      <a:schemeClr val="bg1"/>
                    </a:solidFill>
                  </a:tcPr>
                </a:tc>
                <a:extLst>
                  <a:ext uri="{0D108BD9-81ED-4DB2-BD59-A6C34878D82A}">
                    <a16:rowId xmlns:a16="http://schemas.microsoft.com/office/drawing/2014/main" val="2634517813"/>
                  </a:ext>
                </a:extLst>
              </a:tr>
              <a:tr h="780034">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Corticosteroids </a:t>
                      </a: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chemeClr val="tx1"/>
                          </a:solidFill>
                          <a:latin typeface="+mn-lt"/>
                          <a:ea typeface="+mn-ea"/>
                          <a:cs typeface="+mn-cs"/>
                        </a:rPr>
                        <a:t>(Direct effect)</a:t>
                      </a:r>
                    </a:p>
                  </a:txBody>
                  <a:tcPr>
                    <a:solidFill>
                      <a:srgbClr val="FFFB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pt-BR" sz="1600" b="0" dirty="0" smtClean="0">
                          <a:solidFill>
                            <a:schemeClr val="bg1">
                              <a:lumMod val="50000"/>
                            </a:schemeClr>
                          </a:solidFill>
                        </a:rPr>
                        <a:t>Zona glumerulosa of the adrenal cortex</a:t>
                      </a:r>
                      <a:endParaRPr lang="en-US" sz="1600" b="0" dirty="0" smtClean="0">
                        <a:solidFill>
                          <a:schemeClr val="bg1">
                            <a:lumMod val="50000"/>
                          </a:schemeClr>
                        </a:solidFill>
                      </a:endParaRPr>
                    </a:p>
                  </a:txBody>
                  <a:tcPr>
                    <a:solidFill>
                      <a:schemeClr val="bg1"/>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altLang="ar-SA" sz="1500" b="0" kern="1200" baseline="0" dirty="0" smtClean="0">
                          <a:solidFill>
                            <a:schemeClr val="tx1"/>
                          </a:solidFill>
                          <a:latin typeface="+mn-lt"/>
                          <a:ea typeface="+mn-ea"/>
                          <a:cs typeface="+mn-cs"/>
                        </a:rPr>
                        <a:t>Increases during pregnancy (</a:t>
                      </a:r>
                      <a:r>
                        <a:rPr kumimoji="0" lang="en-US" altLang="ar-SA" sz="1500" b="0" kern="1200" baseline="0" dirty="0" smtClean="0">
                          <a:solidFill>
                            <a:srgbClr val="FFC000"/>
                          </a:solidFill>
                          <a:latin typeface="+mn-lt"/>
                          <a:ea typeface="+mn-ea"/>
                          <a:cs typeface="+mn-cs"/>
                        </a:rPr>
                        <a:t>five fold</a:t>
                      </a:r>
                      <a:r>
                        <a:rPr kumimoji="0" lang="en-US" altLang="ar-SA" sz="1500" b="0" kern="1200" baseline="0" dirty="0" smtClean="0">
                          <a:solidFill>
                            <a:schemeClr val="tx1"/>
                          </a:solidFill>
                          <a:latin typeface="+mn-lt"/>
                          <a:ea typeface="+mn-ea"/>
                          <a:cs typeface="+mn-cs"/>
                        </a:rPr>
                        <a:t>).</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altLang="ar-SA" sz="1500" b="0" kern="1200" baseline="0" dirty="0" smtClean="0">
                          <a:solidFill>
                            <a:schemeClr val="tx1"/>
                          </a:solidFill>
                          <a:latin typeface="+mn-lt"/>
                          <a:ea typeface="+mn-ea"/>
                          <a:cs typeface="+mn-cs"/>
                        </a:rPr>
                        <a:t>Involved in breast development (</a:t>
                      </a:r>
                      <a:r>
                        <a:rPr kumimoji="0" lang="en-US" altLang="ar-SA" sz="1500" b="1" kern="1200" baseline="0" dirty="0" smtClean="0">
                          <a:solidFill>
                            <a:srgbClr val="FF0000"/>
                          </a:solidFill>
                          <a:latin typeface="+mn-lt"/>
                          <a:ea typeface="+mn-ea"/>
                          <a:cs typeface="+mn-cs"/>
                        </a:rPr>
                        <a:t>permissive</a:t>
                      </a:r>
                      <a:r>
                        <a:rPr kumimoji="0" lang="en-US" altLang="ar-SA" sz="1500" b="0" kern="1200" baseline="0" dirty="0" smtClean="0">
                          <a:solidFill>
                            <a:schemeClr val="tx1"/>
                          </a:solidFill>
                          <a:latin typeface="+mn-lt"/>
                          <a:ea typeface="+mn-ea"/>
                          <a:cs typeface="+mn-cs"/>
                        </a:rPr>
                        <a:t> action on milk protein synthesis).</a:t>
                      </a:r>
                    </a:p>
                  </a:txBody>
                  <a:tcPr>
                    <a:solidFill>
                      <a:schemeClr val="bg1"/>
                    </a:solidFill>
                  </a:tcPr>
                </a:tc>
                <a:extLst>
                  <a:ext uri="{0D108BD9-81ED-4DB2-BD59-A6C34878D82A}">
                    <a16:rowId xmlns:a16="http://schemas.microsoft.com/office/drawing/2014/main" val="3758356966"/>
                  </a:ext>
                </a:extLst>
              </a:tr>
            </a:tbl>
          </a:graphicData>
        </a:graphic>
      </p:graphicFrame>
    </p:spTree>
    <p:extLst>
      <p:ext uri="{BB962C8B-B14F-4D97-AF65-F5344CB8AC3E}">
        <p14:creationId xmlns:p14="http://schemas.microsoft.com/office/powerpoint/2010/main" val="3997140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Prolactin </a:t>
            </a:r>
            <a:r>
              <a:rPr lang="en-US" altLang="en-US" sz="3200" dirty="0">
                <a:solidFill>
                  <a:srgbClr val="008080"/>
                </a:solidFill>
                <a:latin typeface="Bahnschrift" panose="020B0502040204020203" pitchFamily="34" charset="0"/>
                <a:cs typeface="Calibri" panose="020F0502020204030204" pitchFamily="34" charset="0"/>
              </a:rPr>
              <a:t>(PRL</a:t>
            </a:r>
            <a:r>
              <a:rPr lang="en-US" altLang="en-US" sz="3200" dirty="0" smtClean="0">
                <a:solidFill>
                  <a:srgbClr val="008080"/>
                </a:solidFill>
                <a:latin typeface="Bahnschrift" panose="020B0502040204020203" pitchFamily="34" charset="0"/>
                <a:cs typeface="Calibri" panose="020F0502020204030204" pitchFamily="34" charset="0"/>
              </a:rPr>
              <a:t>) Hormone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0" y="1237601"/>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sz="1800" dirty="0" smtClean="0">
                <a:solidFill>
                  <a:srgbClr val="008080"/>
                </a:solidFill>
                <a:cs typeface="Calibri" panose="020F0502020204030204" pitchFamily="34" charset="0"/>
              </a:rPr>
              <a:t>Where the hormone secret from?</a:t>
            </a:r>
          </a:p>
          <a:p>
            <a:pPr marL="0" indent="0">
              <a:buClr>
                <a:srgbClr val="008080"/>
              </a:buClr>
              <a:buNone/>
            </a:pPr>
            <a:r>
              <a:rPr lang="en-US" sz="1800" dirty="0">
                <a:cs typeface="Calibri" panose="020F0502020204030204" pitchFamily="34" charset="0"/>
              </a:rPr>
              <a:t>Secreted from the anterior pituitary gland (</a:t>
            </a:r>
            <a:r>
              <a:rPr lang="en-US" sz="1800" dirty="0" err="1">
                <a:cs typeface="Calibri" panose="020F0502020204030204" pitchFamily="34" charset="0"/>
              </a:rPr>
              <a:t>Lactotrophs</a:t>
            </a:r>
            <a:r>
              <a:rPr lang="en-US" sz="1800" dirty="0" smtClean="0">
                <a:cs typeface="Calibri" panose="020F0502020204030204" pitchFamily="34" charset="0"/>
              </a:rPr>
              <a:t>).</a:t>
            </a:r>
          </a:p>
          <a:p>
            <a:pPr marL="0" indent="0">
              <a:buClr>
                <a:srgbClr val="008080"/>
              </a:buClr>
              <a:buNone/>
            </a:pPr>
            <a:endParaRPr lang="en-US" sz="400" dirty="0" smtClean="0">
              <a:cs typeface="Calibri" panose="020F0502020204030204" pitchFamily="34" charset="0"/>
            </a:endParaRPr>
          </a:p>
          <a:p>
            <a:pPr>
              <a:buClr>
                <a:srgbClr val="008080"/>
              </a:buClr>
            </a:pPr>
            <a:r>
              <a:rPr lang="en-US" sz="1800" dirty="0" smtClean="0">
                <a:solidFill>
                  <a:srgbClr val="008080"/>
                </a:solidFill>
                <a:cs typeface="Calibri" panose="020F0502020204030204" pitchFamily="34" charset="0"/>
              </a:rPr>
              <a:t>Level:</a:t>
            </a:r>
          </a:p>
          <a:p>
            <a:pPr>
              <a:buClr>
                <a:srgbClr val="008080"/>
              </a:buClr>
            </a:pPr>
            <a:endParaRPr lang="en-US" sz="400" dirty="0" smtClean="0">
              <a:cs typeface="Calibri" panose="020F0502020204030204" pitchFamily="34" charset="0"/>
            </a:endParaRPr>
          </a:p>
          <a:p>
            <a:pPr defTabSz="914400">
              <a:spcBef>
                <a:spcPts val="0"/>
              </a:spcBef>
              <a:buClr>
                <a:srgbClr val="008080"/>
              </a:buClr>
              <a:buSzTx/>
              <a:buFont typeface="Arial" panose="020B0604020202020204" pitchFamily="34" charset="0"/>
              <a:buChar char="•"/>
              <a:defRPr/>
            </a:pPr>
            <a:r>
              <a:rPr lang="en-US" sz="1700" dirty="0">
                <a:cs typeface="Calibri" panose="020F0502020204030204" pitchFamily="34" charset="0"/>
              </a:rPr>
              <a:t>Its level rises </a:t>
            </a:r>
            <a:r>
              <a:rPr lang="en-US" sz="1700" u="sng" dirty="0">
                <a:cs typeface="Calibri" panose="020F0502020204030204" pitchFamily="34" charset="0"/>
              </a:rPr>
              <a:t>steadily</a:t>
            </a:r>
            <a:r>
              <a:rPr lang="en-US" sz="1700" dirty="0">
                <a:cs typeface="Calibri" panose="020F0502020204030204" pitchFamily="34" charset="0"/>
              </a:rPr>
              <a:t> </a:t>
            </a:r>
            <a:r>
              <a:rPr lang="en-US" sz="1700" dirty="0" smtClean="0">
                <a:solidFill>
                  <a:srgbClr val="00B050"/>
                </a:solidFill>
                <a:cs typeface="Calibri" panose="020F0502020204030204" pitchFamily="34" charset="0"/>
              </a:rPr>
              <a:t>(gradually) </a:t>
            </a:r>
            <a:r>
              <a:rPr lang="en-US" sz="1700" dirty="0" smtClean="0">
                <a:cs typeface="Calibri" panose="020F0502020204030204" pitchFamily="34" charset="0"/>
              </a:rPr>
              <a:t>from </a:t>
            </a:r>
            <a:r>
              <a:rPr lang="en-US" sz="1700" dirty="0">
                <a:cs typeface="Calibri" panose="020F0502020204030204" pitchFamily="34" charset="0"/>
              </a:rPr>
              <a:t>the </a:t>
            </a:r>
            <a:r>
              <a:rPr lang="en-US" sz="1700" dirty="0" smtClean="0">
                <a:solidFill>
                  <a:schemeClr val="accent4"/>
                </a:solidFill>
                <a:cs typeface="Calibri" panose="020F0502020204030204" pitchFamily="34" charset="0"/>
              </a:rPr>
              <a:t>5</a:t>
            </a:r>
            <a:r>
              <a:rPr lang="en-US" sz="1700" baseline="30000" dirty="0" smtClean="0">
                <a:solidFill>
                  <a:schemeClr val="accent4"/>
                </a:solidFill>
                <a:cs typeface="Calibri" panose="020F0502020204030204" pitchFamily="34" charset="0"/>
              </a:rPr>
              <a:t>th</a:t>
            </a:r>
            <a:r>
              <a:rPr lang="en-US" sz="1700" dirty="0" smtClean="0">
                <a:cs typeface="Calibri" panose="020F0502020204030204" pitchFamily="34" charset="0"/>
              </a:rPr>
              <a:t> </a:t>
            </a:r>
            <a:r>
              <a:rPr lang="en-US" sz="1700" dirty="0">
                <a:cs typeface="Calibri" panose="020F0502020204030204" pitchFamily="34" charset="0"/>
              </a:rPr>
              <a:t>week of pregnancy until birth (</a:t>
            </a:r>
            <a:r>
              <a:rPr lang="en-US" sz="1700" dirty="0">
                <a:solidFill>
                  <a:schemeClr val="accent4"/>
                </a:solidFill>
                <a:cs typeface="Calibri" panose="020F0502020204030204" pitchFamily="34" charset="0"/>
              </a:rPr>
              <a:t>10-20</a:t>
            </a:r>
            <a:r>
              <a:rPr lang="en-US" sz="1700" dirty="0">
                <a:cs typeface="Calibri" panose="020F0502020204030204" pitchFamily="34" charset="0"/>
              </a:rPr>
              <a:t> times the </a:t>
            </a:r>
            <a:r>
              <a:rPr lang="en-US" sz="1700" dirty="0" err="1">
                <a:cs typeface="Calibri" panose="020F0502020204030204" pitchFamily="34" charset="0"/>
              </a:rPr>
              <a:t>nonpregnant</a:t>
            </a:r>
            <a:r>
              <a:rPr lang="en-US" sz="1700" dirty="0">
                <a:cs typeface="Calibri" panose="020F0502020204030204" pitchFamily="34" charset="0"/>
              </a:rPr>
              <a:t> level).</a:t>
            </a:r>
          </a:p>
          <a:p>
            <a:pPr defTabSz="914400">
              <a:spcBef>
                <a:spcPts val="0"/>
              </a:spcBef>
              <a:buClr>
                <a:srgbClr val="008080"/>
              </a:buClr>
              <a:buSzTx/>
              <a:buFont typeface="Arial" panose="020B0604020202020204" pitchFamily="34" charset="0"/>
              <a:buChar char="•"/>
              <a:defRPr/>
            </a:pPr>
            <a:r>
              <a:rPr lang="en-US" sz="1700" dirty="0">
                <a:cs typeface="Calibri" panose="020F0502020204030204" pitchFamily="34" charset="0"/>
              </a:rPr>
              <a:t>Enhanced by Estrogen</a:t>
            </a:r>
            <a:r>
              <a:rPr lang="en-US" sz="1700" dirty="0" smtClean="0">
                <a:cs typeface="Calibri" panose="020F0502020204030204" pitchFamily="34" charset="0"/>
              </a:rPr>
              <a:t>.</a:t>
            </a:r>
          </a:p>
          <a:p>
            <a:pPr marL="0" indent="0" defTabSz="914400">
              <a:spcBef>
                <a:spcPts val="0"/>
              </a:spcBef>
              <a:buClr>
                <a:srgbClr val="008080"/>
              </a:buClr>
              <a:buSzTx/>
              <a:buNone/>
              <a:defRPr/>
            </a:pPr>
            <a:endParaRPr lang="en-US" sz="1400" dirty="0">
              <a:solidFill>
                <a:srgbClr val="008080"/>
              </a:solidFill>
              <a:cs typeface="Calibri" panose="020F0502020204030204" pitchFamily="34" charset="0"/>
            </a:endParaRPr>
          </a:p>
          <a:p>
            <a:pPr defTabSz="914400">
              <a:spcBef>
                <a:spcPts val="0"/>
              </a:spcBef>
              <a:buClr>
                <a:srgbClr val="008080"/>
              </a:buClr>
              <a:buSzTx/>
              <a:defRPr/>
            </a:pPr>
            <a:r>
              <a:rPr lang="en-US" sz="1800" dirty="0" smtClean="0">
                <a:solidFill>
                  <a:srgbClr val="008080"/>
                </a:solidFill>
              </a:rPr>
              <a:t>Effect: </a:t>
            </a:r>
          </a:p>
          <a:p>
            <a:pPr defTabSz="914400">
              <a:spcBef>
                <a:spcPts val="0"/>
              </a:spcBef>
              <a:buClr>
                <a:srgbClr val="008080"/>
              </a:buClr>
              <a:buSzTx/>
              <a:defRPr/>
            </a:pPr>
            <a:endParaRPr lang="en-US" sz="400" dirty="0" smtClean="0">
              <a:solidFill>
                <a:srgbClr val="008080"/>
              </a:solidFill>
            </a:endParaRPr>
          </a:p>
          <a:p>
            <a:pPr marL="342900" indent="-342900" defTabSz="914400">
              <a:lnSpc>
                <a:spcPct val="150000"/>
              </a:lnSpc>
              <a:spcBef>
                <a:spcPts val="0"/>
              </a:spcBef>
              <a:buClr>
                <a:srgbClr val="008080"/>
              </a:buClr>
              <a:buSzTx/>
              <a:buFont typeface="+mj-lt"/>
              <a:buAutoNum type="arabicPeriod"/>
              <a:defRPr/>
            </a:pPr>
            <a:r>
              <a:rPr lang="en-US" sz="1600" dirty="0">
                <a:cs typeface="Calibri" panose="020F0502020204030204" pitchFamily="34" charset="0"/>
              </a:rPr>
              <a:t>It has mammogenic, lactogenic and </a:t>
            </a:r>
            <a:r>
              <a:rPr lang="en-US" sz="1600" dirty="0">
                <a:solidFill>
                  <a:srgbClr val="FF0000"/>
                </a:solidFill>
                <a:cs typeface="Calibri" panose="020F0502020204030204" pitchFamily="34" charset="0"/>
              </a:rPr>
              <a:t>galactopoietic </a:t>
            </a:r>
            <a:r>
              <a:rPr lang="en-US" sz="1600" dirty="0" smtClean="0">
                <a:solidFill>
                  <a:srgbClr val="FF0000"/>
                </a:solidFill>
                <a:cs typeface="Calibri" panose="020F0502020204030204" pitchFamily="34" charset="0"/>
              </a:rPr>
              <a:t>effects</a:t>
            </a:r>
            <a:r>
              <a:rPr lang="en-US" sz="1600" dirty="0">
                <a:solidFill>
                  <a:srgbClr val="FF0000"/>
                </a:solidFill>
                <a:cs typeface="Calibri" panose="020F0502020204030204" pitchFamily="34" charset="0"/>
              </a:rPr>
              <a:t> </a:t>
            </a:r>
            <a:r>
              <a:rPr lang="en-US" sz="1600" dirty="0">
                <a:cs typeface="Calibri" panose="020F0502020204030204" pitchFamily="34" charset="0"/>
              </a:rPr>
              <a:t>(Its main function is milk </a:t>
            </a:r>
            <a:r>
              <a:rPr lang="en-US" sz="1600" dirty="0" smtClean="0">
                <a:cs typeface="Calibri" panose="020F0502020204030204" pitchFamily="34" charset="0"/>
              </a:rPr>
              <a:t>production).</a:t>
            </a:r>
            <a:endParaRPr lang="ar-SA" sz="1600" dirty="0" smtClean="0">
              <a:cs typeface="Calibri" panose="020F0502020204030204" pitchFamily="34" charset="0"/>
            </a:endParaRPr>
          </a:p>
          <a:p>
            <a:pPr marL="342900" indent="-342900" defTabSz="914400">
              <a:lnSpc>
                <a:spcPct val="150000"/>
              </a:lnSpc>
              <a:spcBef>
                <a:spcPts val="0"/>
              </a:spcBef>
              <a:buClr>
                <a:srgbClr val="008080"/>
              </a:buClr>
              <a:buSzTx/>
              <a:buFont typeface="+mj-lt"/>
              <a:buAutoNum type="arabicPeriod"/>
              <a:defRPr/>
            </a:pPr>
            <a:r>
              <a:rPr lang="en-US" sz="1600" dirty="0" smtClean="0">
                <a:solidFill>
                  <a:srgbClr val="FF0000"/>
                </a:solidFill>
                <a:cs typeface="Calibri" panose="020F0502020204030204" pitchFamily="34" charset="0"/>
              </a:rPr>
              <a:t>It </a:t>
            </a:r>
            <a:r>
              <a:rPr lang="en-US" sz="1600" dirty="0">
                <a:solidFill>
                  <a:srgbClr val="FF0000"/>
                </a:solidFill>
                <a:cs typeface="Calibri" panose="020F0502020204030204" pitchFamily="34" charset="0"/>
              </a:rPr>
              <a:t>stimulates expression of genes that encode several milk components: </a:t>
            </a:r>
            <a:r>
              <a:rPr lang="en-US" sz="1600" dirty="0" smtClean="0">
                <a:solidFill>
                  <a:srgbClr val="FF0000"/>
                </a:solidFill>
                <a:cs typeface="Calibri" panose="020F0502020204030204" pitchFamily="34" charset="0"/>
              </a:rPr>
              <a:t>casein, </a:t>
            </a:r>
            <a:r>
              <a:rPr lang="en-US" sz="1600" dirty="0" err="1" smtClean="0">
                <a:solidFill>
                  <a:srgbClr val="FF0000"/>
                </a:solidFill>
                <a:cs typeface="Calibri" panose="020F0502020204030204" pitchFamily="34" charset="0"/>
              </a:rPr>
              <a:t>lactalbumin</a:t>
            </a:r>
            <a:r>
              <a:rPr lang="en-US" sz="1600" dirty="0">
                <a:solidFill>
                  <a:srgbClr val="FF0000"/>
                </a:solidFill>
                <a:cs typeface="Calibri" panose="020F0502020204030204" pitchFamily="34" charset="0"/>
              </a:rPr>
              <a:t>, lactose and lipids</a:t>
            </a:r>
            <a:r>
              <a:rPr lang="en-US" sz="1600" dirty="0" smtClean="0">
                <a:solidFill>
                  <a:srgbClr val="FF0000"/>
                </a:solidFill>
                <a:cs typeface="Calibri" panose="020F0502020204030204" pitchFamily="34" charset="0"/>
              </a:rPr>
              <a:t>.</a:t>
            </a:r>
            <a:endParaRPr lang="en-US" sz="1600" dirty="0">
              <a:solidFill>
                <a:srgbClr val="FF0000"/>
              </a:solidFill>
              <a:cs typeface="Calibri" panose="020F0502020204030204" pitchFamily="34" charset="0"/>
            </a:endParaRPr>
          </a:p>
          <a:p>
            <a:pPr marL="342900" indent="-342900" defTabSz="914400">
              <a:lnSpc>
                <a:spcPct val="150000"/>
              </a:lnSpc>
              <a:spcBef>
                <a:spcPts val="0"/>
              </a:spcBef>
              <a:buClr>
                <a:srgbClr val="008080"/>
              </a:buClr>
              <a:buSzTx/>
              <a:buFont typeface="+mj-lt"/>
              <a:buAutoNum type="arabicPeriod"/>
              <a:defRPr/>
            </a:pPr>
            <a:r>
              <a:rPr lang="en-US" sz="1600" dirty="0" smtClean="0">
                <a:solidFill>
                  <a:schemeClr val="accent5">
                    <a:lumMod val="75000"/>
                  </a:schemeClr>
                </a:solidFill>
                <a:cs typeface="Calibri" panose="020F0502020204030204" pitchFamily="34" charset="0"/>
              </a:rPr>
              <a:t>Sudden drop in </a:t>
            </a:r>
            <a:r>
              <a:rPr lang="en-US" sz="1600" dirty="0" smtClean="0">
                <a:solidFill>
                  <a:schemeClr val="accent5">
                    <a:lumMod val="75000"/>
                  </a:schemeClr>
                </a:solidFill>
                <a:cs typeface="Calibri" panose="020F0502020204030204" pitchFamily="34" charset="0"/>
              </a:rPr>
              <a:t>estrogen </a:t>
            </a:r>
            <a:r>
              <a:rPr lang="en-US" sz="1600" dirty="0" smtClean="0">
                <a:solidFill>
                  <a:schemeClr val="accent5">
                    <a:lumMod val="75000"/>
                  </a:schemeClr>
                </a:solidFill>
                <a:cs typeface="Calibri" panose="020F0502020204030204" pitchFamily="34" charset="0"/>
              </a:rPr>
              <a:t>&amp; </a:t>
            </a:r>
            <a:r>
              <a:rPr lang="en-US" sz="1600" dirty="0" smtClean="0">
                <a:solidFill>
                  <a:schemeClr val="accent5">
                    <a:lumMod val="75000"/>
                  </a:schemeClr>
                </a:solidFill>
                <a:cs typeface="Calibri" panose="020F0502020204030204" pitchFamily="34" charset="0"/>
              </a:rPr>
              <a:t>progesterone </a:t>
            </a:r>
            <a:r>
              <a:rPr lang="en-US" sz="1600" dirty="0" smtClean="0">
                <a:solidFill>
                  <a:schemeClr val="accent5">
                    <a:lumMod val="75000"/>
                  </a:schemeClr>
                </a:solidFill>
                <a:cs typeface="Calibri" panose="020F0502020204030204" pitchFamily="34" charset="0"/>
              </a:rPr>
              <a:t>after delivery allows milk production. </a:t>
            </a:r>
          </a:p>
          <a:p>
            <a:pPr marL="342900" indent="-342900" defTabSz="914400">
              <a:lnSpc>
                <a:spcPct val="150000"/>
              </a:lnSpc>
              <a:spcBef>
                <a:spcPts val="0"/>
              </a:spcBef>
              <a:buClr>
                <a:srgbClr val="008080"/>
              </a:buClr>
              <a:buSzTx/>
              <a:buFont typeface="+mj-lt"/>
              <a:buAutoNum type="arabicPeriod"/>
              <a:defRPr/>
            </a:pPr>
            <a:r>
              <a:rPr lang="en-US" sz="1600" dirty="0" smtClean="0">
                <a:cs typeface="Calibri" panose="020F0502020204030204" pitchFamily="34" charset="0"/>
              </a:rPr>
              <a:t>Required to facilitate the mobilization of nutrients and minerals. </a:t>
            </a:r>
          </a:p>
          <a:p>
            <a:pPr marL="342900" indent="-342900" defTabSz="914400">
              <a:spcBef>
                <a:spcPts val="0"/>
              </a:spcBef>
              <a:buClr>
                <a:srgbClr val="008080"/>
              </a:buClr>
              <a:buSzTx/>
              <a:buFont typeface="+mj-lt"/>
              <a:buAutoNum type="arabicPeriod"/>
              <a:defRPr/>
            </a:pPr>
            <a:endParaRPr lang="en-US" sz="1200" dirty="0">
              <a:cs typeface="Calibri" panose="020F0502020204030204" pitchFamily="34" charset="0"/>
            </a:endParaRPr>
          </a:p>
          <a:p>
            <a:pPr defTabSz="914400">
              <a:spcBef>
                <a:spcPts val="0"/>
              </a:spcBef>
              <a:buClr>
                <a:srgbClr val="008080"/>
              </a:buClr>
              <a:buSzTx/>
              <a:defRPr/>
            </a:pPr>
            <a:r>
              <a:rPr lang="en-US" sz="1800" dirty="0">
                <a:solidFill>
                  <a:srgbClr val="008080"/>
                </a:solidFill>
                <a:cs typeface="Calibri" panose="020F0502020204030204" pitchFamily="34" charset="0"/>
              </a:rPr>
              <a:t>Inhibited/ Stimulated </a:t>
            </a:r>
            <a:r>
              <a:rPr lang="en-US" sz="1800" dirty="0" smtClean="0">
                <a:solidFill>
                  <a:srgbClr val="008080"/>
                </a:solidFill>
                <a:cs typeface="Calibri" panose="020F0502020204030204" pitchFamily="34" charset="0"/>
              </a:rPr>
              <a:t>by:</a:t>
            </a:r>
          </a:p>
          <a:p>
            <a:pPr marL="342900" indent="-342900">
              <a:buClr>
                <a:srgbClr val="008080"/>
              </a:buClr>
              <a:buFont typeface="+mj-lt"/>
              <a:buAutoNum type="arabicPeriod"/>
            </a:pPr>
            <a:r>
              <a:rPr lang="en-US" sz="1600" dirty="0">
                <a:cs typeface="Calibri" panose="020F0502020204030204" pitchFamily="34" charset="0"/>
              </a:rPr>
              <a:t>It is </a:t>
            </a:r>
            <a:r>
              <a:rPr lang="en-US" sz="1600" dirty="0">
                <a:solidFill>
                  <a:srgbClr val="FF0000"/>
                </a:solidFill>
                <a:cs typeface="Calibri" panose="020F0502020204030204" pitchFamily="34" charset="0"/>
              </a:rPr>
              <a:t>inhibited</a:t>
            </a:r>
            <a:r>
              <a:rPr lang="en-US" sz="1600" dirty="0">
                <a:cs typeface="Calibri" panose="020F0502020204030204" pitchFamily="34" charset="0"/>
              </a:rPr>
              <a:t> mainly by hypothalamic hormone (</a:t>
            </a:r>
            <a:r>
              <a:rPr lang="en-US" sz="1600" dirty="0" smtClean="0">
                <a:cs typeface="Calibri" panose="020F0502020204030204" pitchFamily="34" charset="0"/>
              </a:rPr>
              <a:t>Dopamine).</a:t>
            </a:r>
          </a:p>
          <a:p>
            <a:pPr marL="342900" indent="-342900">
              <a:buClr>
                <a:srgbClr val="008080"/>
              </a:buClr>
              <a:buFont typeface="+mj-lt"/>
              <a:buAutoNum type="arabicPeriod"/>
            </a:pPr>
            <a:r>
              <a:rPr lang="en-US" sz="1600" dirty="0" smtClean="0">
                <a:cs typeface="Calibri" panose="020F0502020204030204" pitchFamily="34" charset="0"/>
              </a:rPr>
              <a:t>It can be </a:t>
            </a:r>
            <a:r>
              <a:rPr lang="en-US" sz="1600" dirty="0" smtClean="0">
                <a:solidFill>
                  <a:srgbClr val="FF0000"/>
                </a:solidFill>
                <a:cs typeface="Calibri" panose="020F0502020204030204" pitchFamily="34" charset="0"/>
              </a:rPr>
              <a:t>stimulated</a:t>
            </a:r>
            <a:r>
              <a:rPr lang="en-US" sz="1600" dirty="0" smtClean="0">
                <a:cs typeface="Calibri" panose="020F0502020204030204" pitchFamily="34" charset="0"/>
              </a:rPr>
              <a:t> by Thyrotropin-releasing </a:t>
            </a:r>
            <a:r>
              <a:rPr lang="en-US" sz="1600" dirty="0">
                <a:cs typeface="Calibri" panose="020F0502020204030204" pitchFamily="34" charset="0"/>
              </a:rPr>
              <a:t>hormone (TRH</a:t>
            </a:r>
            <a:r>
              <a:rPr lang="en-US" sz="1600" dirty="0" smtClean="0">
                <a:cs typeface="Calibri" panose="020F0502020204030204" pitchFamily="34" charset="0"/>
              </a:rPr>
              <a:t>).</a:t>
            </a:r>
            <a:endParaRPr lang="en-US" sz="1600" dirty="0">
              <a:solidFill>
                <a:srgbClr val="008080"/>
              </a:solidFill>
              <a:cs typeface="Calibri" panose="020F0502020204030204" pitchFamily="34" charset="0"/>
            </a:endParaRPr>
          </a:p>
          <a:p>
            <a:pPr defTabSz="914400">
              <a:spcBef>
                <a:spcPts val="0"/>
              </a:spcBef>
              <a:buClr>
                <a:srgbClr val="008080"/>
              </a:buClr>
              <a:buSzTx/>
              <a:defRPr/>
            </a:pPr>
            <a:endParaRPr lang="en-US" sz="1800" dirty="0">
              <a:cs typeface="Calibri" panose="020F0502020204030204" pitchFamily="34" charset="0"/>
            </a:endParaRPr>
          </a:p>
          <a:p>
            <a:pPr defTabSz="914400">
              <a:spcBef>
                <a:spcPts val="0"/>
              </a:spcBef>
              <a:buClr>
                <a:srgbClr val="008080"/>
              </a:buClr>
              <a:buSzTx/>
              <a:defRPr/>
            </a:pPr>
            <a:endParaRPr lang="en-US" sz="1800" dirty="0">
              <a:solidFill>
                <a:srgbClr val="008080"/>
              </a:solidFill>
            </a:endParaRPr>
          </a:p>
          <a:p>
            <a:pPr defTabSz="914400">
              <a:spcBef>
                <a:spcPts val="0"/>
              </a:spcBef>
              <a:buClr>
                <a:srgbClr val="008080"/>
              </a:buClr>
              <a:buSzTx/>
              <a:defRPr/>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Rectangle 3"/>
          <p:cNvSpPr/>
          <p:nvPr/>
        </p:nvSpPr>
        <p:spPr>
          <a:xfrm>
            <a:off x="8614692" y="3645024"/>
            <a:ext cx="3358109" cy="573170"/>
          </a:xfrm>
          <a:prstGeom prst="rect">
            <a:avLst/>
          </a:prstGeom>
          <a:ln>
            <a:noFill/>
            <a:prstDash val="dashDot"/>
          </a:ln>
        </p:spPr>
        <p:txBody>
          <a:bodyPr wrap="square">
            <a:spAutoFit/>
          </a:bodyPr>
          <a:lstStyle/>
          <a:p>
            <a:pPr marL="304769" lvl="1" indent="0" algn="r" defTabSz="914400" rtl="1">
              <a:lnSpc>
                <a:spcPct val="150000"/>
              </a:lnSpc>
              <a:spcBef>
                <a:spcPts val="0"/>
              </a:spcBef>
              <a:buClr>
                <a:srgbClr val="008080"/>
              </a:buClr>
              <a:buSzTx/>
              <a:buNone/>
              <a:defRPr/>
            </a:pPr>
            <a:r>
              <a:rPr lang="ar-SA" sz="1100" dirty="0" err="1" smtClean="0">
                <a:solidFill>
                  <a:schemeClr val="bg1">
                    <a:lumMod val="50000"/>
                  </a:schemeClr>
                </a:solidFill>
                <a:cs typeface="Calibri" panose="020F0502020204030204" pitchFamily="34" charset="0"/>
              </a:rPr>
              <a:t>البرولاكتين</a:t>
            </a:r>
            <a:r>
              <a:rPr lang="ar-SA" sz="1100" dirty="0" smtClean="0">
                <a:solidFill>
                  <a:schemeClr val="bg1">
                    <a:lumMod val="50000"/>
                  </a:schemeClr>
                </a:solidFill>
                <a:cs typeface="Calibri" panose="020F0502020204030204" pitchFamily="34" charset="0"/>
              </a:rPr>
              <a:t> </a:t>
            </a:r>
            <a:r>
              <a:rPr lang="ar-SA" sz="1100" dirty="0">
                <a:solidFill>
                  <a:schemeClr val="bg1">
                    <a:lumMod val="50000"/>
                  </a:schemeClr>
                </a:solidFill>
                <a:cs typeface="Calibri" panose="020F0502020204030204" pitchFamily="34" charset="0"/>
              </a:rPr>
              <a:t>يشتغل على النمو </a:t>
            </a:r>
            <a:r>
              <a:rPr lang="ar-SA" sz="1100" dirty="0" smtClean="0">
                <a:solidFill>
                  <a:schemeClr val="bg1">
                    <a:lumMod val="50000"/>
                  </a:schemeClr>
                </a:solidFill>
                <a:cs typeface="Calibri" panose="020F0502020204030204" pitchFamily="34" charset="0"/>
              </a:rPr>
              <a:t>والتصنيع، أي له أكثر من مهمة</a:t>
            </a:r>
            <a:endParaRPr lang="en-US" sz="1100" dirty="0" smtClean="0">
              <a:solidFill>
                <a:schemeClr val="bg1">
                  <a:lumMod val="50000"/>
                </a:schemeClr>
              </a:solidFill>
              <a:cs typeface="Calibri" panose="020F0502020204030204" pitchFamily="34" charset="0"/>
            </a:endParaRPr>
          </a:p>
          <a:p>
            <a:pPr marL="304769" lvl="1" indent="0" algn="r" defTabSz="914400" rtl="1">
              <a:lnSpc>
                <a:spcPct val="150000"/>
              </a:lnSpc>
              <a:spcBef>
                <a:spcPts val="0"/>
              </a:spcBef>
              <a:buClr>
                <a:srgbClr val="008080"/>
              </a:buClr>
              <a:buSzTx/>
              <a:buNone/>
              <a:defRPr/>
            </a:pPr>
            <a:r>
              <a:rPr lang="ar-SA" sz="1100" dirty="0" smtClean="0">
                <a:solidFill>
                  <a:schemeClr val="bg1">
                    <a:lumMod val="50000"/>
                  </a:schemeClr>
                </a:solidFill>
                <a:cs typeface="Calibri" panose="020F0502020204030204" pitchFamily="34" charset="0"/>
              </a:rPr>
              <a:t> </a:t>
            </a:r>
            <a:endParaRPr lang="en-US" sz="1100" dirty="0">
              <a:solidFill>
                <a:schemeClr val="bg1">
                  <a:lumMod val="50000"/>
                </a:schemeClr>
              </a:solidFill>
              <a:cs typeface="Calibri" panose="020F0502020204030204" pitchFamily="34" charset="0"/>
            </a:endParaRPr>
          </a:p>
        </p:txBody>
      </p:sp>
    </p:spTree>
    <p:extLst>
      <p:ext uri="{BB962C8B-B14F-4D97-AF65-F5344CB8AC3E}">
        <p14:creationId xmlns:p14="http://schemas.microsoft.com/office/powerpoint/2010/main" val="428656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 Human </a:t>
            </a:r>
            <a:r>
              <a:rPr lang="en-US" altLang="en-US" sz="3200" dirty="0" smtClean="0">
                <a:solidFill>
                  <a:srgbClr val="008080"/>
                </a:solidFill>
                <a:latin typeface="Bahnschrift" panose="020B0502040204020203" pitchFamily="34" charset="0"/>
                <a:cs typeface="Calibri" panose="020F0502020204030204" pitchFamily="34" charset="0"/>
              </a:rPr>
              <a:t>Placental </a:t>
            </a:r>
            <a:r>
              <a:rPr lang="en-US" altLang="en-US" sz="3200" dirty="0" err="1" smtClean="0">
                <a:solidFill>
                  <a:srgbClr val="008080"/>
                </a:solidFill>
                <a:latin typeface="Bahnschrift" panose="020B0502040204020203" pitchFamily="34" charset="0"/>
                <a:cs typeface="Calibri" panose="020F0502020204030204" pitchFamily="34" charset="0"/>
              </a:rPr>
              <a:t>Lactogen</a:t>
            </a:r>
            <a:r>
              <a:rPr lang="en-US" altLang="en-US" sz="3200" dirty="0" smtClean="0">
                <a:solidFill>
                  <a:srgbClr val="008080"/>
                </a:solidFill>
                <a:latin typeface="Bahnschrift" panose="020B0502040204020203" pitchFamily="34" charset="0"/>
                <a:cs typeface="Calibri" panose="020F0502020204030204" pitchFamily="34" charset="0"/>
              </a:rPr>
              <a:t> (hPL)</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sz="1800" dirty="0" smtClean="0">
                <a:solidFill>
                  <a:srgbClr val="008080"/>
                </a:solidFill>
                <a:cs typeface="Calibri" panose="020F0502020204030204" pitchFamily="34" charset="0"/>
              </a:rPr>
              <a:t>Where the hormone secret from?</a:t>
            </a:r>
          </a:p>
          <a:p>
            <a:pPr marL="0" indent="0">
              <a:buClr>
                <a:srgbClr val="008080"/>
              </a:buClr>
              <a:buNone/>
            </a:pPr>
            <a:r>
              <a:rPr lang="en-US" sz="1800" dirty="0">
                <a:cs typeface="Calibri" panose="020F0502020204030204" pitchFamily="34" charset="0"/>
              </a:rPr>
              <a:t>Secreted by the placenta at about the </a:t>
            </a:r>
            <a:r>
              <a:rPr lang="en-US" sz="1800" dirty="0" smtClean="0">
                <a:solidFill>
                  <a:srgbClr val="FFC000"/>
                </a:solidFill>
                <a:cs typeface="Calibri" panose="020F0502020204030204" pitchFamily="34" charset="0"/>
              </a:rPr>
              <a:t>5</a:t>
            </a:r>
            <a:r>
              <a:rPr lang="en-US" sz="1800" baseline="30000" dirty="0" smtClean="0">
                <a:solidFill>
                  <a:srgbClr val="FFC000"/>
                </a:solidFill>
                <a:cs typeface="Calibri" panose="020F0502020204030204" pitchFamily="34" charset="0"/>
              </a:rPr>
              <a:t>th</a:t>
            </a:r>
            <a:r>
              <a:rPr lang="en-US" sz="1800" dirty="0" smtClean="0">
                <a:cs typeface="Calibri" panose="020F0502020204030204" pitchFamily="34" charset="0"/>
              </a:rPr>
              <a:t> </a:t>
            </a:r>
            <a:r>
              <a:rPr lang="en-US" sz="1800" dirty="0">
                <a:cs typeface="Calibri" panose="020F0502020204030204" pitchFamily="34" charset="0"/>
              </a:rPr>
              <a:t>week of pregnancy.</a:t>
            </a:r>
          </a:p>
          <a:p>
            <a:pPr marL="0" indent="0">
              <a:buClr>
                <a:srgbClr val="008080"/>
              </a:buClr>
              <a:buNone/>
            </a:pPr>
            <a:endParaRPr lang="en-US" sz="700" dirty="0" smtClean="0">
              <a:cs typeface="Calibri" panose="020F0502020204030204" pitchFamily="34" charset="0"/>
            </a:endParaRPr>
          </a:p>
          <a:p>
            <a:pPr>
              <a:buClr>
                <a:srgbClr val="008080"/>
              </a:buClr>
            </a:pPr>
            <a:r>
              <a:rPr lang="en-US" sz="1800" dirty="0" smtClean="0">
                <a:solidFill>
                  <a:srgbClr val="008080"/>
                </a:solidFill>
                <a:cs typeface="Calibri" panose="020F0502020204030204" pitchFamily="34" charset="0"/>
              </a:rPr>
              <a:t>Level:</a:t>
            </a:r>
          </a:p>
          <a:p>
            <a:pPr>
              <a:buClr>
                <a:srgbClr val="008080"/>
              </a:buClr>
            </a:pPr>
            <a:endParaRPr lang="en-US" sz="400" dirty="0" smtClean="0">
              <a:cs typeface="Calibri" panose="020F0502020204030204" pitchFamily="34" charset="0"/>
            </a:endParaRPr>
          </a:p>
          <a:p>
            <a:pPr marL="0" indent="0" defTabSz="914400">
              <a:lnSpc>
                <a:spcPct val="150000"/>
              </a:lnSpc>
              <a:spcBef>
                <a:spcPts val="0"/>
              </a:spcBef>
              <a:buClr>
                <a:srgbClr val="008080"/>
              </a:buClr>
              <a:buSzTx/>
              <a:buNone/>
              <a:defRPr/>
            </a:pPr>
            <a:r>
              <a:rPr lang="en-US" sz="1800" dirty="0">
                <a:cs typeface="Calibri" panose="020F0502020204030204" pitchFamily="34" charset="0"/>
              </a:rPr>
              <a:t>Its secretion increases progressively throughout the remainder of pregnancy in direct proportion to the weight of the placenta.</a:t>
            </a:r>
          </a:p>
          <a:p>
            <a:pPr defTabSz="914400">
              <a:spcBef>
                <a:spcPts val="0"/>
              </a:spcBef>
              <a:buClr>
                <a:srgbClr val="008080"/>
              </a:buClr>
              <a:buSzTx/>
              <a:buFont typeface="Arial" panose="020B0604020202020204" pitchFamily="34" charset="0"/>
              <a:buChar char="•"/>
              <a:defRPr/>
            </a:pPr>
            <a:endParaRPr lang="en-US" sz="1400" dirty="0">
              <a:solidFill>
                <a:srgbClr val="008080"/>
              </a:solidFill>
              <a:cs typeface="Calibri" panose="020F0502020204030204" pitchFamily="34" charset="0"/>
            </a:endParaRPr>
          </a:p>
          <a:p>
            <a:pPr defTabSz="914400">
              <a:spcBef>
                <a:spcPts val="0"/>
              </a:spcBef>
              <a:buClr>
                <a:srgbClr val="008080"/>
              </a:buClr>
              <a:buSzTx/>
              <a:defRPr/>
            </a:pPr>
            <a:r>
              <a:rPr lang="en-US" sz="1800" dirty="0" smtClean="0">
                <a:solidFill>
                  <a:srgbClr val="008080"/>
                </a:solidFill>
              </a:rPr>
              <a:t>Effect:</a:t>
            </a:r>
          </a:p>
          <a:p>
            <a:pPr defTabSz="914400">
              <a:spcBef>
                <a:spcPts val="0"/>
              </a:spcBef>
              <a:buClr>
                <a:srgbClr val="008080"/>
              </a:buClr>
              <a:buSzTx/>
              <a:defRPr/>
            </a:pPr>
            <a:endParaRPr lang="en-US" sz="400" dirty="0" smtClean="0">
              <a:solidFill>
                <a:schemeClr val="accent5">
                  <a:lumMod val="75000"/>
                </a:schemeClr>
              </a:solidFill>
            </a:endParaRPr>
          </a:p>
          <a:p>
            <a:pPr marL="342900" indent="-342900" defTabSz="914400">
              <a:lnSpc>
                <a:spcPct val="150000"/>
              </a:lnSpc>
              <a:spcBef>
                <a:spcPts val="0"/>
              </a:spcBef>
              <a:buClr>
                <a:srgbClr val="008080"/>
              </a:buClr>
              <a:buSzTx/>
              <a:buFont typeface="+mj-lt"/>
              <a:buAutoNum type="arabicPeriod"/>
              <a:defRPr/>
            </a:pPr>
            <a:r>
              <a:rPr lang="en-US" sz="1600" dirty="0" smtClean="0">
                <a:solidFill>
                  <a:schemeClr val="accent5">
                    <a:lumMod val="75000"/>
                  </a:schemeClr>
                </a:solidFill>
                <a:cs typeface="Calibri" panose="020F0502020204030204" pitchFamily="34" charset="0"/>
              </a:rPr>
              <a:t>Causes at least partial development of the animal’s breasts and in some instances causes lactation.</a:t>
            </a:r>
          </a:p>
          <a:p>
            <a:pPr marL="342900" indent="-342900" defTabSz="914400">
              <a:lnSpc>
                <a:spcPct val="150000"/>
              </a:lnSpc>
              <a:spcBef>
                <a:spcPts val="0"/>
              </a:spcBef>
              <a:buClr>
                <a:srgbClr val="008080"/>
              </a:buClr>
              <a:buSzTx/>
              <a:buFont typeface="+mj-lt"/>
              <a:buAutoNum type="arabicPeriod"/>
              <a:defRPr/>
            </a:pPr>
            <a:r>
              <a:rPr lang="en-US" sz="1600" dirty="0" smtClean="0">
                <a:cs typeface="Calibri" panose="020F0502020204030204" pitchFamily="34" charset="0"/>
              </a:rPr>
              <a:t>Facilitates growth of mammary glands, </a:t>
            </a:r>
            <a:r>
              <a:rPr lang="en-US" sz="1600" dirty="0" smtClean="0">
                <a:solidFill>
                  <a:schemeClr val="accent5">
                    <a:lumMod val="75000"/>
                  </a:schemeClr>
                </a:solidFill>
                <a:cs typeface="Calibri" panose="020F0502020204030204" pitchFamily="34" charset="0"/>
              </a:rPr>
              <a:t>supports prolactin during pregnancy (lactogenic properties). </a:t>
            </a:r>
          </a:p>
          <a:p>
            <a:pPr marL="342900" indent="-342900" defTabSz="914400">
              <a:lnSpc>
                <a:spcPct val="150000"/>
              </a:lnSpc>
              <a:spcBef>
                <a:spcPts val="0"/>
              </a:spcBef>
              <a:buClr>
                <a:srgbClr val="008080"/>
              </a:buClr>
              <a:buSzTx/>
              <a:buFont typeface="+mj-lt"/>
              <a:buAutoNum type="arabicPeriod"/>
              <a:defRPr/>
            </a:pPr>
            <a:r>
              <a:rPr lang="en-US" sz="1600" dirty="0" smtClean="0">
                <a:solidFill>
                  <a:schemeClr val="accent5">
                    <a:lumMod val="75000"/>
                  </a:schemeClr>
                </a:solidFill>
                <a:cs typeface="Calibri" panose="020F0502020204030204" pitchFamily="34" charset="0"/>
              </a:rPr>
              <a:t>It has weak actions similar to those of growth hormone.</a:t>
            </a:r>
          </a:p>
          <a:p>
            <a:pPr marL="342900" indent="-342900" defTabSz="914400">
              <a:lnSpc>
                <a:spcPct val="150000"/>
              </a:lnSpc>
              <a:spcBef>
                <a:spcPts val="0"/>
              </a:spcBef>
              <a:buClr>
                <a:srgbClr val="008080"/>
              </a:buClr>
              <a:buSzTx/>
              <a:buFont typeface="+mj-lt"/>
              <a:buAutoNum type="arabicPeriod"/>
              <a:defRPr/>
            </a:pPr>
            <a:r>
              <a:rPr lang="en-US" sz="1600" dirty="0" smtClean="0">
                <a:solidFill>
                  <a:schemeClr val="accent5">
                    <a:lumMod val="75000"/>
                  </a:schemeClr>
                </a:solidFill>
                <a:cs typeface="Calibri" panose="020F0502020204030204" pitchFamily="34" charset="0"/>
              </a:rPr>
              <a:t>It decreases maternal insulin sensitivity, decreases utilization of glucose, and promotes the release of free fatty acids (metabolic effect</a:t>
            </a:r>
            <a:r>
              <a:rPr lang="en-US" sz="1600" dirty="0">
                <a:solidFill>
                  <a:schemeClr val="accent5">
                    <a:lumMod val="75000"/>
                  </a:schemeClr>
                </a:solidFill>
                <a:cs typeface="Calibri" panose="020F0502020204030204" pitchFamily="34" charset="0"/>
              </a:rPr>
              <a:t>). </a:t>
            </a:r>
            <a:r>
              <a:rPr lang="en-US" sz="1600" dirty="0">
                <a:solidFill>
                  <a:srgbClr val="00B050"/>
                </a:solidFill>
                <a:cs typeface="Calibri" panose="020F0502020204030204" pitchFamily="34" charset="0"/>
              </a:rPr>
              <a:t>(takes glucose from mother to fetus which can cause gestational </a:t>
            </a:r>
            <a:r>
              <a:rPr lang="en-US" sz="1600" dirty="0" smtClean="0">
                <a:solidFill>
                  <a:srgbClr val="00B050"/>
                </a:solidFill>
                <a:cs typeface="Calibri" panose="020F0502020204030204" pitchFamily="34" charset="0"/>
              </a:rPr>
              <a:t>diabetes)</a:t>
            </a:r>
          </a:p>
          <a:p>
            <a:pPr marL="342900" indent="-342900" defTabSz="914400">
              <a:lnSpc>
                <a:spcPct val="150000"/>
              </a:lnSpc>
              <a:spcBef>
                <a:spcPts val="0"/>
              </a:spcBef>
              <a:buClr>
                <a:srgbClr val="008080"/>
              </a:buClr>
              <a:buSzTx/>
              <a:buFont typeface="+mj-lt"/>
              <a:buAutoNum type="arabicPeriod"/>
              <a:defRPr/>
            </a:pPr>
            <a:r>
              <a:rPr lang="en-US" sz="1600" dirty="0" smtClean="0">
                <a:solidFill>
                  <a:schemeClr val="accent5">
                    <a:lumMod val="75000"/>
                  </a:schemeClr>
                </a:solidFill>
                <a:cs typeface="Calibri" panose="020F0502020204030204" pitchFamily="34" charset="0"/>
              </a:rPr>
              <a:t>Required to facilitate the mobilization of nutrients and minerals. </a:t>
            </a:r>
          </a:p>
          <a:p>
            <a:pPr marL="0" indent="0" defTabSz="914400">
              <a:spcBef>
                <a:spcPts val="0"/>
              </a:spcBef>
              <a:buClr>
                <a:srgbClr val="008080"/>
              </a:buClr>
              <a:buSzTx/>
              <a:buNone/>
              <a:defRPr/>
            </a:pPr>
            <a:endParaRPr lang="en-US" sz="1800" dirty="0">
              <a:solidFill>
                <a:srgbClr val="008080"/>
              </a:solidFill>
              <a:cs typeface="Calibri" panose="020F0502020204030204" pitchFamily="34" charset="0"/>
            </a:endParaRPr>
          </a:p>
          <a:p>
            <a:pPr defTabSz="914400">
              <a:spcBef>
                <a:spcPts val="0"/>
              </a:spcBef>
              <a:buClr>
                <a:srgbClr val="008080"/>
              </a:buClr>
              <a:buSzTx/>
              <a:defRPr/>
            </a:pPr>
            <a:endParaRPr lang="en-US" sz="1800" dirty="0">
              <a:cs typeface="Calibri" panose="020F0502020204030204" pitchFamily="34" charset="0"/>
            </a:endParaRPr>
          </a:p>
          <a:p>
            <a:pPr defTabSz="914400">
              <a:spcBef>
                <a:spcPts val="0"/>
              </a:spcBef>
              <a:buClr>
                <a:srgbClr val="008080"/>
              </a:buClr>
              <a:buSzTx/>
              <a:defRPr/>
            </a:pPr>
            <a:endParaRPr lang="en-US" sz="1800" dirty="0">
              <a:solidFill>
                <a:srgbClr val="008080"/>
              </a:solidFill>
            </a:endParaRPr>
          </a:p>
          <a:p>
            <a:pPr defTabSz="914400">
              <a:spcBef>
                <a:spcPts val="0"/>
              </a:spcBef>
              <a:buClr>
                <a:srgbClr val="008080"/>
              </a:buClr>
              <a:buSzTx/>
              <a:defRPr/>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72232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Galactokinetic &amp; Galactopoeisis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609460" y="1177320"/>
            <a:ext cx="10969942" cy="517903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800" dirty="0" smtClean="0">
                <a:solidFill>
                  <a:srgbClr val="008080"/>
                </a:solidFill>
                <a:cs typeface="Calibri" panose="020F0502020204030204" pitchFamily="34" charset="0"/>
              </a:rPr>
              <a:t>What </a:t>
            </a:r>
            <a:r>
              <a:rPr lang="en-US" sz="1800" dirty="0">
                <a:solidFill>
                  <a:srgbClr val="008080"/>
                </a:solidFill>
                <a:cs typeface="Calibri" panose="020F0502020204030204" pitchFamily="34" charset="0"/>
              </a:rPr>
              <a:t>are the hormone involved hormone in Galactokinetic phase? </a:t>
            </a:r>
            <a:endParaRPr lang="en-US" sz="1800" dirty="0">
              <a:cs typeface="Calibri" panose="020F0502020204030204" pitchFamily="34" charset="0"/>
            </a:endParaRPr>
          </a:p>
          <a:p>
            <a:pPr marL="342900" indent="-342900" defTabSz="914400">
              <a:lnSpc>
                <a:spcPct val="150000"/>
              </a:lnSpc>
              <a:buClr>
                <a:srgbClr val="008080"/>
              </a:buClr>
              <a:buFont typeface="+mj-lt"/>
              <a:buAutoNum type="arabicPeriod"/>
              <a:defRPr/>
            </a:pPr>
            <a:r>
              <a:rPr lang="en-US" altLang="en-US" sz="1800" dirty="0" smtClean="0">
                <a:solidFill>
                  <a:srgbClr val="FF0000"/>
                </a:solidFill>
              </a:rPr>
              <a:t>Oxytocin (OT</a:t>
            </a:r>
            <a:r>
              <a:rPr lang="en-US" altLang="en-US" sz="1800" dirty="0" smtClean="0">
                <a:solidFill>
                  <a:srgbClr val="FF0000"/>
                </a:solidFill>
              </a:rPr>
              <a:t>) </a:t>
            </a:r>
            <a:r>
              <a:rPr lang="en-US" altLang="en-US" sz="1600" dirty="0">
                <a:solidFill>
                  <a:srgbClr val="00B050"/>
                </a:solidFill>
                <a:uFill>
                  <a:solidFill>
                    <a:srgbClr val="7030A0"/>
                  </a:solidFill>
                </a:uFill>
                <a:cs typeface="Calibri" panose="020F0502020204030204" pitchFamily="34" charset="0"/>
              </a:rPr>
              <a:t>(</a:t>
            </a:r>
            <a:r>
              <a:rPr lang="en-US" sz="1600" dirty="0">
                <a:solidFill>
                  <a:srgbClr val="00B050"/>
                </a:solidFill>
                <a:uFill>
                  <a:solidFill>
                    <a:srgbClr val="7030A0"/>
                  </a:solidFill>
                </a:uFill>
                <a:cs typeface="Calibri" panose="020F0502020204030204" pitchFamily="34" charset="0"/>
              </a:rPr>
              <a:t>mainly)</a:t>
            </a:r>
            <a:endParaRPr lang="en-US" altLang="en-US" sz="1600" dirty="0">
              <a:solidFill>
                <a:srgbClr val="00B050"/>
              </a:solidFill>
              <a:uFill>
                <a:solidFill>
                  <a:srgbClr val="7030A0"/>
                </a:solidFill>
              </a:uFill>
              <a:cs typeface="Calibri" panose="020F0502020204030204" pitchFamily="34" charset="0"/>
            </a:endParaRPr>
          </a:p>
          <a:p>
            <a:pPr marL="342900" indent="-342900" defTabSz="914400">
              <a:lnSpc>
                <a:spcPct val="150000"/>
              </a:lnSpc>
              <a:buClr>
                <a:srgbClr val="008080"/>
              </a:buClr>
              <a:buFont typeface="+mj-lt"/>
              <a:buAutoNum type="arabicPeriod"/>
              <a:defRPr/>
            </a:pPr>
            <a:r>
              <a:rPr lang="en-US" altLang="en-US" sz="1800" dirty="0" smtClean="0"/>
              <a:t> </a:t>
            </a:r>
            <a:r>
              <a:rPr lang="en-US" altLang="en-US" sz="1800" dirty="0">
                <a:solidFill>
                  <a:schemeClr val="accent5">
                    <a:lumMod val="75000"/>
                  </a:schemeClr>
                </a:solidFill>
              </a:rPr>
              <a:t>Vasopressin</a:t>
            </a:r>
            <a:r>
              <a:rPr lang="en-US" altLang="en-US" sz="1800" dirty="0"/>
              <a:t> </a:t>
            </a:r>
            <a:r>
              <a:rPr lang="en-US" altLang="en-US" sz="1400" dirty="0" smtClean="0">
                <a:solidFill>
                  <a:srgbClr val="00B050"/>
                </a:solidFill>
              </a:rPr>
              <a:t>(</a:t>
            </a:r>
            <a:r>
              <a:rPr lang="en-US" sz="1400" dirty="0">
                <a:solidFill>
                  <a:srgbClr val="00B050"/>
                </a:solidFill>
                <a:uFill>
                  <a:solidFill>
                    <a:srgbClr val="7030A0"/>
                  </a:solidFill>
                </a:uFill>
                <a:cs typeface="Calibri" panose="020F0502020204030204" pitchFamily="34" charset="0"/>
              </a:rPr>
              <a:t>its has similar structure to oxytocin so it binds with oxytocin receptors and produces the same </a:t>
            </a:r>
            <a:r>
              <a:rPr lang="en-US" sz="1400" dirty="0" smtClean="0">
                <a:solidFill>
                  <a:srgbClr val="00B050"/>
                </a:solidFill>
                <a:uFill>
                  <a:solidFill>
                    <a:srgbClr val="7030A0"/>
                  </a:solidFill>
                </a:uFill>
                <a:cs typeface="Calibri" panose="020F0502020204030204" pitchFamily="34" charset="0"/>
              </a:rPr>
              <a:t>action)</a:t>
            </a:r>
            <a:endParaRPr lang="en-US" altLang="en-US" sz="1400" dirty="0">
              <a:solidFill>
                <a:srgbClr val="00B050"/>
              </a:solidFill>
            </a:endParaRPr>
          </a:p>
          <a:p>
            <a:pPr marL="0" indent="0" defTabSz="914400">
              <a:lnSpc>
                <a:spcPct val="150000"/>
              </a:lnSpc>
              <a:buClr>
                <a:srgbClr val="008080"/>
              </a:buClr>
              <a:buNone/>
              <a:defRPr/>
            </a:pPr>
            <a:endParaRPr lang="en-US" altLang="en-US" sz="400" dirty="0" smtClean="0">
              <a:solidFill>
                <a:srgbClr val="008080"/>
              </a:solidFill>
              <a:cs typeface="Calibri" panose="020F0502020204030204" pitchFamily="34" charset="0"/>
            </a:endParaRPr>
          </a:p>
          <a:p>
            <a:pPr marL="0" indent="0" defTabSz="914400">
              <a:lnSpc>
                <a:spcPct val="150000"/>
              </a:lnSpc>
              <a:buClr>
                <a:srgbClr val="008080"/>
              </a:buClr>
              <a:buNone/>
              <a:defRPr/>
            </a:pPr>
            <a:endParaRPr lang="en-US" altLang="en-US" sz="400" dirty="0">
              <a:solidFill>
                <a:srgbClr val="008080"/>
              </a:solidFill>
              <a:cs typeface="Calibri" panose="020F0502020204030204" pitchFamily="34" charset="0"/>
            </a:endParaRPr>
          </a:p>
          <a:p>
            <a:pPr defTabSz="914400">
              <a:lnSpc>
                <a:spcPct val="120000"/>
              </a:lnSpc>
              <a:buClr>
                <a:srgbClr val="008080"/>
              </a:buClr>
            </a:pPr>
            <a:r>
              <a:rPr lang="en-US" altLang="ar-SA" sz="1800" dirty="0">
                <a:solidFill>
                  <a:srgbClr val="008080"/>
                </a:solidFill>
                <a:cs typeface="Calibri" panose="020F0502020204030204" pitchFamily="34" charset="0"/>
              </a:rPr>
              <a:t>What does Galactopoeisis mean?</a:t>
            </a:r>
          </a:p>
          <a:p>
            <a:pPr marL="0" indent="0" defTabSz="914400">
              <a:lnSpc>
                <a:spcPct val="150000"/>
              </a:lnSpc>
              <a:buClr>
                <a:srgbClr val="008080"/>
              </a:buClr>
              <a:buNone/>
            </a:pPr>
            <a:r>
              <a:rPr lang="en-US" altLang="ar-SA" sz="1800" dirty="0"/>
              <a:t>Galactopoeisis is defined as the maintenance of lactation once lactation has been established. </a:t>
            </a:r>
            <a:endParaRPr lang="en-US" altLang="ar-SA" sz="1800" dirty="0" smtClean="0"/>
          </a:p>
          <a:p>
            <a:pPr marL="0" indent="0" defTabSz="914400">
              <a:lnSpc>
                <a:spcPct val="150000"/>
              </a:lnSpc>
              <a:buClr>
                <a:srgbClr val="008080"/>
              </a:buClr>
              <a:buNone/>
            </a:pPr>
            <a:endParaRPr lang="en-US" sz="400" dirty="0">
              <a:solidFill>
                <a:srgbClr val="008080"/>
              </a:solidFill>
            </a:endParaRPr>
          </a:p>
          <a:p>
            <a:pPr marL="0" indent="0" defTabSz="914400">
              <a:lnSpc>
                <a:spcPct val="120000"/>
              </a:lnSpc>
              <a:buClr>
                <a:srgbClr val="008080"/>
              </a:buClr>
              <a:buNone/>
            </a:pPr>
            <a:endParaRPr lang="ar-SA" sz="4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20000"/>
              </a:lnSpc>
              <a:buClr>
                <a:srgbClr val="008080"/>
              </a:buClr>
            </a:pPr>
            <a:r>
              <a:rPr lang="en-US" altLang="ar-SA" sz="1800" dirty="0">
                <a:solidFill>
                  <a:srgbClr val="008080"/>
                </a:solidFill>
                <a:cs typeface="Calibri" panose="020F0502020204030204" pitchFamily="34" charset="0"/>
              </a:rPr>
              <a:t>When does the Galactopoeisis start?</a:t>
            </a:r>
          </a:p>
          <a:p>
            <a:pPr marL="0" indent="0" defTabSz="914400">
              <a:lnSpc>
                <a:spcPct val="150000"/>
              </a:lnSpc>
              <a:buClr>
                <a:srgbClr val="008080"/>
              </a:buClr>
              <a:buNone/>
              <a:defRPr/>
            </a:pPr>
            <a:r>
              <a:rPr lang="en-US" altLang="en-US" sz="1800" dirty="0">
                <a:solidFill>
                  <a:schemeClr val="accent5">
                    <a:lumMod val="75000"/>
                  </a:schemeClr>
                </a:solidFill>
              </a:rPr>
              <a:t>Starts </a:t>
            </a:r>
            <a:r>
              <a:rPr lang="en-US" altLang="en-US" sz="1800" dirty="0">
                <a:solidFill>
                  <a:schemeClr val="accent4"/>
                </a:solidFill>
              </a:rPr>
              <a:t>9-15</a:t>
            </a:r>
            <a:r>
              <a:rPr lang="en-US" altLang="en-US" sz="1800" dirty="0">
                <a:solidFill>
                  <a:schemeClr val="accent5">
                    <a:lumMod val="75000"/>
                  </a:schemeClr>
                </a:solidFill>
              </a:rPr>
              <a:t> days </a:t>
            </a:r>
            <a:r>
              <a:rPr lang="en-US" altLang="en-US" sz="1800" dirty="0" smtClean="0">
                <a:solidFill>
                  <a:schemeClr val="accent5">
                    <a:lumMod val="75000"/>
                  </a:schemeClr>
                </a:solidFill>
              </a:rPr>
              <a:t>postpartum.</a:t>
            </a:r>
          </a:p>
          <a:p>
            <a:pPr defTabSz="914400">
              <a:lnSpc>
                <a:spcPct val="150000"/>
              </a:lnSpc>
              <a:buClr>
                <a:srgbClr val="008080"/>
              </a:buClr>
              <a:defRPr/>
            </a:pPr>
            <a:endParaRPr lang="en-US" sz="400" dirty="0">
              <a:solidFill>
                <a:schemeClr val="accent5">
                  <a:lumMod val="75000"/>
                </a:schemeClr>
              </a:solidFill>
              <a:cs typeface="Calibri" panose="020F0502020204030204" pitchFamily="34" charset="0"/>
            </a:endParaRPr>
          </a:p>
          <a:p>
            <a:pPr defTabSz="914400">
              <a:lnSpc>
                <a:spcPct val="150000"/>
              </a:lnSpc>
              <a:buClr>
                <a:srgbClr val="008080"/>
              </a:buClr>
              <a:defRPr/>
            </a:pPr>
            <a:r>
              <a:rPr lang="en-US" sz="1800" dirty="0" smtClean="0">
                <a:solidFill>
                  <a:srgbClr val="008080"/>
                </a:solidFill>
                <a:cs typeface="Calibri" panose="020F0502020204030204" pitchFamily="34" charset="0"/>
              </a:rPr>
              <a:t>What </a:t>
            </a:r>
            <a:r>
              <a:rPr lang="en-US" sz="1800" dirty="0">
                <a:solidFill>
                  <a:srgbClr val="008080"/>
                </a:solidFill>
                <a:cs typeface="Calibri" panose="020F0502020204030204" pitchFamily="34" charset="0"/>
              </a:rPr>
              <a:t>are the hormone involved hormone in </a:t>
            </a:r>
            <a:r>
              <a:rPr lang="en-US" sz="1800" dirty="0" err="1">
                <a:solidFill>
                  <a:srgbClr val="008080"/>
                </a:solidFill>
                <a:cs typeface="Calibri" panose="020F0502020204030204" pitchFamily="34" charset="0"/>
              </a:rPr>
              <a:t>Galactopoeisis</a:t>
            </a:r>
            <a:r>
              <a:rPr lang="en-US" sz="1800" dirty="0">
                <a:solidFill>
                  <a:srgbClr val="008080"/>
                </a:solidFill>
                <a:cs typeface="Calibri" panose="020F0502020204030204" pitchFamily="34" charset="0"/>
              </a:rPr>
              <a:t> phase? </a:t>
            </a:r>
            <a:endParaRPr lang="en-US" sz="1800" dirty="0">
              <a:cs typeface="Calibri" panose="020F0502020204030204" pitchFamily="34" charset="0"/>
            </a:endParaRPr>
          </a:p>
          <a:p>
            <a:pPr marL="627063" lvl="2" indent="-457200">
              <a:lnSpc>
                <a:spcPct val="110000"/>
              </a:lnSpc>
              <a:buNone/>
            </a:pPr>
            <a:r>
              <a:rPr lang="en-GB" sz="1800" dirty="0"/>
              <a:t>Slide 25.</a:t>
            </a:r>
            <a:endParaRPr lang="en-GB" sz="1800" dirty="0"/>
          </a:p>
          <a:p>
            <a:pPr marL="0" indent="0" defTabSz="914400">
              <a:lnSpc>
                <a:spcPct val="150000"/>
              </a:lnSpc>
              <a:buClr>
                <a:srgbClr val="008080"/>
              </a:buClr>
              <a:buNone/>
              <a:defRPr/>
            </a:pPr>
            <a:endParaRPr lang="en-US" altLang="en-US" sz="1800" dirty="0">
              <a:solidFill>
                <a:schemeClr val="accent5">
                  <a:lumMod val="75000"/>
                </a:schemeClr>
              </a:solidFill>
            </a:endParaRPr>
          </a:p>
          <a:p>
            <a:pPr marL="0" indent="0" defTabSz="914400">
              <a:lnSpc>
                <a:spcPct val="150000"/>
              </a:lnSpc>
              <a:buClr>
                <a:srgbClr val="008080"/>
              </a:buClr>
              <a:buNone/>
            </a:pPr>
            <a:endParaRPr lang="en-US" sz="12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066971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662364" y="2181527"/>
            <a:ext cx="5917039" cy="2471609"/>
          </a:xfrm>
          <a:prstGeom prst="rect">
            <a:avLst/>
          </a:prstGeom>
          <a:ln>
            <a:solidFill>
              <a:srgbClr val="008080"/>
            </a:solid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altLang="ar-SA" sz="1800" dirty="0">
                <a:solidFill>
                  <a:srgbClr val="008080"/>
                </a:solidFill>
              </a:rPr>
              <a:t>Oxytocin and psychic stimuli initiate milk ejection </a:t>
            </a:r>
            <a:r>
              <a:rPr lang="en-US" altLang="ar-SA" sz="1800" dirty="0" smtClean="0">
                <a:solidFill>
                  <a:srgbClr val="008080"/>
                </a:solidFill>
              </a:rPr>
              <a:t>(let-down)</a:t>
            </a:r>
            <a:endParaRPr lang="en-US" altLang="en-US" sz="1800" dirty="0">
              <a:solidFill>
                <a:srgbClr val="008080"/>
              </a:solidFill>
            </a:endParaRPr>
          </a:p>
          <a:p>
            <a:pPr defTabSz="914400">
              <a:lnSpc>
                <a:spcPct val="150000"/>
              </a:lnSpc>
              <a:buClr>
                <a:srgbClr val="008080"/>
              </a:buClr>
            </a:pPr>
            <a:r>
              <a:rPr lang="en-US" altLang="en-US" sz="1800" dirty="0">
                <a:solidFill>
                  <a:srgbClr val="008080"/>
                </a:solidFill>
              </a:rPr>
              <a:t>Milk Ejection Reflex:</a:t>
            </a:r>
          </a:p>
          <a:p>
            <a:pPr marL="0" indent="0" defTabSz="914400">
              <a:lnSpc>
                <a:spcPct val="150000"/>
              </a:lnSpc>
              <a:buClr>
                <a:srgbClr val="008080"/>
              </a:buClr>
              <a:buNone/>
            </a:pPr>
            <a:r>
              <a:rPr lang="en-US" altLang="en-US" sz="1800" dirty="0" smtClean="0"/>
              <a:t>Oxytocin </a:t>
            </a:r>
            <a:r>
              <a:rPr lang="en-US" altLang="en-US" sz="1800" dirty="0"/>
              <a:t>contracts the </a:t>
            </a:r>
            <a:r>
              <a:rPr lang="en-US" altLang="en-US" sz="1800" dirty="0" err="1"/>
              <a:t>myoepithelial</a:t>
            </a:r>
            <a:r>
              <a:rPr lang="en-US" altLang="en-US" sz="1800" dirty="0"/>
              <a:t> cells, forcing milk from the alveoli into the ducts and sinuses where it is removed by the infant </a:t>
            </a:r>
            <a:r>
              <a:rPr lang="en-US" altLang="en-US" sz="1800" dirty="0">
                <a:solidFill>
                  <a:srgbClr val="FF0000"/>
                </a:solidFill>
              </a:rPr>
              <a:t>(</a:t>
            </a:r>
            <a:r>
              <a:rPr lang="en-US" altLang="en-US" sz="1800" dirty="0" err="1">
                <a:solidFill>
                  <a:srgbClr val="FF0000"/>
                </a:solidFill>
              </a:rPr>
              <a:t>galactokinetic</a:t>
            </a:r>
            <a:r>
              <a:rPr lang="en-US" altLang="en-US" sz="1800" dirty="0">
                <a:solidFill>
                  <a:srgbClr val="FF0000"/>
                </a:solidFill>
              </a:rPr>
              <a:t> effect).</a:t>
            </a:r>
          </a:p>
          <a:p>
            <a:pPr marL="0" indent="0" defTabSz="914400">
              <a:lnSpc>
                <a:spcPct val="150000"/>
              </a:lnSpc>
              <a:buClr>
                <a:srgbClr val="008080"/>
              </a:buClr>
              <a:buNone/>
            </a:pPr>
            <a:endParaRPr lang="en-US" altLang="en-US" sz="1800" dirty="0">
              <a:solidFill>
                <a:srgbClr val="008080"/>
              </a:solidFill>
            </a:endParaRPr>
          </a:p>
          <a:p>
            <a:pPr marL="0" indent="0" defTabSz="914400">
              <a:lnSpc>
                <a:spcPct val="150000"/>
              </a:lnSpc>
              <a:buClr>
                <a:srgbClr val="008080"/>
              </a:buClr>
              <a:buNone/>
              <a:defRPr/>
            </a:pPr>
            <a:endParaRPr lang="en-US" altLang="en-US" sz="1800" dirty="0">
              <a:solidFill>
                <a:schemeClr val="accent5">
                  <a:lumMod val="75000"/>
                </a:schemeClr>
              </a:solidFill>
            </a:endParaRPr>
          </a:p>
          <a:p>
            <a:pPr marL="0" indent="0" defTabSz="914400">
              <a:lnSpc>
                <a:spcPct val="150000"/>
              </a:lnSpc>
              <a:buClr>
                <a:srgbClr val="008080"/>
              </a:buClr>
              <a:buNone/>
            </a:pPr>
            <a:endParaRPr lang="en-US" sz="1200" dirty="0">
              <a:latin typeface="Gill Sans MT" panose="020B0502020104020203" pitchFamily="34" charset="0"/>
              <a:cs typeface="Calibri" panose="020F0502020204030204" pitchFamily="34" charset="0"/>
            </a:endParaRPr>
          </a:p>
        </p:txBody>
      </p:sp>
      <p:pic>
        <p:nvPicPr>
          <p:cNvPr id="4" name="Picture 3"/>
          <p:cNvPicPr>
            <a:picLocks noChangeAspect="1"/>
          </p:cNvPicPr>
          <p:nvPr/>
        </p:nvPicPr>
        <p:blipFill rotWithShape="1">
          <a:blip r:embed="rId2"/>
          <a:srcRect l="27951" t="29000" r="22438" b="4851"/>
          <a:stretch/>
        </p:blipFill>
        <p:spPr>
          <a:xfrm>
            <a:off x="609460" y="1239656"/>
            <a:ext cx="4937183" cy="4937183"/>
          </a:xfrm>
          <a:prstGeom prst="rect">
            <a:avLst/>
          </a:prstGeom>
        </p:spPr>
      </p:pic>
    </p:spTree>
    <p:extLst>
      <p:ext uri="{BB962C8B-B14F-4D97-AF65-F5344CB8AC3E}">
        <p14:creationId xmlns:p14="http://schemas.microsoft.com/office/powerpoint/2010/main" val="1261613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Galactopoietic Hormones </a:t>
            </a:r>
          </a:p>
        </p:txBody>
      </p:sp>
      <p:graphicFrame>
        <p:nvGraphicFramePr>
          <p:cNvPr id="7" name="Table 6"/>
          <p:cNvGraphicFramePr>
            <a:graphicFrameLocks noGrp="1"/>
          </p:cNvGraphicFramePr>
          <p:nvPr>
            <p:extLst>
              <p:ext uri="{D42A27DB-BD31-4B8C-83A1-F6EECF244321}">
                <p14:modId xmlns:p14="http://schemas.microsoft.com/office/powerpoint/2010/main" val="1006656110"/>
              </p:ext>
            </p:extLst>
          </p:nvPr>
        </p:nvGraphicFramePr>
        <p:xfrm>
          <a:off x="618115" y="1320115"/>
          <a:ext cx="10961288" cy="4832344"/>
        </p:xfrm>
        <a:graphic>
          <a:graphicData uri="http://schemas.openxmlformats.org/drawingml/2006/table">
            <a:tbl>
              <a:tblPr firstRow="1" bandRow="1">
                <a:tableStyleId>{5DA37D80-6434-44D0-A028-1B22A696006F}</a:tableStyleId>
              </a:tblPr>
              <a:tblGrid>
                <a:gridCol w="656923">
                  <a:extLst>
                    <a:ext uri="{9D8B030D-6E8A-4147-A177-3AD203B41FA5}">
                      <a16:colId xmlns:a16="http://schemas.microsoft.com/office/drawing/2014/main" val="20000"/>
                    </a:ext>
                  </a:extLst>
                </a:gridCol>
                <a:gridCol w="1970773">
                  <a:extLst>
                    <a:ext uri="{9D8B030D-6E8A-4147-A177-3AD203B41FA5}">
                      <a16:colId xmlns:a16="http://schemas.microsoft.com/office/drawing/2014/main" val="1164763168"/>
                    </a:ext>
                  </a:extLst>
                </a:gridCol>
                <a:gridCol w="2128521">
                  <a:extLst>
                    <a:ext uri="{9D8B030D-6E8A-4147-A177-3AD203B41FA5}">
                      <a16:colId xmlns:a16="http://schemas.microsoft.com/office/drawing/2014/main" val="2552851691"/>
                    </a:ext>
                  </a:extLst>
                </a:gridCol>
                <a:gridCol w="6205071">
                  <a:extLst>
                    <a:ext uri="{9D8B030D-6E8A-4147-A177-3AD203B41FA5}">
                      <a16:colId xmlns:a16="http://schemas.microsoft.com/office/drawing/2014/main" val="1680104625"/>
                    </a:ext>
                  </a:extLst>
                </a:gridCol>
              </a:tblGrid>
              <a:tr h="432048">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2000" b="0" kern="1200" dirty="0" smtClean="0">
                          <a:solidFill>
                            <a:srgbClr val="FF0000"/>
                          </a:solidFill>
                          <a:latin typeface="Calibri" panose="020F0502020204030204" pitchFamily="34" charset="0"/>
                          <a:ea typeface="+mn-ea"/>
                          <a:cs typeface="Calibri" panose="020F0502020204030204" pitchFamily="34" charset="0"/>
                        </a:rPr>
                        <a:t>Role</a:t>
                      </a:r>
                    </a:p>
                  </a:txBody>
                  <a:tcPr anchor="ctr">
                    <a:solidFill>
                      <a:srgbClr val="F3FFF9"/>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2000" b="0" kern="1200" dirty="0" smtClean="0">
                          <a:solidFill>
                            <a:srgbClr val="497E8D"/>
                          </a:solidFill>
                          <a:latin typeface="Calibri" panose="020F0502020204030204" pitchFamily="34" charset="0"/>
                          <a:ea typeface="+mn-ea"/>
                          <a:cs typeface="Calibri" panose="020F0502020204030204" pitchFamily="34" charset="0"/>
                        </a:rPr>
                        <a:t>Hormone</a:t>
                      </a:r>
                    </a:p>
                  </a:txBody>
                  <a:tcPr anchor="ctr">
                    <a:solidFill>
                      <a:srgbClr val="F3FFF9"/>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Secrete from</a:t>
                      </a:r>
                    </a:p>
                  </a:txBody>
                  <a:tcPr anchor="ctr">
                    <a:solidFill>
                      <a:srgbClr val="F3FFF9"/>
                    </a:solidFill>
                  </a:tcPr>
                </a:tc>
                <a:tc>
                  <a:txBody>
                    <a:bodyPr/>
                    <a:lstStyle/>
                    <a:p>
                      <a:pPr marL="0" indent="0" algn="ctr" defTabSz="914400">
                        <a:lnSpc>
                          <a:spcPct val="100000"/>
                        </a:lnSpc>
                        <a:buClr>
                          <a:srgbClr val="007D7A"/>
                        </a:buClr>
                        <a:buFont typeface="+mj-lt"/>
                        <a:buNone/>
                      </a:pPr>
                      <a:r>
                        <a:rPr kumimoji="0" lang="en-US" sz="2000" b="0" kern="1200" dirty="0" smtClean="0">
                          <a:solidFill>
                            <a:srgbClr val="497E8D"/>
                          </a:solidFill>
                          <a:latin typeface="Calibri" panose="020F0502020204030204" pitchFamily="34" charset="0"/>
                          <a:ea typeface="+mn-ea"/>
                          <a:cs typeface="Calibri" panose="020F0502020204030204" pitchFamily="34" charset="0"/>
                        </a:rPr>
                        <a:t>Function  </a:t>
                      </a:r>
                      <a:r>
                        <a:rPr kumimoji="0" lang="en-US" sz="1200" b="0" kern="1200" dirty="0" smtClean="0">
                          <a:solidFill>
                            <a:schemeClr val="bg1">
                              <a:lumMod val="50000"/>
                            </a:schemeClr>
                          </a:solidFill>
                          <a:latin typeface="+mn-lt"/>
                          <a:ea typeface="+mn-ea"/>
                          <a:cs typeface="Calibri" panose="020F0502020204030204" pitchFamily="34" charset="0"/>
                        </a:rPr>
                        <a:t>(only in females’ </a:t>
                      </a:r>
                      <a:r>
                        <a:rPr kumimoji="0" lang="en-US" sz="1200" b="0" kern="1200" dirty="0" smtClean="0">
                          <a:solidFill>
                            <a:schemeClr val="bg1">
                              <a:lumMod val="50000"/>
                            </a:schemeClr>
                          </a:solidFill>
                          <a:latin typeface="+mn-lt"/>
                          <a:ea typeface="+mn-ea"/>
                          <a:cs typeface="Calibri" panose="020F0502020204030204" pitchFamily="34" charset="0"/>
                        </a:rPr>
                        <a:t>slides but the males’ doctor talked about it)</a:t>
                      </a:r>
                      <a:endParaRPr kumimoji="0" lang="en-US" sz="1600" b="0" kern="1200" dirty="0" smtClean="0">
                        <a:solidFill>
                          <a:schemeClr val="bg1">
                            <a:lumMod val="50000"/>
                          </a:schemeClr>
                        </a:solidFill>
                        <a:latin typeface="+mn-lt"/>
                        <a:ea typeface="+mn-ea"/>
                        <a:cs typeface="Calibri" panose="020F0502020204030204" pitchFamily="34" charset="0"/>
                      </a:endParaRPr>
                    </a:p>
                  </a:txBody>
                  <a:tcPr anchor="ctr">
                    <a:solidFill>
                      <a:srgbClr val="F3FFF9"/>
                    </a:solidFill>
                  </a:tcPr>
                </a:tc>
                <a:extLst>
                  <a:ext uri="{0D108BD9-81ED-4DB2-BD59-A6C34878D82A}">
                    <a16:rowId xmlns:a16="http://schemas.microsoft.com/office/drawing/2014/main" val="1372616542"/>
                  </a:ext>
                </a:extLst>
              </a:tr>
              <a:tr h="462163">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lang="en-US" sz="1600" dirty="0" smtClean="0">
                          <a:solidFill>
                            <a:schemeClr val="accent5">
                              <a:lumMod val="75000"/>
                            </a:schemeClr>
                          </a:solidFill>
                        </a:rPr>
                        <a:t>Primary</a:t>
                      </a:r>
                      <a:endParaRPr kumimoji="0" lang="en-US" sz="1600" kern="1200" dirty="0" smtClean="0">
                        <a:solidFill>
                          <a:srgbClr val="008080"/>
                        </a:solidFill>
                        <a:latin typeface="+mn-lt"/>
                        <a:ea typeface="+mn-ea"/>
                        <a:cs typeface="+mn-cs"/>
                      </a:endParaRPr>
                    </a:p>
                  </a:txBody>
                  <a:tcPr vert="vert270" anchor="ctr">
                    <a:solidFill>
                      <a:srgbClr val="F3FFF9"/>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Prolactin (PRL)</a:t>
                      </a:r>
                    </a:p>
                  </a:txBody>
                  <a:tcPr anchor="ctr">
                    <a:solidFill>
                      <a:srgbClr val="F3FFF9"/>
                    </a:solidFill>
                  </a:tcPr>
                </a:tc>
                <a:tc>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bg1">
                              <a:lumMod val="50000"/>
                            </a:schemeClr>
                          </a:solidFill>
                        </a:rPr>
                        <a:t>Anterior</a:t>
                      </a:r>
                      <a:r>
                        <a:rPr lang="en-US" sz="1600" b="0" baseline="0" dirty="0" smtClean="0">
                          <a:solidFill>
                            <a:schemeClr val="bg1">
                              <a:lumMod val="50000"/>
                            </a:schemeClr>
                          </a:solidFill>
                        </a:rPr>
                        <a:t> pituitary  </a:t>
                      </a:r>
                      <a:endParaRPr lang="en-US" sz="1600" b="0" dirty="0" smtClean="0">
                        <a:solidFill>
                          <a:schemeClr val="bg1">
                            <a:lumMod val="50000"/>
                          </a:schemeClr>
                        </a:solidFill>
                      </a:endParaRPr>
                    </a:p>
                  </a:txBody>
                  <a:tcPr anchor="ctr">
                    <a:solidFill>
                      <a:schemeClr val="bg1"/>
                    </a:solidFill>
                  </a:tcPr>
                </a:tc>
                <a:tc>
                  <a:txBody>
                    <a:bodyPr/>
                    <a:lstStyle/>
                    <a:p>
                      <a:pPr marL="0" indent="0" algn="l" defTabSz="914400">
                        <a:lnSpc>
                          <a:spcPct val="150000"/>
                        </a:lnSpc>
                        <a:buClr>
                          <a:srgbClr val="007D7A"/>
                        </a:buClr>
                        <a:buFont typeface="Wingdings" panose="05000000000000000000" pitchFamily="2" charset="2"/>
                        <a:buNone/>
                      </a:pPr>
                      <a:r>
                        <a:rPr lang="en-US" sz="1600" b="0" dirty="0" smtClean="0">
                          <a:solidFill>
                            <a:srgbClr val="FF0000"/>
                          </a:solidFill>
                        </a:rPr>
                        <a:t>Milking-induced surge is a direct link between the act of nursing (or milk removal) and the </a:t>
                      </a:r>
                      <a:r>
                        <a:rPr lang="en-US" sz="1600" b="0" dirty="0" err="1" smtClean="0">
                          <a:solidFill>
                            <a:srgbClr val="FF0000"/>
                          </a:solidFill>
                        </a:rPr>
                        <a:t>galactopoeitic</a:t>
                      </a:r>
                      <a:r>
                        <a:rPr lang="en-US" sz="1600" b="0" dirty="0" smtClean="0">
                          <a:solidFill>
                            <a:srgbClr val="FF0000"/>
                          </a:solidFill>
                        </a:rPr>
                        <a:t> hormones involved in maintaining lactation.</a:t>
                      </a:r>
                    </a:p>
                  </a:txBody>
                  <a:tcPr anchor="ctr">
                    <a:solidFill>
                      <a:schemeClr val="bg1"/>
                    </a:solidFill>
                  </a:tcPr>
                </a:tc>
                <a:extLst>
                  <a:ext uri="{0D108BD9-81ED-4DB2-BD59-A6C34878D82A}">
                    <a16:rowId xmlns:a16="http://schemas.microsoft.com/office/drawing/2014/main" val="914437974"/>
                  </a:ext>
                </a:extLst>
              </a:tr>
              <a:tr h="342226">
                <a:tc rowSpan="5">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lang="en-US" sz="1600" b="0" dirty="0" smtClean="0">
                          <a:solidFill>
                            <a:schemeClr val="accent5">
                              <a:lumMod val="75000"/>
                            </a:schemeClr>
                          </a:solidFill>
                        </a:rPr>
                        <a:t>Permissive</a:t>
                      </a:r>
                    </a:p>
                  </a:txBody>
                  <a:tcPr vert="vert270" anchor="ctr">
                    <a:solidFill>
                      <a:srgbClr val="F3FFF9"/>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Growth Hormone</a:t>
                      </a:r>
                    </a:p>
                  </a:txBody>
                  <a:tcPr anchor="ctr">
                    <a:solidFill>
                      <a:srgbClr val="F3FFF9"/>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t>Placenta</a:t>
                      </a:r>
                    </a:p>
                  </a:txBody>
                  <a:tcPr anchor="c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600" b="0" dirty="0" smtClean="0">
                          <a:solidFill>
                            <a:schemeClr val="tx1"/>
                          </a:solidFill>
                        </a:rPr>
                        <a:t>Support increase in synthesis of lactose, protein, and fat in the mammary gland.</a:t>
                      </a:r>
                    </a:p>
                  </a:txBody>
                  <a:tcPr anchor="ctr">
                    <a:solidFill>
                      <a:schemeClr val="bg1"/>
                    </a:solidFill>
                  </a:tcPr>
                </a:tc>
                <a:extLst>
                  <a:ext uri="{0D108BD9-81ED-4DB2-BD59-A6C34878D82A}">
                    <a16:rowId xmlns:a16="http://schemas.microsoft.com/office/drawing/2014/main" val="1129017962"/>
                  </a:ext>
                </a:extLst>
              </a:tr>
              <a:tr h="342226">
                <a:tc vMerge="1">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rgbClr val="008080"/>
                        </a:solidFill>
                        <a:latin typeface="+mn-lt"/>
                        <a:ea typeface="+mn-ea"/>
                        <a:cs typeface="+mn-cs"/>
                      </a:endParaRPr>
                    </a:p>
                  </a:txBody>
                  <a:tcPr anchor="ctr">
                    <a:solidFill>
                      <a:srgbClr val="FFFB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altLang="en-US" sz="1600" kern="1200" dirty="0" smtClean="0">
                          <a:solidFill>
                            <a:srgbClr val="008080"/>
                          </a:solidFill>
                          <a:latin typeface="+mn-lt"/>
                          <a:ea typeface="+mn-ea"/>
                          <a:cs typeface="+mn-cs"/>
                        </a:rPr>
                        <a:t>Glucocorticoids</a:t>
                      </a:r>
                      <a:endParaRPr kumimoji="0" lang="en-US" sz="1600" kern="1200" dirty="0" smtClean="0">
                        <a:solidFill>
                          <a:srgbClr val="008080"/>
                        </a:solidFill>
                        <a:latin typeface="+mn-lt"/>
                        <a:ea typeface="+mn-ea"/>
                        <a:cs typeface="+mn-cs"/>
                      </a:endParaRPr>
                    </a:p>
                  </a:txBody>
                  <a:tcPr anchor="ctr">
                    <a:solidFill>
                      <a:srgbClr val="F3FFF9"/>
                    </a:solidFill>
                  </a:tcPr>
                </a:tc>
                <a:tc>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bg1">
                              <a:lumMod val="50000"/>
                            </a:schemeClr>
                          </a:solidFill>
                        </a:rPr>
                        <a:t>Zona </a:t>
                      </a:r>
                      <a:r>
                        <a:rPr lang="en-US" sz="1600" b="0" dirty="0" err="1" smtClean="0">
                          <a:solidFill>
                            <a:schemeClr val="bg1">
                              <a:lumMod val="50000"/>
                            </a:schemeClr>
                          </a:solidFill>
                        </a:rPr>
                        <a:t>fasiculata</a:t>
                      </a:r>
                      <a:r>
                        <a:rPr lang="en-US" sz="1600" b="0" dirty="0" smtClean="0">
                          <a:solidFill>
                            <a:schemeClr val="bg1">
                              <a:lumMod val="50000"/>
                            </a:schemeClr>
                          </a:solidFill>
                        </a:rPr>
                        <a:t> of adrenal gland</a:t>
                      </a:r>
                    </a:p>
                  </a:txBody>
                  <a:tcPr anchor="ctr">
                    <a:solidFill>
                      <a:schemeClr val="bg1"/>
                    </a:solidFill>
                  </a:tcPr>
                </a:tc>
                <a:tc>
                  <a:txBody>
                    <a:bodyPr/>
                    <a:lstStyle/>
                    <a:p>
                      <a:pPr marL="0" lvl="0" indent="0" algn="l" rtl="0">
                        <a:lnSpc>
                          <a:spcPct val="150000"/>
                        </a:lnSpc>
                        <a:buFont typeface="+mj-lt"/>
                        <a:buNone/>
                      </a:pPr>
                      <a:r>
                        <a:rPr lang="en-US" sz="1600" dirty="0" err="1" smtClean="0"/>
                        <a:t>Galactopoeitic</a:t>
                      </a:r>
                      <a:r>
                        <a:rPr lang="en-US" sz="1600" dirty="0" smtClean="0"/>
                        <a:t> in physiological doses.</a:t>
                      </a:r>
                    </a:p>
                  </a:txBody>
                  <a:tcPr anchor="ctr">
                    <a:solidFill>
                      <a:schemeClr val="bg1"/>
                    </a:solidFill>
                  </a:tcPr>
                </a:tc>
                <a:extLst>
                  <a:ext uri="{0D108BD9-81ED-4DB2-BD59-A6C34878D82A}">
                    <a16:rowId xmlns:a16="http://schemas.microsoft.com/office/drawing/2014/main" val="1543112303"/>
                  </a:ext>
                </a:extLst>
              </a:tr>
              <a:tr h="342226">
                <a:tc vMerge="1">
                  <a:txBody>
                    <a:bodyPr/>
                    <a:lstStyle/>
                    <a:p>
                      <a:pPr marL="0" marR="0" indent="0" algn="ctr" defTabSz="914400" rtl="1"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b="0" kern="1200" dirty="0" smtClean="0">
                        <a:solidFill>
                          <a:srgbClr val="008080"/>
                        </a:solidFill>
                        <a:latin typeface="+mn-lt"/>
                        <a:ea typeface="+mn-ea"/>
                        <a:cs typeface="+mn-cs"/>
                      </a:endParaRPr>
                    </a:p>
                  </a:txBody>
                  <a:tcPr anchor="ctr">
                    <a:solidFill>
                      <a:srgbClr val="FFFBFF"/>
                    </a:solidFill>
                  </a:tcPr>
                </a:tc>
                <a:tc>
                  <a:txBody>
                    <a:bodyPr/>
                    <a:lstStyle/>
                    <a:p>
                      <a:pPr marL="0" marR="0" indent="0" algn="ctr" defTabSz="914400" rtl="1"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lang="en-US" altLang="en-US" sz="1600" b="0" dirty="0" smtClean="0">
                          <a:solidFill>
                            <a:srgbClr val="008080"/>
                          </a:solidFill>
                        </a:rPr>
                        <a:t>Thyroid Hormones</a:t>
                      </a:r>
                      <a:endParaRPr kumimoji="0" lang="en-US" sz="1600" b="0" kern="1200" dirty="0" smtClean="0">
                        <a:solidFill>
                          <a:srgbClr val="008080"/>
                        </a:solidFill>
                        <a:latin typeface="+mn-lt"/>
                        <a:ea typeface="+mn-ea"/>
                        <a:cs typeface="+mn-cs"/>
                      </a:endParaRPr>
                    </a:p>
                  </a:txBody>
                  <a:tcPr anchor="ctr">
                    <a:solidFill>
                      <a:srgbClr val="F3FFF9"/>
                    </a:solidFill>
                  </a:tcPr>
                </a:tc>
                <a:tc>
                  <a:txBody>
                    <a:bodyPr/>
                    <a:lstStyle/>
                    <a:p>
                      <a:pPr marL="0" indent="0" algn="ctr" defTabSz="914400" rtl="0" eaLnBrk="1" latinLnBrk="0" hangingPunct="1">
                        <a:lnSpc>
                          <a:spcPct val="150000"/>
                        </a:lnSpc>
                        <a:buClr>
                          <a:srgbClr val="007D7A"/>
                        </a:buClr>
                        <a:buFont typeface="Wingdings" panose="05000000000000000000" pitchFamily="2" charset="2"/>
                        <a:buNone/>
                      </a:pPr>
                      <a:r>
                        <a:rPr lang="en-US" sz="1600" b="0" dirty="0" smtClean="0">
                          <a:solidFill>
                            <a:schemeClr val="bg1">
                              <a:lumMod val="50000"/>
                            </a:schemeClr>
                          </a:solidFill>
                        </a:rPr>
                        <a:t>Thyroid</a:t>
                      </a:r>
                      <a:r>
                        <a:rPr lang="en-US" sz="1600" b="0" baseline="0" dirty="0" smtClean="0">
                          <a:solidFill>
                            <a:schemeClr val="bg1">
                              <a:lumMod val="50000"/>
                            </a:schemeClr>
                          </a:solidFill>
                        </a:rPr>
                        <a:t> gland</a:t>
                      </a:r>
                      <a:endParaRPr lang="en-US" sz="1600" b="0" dirty="0" smtClean="0">
                        <a:solidFill>
                          <a:schemeClr val="bg1">
                            <a:lumMod val="50000"/>
                          </a:schemeClr>
                        </a:solidFill>
                      </a:endParaRPr>
                    </a:p>
                  </a:txBody>
                  <a:tcPr anchor="ctr">
                    <a:solidFill>
                      <a:schemeClr val="bg1"/>
                    </a:solidFill>
                  </a:tcPr>
                </a:tc>
                <a:tc>
                  <a:txBody>
                    <a:bodyPr/>
                    <a:lstStyle/>
                    <a:p>
                      <a:pPr marL="0" lvl="0" indent="0" algn="l" rtl="1" eaLnBrk="1" latinLnBrk="0" hangingPunct="1">
                        <a:lnSpc>
                          <a:spcPct val="150000"/>
                        </a:lnSpc>
                        <a:buFont typeface="+mj-lt"/>
                        <a:buNone/>
                      </a:pPr>
                      <a:r>
                        <a:rPr lang="en-US" altLang="en-US" sz="1600" dirty="0" err="1" smtClean="0">
                          <a:solidFill>
                            <a:schemeClr val="tx1"/>
                          </a:solidFill>
                        </a:rPr>
                        <a:t>Galactopoeitic</a:t>
                      </a:r>
                      <a:endParaRPr lang="en-US" sz="1600" dirty="0" smtClean="0"/>
                    </a:p>
                  </a:txBody>
                  <a:tcPr anchor="ctr">
                    <a:solidFill>
                      <a:schemeClr val="bg1"/>
                    </a:solidFill>
                  </a:tcPr>
                </a:tc>
                <a:extLst>
                  <a:ext uri="{0D108BD9-81ED-4DB2-BD59-A6C34878D82A}">
                    <a16:rowId xmlns:a16="http://schemas.microsoft.com/office/drawing/2014/main" val="344412852"/>
                  </a:ext>
                </a:extLst>
              </a:tr>
              <a:tr h="228600">
                <a:tc vMerge="1">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b="0" kern="1200" dirty="0" smtClean="0">
                        <a:solidFill>
                          <a:srgbClr val="008080"/>
                        </a:solidFill>
                        <a:latin typeface="+mn-lt"/>
                        <a:ea typeface="+mn-ea"/>
                        <a:cs typeface="+mn-cs"/>
                      </a:endParaRPr>
                    </a:p>
                  </a:txBody>
                  <a:tcPr anchor="ctr">
                    <a:solidFill>
                      <a:srgbClr val="FFFBFF"/>
                    </a:solidFill>
                  </a:tcPr>
                </a:tc>
                <a:tc rowSpan="2">
                  <a:txBody>
                    <a:bodyPr/>
                    <a:lstStyle/>
                    <a:p>
                      <a:pPr marL="0" marR="0" indent="0" algn="ctr" defTabSz="914400" rtl="1"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lang="en-US" altLang="en-US" sz="1600" b="0" dirty="0" smtClean="0">
                          <a:solidFill>
                            <a:srgbClr val="008080"/>
                          </a:solidFill>
                        </a:rPr>
                        <a:t>Ovarian Hormones</a:t>
                      </a:r>
                      <a:endParaRPr kumimoji="0" lang="en-US" sz="1600" b="0" kern="1200" dirty="0" smtClean="0">
                        <a:solidFill>
                          <a:srgbClr val="008080"/>
                        </a:solidFill>
                        <a:latin typeface="+mn-lt"/>
                        <a:ea typeface="+mn-ea"/>
                        <a:cs typeface="+mn-cs"/>
                      </a:endParaRPr>
                    </a:p>
                  </a:txBody>
                  <a:tcPr anchor="ctr">
                    <a:solidFill>
                      <a:srgbClr val="F3FFF9"/>
                    </a:solidFill>
                  </a:tcPr>
                </a:tc>
                <a:tc rowSpan="2">
                  <a:txBody>
                    <a:bodyPr/>
                    <a:lstStyle/>
                    <a:p>
                      <a:pPr marL="0" indent="0" algn="ctr" defTabSz="914400">
                        <a:lnSpc>
                          <a:spcPct val="150000"/>
                        </a:lnSpc>
                        <a:buClr>
                          <a:srgbClr val="007D7A"/>
                        </a:buClr>
                        <a:buFont typeface="Wingdings" panose="05000000000000000000" pitchFamily="2" charset="2"/>
                        <a:buNone/>
                      </a:pPr>
                      <a:r>
                        <a:rPr lang="en-US" sz="1600" b="0" dirty="0" smtClean="0">
                          <a:solidFill>
                            <a:schemeClr val="tx1"/>
                          </a:solidFill>
                        </a:rPr>
                        <a:t>Ovaries</a:t>
                      </a:r>
                    </a:p>
                  </a:txBody>
                  <a:tcPr anchor="ctr">
                    <a:solidFill>
                      <a:schemeClr val="bg1"/>
                    </a:solidFill>
                  </a:tcPr>
                </a:tc>
                <a:tc>
                  <a:txBody>
                    <a:bodyPr/>
                    <a:lstStyle/>
                    <a:p>
                      <a:pPr marL="0" marR="0" lvl="0" indent="0" algn="l" defTabSz="914400" rtl="1" eaLnBrk="1" fontAlgn="auto" latinLnBrk="0" hangingPunct="1">
                        <a:lnSpc>
                          <a:spcPct val="150000"/>
                        </a:lnSpc>
                        <a:spcBef>
                          <a:spcPts val="0"/>
                        </a:spcBef>
                        <a:spcAft>
                          <a:spcPts val="0"/>
                        </a:spcAft>
                        <a:buClrTx/>
                        <a:buSzTx/>
                        <a:buFont typeface="+mj-lt"/>
                        <a:buNone/>
                        <a:tabLst/>
                        <a:defRPr/>
                      </a:pPr>
                      <a:r>
                        <a:rPr lang="en-US" altLang="en-US" sz="1600" dirty="0" smtClean="0">
                          <a:solidFill>
                            <a:srgbClr val="008080"/>
                          </a:solidFill>
                        </a:rPr>
                        <a:t>Estrogen:</a:t>
                      </a:r>
                      <a:r>
                        <a:rPr lang="en-US" altLang="en-US" sz="1600" dirty="0" smtClean="0">
                          <a:solidFill>
                            <a:schemeClr val="tx1"/>
                          </a:solidFill>
                        </a:rPr>
                        <a:t> in very low doses is galactopoietic.</a:t>
                      </a:r>
                    </a:p>
                  </a:txBody>
                  <a:tcPr anchor="ctr">
                    <a:solidFill>
                      <a:schemeClr val="bg1"/>
                    </a:solidFill>
                  </a:tcPr>
                </a:tc>
                <a:extLst>
                  <a:ext uri="{0D108BD9-81ED-4DB2-BD59-A6C34878D82A}">
                    <a16:rowId xmlns:a16="http://schemas.microsoft.com/office/drawing/2014/main" val="3610263034"/>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1" eaLnBrk="1" fontAlgn="auto" latinLnBrk="0" hangingPunct="1">
                        <a:lnSpc>
                          <a:spcPct val="150000"/>
                        </a:lnSpc>
                        <a:spcBef>
                          <a:spcPts val="0"/>
                        </a:spcBef>
                        <a:spcAft>
                          <a:spcPts val="0"/>
                        </a:spcAft>
                        <a:buClrTx/>
                        <a:buSzTx/>
                        <a:buFont typeface="+mj-lt"/>
                        <a:buNone/>
                        <a:tabLst/>
                        <a:defRPr/>
                      </a:pPr>
                      <a:r>
                        <a:rPr lang="en-US" altLang="en-US" sz="1600" dirty="0" smtClean="0">
                          <a:solidFill>
                            <a:srgbClr val="008080"/>
                          </a:solidFill>
                        </a:rPr>
                        <a:t>Progesterone: </a:t>
                      </a:r>
                      <a:r>
                        <a:rPr lang="en-US" altLang="en-US" sz="1600" dirty="0" smtClean="0">
                          <a:solidFill>
                            <a:srgbClr val="FF0000"/>
                          </a:solidFill>
                        </a:rPr>
                        <a:t>alone has no effect on </a:t>
                      </a:r>
                      <a:r>
                        <a:rPr lang="en-US" altLang="en-US" sz="1600" dirty="0" err="1" smtClean="0">
                          <a:solidFill>
                            <a:srgbClr val="FF0000"/>
                          </a:solidFill>
                        </a:rPr>
                        <a:t>galactopoeisis</a:t>
                      </a:r>
                      <a:r>
                        <a:rPr lang="en-US" altLang="en-US" sz="1600" dirty="0" smtClean="0">
                          <a:solidFill>
                            <a:srgbClr val="FF0000"/>
                          </a:solidFill>
                        </a:rPr>
                        <a:t> because there are no progesterone receptors in the mammary gland during lactation.</a:t>
                      </a:r>
                    </a:p>
                  </a:txBody>
                  <a:tcPr anchor="c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3447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Autocrine Control of </a:t>
            </a:r>
            <a:r>
              <a:rPr lang="en-US" altLang="en-US" sz="3200" dirty="0" smtClean="0">
                <a:solidFill>
                  <a:srgbClr val="008080"/>
                </a:solidFill>
                <a:latin typeface="Bahnschrift" panose="020B0502040204020203" pitchFamily="34" charset="0"/>
                <a:cs typeface="Calibri" panose="020F0502020204030204" pitchFamily="34" charset="0"/>
              </a:rPr>
              <a:t>Lactation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609460" y="1177320"/>
            <a:ext cx="10969942" cy="500949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ar-SA" sz="1800" dirty="0" smtClean="0"/>
              <a:t>It </a:t>
            </a:r>
            <a:r>
              <a:rPr lang="en-US" altLang="ar-SA" sz="1800" dirty="0"/>
              <a:t>is not just the level of maternal hormones, but the efficiency of milk removal </a:t>
            </a:r>
            <a:r>
              <a:rPr lang="en-US" altLang="ar-SA" sz="1800" dirty="0" smtClean="0"/>
              <a:t>that </a:t>
            </a:r>
            <a:r>
              <a:rPr lang="en-US" altLang="ar-SA" sz="1800" dirty="0"/>
              <a:t>governs the volume product in each </a:t>
            </a:r>
            <a:r>
              <a:rPr lang="en-US" altLang="ar-SA" sz="1800" dirty="0" smtClean="0"/>
              <a:t>breast</a:t>
            </a:r>
            <a:r>
              <a:rPr lang="en-US" altLang="ar-SA" sz="1800" dirty="0" smtClean="0"/>
              <a:t>. </a:t>
            </a:r>
            <a:endParaRPr lang="en-US" altLang="ar-SA" sz="1800" dirty="0"/>
          </a:p>
          <a:p>
            <a:pPr defTabSz="914400">
              <a:lnSpc>
                <a:spcPct val="150000"/>
              </a:lnSpc>
              <a:buClr>
                <a:srgbClr val="008080"/>
              </a:buClr>
            </a:pPr>
            <a:endParaRPr lang="en-US" altLang="ar-SA" sz="1800" dirty="0"/>
          </a:p>
          <a:p>
            <a:pPr defTabSz="914400">
              <a:lnSpc>
                <a:spcPct val="150000"/>
              </a:lnSpc>
              <a:buClr>
                <a:srgbClr val="008080"/>
              </a:buClr>
            </a:pPr>
            <a:r>
              <a:rPr lang="en-US" altLang="ar-SA" sz="1800" dirty="0"/>
              <a:t>A protein factor called </a:t>
            </a:r>
            <a:r>
              <a:rPr lang="en-US" altLang="ar-SA" sz="1800" dirty="0">
                <a:solidFill>
                  <a:srgbClr val="FF0000"/>
                </a:solidFill>
              </a:rPr>
              <a:t>feedback inhibitor </a:t>
            </a:r>
            <a:r>
              <a:rPr lang="en-US" altLang="ar-SA" sz="1800" dirty="0" smtClean="0">
                <a:solidFill>
                  <a:srgbClr val="FF0000"/>
                </a:solidFill>
              </a:rPr>
              <a:t>of </a:t>
            </a:r>
            <a:r>
              <a:rPr lang="en-US" altLang="ar-SA" sz="1800" dirty="0">
                <a:solidFill>
                  <a:srgbClr val="FF0000"/>
                </a:solidFill>
              </a:rPr>
              <a:t>lactation </a:t>
            </a:r>
            <a:r>
              <a:rPr lang="en-US" altLang="ar-SA" sz="1800" dirty="0"/>
              <a:t>(FIL) is secreted with other milk components into the alveolar </a:t>
            </a:r>
            <a:r>
              <a:rPr lang="en-US" altLang="ar-SA" sz="1800" dirty="0" smtClean="0"/>
              <a:t>lumen. </a:t>
            </a:r>
          </a:p>
          <a:p>
            <a:pPr marL="0" indent="0" algn="ctr" defTabSz="914400">
              <a:lnSpc>
                <a:spcPct val="150000"/>
              </a:lnSpc>
              <a:buClr>
                <a:srgbClr val="008080"/>
              </a:buClr>
              <a:buNone/>
            </a:pPr>
            <a:r>
              <a:rPr lang="en-US" altLang="ar-SA" sz="1600" dirty="0" smtClean="0">
                <a:solidFill>
                  <a:srgbClr val="00B050"/>
                </a:solidFill>
              </a:rPr>
              <a:t>(</a:t>
            </a:r>
            <a:r>
              <a:rPr lang="en-US" altLang="ar-SA" sz="1600" dirty="0">
                <a:solidFill>
                  <a:srgbClr val="00B050"/>
                </a:solidFill>
              </a:rPr>
              <a:t>T</a:t>
            </a:r>
            <a:r>
              <a:rPr lang="en-US" sz="1600" dirty="0" smtClean="0">
                <a:solidFill>
                  <a:srgbClr val="00B050"/>
                </a:solidFill>
              </a:rPr>
              <a:t>his </a:t>
            </a:r>
            <a:r>
              <a:rPr lang="en-US" sz="1600" dirty="0">
                <a:solidFill>
                  <a:srgbClr val="00B050"/>
                </a:solidFill>
              </a:rPr>
              <a:t>substance is synthesized with milk and stored in the lumen if the baby was not feeding and removing the </a:t>
            </a:r>
            <a:r>
              <a:rPr lang="en-US" sz="1600" dirty="0" smtClean="0">
                <a:solidFill>
                  <a:srgbClr val="00B050"/>
                </a:solidFill>
              </a:rPr>
              <a:t>milk, this </a:t>
            </a:r>
            <a:r>
              <a:rPr lang="en-US" sz="1600" dirty="0">
                <a:solidFill>
                  <a:srgbClr val="00B050"/>
                </a:solidFill>
              </a:rPr>
              <a:t>(FIL) will inhibit the prolactin receptors and will decrease milk synthesis</a:t>
            </a:r>
            <a:r>
              <a:rPr lang="en-US" sz="1600" dirty="0" smtClean="0">
                <a:solidFill>
                  <a:srgbClr val="00B050"/>
                </a:solidFill>
              </a:rPr>
              <a:t>)</a:t>
            </a:r>
          </a:p>
          <a:p>
            <a:pPr marL="0" indent="0" algn="ctr" defTabSz="914400">
              <a:lnSpc>
                <a:spcPct val="150000"/>
              </a:lnSpc>
              <a:buClr>
                <a:srgbClr val="008080"/>
              </a:buClr>
              <a:buNone/>
            </a:pPr>
            <a:r>
              <a:rPr lang="en-US" altLang="ar-SA" sz="1600" dirty="0" smtClean="0">
                <a:solidFill>
                  <a:srgbClr val="00B050"/>
                </a:solidFill>
              </a:rPr>
              <a:t>(As </a:t>
            </a:r>
            <a:r>
              <a:rPr lang="en-US" altLang="ar-SA" sz="1600" dirty="0">
                <a:solidFill>
                  <a:srgbClr val="00B050"/>
                </a:solidFill>
              </a:rPr>
              <a:t>baby </a:t>
            </a:r>
            <a:r>
              <a:rPr lang="en-US" altLang="ar-SA" sz="1600" dirty="0" smtClean="0">
                <a:solidFill>
                  <a:srgbClr val="00B050"/>
                </a:solidFill>
              </a:rPr>
              <a:t>suckle, </a:t>
            </a:r>
            <a:r>
              <a:rPr lang="en-US" altLang="ar-SA" sz="1600" dirty="0">
                <a:solidFill>
                  <a:srgbClr val="00B050"/>
                </a:solidFill>
              </a:rPr>
              <a:t>baby will remove this substance </a:t>
            </a:r>
            <a:r>
              <a:rPr lang="en-US" altLang="ar-SA" sz="1600" dirty="0" smtClean="0">
                <a:solidFill>
                  <a:srgbClr val="00B050"/>
                </a:solidFill>
                <a:sym typeface="Wingdings" panose="05000000000000000000" pitchFamily="2" charset="2"/>
              </a:rPr>
              <a:t></a:t>
            </a:r>
            <a:r>
              <a:rPr lang="en-US" altLang="ar-SA" sz="1600" dirty="0" smtClean="0">
                <a:solidFill>
                  <a:srgbClr val="00B050"/>
                </a:solidFill>
              </a:rPr>
              <a:t> </a:t>
            </a:r>
            <a:r>
              <a:rPr lang="en-US" altLang="ar-SA" sz="1600" dirty="0">
                <a:solidFill>
                  <a:srgbClr val="00B050"/>
                </a:solidFill>
              </a:rPr>
              <a:t>more milk </a:t>
            </a:r>
            <a:r>
              <a:rPr lang="en-US" altLang="ar-SA" sz="1600" dirty="0" smtClean="0">
                <a:solidFill>
                  <a:srgbClr val="00B050"/>
                </a:solidFill>
              </a:rPr>
              <a:t>synthesis)</a:t>
            </a:r>
            <a:endParaRPr lang="en-US" altLang="ar-SA" sz="1600" dirty="0">
              <a:solidFill>
                <a:srgbClr val="00B050"/>
              </a:solidFill>
            </a:endParaRPr>
          </a:p>
          <a:p>
            <a:pPr defTabSz="914400">
              <a:lnSpc>
                <a:spcPct val="150000"/>
              </a:lnSpc>
              <a:buClr>
                <a:srgbClr val="008080"/>
              </a:buClr>
            </a:pPr>
            <a:endParaRPr lang="en-US" altLang="ar-SA" sz="1800" dirty="0"/>
          </a:p>
          <a:p>
            <a:pPr marL="285750" lvl="1" indent="-285750" defTabSz="914400">
              <a:lnSpc>
                <a:spcPct val="150000"/>
              </a:lnSpc>
              <a:spcBef>
                <a:spcPts val="667"/>
              </a:spcBef>
              <a:buClr>
                <a:srgbClr val="008080"/>
              </a:buClr>
            </a:pPr>
            <a:r>
              <a:rPr lang="en-US" sz="1800" dirty="0" smtClean="0">
                <a:solidFill>
                  <a:srgbClr val="FF0000"/>
                </a:solidFill>
              </a:rPr>
              <a:t>FIL is insensitive </a:t>
            </a:r>
            <a:r>
              <a:rPr lang="en-US" sz="1800" dirty="0">
                <a:solidFill>
                  <a:srgbClr val="FF0000"/>
                </a:solidFill>
              </a:rPr>
              <a:t>to prolactin </a:t>
            </a:r>
            <a:r>
              <a:rPr lang="en-US" sz="1800" dirty="0">
                <a:solidFill>
                  <a:srgbClr val="FF0000"/>
                </a:solidFill>
                <a:sym typeface="Wingdings" pitchFamily="2" charset="2"/>
              </a:rPr>
              <a:t> </a:t>
            </a:r>
            <a:r>
              <a:rPr lang="en-US" sz="1800" dirty="0" smtClean="0">
                <a:solidFill>
                  <a:srgbClr val="FF0000"/>
                </a:solidFill>
                <a:sym typeface="Wingdings" pitchFamily="2" charset="2"/>
              </a:rPr>
              <a:t>decrease milk production.</a:t>
            </a:r>
            <a:r>
              <a:rPr lang="en-US" sz="1800" dirty="0" smtClean="0">
                <a:solidFill>
                  <a:srgbClr val="FF0000"/>
                </a:solidFill>
              </a:rPr>
              <a:t>  </a:t>
            </a:r>
            <a:endParaRPr lang="en-US" sz="1800" dirty="0">
              <a:solidFill>
                <a:srgbClr val="FF0000"/>
              </a:solidFill>
            </a:endParaRPr>
          </a:p>
          <a:p>
            <a:pPr marL="0" indent="0" defTabSz="914400">
              <a:lnSpc>
                <a:spcPct val="150000"/>
              </a:lnSpc>
              <a:buClr>
                <a:srgbClr val="008080"/>
              </a:buClr>
              <a:buNone/>
            </a:pPr>
            <a:endParaRPr lang="en-US" altLang="ar-SA" sz="1800" dirty="0"/>
          </a:p>
          <a:p>
            <a:pPr marL="0" indent="0" defTabSz="914400">
              <a:lnSpc>
                <a:spcPct val="150000"/>
              </a:lnSpc>
              <a:buClr>
                <a:srgbClr val="008080"/>
              </a:buClr>
              <a:buNone/>
            </a:pPr>
            <a:endParaRPr lang="en-US" sz="12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518541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solidFill>
                  <a:srgbClr val="008080"/>
                </a:solidFill>
                <a:latin typeface="Bahnschrift" panose="020B0502040204020203" pitchFamily="34" charset="0"/>
                <a:cs typeface="Calibri" panose="020F0502020204030204" pitchFamily="34" charset="0"/>
              </a:rPr>
              <a:t>Sucking Reflex</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p:cNvSpPr>
            <a:spLocks noGrp="1"/>
          </p:cNvSpPr>
          <p:nvPr>
            <p:ph sz="quarter" idx="1"/>
          </p:nvPr>
        </p:nvSpPr>
        <p:spPr>
          <a:xfrm>
            <a:off x="5412999" y="1189252"/>
            <a:ext cx="6166404" cy="5040834"/>
          </a:xfrm>
          <a:ln w="19050">
            <a:solidFill>
              <a:srgbClr val="0070C0"/>
            </a:solidFill>
            <a:prstDash val="dashDot"/>
          </a:ln>
        </p:spPr>
        <p:txBody>
          <a:bodyPr>
            <a:noAutofit/>
          </a:bodyPr>
          <a:lstStyle/>
          <a:p>
            <a:pPr>
              <a:buClr>
                <a:srgbClr val="008080"/>
              </a:buClr>
            </a:pPr>
            <a:r>
              <a:rPr lang="en-US" sz="1600" dirty="0">
                <a:solidFill>
                  <a:srgbClr val="FF0000"/>
                </a:solidFill>
                <a:latin typeface="Gill Sans MT" panose="020B0502020104020203" pitchFamily="34" charset="0"/>
              </a:rPr>
              <a:t>Suckling is the most powerful physiological stimulus for PRL </a:t>
            </a:r>
            <a:r>
              <a:rPr lang="en-US" sz="1600" dirty="0" smtClean="0">
                <a:solidFill>
                  <a:srgbClr val="FF0000"/>
                </a:solidFill>
                <a:latin typeface="Gill Sans MT" panose="020B0502020104020203" pitchFamily="34" charset="0"/>
              </a:rPr>
              <a:t>release.</a:t>
            </a:r>
          </a:p>
          <a:p>
            <a:pPr>
              <a:buClr>
                <a:srgbClr val="008080"/>
              </a:buClr>
            </a:pPr>
            <a:endParaRPr lang="en-US" sz="100" dirty="0">
              <a:solidFill>
                <a:srgbClr val="FF0000"/>
              </a:solidFill>
              <a:latin typeface="Gill Sans MT" panose="020B0502020104020203" pitchFamily="34" charset="0"/>
              <a:cs typeface="Calibri" panose="020F0502020204030204" pitchFamily="34" charset="0"/>
            </a:endParaRPr>
          </a:p>
          <a:p>
            <a:pPr>
              <a:buClr>
                <a:srgbClr val="008080"/>
              </a:buClr>
            </a:pPr>
            <a:r>
              <a:rPr lang="en-US" sz="1500" dirty="0" smtClean="0">
                <a:latin typeface="Gill Sans MT" panose="020B0502020104020203" pitchFamily="34" charset="0"/>
                <a:cs typeface="Calibri" panose="020F0502020204030204" pitchFamily="34" charset="0"/>
              </a:rPr>
              <a:t>Suckling </a:t>
            </a:r>
            <a:r>
              <a:rPr lang="en-US" sz="1500" dirty="0">
                <a:latin typeface="Gill Sans MT" panose="020B0502020104020203" pitchFamily="34" charset="0"/>
                <a:cs typeface="Calibri" panose="020F0502020204030204" pitchFamily="34" charset="0"/>
              </a:rPr>
              <a:t>stimulates </a:t>
            </a:r>
            <a:r>
              <a:rPr lang="en-US" sz="1500" dirty="0" smtClean="0">
                <a:solidFill>
                  <a:srgbClr val="00B050"/>
                </a:solidFill>
                <a:latin typeface="Gill Sans MT" panose="020B0502020104020203" pitchFamily="34" charset="0"/>
                <a:cs typeface="Calibri" panose="020F0502020204030204" pitchFamily="34" charset="0"/>
              </a:rPr>
              <a:t>afferent </a:t>
            </a:r>
            <a:r>
              <a:rPr lang="en-US" sz="1500" dirty="0">
                <a:solidFill>
                  <a:srgbClr val="00B050"/>
                </a:solidFill>
                <a:latin typeface="Gill Sans MT" panose="020B0502020104020203" pitchFamily="34" charset="0"/>
                <a:cs typeface="Calibri" panose="020F0502020204030204" pitchFamily="34" charset="0"/>
              </a:rPr>
              <a:t>neurons from the nipple to the spinal cord and from the spinal cord to the </a:t>
            </a:r>
            <a:r>
              <a:rPr lang="en-US" sz="1500" dirty="0" smtClean="0">
                <a:latin typeface="Gill Sans MT" panose="020B0502020104020203" pitchFamily="34" charset="0"/>
                <a:cs typeface="Calibri" panose="020F0502020204030204" pitchFamily="34" charset="0"/>
              </a:rPr>
              <a:t>hypothalamus </a:t>
            </a:r>
            <a:r>
              <a:rPr lang="en-US" sz="1500" dirty="0" smtClean="0">
                <a:latin typeface="Gill Sans MT" panose="020B0502020104020203" pitchFamily="34" charset="0"/>
                <a:cs typeface="Calibri" panose="020F0502020204030204" pitchFamily="34" charset="0"/>
                <a:sym typeface="Wingdings" panose="05000000000000000000" pitchFamily="2" charset="2"/>
              </a:rPr>
              <a:t> </a:t>
            </a:r>
            <a:r>
              <a:rPr lang="en-US" sz="1500" dirty="0" smtClean="0">
                <a:solidFill>
                  <a:srgbClr val="00B050"/>
                </a:solidFill>
                <a:latin typeface="Gill Sans MT" panose="020B0502020104020203" pitchFamily="34" charset="0"/>
                <a:cs typeface="Calibri" panose="020F0502020204030204" pitchFamily="34" charset="0"/>
              </a:rPr>
              <a:t>in </a:t>
            </a:r>
            <a:r>
              <a:rPr lang="en-US" sz="1500" dirty="0">
                <a:solidFill>
                  <a:srgbClr val="00B050"/>
                </a:solidFill>
                <a:latin typeface="Gill Sans MT" panose="020B0502020104020203" pitchFamily="34" charset="0"/>
                <a:cs typeface="Calibri" panose="020F0502020204030204" pitchFamily="34" charset="0"/>
              </a:rPr>
              <a:t>decreasing the release of dopamine on </a:t>
            </a:r>
            <a:r>
              <a:rPr lang="en-US" sz="1500" dirty="0" err="1">
                <a:solidFill>
                  <a:srgbClr val="00B050"/>
                </a:solidFill>
                <a:latin typeface="Gill Sans MT" panose="020B0502020104020203" pitchFamily="34" charset="0"/>
                <a:cs typeface="Calibri" panose="020F0502020204030204" pitchFamily="34" charset="0"/>
              </a:rPr>
              <a:t>lactotrophs</a:t>
            </a:r>
            <a:r>
              <a:rPr lang="en-US" sz="1500" dirty="0">
                <a:latin typeface="Gill Sans MT" panose="020B0502020104020203" pitchFamily="34" charset="0"/>
                <a:cs typeface="Calibri" panose="020F0502020204030204" pitchFamily="34" charset="0"/>
              </a:rPr>
              <a:t> </a:t>
            </a:r>
            <a:r>
              <a:rPr lang="en-US" sz="1500" dirty="0">
                <a:solidFill>
                  <a:schemeClr val="bg1">
                    <a:lumMod val="50000"/>
                  </a:schemeClr>
                </a:solidFill>
                <a:latin typeface="Gill Sans MT" panose="020B0502020104020203" pitchFamily="34" charset="0"/>
                <a:cs typeface="Calibri" panose="020F0502020204030204" pitchFamily="34" charset="0"/>
              </a:rPr>
              <a:t>(which persistently inhibits the </a:t>
            </a:r>
            <a:r>
              <a:rPr lang="en-US" sz="1500" dirty="0" err="1">
                <a:solidFill>
                  <a:schemeClr val="bg1">
                    <a:lumMod val="50000"/>
                  </a:schemeClr>
                </a:solidFill>
                <a:latin typeface="Gill Sans MT" panose="020B0502020104020203" pitchFamily="34" charset="0"/>
                <a:cs typeface="Calibri" panose="020F0502020204030204" pitchFamily="34" charset="0"/>
              </a:rPr>
              <a:t>lactotrophs</a:t>
            </a:r>
            <a:r>
              <a:rPr lang="en-US" sz="1500" dirty="0">
                <a:solidFill>
                  <a:schemeClr val="bg1">
                    <a:lumMod val="50000"/>
                  </a:schemeClr>
                </a:solidFill>
                <a:latin typeface="Gill Sans MT" panose="020B0502020104020203" pitchFamily="34" charset="0"/>
                <a:cs typeface="Calibri" panose="020F0502020204030204" pitchFamily="34" charset="0"/>
              </a:rPr>
              <a:t>) </a:t>
            </a:r>
            <a:r>
              <a:rPr lang="en-US" sz="1500" dirty="0">
                <a:latin typeface="Gill Sans MT" panose="020B0502020104020203" pitchFamily="34" charset="0"/>
                <a:cs typeface="Calibri" panose="020F0502020204030204" pitchFamily="34" charset="0"/>
              </a:rPr>
              <a:t>and increasing the release of TRH </a:t>
            </a:r>
            <a:r>
              <a:rPr lang="en-US" sz="1500" dirty="0">
                <a:solidFill>
                  <a:schemeClr val="bg1">
                    <a:lumMod val="50000"/>
                  </a:schemeClr>
                </a:solidFill>
                <a:latin typeface="Gill Sans MT" panose="020B0502020104020203" pitchFamily="34" charset="0"/>
                <a:cs typeface="Calibri" panose="020F0502020204030204" pitchFamily="34" charset="0"/>
              </a:rPr>
              <a:t>( which has an effect on releasing </a:t>
            </a:r>
            <a:r>
              <a:rPr lang="en-US" sz="1500" dirty="0" smtClean="0">
                <a:solidFill>
                  <a:schemeClr val="bg1">
                    <a:lumMod val="50000"/>
                  </a:schemeClr>
                </a:solidFill>
                <a:latin typeface="Gill Sans MT" panose="020B0502020104020203" pitchFamily="34" charset="0"/>
                <a:cs typeface="Calibri" panose="020F0502020204030204" pitchFamily="34" charset="0"/>
              </a:rPr>
              <a:t>prolactin).</a:t>
            </a:r>
          </a:p>
          <a:p>
            <a:pPr>
              <a:buClr>
                <a:srgbClr val="008080"/>
              </a:buClr>
            </a:pPr>
            <a:endParaRPr lang="en-US" sz="100" dirty="0">
              <a:solidFill>
                <a:schemeClr val="bg1">
                  <a:lumMod val="50000"/>
                </a:schemeClr>
              </a:solidFill>
              <a:latin typeface="Gill Sans MT" panose="020B0502020104020203" pitchFamily="34" charset="0"/>
              <a:cs typeface="Calibri" panose="020F0502020204030204" pitchFamily="34" charset="0"/>
            </a:endParaRPr>
          </a:p>
          <a:p>
            <a:pPr>
              <a:buClr>
                <a:srgbClr val="008080"/>
              </a:buClr>
            </a:pPr>
            <a:r>
              <a:rPr lang="en-US" sz="1600" dirty="0" smtClean="0">
                <a:solidFill>
                  <a:srgbClr val="FF0000"/>
                </a:solidFill>
                <a:latin typeface="Gill Sans MT" panose="020B0502020104020203" pitchFamily="34" charset="0"/>
                <a:cs typeface="Calibri" panose="020F0502020204030204" pitchFamily="34" charset="0"/>
              </a:rPr>
              <a:t>Also </a:t>
            </a:r>
            <a:r>
              <a:rPr lang="en-US" sz="1600" dirty="0">
                <a:solidFill>
                  <a:srgbClr val="FF0000"/>
                </a:solidFill>
                <a:latin typeface="Gill Sans MT" panose="020B0502020104020203" pitchFamily="34" charset="0"/>
                <a:cs typeface="Calibri" panose="020F0502020204030204" pitchFamily="34" charset="0"/>
              </a:rPr>
              <a:t>suckling and other neural stimuli as the mother looks at the infant or hears him crying stimulates release of </a:t>
            </a:r>
            <a:r>
              <a:rPr lang="en-US" sz="1600" dirty="0" smtClean="0">
                <a:solidFill>
                  <a:srgbClr val="FF0000"/>
                </a:solidFill>
                <a:latin typeface="Gill Sans MT" panose="020B0502020104020203" pitchFamily="34" charset="0"/>
                <a:cs typeface="Calibri" panose="020F0502020204030204" pitchFamily="34" charset="0"/>
              </a:rPr>
              <a:t>oxytocin.</a:t>
            </a:r>
          </a:p>
          <a:p>
            <a:pPr>
              <a:buClr>
                <a:srgbClr val="008080"/>
              </a:buClr>
            </a:pPr>
            <a:endParaRPr lang="en-US" sz="100" dirty="0" smtClean="0">
              <a:latin typeface="Gill Sans MT" panose="020B0502020104020203" pitchFamily="34" charset="0"/>
              <a:cs typeface="Calibri" panose="020F0502020204030204" pitchFamily="34" charset="0"/>
            </a:endParaRPr>
          </a:p>
          <a:p>
            <a:pPr>
              <a:buClr>
                <a:srgbClr val="008080"/>
              </a:buClr>
            </a:pPr>
            <a:r>
              <a:rPr lang="en-US" sz="1600" dirty="0" smtClean="0">
                <a:latin typeface="Gill Sans MT" panose="020B0502020104020203" pitchFamily="34" charset="0"/>
                <a:cs typeface="Calibri" panose="020F0502020204030204" pitchFamily="34" charset="0"/>
              </a:rPr>
              <a:t>Oxytocin </a:t>
            </a:r>
            <a:r>
              <a:rPr lang="en-US" sz="1600" dirty="0">
                <a:latin typeface="Gill Sans MT" panose="020B0502020104020203" pitchFamily="34" charset="0"/>
                <a:cs typeface="Calibri" panose="020F0502020204030204" pitchFamily="34" charset="0"/>
              </a:rPr>
              <a:t>contracts the </a:t>
            </a:r>
            <a:r>
              <a:rPr lang="en-US" sz="1600" dirty="0" err="1">
                <a:latin typeface="Gill Sans MT" panose="020B0502020104020203" pitchFamily="34" charset="0"/>
                <a:cs typeface="Calibri" panose="020F0502020204030204" pitchFamily="34" charset="0"/>
              </a:rPr>
              <a:t>myoepithelial</a:t>
            </a:r>
            <a:r>
              <a:rPr lang="en-US" sz="1600" dirty="0">
                <a:latin typeface="Gill Sans MT" panose="020B0502020104020203" pitchFamily="34" charset="0"/>
                <a:cs typeface="Calibri" panose="020F0502020204030204" pitchFamily="34" charset="0"/>
              </a:rPr>
              <a:t> cells in the breast to release </a:t>
            </a:r>
            <a:r>
              <a:rPr lang="en-US" sz="1600" dirty="0" smtClean="0">
                <a:latin typeface="Gill Sans MT" panose="020B0502020104020203" pitchFamily="34" charset="0"/>
                <a:cs typeface="Calibri" panose="020F0502020204030204" pitchFamily="34" charset="0"/>
              </a:rPr>
              <a:t>milk</a:t>
            </a:r>
            <a:r>
              <a:rPr lang="en-US" sz="1600" dirty="0" smtClean="0">
                <a:latin typeface="Gill Sans MT" panose="020B0502020104020203" pitchFamily="34" charset="0"/>
                <a:cs typeface="Calibri" panose="020F0502020204030204" pitchFamily="34" charset="0"/>
              </a:rPr>
              <a:t>.</a:t>
            </a:r>
          </a:p>
          <a:p>
            <a:pPr>
              <a:buClr>
                <a:srgbClr val="008080"/>
              </a:buClr>
            </a:pPr>
            <a:endParaRPr lang="en-US" sz="100" dirty="0">
              <a:latin typeface="Gill Sans MT" panose="020B0502020104020203" pitchFamily="34" charset="0"/>
              <a:cs typeface="Calibri" panose="020F0502020204030204" pitchFamily="34" charset="0"/>
            </a:endParaRPr>
          </a:p>
          <a:p>
            <a:pPr>
              <a:buClr>
                <a:srgbClr val="008080"/>
              </a:buClr>
            </a:pPr>
            <a:r>
              <a:rPr lang="en-US" sz="1500" dirty="0">
                <a:solidFill>
                  <a:srgbClr val="00B050"/>
                </a:solidFill>
                <a:latin typeface="Gill Sans MT" panose="020B0502020104020203" pitchFamily="34" charset="0"/>
                <a:cs typeface="Calibri" panose="020F0502020204030204" pitchFamily="34" charset="0"/>
              </a:rPr>
              <a:t>At the same time sucking stimulate the release of oxytocin from posterior pituitary gland which will contract the </a:t>
            </a:r>
            <a:r>
              <a:rPr lang="en-US" sz="1500" dirty="0" err="1">
                <a:solidFill>
                  <a:srgbClr val="00B050"/>
                </a:solidFill>
                <a:latin typeface="Gill Sans MT" panose="020B0502020104020203" pitchFamily="34" charset="0"/>
                <a:cs typeface="Calibri" panose="020F0502020204030204" pitchFamily="34" charset="0"/>
              </a:rPr>
              <a:t>myoepethelial</a:t>
            </a:r>
            <a:r>
              <a:rPr lang="en-US" sz="1500" dirty="0">
                <a:solidFill>
                  <a:srgbClr val="00B050"/>
                </a:solidFill>
                <a:latin typeface="Gill Sans MT" panose="020B0502020104020203" pitchFamily="34" charset="0"/>
                <a:cs typeface="Calibri" panose="020F0502020204030204" pitchFamily="34" charset="0"/>
              </a:rPr>
              <a:t> cells and cause milk ejection. The same neurons will inhibit the release of </a:t>
            </a:r>
            <a:r>
              <a:rPr lang="en-US" sz="1500" dirty="0" err="1">
                <a:solidFill>
                  <a:srgbClr val="00B050"/>
                </a:solidFill>
                <a:latin typeface="Gill Sans MT" panose="020B0502020104020203" pitchFamily="34" charset="0"/>
                <a:cs typeface="Calibri" panose="020F0502020204030204" pitchFamily="34" charset="0"/>
              </a:rPr>
              <a:t>GnRH</a:t>
            </a:r>
            <a:r>
              <a:rPr lang="ar-SA" sz="1500" dirty="0">
                <a:solidFill>
                  <a:srgbClr val="00B050"/>
                </a:solidFill>
                <a:latin typeface="Gill Sans MT" panose="020B0502020104020203" pitchFamily="34" charset="0"/>
                <a:cs typeface="Calibri" panose="020F0502020204030204" pitchFamily="34" charset="0"/>
              </a:rPr>
              <a:t>.</a:t>
            </a:r>
          </a:p>
          <a:p>
            <a:pPr marL="0" indent="0" algn="r" rtl="1">
              <a:buClr>
                <a:srgbClr val="008080"/>
              </a:buClr>
              <a:buNone/>
            </a:pPr>
            <a:r>
              <a:rPr lang="ar-SA" sz="1500" dirty="0">
                <a:solidFill>
                  <a:srgbClr val="00B050"/>
                </a:solidFill>
                <a:latin typeface="Gill Sans MT" panose="020B0502020104020203" pitchFamily="34" charset="0"/>
                <a:cs typeface="Calibri" panose="020F0502020204030204" pitchFamily="34" charset="0"/>
              </a:rPr>
              <a:t>وعشان كذا المرضعة </a:t>
            </a:r>
            <a:r>
              <a:rPr lang="ar-SA" sz="1500" dirty="0" smtClean="0">
                <a:solidFill>
                  <a:srgbClr val="00B050"/>
                </a:solidFill>
                <a:latin typeface="Gill Sans MT" panose="020B0502020104020203" pitchFamily="34" charset="0"/>
                <a:cs typeface="Calibri" panose="020F0502020204030204" pitchFamily="34" charset="0"/>
              </a:rPr>
              <a:t>تتوقف عندها الدروة </a:t>
            </a:r>
            <a:r>
              <a:rPr lang="ar-SA" sz="1500" dirty="0">
                <a:solidFill>
                  <a:srgbClr val="00B050"/>
                </a:solidFill>
                <a:latin typeface="Gill Sans MT" panose="020B0502020104020203" pitchFamily="34" charset="0"/>
                <a:cs typeface="Calibri" panose="020F0502020204030204" pitchFamily="34" charset="0"/>
              </a:rPr>
              <a:t>الشهرية </a:t>
            </a:r>
            <a:r>
              <a:rPr lang="ar-SA" sz="1500" dirty="0">
                <a:solidFill>
                  <a:srgbClr val="00B050"/>
                </a:solidFill>
                <a:latin typeface="Gill Sans MT" panose="020B0502020104020203" pitchFamily="34" charset="0"/>
                <a:cs typeface="Calibri" panose="020F0502020204030204" pitchFamily="34" charset="0"/>
                <a:sym typeface="Wingdings" panose="05000000000000000000" pitchFamily="2" charset="2"/>
              </a:rPr>
              <a:t></a:t>
            </a:r>
            <a:endParaRPr lang="ar-SA" sz="1500" dirty="0">
              <a:solidFill>
                <a:srgbClr val="00B050"/>
              </a:solidFill>
              <a:latin typeface="Gill Sans MT" panose="020B0502020104020203" pitchFamily="34" charset="0"/>
              <a:cs typeface="Calibri" panose="020F0502020204030204" pitchFamily="34" charset="0"/>
            </a:endParaRPr>
          </a:p>
          <a:p>
            <a:pPr>
              <a:buClr>
                <a:srgbClr val="008080"/>
              </a:buClr>
            </a:pPr>
            <a:endParaRPr lang="en-US" sz="100" dirty="0" smtClean="0">
              <a:latin typeface="Gill Sans MT" panose="020B0502020104020203" pitchFamily="34" charset="0"/>
              <a:cs typeface="Calibri" panose="020F0502020204030204" pitchFamily="34" charset="0"/>
            </a:endParaRPr>
          </a:p>
          <a:p>
            <a:pPr marL="0" indent="0" algn="r" rtl="1">
              <a:buClr>
                <a:srgbClr val="008080"/>
              </a:buClr>
              <a:buNone/>
            </a:pPr>
            <a:r>
              <a:rPr lang="ar-SA" sz="1500" dirty="0">
                <a:solidFill>
                  <a:srgbClr val="FF0000"/>
                </a:solidFill>
                <a:latin typeface="Gill Sans MT" panose="020B0502020104020203" pitchFamily="34" charset="0"/>
                <a:cs typeface="Calibri" panose="020F0502020204030204" pitchFamily="34" charset="0"/>
              </a:rPr>
              <a:t>د: مهم جدا </a:t>
            </a:r>
            <a:r>
              <a:rPr lang="ar-SA" sz="1500" dirty="0" smtClean="0">
                <a:solidFill>
                  <a:srgbClr val="FF0000"/>
                </a:solidFill>
                <a:latin typeface="Gill Sans MT" panose="020B0502020104020203" pitchFamily="34" charset="0"/>
                <a:cs typeface="Calibri" panose="020F0502020204030204" pitchFamily="34" charset="0"/>
              </a:rPr>
              <a:t>يمكن يجي</a:t>
            </a:r>
            <a:r>
              <a:rPr lang="ar-SA" sz="1500" dirty="0" smtClean="0">
                <a:solidFill>
                  <a:srgbClr val="FF0000"/>
                </a:solidFill>
                <a:latin typeface="Gill Sans MT" panose="020B0502020104020203" pitchFamily="34" charset="0"/>
                <a:cs typeface="Calibri" panose="020F0502020204030204" pitchFamily="34" charset="0"/>
              </a:rPr>
              <a:t> </a:t>
            </a:r>
            <a:r>
              <a:rPr lang="ar-SA" sz="1500" dirty="0">
                <a:solidFill>
                  <a:srgbClr val="FF0000"/>
                </a:solidFill>
                <a:latin typeface="Gill Sans MT" panose="020B0502020104020203" pitchFamily="34" charset="0"/>
                <a:cs typeface="Calibri" panose="020F0502020204030204" pitchFamily="34" charset="0"/>
              </a:rPr>
              <a:t>سؤال عليها،  </a:t>
            </a:r>
            <a:r>
              <a:rPr lang="ar-SA" sz="1500" dirty="0">
                <a:solidFill>
                  <a:srgbClr val="00B050"/>
                </a:solidFill>
                <a:latin typeface="Gill Sans MT" panose="020B0502020104020203" pitchFamily="34" charset="0"/>
                <a:cs typeface="Calibri" panose="020F0502020204030204" pitchFamily="34" charset="0"/>
              </a:rPr>
              <a:t>غالبا أول ستة شهور يصير فيه رضاعة مستمرة، لهذا ما يكون عندنا تثبيط متتالي </a:t>
            </a:r>
            <a:r>
              <a:rPr lang="ar-SA" sz="1500" dirty="0" err="1">
                <a:solidFill>
                  <a:srgbClr val="00B050"/>
                </a:solidFill>
                <a:latin typeface="Gill Sans MT" panose="020B0502020104020203" pitchFamily="34" charset="0"/>
                <a:cs typeface="Calibri" panose="020F0502020204030204" pitchFamily="34" charset="0"/>
              </a:rPr>
              <a:t>لل</a:t>
            </a:r>
            <a:r>
              <a:rPr lang="ar-SA" sz="1500" dirty="0">
                <a:solidFill>
                  <a:srgbClr val="00B050"/>
                </a:solidFill>
                <a:latin typeface="Gill Sans MT" panose="020B0502020104020203" pitchFamily="34" charset="0"/>
                <a:cs typeface="Calibri" panose="020F0502020204030204" pitchFamily="34" charset="0"/>
              </a:rPr>
              <a:t>ـ</a:t>
            </a:r>
            <a:r>
              <a:rPr lang="en-US" sz="1500" dirty="0">
                <a:solidFill>
                  <a:srgbClr val="00B050"/>
                </a:solidFill>
                <a:latin typeface="Gill Sans MT" panose="020B0502020104020203" pitchFamily="34" charset="0"/>
                <a:cs typeface="Calibri" panose="020F0502020204030204" pitchFamily="34" charset="0"/>
              </a:rPr>
              <a:t> </a:t>
            </a:r>
            <a:r>
              <a:rPr lang="en-US" sz="1500" dirty="0" err="1">
                <a:solidFill>
                  <a:srgbClr val="00B050"/>
                </a:solidFill>
                <a:latin typeface="Gill Sans MT" panose="020B0502020104020203" pitchFamily="34" charset="0"/>
                <a:cs typeface="Calibri" panose="020F0502020204030204" pitchFamily="34" charset="0"/>
              </a:rPr>
              <a:t>GnRH</a:t>
            </a:r>
            <a:r>
              <a:rPr lang="ar-SA" sz="1500" dirty="0">
                <a:solidFill>
                  <a:srgbClr val="00B050"/>
                </a:solidFill>
                <a:latin typeface="Gill Sans MT" panose="020B0502020104020203" pitchFamily="34" charset="0"/>
                <a:cs typeface="Calibri" panose="020F0502020204030204" pitchFamily="34" charset="0"/>
              </a:rPr>
              <a:t>، وهذا يسبب للأم (</a:t>
            </a:r>
            <a:r>
              <a:rPr lang="en-US" sz="1500" dirty="0" err="1">
                <a:solidFill>
                  <a:srgbClr val="00B050"/>
                </a:solidFill>
                <a:latin typeface="Gill Sans MT" panose="020B0502020104020203" pitchFamily="34" charset="0"/>
                <a:cs typeface="Calibri" panose="020F0502020204030204" pitchFamily="34" charset="0"/>
              </a:rPr>
              <a:t>Locatational</a:t>
            </a:r>
            <a:r>
              <a:rPr lang="en-US" sz="1500" dirty="0">
                <a:solidFill>
                  <a:srgbClr val="00B050"/>
                </a:solidFill>
                <a:latin typeface="Gill Sans MT" panose="020B0502020104020203" pitchFamily="34" charset="0"/>
                <a:cs typeface="Calibri" panose="020F0502020204030204" pitchFamily="34" charset="0"/>
              </a:rPr>
              <a:t> amenorrhea</a:t>
            </a:r>
            <a:r>
              <a:rPr lang="ar-SA" sz="1500" dirty="0">
                <a:solidFill>
                  <a:srgbClr val="00B050"/>
                </a:solidFill>
                <a:latin typeface="Gill Sans MT" panose="020B0502020104020203" pitchFamily="34" charset="0"/>
                <a:cs typeface="Calibri" panose="020F0502020204030204" pitchFamily="34" charset="0"/>
              </a:rPr>
              <a:t>)</a:t>
            </a:r>
            <a:endParaRPr lang="en-US" sz="1500" dirty="0">
              <a:solidFill>
                <a:schemeClr val="bg1">
                  <a:lumMod val="50000"/>
                </a:schemeClr>
              </a:solidFill>
              <a:latin typeface="Gill Sans MT" panose="020B0502020104020203" pitchFamily="34" charset="0"/>
              <a:cs typeface="Calibri" panose="020F0502020204030204" pitchFamily="34" charset="0"/>
            </a:endParaRPr>
          </a:p>
        </p:txBody>
      </p:sp>
      <p:sp>
        <p:nvSpPr>
          <p:cNvPr id="10" name="Rectangle 9"/>
          <p:cNvSpPr/>
          <p:nvPr/>
        </p:nvSpPr>
        <p:spPr>
          <a:xfrm>
            <a:off x="1483979" y="1288246"/>
            <a:ext cx="2574676" cy="3686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Suckling</a:t>
            </a:r>
            <a:endParaRPr lang="en-US" sz="1600" dirty="0">
              <a:solidFill>
                <a:schemeClr val="tx1"/>
              </a:solidFill>
            </a:endParaRPr>
          </a:p>
        </p:txBody>
      </p:sp>
      <p:cxnSp>
        <p:nvCxnSpPr>
          <p:cNvPr id="11" name="Straight Arrow Connector 10"/>
          <p:cNvCxnSpPr/>
          <p:nvPr/>
        </p:nvCxnSpPr>
        <p:spPr>
          <a:xfrm>
            <a:off x="2784926" y="1653752"/>
            <a:ext cx="0" cy="27432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0566" y="1931687"/>
            <a:ext cx="2574676" cy="374475"/>
          </a:xfrm>
          <a:prstGeom prst="rect">
            <a:avLst/>
          </a:prstGeom>
          <a:solidFill>
            <a:srgbClr val="FC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Mechanoreceptor in Nipples</a:t>
            </a:r>
            <a:endParaRPr lang="en-US" sz="1600" dirty="0">
              <a:solidFill>
                <a:schemeClr val="tx1"/>
              </a:solidFill>
            </a:endParaRPr>
          </a:p>
        </p:txBody>
      </p:sp>
      <p:sp>
        <p:nvSpPr>
          <p:cNvPr id="13" name="TextBox 12"/>
          <p:cNvSpPr txBox="1"/>
          <p:nvPr/>
        </p:nvSpPr>
        <p:spPr>
          <a:xfrm>
            <a:off x="2698874" y="1650502"/>
            <a:ext cx="1059778" cy="307777"/>
          </a:xfrm>
          <a:prstGeom prst="rect">
            <a:avLst/>
          </a:prstGeom>
          <a:noFill/>
        </p:spPr>
        <p:txBody>
          <a:bodyPr wrap="square" rtlCol="0">
            <a:spAutoFit/>
          </a:bodyPr>
          <a:lstStyle/>
          <a:p>
            <a:pPr algn="ctr"/>
            <a:r>
              <a:rPr lang="en-US" sz="1400" dirty="0" smtClean="0"/>
              <a:t>Stimulate</a:t>
            </a:r>
            <a:endParaRPr lang="en-US" sz="1400" dirty="0"/>
          </a:p>
        </p:txBody>
      </p:sp>
      <p:cxnSp>
        <p:nvCxnSpPr>
          <p:cNvPr id="14" name="Elbow Connector 13"/>
          <p:cNvCxnSpPr/>
          <p:nvPr/>
        </p:nvCxnSpPr>
        <p:spPr>
          <a:xfrm rot="16200000" flipH="1">
            <a:off x="3231746" y="2522887"/>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a:off x="2223634" y="2522887"/>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19834" y="3099583"/>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03610" y="3099583"/>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4021" y="3435446"/>
            <a:ext cx="2037296" cy="587896"/>
          </a:xfrm>
          <a:prstGeom prst="rect">
            <a:avLst/>
          </a:prstGeom>
          <a:solidFill>
            <a:srgbClr val="EF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Nervous Pathway</a:t>
            </a:r>
            <a:endParaRPr lang="en-US" sz="1400" dirty="0">
              <a:solidFill>
                <a:schemeClr val="tx1"/>
              </a:solidFill>
            </a:endParaRPr>
          </a:p>
        </p:txBody>
      </p:sp>
      <p:sp>
        <p:nvSpPr>
          <p:cNvPr id="19" name="Rectangle 18"/>
          <p:cNvSpPr/>
          <p:nvPr/>
        </p:nvSpPr>
        <p:spPr>
          <a:xfrm>
            <a:off x="2854052" y="3426689"/>
            <a:ext cx="2321482" cy="606803"/>
          </a:xfrm>
          <a:prstGeom prst="rect">
            <a:avLst/>
          </a:prstGeom>
          <a:solidFill>
            <a:srgbClr val="EF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↓Prolactin-inhibiting hormone</a:t>
            </a:r>
          </a:p>
          <a:p>
            <a:pPr algn="ctr"/>
            <a:r>
              <a:rPr lang="en-US" sz="1300" dirty="0" smtClean="0">
                <a:solidFill>
                  <a:schemeClr val="tx1"/>
                </a:solidFill>
              </a:rPr>
              <a:t>↑Prolactin-releasing hormone</a:t>
            </a:r>
            <a:endParaRPr lang="en-US" sz="1300" dirty="0">
              <a:solidFill>
                <a:schemeClr val="tx1"/>
              </a:solidFill>
            </a:endParaRPr>
          </a:p>
        </p:txBody>
      </p:sp>
      <p:sp>
        <p:nvSpPr>
          <p:cNvPr id="20" name="Rectangle 19"/>
          <p:cNvSpPr/>
          <p:nvPr/>
        </p:nvSpPr>
        <p:spPr>
          <a:xfrm>
            <a:off x="734021" y="4200761"/>
            <a:ext cx="2016224" cy="367749"/>
          </a:xfrm>
          <a:prstGeom prst="rect">
            <a:avLst/>
          </a:prstGeom>
          <a:solidFill>
            <a:srgbClr val="FF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Posterior Pituitary</a:t>
            </a:r>
            <a:endParaRPr lang="en-US" sz="1400" dirty="0">
              <a:solidFill>
                <a:schemeClr val="tx1"/>
              </a:solidFill>
            </a:endParaRPr>
          </a:p>
        </p:txBody>
      </p:sp>
      <p:sp>
        <p:nvSpPr>
          <p:cNvPr id="21" name="Rectangle 20"/>
          <p:cNvSpPr/>
          <p:nvPr/>
        </p:nvSpPr>
        <p:spPr>
          <a:xfrm>
            <a:off x="1443608" y="2606930"/>
            <a:ext cx="2574676" cy="335981"/>
          </a:xfrm>
          <a:prstGeom prst="rect">
            <a:avLst/>
          </a:prstGeom>
          <a:solidFill>
            <a:srgbClr val="E1F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Hypothalamus</a:t>
            </a:r>
            <a:endParaRPr lang="en-US" sz="1600" dirty="0">
              <a:solidFill>
                <a:schemeClr val="tx1"/>
              </a:solidFill>
            </a:endParaRPr>
          </a:p>
        </p:txBody>
      </p:sp>
      <p:pic>
        <p:nvPicPr>
          <p:cNvPr id="22" name="Picture 2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28" t="13844" r="12028" b="13844"/>
          <a:stretch/>
        </p:blipFill>
        <p:spPr>
          <a:xfrm flipH="1">
            <a:off x="1272918" y="2443154"/>
            <a:ext cx="519326" cy="519326"/>
          </a:xfrm>
          <a:prstGeom prst="rect">
            <a:avLst/>
          </a:prstGeom>
        </p:spPr>
      </p:pic>
      <p:sp>
        <p:nvSpPr>
          <p:cNvPr id="23" name="TextBox 22"/>
          <p:cNvSpPr txBox="1"/>
          <p:nvPr/>
        </p:nvSpPr>
        <p:spPr>
          <a:xfrm>
            <a:off x="2665233" y="2306162"/>
            <a:ext cx="1059778" cy="307777"/>
          </a:xfrm>
          <a:prstGeom prst="rect">
            <a:avLst/>
          </a:prstGeom>
          <a:noFill/>
        </p:spPr>
        <p:txBody>
          <a:bodyPr wrap="square" rtlCol="0">
            <a:spAutoFit/>
          </a:bodyPr>
          <a:lstStyle/>
          <a:p>
            <a:pPr algn="ctr"/>
            <a:r>
              <a:rPr lang="en-US" sz="1400" dirty="0" smtClean="0"/>
              <a:t>Stimulate</a:t>
            </a:r>
            <a:endParaRPr lang="en-US" sz="1400" dirty="0"/>
          </a:p>
        </p:txBody>
      </p:sp>
      <p:cxnSp>
        <p:nvCxnSpPr>
          <p:cNvPr id="24" name="Straight Arrow Connector 23"/>
          <p:cNvCxnSpPr/>
          <p:nvPr/>
        </p:nvCxnSpPr>
        <p:spPr>
          <a:xfrm>
            <a:off x="1792244" y="4022099"/>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850468" y="4200360"/>
            <a:ext cx="2292225" cy="367749"/>
          </a:xfrm>
          <a:prstGeom prst="rect">
            <a:avLst/>
          </a:prstGeom>
          <a:solidFill>
            <a:srgbClr val="FF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Anterior pituitary </a:t>
            </a:r>
          </a:p>
        </p:txBody>
      </p:sp>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30145" b="69287" l="62446" r="88041"/>
                    </a14:imgEffect>
                  </a14:imgLayer>
                </a14:imgProps>
              </a:ext>
            </a:extLst>
          </a:blip>
          <a:srcRect l="59247" t="25252" r="8760" b="25821"/>
          <a:stretch/>
        </p:blipFill>
        <p:spPr>
          <a:xfrm>
            <a:off x="4995148" y="4032971"/>
            <a:ext cx="360769" cy="498009"/>
          </a:xfrm>
          <a:prstGeom prst="rect">
            <a:avLst/>
          </a:prstGeom>
        </p:spPr>
      </p:pic>
      <p:sp>
        <p:nvSpPr>
          <p:cNvPr id="27" name="Rectangle 26"/>
          <p:cNvSpPr/>
          <p:nvPr/>
        </p:nvSpPr>
        <p:spPr>
          <a:xfrm>
            <a:off x="698694" y="4764802"/>
            <a:ext cx="2016224" cy="367749"/>
          </a:xfrm>
          <a:prstGeom prst="rect">
            <a:avLst/>
          </a:prstGeom>
          <a:solidFill>
            <a:srgbClr val="FBF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 oxytocin</a:t>
            </a:r>
            <a:endParaRPr lang="en-US" sz="1400" dirty="0">
              <a:solidFill>
                <a:schemeClr val="tx1"/>
              </a:solidFill>
            </a:endParaRPr>
          </a:p>
        </p:txBody>
      </p:sp>
      <p:sp>
        <p:nvSpPr>
          <p:cNvPr id="28" name="Rectangle 27"/>
          <p:cNvSpPr/>
          <p:nvPr/>
        </p:nvSpPr>
        <p:spPr>
          <a:xfrm>
            <a:off x="2875655" y="4772000"/>
            <a:ext cx="2299878" cy="367749"/>
          </a:xfrm>
          <a:prstGeom prst="rect">
            <a:avLst/>
          </a:prstGeom>
          <a:solidFill>
            <a:srgbClr val="FBF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 Prolactin</a:t>
            </a:r>
            <a:endParaRPr lang="en-US" sz="1400" dirty="0">
              <a:solidFill>
                <a:schemeClr val="tx1"/>
              </a:solidFill>
            </a:endParaRPr>
          </a:p>
        </p:txBody>
      </p:sp>
      <p:cxnSp>
        <p:nvCxnSpPr>
          <p:cNvPr id="29" name="Straight Arrow Connector 28"/>
          <p:cNvCxnSpPr/>
          <p:nvPr/>
        </p:nvCxnSpPr>
        <p:spPr>
          <a:xfrm>
            <a:off x="1792244" y="4568109"/>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068438" y="4568109"/>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98695" y="5332283"/>
            <a:ext cx="2016224" cy="367749"/>
          </a:xfrm>
          <a:prstGeom prst="rect">
            <a:avLst/>
          </a:prstGeom>
          <a:solidFill>
            <a:srgbClr val="FB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Contraction of myoepithelial cells surrounding alveoli</a:t>
            </a:r>
            <a:endParaRPr lang="en-US" sz="1200" dirty="0">
              <a:solidFill>
                <a:schemeClr val="tx1"/>
              </a:solidFill>
            </a:endParaRPr>
          </a:p>
        </p:txBody>
      </p:sp>
      <p:sp>
        <p:nvSpPr>
          <p:cNvPr id="32" name="Rectangle 31"/>
          <p:cNvSpPr/>
          <p:nvPr/>
        </p:nvSpPr>
        <p:spPr>
          <a:xfrm>
            <a:off x="2875656" y="5327199"/>
            <a:ext cx="2299878" cy="367749"/>
          </a:xfrm>
          <a:prstGeom prst="rect">
            <a:avLst/>
          </a:prstGeom>
          <a:solidFill>
            <a:srgbClr val="FB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Secretion by alveolar epithelial cells</a:t>
            </a:r>
            <a:endParaRPr lang="en-US" sz="1200" dirty="0">
              <a:solidFill>
                <a:schemeClr val="tx1"/>
              </a:solidFill>
            </a:endParaRPr>
          </a:p>
        </p:txBody>
      </p:sp>
      <p:cxnSp>
        <p:nvCxnSpPr>
          <p:cNvPr id="33" name="Straight Arrow Connector 32"/>
          <p:cNvCxnSpPr/>
          <p:nvPr/>
        </p:nvCxnSpPr>
        <p:spPr>
          <a:xfrm>
            <a:off x="1792245" y="5141628"/>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976860" y="5141628"/>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98694" y="5867421"/>
            <a:ext cx="2016224" cy="367749"/>
          </a:xfrm>
          <a:prstGeom prst="rect">
            <a:avLst/>
          </a:prstGeom>
          <a:solidFill>
            <a:srgbClr val="F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Milk ejection</a:t>
            </a:r>
            <a:endParaRPr lang="en-US" sz="1400" dirty="0">
              <a:solidFill>
                <a:schemeClr val="tx1"/>
              </a:solidFill>
            </a:endParaRPr>
          </a:p>
        </p:txBody>
      </p:sp>
      <p:sp>
        <p:nvSpPr>
          <p:cNvPr id="36" name="Rectangle 35"/>
          <p:cNvSpPr/>
          <p:nvPr/>
        </p:nvSpPr>
        <p:spPr>
          <a:xfrm>
            <a:off x="2875655" y="5862337"/>
            <a:ext cx="2299878" cy="367749"/>
          </a:xfrm>
          <a:prstGeom prst="rect">
            <a:avLst/>
          </a:prstGeom>
          <a:solidFill>
            <a:srgbClr val="F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 milk secretion</a:t>
            </a:r>
            <a:endParaRPr lang="en-US" sz="1400" dirty="0">
              <a:solidFill>
                <a:schemeClr val="tx1"/>
              </a:solidFill>
            </a:endParaRPr>
          </a:p>
        </p:txBody>
      </p:sp>
      <p:cxnSp>
        <p:nvCxnSpPr>
          <p:cNvPr id="37" name="Straight Arrow Connector 36"/>
          <p:cNvCxnSpPr/>
          <p:nvPr/>
        </p:nvCxnSpPr>
        <p:spPr>
          <a:xfrm>
            <a:off x="1792244" y="5694948"/>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976859" y="5694948"/>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784926" y="2306162"/>
            <a:ext cx="0" cy="27432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58655" y="4033492"/>
            <a:ext cx="0" cy="18288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5"/>
          <a:srcRect l="2960" t="9680" r="9680" b="2960"/>
          <a:stretch/>
        </p:blipFill>
        <p:spPr>
          <a:xfrm>
            <a:off x="3884210" y="1170682"/>
            <a:ext cx="411909" cy="411909"/>
          </a:xfrm>
          <a:prstGeom prst="rect">
            <a:avLst/>
          </a:prstGeom>
        </p:spPr>
      </p:pic>
      <p:pic>
        <p:nvPicPr>
          <p:cNvPr id="55" name="Picture 54"/>
          <p:cNvPicPr>
            <a:picLocks noChangeAspect="1"/>
          </p:cNvPicPr>
          <p:nvPr/>
        </p:nvPicPr>
        <p:blipFill>
          <a:blip r:embed="rId6"/>
          <a:stretch>
            <a:fillRect/>
          </a:stretch>
        </p:blipFill>
        <p:spPr>
          <a:xfrm>
            <a:off x="3884211" y="1661096"/>
            <a:ext cx="418143" cy="427320"/>
          </a:xfrm>
          <a:prstGeom prst="rect">
            <a:avLst/>
          </a:prstGeom>
        </p:spPr>
      </p:pic>
      <p:pic>
        <p:nvPicPr>
          <p:cNvPr id="56" name="Picture 55"/>
          <p:cNvPicPr>
            <a:picLocks noChangeAspect="1"/>
          </p:cNvPicPr>
          <p:nvPr/>
        </p:nvPicPr>
        <p:blipFill rotWithShape="1">
          <a:blip r:embed="rId3">
            <a:extLst>
              <a:ext uri="{BEBA8EAE-BF5A-486C-A8C5-ECC9F3942E4B}">
                <a14:imgProps xmlns:a14="http://schemas.microsoft.com/office/drawing/2010/main">
                  <a14:imgLayer r:embed="rId4">
                    <a14:imgEffect>
                      <a14:backgroundRemoval t="30145" b="69287" l="62446" r="88041"/>
                    </a14:imgEffect>
                  </a14:imgLayer>
                </a14:imgProps>
              </a:ext>
            </a:extLst>
          </a:blip>
          <a:srcRect l="59247" t="25252" r="8760" b="25821"/>
          <a:stretch/>
        </p:blipFill>
        <p:spPr>
          <a:xfrm>
            <a:off x="2479667" y="4028474"/>
            <a:ext cx="360769" cy="498009"/>
          </a:xfrm>
          <a:prstGeom prst="rect">
            <a:avLst/>
          </a:prstGeom>
        </p:spPr>
      </p:pic>
      <p:sp>
        <p:nvSpPr>
          <p:cNvPr id="57" name="TextBox 56"/>
          <p:cNvSpPr txBox="1"/>
          <p:nvPr/>
        </p:nvSpPr>
        <p:spPr>
          <a:xfrm>
            <a:off x="5014292" y="6444627"/>
            <a:ext cx="1944215" cy="307777"/>
          </a:xfrm>
          <a:prstGeom prst="rect">
            <a:avLst/>
          </a:prstGeom>
          <a:noFill/>
          <a:ln>
            <a:solidFill>
              <a:schemeClr val="bg1">
                <a:lumMod val="50000"/>
              </a:schemeClr>
            </a:solidFill>
            <a:prstDash val="dashDot"/>
          </a:ln>
        </p:spPr>
        <p:txBody>
          <a:bodyPr wrap="square" rtlCol="0">
            <a:spAutoFit/>
          </a:bodyPr>
          <a:lstStyle/>
          <a:p>
            <a:pPr algn="ctr" rtl="1"/>
            <a:r>
              <a:rPr lang="ar-SA" sz="1400" dirty="0" smtClean="0">
                <a:solidFill>
                  <a:schemeClr val="bg1">
                    <a:lumMod val="50000"/>
                  </a:schemeClr>
                </a:solidFill>
                <a:latin typeface="Calibri" panose="020F0502020204030204" pitchFamily="34" charset="0"/>
                <a:cs typeface="Calibri" panose="020F0502020204030204" pitchFamily="34" charset="0"/>
              </a:rPr>
              <a:t>الشرح </a:t>
            </a:r>
            <a:r>
              <a:rPr lang="ar-SA" sz="14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الجاي</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384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rotWithShape="1">
          <a:blip r:embed="rId2" cstate="print"/>
          <a:srcRect r="6645"/>
          <a:stretch/>
        </p:blipFill>
        <p:spPr bwMode="auto">
          <a:xfrm>
            <a:off x="599150" y="1912084"/>
            <a:ext cx="4688262" cy="4154602"/>
          </a:xfrm>
          <a:prstGeom prst="rect">
            <a:avLst/>
          </a:prstGeom>
          <a:noFill/>
          <a:ln w="9525">
            <a:noFill/>
            <a:miter lim="800000"/>
            <a:headEnd/>
            <a:tailEnd/>
          </a:ln>
          <a:effectLst/>
        </p:spPr>
      </p:pic>
      <p:sp>
        <p:nvSpPr>
          <p:cNvPr id="7" name="TextBox 6"/>
          <p:cNvSpPr txBox="1"/>
          <p:nvPr/>
        </p:nvSpPr>
        <p:spPr>
          <a:xfrm>
            <a:off x="5412998" y="1258142"/>
            <a:ext cx="6166404" cy="307777"/>
          </a:xfrm>
          <a:prstGeom prst="rect">
            <a:avLst/>
          </a:prstGeom>
          <a:noFill/>
          <a:ln>
            <a:solidFill>
              <a:schemeClr val="bg1">
                <a:lumMod val="50000"/>
              </a:schemeClr>
            </a:solidFill>
            <a:prstDash val="dashDot"/>
          </a:ln>
        </p:spPr>
        <p:txBody>
          <a:bodyPr wrap="square" rtlCol="0">
            <a:spAutoFit/>
          </a:bodyPr>
          <a:lstStyle/>
          <a:p>
            <a:pPr algn="ctr" rtl="1"/>
            <a:r>
              <a:rPr lang="ar-SA" sz="1400" dirty="0" smtClean="0">
                <a:solidFill>
                  <a:schemeClr val="bg1">
                    <a:lumMod val="50000"/>
                  </a:schemeClr>
                </a:solidFill>
                <a:latin typeface="Calibri" panose="020F0502020204030204" pitchFamily="34" charset="0"/>
                <a:cs typeface="Calibri" panose="020F0502020204030204" pitchFamily="34" charset="0"/>
              </a:rPr>
              <a:t>نفس </a:t>
            </a:r>
            <a:r>
              <a:rPr lang="ar-SA" sz="14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السابق بس بصورة </a:t>
            </a:r>
            <a:r>
              <a:rPr lang="ar-SA" sz="1400" dirty="0" smtClean="0">
                <a:solidFill>
                  <a:schemeClr val="bg1">
                    <a:lumMod val="50000"/>
                  </a:schemeClr>
                </a:solidFill>
                <a:latin typeface="Calibri" panose="020F0502020204030204" pitchFamily="34" charset="0"/>
                <a:cs typeface="Calibri" panose="020F0502020204030204" pitchFamily="34" charset="0"/>
              </a:rPr>
              <a:t>مختلفة (تبّعوا مع الـ</a:t>
            </a:r>
            <a:r>
              <a:rPr lang="en-US" sz="1400" dirty="0" smtClean="0">
                <a:solidFill>
                  <a:schemeClr val="bg1">
                    <a:lumMod val="50000"/>
                  </a:schemeClr>
                </a:solidFill>
                <a:latin typeface="Calibri" panose="020F0502020204030204" pitchFamily="34" charset="0"/>
                <a:cs typeface="Calibri" panose="020F0502020204030204" pitchFamily="34" charset="0"/>
              </a:rPr>
              <a:t>diagram</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السابق افضل)</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
        <p:nvSpPr>
          <p:cNvPr id="10" name="Content Placeholder 3"/>
          <p:cNvSpPr txBox="1">
            <a:spLocks/>
          </p:cNvSpPr>
          <p:nvPr/>
        </p:nvSpPr>
        <p:spPr>
          <a:xfrm>
            <a:off x="5412998" y="1681061"/>
            <a:ext cx="6166404" cy="4616648"/>
          </a:xfrm>
          <a:prstGeom prst="rect">
            <a:avLst/>
          </a:prstGeom>
          <a:noFill/>
          <a:ln>
            <a:solidFill>
              <a:schemeClr val="bg1">
                <a:lumMod val="50000"/>
              </a:schemeClr>
            </a:solidFill>
            <a:prstDash val="dashDot"/>
          </a:ln>
        </p:spPr>
        <p:txBody>
          <a:bodyPr wrap="square" rtlCol="0">
            <a:spAutoFit/>
          </a:bodyPr>
          <a:lstStyle>
            <a:defPPr>
              <a:defRPr lang="en-US"/>
            </a:defPPr>
            <a:lvl1pPr algn="r" rtl="1">
              <a:defRPr sz="1300">
                <a:solidFill>
                  <a:schemeClr val="bg1">
                    <a:lumMod val="50000"/>
                  </a:schemeClr>
                </a:solidFill>
                <a:latin typeface="Calibri" panose="020F0502020204030204" pitchFamily="34" charset="0"/>
                <a:cs typeface="Calibri" panose="020F0502020204030204" pitchFamily="34" charset="0"/>
              </a:defRPr>
            </a:lvl1pPr>
          </a:lstStyle>
          <a:p>
            <a:pPr>
              <a:lnSpc>
                <a:spcPct val="150000"/>
              </a:lnSpc>
            </a:pPr>
            <a:r>
              <a:rPr lang="ar-SA" sz="1400" dirty="0"/>
              <a:t>زي ما قلنا أن </a:t>
            </a:r>
            <a:r>
              <a:rPr lang="ar-SA" sz="1400" dirty="0" err="1" smtClean="0"/>
              <a:t>البرولاكتين</a:t>
            </a:r>
            <a:r>
              <a:rPr lang="ar-SA" sz="1400" dirty="0" smtClean="0"/>
              <a:t> </a:t>
            </a:r>
            <a:r>
              <a:rPr lang="ar-SA" sz="1400" dirty="0"/>
              <a:t>مهم لتصنيع </a:t>
            </a:r>
            <a:r>
              <a:rPr lang="ar-SA" sz="1400" dirty="0" smtClean="0"/>
              <a:t>والمحافظة عليه الحليب</a:t>
            </a:r>
            <a:r>
              <a:rPr lang="ar-SA" sz="1400" dirty="0"/>
              <a:t>، </a:t>
            </a:r>
            <a:r>
              <a:rPr lang="ar-SA" sz="1400" dirty="0" err="1"/>
              <a:t>والاوكسيتوسن</a:t>
            </a:r>
            <a:r>
              <a:rPr lang="ar-SA" sz="1400" dirty="0"/>
              <a:t> مهم لإخراج الحليب، كيف؟ بأنه يسوي </a:t>
            </a:r>
            <a:r>
              <a:rPr lang="ar-SA" sz="1400" dirty="0" err="1"/>
              <a:t>كنتراكشن</a:t>
            </a:r>
            <a:r>
              <a:rPr lang="ar-SA" sz="1400" dirty="0"/>
              <a:t> </a:t>
            </a:r>
            <a:r>
              <a:rPr lang="ar-SA" sz="1400" dirty="0" err="1"/>
              <a:t>لل</a:t>
            </a:r>
            <a:r>
              <a:rPr lang="ar-SA" sz="1400" dirty="0"/>
              <a:t>ـ</a:t>
            </a:r>
            <a:r>
              <a:rPr lang="en-US" sz="1400" dirty="0" err="1"/>
              <a:t>myoepithelial</a:t>
            </a:r>
            <a:r>
              <a:rPr lang="ar-SA" sz="1400" dirty="0"/>
              <a:t> المحيطة بالحويصلات، بالتالي يساعد في خروج الحليب من </a:t>
            </a:r>
            <a:r>
              <a:rPr lang="ar-SA" sz="1400" dirty="0" smtClean="0"/>
              <a:t>الحويصلات (</a:t>
            </a:r>
            <a:r>
              <a:rPr lang="en-US" sz="1400" dirty="0" smtClean="0"/>
              <a:t>alveoli</a:t>
            </a:r>
            <a:r>
              <a:rPr lang="ar-SA" sz="1400" dirty="0" smtClean="0"/>
              <a:t>) </a:t>
            </a:r>
            <a:r>
              <a:rPr lang="ar-SA" sz="1400" dirty="0"/>
              <a:t>إلى </a:t>
            </a:r>
            <a:r>
              <a:rPr lang="ar-SA" sz="1400" dirty="0" smtClean="0"/>
              <a:t>الـ</a:t>
            </a:r>
            <a:r>
              <a:rPr lang="en-US" sz="1400" dirty="0" smtClean="0"/>
              <a:t>ducts</a:t>
            </a:r>
            <a:r>
              <a:rPr lang="ar-SA" sz="1400" dirty="0" smtClean="0"/>
              <a:t>. </a:t>
            </a:r>
            <a:r>
              <a:rPr lang="ar-SA" sz="1400" dirty="0" smtClean="0"/>
              <a:t>بالتالي لو ما كان عندنا </a:t>
            </a:r>
            <a:r>
              <a:rPr lang="ar-SA" sz="1400" dirty="0" err="1" smtClean="0"/>
              <a:t>اوكسيتوسن</a:t>
            </a:r>
            <a:r>
              <a:rPr lang="ar-SA" sz="1400" dirty="0" smtClean="0"/>
              <a:t>، راح يكون التصنيع طبيعي لوجود </a:t>
            </a:r>
            <a:r>
              <a:rPr lang="ar-SA" sz="1400" dirty="0" err="1" smtClean="0"/>
              <a:t>البرولاكتين</a:t>
            </a:r>
            <a:r>
              <a:rPr lang="ar-SA" sz="1400" dirty="0" smtClean="0"/>
              <a:t> لكن </a:t>
            </a:r>
            <a:r>
              <a:rPr lang="ar-SA" sz="1400" dirty="0" err="1" smtClean="0"/>
              <a:t>ماراح</a:t>
            </a:r>
            <a:r>
              <a:rPr lang="ar-SA" sz="1400" dirty="0" smtClean="0"/>
              <a:t> يطلع </a:t>
            </a:r>
            <a:r>
              <a:rPr lang="ar-SA" sz="1400" dirty="0" smtClean="0"/>
              <a:t>الحليب.</a:t>
            </a:r>
          </a:p>
          <a:p>
            <a:pPr>
              <a:lnSpc>
                <a:spcPct val="150000"/>
              </a:lnSpc>
            </a:pPr>
            <a:r>
              <a:rPr lang="ar-SA" sz="1400" dirty="0" smtClean="0"/>
              <a:t>هذه </a:t>
            </a:r>
            <a:r>
              <a:rPr lang="ar-SA" sz="1400" dirty="0"/>
              <a:t>العملية كيف </a:t>
            </a:r>
            <a:r>
              <a:rPr lang="ar-SA" sz="1400" dirty="0" smtClean="0"/>
              <a:t>تستمر؟ </a:t>
            </a:r>
            <a:r>
              <a:rPr lang="ar-SA" sz="1400" dirty="0"/>
              <a:t>عن طريق </a:t>
            </a:r>
            <a:r>
              <a:rPr lang="en-US" sz="1400" dirty="0"/>
              <a:t>positive feedback</a:t>
            </a:r>
            <a:r>
              <a:rPr lang="ar-SA" sz="1400" dirty="0"/>
              <a:t> واللي يكون عن طريق محفز وهو الـ</a:t>
            </a:r>
            <a:r>
              <a:rPr lang="en-US" sz="1400" dirty="0" smtClean="0"/>
              <a:t>sucking</a:t>
            </a:r>
            <a:r>
              <a:rPr lang="ar-SA" sz="1400" dirty="0" smtClean="0"/>
              <a:t>، وكذلك محفزات أخرى مثل النظر للطفل أو </a:t>
            </a:r>
            <a:r>
              <a:rPr lang="ar-SA" sz="1400" dirty="0" err="1" smtClean="0"/>
              <a:t>الإستماع</a:t>
            </a:r>
            <a:r>
              <a:rPr lang="ar-SA" sz="1400" dirty="0"/>
              <a:t> </a:t>
            </a:r>
            <a:r>
              <a:rPr lang="ar-SA" sz="1400" dirty="0" smtClean="0"/>
              <a:t>له، ولكن ال</a:t>
            </a:r>
            <a:r>
              <a:rPr lang="en-US" sz="1400" dirty="0" smtClean="0"/>
              <a:t>sucking</a:t>
            </a:r>
            <a:r>
              <a:rPr lang="ar-SA" sz="1400" dirty="0" smtClean="0"/>
              <a:t> هو الأساسي والأهم.</a:t>
            </a:r>
            <a:endParaRPr lang="ar-SA" sz="1400" dirty="0"/>
          </a:p>
          <a:p>
            <a:pPr>
              <a:lnSpc>
                <a:spcPct val="150000"/>
              </a:lnSpc>
            </a:pPr>
            <a:r>
              <a:rPr lang="ar-SA" sz="1400" dirty="0"/>
              <a:t>فيه </a:t>
            </a:r>
            <a:r>
              <a:rPr lang="ar-SA" sz="1400" dirty="0" err="1"/>
              <a:t>ريسبتورز</a:t>
            </a:r>
            <a:r>
              <a:rPr lang="ar-SA" sz="1400" dirty="0"/>
              <a:t> على الثدي اسمها </a:t>
            </a:r>
            <a:r>
              <a:rPr lang="en-US" sz="1400" dirty="0"/>
              <a:t>Mechanoreceptor</a:t>
            </a:r>
            <a:r>
              <a:rPr lang="ar-SA" sz="1400" dirty="0"/>
              <a:t>، هذي </a:t>
            </a:r>
            <a:r>
              <a:rPr lang="ar-SA" sz="1400" dirty="0" err="1"/>
              <a:t>الريسبتورز</a:t>
            </a:r>
            <a:r>
              <a:rPr lang="ar-SA" sz="1400" dirty="0"/>
              <a:t> اثناء الـ</a:t>
            </a:r>
            <a:r>
              <a:rPr lang="en-US" sz="1400" dirty="0"/>
              <a:t>sucking</a:t>
            </a:r>
            <a:r>
              <a:rPr lang="ar-SA" sz="1400" dirty="0"/>
              <a:t> ترسل إشارات </a:t>
            </a:r>
            <a:r>
              <a:rPr lang="ar-SA" sz="1400" dirty="0" err="1" smtClean="0"/>
              <a:t>للهايبوثلامس</a:t>
            </a:r>
            <a:r>
              <a:rPr lang="ar-SA" sz="1400" dirty="0" smtClean="0"/>
              <a:t>، بالتالي </a:t>
            </a:r>
            <a:r>
              <a:rPr lang="ar-SA" sz="1400" dirty="0" err="1" smtClean="0"/>
              <a:t>الهايبوثلامس</a:t>
            </a:r>
            <a:r>
              <a:rPr lang="ar-SA" sz="1400" dirty="0" smtClean="0"/>
              <a:t> بدوره راح يطلع </a:t>
            </a:r>
            <a:r>
              <a:rPr lang="ar-SA" sz="1400" dirty="0" err="1" smtClean="0"/>
              <a:t>برولاكتن</a:t>
            </a:r>
            <a:r>
              <a:rPr lang="ar-SA" sz="1400" dirty="0" smtClean="0"/>
              <a:t> </a:t>
            </a:r>
            <a:r>
              <a:rPr lang="ar-SA" sz="1400" dirty="0" err="1" smtClean="0"/>
              <a:t>واوكسيتوسن</a:t>
            </a:r>
            <a:r>
              <a:rPr lang="ar-SA" sz="1400" dirty="0" smtClean="0"/>
              <a:t>، كيف؟</a:t>
            </a:r>
          </a:p>
          <a:p>
            <a:pPr>
              <a:lnSpc>
                <a:spcPct val="150000"/>
              </a:lnSpc>
            </a:pPr>
            <a:r>
              <a:rPr lang="ar-SA" sz="1400" dirty="0" smtClean="0"/>
              <a:t>عرفنا ببلوك </a:t>
            </a:r>
            <a:r>
              <a:rPr lang="ar-SA" sz="1400" dirty="0" err="1" smtClean="0"/>
              <a:t>الاندوكراين</a:t>
            </a:r>
            <a:r>
              <a:rPr lang="ar-SA" sz="1400" dirty="0" smtClean="0"/>
              <a:t> أن </a:t>
            </a:r>
            <a:r>
              <a:rPr lang="ar-SA" sz="1400" dirty="0" err="1" smtClean="0"/>
              <a:t>البرولاكتين</a:t>
            </a:r>
            <a:r>
              <a:rPr lang="ar-SA" sz="1400" dirty="0" smtClean="0"/>
              <a:t> يطلع من الـ</a:t>
            </a:r>
            <a:r>
              <a:rPr lang="en-US" sz="1400" dirty="0" smtClean="0"/>
              <a:t>anterior pituitary</a:t>
            </a:r>
            <a:r>
              <a:rPr lang="ar-SA" sz="1400" dirty="0" smtClean="0"/>
              <a:t> بالتالي </a:t>
            </a:r>
            <a:r>
              <a:rPr lang="ar-SA" sz="1400" dirty="0" err="1" smtClean="0"/>
              <a:t>الهايبوثلامس</a:t>
            </a:r>
            <a:r>
              <a:rPr lang="ar-SA" sz="1400" dirty="0" smtClean="0"/>
              <a:t> راح يرسل رسالة لها انها تطلع </a:t>
            </a:r>
            <a:r>
              <a:rPr lang="ar-SA" sz="1400" dirty="0" err="1" smtClean="0"/>
              <a:t>برولاكتن</a:t>
            </a:r>
            <a:r>
              <a:rPr lang="ar-SA" sz="1400" dirty="0" smtClean="0"/>
              <a:t>.</a:t>
            </a:r>
          </a:p>
          <a:p>
            <a:pPr>
              <a:lnSpc>
                <a:spcPct val="150000"/>
              </a:lnSpc>
            </a:pPr>
            <a:r>
              <a:rPr lang="ar-SA" sz="1400" dirty="0" smtClean="0"/>
              <a:t>ورسالة أخرى </a:t>
            </a:r>
            <a:r>
              <a:rPr lang="ar-SA" sz="1400" dirty="0" err="1" smtClean="0"/>
              <a:t>لل</a:t>
            </a:r>
            <a:r>
              <a:rPr lang="ar-SA" sz="1400" dirty="0" smtClean="0"/>
              <a:t>ـ</a:t>
            </a:r>
            <a:r>
              <a:rPr lang="en-US" sz="1400" dirty="0" smtClean="0"/>
              <a:t>posterior pituitary</a:t>
            </a:r>
            <a:r>
              <a:rPr lang="ar-SA" sz="1400" dirty="0" smtClean="0"/>
              <a:t> انها تطلع </a:t>
            </a:r>
            <a:r>
              <a:rPr lang="ar-SA" sz="1400" dirty="0" err="1" smtClean="0"/>
              <a:t>اكسيتوسن</a:t>
            </a:r>
            <a:r>
              <a:rPr lang="ar-SA" sz="1400" dirty="0" smtClean="0"/>
              <a:t>.</a:t>
            </a:r>
          </a:p>
          <a:p>
            <a:pPr>
              <a:lnSpc>
                <a:spcPct val="150000"/>
              </a:lnSpc>
            </a:pPr>
            <a:r>
              <a:rPr lang="ar-SA" sz="1400" dirty="0" smtClean="0"/>
              <a:t>وبالتالي كل هرمون راح يسوي وظيفته زي ما ذكرنا أول شيء وبالتالي يزيد افراز الحليب</a:t>
            </a:r>
            <a:r>
              <a:rPr lang="ar-SA" sz="1400" dirty="0" smtClean="0"/>
              <a:t>.</a:t>
            </a:r>
          </a:p>
          <a:p>
            <a:pPr>
              <a:lnSpc>
                <a:spcPct val="150000"/>
              </a:lnSpc>
            </a:pPr>
            <a:r>
              <a:rPr lang="ar-SA" sz="1400" dirty="0" smtClean="0"/>
              <a:t>مهم نعرف كمان أن نفس الرسالة اللي راحت </a:t>
            </a:r>
            <a:r>
              <a:rPr lang="ar-SA" sz="1400" dirty="0" err="1" smtClean="0"/>
              <a:t>لل</a:t>
            </a:r>
            <a:r>
              <a:rPr lang="ar-SA" sz="1400" dirty="0" smtClean="0"/>
              <a:t>ـ</a:t>
            </a:r>
            <a:r>
              <a:rPr lang="en-US" sz="1400" dirty="0" smtClean="0"/>
              <a:t>posterior pituitary</a:t>
            </a:r>
            <a:r>
              <a:rPr lang="ar-SA" sz="1400" dirty="0" smtClean="0"/>
              <a:t> عشان تحفز </a:t>
            </a:r>
            <a:r>
              <a:rPr lang="ar-SA" sz="1400" dirty="0" err="1" smtClean="0"/>
              <a:t>خروح</a:t>
            </a:r>
            <a:r>
              <a:rPr lang="ar-SA" sz="1400" dirty="0" smtClean="0"/>
              <a:t> </a:t>
            </a:r>
            <a:r>
              <a:rPr lang="ar-SA" sz="1400" dirty="0" err="1" smtClean="0"/>
              <a:t>الأكوسيتوسن</a:t>
            </a:r>
            <a:r>
              <a:rPr lang="en-US" sz="1400" dirty="0" smtClean="0"/>
              <a:t> </a:t>
            </a:r>
            <a:r>
              <a:rPr lang="ar-SA" sz="1400" dirty="0"/>
              <a:t> </a:t>
            </a:r>
            <a:r>
              <a:rPr lang="ar-SA" sz="1400" dirty="0" smtClean="0"/>
              <a:t>راح تثبط لي الـ</a:t>
            </a:r>
            <a:r>
              <a:rPr lang="en-US" sz="1400" dirty="0" err="1" smtClean="0"/>
              <a:t>GnRH</a:t>
            </a:r>
            <a:r>
              <a:rPr lang="ar-SA" sz="1400" dirty="0" smtClean="0"/>
              <a:t> بالتالي المرضعة تتوقف عنها الدورة الشهرية.</a:t>
            </a:r>
            <a:endParaRPr lang="ar-SA" sz="1400" dirty="0"/>
          </a:p>
        </p:txBody>
      </p:sp>
    </p:spTree>
    <p:extLst>
      <p:ext uri="{BB962C8B-B14F-4D97-AF65-F5344CB8AC3E}">
        <p14:creationId xmlns:p14="http://schemas.microsoft.com/office/powerpoint/2010/main" val="3381533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solidFill>
                  <a:srgbClr val="008080"/>
                </a:solidFill>
                <a:latin typeface="Bahnschrift" panose="020B0502040204020203" pitchFamily="34" charset="0"/>
                <a:cs typeface="Calibri" panose="020F0502020204030204" pitchFamily="34" charset="0"/>
              </a:rPr>
              <a:t>Suckling &amp; Prolactin Secretion</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609460" y="2047613"/>
            <a:ext cx="5500229" cy="3404123"/>
          </a:xfrm>
          <a:prstGeom prst="rect">
            <a:avLst/>
          </a:prstGeom>
          <a:noFill/>
          <a:ln w="9525">
            <a:noFill/>
            <a:miter lim="800000"/>
            <a:headEnd/>
            <a:tailEnd/>
          </a:ln>
          <a:effectLst/>
        </p:spPr>
      </p:pic>
      <p:sp>
        <p:nvSpPr>
          <p:cNvPr id="9" name="Content Placeholder 3"/>
          <p:cNvSpPr>
            <a:spLocks noGrp="1"/>
          </p:cNvSpPr>
          <p:nvPr>
            <p:ph sz="quarter" idx="1"/>
          </p:nvPr>
        </p:nvSpPr>
        <p:spPr>
          <a:xfrm>
            <a:off x="6238428" y="1405664"/>
            <a:ext cx="5340975" cy="4688020"/>
          </a:xfrm>
          <a:ln w="19050">
            <a:solidFill>
              <a:srgbClr val="00B050"/>
            </a:solidFill>
            <a:prstDash val="dashDot"/>
          </a:ln>
        </p:spPr>
        <p:txBody>
          <a:bodyPr>
            <a:noAutofit/>
          </a:bodyPr>
          <a:lstStyle/>
          <a:p>
            <a:pPr>
              <a:lnSpc>
                <a:spcPct val="150000"/>
              </a:lnSpc>
              <a:buClr>
                <a:srgbClr val="008080"/>
              </a:buClr>
            </a:pPr>
            <a:r>
              <a:rPr lang="en-US" sz="1600" dirty="0">
                <a:solidFill>
                  <a:srgbClr val="00B050"/>
                </a:solidFill>
                <a:latin typeface="Gill Sans MT" panose="020B0502020104020203" pitchFamily="34" charset="0"/>
                <a:cs typeface="Calibri" panose="020F0502020204030204" pitchFamily="34" charset="0"/>
              </a:rPr>
              <a:t>If </a:t>
            </a:r>
            <a:r>
              <a:rPr lang="en-US" sz="1600" dirty="0" smtClean="0">
                <a:solidFill>
                  <a:srgbClr val="00B050"/>
                </a:solidFill>
                <a:latin typeface="Gill Sans MT" panose="020B0502020104020203" pitchFamily="34" charset="0"/>
                <a:cs typeface="Calibri" panose="020F0502020204030204" pitchFamily="34" charset="0"/>
              </a:rPr>
              <a:t>there is no </a:t>
            </a:r>
            <a:r>
              <a:rPr lang="en-US" sz="1600" dirty="0">
                <a:solidFill>
                  <a:srgbClr val="00B050"/>
                </a:solidFill>
                <a:latin typeface="Gill Sans MT" panose="020B0502020104020203" pitchFamily="34" charset="0"/>
                <a:cs typeface="Calibri" panose="020F0502020204030204" pitchFamily="34" charset="0"/>
              </a:rPr>
              <a:t>suckling </a:t>
            </a:r>
            <a:r>
              <a:rPr lang="en-US" sz="1600" dirty="0" smtClean="0">
                <a:solidFill>
                  <a:srgbClr val="00B050"/>
                </a:solidFill>
                <a:latin typeface="Gill Sans MT" panose="020B0502020104020203" pitchFamily="34" charset="0"/>
                <a:cs typeface="Calibri" panose="020F0502020204030204" pitchFamily="34" charset="0"/>
              </a:rPr>
              <a:t>until 4 weeks </a:t>
            </a:r>
            <a:r>
              <a:rPr lang="en-US" sz="16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600" dirty="0" smtClean="0">
                <a:solidFill>
                  <a:srgbClr val="00B050"/>
                </a:solidFill>
                <a:latin typeface="Gill Sans MT" panose="020B0502020104020203" pitchFamily="34" charset="0"/>
                <a:cs typeface="Calibri" panose="020F0502020204030204" pitchFamily="34" charset="0"/>
              </a:rPr>
              <a:t> </a:t>
            </a:r>
            <a:r>
              <a:rPr lang="en-US" sz="1600" dirty="0">
                <a:solidFill>
                  <a:srgbClr val="00B050"/>
                </a:solidFill>
                <a:latin typeface="Gill Sans MT" panose="020B0502020104020203" pitchFamily="34" charset="0"/>
                <a:cs typeface="Calibri" panose="020F0502020204030204" pitchFamily="34" charset="0"/>
              </a:rPr>
              <a:t>prolactin will be </a:t>
            </a:r>
            <a:r>
              <a:rPr lang="en-US" sz="1600" dirty="0" smtClean="0">
                <a:solidFill>
                  <a:srgbClr val="00B050"/>
                </a:solidFill>
                <a:latin typeface="Gill Sans MT" panose="020B0502020104020203" pitchFamily="34" charset="0"/>
                <a:cs typeface="Calibri" panose="020F0502020204030204" pitchFamily="34" charset="0"/>
              </a:rPr>
              <a:t>0.</a:t>
            </a:r>
          </a:p>
          <a:p>
            <a:pPr marL="0" indent="0">
              <a:lnSpc>
                <a:spcPct val="150000"/>
              </a:lnSpc>
              <a:buClr>
                <a:srgbClr val="008080"/>
              </a:buClr>
              <a:buNone/>
            </a:pPr>
            <a:endParaRPr lang="en-US" sz="1600" dirty="0">
              <a:solidFill>
                <a:srgbClr val="00B050"/>
              </a:solidFill>
              <a:latin typeface="Gill Sans MT" panose="020B0502020104020203" pitchFamily="34" charset="0"/>
              <a:cs typeface="Calibri" panose="020F0502020204030204" pitchFamily="34" charset="0"/>
            </a:endParaRPr>
          </a:p>
          <a:p>
            <a:pPr>
              <a:lnSpc>
                <a:spcPct val="150000"/>
              </a:lnSpc>
              <a:buClr>
                <a:srgbClr val="008080"/>
              </a:buClr>
            </a:pPr>
            <a:r>
              <a:rPr lang="en-US" sz="1600" dirty="0">
                <a:solidFill>
                  <a:srgbClr val="00B050"/>
                </a:solidFill>
                <a:latin typeface="Gill Sans MT" panose="020B0502020104020203" pitchFamily="34" charset="0"/>
                <a:cs typeface="Calibri" panose="020F0502020204030204" pitchFamily="34" charset="0"/>
              </a:rPr>
              <a:t>Breast feeding woman during the first 4-6 </a:t>
            </a:r>
            <a:r>
              <a:rPr lang="en-US" sz="1600" dirty="0" smtClean="0">
                <a:solidFill>
                  <a:srgbClr val="00B050"/>
                </a:solidFill>
                <a:latin typeface="Gill Sans MT" panose="020B0502020104020203" pitchFamily="34" charset="0"/>
                <a:cs typeface="Calibri" panose="020F0502020204030204" pitchFamily="34" charset="0"/>
              </a:rPr>
              <a:t>month: </a:t>
            </a:r>
          </a:p>
          <a:p>
            <a:pPr marL="0" indent="0">
              <a:lnSpc>
                <a:spcPct val="150000"/>
              </a:lnSpc>
              <a:buClr>
                <a:srgbClr val="008080"/>
              </a:buClr>
              <a:buNone/>
            </a:pPr>
            <a:r>
              <a:rPr lang="en-US" sz="1600" dirty="0" smtClean="0">
                <a:solidFill>
                  <a:srgbClr val="00B050"/>
                </a:solidFill>
                <a:latin typeface="Gill Sans MT" panose="020B0502020104020203" pitchFamily="34" charset="0"/>
                <a:cs typeface="Calibri" panose="020F0502020204030204" pitchFamily="34" charset="0"/>
              </a:rPr>
              <a:t>If baby was100% on breast feeding (may lead to every 10 min baby need shot) </a:t>
            </a:r>
            <a:r>
              <a:rPr lang="en-US" sz="16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600" dirty="0" smtClean="0">
                <a:solidFill>
                  <a:srgbClr val="00B050"/>
                </a:solidFill>
                <a:latin typeface="Gill Sans MT" panose="020B0502020104020203" pitchFamily="34" charset="0"/>
                <a:cs typeface="Calibri" panose="020F0502020204030204" pitchFamily="34" charset="0"/>
              </a:rPr>
              <a:t>inhibition of ovarian hormone </a:t>
            </a:r>
            <a:r>
              <a:rPr lang="en-US" sz="16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600" dirty="0" smtClean="0">
                <a:solidFill>
                  <a:srgbClr val="00B050"/>
                </a:solidFill>
                <a:latin typeface="Gill Sans MT" panose="020B0502020104020203" pitchFamily="34" charset="0"/>
                <a:cs typeface="Calibri" panose="020F0502020204030204" pitchFamily="34" charset="0"/>
              </a:rPr>
              <a:t>amenorrhea (like natural contraceptive)</a:t>
            </a:r>
          </a:p>
          <a:p>
            <a:pPr marL="0" indent="0">
              <a:lnSpc>
                <a:spcPct val="150000"/>
              </a:lnSpc>
              <a:buClr>
                <a:srgbClr val="008080"/>
              </a:buClr>
              <a:buNone/>
            </a:pPr>
            <a:endParaRPr lang="en-US" sz="1600" dirty="0" smtClean="0">
              <a:solidFill>
                <a:srgbClr val="00B050"/>
              </a:solidFill>
              <a:latin typeface="Gill Sans MT" panose="020B0502020104020203" pitchFamily="34" charset="0"/>
              <a:cs typeface="Calibri" panose="020F0502020204030204" pitchFamily="34" charset="0"/>
            </a:endParaRPr>
          </a:p>
          <a:p>
            <a:pPr>
              <a:lnSpc>
                <a:spcPct val="150000"/>
              </a:lnSpc>
              <a:buClr>
                <a:srgbClr val="008080"/>
              </a:buClr>
            </a:pPr>
            <a:r>
              <a:rPr lang="en-US" sz="1600" dirty="0">
                <a:solidFill>
                  <a:srgbClr val="00B050"/>
                </a:solidFill>
                <a:latin typeface="Gill Sans MT" panose="020B0502020104020203" pitchFamily="34" charset="0"/>
                <a:cs typeface="Calibri" panose="020F0502020204030204" pitchFamily="34" charset="0"/>
              </a:rPr>
              <a:t>After that the duration between feeding will increase (less </a:t>
            </a:r>
            <a:r>
              <a:rPr lang="en-US" sz="1600" dirty="0" smtClean="0">
                <a:solidFill>
                  <a:srgbClr val="00B050"/>
                </a:solidFill>
                <a:latin typeface="Gill Sans MT" panose="020B0502020104020203" pitchFamily="34" charset="0"/>
                <a:cs typeface="Calibri" panose="020F0502020204030204" pitchFamily="34" charset="0"/>
              </a:rPr>
              <a:t>suckling) </a:t>
            </a:r>
            <a:r>
              <a:rPr lang="en-US" sz="16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600" dirty="0" smtClean="0">
                <a:solidFill>
                  <a:srgbClr val="00B050"/>
                </a:solidFill>
                <a:latin typeface="Gill Sans MT" panose="020B0502020104020203" pitchFamily="34" charset="0"/>
                <a:cs typeface="Calibri" panose="020F0502020204030204" pitchFamily="34" charset="0"/>
              </a:rPr>
              <a:t>Partial </a:t>
            </a:r>
            <a:r>
              <a:rPr lang="en-US" sz="1600" dirty="0">
                <a:solidFill>
                  <a:srgbClr val="00B050"/>
                </a:solidFill>
                <a:latin typeface="Gill Sans MT" panose="020B0502020104020203" pitchFamily="34" charset="0"/>
                <a:cs typeface="Calibri" panose="020F0502020204030204" pitchFamily="34" charset="0"/>
              </a:rPr>
              <a:t>activation of estrogen and progesterone </a:t>
            </a:r>
            <a:r>
              <a:rPr lang="en-US" sz="16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600" dirty="0" smtClean="0">
                <a:solidFill>
                  <a:srgbClr val="00B050"/>
                </a:solidFill>
                <a:latin typeface="Gill Sans MT" panose="020B0502020104020203" pitchFamily="34" charset="0"/>
                <a:cs typeface="Calibri" panose="020F0502020204030204" pitchFamily="34" charset="0"/>
              </a:rPr>
              <a:t>maybe </a:t>
            </a:r>
            <a:r>
              <a:rPr lang="en-US" sz="1600" dirty="0">
                <a:solidFill>
                  <a:srgbClr val="00B050"/>
                </a:solidFill>
                <a:latin typeface="Gill Sans MT" panose="020B0502020104020203" pitchFamily="34" charset="0"/>
                <a:cs typeface="Calibri" panose="020F0502020204030204" pitchFamily="34" charset="0"/>
              </a:rPr>
              <a:t>the mensuration wont come but they could be </a:t>
            </a:r>
            <a:r>
              <a:rPr lang="en-US" sz="1600" dirty="0" smtClean="0">
                <a:solidFill>
                  <a:srgbClr val="00B050"/>
                </a:solidFill>
                <a:latin typeface="Gill Sans MT" panose="020B0502020104020203" pitchFamily="34" charset="0"/>
                <a:cs typeface="Calibri" panose="020F0502020204030204" pitchFamily="34" charset="0"/>
              </a:rPr>
              <a:t>pregnant.</a:t>
            </a:r>
            <a:endParaRPr lang="en-US" sz="1600" dirty="0">
              <a:solidFill>
                <a:srgbClr val="00B050"/>
              </a:solidFill>
              <a:latin typeface="Gill Sans MT" panose="020B0502020104020203" pitchFamily="34" charset="0"/>
              <a:cs typeface="Calibri" panose="020F0502020204030204" pitchFamily="34" charset="0"/>
            </a:endParaRPr>
          </a:p>
          <a:p>
            <a:pPr>
              <a:lnSpc>
                <a:spcPct val="150000"/>
              </a:lnSpc>
              <a:buClr>
                <a:srgbClr val="008080"/>
              </a:buClr>
            </a:pPr>
            <a:endParaRPr lang="en-US" sz="1600" dirty="0" smtClean="0">
              <a:solidFill>
                <a:srgbClr val="00B050"/>
              </a:solidFill>
              <a:latin typeface="Gill Sans MT" panose="020B0502020104020203" pitchFamily="34" charset="0"/>
              <a:cs typeface="Calibri" panose="020F0502020204030204" pitchFamily="34" charset="0"/>
            </a:endParaRPr>
          </a:p>
          <a:p>
            <a:pPr>
              <a:lnSpc>
                <a:spcPct val="150000"/>
              </a:lnSpc>
              <a:buClr>
                <a:srgbClr val="008080"/>
              </a:buClr>
            </a:pPr>
            <a:endParaRPr lang="en-US" sz="16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71238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Physiologic Anatomy of </a:t>
            </a:r>
            <a:r>
              <a:rPr lang="en-US" sz="3200" dirty="0" smtClean="0">
                <a:solidFill>
                  <a:srgbClr val="008080"/>
                </a:solidFill>
                <a:latin typeface="Bahnschrift" panose="020B0502040204020203" pitchFamily="34" charset="0"/>
                <a:cs typeface="Calibri" panose="020F0502020204030204" pitchFamily="34" charset="0"/>
              </a:rPr>
              <a:t>The Breast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5590356" y="1407102"/>
            <a:ext cx="5989047" cy="4652817"/>
          </a:xfrm>
          <a:ln w="19050">
            <a:solidFill>
              <a:schemeClr val="bg1">
                <a:lumMod val="65000"/>
              </a:schemeClr>
            </a:solidFill>
            <a:prstDash val="dashDot"/>
          </a:ln>
        </p:spPr>
        <p:txBody>
          <a:bodyPr>
            <a:normAutofit/>
          </a:bodyPr>
          <a:lstStyle/>
          <a:p>
            <a:pPr>
              <a:buClr>
                <a:srgbClr val="008080"/>
              </a:buClr>
            </a:pPr>
            <a:r>
              <a:rPr lang="en-US" sz="1600" dirty="0">
                <a:solidFill>
                  <a:schemeClr val="bg1">
                    <a:lumMod val="50000"/>
                  </a:schemeClr>
                </a:solidFill>
              </a:rPr>
              <a:t>The breast is an organ which whose structure reflects its special function: the production of milk for lactation. The epithelial component of the tissue consists of lobules, where milk is made, which connect to ducts that lead out to the nipple. Most cancers of the breast arise from the cells which form the lobules and terminal ducts. These lobules and ducts are located spread throughout the background fibrous tissue and adipose tissue (fat) that make up the main mass of the breast. The structure of the male breast is nearly identical to that of the female breast, except that the male breast tissue lacks the specialized lobules, as there is no physiologic need for milk production by the male breast</a:t>
            </a:r>
            <a:r>
              <a:rPr lang="en-US" sz="1600" dirty="0" smtClean="0">
                <a:solidFill>
                  <a:schemeClr val="bg1">
                    <a:lumMod val="50000"/>
                  </a:schemeClr>
                </a:solidFill>
              </a:rPr>
              <a:t>.</a:t>
            </a:r>
          </a:p>
          <a:p>
            <a:pPr>
              <a:buClr>
                <a:srgbClr val="008080"/>
              </a:buClr>
            </a:pPr>
            <a:endParaRPr lang="en-US" sz="1600" dirty="0" smtClean="0">
              <a:solidFill>
                <a:schemeClr val="bg1">
                  <a:lumMod val="50000"/>
                </a:schemeClr>
              </a:solidFill>
            </a:endParaRPr>
          </a:p>
          <a:p>
            <a:pPr>
              <a:buClr>
                <a:srgbClr val="008080"/>
              </a:buClr>
            </a:pPr>
            <a:r>
              <a:rPr lang="en-US" sz="1600" dirty="0">
                <a:solidFill>
                  <a:schemeClr val="bg1">
                    <a:lumMod val="50000"/>
                  </a:schemeClr>
                </a:solidFill>
              </a:rPr>
              <a:t>Physiologically, the breast is an organ specialized for milk formation (lactation). Many additional changes are seen in the breast tissue during pregnancy and lactation due to the changes in hormones during those times. </a:t>
            </a: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2" cstate="print"/>
          <a:srcRect/>
          <a:stretch>
            <a:fillRect/>
          </a:stretch>
        </p:blipFill>
        <p:spPr bwMode="auto">
          <a:xfrm>
            <a:off x="609460" y="1805459"/>
            <a:ext cx="4800062" cy="3888432"/>
          </a:xfrm>
          <a:prstGeom prst="rect">
            <a:avLst/>
          </a:prstGeom>
          <a:noFill/>
          <a:ln w="9525">
            <a:noFill/>
            <a:miter lim="800000"/>
            <a:headEnd/>
            <a:tailEnd/>
          </a:ln>
          <a:effectLst/>
        </p:spPr>
      </p:pic>
    </p:spTree>
    <p:extLst>
      <p:ext uri="{BB962C8B-B14F-4D97-AF65-F5344CB8AC3E}">
        <p14:creationId xmlns:p14="http://schemas.microsoft.com/office/powerpoint/2010/main" val="286895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Milk Production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609460" y="1177320"/>
            <a:ext cx="10969942" cy="412388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ar-SA" sz="1800" dirty="0">
                <a:solidFill>
                  <a:srgbClr val="FF0000"/>
                </a:solidFill>
              </a:rPr>
              <a:t>Milk production is a  "use it or lose it" </a:t>
            </a:r>
            <a:r>
              <a:rPr lang="en-US" altLang="ar-SA" sz="1800" dirty="0" smtClean="0">
                <a:solidFill>
                  <a:srgbClr val="FF0000"/>
                </a:solidFill>
              </a:rPr>
              <a:t>process.</a:t>
            </a:r>
            <a:r>
              <a:rPr lang="en-US" altLang="ar-SA" sz="1800" dirty="0" smtClean="0"/>
              <a:t> The </a:t>
            </a:r>
            <a:r>
              <a:rPr lang="en-US" altLang="ar-SA" sz="1800" dirty="0"/>
              <a:t>more often and effectively the baby nurses, more milk will be produced.</a:t>
            </a:r>
          </a:p>
          <a:p>
            <a:pPr defTabSz="914400">
              <a:lnSpc>
                <a:spcPct val="150000"/>
              </a:lnSpc>
              <a:buClr>
                <a:srgbClr val="008080"/>
              </a:buClr>
            </a:pPr>
            <a:endParaRPr lang="en-US" altLang="ar-SA" sz="200" dirty="0"/>
          </a:p>
          <a:p>
            <a:pPr defTabSz="914400">
              <a:lnSpc>
                <a:spcPct val="150000"/>
              </a:lnSpc>
              <a:buClr>
                <a:srgbClr val="008080"/>
              </a:buClr>
            </a:pPr>
            <a:r>
              <a:rPr lang="en-US" altLang="ar-SA" sz="1800" dirty="0"/>
              <a:t>Milk production </a:t>
            </a:r>
            <a:r>
              <a:rPr lang="en-US" altLang="ar-SA" sz="1800" dirty="0">
                <a:solidFill>
                  <a:schemeClr val="accent4">
                    <a:lumMod val="75000"/>
                  </a:schemeClr>
                </a:solidFill>
              </a:rPr>
              <a:t>&lt;100 </a:t>
            </a:r>
            <a:r>
              <a:rPr lang="en-US" altLang="ar-SA" sz="1800" dirty="0"/>
              <a:t>ml/day in </a:t>
            </a:r>
            <a:r>
              <a:rPr lang="en-US" altLang="ar-SA" sz="1800" dirty="0">
                <a:solidFill>
                  <a:schemeClr val="accent4">
                    <a:lumMod val="75000"/>
                  </a:schemeClr>
                </a:solidFill>
              </a:rPr>
              <a:t>day 1</a:t>
            </a:r>
            <a:r>
              <a:rPr lang="en-US" altLang="ar-SA" sz="1800" dirty="0"/>
              <a:t> postpartum</a:t>
            </a:r>
            <a:r>
              <a:rPr lang="en-US" altLang="ar-SA" sz="1800" dirty="0" smtClean="0"/>
              <a:t>. (</a:t>
            </a:r>
            <a:r>
              <a:rPr lang="en-US" sz="1800" dirty="0" smtClean="0">
                <a:solidFill>
                  <a:schemeClr val="bg1">
                    <a:lumMod val="50000"/>
                  </a:schemeClr>
                </a:solidFill>
                <a:cs typeface="Arial" pitchFamily="34" charset="0"/>
              </a:rPr>
              <a:t>because </a:t>
            </a:r>
            <a:r>
              <a:rPr lang="en-US" sz="1800" dirty="0">
                <a:solidFill>
                  <a:schemeClr val="bg1">
                    <a:lumMod val="50000"/>
                  </a:schemeClr>
                </a:solidFill>
                <a:cs typeface="Arial" pitchFamily="34" charset="0"/>
              </a:rPr>
              <a:t>of levels of estrogen and progesterone</a:t>
            </a:r>
            <a:r>
              <a:rPr lang="en-US" sz="1800" dirty="0" smtClean="0">
                <a:solidFill>
                  <a:schemeClr val="bg1">
                    <a:lumMod val="50000"/>
                  </a:schemeClr>
                </a:solidFill>
                <a:cs typeface="Arial" pitchFamily="34" charset="0"/>
              </a:rPr>
              <a:t>)</a:t>
            </a:r>
            <a:endParaRPr lang="en-US" altLang="ar-SA" sz="1800" dirty="0"/>
          </a:p>
          <a:p>
            <a:pPr defTabSz="914400">
              <a:lnSpc>
                <a:spcPct val="150000"/>
              </a:lnSpc>
              <a:buClr>
                <a:srgbClr val="008080"/>
              </a:buClr>
            </a:pPr>
            <a:endParaRPr lang="en-US" altLang="ar-SA" sz="300" dirty="0"/>
          </a:p>
          <a:p>
            <a:pPr defTabSz="914400">
              <a:lnSpc>
                <a:spcPct val="150000"/>
              </a:lnSpc>
              <a:buClr>
                <a:srgbClr val="008080"/>
              </a:buClr>
            </a:pPr>
            <a:r>
              <a:rPr lang="en-US" altLang="ar-SA" sz="1800" dirty="0"/>
              <a:t>Milk production by </a:t>
            </a:r>
            <a:r>
              <a:rPr lang="en-US" altLang="ar-SA" sz="1800" dirty="0">
                <a:solidFill>
                  <a:schemeClr val="accent4">
                    <a:lumMod val="75000"/>
                  </a:schemeClr>
                </a:solidFill>
              </a:rPr>
              <a:t>day 3 </a:t>
            </a:r>
            <a:r>
              <a:rPr lang="en-US" altLang="ar-SA" sz="1800" dirty="0"/>
              <a:t>reaches </a:t>
            </a:r>
            <a:r>
              <a:rPr lang="en-US" altLang="ar-SA" sz="1800" dirty="0">
                <a:solidFill>
                  <a:schemeClr val="accent4">
                    <a:lumMod val="75000"/>
                  </a:schemeClr>
                </a:solidFill>
              </a:rPr>
              <a:t>500</a:t>
            </a:r>
            <a:r>
              <a:rPr lang="en-US" altLang="ar-SA" sz="1800" dirty="0"/>
              <a:t> ml/day</a:t>
            </a:r>
            <a:r>
              <a:rPr lang="en-US" altLang="ar-SA" sz="1800" dirty="0" smtClean="0"/>
              <a:t>. </a:t>
            </a:r>
            <a:r>
              <a:rPr lang="en-US" sz="1600" dirty="0" smtClean="0">
                <a:solidFill>
                  <a:schemeClr val="bg1">
                    <a:lumMod val="50000"/>
                  </a:schemeClr>
                </a:solidFill>
                <a:cs typeface="Arial" pitchFamily="34" charset="0"/>
              </a:rPr>
              <a:t>(the </a:t>
            </a:r>
            <a:r>
              <a:rPr lang="en-US" sz="1600" dirty="0">
                <a:solidFill>
                  <a:schemeClr val="bg1">
                    <a:lumMod val="50000"/>
                  </a:schemeClr>
                </a:solidFill>
                <a:cs typeface="Arial" pitchFamily="34" charset="0"/>
              </a:rPr>
              <a:t>levels of estrogen and progesterone have been strongly </a:t>
            </a:r>
            <a:r>
              <a:rPr lang="en-US" sz="1600" dirty="0" smtClean="0">
                <a:solidFill>
                  <a:schemeClr val="bg1">
                    <a:lumMod val="50000"/>
                  </a:schemeClr>
                </a:solidFill>
                <a:cs typeface="Arial" pitchFamily="34" charset="0"/>
              </a:rPr>
              <a:t>reduced</a:t>
            </a:r>
            <a:r>
              <a:rPr lang="en-US" sz="1600" dirty="0" smtClean="0">
                <a:solidFill>
                  <a:schemeClr val="bg1">
                    <a:lumMod val="50000"/>
                  </a:schemeClr>
                </a:solidFill>
                <a:cs typeface="Arial" pitchFamily="34" charset="0"/>
              </a:rPr>
              <a:t>)</a:t>
            </a:r>
          </a:p>
          <a:p>
            <a:pPr defTabSz="914400">
              <a:lnSpc>
                <a:spcPct val="150000"/>
              </a:lnSpc>
              <a:buClr>
                <a:srgbClr val="008080"/>
              </a:buClr>
            </a:pPr>
            <a:r>
              <a:rPr lang="en-US" altLang="ar-SA" sz="1600" dirty="0">
                <a:solidFill>
                  <a:srgbClr val="FF66CC"/>
                </a:solidFill>
              </a:rPr>
              <a:t>Milk composition changes </a:t>
            </a:r>
            <a:r>
              <a:rPr lang="en-US" altLang="ar-SA" sz="1600" dirty="0" smtClean="0">
                <a:solidFill>
                  <a:srgbClr val="FF66CC"/>
                </a:solidFill>
              </a:rPr>
              <a:t>dramatically (</a:t>
            </a:r>
            <a:r>
              <a:rPr lang="en-US" altLang="ar-SA" sz="1600" dirty="0">
                <a:solidFill>
                  <a:srgbClr val="FF66CC"/>
                </a:solidFill>
              </a:rPr>
              <a:t>↓</a:t>
            </a:r>
            <a:r>
              <a:rPr lang="en-US" altLang="ar-SA" sz="1600" dirty="0" smtClean="0">
                <a:solidFill>
                  <a:srgbClr val="FF66CC"/>
                </a:solidFill>
              </a:rPr>
              <a:t>Na</a:t>
            </a:r>
            <a:r>
              <a:rPr lang="en-US" altLang="ar-SA" sz="1600" baseline="30000" dirty="0" smtClean="0">
                <a:solidFill>
                  <a:srgbClr val="FF66CC"/>
                </a:solidFill>
              </a:rPr>
              <a:t>+2 </a:t>
            </a:r>
            <a:r>
              <a:rPr lang="en-US" altLang="ar-SA" sz="1600" dirty="0" smtClean="0">
                <a:solidFill>
                  <a:srgbClr val="FF66CC"/>
                </a:solidFill>
              </a:rPr>
              <a:t>&amp; </a:t>
            </a:r>
            <a:r>
              <a:rPr lang="en-US" altLang="ar-SA" sz="1600" dirty="0">
                <a:solidFill>
                  <a:srgbClr val="FF66CC"/>
                </a:solidFill>
              </a:rPr>
              <a:t>Cl</a:t>
            </a:r>
            <a:r>
              <a:rPr lang="en-US" altLang="ar-SA" sz="1600" baseline="30000" dirty="0">
                <a:solidFill>
                  <a:srgbClr val="FF66CC"/>
                </a:solidFill>
              </a:rPr>
              <a:t>-</a:t>
            </a:r>
            <a:r>
              <a:rPr lang="en-US" altLang="ar-SA" sz="1600" dirty="0">
                <a:solidFill>
                  <a:srgbClr val="FF66CC"/>
                </a:solidFill>
              </a:rPr>
              <a:t> ) due to closure of tight junctions that block </a:t>
            </a:r>
            <a:r>
              <a:rPr lang="en-US" altLang="ar-SA" sz="1600" dirty="0" err="1">
                <a:solidFill>
                  <a:srgbClr val="FF66CC"/>
                </a:solidFill>
              </a:rPr>
              <a:t>paracellular</a:t>
            </a:r>
            <a:r>
              <a:rPr lang="en-US" altLang="ar-SA" sz="1600" dirty="0">
                <a:solidFill>
                  <a:srgbClr val="FF66CC"/>
                </a:solidFill>
              </a:rPr>
              <a:t> </a:t>
            </a:r>
            <a:r>
              <a:rPr lang="en-US" altLang="ar-SA" sz="1600" dirty="0" smtClean="0">
                <a:solidFill>
                  <a:srgbClr val="FF66CC"/>
                </a:solidFill>
              </a:rPr>
              <a:t>pathway.</a:t>
            </a:r>
            <a:endParaRPr lang="en-US" altLang="ar-SA" sz="1600" dirty="0">
              <a:solidFill>
                <a:srgbClr val="FF66CC"/>
              </a:solidFill>
            </a:endParaRPr>
          </a:p>
          <a:p>
            <a:pPr defTabSz="914400">
              <a:lnSpc>
                <a:spcPct val="150000"/>
              </a:lnSpc>
              <a:buClr>
                <a:srgbClr val="008080"/>
              </a:buClr>
            </a:pPr>
            <a:endParaRPr lang="en-US" altLang="ar-SA" sz="100" dirty="0"/>
          </a:p>
          <a:p>
            <a:pPr marL="0" indent="0" defTabSz="914400">
              <a:lnSpc>
                <a:spcPct val="150000"/>
              </a:lnSpc>
              <a:buClr>
                <a:srgbClr val="008080"/>
              </a:buClr>
              <a:buNone/>
            </a:pPr>
            <a:endParaRPr lang="en-US" altLang="en-US" sz="300" dirty="0" smtClean="0">
              <a:solidFill>
                <a:srgbClr val="008080"/>
              </a:solidFill>
            </a:endParaRPr>
          </a:p>
          <a:p>
            <a:pPr marL="0" indent="0" defTabSz="914400">
              <a:lnSpc>
                <a:spcPct val="150000"/>
              </a:lnSpc>
              <a:buClr>
                <a:srgbClr val="008080"/>
              </a:buClr>
              <a:buNone/>
            </a:pPr>
            <a:r>
              <a:rPr lang="en-US" altLang="en-US" sz="2000" dirty="0" smtClean="0">
                <a:solidFill>
                  <a:srgbClr val="008080"/>
                </a:solidFill>
              </a:rPr>
              <a:t>AAP </a:t>
            </a:r>
            <a:r>
              <a:rPr lang="en-US" altLang="en-US" sz="2000" dirty="0" smtClean="0">
                <a:solidFill>
                  <a:srgbClr val="008080"/>
                </a:solidFill>
              </a:rPr>
              <a:t>Recommendations about breast feeding: </a:t>
            </a:r>
            <a:endParaRPr lang="en-US" altLang="ar-SA" sz="2000" dirty="0">
              <a:solidFill>
                <a:srgbClr val="008080"/>
              </a:solidFill>
            </a:endParaRPr>
          </a:p>
          <a:p>
            <a:pPr defTabSz="914400">
              <a:lnSpc>
                <a:spcPct val="150000"/>
              </a:lnSpc>
              <a:buClr>
                <a:srgbClr val="008080"/>
              </a:buClr>
            </a:pPr>
            <a:r>
              <a:rPr lang="en-US" altLang="ar-SA" sz="1800" dirty="0"/>
              <a:t>Exclusive breastfeeding for the </a:t>
            </a:r>
            <a:r>
              <a:rPr lang="en-US" altLang="ar-SA" sz="1800" dirty="0">
                <a:solidFill>
                  <a:srgbClr val="FF0000"/>
                </a:solidFill>
              </a:rPr>
              <a:t>first six months of life.</a:t>
            </a:r>
          </a:p>
          <a:p>
            <a:pPr defTabSz="914400">
              <a:lnSpc>
                <a:spcPct val="150000"/>
              </a:lnSpc>
              <a:buClr>
                <a:srgbClr val="008080"/>
              </a:buClr>
            </a:pPr>
            <a:r>
              <a:rPr lang="en-US" altLang="ar-SA" sz="1800" dirty="0"/>
              <a:t>Continued breastfeeding for at least one year, ‘As long as is desired by mother and child’</a:t>
            </a:r>
          </a:p>
          <a:p>
            <a:pPr marL="0" indent="0" defTabSz="914400">
              <a:lnSpc>
                <a:spcPct val="150000"/>
              </a:lnSpc>
              <a:buClr>
                <a:srgbClr val="008080"/>
              </a:buClr>
              <a:buNone/>
            </a:pPr>
            <a:endParaRPr lang="en-US" sz="1200" dirty="0">
              <a:latin typeface="Gill Sans MT" panose="020B0502020104020203" pitchFamily="34" charset="0"/>
              <a:cs typeface="Calibri" panose="020F0502020204030204" pitchFamily="34" charset="0"/>
            </a:endParaRPr>
          </a:p>
        </p:txBody>
      </p:sp>
      <p:sp>
        <p:nvSpPr>
          <p:cNvPr id="7" name="Content Placeholder 3"/>
          <p:cNvSpPr txBox="1">
            <a:spLocks/>
          </p:cNvSpPr>
          <p:nvPr/>
        </p:nvSpPr>
        <p:spPr>
          <a:xfrm>
            <a:off x="6526460" y="3916213"/>
            <a:ext cx="5124950" cy="1384995"/>
          </a:xfrm>
          <a:prstGeom prst="rect">
            <a:avLst/>
          </a:prstGeom>
          <a:noFill/>
          <a:ln>
            <a:solidFill>
              <a:schemeClr val="bg1">
                <a:lumMod val="50000"/>
              </a:schemeClr>
            </a:solidFill>
            <a:prstDash val="dashDot"/>
          </a:ln>
        </p:spPr>
        <p:txBody>
          <a:bodyPr wrap="square" rtlCol="0">
            <a:spAutoFit/>
          </a:bodyPr>
          <a:lstStyle>
            <a:defPPr>
              <a:defRPr lang="en-US"/>
            </a:defPPr>
            <a:lvl1pPr algn="r" rtl="1">
              <a:defRPr sz="1300">
                <a:solidFill>
                  <a:schemeClr val="bg1">
                    <a:lumMod val="50000"/>
                  </a:schemeClr>
                </a:solidFill>
                <a:latin typeface="Calibri" panose="020F0502020204030204" pitchFamily="34" charset="0"/>
                <a:cs typeface="Calibri" panose="020F0502020204030204" pitchFamily="34" charset="0"/>
              </a:defRPr>
            </a:lvl1pPr>
          </a:lstStyle>
          <a:p>
            <a:r>
              <a:rPr lang="ar-SA" sz="1400" dirty="0" smtClean="0"/>
              <a:t>إفراز الحليب يخضع لقانون </a:t>
            </a:r>
            <a:r>
              <a:rPr lang="en-US" sz="1400" dirty="0" smtClean="0"/>
              <a:t>use it or lose it</a:t>
            </a:r>
            <a:r>
              <a:rPr lang="ar-SA" sz="1400" dirty="0" smtClean="0"/>
              <a:t>. </a:t>
            </a:r>
          </a:p>
          <a:p>
            <a:r>
              <a:rPr lang="ar-SA" sz="1400" dirty="0" smtClean="0"/>
              <a:t>يعني في حال الأم رضعت الطفل وحافظت على وجود الحليب راح يستمر وذلك بسبب </a:t>
            </a:r>
            <a:r>
              <a:rPr lang="ar-SA" sz="1400" dirty="0" smtClean="0"/>
              <a:t>استمرار الـ</a:t>
            </a:r>
            <a:r>
              <a:rPr lang="en-US" sz="1400" dirty="0" smtClean="0"/>
              <a:t>positive feedback</a:t>
            </a:r>
            <a:r>
              <a:rPr lang="ar-SA" sz="1400" dirty="0" smtClean="0"/>
              <a:t> اللي </a:t>
            </a:r>
            <a:r>
              <a:rPr lang="ar-SA" sz="1400" dirty="0" smtClean="0"/>
              <a:t>تكلمنا عنه، لكن لو الأم ما رضعت </a:t>
            </a:r>
            <a:r>
              <a:rPr lang="ar-SA" sz="1400" dirty="0" smtClean="0"/>
              <a:t>لفترة راح </a:t>
            </a:r>
            <a:r>
              <a:rPr lang="ar-SA" sz="1400" dirty="0" smtClean="0"/>
              <a:t>يتوقف عندها الحليب</a:t>
            </a:r>
            <a:r>
              <a:rPr lang="ar-SA" sz="1400" dirty="0" smtClean="0"/>
              <a:t>.</a:t>
            </a:r>
          </a:p>
          <a:p>
            <a:r>
              <a:rPr lang="ar-SA" sz="1400" dirty="0" smtClean="0"/>
              <a:t>ولو كانت ترضع عشوائي بس بدون توقف، </a:t>
            </a:r>
            <a:r>
              <a:rPr lang="ar-SA" sz="1400" dirty="0" err="1" smtClean="0"/>
              <a:t>ماراح</a:t>
            </a:r>
            <a:r>
              <a:rPr lang="ar-SA" sz="1400" dirty="0" smtClean="0"/>
              <a:t> يتوقف عندها الحليب لكن إفرازه بيكون بكميات أقل.</a:t>
            </a:r>
            <a:endParaRPr lang="ar-SA" sz="1400" dirty="0"/>
          </a:p>
        </p:txBody>
      </p:sp>
      <p:sp>
        <p:nvSpPr>
          <p:cNvPr id="4" name="Rectangle 3"/>
          <p:cNvSpPr/>
          <p:nvPr/>
        </p:nvSpPr>
        <p:spPr>
          <a:xfrm>
            <a:off x="3790156" y="5658810"/>
            <a:ext cx="5069723" cy="338554"/>
          </a:xfrm>
          <a:prstGeom prst="rect">
            <a:avLst/>
          </a:prstGeom>
          <a:noFill/>
          <a:ln>
            <a:solidFill>
              <a:srgbClr val="FFFBFF"/>
            </a:solidFill>
            <a:prstDash val="dashDot"/>
          </a:ln>
        </p:spPr>
        <p:txBody>
          <a:bodyPr wrap="square" rtlCol="0">
            <a:spAutoFit/>
          </a:bodyPr>
          <a:lstStyle/>
          <a:p>
            <a:pPr algn="ctr" rtl="1"/>
            <a:r>
              <a:rPr lang="ar-SA" sz="1600" dirty="0">
                <a:solidFill>
                  <a:srgbClr val="00B050"/>
                </a:solidFill>
                <a:latin typeface="Calibri" panose="020F0502020204030204" pitchFamily="34" charset="0"/>
                <a:cs typeface="Calibri" panose="020F0502020204030204" pitchFamily="34" charset="0"/>
              </a:rPr>
              <a:t>وَالْوَالِدَاتُ يُرْضِعْنَ أَوْلَادَهُنَّ حَوْلَيْنِ كَامِلَيْنِ ۖ لِمَنْ أَرَادَ أَن يُتِمَّ الرَّضَاعَةَ</a:t>
            </a:r>
            <a:endParaRPr lang="en-US" sz="1600" dirty="0">
              <a:solidFill>
                <a:srgbClr val="00B050"/>
              </a:solidFill>
              <a:latin typeface="Calibri" panose="020F0502020204030204" pitchFamily="34" charset="0"/>
              <a:cs typeface="Calibri" panose="020F0502020204030204" pitchFamily="34" charset="0"/>
            </a:endParaRPr>
          </a:p>
        </p:txBody>
      </p:sp>
      <p:sp>
        <p:nvSpPr>
          <p:cNvPr id="8" name="Rectangle 7"/>
          <p:cNvSpPr/>
          <p:nvPr/>
        </p:nvSpPr>
        <p:spPr>
          <a:xfrm>
            <a:off x="2854052" y="5893301"/>
            <a:ext cx="2304256" cy="461665"/>
          </a:xfrm>
          <a:prstGeom prst="rect">
            <a:avLst/>
          </a:prstGeom>
          <a:noFill/>
          <a:ln>
            <a:solidFill>
              <a:srgbClr val="FFFBFF"/>
            </a:solidFill>
            <a:prstDash val="dashDot"/>
          </a:ln>
        </p:spPr>
        <p:txBody>
          <a:bodyPr wrap="square" rtlCol="0">
            <a:spAutoFit/>
          </a:bodyPr>
          <a:lstStyle/>
          <a:p>
            <a:pPr algn="ctr" rtl="1"/>
            <a:r>
              <a:rPr lang="ar-SA" sz="1200" dirty="0" smtClean="0">
                <a:solidFill>
                  <a:srgbClr val="002060"/>
                </a:solidFill>
                <a:latin typeface="Calibri" panose="020F0502020204030204" pitchFamily="34" charset="0"/>
                <a:cs typeface="Calibri" panose="020F0502020204030204" pitchFamily="34" charset="0"/>
              </a:rPr>
              <a:t>صدق الله العظيم..</a:t>
            </a:r>
          </a:p>
          <a:p>
            <a:pPr algn="ctr" rtl="1"/>
            <a:r>
              <a:rPr lang="ar-SA" sz="1200" dirty="0" smtClean="0">
                <a:solidFill>
                  <a:srgbClr val="002060"/>
                </a:solidFill>
                <a:latin typeface="Calibri" panose="020F0502020204030204" pitchFamily="34" charset="0"/>
                <a:cs typeface="Calibri" panose="020F0502020204030204" pitchFamily="34" charset="0"/>
              </a:rPr>
              <a:t>وتم بفضل الله وتوفيقه وفضله </a:t>
            </a:r>
            <a:r>
              <a:rPr lang="ar-SA" sz="1200" dirty="0" smtClean="0">
                <a:solidFill>
                  <a:srgbClr val="002060"/>
                </a:solidFill>
                <a:latin typeface="Calibri" panose="020F0502020204030204" pitchFamily="34" charset="0"/>
                <a:cs typeface="Calibri" panose="020F0502020204030204" pitchFamily="34" charset="0"/>
                <a:sym typeface="Wingdings" panose="05000000000000000000" pitchFamily="2" charset="2"/>
              </a:rPr>
              <a:t></a:t>
            </a:r>
            <a:endParaRPr lang="en-US" sz="1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4908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Summary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18115" y="1251426"/>
            <a:ext cx="4004164" cy="1872208"/>
          </a:xfrm>
          <a:prstGeom prst="rect">
            <a:avLst/>
          </a:prstGeom>
        </p:spPr>
      </p:pic>
      <p:pic>
        <p:nvPicPr>
          <p:cNvPr id="12" name="Picture 11"/>
          <p:cNvPicPr>
            <a:picLocks noChangeAspect="1"/>
          </p:cNvPicPr>
          <p:nvPr/>
        </p:nvPicPr>
        <p:blipFill>
          <a:blip r:embed="rId3"/>
          <a:stretch>
            <a:fillRect/>
          </a:stretch>
        </p:blipFill>
        <p:spPr>
          <a:xfrm>
            <a:off x="6238428" y="1251426"/>
            <a:ext cx="5340975" cy="5081785"/>
          </a:xfrm>
          <a:prstGeom prst="rect">
            <a:avLst/>
          </a:prstGeom>
        </p:spPr>
      </p:pic>
      <p:pic>
        <p:nvPicPr>
          <p:cNvPr id="13" name="Picture 12"/>
          <p:cNvPicPr>
            <a:picLocks noChangeAspect="1"/>
          </p:cNvPicPr>
          <p:nvPr/>
        </p:nvPicPr>
        <p:blipFill>
          <a:blip r:embed="rId4"/>
          <a:stretch>
            <a:fillRect/>
          </a:stretch>
        </p:blipFill>
        <p:spPr>
          <a:xfrm>
            <a:off x="549796" y="2849896"/>
            <a:ext cx="5555803" cy="3506454"/>
          </a:xfrm>
          <a:prstGeom prst="rect">
            <a:avLst/>
          </a:prstGeom>
        </p:spPr>
      </p:pic>
      <p:pic>
        <p:nvPicPr>
          <p:cNvPr id="14" name="Picture 13">
            <a:extLst>
              <a:ext uri="{FF2B5EF4-FFF2-40B4-BE49-F238E27FC236}">
                <a16:creationId xmlns:a16="http://schemas.microsoft.com/office/drawing/2014/main" id="{4224DAFF-AD23-3B4C-889F-B63A410A2EB7}"/>
              </a:ext>
            </a:extLst>
          </p:cNvPr>
          <p:cNvPicPr>
            <a:picLocks noChangeAspect="1"/>
          </p:cNvPicPr>
          <p:nvPr/>
        </p:nvPicPr>
        <p:blipFill>
          <a:blip r:embed="rId5"/>
          <a:stretch>
            <a:fillRect/>
          </a:stretch>
        </p:blipFill>
        <p:spPr>
          <a:xfrm>
            <a:off x="4783011" y="1702438"/>
            <a:ext cx="3308435" cy="1034417"/>
          </a:xfrm>
          <a:prstGeom prst="rect">
            <a:avLst/>
          </a:prstGeom>
        </p:spPr>
      </p:pic>
    </p:spTree>
    <p:extLst>
      <p:ext uri="{BB962C8B-B14F-4D97-AF65-F5344CB8AC3E}">
        <p14:creationId xmlns:p14="http://schemas.microsoft.com/office/powerpoint/2010/main" val="950507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544754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100" dirty="0" smtClean="0">
                <a:solidFill>
                  <a:srgbClr val="008080"/>
                </a:solidFill>
                <a:ea typeface="新細明體" panose="02020500000000000000" pitchFamily="18" charset="-120"/>
              </a:rPr>
              <a:t>1. </a:t>
            </a:r>
            <a:r>
              <a:rPr lang="en-US" altLang="zh-TW" sz="1100" dirty="0">
                <a:solidFill>
                  <a:srgbClr val="008080"/>
                </a:solidFill>
                <a:ea typeface="新細明體" panose="02020500000000000000" pitchFamily="18" charset="-120"/>
              </a:rPr>
              <a:t>which of the following structures produce the milk?</a:t>
            </a:r>
          </a:p>
          <a:p>
            <a:pPr marL="342900" indent="-342900">
              <a:buClr>
                <a:srgbClr val="008080"/>
              </a:buClr>
              <a:buFont typeface="+mj-lt"/>
              <a:buAutoNum type="alphaUcPeriod"/>
            </a:pPr>
            <a:r>
              <a:rPr lang="en-US" altLang="zh-TW" sz="1100" dirty="0">
                <a:ea typeface="新細明體" panose="02020500000000000000" pitchFamily="18" charset="-120"/>
              </a:rPr>
              <a:t>Alveolar epithelium.</a:t>
            </a:r>
          </a:p>
          <a:p>
            <a:pPr marL="342900" indent="-342900">
              <a:buClr>
                <a:srgbClr val="008080"/>
              </a:buClr>
              <a:buFont typeface="+mj-lt"/>
              <a:buAutoNum type="alphaUcPeriod"/>
            </a:pPr>
            <a:r>
              <a:rPr lang="en-US" altLang="zh-TW" sz="1100" dirty="0">
                <a:ea typeface="新細明體" panose="02020500000000000000" pitchFamily="18" charset="-120"/>
              </a:rPr>
              <a:t>The ductal system.</a:t>
            </a:r>
          </a:p>
          <a:p>
            <a:pPr marL="342900" indent="-342900">
              <a:buClr>
                <a:srgbClr val="008080"/>
              </a:buClr>
              <a:buFont typeface="+mj-lt"/>
              <a:buAutoNum type="alphaUcPeriod"/>
            </a:pPr>
            <a:r>
              <a:rPr lang="en-US" altLang="zh-TW" sz="1100" dirty="0">
                <a:ea typeface="新細明體" panose="02020500000000000000" pitchFamily="18" charset="-120"/>
              </a:rPr>
              <a:t>Nipples.</a:t>
            </a:r>
          </a:p>
          <a:p>
            <a:pPr marL="342900" indent="-342900">
              <a:buClr>
                <a:srgbClr val="008080"/>
              </a:buClr>
              <a:buFont typeface="+mj-lt"/>
              <a:buAutoNum type="alphaUcPeriod"/>
            </a:pPr>
            <a:r>
              <a:rPr lang="en-US" altLang="zh-TW" sz="1100" dirty="0">
                <a:ea typeface="新細明體" panose="02020500000000000000" pitchFamily="18" charset="-120"/>
              </a:rPr>
              <a:t>Areola.</a:t>
            </a:r>
          </a:p>
          <a:p>
            <a:pPr marL="0" indent="0">
              <a:buClr>
                <a:srgbClr val="497E8D"/>
              </a:buClr>
              <a:buNone/>
              <a:defRPr/>
            </a:pPr>
            <a:r>
              <a:rPr lang="en-US" altLang="zh-TW" sz="1100" dirty="0" smtClean="0">
                <a:solidFill>
                  <a:srgbClr val="008080"/>
                </a:solidFill>
                <a:ea typeface="新細明體" panose="02020500000000000000" pitchFamily="18" charset="-120"/>
              </a:rPr>
              <a:t>2</a:t>
            </a:r>
            <a:r>
              <a:rPr lang="en-US" altLang="zh-TW" sz="1100" dirty="0">
                <a:solidFill>
                  <a:srgbClr val="008080"/>
                </a:solidFill>
                <a:ea typeface="新細明體" panose="02020500000000000000" pitchFamily="18" charset="-120"/>
              </a:rPr>
              <a:t>. </a:t>
            </a:r>
            <a:r>
              <a:rPr lang="en-US" altLang="zh-TW" sz="1100" dirty="0">
                <a:solidFill>
                  <a:srgbClr val="008080"/>
                </a:solidFill>
                <a:ea typeface="新細明體" panose="02020500000000000000" pitchFamily="18" charset="-120"/>
              </a:rPr>
              <a:t>The fundamental secretory unit of the breast is……?</a:t>
            </a:r>
          </a:p>
          <a:p>
            <a:pPr marL="342900" indent="-342900">
              <a:buClr>
                <a:srgbClr val="497E8D"/>
              </a:buClr>
              <a:buFont typeface="+mj-lt"/>
              <a:buAutoNum type="alphaUcPeriod"/>
              <a:defRPr/>
            </a:pPr>
            <a:r>
              <a:rPr lang="en-US" altLang="zh-TW" sz="1100" dirty="0">
                <a:ea typeface="新細明體" panose="02020500000000000000" pitchFamily="18" charset="-120"/>
              </a:rPr>
              <a:t>Alveoli.</a:t>
            </a:r>
          </a:p>
          <a:p>
            <a:pPr marL="342900" indent="-342900">
              <a:buClr>
                <a:srgbClr val="497E8D"/>
              </a:buClr>
              <a:buFont typeface="+mj-lt"/>
              <a:buAutoNum type="alphaUcPeriod"/>
              <a:defRPr/>
            </a:pPr>
            <a:r>
              <a:rPr lang="en-US" altLang="zh-TW" sz="1100" dirty="0">
                <a:ea typeface="新細明體" panose="02020500000000000000" pitchFamily="18" charset="-120"/>
              </a:rPr>
              <a:t>The ductal system.</a:t>
            </a:r>
          </a:p>
          <a:p>
            <a:pPr marL="342900" indent="-342900">
              <a:buClr>
                <a:srgbClr val="497E8D"/>
              </a:buClr>
              <a:buFont typeface="+mj-lt"/>
              <a:buAutoNum type="alphaUcPeriod"/>
              <a:defRPr/>
            </a:pPr>
            <a:r>
              <a:rPr lang="en-US" altLang="zh-TW" sz="1100" dirty="0">
                <a:ea typeface="新細明體" panose="02020500000000000000" pitchFamily="18" charset="-120"/>
              </a:rPr>
              <a:t>The fat of the breast.</a:t>
            </a:r>
          </a:p>
          <a:p>
            <a:pPr marL="342900" indent="-342900">
              <a:buClr>
                <a:srgbClr val="497E8D"/>
              </a:buClr>
              <a:buFont typeface="+mj-lt"/>
              <a:buAutoNum type="alphaUcPeriod"/>
              <a:defRPr/>
            </a:pPr>
            <a:r>
              <a:rPr lang="en-US" altLang="zh-TW" sz="1100" dirty="0">
                <a:ea typeface="新細明體" panose="02020500000000000000" pitchFamily="18" charset="-120"/>
              </a:rPr>
              <a:t>None.</a:t>
            </a:r>
          </a:p>
          <a:p>
            <a:pPr marL="0" indent="0">
              <a:buClr>
                <a:srgbClr val="497E8D"/>
              </a:buClr>
              <a:buNone/>
              <a:defRPr/>
            </a:pPr>
            <a:r>
              <a:rPr lang="en-US" altLang="zh-TW" sz="1100" dirty="0" smtClean="0">
                <a:solidFill>
                  <a:srgbClr val="008080"/>
                </a:solidFill>
                <a:ea typeface="新細明體" panose="02020500000000000000" pitchFamily="18" charset="-120"/>
              </a:rPr>
              <a:t>3</a:t>
            </a:r>
            <a:r>
              <a:rPr lang="en-US" altLang="zh-TW" sz="1100" dirty="0">
                <a:solidFill>
                  <a:srgbClr val="008080"/>
                </a:solidFill>
                <a:ea typeface="新細明體" panose="02020500000000000000" pitchFamily="18" charset="-120"/>
              </a:rPr>
              <a:t>. </a:t>
            </a:r>
            <a:r>
              <a:rPr lang="en-US" altLang="zh-TW" sz="1100" dirty="0">
                <a:solidFill>
                  <a:srgbClr val="008080"/>
                </a:solidFill>
                <a:ea typeface="新細明體" panose="02020500000000000000" pitchFamily="18" charset="-120"/>
              </a:rPr>
              <a:t>Which ONE of the following Promotes the proliferation of alveolar and duct cells?</a:t>
            </a:r>
          </a:p>
          <a:p>
            <a:pPr marL="342900" indent="-342900">
              <a:buClr>
                <a:srgbClr val="497E8D"/>
              </a:buClr>
              <a:buFont typeface="+mj-lt"/>
              <a:buAutoNum type="alphaUcPeriod"/>
              <a:defRPr/>
            </a:pPr>
            <a:r>
              <a:rPr lang="en-US" altLang="zh-TW" sz="1100" dirty="0" err="1">
                <a:solidFill>
                  <a:schemeClr val="tx1">
                    <a:lumMod val="95000"/>
                    <a:lumOff val="5000"/>
                  </a:schemeClr>
                </a:solidFill>
                <a:ea typeface="新細明體" panose="02020500000000000000" pitchFamily="18" charset="-120"/>
              </a:rPr>
              <a:t>Mammogenic</a:t>
            </a:r>
            <a:r>
              <a:rPr lang="en-US" altLang="zh-TW" sz="1100" dirty="0">
                <a:solidFill>
                  <a:schemeClr val="tx1">
                    <a:lumMod val="95000"/>
                    <a:lumOff val="5000"/>
                  </a:schemeClr>
                </a:solidFill>
                <a:ea typeface="新細明體" panose="02020500000000000000" pitchFamily="18" charset="-120"/>
              </a:rPr>
              <a:t> hormones </a:t>
            </a:r>
          </a:p>
          <a:p>
            <a:pPr marL="342900" indent="-342900">
              <a:buClr>
                <a:srgbClr val="497E8D"/>
              </a:buClr>
              <a:buFont typeface="+mj-lt"/>
              <a:buAutoNum type="alphaUcPeriod"/>
              <a:defRPr/>
            </a:pPr>
            <a:r>
              <a:rPr lang="en-US" altLang="zh-TW" sz="1100" dirty="0">
                <a:solidFill>
                  <a:schemeClr val="tx1">
                    <a:lumMod val="95000"/>
                    <a:lumOff val="5000"/>
                  </a:schemeClr>
                </a:solidFill>
                <a:ea typeface="新細明體" panose="02020500000000000000" pitchFamily="18" charset="-120"/>
              </a:rPr>
              <a:t>Lactogenic hormones </a:t>
            </a:r>
          </a:p>
          <a:p>
            <a:pPr marL="342900" indent="-342900">
              <a:buClr>
                <a:srgbClr val="497E8D"/>
              </a:buClr>
              <a:buFont typeface="+mj-lt"/>
              <a:buAutoNum type="alphaUcPeriod"/>
              <a:defRPr/>
            </a:pPr>
            <a:r>
              <a:rPr lang="en-US" altLang="zh-TW" sz="1100" dirty="0">
                <a:solidFill>
                  <a:schemeClr val="tx1">
                    <a:lumMod val="95000"/>
                    <a:lumOff val="5000"/>
                  </a:schemeClr>
                </a:solidFill>
                <a:ea typeface="新細明體" panose="02020500000000000000" pitchFamily="18" charset="-120"/>
              </a:rPr>
              <a:t>Galactokinetic hormones </a:t>
            </a:r>
          </a:p>
          <a:p>
            <a:pPr marL="342900" indent="-342900">
              <a:buClr>
                <a:srgbClr val="497E8D"/>
              </a:buClr>
              <a:buFont typeface="+mj-lt"/>
              <a:buAutoNum type="alphaUcPeriod"/>
              <a:defRPr/>
            </a:pPr>
            <a:r>
              <a:rPr lang="en-US" altLang="zh-TW" sz="1100" dirty="0">
                <a:solidFill>
                  <a:schemeClr val="tx1">
                    <a:lumMod val="95000"/>
                    <a:lumOff val="5000"/>
                  </a:schemeClr>
                </a:solidFill>
                <a:ea typeface="新細明體" panose="02020500000000000000" pitchFamily="18" charset="-120"/>
              </a:rPr>
              <a:t>Galactopoietic </a:t>
            </a:r>
            <a:r>
              <a:rPr lang="en-US" altLang="zh-TW" sz="1100" dirty="0" smtClean="0">
                <a:solidFill>
                  <a:schemeClr val="tx1">
                    <a:lumMod val="95000"/>
                    <a:lumOff val="5000"/>
                  </a:schemeClr>
                </a:solidFill>
                <a:ea typeface="新細明體" panose="02020500000000000000" pitchFamily="18" charset="-120"/>
              </a:rPr>
              <a:t>hormones</a:t>
            </a:r>
          </a:p>
          <a:p>
            <a:pPr marL="0" indent="0">
              <a:buClr>
                <a:srgbClr val="008080"/>
              </a:buClr>
              <a:buNone/>
            </a:pPr>
            <a:r>
              <a:rPr lang="en-US" altLang="zh-TW" sz="1050" dirty="0">
                <a:solidFill>
                  <a:srgbClr val="008080"/>
                </a:solidFill>
                <a:ea typeface="新細明體" panose="02020500000000000000" pitchFamily="18" charset="-120"/>
              </a:rPr>
              <a:t>4. Which ONE of the following is a </a:t>
            </a:r>
            <a:r>
              <a:rPr lang="en-US" altLang="zh-TW" sz="1050" dirty="0" err="1">
                <a:solidFill>
                  <a:srgbClr val="008080"/>
                </a:solidFill>
                <a:ea typeface="新細明體" panose="02020500000000000000" pitchFamily="18" charset="-120"/>
              </a:rPr>
              <a:t>mammogenic</a:t>
            </a:r>
            <a:r>
              <a:rPr lang="en-US" altLang="zh-TW" sz="1050" dirty="0">
                <a:solidFill>
                  <a:srgbClr val="008080"/>
                </a:solidFill>
                <a:ea typeface="新細明體" panose="02020500000000000000" pitchFamily="18" charset="-120"/>
              </a:rPr>
              <a:t> hormone that get excreted during pregnancy </a:t>
            </a:r>
          </a:p>
          <a:p>
            <a:pPr marL="228600" indent="-228600">
              <a:buClr>
                <a:srgbClr val="008080"/>
              </a:buClr>
              <a:buFont typeface="+mj-lt"/>
              <a:buAutoNum type="arabicPeriod"/>
            </a:pPr>
            <a:r>
              <a:rPr lang="en-US" altLang="zh-TW" sz="1100" dirty="0">
                <a:ea typeface="新細明體" panose="02020500000000000000" pitchFamily="18" charset="-120"/>
              </a:rPr>
              <a:t>Progesterone</a:t>
            </a:r>
          </a:p>
          <a:p>
            <a:pPr marL="228600" indent="-228600">
              <a:buClr>
                <a:srgbClr val="008080"/>
              </a:buClr>
              <a:buFont typeface="+mj-lt"/>
              <a:buAutoNum type="arabicPeriod"/>
            </a:pPr>
            <a:r>
              <a:rPr lang="en-US" altLang="zh-TW" sz="1100" dirty="0">
                <a:ea typeface="新細明體" panose="02020500000000000000" pitchFamily="18" charset="-120"/>
              </a:rPr>
              <a:t>Estrogen</a:t>
            </a:r>
          </a:p>
          <a:p>
            <a:pPr marL="228600" indent="-228600">
              <a:buClr>
                <a:srgbClr val="008080"/>
              </a:buClr>
              <a:buFont typeface="+mj-lt"/>
              <a:buAutoNum type="arabicPeriod"/>
            </a:pPr>
            <a:r>
              <a:rPr lang="en-US" altLang="zh-TW" sz="1100" dirty="0" err="1">
                <a:ea typeface="新細明體" panose="02020500000000000000" pitchFamily="18" charset="-120"/>
              </a:rPr>
              <a:t>hCS</a:t>
            </a:r>
            <a:endParaRPr lang="en-US" altLang="zh-TW" sz="1100" dirty="0">
              <a:ea typeface="新細明體" panose="02020500000000000000" pitchFamily="18" charset="-120"/>
            </a:endParaRPr>
          </a:p>
          <a:p>
            <a:pPr marL="228600" indent="-228600">
              <a:buClr>
                <a:srgbClr val="008080"/>
              </a:buClr>
              <a:buFont typeface="+mj-lt"/>
              <a:buAutoNum type="arabicPeriod"/>
            </a:pPr>
            <a:r>
              <a:rPr lang="en-US" altLang="zh-TW" sz="1100" dirty="0">
                <a:ea typeface="新細明體" panose="02020500000000000000" pitchFamily="18" charset="-120"/>
              </a:rPr>
              <a:t>All of the above</a:t>
            </a:r>
          </a:p>
          <a:p>
            <a:pPr marL="0" indent="0">
              <a:buClr>
                <a:srgbClr val="497E8D"/>
              </a:buClr>
              <a:buNone/>
              <a:defRPr/>
            </a:pPr>
            <a:r>
              <a:rPr lang="en-US" altLang="zh-TW" sz="1100" dirty="0" smtClean="0">
                <a:solidFill>
                  <a:schemeClr val="tx1">
                    <a:lumMod val="95000"/>
                    <a:lumOff val="5000"/>
                  </a:schemeClr>
                </a:solidFill>
                <a:ea typeface="新細明體" panose="02020500000000000000" pitchFamily="18" charset="-120"/>
              </a:rPr>
              <a:t> </a:t>
            </a:r>
            <a:endParaRPr lang="en-US" altLang="zh-TW" sz="1100" dirty="0">
              <a:solidFill>
                <a:schemeClr val="tx1">
                  <a:lumMod val="95000"/>
                  <a:lumOff val="5000"/>
                </a:schemeClr>
              </a:solidFill>
              <a:ea typeface="新細明體" panose="02020500000000000000" pitchFamily="18" charset="-120"/>
            </a:endParaRPr>
          </a:p>
        </p:txBody>
      </p:sp>
      <p:sp>
        <p:nvSpPr>
          <p:cNvPr id="9" name="Content Placeholder 3"/>
          <p:cNvSpPr txBox="1">
            <a:spLocks/>
          </p:cNvSpPr>
          <p:nvPr/>
        </p:nvSpPr>
        <p:spPr>
          <a:xfrm>
            <a:off x="6135259" y="1268760"/>
            <a:ext cx="5444144"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497E8D"/>
              </a:buClr>
              <a:buNone/>
              <a:defRPr/>
            </a:pPr>
            <a:r>
              <a:rPr lang="en-US" altLang="zh-TW" sz="1100" dirty="0" smtClean="0">
                <a:solidFill>
                  <a:srgbClr val="008080"/>
                </a:solidFill>
                <a:ea typeface="新細明體" panose="02020500000000000000" pitchFamily="18" charset="-120"/>
              </a:rPr>
              <a:t>5</a:t>
            </a:r>
            <a:r>
              <a:rPr lang="en-US" altLang="zh-TW" sz="1100" dirty="0" smtClean="0">
                <a:solidFill>
                  <a:srgbClr val="008080"/>
                </a:solidFill>
                <a:ea typeface="新細明體" panose="02020500000000000000" pitchFamily="18" charset="-120"/>
              </a:rPr>
              <a:t>. </a:t>
            </a:r>
            <a:r>
              <a:rPr lang="en-US" altLang="zh-TW" sz="1100" dirty="0">
                <a:solidFill>
                  <a:srgbClr val="008080"/>
                </a:solidFill>
                <a:ea typeface="新細明體" panose="02020500000000000000" pitchFamily="18" charset="-120"/>
              </a:rPr>
              <a:t>A woman is 5 months pregnant, which of the following phases is she in?</a:t>
            </a:r>
          </a:p>
          <a:p>
            <a:pPr marL="342900" indent="-342900">
              <a:buClr>
                <a:srgbClr val="497E8D"/>
              </a:buClr>
              <a:buFont typeface="+mj-lt"/>
              <a:buAutoNum type="alphaUcPeriod"/>
              <a:defRPr/>
            </a:pPr>
            <a:r>
              <a:rPr lang="en-US" altLang="zh-TW" sz="1100" dirty="0" err="1" smtClean="0">
                <a:ea typeface="新細明體" panose="02020500000000000000" pitchFamily="18" charset="-120"/>
              </a:rPr>
              <a:t>Lactogenesis</a:t>
            </a:r>
            <a:r>
              <a:rPr lang="en-US" altLang="zh-TW" sz="1100" dirty="0" smtClean="0">
                <a:ea typeface="新細明體" panose="02020500000000000000" pitchFamily="18" charset="-120"/>
              </a:rPr>
              <a:t> </a:t>
            </a:r>
            <a:r>
              <a:rPr lang="en-US" altLang="zh-TW" sz="1100" dirty="0">
                <a:ea typeface="新細明體" panose="02020500000000000000" pitchFamily="18" charset="-120"/>
              </a:rPr>
              <a:t>1</a:t>
            </a:r>
          </a:p>
          <a:p>
            <a:pPr marL="342900" indent="-342900">
              <a:buClr>
                <a:srgbClr val="497E8D"/>
              </a:buClr>
              <a:buFont typeface="+mj-lt"/>
              <a:buAutoNum type="alphaUcPeriod"/>
              <a:defRPr/>
            </a:pPr>
            <a:r>
              <a:rPr lang="en-US" altLang="zh-TW" sz="1100" dirty="0" err="1" smtClean="0">
                <a:ea typeface="新細明體" panose="02020500000000000000" pitchFamily="18" charset="-120"/>
              </a:rPr>
              <a:t>Lactogenesis</a:t>
            </a:r>
            <a:r>
              <a:rPr lang="en-US" altLang="zh-TW" sz="1100" dirty="0" smtClean="0">
                <a:ea typeface="新細明體" panose="02020500000000000000" pitchFamily="18" charset="-120"/>
              </a:rPr>
              <a:t> </a:t>
            </a:r>
            <a:r>
              <a:rPr lang="en-US" altLang="zh-TW" sz="1100" dirty="0">
                <a:ea typeface="新細明體" panose="02020500000000000000" pitchFamily="18" charset="-120"/>
              </a:rPr>
              <a:t>2</a:t>
            </a:r>
          </a:p>
          <a:p>
            <a:pPr marL="342900" indent="-342900">
              <a:buClr>
                <a:srgbClr val="497E8D"/>
              </a:buClr>
              <a:buFont typeface="+mj-lt"/>
              <a:buAutoNum type="alphaUcPeriod"/>
              <a:defRPr/>
            </a:pPr>
            <a:r>
              <a:rPr lang="en-US" altLang="zh-TW" sz="1100" dirty="0" err="1" smtClean="0">
                <a:ea typeface="新細明體" panose="02020500000000000000" pitchFamily="18" charset="-120"/>
              </a:rPr>
              <a:t>Galactopoises</a:t>
            </a:r>
            <a:r>
              <a:rPr lang="en-US" altLang="zh-TW" sz="1100" dirty="0" smtClean="0">
                <a:ea typeface="新細明體" panose="02020500000000000000" pitchFamily="18" charset="-120"/>
              </a:rPr>
              <a:t> </a:t>
            </a:r>
            <a:endParaRPr lang="en-US" altLang="zh-TW" sz="1100" dirty="0">
              <a:ea typeface="新細明體" panose="02020500000000000000" pitchFamily="18" charset="-120"/>
            </a:endParaRPr>
          </a:p>
          <a:p>
            <a:pPr marL="342900" indent="-342900">
              <a:buClr>
                <a:srgbClr val="497E8D"/>
              </a:buClr>
              <a:buFont typeface="+mj-lt"/>
              <a:buAutoNum type="alphaUcPeriod"/>
              <a:defRPr/>
            </a:pPr>
            <a:endParaRPr lang="en-US" altLang="zh-TW" sz="200" dirty="0">
              <a:ea typeface="新細明體" panose="02020500000000000000" pitchFamily="18" charset="-120"/>
            </a:endParaRPr>
          </a:p>
          <a:p>
            <a:pPr marL="0" indent="0">
              <a:buClr>
                <a:srgbClr val="497E8D"/>
              </a:buClr>
              <a:buNone/>
              <a:defRPr/>
            </a:pPr>
            <a:r>
              <a:rPr lang="en-US" altLang="zh-TW" sz="1100" dirty="0" smtClean="0">
                <a:solidFill>
                  <a:srgbClr val="008080"/>
                </a:solidFill>
                <a:ea typeface="新細明體" panose="02020500000000000000" pitchFamily="18" charset="-120"/>
              </a:rPr>
              <a:t>6</a:t>
            </a:r>
            <a:r>
              <a:rPr lang="en-US" altLang="zh-TW" sz="1100" dirty="0">
                <a:solidFill>
                  <a:srgbClr val="008080"/>
                </a:solidFill>
                <a:ea typeface="新細明體" panose="02020500000000000000" pitchFamily="18" charset="-120"/>
              </a:rPr>
              <a:t>. </a:t>
            </a:r>
            <a:r>
              <a:rPr lang="en-US" altLang="zh-TW" sz="1100" dirty="0">
                <a:solidFill>
                  <a:srgbClr val="008080"/>
                </a:solidFill>
                <a:ea typeface="新細明體" panose="02020500000000000000" pitchFamily="18" charset="-120"/>
              </a:rPr>
              <a:t>Lactation is inhibited during pregnancy due to:</a:t>
            </a:r>
          </a:p>
          <a:p>
            <a:pPr marL="342900" indent="-342900">
              <a:buClr>
                <a:srgbClr val="497E8D"/>
              </a:buClr>
              <a:buFont typeface="+mj-lt"/>
              <a:buAutoNum type="alphaUcPeriod"/>
              <a:defRPr/>
            </a:pPr>
            <a:r>
              <a:rPr lang="en-US" sz="1100" dirty="0" smtClean="0"/>
              <a:t>Suckling</a:t>
            </a:r>
            <a:endParaRPr lang="en-US" sz="1100" dirty="0"/>
          </a:p>
          <a:p>
            <a:pPr marL="342900" indent="-342900">
              <a:buClr>
                <a:srgbClr val="497E8D"/>
              </a:buClr>
              <a:buFont typeface="+mj-lt"/>
              <a:buAutoNum type="alphaUcPeriod"/>
              <a:defRPr/>
            </a:pPr>
            <a:r>
              <a:rPr lang="en-US" sz="1100" dirty="0" smtClean="0"/>
              <a:t>High </a:t>
            </a:r>
            <a:r>
              <a:rPr lang="en-US" sz="1100" dirty="0"/>
              <a:t>levels of Progesterone from the placenta</a:t>
            </a:r>
          </a:p>
          <a:p>
            <a:pPr marL="342900" indent="-342900">
              <a:buClr>
                <a:srgbClr val="497E8D"/>
              </a:buClr>
              <a:buFont typeface="+mj-lt"/>
              <a:buAutoNum type="alphaUcPeriod"/>
              <a:defRPr/>
            </a:pPr>
            <a:r>
              <a:rPr lang="en-US" sz="1100" dirty="0" smtClean="0"/>
              <a:t>Withdrawal </a:t>
            </a:r>
            <a:r>
              <a:rPr lang="en-US" sz="1100" dirty="0"/>
              <a:t>of Progesterone</a:t>
            </a:r>
          </a:p>
          <a:p>
            <a:pPr marL="342900" indent="-342900">
              <a:buClr>
                <a:srgbClr val="497E8D"/>
              </a:buClr>
              <a:buFont typeface="+mj-lt"/>
              <a:buAutoNum type="alphaUcPeriod"/>
              <a:defRPr/>
            </a:pPr>
            <a:r>
              <a:rPr lang="en-US" sz="1100" dirty="0" smtClean="0"/>
              <a:t>Switch </a:t>
            </a:r>
            <a:r>
              <a:rPr lang="en-US" sz="1100" dirty="0"/>
              <a:t>from Endocrine to Autocrine </a:t>
            </a:r>
            <a:r>
              <a:rPr lang="en-US" sz="1100" dirty="0" smtClean="0"/>
              <a:t>control</a:t>
            </a:r>
          </a:p>
          <a:p>
            <a:pPr marL="0" indent="0">
              <a:buClr>
                <a:srgbClr val="497E8D"/>
              </a:buClr>
              <a:buNone/>
              <a:defRPr/>
            </a:pPr>
            <a:r>
              <a:rPr lang="en-US" sz="1100" dirty="0">
                <a:solidFill>
                  <a:srgbClr val="008080"/>
                </a:solidFill>
                <a:ea typeface="新細明體" panose="02020500000000000000" pitchFamily="18" charset="-120"/>
              </a:rPr>
              <a:t>7. </a:t>
            </a:r>
            <a:r>
              <a:rPr lang="en-US" sz="1100" dirty="0">
                <a:solidFill>
                  <a:srgbClr val="008080"/>
                </a:solidFill>
                <a:ea typeface="新細明體" panose="02020500000000000000" pitchFamily="18" charset="-120"/>
              </a:rPr>
              <a:t>From which of the following is prolactin secreted?</a:t>
            </a:r>
          </a:p>
          <a:p>
            <a:pPr marL="342900" indent="-342900">
              <a:buClr>
                <a:srgbClr val="497E8D"/>
              </a:buClr>
              <a:buFont typeface="+mj-lt"/>
              <a:buAutoNum type="alphaUcPeriod"/>
              <a:defRPr/>
            </a:pPr>
            <a:r>
              <a:rPr lang="en-US" sz="1100" dirty="0"/>
              <a:t>Anterior Pituitary</a:t>
            </a:r>
          </a:p>
          <a:p>
            <a:pPr marL="342900" indent="-342900">
              <a:buClr>
                <a:srgbClr val="497E8D"/>
              </a:buClr>
              <a:buFont typeface="+mj-lt"/>
              <a:buAutoNum type="alphaUcPeriod"/>
              <a:defRPr/>
            </a:pPr>
            <a:r>
              <a:rPr lang="en-US" sz="1100" dirty="0"/>
              <a:t>Hypothalamus</a:t>
            </a:r>
          </a:p>
          <a:p>
            <a:pPr marL="342900" indent="-342900">
              <a:buClr>
                <a:srgbClr val="497E8D"/>
              </a:buClr>
              <a:buFont typeface="+mj-lt"/>
              <a:buAutoNum type="alphaUcPeriod"/>
              <a:defRPr/>
            </a:pPr>
            <a:r>
              <a:rPr lang="en-US" sz="1100" dirty="0"/>
              <a:t>Placenta</a:t>
            </a:r>
          </a:p>
          <a:p>
            <a:pPr marL="342900" indent="-342900">
              <a:buClr>
                <a:srgbClr val="497E8D"/>
              </a:buClr>
              <a:buFont typeface="+mj-lt"/>
              <a:buAutoNum type="alphaUcPeriod"/>
              <a:defRPr/>
            </a:pPr>
            <a:r>
              <a:rPr lang="en-US" sz="1100" dirty="0"/>
              <a:t>Mammary </a:t>
            </a:r>
            <a:r>
              <a:rPr lang="en-US" sz="1100" dirty="0" smtClean="0"/>
              <a:t>glands</a:t>
            </a:r>
          </a:p>
          <a:p>
            <a:pPr marL="0" indent="0">
              <a:buClr>
                <a:srgbClr val="497E8D"/>
              </a:buClr>
              <a:buNone/>
              <a:defRPr/>
            </a:pPr>
            <a:r>
              <a:rPr lang="en-US" sz="1100" dirty="0">
                <a:solidFill>
                  <a:srgbClr val="008080"/>
                </a:solidFill>
                <a:ea typeface="新細明體" panose="02020500000000000000" pitchFamily="18" charset="-120"/>
              </a:rPr>
              <a:t>8. From which of the following is </a:t>
            </a:r>
            <a:r>
              <a:rPr lang="en-US" sz="1100" dirty="0" err="1">
                <a:solidFill>
                  <a:srgbClr val="008080"/>
                </a:solidFill>
                <a:ea typeface="新細明體" panose="02020500000000000000" pitchFamily="18" charset="-120"/>
              </a:rPr>
              <a:t>hPL</a:t>
            </a:r>
            <a:r>
              <a:rPr lang="en-US" sz="1100" dirty="0">
                <a:solidFill>
                  <a:srgbClr val="008080"/>
                </a:solidFill>
                <a:ea typeface="新細明體" panose="02020500000000000000" pitchFamily="18" charset="-120"/>
              </a:rPr>
              <a:t> secreted and at which time</a:t>
            </a:r>
            <a:r>
              <a:rPr lang="en-US" sz="1100" dirty="0">
                <a:solidFill>
                  <a:srgbClr val="008080"/>
                </a:solidFill>
                <a:ea typeface="新細明體" panose="02020500000000000000" pitchFamily="18" charset="-120"/>
              </a:rPr>
              <a:t>?</a:t>
            </a:r>
            <a:endParaRPr lang="en-US" sz="1100" dirty="0">
              <a:solidFill>
                <a:srgbClr val="008080"/>
              </a:solidFill>
              <a:ea typeface="新細明體" panose="02020500000000000000" pitchFamily="18" charset="-120"/>
            </a:endParaRPr>
          </a:p>
          <a:p>
            <a:pPr marL="228600" indent="-228600">
              <a:buClr>
                <a:srgbClr val="497E8D"/>
              </a:buClr>
              <a:buFont typeface="+mj-lt"/>
              <a:buAutoNum type="alphaUcPeriod"/>
              <a:defRPr/>
            </a:pPr>
            <a:r>
              <a:rPr lang="en-US" sz="1100" dirty="0"/>
              <a:t>Anterior Pituitary at the </a:t>
            </a:r>
            <a:r>
              <a:rPr lang="en-US" sz="1100" dirty="0" smtClean="0"/>
              <a:t>5</a:t>
            </a:r>
            <a:r>
              <a:rPr lang="en-US" sz="1100" baseline="30000" dirty="0" smtClean="0"/>
              <a:t>th</a:t>
            </a:r>
            <a:r>
              <a:rPr lang="en-US" sz="1100" dirty="0" smtClean="0"/>
              <a:t> </a:t>
            </a:r>
            <a:r>
              <a:rPr lang="en-US" sz="1100" dirty="0"/>
              <a:t>week</a:t>
            </a:r>
          </a:p>
          <a:p>
            <a:pPr marL="228600" indent="-228600">
              <a:buClr>
                <a:srgbClr val="497E8D"/>
              </a:buClr>
              <a:buFont typeface="+mj-lt"/>
              <a:buAutoNum type="alphaUcPeriod"/>
              <a:defRPr/>
            </a:pPr>
            <a:r>
              <a:rPr lang="en-US" sz="1100" dirty="0"/>
              <a:t>Hypothalamus at the </a:t>
            </a:r>
            <a:r>
              <a:rPr lang="en-US" sz="1100" dirty="0" smtClean="0"/>
              <a:t>4</a:t>
            </a:r>
            <a:r>
              <a:rPr lang="en-US" sz="1100" baseline="30000" dirty="0" smtClean="0"/>
              <a:t>th</a:t>
            </a:r>
            <a:r>
              <a:rPr lang="en-US" sz="1100" dirty="0" smtClean="0"/>
              <a:t> </a:t>
            </a:r>
            <a:r>
              <a:rPr lang="en-US" sz="1100" dirty="0"/>
              <a:t>week</a:t>
            </a:r>
          </a:p>
          <a:p>
            <a:pPr marL="228600" indent="-228600">
              <a:buClr>
                <a:srgbClr val="497E8D"/>
              </a:buClr>
              <a:buFont typeface="+mj-lt"/>
              <a:buAutoNum type="alphaUcPeriod"/>
              <a:defRPr/>
            </a:pPr>
            <a:r>
              <a:rPr lang="en-US" sz="1100" dirty="0"/>
              <a:t>Placenta at the </a:t>
            </a:r>
            <a:r>
              <a:rPr lang="en-US" sz="1100" dirty="0" smtClean="0"/>
              <a:t>5</a:t>
            </a:r>
            <a:r>
              <a:rPr lang="en-US" sz="1100" baseline="30000" dirty="0" smtClean="0"/>
              <a:t>th</a:t>
            </a:r>
            <a:r>
              <a:rPr lang="en-US" sz="1100" dirty="0" smtClean="0"/>
              <a:t> </a:t>
            </a:r>
            <a:r>
              <a:rPr lang="en-US" sz="1100" dirty="0"/>
              <a:t>week</a:t>
            </a:r>
          </a:p>
          <a:p>
            <a:pPr marL="228600" indent="-228600">
              <a:buClr>
                <a:srgbClr val="497E8D"/>
              </a:buClr>
              <a:buFont typeface="+mj-lt"/>
              <a:buAutoNum type="alphaUcPeriod"/>
              <a:defRPr/>
            </a:pPr>
            <a:r>
              <a:rPr lang="en-US" sz="1100" dirty="0"/>
              <a:t>Mammary glands at the </a:t>
            </a:r>
            <a:r>
              <a:rPr lang="en-US" sz="1100" dirty="0" smtClean="0"/>
              <a:t>4</a:t>
            </a:r>
            <a:r>
              <a:rPr lang="en-US" sz="1100" baseline="30000" dirty="0" smtClean="0"/>
              <a:t>th</a:t>
            </a:r>
            <a:r>
              <a:rPr lang="en-US" sz="1100" dirty="0" smtClean="0"/>
              <a:t> </a:t>
            </a:r>
            <a:r>
              <a:rPr lang="en-US" sz="1100" dirty="0"/>
              <a:t>week</a:t>
            </a:r>
          </a:p>
          <a:p>
            <a:pPr marL="0" indent="0">
              <a:buClr>
                <a:srgbClr val="497E8D"/>
              </a:buClr>
              <a:buNone/>
              <a:defRPr/>
            </a:pPr>
            <a:endParaRPr lang="en-US" sz="1100" dirty="0"/>
          </a:p>
        </p:txBody>
      </p:sp>
      <p:sp>
        <p:nvSpPr>
          <p:cNvPr id="4" name="TextBox 3"/>
          <p:cNvSpPr txBox="1"/>
          <p:nvPr/>
        </p:nvSpPr>
        <p:spPr>
          <a:xfrm rot="10800000">
            <a:off x="8153619" y="6320355"/>
            <a:ext cx="3396759" cy="276999"/>
          </a:xfrm>
          <a:prstGeom prst="rect">
            <a:avLst/>
          </a:prstGeom>
          <a:noFill/>
        </p:spPr>
        <p:txBody>
          <a:bodyPr wrap="square" rtlCol="0">
            <a:spAutoFit/>
          </a:bodyPr>
          <a:lstStyle/>
          <a:p>
            <a:pPr algn="ctr"/>
            <a:r>
              <a:rPr lang="en-US" sz="1200" dirty="0" smtClean="0">
                <a:solidFill>
                  <a:schemeClr val="bg1">
                    <a:lumMod val="50000"/>
                  </a:schemeClr>
                </a:solidFill>
              </a:rPr>
              <a:t>1=A   2=A   </a:t>
            </a:r>
            <a:r>
              <a:rPr lang="en-US" sz="1200" dirty="0" smtClean="0">
                <a:solidFill>
                  <a:schemeClr val="bg1">
                    <a:lumMod val="50000"/>
                  </a:schemeClr>
                </a:solidFill>
              </a:rPr>
              <a:t>3=A  </a:t>
            </a:r>
            <a:r>
              <a:rPr lang="en-US" sz="1200" dirty="0" smtClean="0">
                <a:solidFill>
                  <a:schemeClr val="bg1">
                    <a:lumMod val="50000"/>
                  </a:schemeClr>
                </a:solidFill>
              </a:rPr>
              <a:t>4=C   </a:t>
            </a:r>
            <a:r>
              <a:rPr lang="en-US" sz="1200" dirty="0" smtClean="0">
                <a:solidFill>
                  <a:schemeClr val="bg1">
                    <a:lumMod val="50000"/>
                  </a:schemeClr>
                </a:solidFill>
              </a:rPr>
              <a:t>5=A  </a:t>
            </a:r>
            <a:r>
              <a:rPr lang="en-US" sz="1200" dirty="0" smtClean="0">
                <a:solidFill>
                  <a:schemeClr val="bg1">
                    <a:lumMod val="50000"/>
                  </a:schemeClr>
                </a:solidFill>
              </a:rPr>
              <a:t>6=B   7=A   8=C</a:t>
            </a:r>
            <a:endParaRPr lang="en-US" sz="1200" dirty="0">
              <a:solidFill>
                <a:schemeClr val="bg1">
                  <a:lumMod val="50000"/>
                </a:schemeClr>
              </a:solidFill>
            </a:endParaRPr>
          </a:p>
        </p:txBody>
      </p:sp>
    </p:spTree>
    <p:extLst>
      <p:ext uri="{BB962C8B-B14F-4D97-AF65-F5344CB8AC3E}">
        <p14:creationId xmlns:p14="http://schemas.microsoft.com/office/powerpoint/2010/main" val="422002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965723" y="2943765"/>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33</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49" y="1516597"/>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dirty="0" smtClean="0">
                <a:solidFill>
                  <a:schemeClr val="tx1"/>
                </a:solidFill>
                <a:latin typeface="Comic Sans MS" panose="030F0702030302020204" pitchFamily="66" charset="0"/>
              </a:rPr>
              <a:t>-</a:t>
            </a:r>
            <a:endParaRPr lang="en-US" sz="1800" dirty="0">
              <a:solidFill>
                <a:schemeClr val="tx1"/>
              </a:solidFill>
              <a:latin typeface="Comic Sans MS" panose="030F0702030302020204" pitchFamily="66" charset="0"/>
            </a:endParaRPr>
          </a:p>
        </p:txBody>
      </p:sp>
      <p:pic>
        <p:nvPicPr>
          <p:cNvPr id="13" name="Picture 12">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a:t>
            </a:r>
            <a:r>
              <a:rPr lang="en-US" sz="1200" dirty="0" smtClean="0">
                <a:solidFill>
                  <a:schemeClr val="tx1"/>
                </a:solidFill>
                <a:latin typeface="Comic Sans MS" panose="030F0702030302020204" pitchFamily="66" charset="0"/>
              </a:rPr>
              <a:t>bocks.</a:t>
            </a:r>
            <a:endParaRPr lang="en-US" sz="1200" dirty="0">
              <a:solidFill>
                <a:schemeClr val="tx1"/>
              </a:solidFill>
              <a:latin typeface="Comic Sans MS" panose="030F0702030302020204" pitchFamily="66" charset="0"/>
            </a:endParaRPr>
          </a:p>
        </p:txBody>
      </p:sp>
      <p:pic>
        <p:nvPicPr>
          <p:cNvPr id="16" name="Picture 1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538749" y="3336584"/>
            <a:ext cx="1965375" cy="2657128"/>
          </a:xfrm>
          <a:prstGeom prst="rect">
            <a:avLst/>
          </a:prstGeom>
        </p:spPr>
        <p:txBody>
          <a:bodyPr wrap="square" lIns="101590" tIns="50795" rIns="101590" bIns="50795">
            <a:spAutoFit/>
          </a:bodyPr>
          <a:lstStyle/>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لـمـى الـتـمـيـمـي</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غادة السكيت</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لينا الوكيل</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زينة الكاف</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نوف العماري</a:t>
            </a:r>
          </a:p>
        </p:txBody>
      </p:sp>
      <p:pic>
        <p:nvPicPr>
          <p:cNvPr id="29" name="Picture 28">
            <a:hlinkClick r:id="rId10"/>
          </p:cNvPr>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
        <p:nvSpPr>
          <p:cNvPr id="32" name="Rectangle 31"/>
          <p:cNvSpPr/>
          <p:nvPr/>
        </p:nvSpPr>
        <p:spPr>
          <a:xfrm>
            <a:off x="7026560" y="3336584"/>
            <a:ext cx="3960440" cy="10405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Hana</a:t>
            </a:r>
            <a:r>
              <a:rPr lang="fr-FR" sz="1100" dirty="0">
                <a:solidFill>
                  <a:schemeClr val="tx1"/>
                </a:solidFill>
                <a:latin typeface="Comic Sans MS" panose="030F0702030302020204" pitchFamily="66" charset="0"/>
              </a:rPr>
              <a:t> </a:t>
            </a:r>
            <a:r>
              <a:rPr lang="fr-FR" sz="1100" dirty="0" err="1" smtClean="0">
                <a:solidFill>
                  <a:schemeClr val="tx1"/>
                </a:solidFill>
                <a:latin typeface="Comic Sans MS" panose="030F0702030302020204" pitchFamily="66" charset="0"/>
              </a:rPr>
              <a:t>Alzamil’s</a:t>
            </a:r>
            <a:r>
              <a:rPr lang="fr-FR" sz="1100" dirty="0" smtClean="0">
                <a:solidFill>
                  <a:schemeClr val="tx1"/>
                </a:solidFill>
                <a:latin typeface="Comic Sans MS" panose="030F0702030302020204" pitchFamily="66" charset="0"/>
              </a:rPr>
              <a:t> Lecture &amp; Notes.</a:t>
            </a:r>
          </a:p>
          <a:p>
            <a:pPr defTabSz="914400"/>
            <a:r>
              <a:rPr lang="fr-FR" sz="1100" dirty="0" smtClean="0">
                <a:solidFill>
                  <a:schemeClr val="tx1"/>
                </a:solidFill>
                <a:latin typeface="Comic Sans MS" panose="030F0702030302020204" pitchFamily="66" charset="0"/>
              </a:rPr>
              <a:t>2017-2018 </a:t>
            </a:r>
            <a:r>
              <a:rPr lang="fr-FR" sz="1100" dirty="0">
                <a:solidFill>
                  <a:schemeClr val="tx1"/>
                </a:solidFill>
                <a:latin typeface="Comic Sans MS" panose="030F0702030302020204" pitchFamily="66" charset="0"/>
              </a:rPr>
              <a:t>Dr. Mohammed </a:t>
            </a:r>
            <a:r>
              <a:rPr lang="fr-FR" sz="1100" dirty="0" err="1" smtClean="0">
                <a:solidFill>
                  <a:schemeClr val="tx1"/>
                </a:solidFill>
                <a:latin typeface="Comic Sans MS" panose="030F0702030302020204" pitchFamily="66" charset="0"/>
              </a:rPr>
              <a:t>AlOtaibi</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&amp; </a:t>
            </a:r>
            <a:r>
              <a:rPr lang="fr-FR" sz="1100" dirty="0">
                <a:solidFill>
                  <a:schemeClr val="tx1"/>
                </a:solidFill>
                <a:latin typeface="Comic Sans MS" panose="030F0702030302020204" pitchFamily="66" charset="0"/>
              </a:rPr>
              <a:t>Notes</a:t>
            </a:r>
            <a:r>
              <a:rPr lang="fr-FR" sz="1100" dirty="0" smtClean="0">
                <a:solidFill>
                  <a:schemeClr val="tx1"/>
                </a:solidFill>
                <a:latin typeface="Comic Sans MS" panose="030F0702030302020204" pitchFamily="66" charset="0"/>
              </a:rPr>
              <a:t>.</a:t>
            </a:r>
          </a:p>
          <a:p>
            <a:pPr defTabSz="914400"/>
            <a:r>
              <a:rPr lang="en-US" sz="1100" dirty="0">
                <a:solidFill>
                  <a:schemeClr val="tx1"/>
                </a:solidFill>
                <a:latin typeface="Comic Sans MS" panose="030F0702030302020204" pitchFamily="66" charset="0"/>
              </a:rPr>
              <a:t>Guyton &amp; Hall of Medical Physiology 13</a:t>
            </a:r>
            <a:r>
              <a:rPr lang="en-US" sz="1100" baseline="30000" dirty="0">
                <a:solidFill>
                  <a:schemeClr val="tx1"/>
                </a:solidFill>
                <a:latin typeface="Comic Sans MS" panose="030F0702030302020204" pitchFamily="66" charset="0"/>
              </a:rPr>
              <a:t>th</a:t>
            </a:r>
            <a:r>
              <a:rPr lang="en-US" sz="1100" dirty="0">
                <a:solidFill>
                  <a:schemeClr val="tx1"/>
                </a:solidFill>
                <a:latin typeface="Comic Sans MS" panose="030F0702030302020204" pitchFamily="66" charset="0"/>
              </a:rPr>
              <a:t> Edition</a:t>
            </a:r>
            <a:r>
              <a:rPr lang="en-US" sz="1100" dirty="0" smtClean="0">
                <a:solidFill>
                  <a:schemeClr val="tx1"/>
                </a:solidFill>
                <a:latin typeface="Comic Sans MS" panose="030F0702030302020204" pitchFamily="66" charset="0"/>
              </a:rPr>
              <a:t>.</a:t>
            </a:r>
            <a:r>
              <a:rPr lang="fr-FR" sz="1100" dirty="0" smtClean="0">
                <a:solidFill>
                  <a:schemeClr val="tx1"/>
                </a:solidFill>
                <a:latin typeface="Comic Sans MS" panose="030F0702030302020204" pitchFamily="66" charset="0"/>
              </a:rPr>
              <a:t> </a:t>
            </a:r>
            <a:endParaRPr lang="fr-FR" sz="1100" dirty="0">
              <a:solidFill>
                <a:schemeClr val="tx1"/>
              </a:solidFill>
              <a:latin typeface="Comic Sans MS" panose="030F0702030302020204" pitchFamily="66" charset="0"/>
            </a:endParaRPr>
          </a:p>
          <a:p>
            <a:pPr defTabSz="914400"/>
            <a:r>
              <a:rPr lang="en-US" sz="1100" dirty="0" smtClean="0">
                <a:solidFill>
                  <a:schemeClr val="tx1"/>
                </a:solidFill>
                <a:latin typeface="Comic Sans MS" panose="030F0702030302020204" pitchFamily="66" charset="0"/>
              </a:rPr>
              <a:t>Linda </a:t>
            </a:r>
            <a:r>
              <a:rPr lang="en-US" sz="1100" dirty="0">
                <a:solidFill>
                  <a:schemeClr val="tx1"/>
                </a:solidFill>
                <a:latin typeface="Comic Sans MS" panose="030F0702030302020204" pitchFamily="66" charset="0"/>
              </a:rPr>
              <a:t>S. Costanzo </a:t>
            </a:r>
            <a:r>
              <a:rPr lang="en-US" sz="1100" dirty="0" smtClean="0">
                <a:solidFill>
                  <a:schemeClr val="tx1"/>
                </a:solidFill>
                <a:latin typeface="Comic Sans MS" panose="030F0702030302020204" pitchFamily="66" charset="0"/>
              </a:rPr>
              <a:t>5</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p>
          <a:p>
            <a:pPr defTabSz="914400"/>
            <a:r>
              <a:rPr lang="en-US" sz="1100" dirty="0" smtClean="0">
                <a:solidFill>
                  <a:schemeClr val="tx1"/>
                </a:solidFill>
                <a:latin typeface="Comic Sans MS" panose="030F0702030302020204" pitchFamily="66" charset="0"/>
              </a:rPr>
              <a:t>First Aid For The USMLE Step One</a:t>
            </a:r>
            <a:r>
              <a:rPr lang="en-US" sz="1100" dirty="0" smtClean="0">
                <a:solidFill>
                  <a:schemeClr val="tx1"/>
                </a:solidFill>
                <a:latin typeface="Comic Sans MS" panose="030F0702030302020204" pitchFamily="66" charset="0"/>
              </a:rPr>
              <a:t>.</a:t>
            </a:r>
            <a:endParaRPr lang="en-US" sz="1100" dirty="0" smtClean="0">
              <a:solidFill>
                <a:schemeClr val="tx1"/>
              </a:solidFill>
              <a:latin typeface="Comic Sans MS" panose="030F0702030302020204" pitchFamily="66" charset="0"/>
            </a:endParaRPr>
          </a:p>
        </p:txBody>
      </p:sp>
      <p:pic>
        <p:nvPicPr>
          <p:cNvPr id="33" name="Picture 3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28807" y="2393787"/>
            <a:ext cx="859536" cy="859536"/>
          </a:xfrm>
          <a:prstGeom prst="rect">
            <a:avLst/>
          </a:prstGeom>
        </p:spPr>
      </p:pic>
      <p:sp>
        <p:nvSpPr>
          <p:cNvPr id="31" name="Rectangle 30"/>
          <p:cNvSpPr/>
          <p:nvPr/>
        </p:nvSpPr>
        <p:spPr>
          <a:xfrm>
            <a:off x="1035148" y="3331349"/>
            <a:ext cx="1965375" cy="2657128"/>
          </a:xfrm>
          <a:prstGeom prst="rect">
            <a:avLst/>
          </a:prstGeom>
        </p:spPr>
        <p:txBody>
          <a:bodyPr wrap="square" lIns="101590" tIns="50795" rIns="101590" bIns="50795">
            <a:spAutoFit/>
          </a:bodyPr>
          <a:lstStyle/>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باسل المفلح</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حسان الشمري</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عبدالله السعيد</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عبدالرحمن الراشد</a:t>
            </a:r>
            <a:endParaRPr lang="ar-SA" dirty="0">
              <a:latin typeface="Calibri" panose="020F0502020204030204" pitchFamily="34" charset="0"/>
              <a:cs typeface="Calibri" panose="020F0502020204030204" pitchFamily="34" charset="0"/>
            </a:endParaRP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محمد المطلق</a:t>
            </a:r>
          </a:p>
        </p:txBody>
      </p:sp>
    </p:spTree>
    <p:extLst>
      <p:ext uri="{BB962C8B-B14F-4D97-AF65-F5344CB8AC3E}">
        <p14:creationId xmlns:p14="http://schemas.microsoft.com/office/powerpoint/2010/main" val="3946951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008080"/>
                </a:solidFill>
                <a:latin typeface="Calibri" panose="020F0502020204030204" pitchFamily="34" charset="0"/>
                <a:cs typeface="Calibri" panose="020F0502020204030204" pitchFamily="34" charset="0"/>
              </a:rPr>
              <a:t>تم بحمد الله!</a:t>
            </a:r>
            <a:endParaRPr lang="en-US" dirty="0">
              <a:solidFill>
                <a:srgbClr val="00808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pic>
        <p:nvPicPr>
          <p:cNvPr id="6"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57" y="201629"/>
            <a:ext cx="950951" cy="9339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730461" y="220507"/>
            <a:ext cx="846439" cy="896230"/>
          </a:xfrm>
          <a:prstGeom prst="rect">
            <a:avLst/>
          </a:prstGeom>
        </p:spPr>
      </p:pic>
      <p:sp>
        <p:nvSpPr>
          <p:cNvPr id="13" name="Isosceles Triangle 1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0770" y="1422384"/>
            <a:ext cx="10987321" cy="1169551"/>
          </a:xfrm>
          <a:prstGeom prst="rect">
            <a:avLst/>
          </a:prstGeom>
        </p:spPr>
        <p:txBody>
          <a:bodyPr wrap="square">
            <a:spAutoFit/>
          </a:bodyPr>
          <a:lstStyle/>
          <a:p>
            <a:pPr algn="ctr" defTabSz="914400" rtl="1"/>
            <a:r>
              <a:rPr lang="ar-SA" sz="1400" dirty="0" smtClean="0">
                <a:solidFill>
                  <a:srgbClr val="008080"/>
                </a:solidFill>
                <a:latin typeface="Calibri" panose="020F0502020204030204" pitchFamily="34" charset="0"/>
                <a:cs typeface="Calibri" panose="020F0502020204030204" pitchFamily="34" charset="0"/>
              </a:rPr>
              <a:t>تم </a:t>
            </a:r>
            <a:r>
              <a:rPr lang="ar-SA" sz="1400" dirty="0" smtClean="0">
                <a:solidFill>
                  <a:srgbClr val="008080"/>
                </a:solidFill>
                <a:latin typeface="Calibri" panose="020F0502020204030204" pitchFamily="34" charset="0"/>
                <a:cs typeface="Calibri" panose="020F0502020204030204" pitchFamily="34" charset="0"/>
              </a:rPr>
              <a:t>بحمد الله وتوفيقه وفضله إتمام الفريق لـ121 محاضرة فيسيولوجي خلال سنتين العلوم الأساسية.. فإن أصبنا فهو بفضل الله أولا، ثم بفضل </a:t>
            </a:r>
            <a:r>
              <a:rPr lang="ar-SA" sz="1400" dirty="0" smtClean="0">
                <a:solidFill>
                  <a:schemeClr val="bg1">
                    <a:lumMod val="50000"/>
                  </a:schemeClr>
                </a:solidFill>
                <a:latin typeface="Calibri" panose="020F0502020204030204" pitchFamily="34" charset="0"/>
                <a:cs typeface="Calibri" panose="020F0502020204030204" pitchFamily="34" charset="0"/>
              </a:rPr>
              <a:t>جهود كل من </a:t>
            </a:r>
            <a:r>
              <a:rPr lang="ar-SA" sz="1400" dirty="0">
                <a:solidFill>
                  <a:schemeClr val="bg1">
                    <a:lumMod val="50000"/>
                  </a:schemeClr>
                </a:solidFill>
                <a:latin typeface="Calibri" panose="020F0502020204030204" pitchFamily="34" charset="0"/>
                <a:cs typeface="Calibri" panose="020F0502020204030204" pitchFamily="34" charset="0"/>
              </a:rPr>
              <a:t>بادر وساهم بإخراج وإنجاز هذا </a:t>
            </a:r>
            <a:r>
              <a:rPr lang="ar-SA" sz="1400" dirty="0" smtClean="0">
                <a:solidFill>
                  <a:schemeClr val="bg1">
                    <a:lumMod val="50000"/>
                  </a:schemeClr>
                </a:solidFill>
                <a:latin typeface="Calibri" panose="020F0502020204030204" pitchFamily="34" charset="0"/>
                <a:cs typeface="Calibri" panose="020F0502020204030204" pitchFamily="34" charset="0"/>
              </a:rPr>
              <a:t>العمل.</a:t>
            </a:r>
            <a:r>
              <a:rPr lang="ar-SA" sz="1400" dirty="0">
                <a:solidFill>
                  <a:schemeClr val="bg1">
                    <a:lumMod val="50000"/>
                  </a:schemeClr>
                </a:solidFill>
                <a:latin typeface="Calibri" panose="020F0502020204030204" pitchFamily="34" charset="0"/>
                <a:cs typeface="Calibri" panose="020F0502020204030204" pitchFamily="34" charset="0"/>
              </a:rPr>
              <a:t> شكرا لكم </a:t>
            </a:r>
            <a:r>
              <a:rPr lang="ar-SA" sz="1400" dirty="0">
                <a:solidFill>
                  <a:srgbClr val="A954AB"/>
                </a:solidFill>
                <a:latin typeface="Calibri" panose="020F0502020204030204" pitchFamily="34" charset="0"/>
                <a:cs typeface="Calibri" panose="020F0502020204030204" pitchFamily="34" charset="0"/>
              </a:rPr>
              <a:t>على إخلاصكم وجهدكم ووقتكم وتفانيكم في العمل </a:t>
            </a:r>
            <a:r>
              <a:rPr lang="ar-SA" sz="1400" dirty="0">
                <a:solidFill>
                  <a:srgbClr val="FF66CC"/>
                </a:solidFill>
                <a:latin typeface="Calibri" panose="020F0502020204030204" pitchFamily="34" charset="0"/>
                <a:cs typeface="Calibri" panose="020F0502020204030204" pitchFamily="34" charset="0"/>
              </a:rPr>
              <a:t>(فخورين بالعمل معكم</a:t>
            </a:r>
            <a:r>
              <a:rPr lang="ar-SA" sz="1400" dirty="0" smtClean="0">
                <a:solidFill>
                  <a:srgbClr val="FF66CC"/>
                </a:solidFill>
                <a:latin typeface="Calibri" panose="020F0502020204030204" pitchFamily="34" charset="0"/>
                <a:cs typeface="Calibri" panose="020F0502020204030204" pitchFamily="34" charset="0"/>
              </a:rPr>
              <a:t>).</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smtClean="0">
                <a:solidFill>
                  <a:schemeClr val="bg1">
                    <a:lumMod val="50000"/>
                  </a:schemeClr>
                </a:solidFill>
                <a:latin typeface="Calibri" panose="020F0502020204030204" pitchFamily="34" charset="0"/>
                <a:cs typeface="Calibri" panose="020F0502020204030204" pitchFamily="34" charset="0"/>
              </a:rPr>
              <a:t>ونعتذر عن أي تقصير أو خطأ بدر مننا ..</a:t>
            </a:r>
            <a:r>
              <a:rPr lang="ar-SA" sz="1400" dirty="0" smtClean="0">
                <a:solidFill>
                  <a:srgbClr val="FF9900"/>
                </a:solidFill>
                <a:latin typeface="Calibri" panose="020F0502020204030204" pitchFamily="34" charset="0"/>
                <a:cs typeface="Calibri" panose="020F0502020204030204" pitchFamily="34" charset="0"/>
              </a:rPr>
              <a:t>كما نتقدم بالشكر للقادة الأكاديميين (شوق الأحمري &amp; عبدالعزيز العنقري) على ما بذلوا من جهد معنا </a:t>
            </a:r>
            <a:r>
              <a:rPr lang="ar-SA" sz="1400" dirty="0" smtClean="0">
                <a:solidFill>
                  <a:srgbClr val="FF9900"/>
                </a:solidFill>
                <a:latin typeface="Calibri" panose="020F0502020204030204" pitchFamily="34" charset="0"/>
                <a:cs typeface="Calibri" panose="020F0502020204030204" pitchFamily="34" charset="0"/>
              </a:rPr>
              <a:t>❤ </a:t>
            </a:r>
            <a:r>
              <a:rPr lang="ar-SA" sz="1400" dirty="0" smtClean="0">
                <a:solidFill>
                  <a:srgbClr val="002060"/>
                </a:solidFill>
                <a:latin typeface="Calibri" panose="020F0502020204030204" pitchFamily="34" charset="0"/>
                <a:cs typeface="Calibri" panose="020F0502020204030204" pitchFamily="34" charset="0"/>
              </a:rPr>
              <a:t>ونودّ أن نشكر أيضاً (لولوة الشيحة، قيس </a:t>
            </a:r>
            <a:r>
              <a:rPr lang="ar-SA" sz="1400" dirty="0" err="1" smtClean="0">
                <a:solidFill>
                  <a:srgbClr val="002060"/>
                </a:solidFill>
                <a:latin typeface="Calibri" panose="020F0502020204030204" pitchFamily="34" charset="0"/>
                <a:cs typeface="Calibri" panose="020F0502020204030204" pitchFamily="34" charset="0"/>
              </a:rPr>
              <a:t>المهيدب</a:t>
            </a:r>
            <a:r>
              <a:rPr lang="ar-SA" sz="1400" dirty="0" smtClean="0">
                <a:solidFill>
                  <a:srgbClr val="002060"/>
                </a:solidFill>
                <a:latin typeface="Calibri" panose="020F0502020204030204" pitchFamily="34" charset="0"/>
                <a:cs typeface="Calibri" panose="020F0502020204030204" pitchFamily="34" charset="0"/>
              </a:rPr>
              <a:t>، محمد العايد) على ما قدموا من جهود أثناء قيادتهم للفريق سابقاً..</a:t>
            </a:r>
            <a:endParaRPr lang="en-US" sz="1400" dirty="0" smtClean="0">
              <a:solidFill>
                <a:srgbClr val="002060"/>
              </a:solidFill>
              <a:latin typeface="Calibri" panose="020F0502020204030204" pitchFamily="34" charset="0"/>
              <a:cs typeface="Calibri" panose="020F0502020204030204" pitchFamily="34" charset="0"/>
            </a:endParaRPr>
          </a:p>
          <a:p>
            <a:pPr algn="ctr" defTabSz="914400"/>
            <a:r>
              <a:rPr lang="en-US" sz="1400" dirty="0" smtClean="0">
                <a:solidFill>
                  <a:srgbClr val="0070C0"/>
                </a:solidFill>
                <a:latin typeface="Calibri" panose="020F0502020204030204" pitchFamily="34" charset="0"/>
                <a:cs typeface="Calibri" panose="020F0502020204030204" pitchFamily="34" charset="0"/>
              </a:rPr>
              <a:t>There is no physiology &amp; no differences</a:t>
            </a:r>
            <a:r>
              <a:rPr lang="ar-SA" sz="1400" dirty="0" smtClean="0">
                <a:solidFill>
                  <a:srgbClr val="0070C0"/>
                </a:solidFill>
                <a:latin typeface="Calibri" panose="020F0502020204030204" pitchFamily="34" charset="0"/>
                <a:cs typeface="Calibri" panose="020F0502020204030204" pitchFamily="34" charset="0"/>
              </a:rPr>
              <a:t> </a:t>
            </a:r>
            <a:r>
              <a:rPr lang="en-US" sz="1400" dirty="0" smtClean="0">
                <a:solidFill>
                  <a:srgbClr val="0070C0"/>
                </a:solidFill>
                <a:latin typeface="Calibri" panose="020F0502020204030204" pitchFamily="34" charset="0"/>
                <a:cs typeface="Calibri" panose="020F0502020204030204" pitchFamily="34" charset="0"/>
              </a:rPr>
              <a:t> anymore </a:t>
            </a:r>
            <a:r>
              <a:rPr lang="en-US" sz="1400"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 </a:t>
            </a:r>
            <a:r>
              <a:rPr lang="en-US" sz="1400" dirty="0" smtClean="0">
                <a:solidFill>
                  <a:srgbClr val="FF0000"/>
                </a:solidFill>
                <a:latin typeface="Calibri" panose="020F0502020204030204" pitchFamily="34" charset="0"/>
                <a:cs typeface="Calibri" panose="020F0502020204030204" pitchFamily="34" charset="0"/>
                <a:sym typeface="Wingdings" panose="05000000000000000000" pitchFamily="2" charset="2"/>
              </a:rPr>
              <a:t>💔 💔</a:t>
            </a:r>
          </a:p>
          <a:p>
            <a:pPr algn="ctr" defTabSz="914400"/>
            <a:r>
              <a:rPr lang="en-US" sz="1400" dirty="0" smtClean="0">
                <a:solidFill>
                  <a:srgbClr val="FF0000"/>
                </a:solidFill>
                <a:latin typeface="Calibri" panose="020F0502020204030204" pitchFamily="34" charset="0"/>
                <a:cs typeface="Calibri" panose="020F0502020204030204" pitchFamily="34" charset="0"/>
                <a:sym typeface="Wingdings" panose="05000000000000000000" pitchFamily="2" charset="2"/>
              </a:rPr>
              <a:t>Best of luck 436 ❤</a:t>
            </a:r>
            <a:endParaRPr lang="ar-SA" sz="1400" dirty="0">
              <a:solidFill>
                <a:srgbClr val="FF0000"/>
              </a:solidFill>
              <a:latin typeface="Calibri" panose="020F0502020204030204" pitchFamily="34" charset="0"/>
              <a:cs typeface="Calibri" panose="020F0502020204030204" pitchFamily="34" charset="0"/>
            </a:endParaRPr>
          </a:p>
        </p:txBody>
      </p:sp>
      <p:sp>
        <p:nvSpPr>
          <p:cNvPr id="16" name="TextBox 15"/>
          <p:cNvSpPr txBox="1"/>
          <p:nvPr/>
        </p:nvSpPr>
        <p:spPr>
          <a:xfrm>
            <a:off x="5055040" y="1150046"/>
            <a:ext cx="2494594" cy="338554"/>
          </a:xfrm>
          <a:prstGeom prst="rect">
            <a:avLst/>
          </a:prstGeom>
          <a:noFill/>
        </p:spPr>
        <p:txBody>
          <a:bodyPr wrap="none" rtlCol="0">
            <a:spAutoFit/>
          </a:bodyPr>
          <a:lstStyle/>
          <a:p>
            <a:pPr algn="ctr" rtl="1"/>
            <a:r>
              <a:rPr lang="ar-SA" sz="1600" dirty="0" smtClean="0">
                <a:solidFill>
                  <a:srgbClr val="002060"/>
                </a:solidFill>
                <a:latin typeface="Calibri" panose="020F0502020204030204" pitchFamily="34" charset="0"/>
                <a:cs typeface="Calibri" panose="020F0502020204030204" pitchFamily="34" charset="0"/>
              </a:rPr>
              <a:t>(أحب </a:t>
            </a:r>
            <a:r>
              <a:rPr lang="ar-SA" sz="1600" dirty="0">
                <a:solidFill>
                  <a:srgbClr val="002060"/>
                </a:solidFill>
                <a:latin typeface="Calibri" panose="020F0502020204030204" pitchFamily="34" charset="0"/>
                <a:cs typeface="Calibri" panose="020F0502020204030204" pitchFamily="34" charset="0"/>
              </a:rPr>
              <a:t>الناس إلى الله أنفعهم </a:t>
            </a:r>
            <a:r>
              <a:rPr lang="ar-SA" sz="1600" dirty="0" smtClean="0">
                <a:solidFill>
                  <a:srgbClr val="002060"/>
                </a:solidFill>
                <a:latin typeface="Calibri" panose="020F0502020204030204" pitchFamily="34" charset="0"/>
                <a:cs typeface="Calibri" panose="020F0502020204030204" pitchFamily="34" charset="0"/>
              </a:rPr>
              <a:t>للناس)</a:t>
            </a:r>
            <a:endParaRPr lang="en-US" sz="160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3255925" y="6381908"/>
            <a:ext cx="6092825" cy="369332"/>
          </a:xfrm>
          <a:prstGeom prst="rect">
            <a:avLst/>
          </a:prstGeom>
        </p:spPr>
        <p:txBody>
          <a:bodyPr>
            <a:spAutoFit/>
          </a:bodyPr>
          <a:lstStyle/>
          <a:p>
            <a:pPr algn="ctr" defTabSz="914400" rtl="1"/>
            <a:r>
              <a:rPr lang="ar-SA" sz="1800" dirty="0">
                <a:solidFill>
                  <a:srgbClr val="008080"/>
                </a:solidFill>
                <a:latin typeface="Calibri" panose="020F0502020204030204" pitchFamily="34" charset="0"/>
                <a:cs typeface="Calibri" panose="020F0502020204030204" pitchFamily="34" charset="0"/>
              </a:rPr>
              <a:t>اللهم اجعل خير أعمالنا خواتمها، واختم لنا بالطيبات والصالحات أعمالنا..</a:t>
            </a:r>
          </a:p>
        </p:txBody>
      </p:sp>
      <p:sp>
        <p:nvSpPr>
          <p:cNvPr id="19" name="Rectangle 18"/>
          <p:cNvSpPr/>
          <p:nvPr/>
        </p:nvSpPr>
        <p:spPr>
          <a:xfrm>
            <a:off x="2273237" y="2601825"/>
            <a:ext cx="1965375" cy="3303458"/>
          </a:xfrm>
          <a:prstGeom prst="rect">
            <a:avLst/>
          </a:prstGeom>
        </p:spPr>
        <p:txBody>
          <a:bodyPr wrap="square" lIns="101590" tIns="50795" rIns="101590" bIns="50795">
            <a:spAutoFit/>
          </a:bodyPr>
          <a:lstStyle/>
          <a:p>
            <a:pPr algn="ctr" rtl="1" fontAlgn="t">
              <a:spcBef>
                <a:spcPct val="20000"/>
              </a:spcBef>
            </a:pPr>
            <a:r>
              <a:rPr lang="ar-SA" sz="1600" dirty="0" smtClean="0">
                <a:latin typeface="Calibri" panose="020F0502020204030204" pitchFamily="34" charset="0"/>
                <a:cs typeface="Calibri" panose="020F0502020204030204" pitchFamily="34" charset="0"/>
              </a:rPr>
              <a:t>حسان الشمري</a:t>
            </a:r>
            <a:endParaRPr lang="ar-SA" sz="1600" dirty="0">
              <a:latin typeface="Calibri" panose="020F0502020204030204" pitchFamily="34" charset="0"/>
              <a:cs typeface="Calibri" panose="020F0502020204030204" pitchFamily="34" charset="0"/>
            </a:endParaRPr>
          </a:p>
          <a:p>
            <a:pPr algn="ctr" rtl="1" fontAlgn="t">
              <a:spcBef>
                <a:spcPct val="20000"/>
              </a:spcBef>
            </a:pPr>
            <a:r>
              <a:rPr lang="ar-SA" sz="1600" dirty="0" smtClean="0">
                <a:latin typeface="Calibri" panose="020F0502020204030204" pitchFamily="34" charset="0"/>
                <a:cs typeface="Calibri" panose="020F0502020204030204" pitchFamily="34" charset="0"/>
              </a:rPr>
              <a:t>باسل المفلح</a:t>
            </a:r>
            <a:endParaRPr lang="ar-SA" sz="1600" dirty="0">
              <a:latin typeface="Calibri" panose="020F0502020204030204" pitchFamily="34" charset="0"/>
              <a:cs typeface="Calibri" panose="020F0502020204030204" pitchFamily="34" charset="0"/>
            </a:endParaRPr>
          </a:p>
          <a:p>
            <a:pPr algn="ctr" rtl="1" fontAlgn="t">
              <a:spcBef>
                <a:spcPct val="20000"/>
              </a:spcBef>
            </a:pPr>
            <a:r>
              <a:rPr lang="ar-SA" sz="1600" dirty="0">
                <a:latin typeface="Calibri" panose="020F0502020204030204" pitchFamily="34" charset="0"/>
                <a:cs typeface="Calibri" panose="020F0502020204030204" pitchFamily="34" charset="0"/>
              </a:rPr>
              <a:t>حمد الخضيري</a:t>
            </a:r>
          </a:p>
          <a:p>
            <a:pPr algn="ctr" rtl="1" fontAlgn="t">
              <a:spcBef>
                <a:spcPct val="20000"/>
              </a:spcBef>
            </a:pPr>
            <a:r>
              <a:rPr lang="ar-SA" sz="1600" dirty="0">
                <a:latin typeface="Calibri" panose="020F0502020204030204" pitchFamily="34" charset="0"/>
                <a:cs typeface="Calibri" panose="020F0502020204030204" pitchFamily="34" charset="0"/>
              </a:rPr>
              <a:t>خالد القحطاني</a:t>
            </a:r>
          </a:p>
          <a:p>
            <a:pPr algn="ctr" rtl="1" fontAlgn="t">
              <a:spcBef>
                <a:spcPct val="20000"/>
              </a:spcBef>
            </a:pPr>
            <a:r>
              <a:rPr lang="ar-SA" sz="1600" dirty="0">
                <a:latin typeface="Calibri" panose="020F0502020204030204" pitchFamily="34" charset="0"/>
                <a:cs typeface="Calibri" panose="020F0502020204030204" pitchFamily="34" charset="0"/>
              </a:rPr>
              <a:t>طلال الحقيل</a:t>
            </a:r>
          </a:p>
          <a:p>
            <a:pPr algn="ctr" rtl="1" fontAlgn="t">
              <a:spcBef>
                <a:spcPct val="20000"/>
              </a:spcBef>
            </a:pPr>
            <a:r>
              <a:rPr lang="ar-SA" sz="1600" dirty="0">
                <a:latin typeface="Calibri" panose="020F0502020204030204" pitchFamily="34" charset="0"/>
                <a:cs typeface="Calibri" panose="020F0502020204030204" pitchFamily="34" charset="0"/>
              </a:rPr>
              <a:t>طلال العنزي</a:t>
            </a:r>
          </a:p>
          <a:p>
            <a:pPr algn="ctr" rtl="1" fontAlgn="t">
              <a:spcBef>
                <a:spcPct val="20000"/>
              </a:spcBef>
            </a:pPr>
            <a:r>
              <a:rPr lang="ar-SA" sz="1600" dirty="0">
                <a:latin typeface="Calibri" panose="020F0502020204030204" pitchFamily="34" charset="0"/>
                <a:cs typeface="Calibri" panose="020F0502020204030204" pitchFamily="34" charset="0"/>
              </a:rPr>
              <a:t>عبدالرحمن الراشد</a:t>
            </a:r>
          </a:p>
          <a:p>
            <a:pPr algn="ctr" rtl="1" fontAlgn="t">
              <a:spcBef>
                <a:spcPct val="20000"/>
              </a:spcBef>
            </a:pPr>
            <a:r>
              <a:rPr lang="ar-SA" sz="1600" dirty="0">
                <a:latin typeface="Calibri" panose="020F0502020204030204" pitchFamily="34" charset="0"/>
                <a:cs typeface="Calibri" panose="020F0502020204030204" pitchFamily="34" charset="0"/>
              </a:rPr>
              <a:t>عبدالعزيز </a:t>
            </a:r>
            <a:r>
              <a:rPr lang="ar-SA" sz="1600" dirty="0" err="1">
                <a:latin typeface="Calibri" panose="020F0502020204030204" pitchFamily="34" charset="0"/>
                <a:cs typeface="Calibri" panose="020F0502020204030204" pitchFamily="34" charset="0"/>
              </a:rPr>
              <a:t>السفاعي</a:t>
            </a:r>
            <a:endParaRPr lang="ar-SA" sz="1600" dirty="0">
              <a:latin typeface="Calibri" panose="020F0502020204030204" pitchFamily="34" charset="0"/>
              <a:cs typeface="Calibri" panose="020F0502020204030204" pitchFamily="34" charset="0"/>
            </a:endParaRPr>
          </a:p>
          <a:p>
            <a:pPr algn="ctr" rtl="1" fontAlgn="t">
              <a:spcBef>
                <a:spcPct val="20000"/>
              </a:spcBef>
            </a:pPr>
            <a:r>
              <a:rPr lang="ar-SA" sz="1600" dirty="0">
                <a:latin typeface="Calibri" panose="020F0502020204030204" pitchFamily="34" charset="0"/>
                <a:cs typeface="Calibri" panose="020F0502020204030204" pitchFamily="34" charset="0"/>
              </a:rPr>
              <a:t>عبدالعزيز العنقري</a:t>
            </a:r>
          </a:p>
          <a:p>
            <a:pPr algn="ctr" rtl="1" fontAlgn="t">
              <a:spcBef>
                <a:spcPct val="20000"/>
              </a:spcBef>
            </a:pPr>
            <a:r>
              <a:rPr lang="ar-SA" sz="1600" dirty="0">
                <a:latin typeface="Calibri" panose="020F0502020204030204" pitchFamily="34" charset="0"/>
                <a:cs typeface="Calibri" panose="020F0502020204030204" pitchFamily="34" charset="0"/>
              </a:rPr>
              <a:t>عبداللطيف العبداللطيف</a:t>
            </a:r>
          </a:p>
          <a:p>
            <a:pPr algn="ctr" rtl="1" fontAlgn="t">
              <a:spcBef>
                <a:spcPct val="20000"/>
              </a:spcBef>
            </a:pPr>
            <a:r>
              <a:rPr lang="ar-SA" sz="1600" dirty="0">
                <a:latin typeface="Calibri" panose="020F0502020204030204" pitchFamily="34" charset="0"/>
                <a:cs typeface="Calibri" panose="020F0502020204030204" pitchFamily="34" charset="0"/>
              </a:rPr>
              <a:t>عبدالله </a:t>
            </a:r>
            <a:r>
              <a:rPr lang="ar-SA" sz="1600" dirty="0" smtClean="0">
                <a:latin typeface="Calibri" panose="020F0502020204030204" pitchFamily="34" charset="0"/>
                <a:cs typeface="Calibri" panose="020F0502020204030204" pitchFamily="34" charset="0"/>
              </a:rPr>
              <a:t>السعيد</a:t>
            </a:r>
            <a:endParaRPr lang="ar-SA" sz="1600" dirty="0">
              <a:latin typeface="Calibri" panose="020F0502020204030204" pitchFamily="34" charset="0"/>
              <a:cs typeface="Calibri" panose="020F0502020204030204" pitchFamily="34" charset="0"/>
            </a:endParaRPr>
          </a:p>
        </p:txBody>
      </p:sp>
      <p:sp>
        <p:nvSpPr>
          <p:cNvPr id="5" name="Rectangle 4"/>
          <p:cNvSpPr/>
          <p:nvPr/>
        </p:nvSpPr>
        <p:spPr>
          <a:xfrm>
            <a:off x="67257" y="2612074"/>
            <a:ext cx="2205980" cy="3293209"/>
          </a:xfrm>
          <a:prstGeom prst="rect">
            <a:avLst/>
          </a:prstGeom>
        </p:spPr>
        <p:txBody>
          <a:bodyPr wrap="square">
            <a:spAutoFit/>
          </a:bodyPr>
          <a:lstStyle/>
          <a:p>
            <a:pPr algn="ctr" rtl="1" fontAlgn="t">
              <a:spcBef>
                <a:spcPct val="20000"/>
              </a:spcBef>
            </a:pPr>
            <a:r>
              <a:rPr lang="ar-SA" sz="1600" dirty="0">
                <a:latin typeface="Calibri" panose="020F0502020204030204" pitchFamily="34" charset="0"/>
                <a:cs typeface="Calibri" panose="020F0502020204030204" pitchFamily="34" charset="0"/>
              </a:rPr>
              <a:t>علي السبيعي</a:t>
            </a:r>
          </a:p>
          <a:p>
            <a:pPr algn="ctr" rtl="1" fontAlgn="t">
              <a:spcBef>
                <a:spcPct val="20000"/>
              </a:spcBef>
            </a:pPr>
            <a:r>
              <a:rPr lang="ar-SA" sz="1600" dirty="0">
                <a:latin typeface="Calibri" panose="020F0502020204030204" pitchFamily="34" charset="0"/>
                <a:cs typeface="Calibri" panose="020F0502020204030204" pitchFamily="34" charset="0"/>
              </a:rPr>
              <a:t>فارس الجعفر</a:t>
            </a:r>
          </a:p>
          <a:p>
            <a:pPr algn="ctr" rtl="1" fontAlgn="t">
              <a:spcBef>
                <a:spcPct val="20000"/>
              </a:spcBef>
            </a:pPr>
            <a:r>
              <a:rPr lang="ar-SA" sz="1600" dirty="0">
                <a:latin typeface="Calibri" panose="020F0502020204030204" pitchFamily="34" charset="0"/>
                <a:cs typeface="Calibri" panose="020F0502020204030204" pitchFamily="34" charset="0"/>
              </a:rPr>
              <a:t>فارس النفيسة</a:t>
            </a:r>
          </a:p>
          <a:p>
            <a:pPr algn="ctr" rtl="1" fontAlgn="t">
              <a:spcBef>
                <a:spcPct val="20000"/>
              </a:spcBef>
            </a:pPr>
            <a:r>
              <a:rPr lang="ar-SA" sz="1600" dirty="0">
                <a:latin typeface="Calibri" panose="020F0502020204030204" pitchFamily="34" charset="0"/>
                <a:cs typeface="Calibri" panose="020F0502020204030204" pitchFamily="34" charset="0"/>
              </a:rPr>
              <a:t>فهد الفايز</a:t>
            </a:r>
          </a:p>
          <a:p>
            <a:pPr algn="ctr" rtl="1" fontAlgn="t">
              <a:spcBef>
                <a:spcPct val="20000"/>
              </a:spcBef>
            </a:pPr>
            <a:r>
              <a:rPr lang="ar-SA" sz="1600" dirty="0">
                <a:latin typeface="Calibri" panose="020F0502020204030204" pitchFamily="34" charset="0"/>
                <a:cs typeface="Calibri" panose="020F0502020204030204" pitchFamily="34" charset="0"/>
              </a:rPr>
              <a:t>فؤاد بهجت</a:t>
            </a:r>
          </a:p>
          <a:p>
            <a:pPr algn="ctr" rtl="1" fontAlgn="t">
              <a:spcBef>
                <a:spcPct val="20000"/>
              </a:spcBef>
            </a:pPr>
            <a:r>
              <a:rPr lang="ar-SA" sz="1600" dirty="0">
                <a:latin typeface="Calibri" panose="020F0502020204030204" pitchFamily="34" charset="0"/>
                <a:cs typeface="Calibri" panose="020F0502020204030204" pitchFamily="34" charset="0"/>
              </a:rPr>
              <a:t>فيصل الفواز</a:t>
            </a:r>
          </a:p>
          <a:p>
            <a:pPr algn="ctr" rtl="1" fontAlgn="t">
              <a:spcBef>
                <a:spcPct val="20000"/>
              </a:spcBef>
            </a:pPr>
            <a:r>
              <a:rPr lang="ar-SA" sz="1600" dirty="0">
                <a:latin typeface="Calibri" panose="020F0502020204030204" pitchFamily="34" charset="0"/>
                <a:cs typeface="Calibri" panose="020F0502020204030204" pitchFamily="34" charset="0"/>
              </a:rPr>
              <a:t>قيس </a:t>
            </a:r>
            <a:r>
              <a:rPr lang="ar-SA" sz="1600" dirty="0" err="1">
                <a:latin typeface="Calibri" panose="020F0502020204030204" pitchFamily="34" charset="0"/>
                <a:cs typeface="Calibri" panose="020F0502020204030204" pitchFamily="34" charset="0"/>
              </a:rPr>
              <a:t>المهيدب</a:t>
            </a:r>
            <a:endParaRPr lang="ar-SA" sz="1600" dirty="0">
              <a:latin typeface="Calibri" panose="020F0502020204030204" pitchFamily="34" charset="0"/>
              <a:cs typeface="Calibri" panose="020F0502020204030204" pitchFamily="34" charset="0"/>
            </a:endParaRPr>
          </a:p>
          <a:p>
            <a:pPr algn="ctr" rtl="1" fontAlgn="t">
              <a:spcBef>
                <a:spcPct val="20000"/>
              </a:spcBef>
            </a:pPr>
            <a:r>
              <a:rPr lang="ar-SA" sz="1600" dirty="0">
                <a:latin typeface="Calibri" panose="020F0502020204030204" pitchFamily="34" charset="0"/>
                <a:cs typeface="Calibri" panose="020F0502020204030204" pitchFamily="34" charset="0"/>
              </a:rPr>
              <a:t>ماجد الزين</a:t>
            </a:r>
          </a:p>
          <a:p>
            <a:pPr algn="ctr" rtl="1" fontAlgn="t">
              <a:spcBef>
                <a:spcPct val="20000"/>
              </a:spcBef>
            </a:pPr>
            <a:r>
              <a:rPr lang="ar-SA" sz="1600" dirty="0">
                <a:latin typeface="Calibri" panose="020F0502020204030204" pitchFamily="34" charset="0"/>
                <a:cs typeface="Calibri" panose="020F0502020204030204" pitchFamily="34" charset="0"/>
              </a:rPr>
              <a:t>محمد المطلق</a:t>
            </a:r>
          </a:p>
          <a:p>
            <a:pPr algn="ctr" rtl="1" fontAlgn="t">
              <a:spcBef>
                <a:spcPct val="20000"/>
              </a:spcBef>
            </a:pPr>
            <a:r>
              <a:rPr lang="ar-SA" sz="1600" dirty="0">
                <a:latin typeface="Calibri" panose="020F0502020204030204" pitchFamily="34" charset="0"/>
                <a:cs typeface="Calibri" panose="020F0502020204030204" pitchFamily="34" charset="0"/>
              </a:rPr>
              <a:t>محمد المهوس</a:t>
            </a:r>
          </a:p>
          <a:p>
            <a:pPr algn="ctr" rtl="1" fontAlgn="t">
              <a:spcBef>
                <a:spcPct val="20000"/>
              </a:spcBef>
            </a:pPr>
            <a:r>
              <a:rPr lang="ar-SA" sz="1600" dirty="0">
                <a:latin typeface="Calibri" panose="020F0502020204030204" pitchFamily="34" charset="0"/>
                <a:cs typeface="Calibri" panose="020F0502020204030204" pitchFamily="34" charset="0"/>
              </a:rPr>
              <a:t>نواف الخضيري</a:t>
            </a:r>
            <a:endParaRPr lang="ar-SA" sz="1600" dirty="0">
              <a:latin typeface="Calibri" panose="020F0502020204030204" pitchFamily="34" charset="0"/>
              <a:cs typeface="Calibri" panose="020F0502020204030204" pitchFamily="34" charset="0"/>
            </a:endParaRPr>
          </a:p>
        </p:txBody>
      </p:sp>
      <p:sp>
        <p:nvSpPr>
          <p:cNvPr id="20" name="Rectangle 19"/>
          <p:cNvSpPr/>
          <p:nvPr/>
        </p:nvSpPr>
        <p:spPr>
          <a:xfrm>
            <a:off x="9747773" y="2549505"/>
            <a:ext cx="1965375" cy="3657401"/>
          </a:xfrm>
          <a:prstGeom prst="rect">
            <a:avLst/>
          </a:prstGeom>
        </p:spPr>
        <p:txBody>
          <a:bodyPr wrap="square" lIns="101590" tIns="50795" rIns="101590" bIns="50795">
            <a:spAutoFit/>
          </a:bodyPr>
          <a:lstStyle/>
          <a:p>
            <a:pPr algn="ctr" rtl="1" fontAlgn="t">
              <a:spcBef>
                <a:spcPct val="20000"/>
              </a:spcBef>
            </a:pPr>
            <a:r>
              <a:rPr lang="ar-SA" sz="1500" dirty="0" smtClean="0">
                <a:latin typeface="Calibri" panose="020F0502020204030204" pitchFamily="34" charset="0"/>
                <a:cs typeface="Calibri" panose="020F0502020204030204" pitchFamily="34" charset="0"/>
              </a:rPr>
              <a:t>لمى التميمي</a:t>
            </a:r>
            <a:endParaRPr lang="ar-SA" sz="1500" dirty="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غادة السكيت</a:t>
            </a:r>
          </a:p>
          <a:p>
            <a:pPr algn="ctr" rtl="1" fontAlgn="t">
              <a:spcBef>
                <a:spcPct val="20000"/>
              </a:spcBef>
            </a:pPr>
            <a:r>
              <a:rPr lang="ar-SA" sz="1500" dirty="0" smtClean="0">
                <a:latin typeface="Calibri" panose="020F0502020204030204" pitchFamily="34" charset="0"/>
                <a:cs typeface="Calibri" panose="020F0502020204030204" pitchFamily="34" charset="0"/>
              </a:rPr>
              <a:t>ريما الشايع</a:t>
            </a:r>
          </a:p>
          <a:p>
            <a:pPr algn="ctr" rtl="1" fontAlgn="t">
              <a:spcBef>
                <a:spcPct val="20000"/>
              </a:spcBef>
            </a:pPr>
            <a:r>
              <a:rPr lang="ar-SA" sz="1500" dirty="0" smtClean="0">
                <a:latin typeface="Calibri" panose="020F0502020204030204" pitchFamily="34" charset="0"/>
                <a:cs typeface="Calibri" panose="020F0502020204030204" pitchFamily="34" charset="0"/>
              </a:rPr>
              <a:t>روان القحطاني</a:t>
            </a:r>
          </a:p>
          <a:p>
            <a:pPr algn="ctr" rtl="1" fontAlgn="t">
              <a:spcBef>
                <a:spcPct val="20000"/>
              </a:spcBef>
            </a:pPr>
            <a:r>
              <a:rPr lang="ar-SA" sz="1500" dirty="0" smtClean="0">
                <a:latin typeface="Calibri" panose="020F0502020204030204" pitchFamily="34" charset="0"/>
                <a:cs typeface="Calibri" panose="020F0502020204030204" pitchFamily="34" charset="0"/>
              </a:rPr>
              <a:t>رنا </a:t>
            </a:r>
            <a:r>
              <a:rPr lang="ar-SA" sz="1500" dirty="0" err="1" smtClean="0">
                <a:latin typeface="Calibri" panose="020F0502020204030204" pitchFamily="34" charset="0"/>
                <a:cs typeface="Calibri" panose="020F0502020204030204" pitchFamily="34" charset="0"/>
              </a:rPr>
              <a:t>باراسين</a:t>
            </a:r>
            <a:endParaRPr lang="ar-SA" sz="1500" dirty="0" smtClean="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اللؤلؤ </a:t>
            </a:r>
            <a:r>
              <a:rPr lang="ar-SA" sz="1500" dirty="0" err="1">
                <a:latin typeface="Calibri" panose="020F0502020204030204" pitchFamily="34" charset="0"/>
                <a:cs typeface="Calibri" panose="020F0502020204030204" pitchFamily="34" charset="0"/>
              </a:rPr>
              <a:t>الصليهم</a:t>
            </a:r>
            <a:endParaRPr lang="ar-SA" sz="1500" dirty="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أسيل </a:t>
            </a:r>
            <a:r>
              <a:rPr lang="ar-SA" sz="1500" dirty="0" err="1">
                <a:latin typeface="Calibri" panose="020F0502020204030204" pitchFamily="34" charset="0"/>
                <a:cs typeface="Calibri" panose="020F0502020204030204" pitchFamily="34" charset="0"/>
              </a:rPr>
              <a:t>بادخن</a:t>
            </a:r>
            <a:endParaRPr lang="ar-SA" sz="1500" dirty="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آمال </a:t>
            </a:r>
            <a:r>
              <a:rPr lang="ar-SA" sz="1500" dirty="0" err="1" smtClean="0">
                <a:latin typeface="Calibri" panose="020F0502020204030204" pitchFamily="34" charset="0"/>
                <a:cs typeface="Calibri" panose="020F0502020204030204" pitchFamily="34" charset="0"/>
              </a:rPr>
              <a:t>الشيبي</a:t>
            </a:r>
            <a:endParaRPr lang="ar-SA" sz="1500" dirty="0" smtClean="0">
              <a:latin typeface="Calibri" panose="020F0502020204030204" pitchFamily="34" charset="0"/>
              <a:cs typeface="Calibri" panose="020F0502020204030204" pitchFamily="34" charset="0"/>
            </a:endParaRPr>
          </a:p>
          <a:p>
            <a:pPr algn="ctr" rtl="1" fontAlgn="t">
              <a:spcBef>
                <a:spcPct val="20000"/>
              </a:spcBef>
            </a:pPr>
            <a:r>
              <a:rPr lang="ar-SA" sz="1500" dirty="0" err="1" smtClean="0">
                <a:latin typeface="Calibri" panose="020F0502020204030204" pitchFamily="34" charset="0"/>
                <a:cs typeface="Calibri" panose="020F0502020204030204" pitchFamily="34" charset="0"/>
              </a:rPr>
              <a:t>جومانا</a:t>
            </a:r>
            <a:r>
              <a:rPr lang="ar-SA" sz="1500" dirty="0" smtClean="0">
                <a:latin typeface="Calibri" panose="020F0502020204030204" pitchFamily="34" charset="0"/>
                <a:cs typeface="Calibri" panose="020F0502020204030204" pitchFamily="34" charset="0"/>
              </a:rPr>
              <a:t> القحطاني</a:t>
            </a:r>
          </a:p>
          <a:p>
            <a:pPr algn="ctr" rtl="1" fontAlgn="t">
              <a:spcBef>
                <a:spcPct val="20000"/>
              </a:spcBef>
            </a:pPr>
            <a:r>
              <a:rPr lang="ar-SA" sz="1500" dirty="0" smtClean="0">
                <a:latin typeface="Calibri" panose="020F0502020204030204" pitchFamily="34" charset="0"/>
                <a:cs typeface="Calibri" panose="020F0502020204030204" pitchFamily="34" charset="0"/>
              </a:rPr>
              <a:t>حنين </a:t>
            </a:r>
            <a:r>
              <a:rPr lang="ar-SA" sz="1500" dirty="0" err="1" smtClean="0">
                <a:latin typeface="Calibri" panose="020F0502020204030204" pitchFamily="34" charset="0"/>
                <a:cs typeface="Calibri" panose="020F0502020204030204" pitchFamily="34" charset="0"/>
              </a:rPr>
              <a:t>باشيخ</a:t>
            </a:r>
            <a:endParaRPr lang="ar-SA" sz="1500" dirty="0" smtClean="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دانية الكلابي</a:t>
            </a:r>
          </a:p>
          <a:p>
            <a:pPr algn="ctr" rtl="1" fontAlgn="t">
              <a:spcBef>
                <a:spcPct val="20000"/>
              </a:spcBef>
            </a:pPr>
            <a:r>
              <a:rPr lang="ar-SA" sz="1500" dirty="0">
                <a:latin typeface="Calibri" panose="020F0502020204030204" pitchFamily="34" charset="0"/>
                <a:cs typeface="Calibri" panose="020F0502020204030204" pitchFamily="34" charset="0"/>
              </a:rPr>
              <a:t>دعاء </a:t>
            </a:r>
            <a:r>
              <a:rPr lang="ar-SA" sz="1500" dirty="0" smtClean="0">
                <a:latin typeface="Calibri" panose="020F0502020204030204" pitchFamily="34" charset="0"/>
                <a:cs typeface="Calibri" panose="020F0502020204030204" pitchFamily="34" charset="0"/>
              </a:rPr>
              <a:t>ماهر</a:t>
            </a:r>
          </a:p>
          <a:p>
            <a:pPr algn="ctr" rtl="1" fontAlgn="t">
              <a:spcBef>
                <a:spcPct val="20000"/>
              </a:spcBef>
            </a:pPr>
            <a:r>
              <a:rPr lang="ar-SA" sz="1500" dirty="0">
                <a:latin typeface="Calibri" panose="020F0502020204030204" pitchFamily="34" charset="0"/>
                <a:cs typeface="Calibri" panose="020F0502020204030204" pitchFamily="34" charset="0"/>
              </a:rPr>
              <a:t>زينة </a:t>
            </a:r>
            <a:r>
              <a:rPr lang="ar-SA" sz="1500" dirty="0" smtClean="0">
                <a:latin typeface="Calibri" panose="020F0502020204030204" pitchFamily="34" charset="0"/>
                <a:cs typeface="Calibri" panose="020F0502020204030204" pitchFamily="34" charset="0"/>
              </a:rPr>
              <a:t>الكاف</a:t>
            </a:r>
            <a:endParaRPr lang="ar-SA" sz="1500" dirty="0">
              <a:latin typeface="Calibri" panose="020F0502020204030204" pitchFamily="34" charset="0"/>
              <a:cs typeface="Calibri" panose="020F0502020204030204" pitchFamily="34" charset="0"/>
            </a:endParaRPr>
          </a:p>
        </p:txBody>
      </p:sp>
      <p:sp>
        <p:nvSpPr>
          <p:cNvPr id="21" name="Rectangle 20"/>
          <p:cNvSpPr/>
          <p:nvPr/>
        </p:nvSpPr>
        <p:spPr>
          <a:xfrm>
            <a:off x="8110636" y="2548471"/>
            <a:ext cx="1965375" cy="3657401"/>
          </a:xfrm>
          <a:prstGeom prst="rect">
            <a:avLst/>
          </a:prstGeom>
        </p:spPr>
        <p:txBody>
          <a:bodyPr wrap="square" lIns="101590" tIns="50795" rIns="101590" bIns="50795">
            <a:spAutoFit/>
          </a:bodyPr>
          <a:lstStyle/>
          <a:p>
            <a:pPr algn="ctr" rtl="1" fontAlgn="t">
              <a:spcBef>
                <a:spcPct val="20000"/>
              </a:spcBef>
            </a:pPr>
            <a:r>
              <a:rPr lang="ar-SA" sz="1500" dirty="0" smtClean="0">
                <a:latin typeface="Calibri" panose="020F0502020204030204" pitchFamily="34" charset="0"/>
                <a:cs typeface="Calibri" panose="020F0502020204030204" pitchFamily="34" charset="0"/>
              </a:rPr>
              <a:t>شذا الغيهب</a:t>
            </a:r>
          </a:p>
          <a:p>
            <a:pPr algn="ctr" rtl="1" fontAlgn="t">
              <a:spcBef>
                <a:spcPct val="20000"/>
              </a:spcBef>
            </a:pPr>
            <a:r>
              <a:rPr lang="ar-SA" sz="1500" dirty="0" smtClean="0">
                <a:latin typeface="Calibri" panose="020F0502020204030204" pitchFamily="34" charset="0"/>
                <a:cs typeface="Calibri" panose="020F0502020204030204" pitchFamily="34" charset="0"/>
              </a:rPr>
              <a:t>شروق الصومالي</a:t>
            </a:r>
          </a:p>
          <a:p>
            <a:pPr algn="ctr" rtl="1" fontAlgn="t">
              <a:spcBef>
                <a:spcPct val="20000"/>
              </a:spcBef>
            </a:pPr>
            <a:r>
              <a:rPr lang="ar-SA" sz="1500" dirty="0" smtClean="0">
                <a:latin typeface="Calibri" panose="020F0502020204030204" pitchFamily="34" charset="0"/>
                <a:cs typeface="Calibri" panose="020F0502020204030204" pitchFamily="34" charset="0"/>
              </a:rPr>
              <a:t>غادة المزروع</a:t>
            </a:r>
          </a:p>
          <a:p>
            <a:pPr algn="ctr" rtl="1" fontAlgn="t">
              <a:spcBef>
                <a:spcPct val="20000"/>
              </a:spcBef>
            </a:pPr>
            <a:r>
              <a:rPr lang="ar-SA" sz="1500" dirty="0" smtClean="0">
                <a:latin typeface="Calibri" panose="020F0502020204030204" pitchFamily="34" charset="0"/>
                <a:cs typeface="Calibri" panose="020F0502020204030204" pitchFamily="34" charset="0"/>
              </a:rPr>
              <a:t>لينا الوكيل</a:t>
            </a:r>
          </a:p>
          <a:p>
            <a:pPr algn="ctr" rtl="1" fontAlgn="t">
              <a:spcBef>
                <a:spcPct val="20000"/>
              </a:spcBef>
            </a:pPr>
            <a:r>
              <a:rPr lang="ar-SA" sz="1500" dirty="0" smtClean="0">
                <a:latin typeface="Calibri" panose="020F0502020204030204" pitchFamily="34" charset="0"/>
                <a:cs typeface="Calibri" panose="020F0502020204030204" pitchFamily="34" charset="0"/>
              </a:rPr>
              <a:t>لين التميمي</a:t>
            </a:r>
          </a:p>
          <a:p>
            <a:pPr algn="ctr" rtl="1" fontAlgn="t">
              <a:spcBef>
                <a:spcPct val="20000"/>
              </a:spcBef>
            </a:pPr>
            <a:r>
              <a:rPr lang="ar-SA" sz="1500" dirty="0" smtClean="0">
                <a:latin typeface="Calibri" panose="020F0502020204030204" pitchFamily="34" charset="0"/>
                <a:cs typeface="Calibri" panose="020F0502020204030204" pitchFamily="34" charset="0"/>
              </a:rPr>
              <a:t>ندى الدخيل</a:t>
            </a:r>
          </a:p>
          <a:p>
            <a:pPr algn="ctr" rtl="1" fontAlgn="t">
              <a:spcBef>
                <a:spcPct val="20000"/>
              </a:spcBef>
            </a:pPr>
            <a:r>
              <a:rPr lang="ar-SA" sz="1500" dirty="0" smtClean="0">
                <a:latin typeface="Calibri" panose="020F0502020204030204" pitchFamily="34" charset="0"/>
                <a:cs typeface="Calibri" panose="020F0502020204030204" pitchFamily="34" charset="0"/>
              </a:rPr>
              <a:t>نوف العماري</a:t>
            </a:r>
          </a:p>
          <a:p>
            <a:pPr algn="ctr" rtl="1" fontAlgn="t">
              <a:spcBef>
                <a:spcPct val="20000"/>
              </a:spcBef>
            </a:pPr>
            <a:r>
              <a:rPr lang="ar-SA" sz="1500" dirty="0" smtClean="0">
                <a:latin typeface="Calibri" panose="020F0502020204030204" pitchFamily="34" charset="0"/>
                <a:cs typeface="Calibri" panose="020F0502020204030204" pitchFamily="34" charset="0"/>
              </a:rPr>
              <a:t>ابتسام </a:t>
            </a:r>
            <a:r>
              <a:rPr lang="ar-SA" sz="1500" dirty="0" err="1" smtClean="0">
                <a:latin typeface="Calibri" panose="020F0502020204030204" pitchFamily="34" charset="0"/>
                <a:cs typeface="Calibri" panose="020F0502020204030204" pitchFamily="34" charset="0"/>
              </a:rPr>
              <a:t>السقياني</a:t>
            </a:r>
            <a:endParaRPr lang="ar-SA" sz="1500" dirty="0" smtClean="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أسيل السليماني</a:t>
            </a:r>
          </a:p>
          <a:p>
            <a:pPr algn="ctr" rtl="1" fontAlgn="t">
              <a:spcBef>
                <a:spcPct val="20000"/>
              </a:spcBef>
            </a:pPr>
            <a:r>
              <a:rPr lang="ar-SA" sz="1500" dirty="0">
                <a:latin typeface="Calibri" panose="020F0502020204030204" pitchFamily="34" charset="0"/>
                <a:cs typeface="Calibri" panose="020F0502020204030204" pitchFamily="34" charset="0"/>
              </a:rPr>
              <a:t>أشواق الماجد</a:t>
            </a:r>
          </a:p>
          <a:p>
            <a:pPr algn="ctr" rtl="1" fontAlgn="t">
              <a:spcBef>
                <a:spcPct val="20000"/>
              </a:spcBef>
            </a:pPr>
            <a:r>
              <a:rPr lang="ar-SA" sz="1500" dirty="0">
                <a:latin typeface="Calibri" panose="020F0502020204030204" pitchFamily="34" charset="0"/>
                <a:cs typeface="Calibri" panose="020F0502020204030204" pitchFamily="34" charset="0"/>
              </a:rPr>
              <a:t>أمل </a:t>
            </a:r>
            <a:r>
              <a:rPr lang="ar-SA" sz="1500" dirty="0" smtClean="0">
                <a:latin typeface="Calibri" panose="020F0502020204030204" pitchFamily="34" charset="0"/>
                <a:cs typeface="Calibri" panose="020F0502020204030204" pitchFamily="34" charset="0"/>
              </a:rPr>
              <a:t>القرني</a:t>
            </a:r>
          </a:p>
          <a:p>
            <a:pPr algn="ctr" rtl="1" fontAlgn="t">
              <a:spcBef>
                <a:spcPct val="20000"/>
              </a:spcBef>
            </a:pPr>
            <a:r>
              <a:rPr lang="ar-SA" sz="1500" dirty="0">
                <a:latin typeface="Calibri" panose="020F0502020204030204" pitchFamily="34" charset="0"/>
                <a:cs typeface="Calibri" panose="020F0502020204030204" pitchFamily="34" charset="0"/>
              </a:rPr>
              <a:t>أميرة نيازي</a:t>
            </a:r>
          </a:p>
          <a:p>
            <a:pPr algn="ctr" rtl="1" fontAlgn="t">
              <a:spcBef>
                <a:spcPct val="20000"/>
              </a:spcBef>
            </a:pPr>
            <a:r>
              <a:rPr lang="ar-SA" sz="1500" dirty="0">
                <a:latin typeface="Calibri" panose="020F0502020204030204" pitchFamily="34" charset="0"/>
                <a:cs typeface="Calibri" panose="020F0502020204030204" pitchFamily="34" charset="0"/>
              </a:rPr>
              <a:t>أنوار </a:t>
            </a:r>
            <a:r>
              <a:rPr lang="ar-SA" sz="1500" dirty="0" smtClean="0">
                <a:latin typeface="Calibri" panose="020F0502020204030204" pitchFamily="34" charset="0"/>
                <a:cs typeface="Calibri" panose="020F0502020204030204" pitchFamily="34" charset="0"/>
              </a:rPr>
              <a:t>العجمي</a:t>
            </a:r>
            <a:endParaRPr lang="ar-SA" sz="1500" dirty="0">
              <a:latin typeface="Calibri" panose="020F0502020204030204" pitchFamily="34" charset="0"/>
              <a:cs typeface="Calibri" panose="020F0502020204030204" pitchFamily="34" charset="0"/>
            </a:endParaRPr>
          </a:p>
        </p:txBody>
      </p:sp>
      <p:sp>
        <p:nvSpPr>
          <p:cNvPr id="22" name="Rectangle 21"/>
          <p:cNvSpPr/>
          <p:nvPr/>
        </p:nvSpPr>
        <p:spPr>
          <a:xfrm>
            <a:off x="6302337" y="2545741"/>
            <a:ext cx="1965375" cy="3103404"/>
          </a:xfrm>
          <a:prstGeom prst="rect">
            <a:avLst/>
          </a:prstGeom>
        </p:spPr>
        <p:txBody>
          <a:bodyPr wrap="square" lIns="101590" tIns="50795" rIns="101590" bIns="50795">
            <a:spAutoFit/>
          </a:bodyPr>
          <a:lstStyle/>
          <a:p>
            <a:pPr algn="ctr" rtl="1" fontAlgn="t">
              <a:spcBef>
                <a:spcPct val="20000"/>
              </a:spcBef>
            </a:pPr>
            <a:r>
              <a:rPr lang="ar-SA" sz="1500" dirty="0" smtClean="0">
                <a:latin typeface="Calibri" panose="020F0502020204030204" pitchFamily="34" charset="0"/>
                <a:cs typeface="Calibri" panose="020F0502020204030204" pitchFamily="34" charset="0"/>
              </a:rPr>
              <a:t>بشرى </a:t>
            </a:r>
            <a:r>
              <a:rPr lang="ar-SA" sz="1500" dirty="0" err="1">
                <a:latin typeface="Calibri" panose="020F0502020204030204" pitchFamily="34" charset="0"/>
                <a:cs typeface="Calibri" panose="020F0502020204030204" pitchFamily="34" charset="0"/>
              </a:rPr>
              <a:t>قوقندي</a:t>
            </a:r>
            <a:endParaRPr lang="ar-SA" sz="1500" dirty="0">
              <a:latin typeface="Calibri" panose="020F0502020204030204" pitchFamily="34" charset="0"/>
              <a:cs typeface="Calibri" panose="020F0502020204030204" pitchFamily="34" charset="0"/>
            </a:endParaRPr>
          </a:p>
          <a:p>
            <a:pPr algn="ctr" rtl="1" fontAlgn="t">
              <a:spcBef>
                <a:spcPct val="20000"/>
              </a:spcBef>
            </a:pPr>
            <a:r>
              <a:rPr lang="ar-SA" sz="1500" dirty="0">
                <a:latin typeface="Calibri" panose="020F0502020204030204" pitchFamily="34" charset="0"/>
                <a:cs typeface="Calibri" panose="020F0502020204030204" pitchFamily="34" charset="0"/>
              </a:rPr>
              <a:t>جواهر الخيال</a:t>
            </a:r>
          </a:p>
          <a:p>
            <a:pPr algn="ctr" rtl="1" fontAlgn="t">
              <a:spcBef>
                <a:spcPct val="20000"/>
              </a:spcBef>
            </a:pPr>
            <a:r>
              <a:rPr lang="ar-SA" sz="1500" dirty="0">
                <a:latin typeface="Calibri" panose="020F0502020204030204" pitchFamily="34" charset="0"/>
                <a:cs typeface="Calibri" panose="020F0502020204030204" pitchFamily="34" charset="0"/>
              </a:rPr>
              <a:t>درة الحمدي</a:t>
            </a:r>
          </a:p>
          <a:p>
            <a:pPr algn="ctr" rtl="1" fontAlgn="t">
              <a:spcBef>
                <a:spcPct val="20000"/>
              </a:spcBef>
            </a:pPr>
            <a:r>
              <a:rPr lang="ar-SA" sz="1500" dirty="0">
                <a:latin typeface="Calibri" panose="020F0502020204030204" pitchFamily="34" charset="0"/>
                <a:cs typeface="Calibri" panose="020F0502020204030204" pitchFamily="34" charset="0"/>
              </a:rPr>
              <a:t>دعاء عبدالفتاح</a:t>
            </a:r>
          </a:p>
          <a:p>
            <a:pPr algn="ctr" rtl="1" fontAlgn="t">
              <a:spcBef>
                <a:spcPct val="20000"/>
              </a:spcBef>
            </a:pPr>
            <a:r>
              <a:rPr lang="ar-SA" sz="1500" dirty="0">
                <a:latin typeface="Calibri" panose="020F0502020204030204" pitchFamily="34" charset="0"/>
                <a:cs typeface="Calibri" panose="020F0502020204030204" pitchFamily="34" charset="0"/>
              </a:rPr>
              <a:t>دينا النويصر</a:t>
            </a:r>
          </a:p>
          <a:p>
            <a:pPr algn="ctr" rtl="1" fontAlgn="t">
              <a:spcBef>
                <a:spcPct val="20000"/>
              </a:spcBef>
            </a:pPr>
            <a:r>
              <a:rPr lang="ar-SA" sz="1500" dirty="0">
                <a:latin typeface="Calibri" panose="020F0502020204030204" pitchFamily="34" charset="0"/>
                <a:cs typeface="Calibri" panose="020F0502020204030204" pitchFamily="34" charset="0"/>
              </a:rPr>
              <a:t>رانيا العيسى</a:t>
            </a:r>
          </a:p>
          <a:p>
            <a:pPr algn="ctr" rtl="1" fontAlgn="t">
              <a:spcBef>
                <a:spcPct val="20000"/>
              </a:spcBef>
            </a:pPr>
            <a:r>
              <a:rPr lang="ar-SA" sz="1500" dirty="0" smtClean="0">
                <a:latin typeface="Calibri" panose="020F0502020204030204" pitchFamily="34" charset="0"/>
                <a:cs typeface="Calibri" panose="020F0502020204030204" pitchFamily="34" charset="0"/>
              </a:rPr>
              <a:t>ريم السرجاني</a:t>
            </a:r>
          </a:p>
          <a:p>
            <a:pPr algn="ctr" rtl="1" fontAlgn="t">
              <a:spcBef>
                <a:spcPct val="20000"/>
              </a:spcBef>
            </a:pPr>
            <a:r>
              <a:rPr lang="ar-SA" sz="1500" dirty="0">
                <a:latin typeface="Calibri" panose="020F0502020204030204" pitchFamily="34" charset="0"/>
                <a:cs typeface="Calibri" panose="020F0502020204030204" pitchFamily="34" charset="0"/>
              </a:rPr>
              <a:t>ريم </a:t>
            </a:r>
            <a:r>
              <a:rPr lang="ar-SA" sz="1500" dirty="0" err="1">
                <a:latin typeface="Calibri" panose="020F0502020204030204" pitchFamily="34" charset="0"/>
                <a:cs typeface="Calibri" panose="020F0502020204030204" pitchFamily="34" charset="0"/>
              </a:rPr>
              <a:t>الشثري</a:t>
            </a:r>
            <a:endParaRPr lang="ar-SA" sz="1500" dirty="0">
              <a:latin typeface="Calibri" panose="020F0502020204030204" pitchFamily="34" charset="0"/>
              <a:cs typeface="Calibri" panose="020F0502020204030204" pitchFamily="34" charset="0"/>
            </a:endParaRPr>
          </a:p>
          <a:p>
            <a:pPr algn="ctr" rtl="1" fontAlgn="t">
              <a:spcBef>
                <a:spcPct val="20000"/>
              </a:spcBef>
            </a:pPr>
            <a:r>
              <a:rPr lang="ar-SA" sz="1500" dirty="0">
                <a:latin typeface="Calibri" panose="020F0502020204030204" pitchFamily="34" charset="0"/>
                <a:cs typeface="Calibri" panose="020F0502020204030204" pitchFamily="34" charset="0"/>
              </a:rPr>
              <a:t>ريما العتيبي</a:t>
            </a:r>
          </a:p>
          <a:p>
            <a:pPr algn="ctr" rtl="1" fontAlgn="t">
              <a:spcBef>
                <a:spcPct val="20000"/>
              </a:spcBef>
            </a:pPr>
            <a:r>
              <a:rPr lang="ar-SA" sz="1500" dirty="0">
                <a:latin typeface="Calibri" panose="020F0502020204030204" pitchFamily="34" charset="0"/>
                <a:cs typeface="Calibri" panose="020F0502020204030204" pitchFamily="34" charset="0"/>
              </a:rPr>
              <a:t>سارة </a:t>
            </a:r>
            <a:r>
              <a:rPr lang="ar-SA" sz="1500" dirty="0" smtClean="0">
                <a:latin typeface="Calibri" panose="020F0502020204030204" pitchFamily="34" charset="0"/>
                <a:cs typeface="Calibri" panose="020F0502020204030204" pitchFamily="34" charset="0"/>
              </a:rPr>
              <a:t>الشمراني</a:t>
            </a:r>
          </a:p>
          <a:p>
            <a:pPr algn="ctr" rtl="1" fontAlgn="t">
              <a:spcBef>
                <a:spcPct val="20000"/>
              </a:spcBef>
            </a:pPr>
            <a:r>
              <a:rPr lang="ar-SA" sz="1500" dirty="0">
                <a:latin typeface="Calibri" panose="020F0502020204030204" pitchFamily="34" charset="0"/>
                <a:cs typeface="Calibri" panose="020F0502020204030204" pitchFamily="34" charset="0"/>
              </a:rPr>
              <a:t>شهد </a:t>
            </a:r>
            <a:r>
              <a:rPr lang="ar-SA" sz="1500" dirty="0" smtClean="0">
                <a:latin typeface="Calibri" panose="020F0502020204030204" pitchFamily="34" charset="0"/>
                <a:cs typeface="Calibri" panose="020F0502020204030204" pitchFamily="34" charset="0"/>
              </a:rPr>
              <a:t>السويدان</a:t>
            </a:r>
            <a:endParaRPr lang="ar-SA" sz="1500" dirty="0">
              <a:latin typeface="Calibri" panose="020F0502020204030204" pitchFamily="34" charset="0"/>
              <a:cs typeface="Calibri" panose="020F0502020204030204" pitchFamily="34" charset="0"/>
            </a:endParaRPr>
          </a:p>
        </p:txBody>
      </p:sp>
      <p:sp>
        <p:nvSpPr>
          <p:cNvPr id="23" name="Rectangle 22"/>
          <p:cNvSpPr/>
          <p:nvPr/>
        </p:nvSpPr>
        <p:spPr>
          <a:xfrm>
            <a:off x="4379121" y="2549505"/>
            <a:ext cx="1965375" cy="3103404"/>
          </a:xfrm>
          <a:prstGeom prst="rect">
            <a:avLst/>
          </a:prstGeom>
        </p:spPr>
        <p:txBody>
          <a:bodyPr wrap="square" lIns="101590" tIns="50795" rIns="101590" bIns="50795">
            <a:spAutoFit/>
          </a:bodyPr>
          <a:lstStyle/>
          <a:p>
            <a:pPr algn="ctr" rtl="1" fontAlgn="t">
              <a:spcBef>
                <a:spcPct val="20000"/>
              </a:spcBef>
            </a:pPr>
            <a:r>
              <a:rPr lang="ar-SA" sz="1500" dirty="0" smtClean="0">
                <a:latin typeface="Calibri" panose="020F0502020204030204" pitchFamily="34" charset="0"/>
                <a:cs typeface="Calibri" panose="020F0502020204030204" pitchFamily="34" charset="0"/>
              </a:rPr>
              <a:t>صفاء </a:t>
            </a:r>
            <a:r>
              <a:rPr lang="ar-SA" sz="1500" dirty="0">
                <a:latin typeface="Calibri" panose="020F0502020204030204" pitchFamily="34" charset="0"/>
                <a:cs typeface="Calibri" panose="020F0502020204030204" pitchFamily="34" charset="0"/>
              </a:rPr>
              <a:t>العصيمي</a:t>
            </a:r>
          </a:p>
          <a:p>
            <a:pPr algn="ctr" rtl="1" fontAlgn="t">
              <a:spcBef>
                <a:spcPct val="20000"/>
              </a:spcBef>
            </a:pPr>
            <a:r>
              <a:rPr lang="ar-SA" sz="1500" dirty="0">
                <a:latin typeface="Calibri" panose="020F0502020204030204" pitchFamily="34" charset="0"/>
                <a:cs typeface="Calibri" panose="020F0502020204030204" pitchFamily="34" charset="0"/>
              </a:rPr>
              <a:t>غادة </a:t>
            </a:r>
            <a:r>
              <a:rPr lang="ar-SA" sz="1500" dirty="0" err="1">
                <a:latin typeface="Calibri" panose="020F0502020204030204" pitchFamily="34" charset="0"/>
                <a:cs typeface="Calibri" panose="020F0502020204030204" pitchFamily="34" charset="0"/>
              </a:rPr>
              <a:t>الهدلق</a:t>
            </a:r>
            <a:endParaRPr lang="ar-SA" sz="1500" dirty="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غادة </a:t>
            </a:r>
            <a:r>
              <a:rPr lang="ar-SA" sz="1500" dirty="0" err="1" smtClean="0">
                <a:latin typeface="Calibri" panose="020F0502020204030204" pitchFamily="34" charset="0"/>
                <a:cs typeface="Calibri" panose="020F0502020204030204" pitchFamily="34" charset="0"/>
              </a:rPr>
              <a:t>الهدلق</a:t>
            </a:r>
            <a:endParaRPr lang="ar-SA" sz="1500" dirty="0" smtClean="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لمى الفوزان</a:t>
            </a:r>
          </a:p>
          <a:p>
            <a:pPr algn="ctr" rtl="1" fontAlgn="t">
              <a:spcBef>
                <a:spcPct val="20000"/>
              </a:spcBef>
            </a:pPr>
            <a:r>
              <a:rPr lang="ar-SA" sz="1500" dirty="0" smtClean="0">
                <a:latin typeface="Calibri" panose="020F0502020204030204" pitchFamily="34" charset="0"/>
                <a:cs typeface="Calibri" panose="020F0502020204030204" pitchFamily="34" charset="0"/>
              </a:rPr>
              <a:t>منيرة </a:t>
            </a:r>
            <a:r>
              <a:rPr lang="ar-SA" sz="1500" dirty="0" err="1" smtClean="0">
                <a:latin typeface="Calibri" panose="020F0502020204030204" pitchFamily="34" charset="0"/>
                <a:cs typeface="Calibri" panose="020F0502020204030204" pitchFamily="34" charset="0"/>
              </a:rPr>
              <a:t>الضفيان</a:t>
            </a:r>
            <a:endParaRPr lang="ar-SA" sz="1500" dirty="0" smtClean="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منيرة العيوني</a:t>
            </a:r>
          </a:p>
          <a:p>
            <a:pPr algn="ctr" rtl="1" fontAlgn="t">
              <a:spcBef>
                <a:spcPct val="20000"/>
              </a:spcBef>
            </a:pPr>
            <a:r>
              <a:rPr lang="ar-SA" sz="1500" dirty="0" smtClean="0">
                <a:latin typeface="Calibri" panose="020F0502020204030204" pitchFamily="34" charset="0"/>
                <a:cs typeface="Calibri" panose="020F0502020204030204" pitchFamily="34" charset="0"/>
              </a:rPr>
              <a:t>نجد </a:t>
            </a:r>
            <a:r>
              <a:rPr lang="ar-SA" sz="1500" dirty="0" err="1" smtClean="0">
                <a:latin typeface="Calibri" panose="020F0502020204030204" pitchFamily="34" charset="0"/>
                <a:cs typeface="Calibri" panose="020F0502020204030204" pitchFamily="34" charset="0"/>
              </a:rPr>
              <a:t>الذيب</a:t>
            </a:r>
            <a:endParaRPr lang="ar-SA" sz="1500" dirty="0" smtClean="0">
              <a:latin typeface="Calibri" panose="020F0502020204030204" pitchFamily="34" charset="0"/>
              <a:cs typeface="Calibri" panose="020F0502020204030204" pitchFamily="34" charset="0"/>
            </a:endParaRPr>
          </a:p>
          <a:p>
            <a:pPr algn="ctr" rtl="1" fontAlgn="t">
              <a:spcBef>
                <a:spcPct val="20000"/>
              </a:spcBef>
            </a:pPr>
            <a:r>
              <a:rPr lang="ar-SA" sz="1500" dirty="0" smtClean="0">
                <a:latin typeface="Calibri" panose="020F0502020204030204" pitchFamily="34" charset="0"/>
                <a:cs typeface="Calibri" panose="020F0502020204030204" pitchFamily="34" charset="0"/>
              </a:rPr>
              <a:t>هبة الناصر</a:t>
            </a:r>
          </a:p>
          <a:p>
            <a:pPr algn="ctr" rtl="1" fontAlgn="t">
              <a:spcBef>
                <a:spcPct val="20000"/>
              </a:spcBef>
            </a:pPr>
            <a:r>
              <a:rPr lang="ar-SA" sz="1500" dirty="0">
                <a:latin typeface="Calibri" panose="020F0502020204030204" pitchFamily="34" charset="0"/>
                <a:cs typeface="Calibri" panose="020F0502020204030204" pitchFamily="34" charset="0"/>
              </a:rPr>
              <a:t>هيفاء الشعلان</a:t>
            </a:r>
          </a:p>
          <a:p>
            <a:pPr algn="ctr" rtl="1" fontAlgn="t">
              <a:spcBef>
                <a:spcPct val="20000"/>
              </a:spcBef>
            </a:pPr>
            <a:r>
              <a:rPr lang="ar-SA" sz="1500" dirty="0">
                <a:latin typeface="Calibri" panose="020F0502020204030204" pitchFamily="34" charset="0"/>
                <a:cs typeface="Calibri" panose="020F0502020204030204" pitchFamily="34" charset="0"/>
              </a:rPr>
              <a:t>هيفاء </a:t>
            </a:r>
            <a:r>
              <a:rPr lang="ar-SA" sz="1500" dirty="0" err="1">
                <a:latin typeface="Calibri" panose="020F0502020204030204" pitchFamily="34" charset="0"/>
                <a:cs typeface="Calibri" panose="020F0502020204030204" pitchFamily="34" charset="0"/>
              </a:rPr>
              <a:t>الوعيل</a:t>
            </a:r>
            <a:endParaRPr lang="ar-SA" sz="1500" dirty="0">
              <a:latin typeface="Calibri" panose="020F0502020204030204" pitchFamily="34" charset="0"/>
              <a:cs typeface="Calibri" panose="020F0502020204030204" pitchFamily="34" charset="0"/>
            </a:endParaRPr>
          </a:p>
          <a:p>
            <a:pPr algn="ctr" rtl="1" fontAlgn="t">
              <a:spcBef>
                <a:spcPct val="20000"/>
              </a:spcBef>
            </a:pPr>
            <a:r>
              <a:rPr lang="ar-SA" sz="1500" dirty="0">
                <a:latin typeface="Calibri" panose="020F0502020204030204" pitchFamily="34" charset="0"/>
                <a:cs typeface="Calibri" panose="020F0502020204030204" pitchFamily="34" charset="0"/>
              </a:rPr>
              <a:t>وجدان </a:t>
            </a:r>
            <a:r>
              <a:rPr lang="ar-SA" sz="1500" dirty="0" smtClean="0">
                <a:latin typeface="Calibri" panose="020F0502020204030204" pitchFamily="34" charset="0"/>
                <a:cs typeface="Calibri" panose="020F0502020204030204" pitchFamily="34" charset="0"/>
              </a:rPr>
              <a:t>الزيد</a:t>
            </a:r>
          </a:p>
        </p:txBody>
      </p:sp>
      <p:pic>
        <p:nvPicPr>
          <p:cNvPr id="11" name="Picture 10"/>
          <p:cNvPicPr>
            <a:picLocks noChangeAspect="1"/>
          </p:cNvPicPr>
          <p:nvPr/>
        </p:nvPicPr>
        <p:blipFill>
          <a:blip r:embed="rId4"/>
          <a:stretch>
            <a:fillRect/>
          </a:stretch>
        </p:blipFill>
        <p:spPr>
          <a:xfrm>
            <a:off x="5008152" y="5460066"/>
            <a:ext cx="2321454" cy="984725"/>
          </a:xfrm>
          <a:prstGeom prst="rect">
            <a:avLst/>
          </a:prstGeom>
        </p:spPr>
      </p:pic>
    </p:spTree>
    <p:extLst>
      <p:ext uri="{BB962C8B-B14F-4D97-AF65-F5344CB8AC3E}">
        <p14:creationId xmlns:p14="http://schemas.microsoft.com/office/powerpoint/2010/main" val="418870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t="13782"/>
          <a:stretch/>
        </p:blipFill>
        <p:spPr>
          <a:xfrm>
            <a:off x="7174532" y="3139395"/>
            <a:ext cx="4404871" cy="3216955"/>
          </a:xfrm>
          <a:prstGeom prst="rect">
            <a:avLst/>
          </a:prstGeom>
        </p:spPr>
      </p:pic>
      <p:sp>
        <p:nvSpPr>
          <p:cNvPr id="7" name="Rectangle 6"/>
          <p:cNvSpPr/>
          <p:nvPr/>
        </p:nvSpPr>
        <p:spPr>
          <a:xfrm>
            <a:off x="9550796" y="10570"/>
            <a:ext cx="2638029" cy="52887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latin typeface="Gill Sans MT" charset="0"/>
                <a:ea typeface="Gill Sans MT" charset="0"/>
                <a:cs typeface="Gill Sans MT" charset="0"/>
              </a:rPr>
              <a:t>Only in Males’ Slides, but </a:t>
            </a:r>
            <a:r>
              <a:rPr lang="en-US" sz="1400" dirty="0" smtClean="0">
                <a:solidFill>
                  <a:schemeClr val="tx2"/>
                </a:solidFill>
                <a:latin typeface="Gill Sans MT" charset="0"/>
                <a:ea typeface="Gill Sans MT" charset="0"/>
                <a:cs typeface="Gill Sans MT" charset="0"/>
              </a:rPr>
              <a:t>the Females</a:t>
            </a:r>
            <a:r>
              <a:rPr lang="en-US" sz="1400" dirty="0" smtClean="0">
                <a:solidFill>
                  <a:schemeClr val="tx2"/>
                </a:solidFill>
                <a:latin typeface="Gill Sans MT" charset="0"/>
                <a:ea typeface="Gill Sans MT" charset="0"/>
                <a:cs typeface="Gill Sans MT" charset="0"/>
              </a:rPr>
              <a:t>’ doctor talked about it.</a:t>
            </a:r>
            <a:endParaRPr lang="en-US" sz="1400" dirty="0">
              <a:solidFill>
                <a:schemeClr val="tx2"/>
              </a:solidFill>
              <a:latin typeface="Gill Sans MT" charset="0"/>
              <a:ea typeface="Gill Sans MT" charset="0"/>
              <a:cs typeface="Gill Sans MT" charset="0"/>
            </a:endParaRPr>
          </a:p>
        </p:txBody>
      </p:sp>
      <p:sp>
        <p:nvSpPr>
          <p:cNvPr id="9" name="Content Placeholder 3"/>
          <p:cNvSpPr>
            <a:spLocks noGrp="1"/>
          </p:cNvSpPr>
          <p:nvPr>
            <p:ph sz="quarter" idx="1"/>
          </p:nvPr>
        </p:nvSpPr>
        <p:spPr>
          <a:xfrm>
            <a:off x="609460" y="1275593"/>
            <a:ext cx="10969943" cy="5169033"/>
          </a:xfrm>
          <a:ln w="19050">
            <a:noFill/>
            <a:prstDash val="dashDot"/>
          </a:ln>
        </p:spPr>
        <p:txBody>
          <a:bodyPr>
            <a:normAutofit fontScale="92500" lnSpcReduction="10000"/>
          </a:bodyPr>
          <a:lstStyle/>
          <a:p>
            <a:pPr>
              <a:buClr>
                <a:srgbClr val="008080"/>
              </a:buClr>
            </a:pPr>
            <a:r>
              <a:rPr lang="en-US" sz="1700" dirty="0">
                <a:solidFill>
                  <a:srgbClr val="008080"/>
                </a:solidFill>
              </a:rPr>
              <a:t>Each breast consists of </a:t>
            </a:r>
            <a:r>
              <a:rPr lang="en-US" sz="1700" dirty="0">
                <a:solidFill>
                  <a:schemeClr val="accent4">
                    <a:lumMod val="75000"/>
                  </a:schemeClr>
                </a:solidFill>
              </a:rPr>
              <a:t>15-20 </a:t>
            </a:r>
            <a:r>
              <a:rPr lang="en-US" sz="1700" dirty="0">
                <a:solidFill>
                  <a:srgbClr val="008080"/>
                </a:solidFill>
              </a:rPr>
              <a:t>lobes of secretory tissue:</a:t>
            </a:r>
          </a:p>
          <a:p>
            <a:pPr marL="342900" indent="-342900">
              <a:lnSpc>
                <a:spcPct val="150000"/>
              </a:lnSpc>
              <a:buClr>
                <a:srgbClr val="008080"/>
              </a:buClr>
              <a:buFont typeface="+mj-lt"/>
              <a:buAutoNum type="alphaUcPeriod"/>
            </a:pPr>
            <a:r>
              <a:rPr lang="en-US" sz="1500" dirty="0" smtClean="0"/>
              <a:t>Each </a:t>
            </a:r>
            <a:r>
              <a:rPr lang="en-US" sz="1500" u="heavy" dirty="0">
                <a:uFill>
                  <a:solidFill>
                    <a:srgbClr val="0070C0"/>
                  </a:solidFill>
                </a:uFill>
              </a:rPr>
              <a:t>lobe</a:t>
            </a:r>
            <a:r>
              <a:rPr lang="en-US" sz="1500" dirty="0"/>
              <a:t> has one </a:t>
            </a:r>
            <a:r>
              <a:rPr lang="en-US" sz="1500" u="heavy" dirty="0">
                <a:uFill>
                  <a:solidFill>
                    <a:srgbClr val="7030A0"/>
                  </a:solidFill>
                </a:uFill>
              </a:rPr>
              <a:t>lactiferous </a:t>
            </a:r>
            <a:r>
              <a:rPr lang="en-US" sz="1500" u="heavy" dirty="0" smtClean="0">
                <a:uFill>
                  <a:solidFill>
                    <a:srgbClr val="7030A0"/>
                  </a:solidFill>
                </a:uFill>
              </a:rPr>
              <a:t>duct</a:t>
            </a:r>
            <a:r>
              <a:rPr lang="en-US" sz="1500" dirty="0">
                <a:solidFill>
                  <a:srgbClr val="00B050"/>
                </a:solidFill>
                <a:uFill>
                  <a:solidFill>
                    <a:srgbClr val="7030A0"/>
                  </a:solidFill>
                </a:uFill>
              </a:rPr>
              <a:t>. (lobes = mammary </a:t>
            </a:r>
            <a:r>
              <a:rPr lang="en-US" sz="1500" dirty="0" smtClean="0">
                <a:solidFill>
                  <a:srgbClr val="00B050"/>
                </a:solidFill>
                <a:uFill>
                  <a:solidFill>
                    <a:srgbClr val="7030A0"/>
                  </a:solidFill>
                </a:uFill>
              </a:rPr>
              <a:t>glands)</a:t>
            </a:r>
            <a:endParaRPr lang="en-US" sz="1500" dirty="0">
              <a:solidFill>
                <a:srgbClr val="00B050"/>
              </a:solidFill>
              <a:uFill>
                <a:solidFill>
                  <a:srgbClr val="7030A0"/>
                </a:solidFill>
              </a:uFill>
            </a:endParaRPr>
          </a:p>
          <a:p>
            <a:pPr marL="342900" indent="-342900">
              <a:lnSpc>
                <a:spcPct val="150000"/>
              </a:lnSpc>
              <a:buClr>
                <a:srgbClr val="008080"/>
              </a:buClr>
              <a:buFont typeface="+mj-lt"/>
              <a:buAutoNum type="alphaUcPeriod"/>
            </a:pPr>
            <a:r>
              <a:rPr lang="en-US" sz="1500" dirty="0" smtClean="0"/>
              <a:t>Lobes </a:t>
            </a:r>
            <a:r>
              <a:rPr lang="en-US" sz="1500" dirty="0"/>
              <a:t>(and ducts) are arranged </a:t>
            </a:r>
            <a:r>
              <a:rPr lang="en-US" sz="1500" dirty="0" smtClean="0"/>
              <a:t>radially.</a:t>
            </a:r>
            <a:endParaRPr lang="en-US" sz="1500" dirty="0"/>
          </a:p>
          <a:p>
            <a:pPr marL="342900" indent="-342900">
              <a:lnSpc>
                <a:spcPct val="150000"/>
              </a:lnSpc>
              <a:buClr>
                <a:srgbClr val="008080"/>
              </a:buClr>
              <a:buFont typeface="+mj-lt"/>
              <a:buAutoNum type="alphaUcPeriod"/>
            </a:pPr>
            <a:r>
              <a:rPr lang="en-US" sz="1500" dirty="0" smtClean="0"/>
              <a:t>Lobes </a:t>
            </a:r>
            <a:r>
              <a:rPr lang="en-US" sz="1500" dirty="0"/>
              <a:t>are composed of </a:t>
            </a:r>
            <a:r>
              <a:rPr lang="en-US" sz="1500" u="heavy" dirty="0" smtClean="0">
                <a:uFill>
                  <a:solidFill>
                    <a:srgbClr val="FF0000"/>
                  </a:solidFill>
                </a:uFill>
              </a:rPr>
              <a:t>lobules</a:t>
            </a:r>
            <a:r>
              <a:rPr lang="en-US" sz="1500" dirty="0" smtClean="0"/>
              <a:t>.</a:t>
            </a:r>
            <a:endParaRPr lang="en-US" sz="1500" dirty="0"/>
          </a:p>
          <a:p>
            <a:pPr marL="342900" indent="-342900">
              <a:lnSpc>
                <a:spcPct val="150000"/>
              </a:lnSpc>
              <a:buClr>
                <a:srgbClr val="008080"/>
              </a:buClr>
              <a:buFont typeface="+mj-lt"/>
              <a:buAutoNum type="alphaUcPeriod"/>
            </a:pPr>
            <a:r>
              <a:rPr lang="en-US" sz="1500" dirty="0" smtClean="0"/>
              <a:t>Lobules </a:t>
            </a:r>
            <a:r>
              <a:rPr lang="en-US" sz="1500" dirty="0"/>
              <a:t>are composed of </a:t>
            </a:r>
            <a:r>
              <a:rPr lang="en-US" sz="1500" u="heavy" dirty="0" smtClean="0">
                <a:uFill>
                  <a:solidFill>
                    <a:srgbClr val="FF9900"/>
                  </a:solidFill>
                </a:uFill>
              </a:rPr>
              <a:t>alveoli</a:t>
            </a:r>
            <a:r>
              <a:rPr lang="en-US" sz="1500" u="heavy" dirty="0">
                <a:uFill>
                  <a:solidFill>
                    <a:srgbClr val="FF9900"/>
                  </a:solidFill>
                </a:uFill>
              </a:rPr>
              <a:t>. </a:t>
            </a:r>
            <a:r>
              <a:rPr lang="en-US" sz="1500" dirty="0">
                <a:solidFill>
                  <a:srgbClr val="00B050"/>
                </a:solidFill>
                <a:uFill>
                  <a:solidFill>
                    <a:srgbClr val="7030A0"/>
                  </a:solidFill>
                </a:uFill>
              </a:rPr>
              <a:t>(alveoli houses the milk secreting cells which is the functional unit of the breast</a:t>
            </a:r>
            <a:r>
              <a:rPr lang="en-US" sz="1500" dirty="0" smtClean="0">
                <a:solidFill>
                  <a:srgbClr val="00B050"/>
                </a:solidFill>
                <a:uFill>
                  <a:solidFill>
                    <a:srgbClr val="7030A0"/>
                  </a:solidFill>
                </a:uFill>
              </a:rPr>
              <a:t>)</a:t>
            </a:r>
          </a:p>
          <a:p>
            <a:pPr marL="342900" indent="-342900">
              <a:buClr>
                <a:srgbClr val="008080"/>
              </a:buClr>
              <a:buFont typeface="+mj-lt"/>
              <a:buAutoNum type="alphaUcPeriod"/>
            </a:pPr>
            <a:endParaRPr lang="en-US" sz="100" u="heavy" dirty="0">
              <a:uFill>
                <a:solidFill>
                  <a:srgbClr val="FF9900"/>
                </a:solidFill>
              </a:uFill>
            </a:endParaRPr>
          </a:p>
          <a:p>
            <a:pPr>
              <a:lnSpc>
                <a:spcPct val="150000"/>
              </a:lnSpc>
              <a:spcBef>
                <a:spcPct val="20000"/>
              </a:spcBef>
              <a:buClr>
                <a:srgbClr val="008080"/>
              </a:buClr>
            </a:pPr>
            <a:r>
              <a:rPr lang="en-US" sz="1700" dirty="0">
                <a:solidFill>
                  <a:srgbClr val="008080"/>
                </a:solidFill>
              </a:rPr>
              <a:t>Ductal System</a:t>
            </a:r>
            <a:r>
              <a:rPr lang="en-US" sz="1700" dirty="0" smtClean="0">
                <a:solidFill>
                  <a:srgbClr val="008080"/>
                </a:solidFill>
              </a:rPr>
              <a:t>: </a:t>
            </a:r>
            <a:r>
              <a:rPr lang="en-US" sz="1400" dirty="0" smtClean="0">
                <a:solidFill>
                  <a:srgbClr val="FF0000"/>
                </a:solidFill>
              </a:rPr>
              <a:t>(</a:t>
            </a:r>
            <a:r>
              <a:rPr lang="en-US" sz="1400" dirty="0" err="1" smtClean="0">
                <a:solidFill>
                  <a:srgbClr val="FF0000"/>
                </a:solidFill>
              </a:rPr>
              <a:t>Dr</a:t>
            </a:r>
            <a:r>
              <a:rPr lang="en-US" sz="1400" dirty="0" smtClean="0">
                <a:solidFill>
                  <a:srgbClr val="FF0000"/>
                </a:solidFill>
              </a:rPr>
              <a:t>: we don’t ask about this since its anatomy)</a:t>
            </a:r>
            <a:endParaRPr lang="en-US" sz="1400" dirty="0">
              <a:solidFill>
                <a:srgbClr val="FF0000"/>
              </a:solidFill>
            </a:endParaRPr>
          </a:p>
          <a:p>
            <a:pPr marL="0" indent="0">
              <a:buNone/>
            </a:pPr>
            <a:r>
              <a:rPr lang="en-US" sz="1500" dirty="0">
                <a:ea typeface="ＭＳ Ｐゴシック" charset="-128"/>
                <a:cs typeface="Arial" pitchFamily="34" charset="0"/>
              </a:rPr>
              <a:t>1. Alveolar tubule.       2. Secondary tubule.         3. Mammary duct.</a:t>
            </a:r>
          </a:p>
          <a:p>
            <a:pPr marL="0" indent="0">
              <a:buNone/>
            </a:pPr>
            <a:r>
              <a:rPr lang="en-US" sz="1500" dirty="0" smtClean="0">
                <a:ea typeface="ＭＳ Ｐゴシック" charset="-128"/>
                <a:cs typeface="Arial" pitchFamily="34" charset="0"/>
              </a:rPr>
              <a:t> </a:t>
            </a:r>
            <a:r>
              <a:rPr lang="en-US" sz="1500" dirty="0">
                <a:ea typeface="ＭＳ Ｐゴシック" charset="-128"/>
                <a:cs typeface="Arial" pitchFamily="34" charset="0"/>
              </a:rPr>
              <a:t>4. Ampulla (lactiferous sinus).            5. Lactiferous duct.</a:t>
            </a:r>
          </a:p>
          <a:p>
            <a:pPr marL="0" indent="0">
              <a:buClr>
                <a:srgbClr val="008080"/>
              </a:buClr>
              <a:buNone/>
            </a:pPr>
            <a:endParaRPr lang="en-US" sz="100" u="heavy" dirty="0" smtClean="0">
              <a:uFill>
                <a:solidFill>
                  <a:srgbClr val="FF9900"/>
                </a:solidFill>
              </a:uFill>
            </a:endParaRPr>
          </a:p>
          <a:p>
            <a:pPr marL="342900" indent="-342900">
              <a:buClr>
                <a:srgbClr val="008080"/>
              </a:buClr>
              <a:buFont typeface="+mj-lt"/>
              <a:buAutoNum type="alphaUcPeriod"/>
            </a:pPr>
            <a:endParaRPr lang="en-US" sz="300" b="1" u="heavy" dirty="0">
              <a:solidFill>
                <a:srgbClr val="008080"/>
              </a:solidFill>
              <a:uFill>
                <a:solidFill>
                  <a:srgbClr val="FF9900"/>
                </a:solidFill>
              </a:uFill>
            </a:endParaRPr>
          </a:p>
          <a:p>
            <a:pPr>
              <a:buClr>
                <a:srgbClr val="008080"/>
              </a:buClr>
            </a:pPr>
            <a:r>
              <a:rPr lang="en-US" sz="1700" dirty="0" smtClean="0">
                <a:solidFill>
                  <a:srgbClr val="008080"/>
                </a:solidFill>
              </a:rPr>
              <a:t>Where </a:t>
            </a:r>
            <a:r>
              <a:rPr lang="en-US" sz="1700" dirty="0">
                <a:solidFill>
                  <a:srgbClr val="008080"/>
                </a:solidFill>
              </a:rPr>
              <a:t>does the milk come from</a:t>
            </a:r>
            <a:r>
              <a:rPr lang="en-US" sz="1700" dirty="0" smtClean="0">
                <a:solidFill>
                  <a:srgbClr val="008080"/>
                </a:solidFill>
              </a:rPr>
              <a:t>? </a:t>
            </a:r>
            <a:r>
              <a:rPr lang="en-US" sz="1600" dirty="0" smtClean="0">
                <a:solidFill>
                  <a:srgbClr val="FF0000"/>
                </a:solidFill>
              </a:rPr>
              <a:t>(important)</a:t>
            </a:r>
            <a:endParaRPr lang="en-US" sz="1600" dirty="0">
              <a:solidFill>
                <a:srgbClr val="FF0000"/>
              </a:solidFill>
            </a:endParaRPr>
          </a:p>
          <a:p>
            <a:pPr>
              <a:lnSpc>
                <a:spcPct val="150000"/>
              </a:lnSpc>
              <a:buClr>
                <a:srgbClr val="008080"/>
              </a:buClr>
              <a:buFont typeface="Arial" panose="020B0604020202020204" pitchFamily="34" charset="0"/>
              <a:buChar char="•"/>
            </a:pPr>
            <a:r>
              <a:rPr lang="en-GB" sz="1600" dirty="0">
                <a:cs typeface="Arial" pitchFamily="34" charset="0"/>
              </a:rPr>
              <a:t>The fundamental secretory unit of the breast is the </a:t>
            </a:r>
            <a:r>
              <a:rPr lang="en-GB" sz="1600" dirty="0">
                <a:solidFill>
                  <a:srgbClr val="FF0000"/>
                </a:solidFill>
                <a:cs typeface="Arial" pitchFamily="34" charset="0"/>
              </a:rPr>
              <a:t>alveolus.</a:t>
            </a:r>
          </a:p>
          <a:p>
            <a:pPr>
              <a:lnSpc>
                <a:spcPct val="150000"/>
              </a:lnSpc>
              <a:buClr>
                <a:srgbClr val="008080"/>
              </a:buClr>
              <a:buFont typeface="Arial" panose="020B0604020202020204" pitchFamily="34" charset="0"/>
              <a:buChar char="•"/>
            </a:pPr>
            <a:r>
              <a:rPr lang="en-GB" sz="1600" dirty="0">
                <a:cs typeface="Arial" pitchFamily="34" charset="0"/>
              </a:rPr>
              <a:t>The function of the alveolar epithelial cells is to remove nutrients from the blood and </a:t>
            </a:r>
            <a:endParaRPr lang="en-GB" sz="1600" dirty="0" smtClean="0">
              <a:cs typeface="Arial" pitchFamily="34" charset="0"/>
            </a:endParaRPr>
          </a:p>
          <a:p>
            <a:pPr marL="0" indent="0">
              <a:lnSpc>
                <a:spcPct val="150000"/>
              </a:lnSpc>
              <a:buClr>
                <a:srgbClr val="008080"/>
              </a:buClr>
              <a:buNone/>
            </a:pPr>
            <a:r>
              <a:rPr lang="en-GB" sz="1600" dirty="0">
                <a:cs typeface="Arial" pitchFamily="34" charset="0"/>
              </a:rPr>
              <a:t> </a:t>
            </a:r>
            <a:r>
              <a:rPr lang="en-GB" sz="1600" dirty="0" smtClean="0">
                <a:cs typeface="Arial" pitchFamily="34" charset="0"/>
              </a:rPr>
              <a:t>       transform </a:t>
            </a:r>
            <a:r>
              <a:rPr lang="en-GB" sz="1600" dirty="0">
                <a:cs typeface="Arial" pitchFamily="34" charset="0"/>
              </a:rPr>
              <a:t>these nutrients into the components of milk.</a:t>
            </a:r>
          </a:p>
          <a:p>
            <a:pPr marL="0" indent="0">
              <a:lnSpc>
                <a:spcPct val="150000"/>
              </a:lnSpc>
              <a:buClr>
                <a:srgbClr val="008080"/>
              </a:buClr>
              <a:buNone/>
            </a:pPr>
            <a:r>
              <a:rPr lang="en-GB" sz="1500" dirty="0">
                <a:solidFill>
                  <a:schemeClr val="bg1">
                    <a:lumMod val="50000"/>
                  </a:schemeClr>
                </a:solidFill>
                <a:cs typeface="Arial" pitchFamily="34" charset="0"/>
              </a:rPr>
              <a:t> </a:t>
            </a:r>
            <a:r>
              <a:rPr lang="en-GB" sz="1500" dirty="0" smtClean="0">
                <a:solidFill>
                  <a:schemeClr val="bg1">
                    <a:lumMod val="50000"/>
                  </a:schemeClr>
                </a:solidFill>
                <a:cs typeface="Arial" pitchFamily="34" charset="0"/>
              </a:rPr>
              <a:t>                           (</a:t>
            </a:r>
            <a:r>
              <a:rPr lang="en-GB" sz="1500" dirty="0">
                <a:solidFill>
                  <a:schemeClr val="bg1">
                    <a:lumMod val="50000"/>
                  </a:schemeClr>
                </a:solidFill>
                <a:cs typeface="Arial" pitchFamily="34" charset="0"/>
              </a:rPr>
              <a:t>The milk is secreted from the alveolar epithelium)</a:t>
            </a:r>
          </a:p>
        </p:txBody>
      </p:sp>
      <p:sp>
        <p:nvSpPr>
          <p:cNvPr id="10" name="Rectangle 9"/>
          <p:cNvSpPr/>
          <p:nvPr/>
        </p:nvSpPr>
        <p:spPr>
          <a:xfrm>
            <a:off x="6742484" y="1209438"/>
            <a:ext cx="4836919" cy="1200329"/>
          </a:xfrm>
          <a:prstGeom prst="rect">
            <a:avLst/>
          </a:prstGeom>
          <a:ln>
            <a:solidFill>
              <a:srgbClr val="00B050"/>
            </a:solidFill>
            <a:prstDash val="dashDot"/>
          </a:ln>
        </p:spPr>
        <p:txBody>
          <a:bodyPr wrap="square">
            <a:spAutoFit/>
          </a:bodyPr>
          <a:lstStyle/>
          <a:p>
            <a:pPr marL="285750" indent="-285750">
              <a:buFont typeface="Wingdings" panose="05000000000000000000" pitchFamily="2" charset="2"/>
              <a:buChar char="ü"/>
            </a:pPr>
            <a:r>
              <a:rPr lang="en-US" sz="1200" dirty="0" smtClean="0">
                <a:solidFill>
                  <a:srgbClr val="00B050"/>
                </a:solidFill>
                <a:uFill>
                  <a:solidFill>
                    <a:srgbClr val="7030A0"/>
                  </a:solidFill>
                </a:uFill>
              </a:rPr>
              <a:t>Each lobule has many alveolar cells but the exact number is unknown.</a:t>
            </a:r>
          </a:p>
          <a:p>
            <a:pPr marL="285750" indent="-285750">
              <a:buFont typeface="Wingdings" panose="05000000000000000000" pitchFamily="2" charset="2"/>
              <a:buChar char="ü"/>
            </a:pPr>
            <a:r>
              <a:rPr lang="en-US" sz="1200" dirty="0" smtClean="0">
                <a:solidFill>
                  <a:srgbClr val="00B050"/>
                </a:solidFill>
                <a:uFill>
                  <a:solidFill>
                    <a:srgbClr val="7030A0"/>
                  </a:solidFill>
                </a:uFill>
              </a:rPr>
              <a:t>Each </a:t>
            </a:r>
            <a:r>
              <a:rPr lang="en-US" sz="1200" b="1" dirty="0" smtClean="0">
                <a:solidFill>
                  <a:srgbClr val="00B050"/>
                </a:solidFill>
                <a:uFill>
                  <a:solidFill>
                    <a:srgbClr val="7030A0"/>
                  </a:solidFill>
                </a:uFill>
              </a:rPr>
              <a:t>alveoli</a:t>
            </a:r>
            <a:r>
              <a:rPr lang="en-US" sz="1200" dirty="0" smtClean="0">
                <a:solidFill>
                  <a:srgbClr val="00B050"/>
                </a:solidFill>
                <a:uFill>
                  <a:solidFill>
                    <a:srgbClr val="7030A0"/>
                  </a:solidFill>
                </a:uFill>
              </a:rPr>
              <a:t> contains one layer of alveolar epithelial cells which is the site of </a:t>
            </a:r>
            <a:r>
              <a:rPr lang="en-US" sz="1200" b="1" dirty="0" smtClean="0">
                <a:solidFill>
                  <a:srgbClr val="00B050"/>
                </a:solidFill>
                <a:uFill>
                  <a:solidFill>
                    <a:srgbClr val="7030A0"/>
                  </a:solidFill>
                </a:uFill>
              </a:rPr>
              <a:t>milk synthesis</a:t>
            </a:r>
            <a:r>
              <a:rPr lang="en-US" sz="1200" b="1" dirty="0" smtClean="0">
                <a:solidFill>
                  <a:srgbClr val="00B050"/>
                </a:solidFill>
                <a:uFill>
                  <a:solidFill>
                    <a:srgbClr val="7030A0"/>
                  </a:solidFill>
                </a:uFill>
              </a:rPr>
              <a:t>.</a:t>
            </a:r>
          </a:p>
          <a:p>
            <a:pPr marL="285750" indent="-285750">
              <a:buFont typeface="Wingdings" panose="05000000000000000000" pitchFamily="2" charset="2"/>
              <a:buChar char="ü"/>
            </a:pPr>
            <a:r>
              <a:rPr lang="en-US" sz="1200" b="1" dirty="0" smtClean="0">
                <a:solidFill>
                  <a:srgbClr val="00B050"/>
                </a:solidFill>
                <a:uFill>
                  <a:solidFill>
                    <a:srgbClr val="7030A0"/>
                  </a:solidFill>
                </a:uFill>
              </a:rPr>
              <a:t>Lumen </a:t>
            </a:r>
            <a:r>
              <a:rPr lang="en-US" sz="1200" b="1" dirty="0" smtClean="0">
                <a:solidFill>
                  <a:srgbClr val="00B050"/>
                </a:solidFill>
                <a:uFill>
                  <a:solidFill>
                    <a:srgbClr val="7030A0"/>
                  </a:solidFill>
                </a:uFill>
                <a:sym typeface="Wingdings" panose="05000000000000000000" pitchFamily="2" charset="2"/>
              </a:rPr>
              <a:t> milk storage.</a:t>
            </a:r>
            <a:endParaRPr lang="en-US" sz="1200" b="1" dirty="0" smtClean="0">
              <a:solidFill>
                <a:srgbClr val="00B050"/>
              </a:solidFill>
              <a:uFill>
                <a:solidFill>
                  <a:srgbClr val="7030A0"/>
                </a:solidFill>
              </a:uFill>
            </a:endParaRPr>
          </a:p>
          <a:p>
            <a:pPr marL="285750" indent="-285750">
              <a:buFont typeface="Wingdings" panose="05000000000000000000" pitchFamily="2" charset="2"/>
              <a:buChar char="ü"/>
            </a:pPr>
            <a:r>
              <a:rPr lang="en-US" sz="1200" dirty="0" smtClean="0">
                <a:solidFill>
                  <a:srgbClr val="00B050"/>
                </a:solidFill>
                <a:uFill>
                  <a:solidFill>
                    <a:srgbClr val="7030A0"/>
                  </a:solidFill>
                </a:uFill>
              </a:rPr>
              <a:t>Around each alveoli are </a:t>
            </a:r>
            <a:r>
              <a:rPr lang="en-US" sz="1200" dirty="0" err="1" smtClean="0">
                <a:solidFill>
                  <a:srgbClr val="00B050"/>
                </a:solidFill>
                <a:uFill>
                  <a:solidFill>
                    <a:srgbClr val="7030A0"/>
                  </a:solidFill>
                </a:uFill>
              </a:rPr>
              <a:t>myoepithelial</a:t>
            </a:r>
            <a:r>
              <a:rPr lang="en-US" sz="1200" dirty="0" smtClean="0">
                <a:solidFill>
                  <a:srgbClr val="00B050"/>
                </a:solidFill>
                <a:uFill>
                  <a:solidFill>
                    <a:srgbClr val="7030A0"/>
                  </a:solidFill>
                </a:uFill>
              </a:rPr>
              <a:t> cells they contract are squeeze the milk towards the lumen.</a:t>
            </a:r>
          </a:p>
        </p:txBody>
      </p:sp>
    </p:spTree>
    <p:extLst>
      <p:ext uri="{BB962C8B-B14F-4D97-AF65-F5344CB8AC3E}">
        <p14:creationId xmlns:p14="http://schemas.microsoft.com/office/powerpoint/2010/main" val="11443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Theories</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95400"/>
            <a:ext cx="10969942" cy="4824535"/>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a:solidFill>
                  <a:srgbClr val="008080"/>
                </a:solidFill>
              </a:rPr>
              <a:t>Uterine milk theory:  </a:t>
            </a:r>
            <a:r>
              <a:rPr lang="en-US" altLang="en-US" sz="1800" dirty="0" smtClean="0"/>
              <a:t>Vessel </a:t>
            </a:r>
            <a:r>
              <a:rPr lang="en-US" altLang="en-US" sz="1800" dirty="0"/>
              <a:t>connecting the uterus to the breast (diversion of menstrual blood to the breast</a:t>
            </a:r>
            <a:r>
              <a:rPr lang="en-US" altLang="en-US" sz="1800" dirty="0" smtClean="0"/>
              <a:t>).</a:t>
            </a:r>
          </a:p>
          <a:p>
            <a:pPr defTabSz="914400">
              <a:lnSpc>
                <a:spcPct val="150000"/>
              </a:lnSpc>
              <a:buClr>
                <a:srgbClr val="008080"/>
              </a:buClr>
              <a:defRPr/>
            </a:pPr>
            <a:endParaRPr lang="en-US" altLang="en-US" sz="1800" dirty="0"/>
          </a:p>
          <a:p>
            <a:pPr defTabSz="914400">
              <a:lnSpc>
                <a:spcPct val="150000"/>
              </a:lnSpc>
              <a:buClr>
                <a:srgbClr val="008080"/>
              </a:buClr>
              <a:defRPr/>
            </a:pPr>
            <a:r>
              <a:rPr lang="en-US" altLang="en-US" sz="1800" dirty="0" err="1">
                <a:solidFill>
                  <a:srgbClr val="008080"/>
                </a:solidFill>
              </a:rPr>
              <a:t>Chyle</a:t>
            </a:r>
            <a:r>
              <a:rPr lang="en-US" altLang="en-US" sz="1800" dirty="0">
                <a:solidFill>
                  <a:srgbClr val="008080"/>
                </a:solidFill>
              </a:rPr>
              <a:t> </a:t>
            </a:r>
            <a:r>
              <a:rPr lang="en-US" altLang="en-US" sz="1800" dirty="0" smtClean="0">
                <a:solidFill>
                  <a:srgbClr val="008080"/>
                </a:solidFill>
              </a:rPr>
              <a:t>theory: </a:t>
            </a:r>
            <a:r>
              <a:rPr lang="en-US" altLang="en-US" sz="1800" dirty="0" smtClean="0"/>
              <a:t>Milk </a:t>
            </a:r>
            <a:r>
              <a:rPr lang="en-US" altLang="en-US" sz="1800" dirty="0"/>
              <a:t>is derived directly from </a:t>
            </a:r>
            <a:r>
              <a:rPr lang="en-US" altLang="en-US" sz="1800" dirty="0" err="1"/>
              <a:t>chyle</a:t>
            </a:r>
            <a:r>
              <a:rPr lang="en-US" altLang="en-US" sz="1800" dirty="0"/>
              <a:t> (milky fluid of emulsified fat absorbed from the intestinal tract into lymphatic system</a:t>
            </a:r>
            <a:r>
              <a:rPr lang="en-US" altLang="en-US" sz="1800" dirty="0" smtClean="0"/>
              <a:t>).</a:t>
            </a:r>
          </a:p>
          <a:p>
            <a:pPr defTabSz="914400">
              <a:lnSpc>
                <a:spcPct val="150000"/>
              </a:lnSpc>
              <a:buClr>
                <a:srgbClr val="008080"/>
              </a:buClr>
              <a:defRPr/>
            </a:pPr>
            <a:endParaRPr lang="en-US" altLang="en-US" sz="1800" dirty="0"/>
          </a:p>
          <a:p>
            <a:pPr defTabSz="914400">
              <a:lnSpc>
                <a:spcPct val="150000"/>
              </a:lnSpc>
              <a:buClr>
                <a:srgbClr val="008080"/>
              </a:buClr>
              <a:defRPr/>
            </a:pPr>
            <a:r>
              <a:rPr lang="en-US" altLang="en-US" sz="1800" dirty="0">
                <a:solidFill>
                  <a:srgbClr val="008080"/>
                </a:solidFill>
              </a:rPr>
              <a:t>Synthesis </a:t>
            </a:r>
            <a:r>
              <a:rPr lang="en-US" altLang="en-US" sz="1800" dirty="0" smtClean="0">
                <a:solidFill>
                  <a:srgbClr val="008080"/>
                </a:solidFill>
              </a:rPr>
              <a:t>theory: </a:t>
            </a:r>
            <a:r>
              <a:rPr lang="en-US" altLang="en-US" sz="1800" dirty="0" smtClean="0"/>
              <a:t>Milk </a:t>
            </a:r>
            <a:r>
              <a:rPr lang="en-US" altLang="en-US" sz="1800" dirty="0"/>
              <a:t>is formed from substrates carried to the gland in the </a:t>
            </a:r>
            <a:r>
              <a:rPr lang="en-US" altLang="en-US" sz="1800" dirty="0" smtClean="0"/>
              <a:t>blood. </a:t>
            </a:r>
            <a:endParaRPr lang="en-US" altLang="en-US" sz="1800" dirty="0"/>
          </a:p>
        </p:txBody>
      </p:sp>
      <p:sp>
        <p:nvSpPr>
          <p:cNvPr id="6" name="Rectangle 5"/>
          <p:cNvSpPr/>
          <p:nvPr/>
        </p:nvSpPr>
        <p:spPr>
          <a:xfrm>
            <a:off x="10109457" y="0"/>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213" r="90000"/>
                    </a14:imgEffect>
                  </a14:imgLayer>
                </a14:imgProps>
              </a:ext>
              <a:ext uri="{28A0092B-C50C-407E-A947-70E740481C1C}">
                <a14:useLocalDpi xmlns:a14="http://schemas.microsoft.com/office/drawing/2010/main" val="0"/>
              </a:ext>
            </a:extLst>
          </a:blip>
          <a:srcRect t="9501" r="39142"/>
          <a:stretch/>
        </p:blipFill>
        <p:spPr>
          <a:xfrm>
            <a:off x="8487924" y="2917238"/>
            <a:ext cx="3091478" cy="3423494"/>
          </a:xfrm>
          <a:prstGeom prst="rect">
            <a:avLst/>
          </a:prstGeom>
        </p:spPr>
      </p:pic>
    </p:spTree>
    <p:extLst>
      <p:ext uri="{BB962C8B-B14F-4D97-AF65-F5344CB8AC3E}">
        <p14:creationId xmlns:p14="http://schemas.microsoft.com/office/powerpoint/2010/main" val="2480161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Stages of Mammary Gland Development</a:t>
            </a:r>
          </a:p>
        </p:txBody>
      </p:sp>
      <p:sp>
        <p:nvSpPr>
          <p:cNvPr id="13" name="Rectangle 12"/>
          <p:cNvSpPr/>
          <p:nvPr/>
        </p:nvSpPr>
        <p:spPr>
          <a:xfrm>
            <a:off x="602515" y="1287576"/>
            <a:ext cx="3252703" cy="648072"/>
          </a:xfrm>
          <a:prstGeom prst="rect">
            <a:avLst/>
          </a:prstGeom>
          <a:solidFill>
            <a:srgbClr val="EFF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Stage </a:t>
            </a:r>
            <a:r>
              <a:rPr kumimoji="0" lang="en-US" sz="1800" b="0" i="0" u="none" strike="noStrike" kern="1200" cap="none" spc="0" normalizeH="0" baseline="0" noProof="0" dirty="0">
                <a:ln>
                  <a:noFill/>
                </a:ln>
                <a:solidFill>
                  <a:srgbClr val="FFC000"/>
                </a:solidFill>
                <a:effectLst/>
                <a:uLnTx/>
                <a:uFillTx/>
                <a:latin typeface="Gill Sans MT"/>
                <a:ea typeface="+mn-ea"/>
                <a:cs typeface="+mn-cs"/>
              </a:rPr>
              <a:t>1</a:t>
            </a:r>
          </a:p>
          <a:p>
            <a:pPr lvl="0" algn="ctr">
              <a:lnSpc>
                <a:spcPct val="80000"/>
              </a:lnSpc>
            </a:pPr>
            <a:r>
              <a:rPr lang="en-US" sz="1800" dirty="0" err="1" smtClean="0">
                <a:solidFill>
                  <a:prstClr val="black"/>
                </a:solidFill>
              </a:rPr>
              <a:t>Mammogenesis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4" name="Rectangle 13"/>
          <p:cNvSpPr/>
          <p:nvPr/>
        </p:nvSpPr>
        <p:spPr>
          <a:xfrm>
            <a:off x="596342" y="4375573"/>
            <a:ext cx="3252704" cy="648072"/>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defRPr/>
            </a:pPr>
            <a:r>
              <a:rPr lang="en-US" sz="1800" dirty="0">
                <a:solidFill>
                  <a:prstClr val="black"/>
                </a:solidFill>
              </a:rPr>
              <a:t>Stage </a:t>
            </a:r>
            <a:r>
              <a:rPr lang="en-US" sz="1800" dirty="0" smtClean="0">
                <a:solidFill>
                  <a:srgbClr val="FFC000"/>
                </a:solidFill>
              </a:rPr>
              <a:t>4</a:t>
            </a:r>
            <a:endParaRPr lang="en-US" sz="1800" dirty="0">
              <a:solidFill>
                <a:srgbClr val="FFC000"/>
              </a:solidFill>
            </a:endParaRPr>
          </a:p>
          <a:p>
            <a:pPr lvl="0" algn="ctr">
              <a:lnSpc>
                <a:spcPct val="80000"/>
              </a:lnSpc>
            </a:pPr>
            <a:r>
              <a:rPr lang="en-US" sz="1800" dirty="0">
                <a:solidFill>
                  <a:prstClr val="black"/>
                </a:solidFill>
              </a:rPr>
              <a:t>Involution</a:t>
            </a:r>
          </a:p>
        </p:txBody>
      </p:sp>
      <p:sp>
        <p:nvSpPr>
          <p:cNvPr id="15" name="Rectangle 14"/>
          <p:cNvSpPr/>
          <p:nvPr/>
        </p:nvSpPr>
        <p:spPr>
          <a:xfrm>
            <a:off x="606946" y="3343848"/>
            <a:ext cx="3242100" cy="648072"/>
          </a:xfrm>
          <a:prstGeom prst="rect">
            <a:avLst/>
          </a:prstGeom>
          <a:solidFill>
            <a:srgbClr val="FB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Stage </a:t>
            </a:r>
            <a:r>
              <a:rPr kumimoji="0" lang="en-US" sz="1800" b="0" i="0" u="none" strike="noStrike" kern="1200" cap="none" spc="0" normalizeH="0" baseline="0" noProof="0" dirty="0">
                <a:ln>
                  <a:noFill/>
                </a:ln>
                <a:solidFill>
                  <a:srgbClr val="FFC000"/>
                </a:solidFill>
                <a:effectLst/>
                <a:uLnTx/>
                <a:uFillTx/>
                <a:latin typeface="Gill Sans MT"/>
                <a:ea typeface="+mn-ea"/>
                <a:cs typeface="+mn-cs"/>
              </a:rPr>
              <a:t>3</a:t>
            </a:r>
          </a:p>
          <a:p>
            <a:pPr lvl="0" algn="ctr">
              <a:lnSpc>
                <a:spcPct val="80000"/>
              </a:lnSpc>
            </a:pPr>
            <a:r>
              <a:rPr lang="en-US" sz="1800" dirty="0">
                <a:solidFill>
                  <a:prstClr val="black"/>
                </a:solidFill>
              </a:rPr>
              <a:t>Galactopoiesis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6" name="Rectangle 15"/>
          <p:cNvSpPr/>
          <p:nvPr/>
        </p:nvSpPr>
        <p:spPr>
          <a:xfrm>
            <a:off x="596342" y="2315712"/>
            <a:ext cx="3258876" cy="648072"/>
          </a:xfrm>
          <a:prstGeom prst="rect">
            <a:avLst/>
          </a:prstGeom>
          <a:solidFill>
            <a:srgbClr val="FF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Stage </a:t>
            </a:r>
            <a:r>
              <a:rPr kumimoji="0" lang="en-US" sz="1800" b="0" i="0" u="none" strike="noStrike" kern="1200" cap="none" spc="0" normalizeH="0" baseline="0" noProof="0" dirty="0">
                <a:ln>
                  <a:noFill/>
                </a:ln>
                <a:solidFill>
                  <a:srgbClr val="FFC000"/>
                </a:solidFill>
                <a:effectLst/>
                <a:uLnTx/>
                <a:uFillTx/>
                <a:latin typeface="Gill Sans MT"/>
                <a:ea typeface="+mn-ea"/>
                <a:cs typeface="+mn-cs"/>
              </a:rPr>
              <a:t>2</a:t>
            </a:r>
          </a:p>
          <a:p>
            <a:pPr lvl="0" algn="ctr">
              <a:lnSpc>
                <a:spcPct val="80000"/>
              </a:lnSpc>
            </a:pPr>
            <a:r>
              <a:rPr lang="en-US" sz="1800" dirty="0">
                <a:solidFill>
                  <a:prstClr val="black"/>
                </a:solidFill>
              </a:rPr>
              <a:t>Lactogenesis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7" name="Straight Arrow Connector 16"/>
          <p:cNvCxnSpPr/>
          <p:nvPr/>
        </p:nvCxnSpPr>
        <p:spPr>
          <a:xfrm flipH="1">
            <a:off x="2242259" y="2968226"/>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242259" y="1934031"/>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42259" y="3984203"/>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3" idx="3"/>
            <a:endCxn id="23" idx="1"/>
          </p:cNvCxnSpPr>
          <p:nvPr/>
        </p:nvCxnSpPr>
        <p:spPr>
          <a:xfrm>
            <a:off x="3855218" y="1611612"/>
            <a:ext cx="1076984"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932202" y="1287576"/>
            <a:ext cx="4965515" cy="648072"/>
          </a:xfrm>
          <a:prstGeom prst="rect">
            <a:avLst/>
          </a:prstGeom>
          <a:solidFill>
            <a:srgbClr val="F3F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700" dirty="0" smtClean="0">
                <a:solidFill>
                  <a:prstClr val="black"/>
                </a:solidFill>
              </a:rPr>
              <a:t>Growth and development of mammary gland to a functional state</a:t>
            </a:r>
            <a:endParaRPr kumimoji="0" lang="en-US" sz="1700" b="0" i="0" u="none" strike="noStrike" kern="1200" cap="none" spc="0" normalizeH="0" baseline="0" noProof="0" dirty="0">
              <a:ln>
                <a:noFill/>
              </a:ln>
              <a:solidFill>
                <a:prstClr val="black"/>
              </a:solidFill>
              <a:effectLst/>
              <a:uLnTx/>
              <a:uFillTx/>
              <a:latin typeface="Gill Sans MT"/>
            </a:endParaRPr>
          </a:p>
        </p:txBody>
      </p:sp>
      <p:sp>
        <p:nvSpPr>
          <p:cNvPr id="24" name="Rectangle 23"/>
          <p:cNvSpPr/>
          <p:nvPr/>
        </p:nvSpPr>
        <p:spPr>
          <a:xfrm>
            <a:off x="4932202" y="2312308"/>
            <a:ext cx="4965515" cy="648072"/>
          </a:xfrm>
          <a:prstGeom prst="rect">
            <a:avLst/>
          </a:prstGeom>
          <a:solidFill>
            <a:srgbClr val="FF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smtClean="0">
                <a:solidFill>
                  <a:prstClr val="black"/>
                </a:solidFill>
              </a:rPr>
              <a:t>Initiation of milk secretion</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5" name="Rectangle 24"/>
          <p:cNvSpPr/>
          <p:nvPr/>
        </p:nvSpPr>
        <p:spPr>
          <a:xfrm>
            <a:off x="4938374" y="3340444"/>
            <a:ext cx="4959255" cy="648072"/>
          </a:xfrm>
          <a:prstGeom prst="rect">
            <a:avLst/>
          </a:prstGeom>
          <a:solidFill>
            <a:srgbClr val="FD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smtClean="0">
                <a:solidFill>
                  <a:prstClr val="black"/>
                </a:solidFill>
              </a:rPr>
              <a:t>Maintenance of milk secretion in the postpartum period</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6" name="Rectangle 25"/>
          <p:cNvSpPr/>
          <p:nvPr/>
        </p:nvSpPr>
        <p:spPr>
          <a:xfrm>
            <a:off x="4938374" y="4361223"/>
            <a:ext cx="4959255" cy="668242"/>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defRPr/>
            </a:pPr>
            <a:r>
              <a:rPr lang="en-US" sz="1800" dirty="0" smtClean="0">
                <a:solidFill>
                  <a:prstClr val="black"/>
                </a:solidFill>
              </a:rPr>
              <a:t>Cessation of milk </a:t>
            </a:r>
            <a:r>
              <a:rPr lang="en-US" sz="1800" dirty="0">
                <a:solidFill>
                  <a:prstClr val="black"/>
                </a:solidFill>
              </a:rPr>
              <a:t>production (when the breasts stop producing milk completely after </a:t>
            </a:r>
            <a:r>
              <a:rPr lang="en-US" sz="1800" dirty="0" smtClean="0">
                <a:solidFill>
                  <a:prstClr val="black"/>
                </a:solidFill>
              </a:rPr>
              <a:t>weaning</a:t>
            </a:r>
            <a:r>
              <a:rPr lang="en-US" sz="1800" dirty="0">
                <a:solidFill>
                  <a:prstClr val="black"/>
                </a:solidFill>
              </a:rPr>
              <a:t>)</a:t>
            </a:r>
          </a:p>
        </p:txBody>
      </p:sp>
      <p:sp>
        <p:nvSpPr>
          <p:cNvPr id="33" name="Left Brace 32"/>
          <p:cNvSpPr/>
          <p:nvPr/>
        </p:nvSpPr>
        <p:spPr>
          <a:xfrm>
            <a:off x="9874000" y="2312372"/>
            <a:ext cx="209091" cy="648072"/>
          </a:xfrm>
          <a:prstGeom prst="leftBrace">
            <a:avLst/>
          </a:prstGeom>
          <a:ln>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10045923" y="2149809"/>
            <a:ext cx="1549336" cy="369332"/>
          </a:xfrm>
          <a:prstGeom prst="rect">
            <a:avLst/>
          </a:prstGeom>
          <a:solidFill>
            <a:srgbClr val="FEFDF8"/>
          </a:solidFill>
        </p:spPr>
        <p:txBody>
          <a:bodyPr wrap="square">
            <a:spAutoFit/>
          </a:bodyPr>
          <a:lstStyle/>
          <a:p>
            <a:pPr algn="ctr"/>
            <a:r>
              <a:rPr lang="en-US" sz="1800" dirty="0" smtClean="0">
                <a:solidFill>
                  <a:srgbClr val="007D7A"/>
                </a:solidFill>
                <a:cs typeface="Calibri" panose="020F0502020204030204" pitchFamily="34" charset="0"/>
              </a:rPr>
              <a:t>Phase </a:t>
            </a:r>
            <a:r>
              <a:rPr lang="en-US" sz="1800" dirty="0" smtClean="0">
                <a:solidFill>
                  <a:srgbClr val="FFC000"/>
                </a:solidFill>
                <a:cs typeface="Calibri" panose="020F0502020204030204" pitchFamily="34" charset="0"/>
              </a:rPr>
              <a:t>1</a:t>
            </a:r>
            <a:endParaRPr lang="en-US" sz="1800" dirty="0">
              <a:solidFill>
                <a:srgbClr val="FFC000"/>
              </a:solidFill>
              <a:cs typeface="Calibri" panose="020F0502020204030204" pitchFamily="34" charset="0"/>
            </a:endParaRPr>
          </a:p>
        </p:txBody>
      </p:sp>
      <p:sp>
        <p:nvSpPr>
          <p:cNvPr id="35" name="Rectangle 34"/>
          <p:cNvSpPr/>
          <p:nvPr/>
        </p:nvSpPr>
        <p:spPr>
          <a:xfrm>
            <a:off x="10045923" y="2722897"/>
            <a:ext cx="1549336" cy="369332"/>
          </a:xfrm>
          <a:prstGeom prst="rect">
            <a:avLst/>
          </a:prstGeom>
          <a:solidFill>
            <a:srgbClr val="F7FFFB"/>
          </a:solidFill>
        </p:spPr>
        <p:txBody>
          <a:bodyPr wrap="square">
            <a:spAutoFit/>
          </a:bodyPr>
          <a:lstStyle/>
          <a:p>
            <a:pPr algn="ctr"/>
            <a:r>
              <a:rPr lang="en-US" sz="1800" dirty="0" smtClean="0">
                <a:solidFill>
                  <a:srgbClr val="007D7A"/>
                </a:solidFill>
                <a:cs typeface="Calibri" panose="020F0502020204030204" pitchFamily="34" charset="0"/>
              </a:rPr>
              <a:t>Phase </a:t>
            </a:r>
            <a:r>
              <a:rPr lang="en-US" sz="1800" dirty="0" smtClean="0">
                <a:solidFill>
                  <a:srgbClr val="FFC000"/>
                </a:solidFill>
                <a:cs typeface="Calibri" panose="020F0502020204030204" pitchFamily="34" charset="0"/>
              </a:rPr>
              <a:t>2</a:t>
            </a:r>
            <a:endParaRPr lang="en-US" sz="1800" dirty="0">
              <a:solidFill>
                <a:srgbClr val="FFC000"/>
              </a:solidFill>
              <a:cs typeface="Calibri" panose="020F0502020204030204" pitchFamily="34" charset="0"/>
            </a:endParaRPr>
          </a:p>
        </p:txBody>
      </p:sp>
      <p:sp>
        <p:nvSpPr>
          <p:cNvPr id="36" name="Rectangle 35"/>
          <p:cNvSpPr/>
          <p:nvPr/>
        </p:nvSpPr>
        <p:spPr>
          <a:xfrm>
            <a:off x="3745639" y="1264954"/>
            <a:ext cx="1296144" cy="369332"/>
          </a:xfrm>
          <a:prstGeom prst="rect">
            <a:avLst/>
          </a:prstGeom>
        </p:spPr>
        <p:txBody>
          <a:bodyPr wrap="square">
            <a:spAutoFit/>
          </a:bodyPr>
          <a:lstStyle/>
          <a:p>
            <a:pPr algn="ctr"/>
            <a:r>
              <a:rPr lang="en-US" sz="1800" dirty="0" smtClean="0">
                <a:solidFill>
                  <a:schemeClr val="bg1">
                    <a:lumMod val="50000"/>
                  </a:schemeClr>
                </a:solidFill>
                <a:cs typeface="Calibri" panose="020F0502020204030204" pitchFamily="34" charset="0"/>
              </a:rPr>
              <a:t>Definition </a:t>
            </a:r>
            <a:endParaRPr lang="en-US" sz="1800" dirty="0">
              <a:solidFill>
                <a:schemeClr val="bg1">
                  <a:lumMod val="50000"/>
                </a:schemeClr>
              </a:solidFill>
              <a:cs typeface="Calibri" panose="020F0502020204030204" pitchFamily="34" charset="0"/>
            </a:endParaRPr>
          </a:p>
        </p:txBody>
      </p:sp>
      <p:cxnSp>
        <p:nvCxnSpPr>
          <p:cNvPr id="38" name="Straight Connector 37"/>
          <p:cNvCxnSpPr/>
          <p:nvPr/>
        </p:nvCxnSpPr>
        <p:spPr>
          <a:xfrm>
            <a:off x="3855218" y="2665959"/>
            <a:ext cx="107698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745639" y="2319301"/>
            <a:ext cx="1296144" cy="369332"/>
          </a:xfrm>
          <a:prstGeom prst="rect">
            <a:avLst/>
          </a:prstGeom>
        </p:spPr>
        <p:txBody>
          <a:bodyPr wrap="square">
            <a:spAutoFit/>
          </a:bodyPr>
          <a:lstStyle/>
          <a:p>
            <a:pPr algn="ctr"/>
            <a:r>
              <a:rPr lang="en-US" sz="1800" dirty="0" smtClean="0">
                <a:solidFill>
                  <a:schemeClr val="bg1">
                    <a:lumMod val="50000"/>
                  </a:schemeClr>
                </a:solidFill>
                <a:cs typeface="Calibri" panose="020F0502020204030204" pitchFamily="34" charset="0"/>
              </a:rPr>
              <a:t>Definition </a:t>
            </a:r>
            <a:endParaRPr lang="en-US" sz="1800" dirty="0">
              <a:solidFill>
                <a:schemeClr val="bg1">
                  <a:lumMod val="50000"/>
                </a:schemeClr>
              </a:solidFill>
              <a:cs typeface="Calibri" panose="020F0502020204030204" pitchFamily="34" charset="0"/>
            </a:endParaRPr>
          </a:p>
        </p:txBody>
      </p:sp>
      <p:cxnSp>
        <p:nvCxnSpPr>
          <p:cNvPr id="40" name="Straight Connector 39"/>
          <p:cNvCxnSpPr/>
          <p:nvPr/>
        </p:nvCxnSpPr>
        <p:spPr>
          <a:xfrm>
            <a:off x="3855218" y="3664480"/>
            <a:ext cx="107698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45639" y="3307038"/>
            <a:ext cx="1296144" cy="369332"/>
          </a:xfrm>
          <a:prstGeom prst="rect">
            <a:avLst/>
          </a:prstGeom>
        </p:spPr>
        <p:txBody>
          <a:bodyPr wrap="square">
            <a:spAutoFit/>
          </a:bodyPr>
          <a:lstStyle/>
          <a:p>
            <a:pPr algn="ctr"/>
            <a:r>
              <a:rPr lang="en-US" sz="1800" dirty="0" smtClean="0">
                <a:solidFill>
                  <a:schemeClr val="bg1">
                    <a:lumMod val="50000"/>
                  </a:schemeClr>
                </a:solidFill>
                <a:cs typeface="Calibri" panose="020F0502020204030204" pitchFamily="34" charset="0"/>
              </a:rPr>
              <a:t>Definition </a:t>
            </a:r>
            <a:endParaRPr lang="en-US" sz="1800" dirty="0">
              <a:solidFill>
                <a:schemeClr val="bg1">
                  <a:lumMod val="50000"/>
                </a:schemeClr>
              </a:solidFill>
              <a:cs typeface="Calibri" panose="020F0502020204030204" pitchFamily="34" charset="0"/>
            </a:endParaRPr>
          </a:p>
        </p:txBody>
      </p:sp>
      <p:cxnSp>
        <p:nvCxnSpPr>
          <p:cNvPr id="42" name="Straight Connector 41"/>
          <p:cNvCxnSpPr/>
          <p:nvPr/>
        </p:nvCxnSpPr>
        <p:spPr>
          <a:xfrm>
            <a:off x="3842451" y="4776383"/>
            <a:ext cx="107698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732872" y="4429725"/>
            <a:ext cx="1296144" cy="369332"/>
          </a:xfrm>
          <a:prstGeom prst="rect">
            <a:avLst/>
          </a:prstGeom>
        </p:spPr>
        <p:txBody>
          <a:bodyPr wrap="square">
            <a:spAutoFit/>
          </a:bodyPr>
          <a:lstStyle/>
          <a:p>
            <a:pPr algn="ctr"/>
            <a:r>
              <a:rPr lang="en-US" sz="1800" dirty="0" smtClean="0">
                <a:solidFill>
                  <a:schemeClr val="bg1">
                    <a:lumMod val="50000"/>
                  </a:schemeClr>
                </a:solidFill>
                <a:cs typeface="Calibri" panose="020F0502020204030204" pitchFamily="34" charset="0"/>
              </a:rPr>
              <a:t>Definition </a:t>
            </a:r>
            <a:endParaRPr lang="en-US" sz="1800" dirty="0">
              <a:solidFill>
                <a:schemeClr val="bg1">
                  <a:lumMod val="50000"/>
                </a:schemeClr>
              </a:solidFill>
              <a:cs typeface="Calibri" panose="020F0502020204030204" pitchFamily="34" charset="0"/>
            </a:endParaRPr>
          </a:p>
        </p:txBody>
      </p:sp>
      <p:sp>
        <p:nvSpPr>
          <p:cNvPr id="28" name="TextBox 27"/>
          <p:cNvSpPr txBox="1"/>
          <p:nvPr/>
        </p:nvSpPr>
        <p:spPr>
          <a:xfrm>
            <a:off x="609460" y="5183265"/>
            <a:ext cx="10963800" cy="1092607"/>
          </a:xfrm>
          <a:prstGeom prst="rect">
            <a:avLst/>
          </a:prstGeom>
          <a:noFill/>
          <a:ln>
            <a:solidFill>
              <a:schemeClr val="bg1">
                <a:lumMod val="50000"/>
              </a:schemeClr>
            </a:solidFill>
            <a:prstDash val="dashDot"/>
          </a:ln>
        </p:spPr>
        <p:txBody>
          <a:bodyPr wrap="square" rtlCol="0">
            <a:spAutoFit/>
          </a:bodyPr>
          <a:lstStyle/>
          <a:p>
            <a:pPr algn="r" rtl="1"/>
            <a:r>
              <a:rPr lang="ar-SA" sz="1300" dirty="0">
                <a:solidFill>
                  <a:schemeClr val="bg1">
                    <a:lumMod val="50000"/>
                  </a:schemeClr>
                </a:solidFill>
                <a:latin typeface="Calibri" panose="020F0502020204030204" pitchFamily="34" charset="0"/>
                <a:cs typeface="Calibri" panose="020F0502020204030204" pitchFamily="34" charset="0"/>
              </a:rPr>
              <a:t>شرح الكلام</a:t>
            </a:r>
            <a:r>
              <a:rPr lang="ar-SA" sz="1300" dirty="0" smtClean="0">
                <a:solidFill>
                  <a:schemeClr val="bg1">
                    <a:lumMod val="50000"/>
                  </a:schemeClr>
                </a:solidFill>
                <a:latin typeface="Calibri" panose="020F0502020204030204" pitchFamily="34" charset="0"/>
                <a:cs typeface="Calibri" panose="020F0502020204030204" pitchFamily="34" charset="0"/>
              </a:rPr>
              <a:t>: في هذه المحاضرة راح نعرف كل عملية </a:t>
            </a:r>
            <a:r>
              <a:rPr lang="ar-SA" sz="1300" dirty="0" err="1" smtClean="0">
                <a:solidFill>
                  <a:schemeClr val="bg1">
                    <a:lumMod val="50000"/>
                  </a:schemeClr>
                </a:solidFill>
                <a:latin typeface="Calibri" panose="020F0502020204030204" pitchFamily="34" charset="0"/>
                <a:cs typeface="Calibri" panose="020F0502020204030204" pitchFamily="34" charset="0"/>
              </a:rPr>
              <a:t>إيش</a:t>
            </a:r>
            <a:r>
              <a:rPr lang="ar-SA" sz="1300" dirty="0" smtClean="0">
                <a:solidFill>
                  <a:schemeClr val="bg1">
                    <a:lumMod val="50000"/>
                  </a:schemeClr>
                </a:solidFill>
                <a:latin typeface="Calibri" panose="020F0502020204030204" pitchFamily="34" charset="0"/>
                <a:cs typeface="Calibri" panose="020F0502020204030204" pitchFamily="34" charset="0"/>
              </a:rPr>
              <a:t> المقصود بهاـ بعد كذا </a:t>
            </a:r>
            <a:r>
              <a:rPr lang="ar-SA" sz="1300" dirty="0" err="1" smtClean="0">
                <a:solidFill>
                  <a:schemeClr val="bg1">
                    <a:lumMod val="50000"/>
                  </a:schemeClr>
                </a:solidFill>
                <a:latin typeface="Calibri" panose="020F0502020204030204" pitchFamily="34" charset="0"/>
                <a:cs typeface="Calibri" panose="020F0502020204030204" pitchFamily="34" charset="0"/>
              </a:rPr>
              <a:t>إيش</a:t>
            </a:r>
            <a:r>
              <a:rPr lang="ar-SA" sz="1300" dirty="0" smtClean="0">
                <a:solidFill>
                  <a:schemeClr val="bg1">
                    <a:lumMod val="50000"/>
                  </a:schemeClr>
                </a:solidFill>
                <a:latin typeface="Calibri" panose="020F0502020204030204" pitchFamily="34" charset="0"/>
                <a:cs typeface="Calibri" panose="020F0502020204030204" pitchFamily="34" charset="0"/>
              </a:rPr>
              <a:t> الهرمونات اللي تأثر لي على هذه العملية، وكل عملية فيها </a:t>
            </a:r>
            <a:r>
              <a:rPr lang="en-US" sz="1300" dirty="0" smtClean="0">
                <a:solidFill>
                  <a:schemeClr val="bg1">
                    <a:lumMod val="50000"/>
                  </a:schemeClr>
                </a:solidFill>
                <a:latin typeface="Calibri" panose="020F0502020204030204" pitchFamily="34" charset="0"/>
                <a:cs typeface="Calibri" panose="020F0502020204030204" pitchFamily="34" charset="0"/>
              </a:rPr>
              <a:t>most important hormones</a:t>
            </a:r>
            <a:r>
              <a:rPr lang="ar-SA" sz="1300" dirty="0" smtClean="0">
                <a:solidFill>
                  <a:schemeClr val="bg1">
                    <a:lumMod val="50000"/>
                  </a:schemeClr>
                </a:solidFill>
                <a:latin typeface="Calibri" panose="020F0502020204030204" pitchFamily="34" charset="0"/>
                <a:cs typeface="Calibri" panose="020F0502020204030204" pitchFamily="34" charset="0"/>
              </a:rPr>
              <a:t> و هرمونات أخرى.</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المرحلة الأولى: الـ</a:t>
            </a:r>
            <a:r>
              <a:rPr lang="en-US" sz="1300" dirty="0" err="1" smtClean="0">
                <a:solidFill>
                  <a:schemeClr val="bg1">
                    <a:lumMod val="50000"/>
                  </a:schemeClr>
                </a:solidFill>
                <a:latin typeface="Calibri" panose="020F0502020204030204" pitchFamily="34" charset="0"/>
                <a:cs typeface="Calibri" panose="020F0502020204030204" pitchFamily="34" charset="0"/>
              </a:rPr>
              <a:t>mammogenesis</a:t>
            </a:r>
            <a:r>
              <a:rPr lang="ar-SA" sz="1300" dirty="0" smtClean="0">
                <a:solidFill>
                  <a:schemeClr val="bg1">
                    <a:lumMod val="50000"/>
                  </a:schemeClr>
                </a:solidFill>
                <a:latin typeface="Calibri" panose="020F0502020204030204" pitchFamily="34" charset="0"/>
                <a:cs typeface="Calibri" panose="020F0502020204030204" pitchFamily="34" charset="0"/>
              </a:rPr>
              <a:t>، المقصود بها نمو الـ</a:t>
            </a:r>
            <a:r>
              <a:rPr lang="en-US" sz="1300" dirty="0" smtClean="0">
                <a:solidFill>
                  <a:schemeClr val="bg1">
                    <a:lumMod val="50000"/>
                  </a:schemeClr>
                </a:solidFill>
                <a:latin typeface="Calibri" panose="020F0502020204030204" pitchFamily="34" charset="0"/>
                <a:cs typeface="Calibri" panose="020F0502020204030204" pitchFamily="34" charset="0"/>
              </a:rPr>
              <a:t>mammary gland</a:t>
            </a:r>
            <a:r>
              <a:rPr lang="ar-SA" sz="1300" dirty="0" smtClean="0">
                <a:solidFill>
                  <a:schemeClr val="bg1">
                    <a:lumMod val="50000"/>
                  </a:schemeClr>
                </a:solidFill>
                <a:latin typeface="Calibri" panose="020F0502020204030204" pitchFamily="34" charset="0"/>
                <a:cs typeface="Calibri" panose="020F0502020204030204" pitchFamily="34" charset="0"/>
              </a:rPr>
              <a:t> تبدأ تنمو لما توصل </a:t>
            </a:r>
            <a:r>
              <a:rPr lang="ar-SA" sz="1300" dirty="0" err="1" smtClean="0">
                <a:solidFill>
                  <a:schemeClr val="bg1">
                    <a:lumMod val="50000"/>
                  </a:schemeClr>
                </a:solidFill>
                <a:latin typeface="Calibri" panose="020F0502020204030204" pitchFamily="34" charset="0"/>
                <a:cs typeface="Calibri" panose="020F0502020204030204" pitchFamily="34" charset="0"/>
              </a:rPr>
              <a:t>لل</a:t>
            </a:r>
            <a:r>
              <a:rPr lang="ar-SA" sz="1300" dirty="0" smtClean="0">
                <a:solidFill>
                  <a:schemeClr val="bg1">
                    <a:lumMod val="50000"/>
                  </a:schemeClr>
                </a:solidFill>
                <a:latin typeface="Calibri" panose="020F0502020204030204" pitchFamily="34" charset="0"/>
                <a:cs typeface="Calibri" panose="020F0502020204030204" pitchFamily="34" charset="0"/>
              </a:rPr>
              <a:t>ـ</a:t>
            </a:r>
            <a:r>
              <a:rPr lang="en-US" sz="1300" dirty="0" smtClean="0">
                <a:solidFill>
                  <a:schemeClr val="bg1">
                    <a:lumMod val="50000"/>
                  </a:schemeClr>
                </a:solidFill>
                <a:latin typeface="Calibri" panose="020F0502020204030204" pitchFamily="34" charset="0"/>
                <a:cs typeface="Calibri" panose="020F0502020204030204" pitchFamily="34" charset="0"/>
              </a:rPr>
              <a:t>functional state</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المرحلة الثانية: عملية تصنيع الحليب.</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المرحلة الثالثة: الحفاظ على الحليب وتصنيعه أثناء فترة الرضاعة.</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 المرحلة الثالثة: توقف تصنيع الحليب بعد </a:t>
            </a:r>
            <a:r>
              <a:rPr lang="ar-SA" sz="1300" dirty="0" err="1" smtClean="0">
                <a:solidFill>
                  <a:schemeClr val="bg1">
                    <a:lumMod val="50000"/>
                  </a:schemeClr>
                </a:solidFill>
                <a:latin typeface="Calibri" panose="020F0502020204030204" pitchFamily="34" charset="0"/>
                <a:cs typeface="Calibri" panose="020F0502020204030204" pitchFamily="34" charset="0"/>
              </a:rPr>
              <a:t>إنتهاء</a:t>
            </a:r>
            <a:r>
              <a:rPr lang="ar-SA" sz="1300" dirty="0" smtClean="0">
                <a:solidFill>
                  <a:schemeClr val="bg1">
                    <a:lumMod val="50000"/>
                  </a:schemeClr>
                </a:solidFill>
                <a:latin typeface="Calibri" panose="020F0502020204030204" pitchFamily="34" charset="0"/>
                <a:cs typeface="Calibri" panose="020F0502020204030204" pitchFamily="34" charset="0"/>
              </a:rPr>
              <a:t> فترة الرضاعة (لما تفطم الأم طفلها)</a:t>
            </a:r>
            <a:endParaRPr lang="ar-SA" sz="1300" dirty="0">
              <a:solidFill>
                <a:schemeClr val="bg1">
                  <a:lumMod val="50000"/>
                </a:schemeClr>
              </a:solidFill>
              <a:latin typeface="Calibri" panose="020F0502020204030204" pitchFamily="34" charset="0"/>
              <a:cs typeface="Calibri" panose="020F0502020204030204" pitchFamily="34" charset="0"/>
            </a:endParaRPr>
          </a:p>
        </p:txBody>
      </p:sp>
      <p:sp>
        <p:nvSpPr>
          <p:cNvPr id="2" name="Rectangle 1"/>
          <p:cNvSpPr/>
          <p:nvPr/>
        </p:nvSpPr>
        <p:spPr>
          <a:xfrm>
            <a:off x="9852151" y="4377974"/>
            <a:ext cx="1721109" cy="646331"/>
          </a:xfrm>
          <a:prstGeom prst="rect">
            <a:avLst/>
          </a:prstGeom>
          <a:ln>
            <a:noFill/>
            <a:prstDash val="dashDot"/>
          </a:ln>
        </p:spPr>
        <p:txBody>
          <a:bodyPr wrap="square">
            <a:spAutoFit/>
          </a:bodyPr>
          <a:lstStyle/>
          <a:p>
            <a:pPr algn="ctr"/>
            <a:r>
              <a:rPr lang="en-US" sz="1200" dirty="0" smtClean="0">
                <a:solidFill>
                  <a:srgbClr val="00B050"/>
                </a:solidFill>
                <a:uFill>
                  <a:solidFill>
                    <a:srgbClr val="7030A0"/>
                  </a:solidFill>
                </a:uFill>
              </a:rPr>
              <a:t>If the mother don’t want to breast feed milk will be gone by 4 week</a:t>
            </a:r>
            <a:endParaRPr lang="en-US" sz="1200" dirty="0">
              <a:solidFill>
                <a:srgbClr val="00B050"/>
              </a:solidFill>
              <a:uFill>
                <a:solidFill>
                  <a:srgbClr val="7030A0"/>
                </a:solidFill>
              </a:uFill>
            </a:endParaRPr>
          </a:p>
        </p:txBody>
      </p:sp>
    </p:spTree>
    <p:extLst>
      <p:ext uri="{BB962C8B-B14F-4D97-AF65-F5344CB8AC3E}">
        <p14:creationId xmlns:p14="http://schemas.microsoft.com/office/powerpoint/2010/main" val="343315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Hormones Affecting The Female Breast</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59" y="1268760"/>
            <a:ext cx="10969941" cy="103028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800" dirty="0"/>
              <a:t>Endocrine system plays a major role in synchronizing development (mamogenesis) and function (</a:t>
            </a:r>
            <a:r>
              <a:rPr lang="en-US" sz="1800" dirty="0" err="1"/>
              <a:t>lactogenesis</a:t>
            </a:r>
            <a:r>
              <a:rPr lang="en-US" sz="1800" dirty="0"/>
              <a:t>) of mammary gland with </a:t>
            </a:r>
            <a:r>
              <a:rPr lang="en-US" sz="1800" dirty="0" smtClean="0"/>
              <a:t>reproduction.</a:t>
            </a:r>
            <a:endParaRPr lang="en-US" altLang="ar-SA" sz="1800" dirty="0">
              <a:solidFill>
                <a:srgbClr val="008080"/>
              </a:solidFill>
            </a:endParaRPr>
          </a:p>
          <a:p>
            <a:pPr marL="0" indent="0" defTabSz="914400">
              <a:lnSpc>
                <a:spcPct val="150000"/>
              </a:lnSpc>
              <a:buClr>
                <a:srgbClr val="008080"/>
              </a:buClr>
              <a:buNone/>
            </a:pPr>
            <a:endParaRPr lang="en-US" sz="1800" dirty="0" smtClean="0"/>
          </a:p>
        </p:txBody>
      </p:sp>
      <p:sp>
        <p:nvSpPr>
          <p:cNvPr id="7" name="Rectangle 6"/>
          <p:cNvSpPr/>
          <p:nvPr/>
        </p:nvSpPr>
        <p:spPr>
          <a:xfrm>
            <a:off x="4582244" y="2020057"/>
            <a:ext cx="3672408" cy="638200"/>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Three categories of hormones</a:t>
            </a:r>
          </a:p>
        </p:txBody>
      </p:sp>
      <p:sp>
        <p:nvSpPr>
          <p:cNvPr id="8" name="Rectangle 7"/>
          <p:cNvSpPr/>
          <p:nvPr/>
        </p:nvSpPr>
        <p:spPr>
          <a:xfrm>
            <a:off x="609459" y="3100175"/>
            <a:ext cx="2336787" cy="720080"/>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D7A"/>
                </a:solidFill>
                <a:latin typeface="Calibri" panose="020F0502020204030204" pitchFamily="34" charset="0"/>
                <a:cs typeface="Calibri" panose="020F0502020204030204" pitchFamily="34" charset="0"/>
              </a:rPr>
              <a:t>Reproductive hormones </a:t>
            </a:r>
            <a:endParaRPr lang="en-US" sz="1600" dirty="0" smtClean="0">
              <a:solidFill>
                <a:srgbClr val="007D7A"/>
              </a:solidFill>
              <a:latin typeface="Calibri" panose="020F0502020204030204" pitchFamily="34" charset="0"/>
              <a:cs typeface="Calibri" panose="020F0502020204030204" pitchFamily="34" charset="0"/>
            </a:endParaRPr>
          </a:p>
          <a:p>
            <a:pPr algn="ctr"/>
            <a:r>
              <a:rPr lang="en-US" sz="1800" dirty="0" smtClean="0">
                <a:solidFill>
                  <a:srgbClr val="007D7A"/>
                </a:solidFill>
                <a:latin typeface="Calibri" panose="020F0502020204030204" pitchFamily="34" charset="0"/>
                <a:cs typeface="Calibri" panose="020F0502020204030204" pitchFamily="34" charset="0"/>
              </a:rPr>
              <a:t>(</a:t>
            </a:r>
            <a:r>
              <a:rPr lang="en-US" sz="1800" dirty="0">
                <a:solidFill>
                  <a:srgbClr val="007D7A"/>
                </a:solidFill>
                <a:latin typeface="Calibri" panose="020F0502020204030204" pitchFamily="34" charset="0"/>
                <a:cs typeface="Calibri" panose="020F0502020204030204" pitchFamily="34" charset="0"/>
              </a:rPr>
              <a:t>endocrine)</a:t>
            </a:r>
          </a:p>
        </p:txBody>
      </p:sp>
      <p:sp>
        <p:nvSpPr>
          <p:cNvPr id="9" name="Rectangle 8"/>
          <p:cNvSpPr/>
          <p:nvPr/>
        </p:nvSpPr>
        <p:spPr>
          <a:xfrm>
            <a:off x="5250034" y="3100175"/>
            <a:ext cx="2336787" cy="720080"/>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7D7A"/>
                </a:solidFill>
                <a:latin typeface="Calibri" panose="020F0502020204030204" pitchFamily="34" charset="0"/>
                <a:cs typeface="Calibri" panose="020F0502020204030204" pitchFamily="34" charset="0"/>
              </a:rPr>
              <a:t>Metabolic hormones (endocrine)</a:t>
            </a:r>
          </a:p>
        </p:txBody>
      </p:sp>
      <p:sp>
        <p:nvSpPr>
          <p:cNvPr id="12" name="Rectangle 11"/>
          <p:cNvSpPr/>
          <p:nvPr/>
        </p:nvSpPr>
        <p:spPr>
          <a:xfrm>
            <a:off x="9242613" y="3100175"/>
            <a:ext cx="2336787" cy="720081"/>
          </a:xfrm>
          <a:prstGeom prst="rect">
            <a:avLst/>
          </a:prstGeom>
          <a:solidFill>
            <a:srgbClr val="FFF7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7D7A"/>
                </a:solidFill>
                <a:latin typeface="Calibri" panose="020F0502020204030204" pitchFamily="34" charset="0"/>
                <a:cs typeface="Calibri" panose="020F0502020204030204" pitchFamily="34" charset="0"/>
              </a:rPr>
              <a:t>Mammary hormones (autocrine)</a:t>
            </a:r>
          </a:p>
        </p:txBody>
      </p:sp>
      <p:cxnSp>
        <p:nvCxnSpPr>
          <p:cNvPr id="18" name="Straight Connector 17"/>
          <p:cNvCxnSpPr/>
          <p:nvPr/>
        </p:nvCxnSpPr>
        <p:spPr>
          <a:xfrm>
            <a:off x="6418429" y="2802273"/>
            <a:ext cx="4068471"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37909" y="2802273"/>
            <a:ext cx="4680520"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37909" y="2802273"/>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18428" y="2802273"/>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486900" y="2802273"/>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09459" y="3985157"/>
            <a:ext cx="2336787" cy="1598046"/>
          </a:xfrm>
          <a:prstGeom prst="rect">
            <a:avLst/>
          </a:prstGeom>
          <a:solidFill>
            <a:srgbClr val="FBFFFB"/>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Estrogen.</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Progesterone.</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Prolactin.</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Oxytocin.</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hPL.</a:t>
            </a:r>
            <a:endParaRPr lang="en-US" sz="1600" dirty="0">
              <a:solidFill>
                <a:srgbClr val="007D7A"/>
              </a:solidFill>
              <a:latin typeface="Calibri" panose="020F0502020204030204" pitchFamily="34" charset="0"/>
              <a:cs typeface="Calibri" panose="020F0502020204030204" pitchFamily="34" charset="0"/>
            </a:endParaRPr>
          </a:p>
        </p:txBody>
      </p:sp>
      <p:cxnSp>
        <p:nvCxnSpPr>
          <p:cNvPr id="14" name="Straight Connector 13"/>
          <p:cNvCxnSpPr>
            <a:stCxn id="8" idx="2"/>
            <a:endCxn id="25" idx="0"/>
          </p:cNvCxnSpPr>
          <p:nvPr/>
        </p:nvCxnSpPr>
        <p:spPr>
          <a:xfrm>
            <a:off x="1777853" y="3820255"/>
            <a:ext cx="0" cy="164902"/>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50034" y="3985157"/>
            <a:ext cx="2336787" cy="1598046"/>
          </a:xfrm>
          <a:prstGeom prst="rect">
            <a:avLst/>
          </a:prstGeom>
          <a:solidFill>
            <a:srgbClr val="FFFBFD"/>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GH.</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Corticosteroids.</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Thyroxin.</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PTH.</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Insulin</a:t>
            </a:r>
            <a:endParaRPr lang="en-US" sz="1600" dirty="0">
              <a:solidFill>
                <a:srgbClr val="007D7A"/>
              </a:solidFill>
              <a:latin typeface="Calibri" panose="020F0502020204030204" pitchFamily="34" charset="0"/>
              <a:cs typeface="Calibri" panose="020F0502020204030204" pitchFamily="34" charset="0"/>
            </a:endParaRPr>
          </a:p>
        </p:txBody>
      </p:sp>
      <p:cxnSp>
        <p:nvCxnSpPr>
          <p:cNvPr id="27" name="Straight Connector 26"/>
          <p:cNvCxnSpPr>
            <a:endCxn id="26" idx="0"/>
          </p:cNvCxnSpPr>
          <p:nvPr/>
        </p:nvCxnSpPr>
        <p:spPr>
          <a:xfrm>
            <a:off x="6418428" y="3820255"/>
            <a:ext cx="0" cy="164902"/>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242613" y="3985157"/>
            <a:ext cx="2336787" cy="1598046"/>
          </a:xfrm>
          <a:prstGeom prst="rect">
            <a:avLst/>
          </a:prstGeom>
          <a:solidFill>
            <a:srgbClr val="FFFB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GH.</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Prolactin.</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parathyroid </a:t>
            </a:r>
            <a:r>
              <a:rPr lang="en-US" sz="1600" dirty="0">
                <a:solidFill>
                  <a:srgbClr val="007D7A"/>
                </a:solidFill>
                <a:latin typeface="Calibri" panose="020F0502020204030204" pitchFamily="34" charset="0"/>
                <a:cs typeface="Calibri" panose="020F0502020204030204" pitchFamily="34" charset="0"/>
              </a:rPr>
              <a:t>hormone-related protein (</a:t>
            </a:r>
            <a:r>
              <a:rPr lang="en-US" sz="1600" dirty="0" err="1" smtClean="0">
                <a:solidFill>
                  <a:srgbClr val="007D7A"/>
                </a:solidFill>
                <a:latin typeface="Calibri" panose="020F0502020204030204" pitchFamily="34" charset="0"/>
                <a:cs typeface="Calibri" panose="020F0502020204030204" pitchFamily="34" charset="0"/>
              </a:rPr>
              <a:t>PTHrP</a:t>
            </a:r>
            <a:r>
              <a:rPr lang="en-US" sz="1600" dirty="0" smtClean="0">
                <a:solidFill>
                  <a:srgbClr val="007D7A"/>
                </a:solidFill>
                <a:latin typeface="Calibri" panose="020F0502020204030204" pitchFamily="34" charset="0"/>
                <a:cs typeface="Calibri" panose="020F0502020204030204" pitchFamily="34" charset="0"/>
              </a:rPr>
              <a:t>).</a:t>
            </a:r>
          </a:p>
          <a:p>
            <a:pPr marL="342900" indent="-342900">
              <a:buFont typeface="+mj-lt"/>
              <a:buAutoNum type="arabicPeriod"/>
            </a:pPr>
            <a:r>
              <a:rPr lang="en-US" sz="1600" dirty="0" smtClean="0">
                <a:solidFill>
                  <a:srgbClr val="007D7A"/>
                </a:solidFill>
                <a:latin typeface="Calibri" panose="020F0502020204030204" pitchFamily="34" charset="0"/>
                <a:cs typeface="Calibri" panose="020F0502020204030204" pitchFamily="34" charset="0"/>
              </a:rPr>
              <a:t>leptin</a:t>
            </a:r>
            <a:endParaRPr lang="en-US" sz="1600" dirty="0">
              <a:solidFill>
                <a:srgbClr val="007D7A"/>
              </a:solidFill>
              <a:latin typeface="Calibri" panose="020F0502020204030204" pitchFamily="34" charset="0"/>
              <a:cs typeface="Calibri" panose="020F0502020204030204" pitchFamily="34" charset="0"/>
            </a:endParaRPr>
          </a:p>
        </p:txBody>
      </p:sp>
      <p:cxnSp>
        <p:nvCxnSpPr>
          <p:cNvPr id="29" name="Straight Connector 28"/>
          <p:cNvCxnSpPr>
            <a:endCxn id="28" idx="0"/>
          </p:cNvCxnSpPr>
          <p:nvPr/>
        </p:nvCxnSpPr>
        <p:spPr>
          <a:xfrm>
            <a:off x="10411007" y="3820255"/>
            <a:ext cx="0" cy="164902"/>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109457" y="0"/>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
        <p:nvSpPr>
          <p:cNvPr id="24" name="TextBox 23"/>
          <p:cNvSpPr txBox="1"/>
          <p:nvPr/>
        </p:nvSpPr>
        <p:spPr>
          <a:xfrm>
            <a:off x="2250053" y="5748104"/>
            <a:ext cx="7688752" cy="523220"/>
          </a:xfrm>
          <a:prstGeom prst="rect">
            <a:avLst/>
          </a:prstGeom>
          <a:noFill/>
          <a:ln>
            <a:solidFill>
              <a:schemeClr val="bg1">
                <a:lumMod val="50000"/>
              </a:schemeClr>
            </a:solidFill>
            <a:prstDash val="dashDot"/>
          </a:ln>
        </p:spPr>
        <p:txBody>
          <a:bodyPr wrap="square" rtlCol="0">
            <a:spAutoFit/>
          </a:bodyPr>
          <a:lstStyle/>
          <a:p>
            <a:pPr algn="ctr" rtl="1"/>
            <a:r>
              <a:rPr lang="ar-SA" sz="1400" dirty="0" smtClean="0">
                <a:solidFill>
                  <a:schemeClr val="bg1">
                    <a:lumMod val="50000"/>
                  </a:schemeClr>
                </a:solidFill>
                <a:latin typeface="Calibri" panose="020F0502020204030204" pitchFamily="34" charset="0"/>
                <a:cs typeface="Calibri" panose="020F0502020204030204" pitchFamily="34" charset="0"/>
              </a:rPr>
              <a:t>راح نعرف كل </a:t>
            </a:r>
            <a:r>
              <a:rPr lang="ar-SA" sz="1400" dirty="0" err="1" smtClean="0">
                <a:solidFill>
                  <a:schemeClr val="bg1">
                    <a:lumMod val="50000"/>
                  </a:schemeClr>
                </a:solidFill>
                <a:latin typeface="Calibri" panose="020F0502020204030204" pitchFamily="34" charset="0"/>
                <a:cs typeface="Calibri" panose="020F0502020204030204" pitchFamily="34" charset="0"/>
              </a:rPr>
              <a:t>ستيج</a:t>
            </a:r>
            <a:r>
              <a:rPr lang="ar-SA" sz="1400" dirty="0" smtClean="0">
                <a:solidFill>
                  <a:schemeClr val="bg1">
                    <a:lumMod val="50000"/>
                  </a:schemeClr>
                </a:solidFill>
                <a:latin typeface="Calibri" panose="020F0502020204030204" pitchFamily="34" charset="0"/>
                <a:cs typeface="Calibri" panose="020F0502020204030204" pitchFamily="34" charset="0"/>
              </a:rPr>
              <a:t> من </a:t>
            </a:r>
            <a:r>
              <a:rPr lang="ar-SA" sz="1400" dirty="0" err="1" smtClean="0">
                <a:solidFill>
                  <a:schemeClr val="bg1">
                    <a:lumMod val="50000"/>
                  </a:schemeClr>
                </a:solidFill>
                <a:latin typeface="Calibri" panose="020F0502020204030204" pitchFamily="34" charset="0"/>
                <a:cs typeface="Calibri" panose="020F0502020204030204" pitchFamily="34" charset="0"/>
              </a:rPr>
              <a:t>الستيجات</a:t>
            </a:r>
            <a:r>
              <a:rPr lang="ar-SA" sz="1400" dirty="0" smtClean="0">
                <a:solidFill>
                  <a:schemeClr val="bg1">
                    <a:lumMod val="50000"/>
                  </a:schemeClr>
                </a:solidFill>
                <a:latin typeface="Calibri" panose="020F0502020204030204" pitchFamily="34" charset="0"/>
                <a:cs typeface="Calibri" panose="020F0502020204030204" pitchFamily="34" charset="0"/>
              </a:rPr>
              <a:t> السابقة </a:t>
            </a:r>
            <a:r>
              <a:rPr lang="ar-SA" sz="1400" dirty="0" err="1" smtClean="0">
                <a:solidFill>
                  <a:schemeClr val="bg1">
                    <a:lumMod val="50000"/>
                  </a:schemeClr>
                </a:solidFill>
                <a:latin typeface="Calibri" panose="020F0502020204030204" pitchFamily="34" charset="0"/>
                <a:cs typeface="Calibri" panose="020F0502020204030204" pitchFamily="34" charset="0"/>
              </a:rPr>
              <a:t>إيش</a:t>
            </a:r>
            <a:r>
              <a:rPr lang="ar-SA" sz="1400" dirty="0" smtClean="0">
                <a:solidFill>
                  <a:schemeClr val="bg1">
                    <a:lumMod val="50000"/>
                  </a:schemeClr>
                </a:solidFill>
                <a:latin typeface="Calibri" panose="020F0502020204030204" pitchFamily="34" charset="0"/>
                <a:cs typeface="Calibri" panose="020F0502020204030204" pitchFamily="34" charset="0"/>
              </a:rPr>
              <a:t> الهرمونات المؤثرة ووظائفها، لكن في </a:t>
            </a:r>
            <a:r>
              <a:rPr lang="ar-SA" sz="14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هذه مجرد مقسم لنا هذه الهرمونات حسب افرازها </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99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86497"/>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04770" marR="0" lvl="0" indent="-304770" algn="l" defTabSz="914400" rtl="0" eaLnBrk="1" fontAlgn="auto" latinLnBrk="0" hangingPunct="1">
              <a:lnSpc>
                <a:spcPct val="100000"/>
              </a:lnSpc>
              <a:spcBef>
                <a:spcPts val="667"/>
              </a:spcBef>
              <a:spcAft>
                <a:spcPts val="0"/>
              </a:spcAft>
              <a:buClr>
                <a:srgbClr val="008080"/>
              </a:buClr>
              <a:buSzPct val="76000"/>
              <a:buFont typeface="Wingdings 3"/>
              <a:buChar char=""/>
              <a:tabLst/>
              <a:defRPr/>
            </a:pPr>
            <a:endParaRPr kumimoji="0" lang="en-US" altLang="ar-SA" sz="1800" b="0"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endParaRPr>
          </a:p>
        </p:txBody>
      </p:sp>
      <p:sp>
        <p:nvSpPr>
          <p:cNvPr id="13" name="Rectangle 12"/>
          <p:cNvSpPr/>
          <p:nvPr/>
        </p:nvSpPr>
        <p:spPr>
          <a:xfrm>
            <a:off x="1924121" y="1239798"/>
            <a:ext cx="3252703" cy="648072"/>
          </a:xfrm>
          <a:prstGeom prst="rect">
            <a:avLst/>
          </a:prstGeom>
          <a:solidFill>
            <a:srgbClr val="EFF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a:solidFill>
                  <a:prstClr val="black"/>
                </a:solidFill>
              </a:rPr>
              <a:t>Mammogenic hormones </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4" name="Rectangle 13"/>
          <p:cNvSpPr/>
          <p:nvPr/>
        </p:nvSpPr>
        <p:spPr>
          <a:xfrm>
            <a:off x="1917948" y="4327795"/>
            <a:ext cx="3252704" cy="648072"/>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defRPr/>
            </a:pPr>
            <a:r>
              <a:rPr lang="en-US" sz="1800" dirty="0">
                <a:solidFill>
                  <a:prstClr val="black"/>
                </a:solidFill>
              </a:rPr>
              <a:t>Galactopoietic hormones </a:t>
            </a:r>
          </a:p>
        </p:txBody>
      </p:sp>
      <p:sp>
        <p:nvSpPr>
          <p:cNvPr id="15" name="Rectangle 14"/>
          <p:cNvSpPr/>
          <p:nvPr/>
        </p:nvSpPr>
        <p:spPr>
          <a:xfrm>
            <a:off x="1928552" y="3296070"/>
            <a:ext cx="3242100" cy="648072"/>
          </a:xfrm>
          <a:prstGeom prst="rect">
            <a:avLst/>
          </a:prstGeom>
          <a:solidFill>
            <a:srgbClr val="FB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a:solidFill>
                  <a:prstClr val="black"/>
                </a:solidFill>
              </a:rPr>
              <a:t>Galactokinetic hormones </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6" name="Rectangle 15"/>
          <p:cNvSpPr/>
          <p:nvPr/>
        </p:nvSpPr>
        <p:spPr>
          <a:xfrm>
            <a:off x="1917948" y="2267934"/>
            <a:ext cx="3258876" cy="648072"/>
          </a:xfrm>
          <a:prstGeom prst="rect">
            <a:avLst/>
          </a:prstGeom>
          <a:solidFill>
            <a:srgbClr val="FF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a:solidFill>
                  <a:prstClr val="black"/>
                </a:solidFill>
              </a:rPr>
              <a:t>Lactogenic hormones </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7" name="Straight Connector 6"/>
          <p:cNvCxnSpPr>
            <a:stCxn id="13" idx="3"/>
            <a:endCxn id="23" idx="1"/>
          </p:cNvCxnSpPr>
          <p:nvPr/>
        </p:nvCxnSpPr>
        <p:spPr>
          <a:xfrm>
            <a:off x="5176824" y="1563834"/>
            <a:ext cx="107698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53809" y="1239798"/>
            <a:ext cx="3816424" cy="648072"/>
          </a:xfrm>
          <a:prstGeom prst="rect">
            <a:avLst/>
          </a:prstGeom>
          <a:solidFill>
            <a:srgbClr val="F3F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smtClean="0">
                <a:solidFill>
                  <a:prstClr val="black"/>
                </a:solidFill>
              </a:rPr>
              <a:t>Promoting the proliferation of alveolar and duct cells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4" name="Rectangle 23"/>
          <p:cNvSpPr/>
          <p:nvPr/>
        </p:nvSpPr>
        <p:spPr>
          <a:xfrm>
            <a:off x="6253809" y="2264530"/>
            <a:ext cx="3816424" cy="648072"/>
          </a:xfrm>
          <a:prstGeom prst="rect">
            <a:avLst/>
          </a:prstGeom>
          <a:solidFill>
            <a:srgbClr val="FF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smtClean="0">
                <a:solidFill>
                  <a:prstClr val="black"/>
                </a:solidFill>
              </a:rPr>
              <a:t>Promoting initiation of milk production by alveolar cells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5" name="Rectangle 24"/>
          <p:cNvSpPr/>
          <p:nvPr/>
        </p:nvSpPr>
        <p:spPr>
          <a:xfrm>
            <a:off x="6259981" y="3292666"/>
            <a:ext cx="3811613" cy="648072"/>
          </a:xfrm>
          <a:prstGeom prst="rect">
            <a:avLst/>
          </a:prstGeom>
          <a:solidFill>
            <a:srgbClr val="FD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1800" dirty="0" smtClean="0">
                <a:solidFill>
                  <a:prstClr val="black"/>
                </a:solidFill>
              </a:rPr>
              <a:t>Promoting contraction of </a:t>
            </a:r>
            <a:r>
              <a:rPr lang="en-US" sz="1800" dirty="0" err="1" smtClean="0">
                <a:solidFill>
                  <a:prstClr val="black"/>
                </a:solidFill>
              </a:rPr>
              <a:t>myoepithelial</a:t>
            </a:r>
            <a:r>
              <a:rPr lang="en-US" sz="1800" dirty="0" smtClean="0">
                <a:solidFill>
                  <a:prstClr val="black"/>
                </a:solidFill>
              </a:rPr>
              <a:t> cells, and thus milk ejection</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6" name="Rectangle 25"/>
          <p:cNvSpPr/>
          <p:nvPr/>
        </p:nvSpPr>
        <p:spPr>
          <a:xfrm>
            <a:off x="6259981" y="4313445"/>
            <a:ext cx="3811613" cy="668242"/>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defRPr/>
            </a:pPr>
            <a:r>
              <a:rPr lang="en-US" sz="1800" dirty="0" smtClean="0">
                <a:solidFill>
                  <a:prstClr val="black"/>
                </a:solidFill>
              </a:rPr>
              <a:t>Maintaining milk production after it has been established</a:t>
            </a:r>
            <a:endParaRPr lang="en-US" sz="1800" dirty="0">
              <a:solidFill>
                <a:prstClr val="black"/>
              </a:solidFill>
            </a:endParaRPr>
          </a:p>
        </p:txBody>
      </p:sp>
      <p:sp>
        <p:nvSpPr>
          <p:cNvPr id="36" name="Rectangle 35"/>
          <p:cNvSpPr/>
          <p:nvPr/>
        </p:nvSpPr>
        <p:spPr>
          <a:xfrm>
            <a:off x="5067245" y="1217176"/>
            <a:ext cx="1296144" cy="369332"/>
          </a:xfrm>
          <a:prstGeom prst="rect">
            <a:avLst/>
          </a:prstGeom>
        </p:spPr>
        <p:txBody>
          <a:bodyPr wrap="square">
            <a:spAutoFit/>
          </a:bodyPr>
          <a:lstStyle/>
          <a:p>
            <a:pPr algn="ctr"/>
            <a:r>
              <a:rPr lang="en-US" sz="1800" dirty="0" smtClean="0">
                <a:solidFill>
                  <a:schemeClr val="bg1">
                    <a:lumMod val="50000"/>
                  </a:schemeClr>
                </a:solidFill>
                <a:cs typeface="Calibri" panose="020F0502020204030204" pitchFamily="34" charset="0"/>
              </a:rPr>
              <a:t>Effect </a:t>
            </a:r>
            <a:endParaRPr lang="en-US" sz="1800" dirty="0">
              <a:solidFill>
                <a:schemeClr val="bg1">
                  <a:lumMod val="50000"/>
                </a:schemeClr>
              </a:solidFill>
              <a:cs typeface="Calibri" panose="020F0502020204030204" pitchFamily="34" charset="0"/>
            </a:endParaRPr>
          </a:p>
        </p:txBody>
      </p:sp>
      <p:cxnSp>
        <p:nvCxnSpPr>
          <p:cNvPr id="38" name="Straight Connector 37"/>
          <p:cNvCxnSpPr/>
          <p:nvPr/>
        </p:nvCxnSpPr>
        <p:spPr>
          <a:xfrm>
            <a:off x="5176824" y="2618181"/>
            <a:ext cx="107698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067245" y="2271523"/>
            <a:ext cx="1296144" cy="369332"/>
          </a:xfrm>
          <a:prstGeom prst="rect">
            <a:avLst/>
          </a:prstGeom>
        </p:spPr>
        <p:txBody>
          <a:bodyPr wrap="square">
            <a:spAutoFit/>
          </a:bodyPr>
          <a:lstStyle/>
          <a:p>
            <a:pPr algn="ctr"/>
            <a:r>
              <a:rPr lang="en-US" sz="1800" dirty="0">
                <a:solidFill>
                  <a:schemeClr val="bg1">
                    <a:lumMod val="50000"/>
                  </a:schemeClr>
                </a:solidFill>
                <a:cs typeface="Calibri" panose="020F0502020204030204" pitchFamily="34" charset="0"/>
              </a:rPr>
              <a:t>Effect</a:t>
            </a:r>
            <a:r>
              <a:rPr lang="en-US" sz="1800" dirty="0" smtClean="0">
                <a:solidFill>
                  <a:schemeClr val="bg1">
                    <a:lumMod val="50000"/>
                  </a:schemeClr>
                </a:solidFill>
                <a:cs typeface="Calibri" panose="020F0502020204030204" pitchFamily="34" charset="0"/>
              </a:rPr>
              <a:t> </a:t>
            </a:r>
            <a:endParaRPr lang="en-US" sz="1800" dirty="0">
              <a:solidFill>
                <a:schemeClr val="bg1">
                  <a:lumMod val="50000"/>
                </a:schemeClr>
              </a:solidFill>
              <a:cs typeface="Calibri" panose="020F0502020204030204" pitchFamily="34" charset="0"/>
            </a:endParaRPr>
          </a:p>
        </p:txBody>
      </p:sp>
      <p:cxnSp>
        <p:nvCxnSpPr>
          <p:cNvPr id="40" name="Straight Connector 39"/>
          <p:cNvCxnSpPr/>
          <p:nvPr/>
        </p:nvCxnSpPr>
        <p:spPr>
          <a:xfrm>
            <a:off x="5176824" y="3616702"/>
            <a:ext cx="107698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067245" y="3259260"/>
            <a:ext cx="1296144" cy="369332"/>
          </a:xfrm>
          <a:prstGeom prst="rect">
            <a:avLst/>
          </a:prstGeom>
        </p:spPr>
        <p:txBody>
          <a:bodyPr wrap="square">
            <a:spAutoFit/>
          </a:bodyPr>
          <a:lstStyle/>
          <a:p>
            <a:pPr algn="ctr"/>
            <a:r>
              <a:rPr lang="en-US" sz="1800" dirty="0">
                <a:solidFill>
                  <a:schemeClr val="bg1">
                    <a:lumMod val="50000"/>
                  </a:schemeClr>
                </a:solidFill>
                <a:cs typeface="Calibri" panose="020F0502020204030204" pitchFamily="34" charset="0"/>
              </a:rPr>
              <a:t>Effect</a:t>
            </a:r>
            <a:r>
              <a:rPr lang="en-US" sz="1800" dirty="0" smtClean="0">
                <a:solidFill>
                  <a:schemeClr val="bg1">
                    <a:lumMod val="50000"/>
                  </a:schemeClr>
                </a:solidFill>
                <a:cs typeface="Calibri" panose="020F0502020204030204" pitchFamily="34" charset="0"/>
              </a:rPr>
              <a:t> </a:t>
            </a:r>
            <a:endParaRPr lang="en-US" sz="1800" dirty="0">
              <a:solidFill>
                <a:schemeClr val="bg1">
                  <a:lumMod val="50000"/>
                </a:schemeClr>
              </a:solidFill>
              <a:cs typeface="Calibri" panose="020F0502020204030204" pitchFamily="34" charset="0"/>
            </a:endParaRPr>
          </a:p>
        </p:txBody>
      </p:sp>
      <p:cxnSp>
        <p:nvCxnSpPr>
          <p:cNvPr id="42" name="Straight Connector 41"/>
          <p:cNvCxnSpPr/>
          <p:nvPr/>
        </p:nvCxnSpPr>
        <p:spPr>
          <a:xfrm>
            <a:off x="5164057" y="4728605"/>
            <a:ext cx="107698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054478" y="4381947"/>
            <a:ext cx="1296144" cy="369332"/>
          </a:xfrm>
          <a:prstGeom prst="rect">
            <a:avLst/>
          </a:prstGeom>
        </p:spPr>
        <p:txBody>
          <a:bodyPr wrap="square">
            <a:spAutoFit/>
          </a:bodyPr>
          <a:lstStyle/>
          <a:p>
            <a:pPr algn="ctr"/>
            <a:r>
              <a:rPr lang="en-US" sz="1800" dirty="0">
                <a:solidFill>
                  <a:schemeClr val="bg1">
                    <a:lumMod val="50000"/>
                  </a:schemeClr>
                </a:solidFill>
                <a:cs typeface="Calibri" panose="020F0502020204030204" pitchFamily="34" charset="0"/>
              </a:rPr>
              <a:t>Effect</a:t>
            </a:r>
            <a:r>
              <a:rPr lang="en-US" sz="1800" dirty="0" smtClean="0">
                <a:solidFill>
                  <a:schemeClr val="bg1">
                    <a:lumMod val="50000"/>
                  </a:schemeClr>
                </a:solidFill>
                <a:cs typeface="Calibri" panose="020F0502020204030204" pitchFamily="34" charset="0"/>
              </a:rPr>
              <a:t> </a:t>
            </a:r>
            <a:endParaRPr lang="en-US" sz="1800" dirty="0">
              <a:solidFill>
                <a:schemeClr val="bg1">
                  <a:lumMod val="50000"/>
                </a:schemeClr>
              </a:solidFill>
              <a:cs typeface="Calibri" panose="020F0502020204030204" pitchFamily="34" charset="0"/>
            </a:endParaRPr>
          </a:p>
        </p:txBody>
      </p:sp>
      <p:sp>
        <p:nvSpPr>
          <p:cNvPr id="22" name="TextBox 21"/>
          <p:cNvSpPr txBox="1"/>
          <p:nvPr/>
        </p:nvSpPr>
        <p:spPr>
          <a:xfrm>
            <a:off x="609460" y="5116880"/>
            <a:ext cx="10961288" cy="1092607"/>
          </a:xfrm>
          <a:prstGeom prst="rect">
            <a:avLst/>
          </a:prstGeom>
          <a:noFill/>
          <a:ln>
            <a:solidFill>
              <a:schemeClr val="bg1">
                <a:lumMod val="50000"/>
              </a:schemeClr>
            </a:solidFill>
            <a:prstDash val="dashDot"/>
          </a:ln>
        </p:spPr>
        <p:txBody>
          <a:bodyPr wrap="square" rtlCol="0">
            <a:spAutoFit/>
          </a:bodyPr>
          <a:lstStyle/>
          <a:p>
            <a:pPr algn="r" rtl="1"/>
            <a:r>
              <a:rPr lang="ar-SA" sz="1300" dirty="0" smtClean="0">
                <a:solidFill>
                  <a:schemeClr val="bg1">
                    <a:lumMod val="50000"/>
                  </a:schemeClr>
                </a:solidFill>
                <a:latin typeface="Calibri" panose="020F0502020204030204" pitchFamily="34" charset="0"/>
                <a:cs typeface="Calibri" panose="020F0502020204030204" pitchFamily="34" charset="0"/>
              </a:rPr>
              <a:t>كل الهرمونات اللي تؤثر على مرحلة معينة، هدفها أن الوظائف في هذه المرحلة تستمر.</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مثل الهرمونات اللي تأثر على الـ</a:t>
            </a:r>
            <a:r>
              <a:rPr lang="en-US" sz="1300" dirty="0" err="1">
                <a:solidFill>
                  <a:schemeClr val="bg1">
                    <a:lumMod val="50000"/>
                  </a:schemeClr>
                </a:solidFill>
                <a:latin typeface="Calibri" panose="020F0502020204030204" pitchFamily="34" charset="0"/>
                <a:cs typeface="Calibri" panose="020F0502020204030204" pitchFamily="34" charset="0"/>
              </a:rPr>
              <a:t>Mammogenesis</a:t>
            </a:r>
            <a:r>
              <a:rPr lang="ar-SA" sz="1300" dirty="0" smtClean="0">
                <a:solidFill>
                  <a:schemeClr val="bg1">
                    <a:lumMod val="50000"/>
                  </a:schemeClr>
                </a:solidFill>
                <a:latin typeface="Calibri" panose="020F0502020204030204" pitchFamily="34" charset="0"/>
                <a:cs typeface="Calibri" panose="020F0502020204030204" pitchFamily="34" charset="0"/>
              </a:rPr>
              <a:t> راح يكون وظيفتها أنها تؤثر على الأنسجة المكونة </a:t>
            </a:r>
            <a:r>
              <a:rPr lang="ar-SA" sz="1300" dirty="0" err="1" smtClean="0">
                <a:solidFill>
                  <a:schemeClr val="bg1">
                    <a:lumMod val="50000"/>
                  </a:schemeClr>
                </a:solidFill>
                <a:latin typeface="Calibri" panose="020F0502020204030204" pitchFamily="34" charset="0"/>
                <a:cs typeface="Calibri" panose="020F0502020204030204" pitchFamily="34" charset="0"/>
              </a:rPr>
              <a:t>لل</a:t>
            </a:r>
            <a:r>
              <a:rPr lang="ar-SA" sz="1300" dirty="0" smtClean="0">
                <a:solidFill>
                  <a:schemeClr val="bg1">
                    <a:lumMod val="50000"/>
                  </a:schemeClr>
                </a:solidFill>
                <a:latin typeface="Calibri" panose="020F0502020204030204" pitchFamily="34" charset="0"/>
                <a:cs typeface="Calibri" panose="020F0502020204030204" pitchFamily="34" charset="0"/>
              </a:rPr>
              <a:t>ـ</a:t>
            </a:r>
            <a:r>
              <a:rPr lang="en-US" sz="1300" dirty="0" smtClean="0">
                <a:solidFill>
                  <a:schemeClr val="bg1">
                    <a:lumMod val="50000"/>
                  </a:schemeClr>
                </a:solidFill>
                <a:latin typeface="Calibri" panose="020F0502020204030204" pitchFamily="34" charset="0"/>
                <a:cs typeface="Calibri" panose="020F0502020204030204" pitchFamily="34" charset="0"/>
              </a:rPr>
              <a:t>breast</a:t>
            </a:r>
            <a:r>
              <a:rPr lang="ar-SA" sz="1300" dirty="0" smtClean="0">
                <a:solidFill>
                  <a:schemeClr val="bg1">
                    <a:lumMod val="50000"/>
                  </a:schemeClr>
                </a:solidFill>
                <a:latin typeface="Calibri" panose="020F0502020204030204" pitchFamily="34" charset="0"/>
                <a:cs typeface="Calibri" panose="020F0502020204030204" pitchFamily="34" charset="0"/>
              </a:rPr>
              <a:t>.</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مثل الهرمونات اللي تأثر على الـ</a:t>
            </a:r>
            <a:r>
              <a:rPr lang="en-US" sz="1300" dirty="0" err="1" smtClean="0">
                <a:solidFill>
                  <a:schemeClr val="bg1">
                    <a:lumMod val="50000"/>
                  </a:schemeClr>
                </a:solidFill>
                <a:latin typeface="Calibri" panose="020F0502020204030204" pitchFamily="34" charset="0"/>
                <a:cs typeface="Calibri" panose="020F0502020204030204" pitchFamily="34" charset="0"/>
              </a:rPr>
              <a:t>Lactogenesis</a:t>
            </a:r>
            <a:r>
              <a:rPr lang="ar-SA" sz="1300" dirty="0" smtClean="0">
                <a:solidFill>
                  <a:schemeClr val="bg1">
                    <a:lumMod val="50000"/>
                  </a:schemeClr>
                </a:solidFill>
                <a:latin typeface="Calibri" panose="020F0502020204030204" pitchFamily="34" charset="0"/>
                <a:cs typeface="Calibri" panose="020F0502020204030204" pitchFamily="34" charset="0"/>
              </a:rPr>
              <a:t> تكون وظيفتها تأثر على تصنيع الحليب.</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مثل الهرمونات اللي تأثر على الـ</a:t>
            </a:r>
            <a:r>
              <a:rPr lang="en-US" sz="1300" dirty="0" err="1" smtClean="0">
                <a:solidFill>
                  <a:schemeClr val="bg1">
                    <a:lumMod val="50000"/>
                  </a:schemeClr>
                </a:solidFill>
                <a:latin typeface="Calibri" panose="020F0502020204030204" pitchFamily="34" charset="0"/>
                <a:cs typeface="Calibri" panose="020F0502020204030204" pitchFamily="34" charset="0"/>
              </a:rPr>
              <a:t>Galactokinetic</a:t>
            </a:r>
            <a:r>
              <a:rPr lang="ar-SA" sz="1300" dirty="0" smtClean="0">
                <a:solidFill>
                  <a:schemeClr val="bg1">
                    <a:lumMod val="50000"/>
                  </a:schemeClr>
                </a:solidFill>
                <a:latin typeface="Calibri" panose="020F0502020204030204" pitchFamily="34" charset="0"/>
                <a:cs typeface="Calibri" panose="020F0502020204030204" pitchFamily="34" charset="0"/>
              </a:rPr>
              <a:t> تكون وظيفتها إخراج الحليب </a:t>
            </a:r>
            <a:r>
              <a:rPr lang="ar-SA" sz="1300" dirty="0" smtClean="0">
                <a:solidFill>
                  <a:schemeClr val="bg1">
                    <a:lumMod val="50000"/>
                  </a:schemeClr>
                </a:solidFill>
                <a:latin typeface="Calibri" panose="020F0502020204030204" pitchFamily="34" charset="0"/>
                <a:cs typeface="Calibri" panose="020F0502020204030204" pitchFamily="34" charset="0"/>
              </a:rPr>
              <a:t>من الداخل للخارج عن </a:t>
            </a:r>
            <a:r>
              <a:rPr lang="ar-SA" sz="1300" dirty="0" smtClean="0">
                <a:solidFill>
                  <a:schemeClr val="bg1">
                    <a:lumMod val="50000"/>
                  </a:schemeClr>
                </a:solidFill>
                <a:latin typeface="Calibri" panose="020F0502020204030204" pitchFamily="34" charset="0"/>
                <a:cs typeface="Calibri" panose="020F0502020204030204" pitchFamily="34" charset="0"/>
              </a:rPr>
              <a:t>طريق </a:t>
            </a:r>
            <a:r>
              <a:rPr lang="ar-SA" sz="1300" dirty="0" err="1" smtClean="0">
                <a:solidFill>
                  <a:schemeClr val="bg1">
                    <a:lumMod val="50000"/>
                  </a:schemeClr>
                </a:solidFill>
                <a:latin typeface="Calibri" panose="020F0502020204030204" pitchFamily="34" charset="0"/>
                <a:cs typeface="Calibri" panose="020F0502020204030204" pitchFamily="34" charset="0"/>
              </a:rPr>
              <a:t>الكنتراكشن</a:t>
            </a:r>
            <a:r>
              <a:rPr lang="ar-SA" sz="1300" dirty="0" smtClean="0">
                <a:solidFill>
                  <a:schemeClr val="bg1">
                    <a:lumMod val="50000"/>
                  </a:schemeClr>
                </a:solidFill>
                <a:latin typeface="Calibri" panose="020F0502020204030204" pitchFamily="34" charset="0"/>
                <a:cs typeface="Calibri" panose="020F0502020204030204" pitchFamily="34" charset="0"/>
              </a:rPr>
              <a:t> (من اسمها </a:t>
            </a:r>
            <a:r>
              <a:rPr lang="en-US" sz="1300" dirty="0" smtClean="0">
                <a:solidFill>
                  <a:schemeClr val="bg1">
                    <a:lumMod val="50000"/>
                  </a:schemeClr>
                </a:solidFill>
                <a:latin typeface="Calibri" panose="020F0502020204030204" pitchFamily="34" charset="0"/>
                <a:cs typeface="Calibri" panose="020F0502020204030204" pitchFamily="34" charset="0"/>
              </a:rPr>
              <a:t>kinetic</a:t>
            </a:r>
            <a:r>
              <a:rPr lang="ar-SA" sz="1300" dirty="0" smtClean="0">
                <a:solidFill>
                  <a:schemeClr val="bg1">
                    <a:lumMod val="50000"/>
                  </a:schemeClr>
                </a:solidFill>
                <a:latin typeface="Calibri" panose="020F0502020204030204" pitchFamily="34" charset="0"/>
                <a:cs typeface="Calibri" panose="020F0502020204030204" pitchFamily="34" charset="0"/>
              </a:rPr>
              <a:t> يعني حركة).</a:t>
            </a:r>
          </a:p>
          <a:p>
            <a:pPr algn="r" rtl="1"/>
            <a:r>
              <a:rPr lang="ar-SA" sz="1300" dirty="0" smtClean="0">
                <a:solidFill>
                  <a:schemeClr val="bg1">
                    <a:lumMod val="50000"/>
                  </a:schemeClr>
                </a:solidFill>
                <a:latin typeface="Calibri" panose="020F0502020204030204" pitchFamily="34" charset="0"/>
                <a:cs typeface="Calibri" panose="020F0502020204030204" pitchFamily="34" charset="0"/>
              </a:rPr>
              <a:t>ركزوا أن كل عملية لها هرموناتها ماعدا الـ</a:t>
            </a:r>
            <a:r>
              <a:rPr lang="en-US" sz="1300" dirty="0" smtClean="0">
                <a:solidFill>
                  <a:schemeClr val="bg1">
                    <a:lumMod val="50000"/>
                  </a:schemeClr>
                </a:solidFill>
                <a:latin typeface="Calibri" panose="020F0502020204030204" pitchFamily="34" charset="0"/>
                <a:cs typeface="Calibri" panose="020F0502020204030204" pitchFamily="34" charset="0"/>
              </a:rPr>
              <a:t>involution</a:t>
            </a:r>
            <a:r>
              <a:rPr lang="ar-SA" sz="1300" dirty="0" smtClean="0">
                <a:solidFill>
                  <a:schemeClr val="bg1">
                    <a:lumMod val="50000"/>
                  </a:schemeClr>
                </a:solidFill>
                <a:latin typeface="Calibri" panose="020F0502020204030204" pitchFamily="34" charset="0"/>
                <a:cs typeface="Calibri" panose="020F0502020204030204" pitchFamily="34" charset="0"/>
              </a:rPr>
              <a:t>، الـ</a:t>
            </a:r>
            <a:r>
              <a:rPr lang="en-US" sz="1300" dirty="0">
                <a:solidFill>
                  <a:schemeClr val="bg1">
                    <a:lumMod val="50000"/>
                  </a:schemeClr>
                </a:solidFill>
                <a:latin typeface="Calibri" panose="020F0502020204030204" pitchFamily="34" charset="0"/>
                <a:cs typeface="Calibri" panose="020F0502020204030204" pitchFamily="34" charset="0"/>
              </a:rPr>
              <a:t>Galactopoietic hormones </a:t>
            </a:r>
            <a:r>
              <a:rPr lang="ar-SA" sz="1300" dirty="0">
                <a:solidFill>
                  <a:schemeClr val="bg1">
                    <a:lumMod val="50000"/>
                  </a:schemeClr>
                </a:solidFill>
                <a:latin typeface="Calibri" panose="020F0502020204030204" pitchFamily="34" charset="0"/>
                <a:cs typeface="Calibri" panose="020F0502020204030204" pitchFamily="34" charset="0"/>
              </a:rPr>
              <a:t> </a:t>
            </a:r>
            <a:r>
              <a:rPr lang="ar-SA" sz="1300" dirty="0" smtClean="0">
                <a:solidFill>
                  <a:schemeClr val="bg1">
                    <a:lumMod val="50000"/>
                  </a:schemeClr>
                </a:solidFill>
                <a:latin typeface="Calibri" panose="020F0502020204030204" pitchFamily="34" charset="0"/>
                <a:cs typeface="Calibri" panose="020F0502020204030204" pitchFamily="34" charset="0"/>
              </a:rPr>
              <a:t>ما تعتبر هرموناتها، الـ</a:t>
            </a:r>
            <a:r>
              <a:rPr lang="en-US" sz="1300" dirty="0">
                <a:solidFill>
                  <a:schemeClr val="bg1">
                    <a:lumMod val="50000"/>
                  </a:schemeClr>
                </a:solidFill>
                <a:latin typeface="Calibri" panose="020F0502020204030204" pitchFamily="34" charset="0"/>
                <a:cs typeface="Calibri" panose="020F0502020204030204" pitchFamily="34" charset="0"/>
              </a:rPr>
              <a:t>Galactopoietic hormones </a:t>
            </a:r>
            <a:r>
              <a:rPr lang="ar-SA" sz="1300" dirty="0" smtClean="0">
                <a:solidFill>
                  <a:schemeClr val="bg1">
                    <a:lumMod val="50000"/>
                  </a:schemeClr>
                </a:solidFill>
                <a:latin typeface="Calibri" panose="020F0502020204030204" pitchFamily="34" charset="0"/>
                <a:cs typeface="Calibri" panose="020F0502020204030204" pitchFamily="34" charset="0"/>
              </a:rPr>
              <a:t> يحافظ على تصنيع الحليب (من اسمه </a:t>
            </a:r>
            <a:r>
              <a:rPr lang="en-US" sz="1300" dirty="0" smtClean="0">
                <a:solidFill>
                  <a:schemeClr val="bg1">
                    <a:lumMod val="50000"/>
                  </a:schemeClr>
                </a:solidFill>
                <a:latin typeface="Calibri" panose="020F0502020204030204" pitchFamily="34" charset="0"/>
                <a:cs typeface="Calibri" panose="020F0502020204030204" pitchFamily="34" charset="0"/>
              </a:rPr>
              <a:t>poises </a:t>
            </a:r>
            <a:r>
              <a:rPr lang="ar-SA" sz="1300" dirty="0" smtClean="0">
                <a:solidFill>
                  <a:schemeClr val="bg1">
                    <a:lumMod val="50000"/>
                  </a:schemeClr>
                </a:solidFill>
                <a:latin typeface="Calibri" panose="020F0502020204030204" pitchFamily="34" charset="0"/>
                <a:cs typeface="Calibri" panose="020F0502020204030204" pitchFamily="34" charset="0"/>
              </a:rPr>
              <a:t> يعني تصنيع)</a:t>
            </a:r>
            <a:endParaRPr lang="en-US" sz="1300" dirty="0">
              <a:solidFill>
                <a:schemeClr val="bg1">
                  <a:lumMod val="50000"/>
                </a:schemeClr>
              </a:solidFill>
              <a:latin typeface="Calibri" panose="020F0502020204030204" pitchFamily="34" charset="0"/>
              <a:cs typeface="Calibri" panose="020F0502020204030204" pitchFamily="34" charset="0"/>
            </a:endParaRPr>
          </a:p>
        </p:txBody>
      </p:sp>
      <p:sp>
        <p:nvSpPr>
          <p:cNvPr id="2" name="Rectangle 1"/>
          <p:cNvSpPr/>
          <p:nvPr/>
        </p:nvSpPr>
        <p:spPr>
          <a:xfrm>
            <a:off x="10077869" y="3385869"/>
            <a:ext cx="1653934" cy="461665"/>
          </a:xfrm>
          <a:prstGeom prst="rect">
            <a:avLst/>
          </a:prstGeom>
          <a:ln>
            <a:noFill/>
            <a:prstDash val="dashDot"/>
          </a:ln>
        </p:spPr>
        <p:txBody>
          <a:bodyPr wrap="square">
            <a:spAutoFit/>
          </a:bodyPr>
          <a:lstStyle/>
          <a:p>
            <a:pPr algn="ctr"/>
            <a:r>
              <a:rPr lang="en-US" sz="1200" dirty="0" smtClean="0">
                <a:solidFill>
                  <a:srgbClr val="00B050"/>
                </a:solidFill>
                <a:uFill>
                  <a:solidFill>
                    <a:srgbClr val="7030A0"/>
                  </a:solidFill>
                </a:uFill>
              </a:rPr>
              <a:t>Milk movement from inside to outside</a:t>
            </a:r>
            <a:endParaRPr lang="en-US" sz="1200" dirty="0">
              <a:solidFill>
                <a:srgbClr val="00B050"/>
              </a:solidFill>
              <a:uFill>
                <a:solidFill>
                  <a:srgbClr val="7030A0"/>
                </a:solidFill>
              </a:uFill>
            </a:endParaRPr>
          </a:p>
        </p:txBody>
      </p:sp>
    </p:spTree>
    <p:extLst>
      <p:ext uri="{BB962C8B-B14F-4D97-AF65-F5344CB8AC3E}">
        <p14:creationId xmlns:p14="http://schemas.microsoft.com/office/powerpoint/2010/main" val="274681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Mamogenesis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altLang="ar-SA" sz="1800" dirty="0" smtClean="0">
                <a:solidFill>
                  <a:srgbClr val="008080"/>
                </a:solidFill>
              </a:rPr>
              <a:t>What does mamogenesis mean?</a:t>
            </a:r>
            <a:endParaRPr lang="en-US" altLang="ar-SA" sz="1800" dirty="0">
              <a:solidFill>
                <a:srgbClr val="008080"/>
              </a:solidFill>
            </a:endParaRPr>
          </a:p>
          <a:p>
            <a:pPr marL="0" indent="0" defTabSz="914400">
              <a:lnSpc>
                <a:spcPct val="150000"/>
              </a:lnSpc>
              <a:buClr>
                <a:srgbClr val="008080"/>
              </a:buClr>
              <a:buNone/>
            </a:pPr>
            <a:r>
              <a:rPr lang="en-US" altLang="ar-SA" sz="1800" dirty="0"/>
              <a:t>Mammary gland development, which means growth and development of mammary gland to a functional </a:t>
            </a:r>
            <a:r>
              <a:rPr lang="en-US" altLang="ar-SA" sz="1800" dirty="0" smtClean="0"/>
              <a:t>state.</a:t>
            </a:r>
            <a:endParaRPr lang="en-US" altLang="ar-SA" sz="1800" dirty="0"/>
          </a:p>
          <a:p>
            <a:pPr defTabSz="914400">
              <a:lnSpc>
                <a:spcPct val="12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rPr>
              <a:t>What happen during this phase</a:t>
            </a:r>
            <a:r>
              <a:rPr lang="en-US" sz="1800" dirty="0" smtClean="0">
                <a:solidFill>
                  <a:srgbClr val="008080"/>
                </a:solidFill>
              </a:rPr>
              <a:t>?</a:t>
            </a:r>
          </a:p>
          <a:p>
            <a:pPr defTabSz="914400">
              <a:lnSpc>
                <a:spcPct val="120000"/>
              </a:lnSpc>
              <a:buClr>
                <a:srgbClr val="008080"/>
              </a:buClr>
            </a:pPr>
            <a:endParaRPr lang="en-US" sz="100" dirty="0">
              <a:solidFill>
                <a:srgbClr val="008080"/>
              </a:solidFill>
            </a:endParaRPr>
          </a:p>
          <a:p>
            <a:pPr marL="0" indent="0" defTabSz="914400">
              <a:buClr>
                <a:srgbClr val="008080"/>
              </a:buClr>
              <a:buNone/>
            </a:pPr>
            <a:r>
              <a:rPr lang="en-US" sz="1800" dirty="0"/>
              <a:t>The postnatal development of female mammary tissue occurs in several steps regulated by hormones. </a:t>
            </a:r>
            <a:endParaRPr lang="en-US" sz="1800" dirty="0" smtClean="0"/>
          </a:p>
          <a:p>
            <a:pPr marL="0" indent="0" defTabSz="914400">
              <a:buClr>
                <a:srgbClr val="008080"/>
              </a:buClr>
              <a:buNone/>
            </a:pPr>
            <a:endParaRPr lang="en-US" sz="600" dirty="0" smtClean="0"/>
          </a:p>
          <a:p>
            <a:pPr marL="0" indent="0" defTabSz="914400">
              <a:buClr>
                <a:srgbClr val="008080"/>
              </a:buClr>
              <a:buNone/>
            </a:pPr>
            <a:r>
              <a:rPr lang="en-US" sz="1800" dirty="0" smtClean="0">
                <a:solidFill>
                  <a:srgbClr val="008080"/>
                </a:solidFill>
              </a:rPr>
              <a:t>1. At birth: </a:t>
            </a:r>
            <a:r>
              <a:rPr lang="en-US" sz="1800" dirty="0" smtClean="0"/>
              <a:t>the </a:t>
            </a:r>
            <a:r>
              <a:rPr lang="en-US" sz="1800" dirty="0"/>
              <a:t>mammary epithelium consists of limited ducts. </a:t>
            </a:r>
            <a:endParaRPr lang="en-US" sz="1800" dirty="0" smtClean="0"/>
          </a:p>
          <a:p>
            <a:pPr marL="342900" indent="-342900" defTabSz="914400">
              <a:buClr>
                <a:srgbClr val="008080"/>
              </a:buClr>
              <a:buFont typeface="+mj-lt"/>
              <a:buAutoNum type="arabicPeriod"/>
            </a:pPr>
            <a:endParaRPr lang="en-US" sz="600" dirty="0" smtClean="0"/>
          </a:p>
          <a:p>
            <a:pPr marL="0" indent="0" defTabSz="914400">
              <a:lnSpc>
                <a:spcPct val="150000"/>
              </a:lnSpc>
              <a:buClr>
                <a:srgbClr val="008080"/>
              </a:buClr>
              <a:buNone/>
            </a:pPr>
            <a:r>
              <a:rPr lang="en-US" sz="1800" dirty="0" smtClean="0">
                <a:solidFill>
                  <a:srgbClr val="008080"/>
                </a:solidFill>
              </a:rPr>
              <a:t>2. At puberty: </a:t>
            </a:r>
            <a:r>
              <a:rPr lang="en-US" sz="1800" dirty="0" smtClean="0"/>
              <a:t>high </a:t>
            </a:r>
            <a:r>
              <a:rPr lang="en-US" sz="1800" dirty="0"/>
              <a:t>levels of circulating hormones </a:t>
            </a:r>
            <a:r>
              <a:rPr lang="en-US" sz="1800" dirty="0" smtClean="0"/>
              <a:t>stimulate </a:t>
            </a:r>
            <a:r>
              <a:rPr lang="en-US" sz="1800" dirty="0"/>
              <a:t>both the proliferation of the mammary </a:t>
            </a:r>
            <a:r>
              <a:rPr lang="en-US" sz="1800" dirty="0" smtClean="0"/>
              <a:t>epithelial </a:t>
            </a:r>
            <a:r>
              <a:rPr lang="en-US" sz="1800" dirty="0"/>
              <a:t>cells (MECs) and the enlargement of the surrounding fat pad. </a:t>
            </a:r>
            <a:endParaRPr lang="en-US" sz="1800" dirty="0" smtClean="0"/>
          </a:p>
          <a:p>
            <a:pPr marL="342900" indent="-342900" defTabSz="914400">
              <a:buClr>
                <a:srgbClr val="008080"/>
              </a:buClr>
              <a:buFont typeface="+mj-lt"/>
              <a:buAutoNum type="arabicPeriod"/>
            </a:pPr>
            <a:endParaRPr lang="en-US" sz="600" dirty="0" smtClean="0"/>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9635188" y="726868"/>
            <a:ext cx="1944215" cy="338554"/>
          </a:xfrm>
          <a:prstGeom prst="rect">
            <a:avLst/>
          </a:prstGeom>
          <a:noFill/>
          <a:ln>
            <a:solidFill>
              <a:schemeClr val="bg1">
                <a:lumMod val="50000"/>
              </a:schemeClr>
            </a:solidFill>
            <a:prstDash val="dashDot"/>
          </a:ln>
        </p:spPr>
        <p:txBody>
          <a:bodyPr wrap="square" rtlCol="0">
            <a:spAutoFit/>
          </a:bodyPr>
          <a:lstStyle/>
          <a:p>
            <a:pPr algn="ctr" rtl="1"/>
            <a:r>
              <a:rPr lang="ar-SA" sz="1600" dirty="0" smtClean="0">
                <a:solidFill>
                  <a:schemeClr val="bg1">
                    <a:lumMod val="50000"/>
                  </a:schemeClr>
                </a:solidFill>
                <a:latin typeface="Calibri" panose="020F0502020204030204" pitchFamily="34" charset="0"/>
                <a:cs typeface="Calibri" panose="020F0502020204030204" pitchFamily="34" charset="0"/>
              </a:rPr>
              <a:t>الشرح </a:t>
            </a:r>
            <a:r>
              <a:rPr lang="ar-SA" sz="16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600" dirty="0" smtClean="0">
                <a:solidFill>
                  <a:schemeClr val="bg1">
                    <a:lumMod val="50000"/>
                  </a:schemeClr>
                </a:solidFill>
                <a:latin typeface="Calibri" panose="020F0502020204030204" pitchFamily="34" charset="0"/>
                <a:cs typeface="Calibri" panose="020F0502020204030204" pitchFamily="34" charset="0"/>
              </a:rPr>
              <a:t> </a:t>
            </a:r>
            <a:r>
              <a:rPr lang="ar-SA" sz="1600" dirty="0" err="1" smtClean="0">
                <a:solidFill>
                  <a:schemeClr val="bg1">
                    <a:lumMod val="50000"/>
                  </a:schemeClr>
                </a:solidFill>
                <a:latin typeface="Calibri" panose="020F0502020204030204" pitchFamily="34" charset="0"/>
                <a:cs typeface="Calibri" panose="020F0502020204030204" pitchFamily="34" charset="0"/>
              </a:rPr>
              <a:t>الجاي</a:t>
            </a:r>
            <a:endParaRPr lang="ar-SA" sz="1600" dirty="0">
              <a:solidFill>
                <a:schemeClr val="bg1">
                  <a:lumMod val="50000"/>
                </a:schemeClr>
              </a:solidFill>
              <a:latin typeface="Calibri" panose="020F0502020204030204" pitchFamily="34" charset="0"/>
              <a:cs typeface="Calibri" panose="020F0502020204030204" pitchFamily="34" charset="0"/>
            </a:endParaRP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6501" y="4439469"/>
            <a:ext cx="4692902" cy="186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0109457" y="0"/>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
        <p:nvSpPr>
          <p:cNvPr id="13" name="Rectangle 12"/>
          <p:cNvSpPr/>
          <p:nvPr/>
        </p:nvSpPr>
        <p:spPr>
          <a:xfrm>
            <a:off x="609459" y="4936582"/>
            <a:ext cx="5989009" cy="1323439"/>
          </a:xfrm>
          <a:prstGeom prst="rect">
            <a:avLst/>
          </a:prstGeom>
          <a:ln>
            <a:solidFill>
              <a:srgbClr val="00B050"/>
            </a:solidFill>
            <a:prstDash val="dashDot"/>
          </a:ln>
        </p:spPr>
        <p:txBody>
          <a:bodyPr wrap="square">
            <a:spAutoFit/>
          </a:bodyPr>
          <a:lstStyle/>
          <a:p>
            <a:r>
              <a:rPr lang="en-US" sz="1600" dirty="0" smtClean="0">
                <a:solidFill>
                  <a:srgbClr val="00B050"/>
                </a:solidFill>
              </a:rPr>
              <a:t>Why before marriage and pregnancy the breast size is very small? </a:t>
            </a:r>
          </a:p>
          <a:p>
            <a:pPr marL="342900" indent="-342900">
              <a:buFont typeface="+mj-lt"/>
              <a:buAutoNum type="arabicPeriod"/>
            </a:pPr>
            <a:r>
              <a:rPr lang="en-US" sz="1600" dirty="0" smtClean="0">
                <a:solidFill>
                  <a:srgbClr val="00B050"/>
                </a:solidFill>
              </a:rPr>
              <a:t>Fluctuating hormone (it increase periods and decrease in another periods).</a:t>
            </a:r>
          </a:p>
          <a:p>
            <a:pPr marL="342900" indent="-342900">
              <a:buFont typeface="+mj-lt"/>
              <a:buAutoNum type="arabicPeriod"/>
            </a:pPr>
            <a:r>
              <a:rPr lang="en-US" sz="1600" dirty="0" smtClean="0">
                <a:solidFill>
                  <a:srgbClr val="00B050"/>
                </a:solidFill>
              </a:rPr>
              <a:t>There level is so small comparing to their level in pregnancy (due to placenta).</a:t>
            </a:r>
            <a:endParaRPr lang="en-US" sz="1600" dirty="0">
              <a:solidFill>
                <a:srgbClr val="00B050"/>
              </a:solidFill>
            </a:endParaRPr>
          </a:p>
        </p:txBody>
      </p:sp>
    </p:spTree>
    <p:extLst>
      <p:ext uri="{BB962C8B-B14F-4D97-AF65-F5344CB8AC3E}">
        <p14:creationId xmlns:p14="http://schemas.microsoft.com/office/powerpoint/2010/main" val="223197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18855</TotalTime>
  <Words>4999</Words>
  <Application>Microsoft Office PowerPoint</Application>
  <PresentationFormat>Custom</PresentationFormat>
  <Paragraphs>769</Paragraphs>
  <Slides>34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ＭＳ Ｐゴシック</vt:lpstr>
      <vt:lpstr>Arabic Typesetting</vt:lpstr>
      <vt:lpstr>Arial</vt:lpstr>
      <vt:lpstr>Bahnschrift</vt:lpstr>
      <vt:lpstr>Bookman Old Style</vt:lpstr>
      <vt:lpstr>Calibri</vt:lpstr>
      <vt:lpstr>Comic Sans MS</vt:lpstr>
      <vt:lpstr>標楷體</vt:lpstr>
      <vt:lpstr>Gill Sans MT</vt:lpstr>
      <vt:lpstr>新細明體</vt:lpstr>
      <vt:lpstr>Wingdings</vt:lpstr>
      <vt:lpstr>Wingdings 3</vt:lpstr>
      <vt:lpstr>Origin</vt:lpstr>
      <vt:lpstr>PowerPoint Presentation</vt:lpstr>
      <vt:lpstr>PowerPoint Presentation</vt:lpstr>
      <vt:lpstr>Physiologic Anatomy of The Breast </vt:lpstr>
      <vt:lpstr>Cont.</vt:lpstr>
      <vt:lpstr>Theories</vt:lpstr>
      <vt:lpstr>Stages of Mammary Gland Development</vt:lpstr>
      <vt:lpstr>Hormones Affecting The Female Breast</vt:lpstr>
      <vt:lpstr>Cont.</vt:lpstr>
      <vt:lpstr>Mamogenesis</vt:lpstr>
      <vt:lpstr>Cont.</vt:lpstr>
      <vt:lpstr>Mammogenic Hormones </vt:lpstr>
      <vt:lpstr>Cont. </vt:lpstr>
      <vt:lpstr>Lactogenesis</vt:lpstr>
      <vt:lpstr>Cont.</vt:lpstr>
      <vt:lpstr>Cont.</vt:lpstr>
      <vt:lpstr>Cont.</vt:lpstr>
      <vt:lpstr>Milk Secretion &amp; Synthesis by The Mammary Epithelial Cell</vt:lpstr>
      <vt:lpstr>Cont.</vt:lpstr>
      <vt:lpstr>Lactogenesis Hormones </vt:lpstr>
      <vt:lpstr>Cont.</vt:lpstr>
      <vt:lpstr>Cont. Prolactin (PRL) Hormone </vt:lpstr>
      <vt:lpstr>Cont. Human Placental Lactogen (hPL)</vt:lpstr>
      <vt:lpstr>Galactokinetic &amp; Galactopoeisis  </vt:lpstr>
      <vt:lpstr>Cont. </vt:lpstr>
      <vt:lpstr>Galactopoietic Hormones </vt:lpstr>
      <vt:lpstr>Autocrine Control of Lactation </vt:lpstr>
      <vt:lpstr>Sucking Reflex</vt:lpstr>
      <vt:lpstr>Cont.</vt:lpstr>
      <vt:lpstr>Suckling &amp; Prolactin Secretion</vt:lpstr>
      <vt:lpstr>Milk Production </vt:lpstr>
      <vt:lpstr>Summary </vt:lpstr>
      <vt:lpstr>MCQ’s</vt:lpstr>
      <vt:lpstr>Thank you for checking our work! </vt:lpstr>
      <vt:lpstr>تم بحمد الله!</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1503</cp:revision>
  <dcterms:created xsi:type="dcterms:W3CDTF">2016-09-07T16:15:34Z</dcterms:created>
  <dcterms:modified xsi:type="dcterms:W3CDTF">2018-04-10T01:06:42Z</dcterms:modified>
</cp:coreProperties>
</file>