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71" r:id="rId5"/>
    <p:sldId id="261" r:id="rId6"/>
    <p:sldId id="265" r:id="rId7"/>
    <p:sldId id="272" r:id="rId8"/>
    <p:sldId id="266" r:id="rId9"/>
    <p:sldId id="267" r:id="rId10"/>
    <p:sldId id="268" r:id="rId11"/>
    <p:sldId id="269" r:id="rId12"/>
    <p:sldId id="273" r:id="rId13"/>
    <p:sldId id="262" r:id="rId14"/>
    <p:sldId id="270" r:id="rId15"/>
    <p:sldId id="263" r:id="rId16"/>
    <p:sldId id="264" r:id="rId17"/>
    <p:sldId id="274" r:id="rId18"/>
    <p:sldId id="275" r:id="rId19"/>
    <p:sldId id="25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F9F9F9"/>
    <a:srgbClr val="F39A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9" d="100"/>
          <a:sy n="89" d="100"/>
        </p:scale>
        <p:origin x="466"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C6964F-9D35-4011-A7AD-3C10975CA4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61C2646A-9244-4BC2-A008-1A5C0373D0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D2ECDC1B-E68D-464C-97EA-D3EF3AAB6F6D}"/>
              </a:ext>
            </a:extLst>
          </p:cNvPr>
          <p:cNvSpPr>
            <a:spLocks noGrp="1"/>
          </p:cNvSpPr>
          <p:nvPr>
            <p:ph type="dt" sz="half" idx="10"/>
          </p:nvPr>
        </p:nvSpPr>
        <p:spPr/>
        <p:txBody>
          <a:bodyPr/>
          <a:lstStyle/>
          <a:p>
            <a:fld id="{7E5E60F1-D3A5-440D-8B33-73F40D49BCF6}" type="datetimeFigureOut">
              <a:rPr lang="en-US" smtClean="0"/>
              <a:t>06/04/18</a:t>
            </a:fld>
            <a:endParaRPr lang="en-US"/>
          </a:p>
        </p:txBody>
      </p:sp>
      <p:sp>
        <p:nvSpPr>
          <p:cNvPr id="5" name="Footer Placeholder 4">
            <a:extLst>
              <a:ext uri="{FF2B5EF4-FFF2-40B4-BE49-F238E27FC236}">
                <a16:creationId xmlns="" xmlns:a16="http://schemas.microsoft.com/office/drawing/2014/main" id="{AB22FE4A-E08F-4708-9DDE-E8D7BFE745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3838F9D-7AB8-42F3-B5AE-BE42561F2F1F}"/>
              </a:ext>
            </a:extLst>
          </p:cNvPr>
          <p:cNvSpPr>
            <a:spLocks noGrp="1"/>
          </p:cNvSpPr>
          <p:nvPr>
            <p:ph type="sldNum" sz="quarter" idx="12"/>
          </p:nvPr>
        </p:nvSpPr>
        <p:spPr/>
        <p:txBody>
          <a:bodyPr/>
          <a:lstStyle/>
          <a:p>
            <a:fld id="{B307D420-0D0F-48BA-A24C-BC8F376A7E80}" type="slidenum">
              <a:rPr lang="en-US" smtClean="0"/>
              <a:t>‹#›</a:t>
            </a:fld>
            <a:endParaRPr lang="en-US"/>
          </a:p>
        </p:txBody>
      </p:sp>
    </p:spTree>
    <p:extLst>
      <p:ext uri="{BB962C8B-B14F-4D97-AF65-F5344CB8AC3E}">
        <p14:creationId xmlns:p14="http://schemas.microsoft.com/office/powerpoint/2010/main" val="2125946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9E94FB-2C18-478F-888A-5C08F927DA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9505420-0D09-4D01-9F1E-E36C15E519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2C7ABC9-F646-4B26-B0AB-A5FCFF063195}"/>
              </a:ext>
            </a:extLst>
          </p:cNvPr>
          <p:cNvSpPr>
            <a:spLocks noGrp="1"/>
          </p:cNvSpPr>
          <p:nvPr>
            <p:ph type="dt" sz="half" idx="10"/>
          </p:nvPr>
        </p:nvSpPr>
        <p:spPr/>
        <p:txBody>
          <a:bodyPr/>
          <a:lstStyle/>
          <a:p>
            <a:fld id="{7E5E60F1-D3A5-440D-8B33-73F40D49BCF6}" type="datetimeFigureOut">
              <a:rPr lang="en-US" smtClean="0"/>
              <a:t>06/04/18</a:t>
            </a:fld>
            <a:endParaRPr lang="en-US"/>
          </a:p>
        </p:txBody>
      </p:sp>
      <p:sp>
        <p:nvSpPr>
          <p:cNvPr id="5" name="Footer Placeholder 4">
            <a:extLst>
              <a:ext uri="{FF2B5EF4-FFF2-40B4-BE49-F238E27FC236}">
                <a16:creationId xmlns="" xmlns:a16="http://schemas.microsoft.com/office/drawing/2014/main" id="{9B71C9A8-3F9D-42C0-9A5E-3D1A6884AC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93C3559-1BF6-4F97-B63E-2535B0558A9F}"/>
              </a:ext>
            </a:extLst>
          </p:cNvPr>
          <p:cNvSpPr>
            <a:spLocks noGrp="1"/>
          </p:cNvSpPr>
          <p:nvPr>
            <p:ph type="sldNum" sz="quarter" idx="12"/>
          </p:nvPr>
        </p:nvSpPr>
        <p:spPr/>
        <p:txBody>
          <a:bodyPr/>
          <a:lstStyle/>
          <a:p>
            <a:fld id="{B307D420-0D0F-48BA-A24C-BC8F376A7E80}" type="slidenum">
              <a:rPr lang="en-US" smtClean="0"/>
              <a:t>‹#›</a:t>
            </a:fld>
            <a:endParaRPr lang="en-US"/>
          </a:p>
        </p:txBody>
      </p:sp>
    </p:spTree>
    <p:extLst>
      <p:ext uri="{BB962C8B-B14F-4D97-AF65-F5344CB8AC3E}">
        <p14:creationId xmlns:p14="http://schemas.microsoft.com/office/powerpoint/2010/main" val="3640932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AD1F8B8-8BC9-4458-B739-AFBA2A40B3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FB46B6FC-3304-4B2C-9E62-903CA2460BA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BB3FFC5-4C1A-4522-A361-9ACAA678E1D8}"/>
              </a:ext>
            </a:extLst>
          </p:cNvPr>
          <p:cNvSpPr>
            <a:spLocks noGrp="1"/>
          </p:cNvSpPr>
          <p:nvPr>
            <p:ph type="dt" sz="half" idx="10"/>
          </p:nvPr>
        </p:nvSpPr>
        <p:spPr/>
        <p:txBody>
          <a:bodyPr/>
          <a:lstStyle/>
          <a:p>
            <a:fld id="{7E5E60F1-D3A5-440D-8B33-73F40D49BCF6}" type="datetimeFigureOut">
              <a:rPr lang="en-US" smtClean="0"/>
              <a:t>06/04/18</a:t>
            </a:fld>
            <a:endParaRPr lang="en-US"/>
          </a:p>
        </p:txBody>
      </p:sp>
      <p:sp>
        <p:nvSpPr>
          <p:cNvPr id="5" name="Footer Placeholder 4">
            <a:extLst>
              <a:ext uri="{FF2B5EF4-FFF2-40B4-BE49-F238E27FC236}">
                <a16:creationId xmlns="" xmlns:a16="http://schemas.microsoft.com/office/drawing/2014/main" id="{DD91F703-7478-4D09-B2E6-F3CC222F7E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C96648A8-C0FD-43D3-917D-6F0DB728213C}"/>
              </a:ext>
            </a:extLst>
          </p:cNvPr>
          <p:cNvSpPr>
            <a:spLocks noGrp="1"/>
          </p:cNvSpPr>
          <p:nvPr>
            <p:ph type="sldNum" sz="quarter" idx="12"/>
          </p:nvPr>
        </p:nvSpPr>
        <p:spPr/>
        <p:txBody>
          <a:bodyPr/>
          <a:lstStyle/>
          <a:p>
            <a:fld id="{B307D420-0D0F-48BA-A24C-BC8F376A7E80}" type="slidenum">
              <a:rPr lang="en-US" smtClean="0"/>
              <a:t>‹#›</a:t>
            </a:fld>
            <a:endParaRPr lang="en-US"/>
          </a:p>
        </p:txBody>
      </p:sp>
    </p:spTree>
    <p:extLst>
      <p:ext uri="{BB962C8B-B14F-4D97-AF65-F5344CB8AC3E}">
        <p14:creationId xmlns:p14="http://schemas.microsoft.com/office/powerpoint/2010/main" val="3503920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87852F-EF84-4763-95AC-AFEFED9913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716F0EA-5AC9-4C1D-844E-A832034C9BD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7221AB0-EFFA-4F5B-8F27-52CEAEEB03BA}"/>
              </a:ext>
            </a:extLst>
          </p:cNvPr>
          <p:cNvSpPr>
            <a:spLocks noGrp="1"/>
          </p:cNvSpPr>
          <p:nvPr>
            <p:ph type="dt" sz="half" idx="10"/>
          </p:nvPr>
        </p:nvSpPr>
        <p:spPr/>
        <p:txBody>
          <a:bodyPr/>
          <a:lstStyle/>
          <a:p>
            <a:fld id="{7E5E60F1-D3A5-440D-8B33-73F40D49BCF6}" type="datetimeFigureOut">
              <a:rPr lang="en-US" smtClean="0"/>
              <a:t>06/04/18</a:t>
            </a:fld>
            <a:endParaRPr lang="en-US"/>
          </a:p>
        </p:txBody>
      </p:sp>
      <p:sp>
        <p:nvSpPr>
          <p:cNvPr id="5" name="Footer Placeholder 4">
            <a:extLst>
              <a:ext uri="{FF2B5EF4-FFF2-40B4-BE49-F238E27FC236}">
                <a16:creationId xmlns="" xmlns:a16="http://schemas.microsoft.com/office/drawing/2014/main" id="{07C27FF5-B3F4-463A-AA3D-FACDE0B4D7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F958327-30B8-43FF-87F0-57802EC9D82B}"/>
              </a:ext>
            </a:extLst>
          </p:cNvPr>
          <p:cNvSpPr>
            <a:spLocks noGrp="1"/>
          </p:cNvSpPr>
          <p:nvPr>
            <p:ph type="sldNum" sz="quarter" idx="12"/>
          </p:nvPr>
        </p:nvSpPr>
        <p:spPr/>
        <p:txBody>
          <a:bodyPr/>
          <a:lstStyle/>
          <a:p>
            <a:fld id="{B307D420-0D0F-48BA-A24C-BC8F376A7E80}" type="slidenum">
              <a:rPr lang="en-US" smtClean="0"/>
              <a:t>‹#›</a:t>
            </a:fld>
            <a:endParaRPr lang="en-US"/>
          </a:p>
        </p:txBody>
      </p:sp>
    </p:spTree>
    <p:extLst>
      <p:ext uri="{BB962C8B-B14F-4D97-AF65-F5344CB8AC3E}">
        <p14:creationId xmlns:p14="http://schemas.microsoft.com/office/powerpoint/2010/main" val="2107811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A97074-5B32-4BDD-ADD0-23F293A4B9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76A37AF0-0534-406C-93CB-34692EDFC2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E161F777-60C8-486D-BAE0-71A1D288DAA7}"/>
              </a:ext>
            </a:extLst>
          </p:cNvPr>
          <p:cNvSpPr>
            <a:spLocks noGrp="1"/>
          </p:cNvSpPr>
          <p:nvPr>
            <p:ph type="dt" sz="half" idx="10"/>
          </p:nvPr>
        </p:nvSpPr>
        <p:spPr/>
        <p:txBody>
          <a:bodyPr/>
          <a:lstStyle/>
          <a:p>
            <a:fld id="{7E5E60F1-D3A5-440D-8B33-73F40D49BCF6}" type="datetimeFigureOut">
              <a:rPr lang="en-US" smtClean="0"/>
              <a:t>06/04/18</a:t>
            </a:fld>
            <a:endParaRPr lang="en-US"/>
          </a:p>
        </p:txBody>
      </p:sp>
      <p:sp>
        <p:nvSpPr>
          <p:cNvPr id="5" name="Footer Placeholder 4">
            <a:extLst>
              <a:ext uri="{FF2B5EF4-FFF2-40B4-BE49-F238E27FC236}">
                <a16:creationId xmlns="" xmlns:a16="http://schemas.microsoft.com/office/drawing/2014/main" id="{B6888EB0-34BE-43D3-80EA-C105C33E9D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EF80FA89-329A-4B33-BFBA-F91A8D236D29}"/>
              </a:ext>
            </a:extLst>
          </p:cNvPr>
          <p:cNvSpPr>
            <a:spLocks noGrp="1"/>
          </p:cNvSpPr>
          <p:nvPr>
            <p:ph type="sldNum" sz="quarter" idx="12"/>
          </p:nvPr>
        </p:nvSpPr>
        <p:spPr/>
        <p:txBody>
          <a:bodyPr/>
          <a:lstStyle/>
          <a:p>
            <a:fld id="{B307D420-0D0F-48BA-A24C-BC8F376A7E80}" type="slidenum">
              <a:rPr lang="en-US" smtClean="0"/>
              <a:t>‹#›</a:t>
            </a:fld>
            <a:endParaRPr lang="en-US"/>
          </a:p>
        </p:txBody>
      </p:sp>
    </p:spTree>
    <p:extLst>
      <p:ext uri="{BB962C8B-B14F-4D97-AF65-F5344CB8AC3E}">
        <p14:creationId xmlns:p14="http://schemas.microsoft.com/office/powerpoint/2010/main" val="303540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849B43-731C-40D7-B248-CBC804786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10B1CC4-DB92-42D9-86F5-FD33DDA0A1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55E765F-D0B5-4A4E-A557-3D10CB0238C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3B1BBF9-5C98-4589-B249-6CE9EB590A25}"/>
              </a:ext>
            </a:extLst>
          </p:cNvPr>
          <p:cNvSpPr>
            <a:spLocks noGrp="1"/>
          </p:cNvSpPr>
          <p:nvPr>
            <p:ph type="dt" sz="half" idx="10"/>
          </p:nvPr>
        </p:nvSpPr>
        <p:spPr/>
        <p:txBody>
          <a:bodyPr/>
          <a:lstStyle/>
          <a:p>
            <a:fld id="{7E5E60F1-D3A5-440D-8B33-73F40D49BCF6}" type="datetimeFigureOut">
              <a:rPr lang="en-US" smtClean="0"/>
              <a:t>06/04/18</a:t>
            </a:fld>
            <a:endParaRPr lang="en-US"/>
          </a:p>
        </p:txBody>
      </p:sp>
      <p:sp>
        <p:nvSpPr>
          <p:cNvPr id="6" name="Footer Placeholder 5">
            <a:extLst>
              <a:ext uri="{FF2B5EF4-FFF2-40B4-BE49-F238E27FC236}">
                <a16:creationId xmlns="" xmlns:a16="http://schemas.microsoft.com/office/drawing/2014/main" id="{9DE53554-C8C4-4422-8CCF-8E819607F4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F68E5A9-4683-497A-BAB7-145876CF698F}"/>
              </a:ext>
            </a:extLst>
          </p:cNvPr>
          <p:cNvSpPr>
            <a:spLocks noGrp="1"/>
          </p:cNvSpPr>
          <p:nvPr>
            <p:ph type="sldNum" sz="quarter" idx="12"/>
          </p:nvPr>
        </p:nvSpPr>
        <p:spPr/>
        <p:txBody>
          <a:bodyPr/>
          <a:lstStyle/>
          <a:p>
            <a:fld id="{B307D420-0D0F-48BA-A24C-BC8F376A7E80}" type="slidenum">
              <a:rPr lang="en-US" smtClean="0"/>
              <a:t>‹#›</a:t>
            </a:fld>
            <a:endParaRPr lang="en-US"/>
          </a:p>
        </p:txBody>
      </p:sp>
    </p:spTree>
    <p:extLst>
      <p:ext uri="{BB962C8B-B14F-4D97-AF65-F5344CB8AC3E}">
        <p14:creationId xmlns:p14="http://schemas.microsoft.com/office/powerpoint/2010/main" val="2032200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7C3B42-7BF1-4952-AA3C-2FF47C81DD8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293316B-58EB-4AAF-A999-4CE2420635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530BFEBC-2171-40A9-8144-0BB6D872723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58609C46-D1C6-435E-BA46-9EC26CBF77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665F3F83-1EA7-4087-A1D1-EE7FCAB906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E8793F9B-4257-41FC-BF2E-82FBA88A215B}"/>
              </a:ext>
            </a:extLst>
          </p:cNvPr>
          <p:cNvSpPr>
            <a:spLocks noGrp="1"/>
          </p:cNvSpPr>
          <p:nvPr>
            <p:ph type="dt" sz="half" idx="10"/>
          </p:nvPr>
        </p:nvSpPr>
        <p:spPr/>
        <p:txBody>
          <a:bodyPr/>
          <a:lstStyle/>
          <a:p>
            <a:fld id="{7E5E60F1-D3A5-440D-8B33-73F40D49BCF6}" type="datetimeFigureOut">
              <a:rPr lang="en-US" smtClean="0"/>
              <a:t>06/04/18</a:t>
            </a:fld>
            <a:endParaRPr lang="en-US"/>
          </a:p>
        </p:txBody>
      </p:sp>
      <p:sp>
        <p:nvSpPr>
          <p:cNvPr id="8" name="Footer Placeholder 7">
            <a:extLst>
              <a:ext uri="{FF2B5EF4-FFF2-40B4-BE49-F238E27FC236}">
                <a16:creationId xmlns="" xmlns:a16="http://schemas.microsoft.com/office/drawing/2014/main" id="{76D1CDC3-18A0-4D2D-AD77-8B525847C1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CD3C27C2-7FEA-489C-8BB9-589788047F5C}"/>
              </a:ext>
            </a:extLst>
          </p:cNvPr>
          <p:cNvSpPr>
            <a:spLocks noGrp="1"/>
          </p:cNvSpPr>
          <p:nvPr>
            <p:ph type="sldNum" sz="quarter" idx="12"/>
          </p:nvPr>
        </p:nvSpPr>
        <p:spPr/>
        <p:txBody>
          <a:bodyPr/>
          <a:lstStyle/>
          <a:p>
            <a:fld id="{B307D420-0D0F-48BA-A24C-BC8F376A7E80}" type="slidenum">
              <a:rPr lang="en-US" smtClean="0"/>
              <a:t>‹#›</a:t>
            </a:fld>
            <a:endParaRPr lang="en-US"/>
          </a:p>
        </p:txBody>
      </p:sp>
    </p:spTree>
    <p:extLst>
      <p:ext uri="{BB962C8B-B14F-4D97-AF65-F5344CB8AC3E}">
        <p14:creationId xmlns:p14="http://schemas.microsoft.com/office/powerpoint/2010/main" val="3861042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FD0331-F159-4CA7-BE01-2D57E15892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63827FD9-2E65-4386-88C8-9DB6545444BC}"/>
              </a:ext>
            </a:extLst>
          </p:cNvPr>
          <p:cNvSpPr>
            <a:spLocks noGrp="1"/>
          </p:cNvSpPr>
          <p:nvPr>
            <p:ph type="dt" sz="half" idx="10"/>
          </p:nvPr>
        </p:nvSpPr>
        <p:spPr/>
        <p:txBody>
          <a:bodyPr/>
          <a:lstStyle/>
          <a:p>
            <a:fld id="{7E5E60F1-D3A5-440D-8B33-73F40D49BCF6}" type="datetimeFigureOut">
              <a:rPr lang="en-US" smtClean="0"/>
              <a:t>06/04/18</a:t>
            </a:fld>
            <a:endParaRPr lang="en-US"/>
          </a:p>
        </p:txBody>
      </p:sp>
      <p:sp>
        <p:nvSpPr>
          <p:cNvPr id="4" name="Footer Placeholder 3">
            <a:extLst>
              <a:ext uri="{FF2B5EF4-FFF2-40B4-BE49-F238E27FC236}">
                <a16:creationId xmlns="" xmlns:a16="http://schemas.microsoft.com/office/drawing/2014/main" id="{6C98AFB8-DDE8-4E2E-A252-B450DE8327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439E5AF1-51D5-477A-9F2E-DB0F19402833}"/>
              </a:ext>
            </a:extLst>
          </p:cNvPr>
          <p:cNvSpPr>
            <a:spLocks noGrp="1"/>
          </p:cNvSpPr>
          <p:nvPr>
            <p:ph type="sldNum" sz="quarter" idx="12"/>
          </p:nvPr>
        </p:nvSpPr>
        <p:spPr/>
        <p:txBody>
          <a:bodyPr/>
          <a:lstStyle/>
          <a:p>
            <a:fld id="{B307D420-0D0F-48BA-A24C-BC8F376A7E80}" type="slidenum">
              <a:rPr lang="en-US" smtClean="0"/>
              <a:t>‹#›</a:t>
            </a:fld>
            <a:endParaRPr lang="en-US"/>
          </a:p>
        </p:txBody>
      </p:sp>
    </p:spTree>
    <p:extLst>
      <p:ext uri="{BB962C8B-B14F-4D97-AF65-F5344CB8AC3E}">
        <p14:creationId xmlns:p14="http://schemas.microsoft.com/office/powerpoint/2010/main" val="2729900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7020C074-CC0A-405F-966F-0CC2281F19CD}"/>
              </a:ext>
            </a:extLst>
          </p:cNvPr>
          <p:cNvSpPr>
            <a:spLocks noGrp="1"/>
          </p:cNvSpPr>
          <p:nvPr>
            <p:ph type="dt" sz="half" idx="10"/>
          </p:nvPr>
        </p:nvSpPr>
        <p:spPr/>
        <p:txBody>
          <a:bodyPr/>
          <a:lstStyle/>
          <a:p>
            <a:fld id="{7E5E60F1-D3A5-440D-8B33-73F40D49BCF6}" type="datetimeFigureOut">
              <a:rPr lang="en-US" smtClean="0"/>
              <a:t>06/04/18</a:t>
            </a:fld>
            <a:endParaRPr lang="en-US"/>
          </a:p>
        </p:txBody>
      </p:sp>
      <p:sp>
        <p:nvSpPr>
          <p:cNvPr id="3" name="Footer Placeholder 2">
            <a:extLst>
              <a:ext uri="{FF2B5EF4-FFF2-40B4-BE49-F238E27FC236}">
                <a16:creationId xmlns="" xmlns:a16="http://schemas.microsoft.com/office/drawing/2014/main" id="{69189AFA-8AE2-4427-A62F-C89AE8BC70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9B041F0A-4C0F-4A8C-8A7E-1B9CA89F80A0}"/>
              </a:ext>
            </a:extLst>
          </p:cNvPr>
          <p:cNvSpPr>
            <a:spLocks noGrp="1"/>
          </p:cNvSpPr>
          <p:nvPr>
            <p:ph type="sldNum" sz="quarter" idx="12"/>
          </p:nvPr>
        </p:nvSpPr>
        <p:spPr/>
        <p:txBody>
          <a:bodyPr/>
          <a:lstStyle/>
          <a:p>
            <a:fld id="{B307D420-0D0F-48BA-A24C-BC8F376A7E80}" type="slidenum">
              <a:rPr lang="en-US" smtClean="0"/>
              <a:t>‹#›</a:t>
            </a:fld>
            <a:endParaRPr lang="en-US"/>
          </a:p>
        </p:txBody>
      </p:sp>
    </p:spTree>
    <p:extLst>
      <p:ext uri="{BB962C8B-B14F-4D97-AF65-F5344CB8AC3E}">
        <p14:creationId xmlns:p14="http://schemas.microsoft.com/office/powerpoint/2010/main" val="2039097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097704-EF3A-444C-8DC0-714971E28D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2D996F3-1D30-4CFE-9B37-9E3123685C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41A12AFC-8B3D-4B3E-852E-D020F48D9E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275D4FCC-A133-4BC1-87C5-08B88F4AAB6A}"/>
              </a:ext>
            </a:extLst>
          </p:cNvPr>
          <p:cNvSpPr>
            <a:spLocks noGrp="1"/>
          </p:cNvSpPr>
          <p:nvPr>
            <p:ph type="dt" sz="half" idx="10"/>
          </p:nvPr>
        </p:nvSpPr>
        <p:spPr/>
        <p:txBody>
          <a:bodyPr/>
          <a:lstStyle/>
          <a:p>
            <a:fld id="{7E5E60F1-D3A5-440D-8B33-73F40D49BCF6}" type="datetimeFigureOut">
              <a:rPr lang="en-US" smtClean="0"/>
              <a:t>06/04/18</a:t>
            </a:fld>
            <a:endParaRPr lang="en-US"/>
          </a:p>
        </p:txBody>
      </p:sp>
      <p:sp>
        <p:nvSpPr>
          <p:cNvPr id="6" name="Footer Placeholder 5">
            <a:extLst>
              <a:ext uri="{FF2B5EF4-FFF2-40B4-BE49-F238E27FC236}">
                <a16:creationId xmlns="" xmlns:a16="http://schemas.microsoft.com/office/drawing/2014/main" id="{5C5FE331-15D9-4685-8E5F-98698B49D3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D304A108-900C-4C22-88A8-E1CE9D70382F}"/>
              </a:ext>
            </a:extLst>
          </p:cNvPr>
          <p:cNvSpPr>
            <a:spLocks noGrp="1"/>
          </p:cNvSpPr>
          <p:nvPr>
            <p:ph type="sldNum" sz="quarter" idx="12"/>
          </p:nvPr>
        </p:nvSpPr>
        <p:spPr/>
        <p:txBody>
          <a:bodyPr/>
          <a:lstStyle/>
          <a:p>
            <a:fld id="{B307D420-0D0F-48BA-A24C-BC8F376A7E80}" type="slidenum">
              <a:rPr lang="en-US" smtClean="0"/>
              <a:t>‹#›</a:t>
            </a:fld>
            <a:endParaRPr lang="en-US"/>
          </a:p>
        </p:txBody>
      </p:sp>
    </p:spTree>
    <p:extLst>
      <p:ext uri="{BB962C8B-B14F-4D97-AF65-F5344CB8AC3E}">
        <p14:creationId xmlns:p14="http://schemas.microsoft.com/office/powerpoint/2010/main" val="517713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7232C6-0C57-4EB9-9F4A-FDCF8F37FF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AEB6CDD9-F791-42EA-8946-0759DDEC4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A50FD005-8CB3-4085-A65A-FB053744F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76275316-C742-4985-89B5-DD950CC67324}"/>
              </a:ext>
            </a:extLst>
          </p:cNvPr>
          <p:cNvSpPr>
            <a:spLocks noGrp="1"/>
          </p:cNvSpPr>
          <p:nvPr>
            <p:ph type="dt" sz="half" idx="10"/>
          </p:nvPr>
        </p:nvSpPr>
        <p:spPr/>
        <p:txBody>
          <a:bodyPr/>
          <a:lstStyle/>
          <a:p>
            <a:fld id="{7E5E60F1-D3A5-440D-8B33-73F40D49BCF6}" type="datetimeFigureOut">
              <a:rPr lang="en-US" smtClean="0"/>
              <a:t>06/04/18</a:t>
            </a:fld>
            <a:endParaRPr lang="en-US"/>
          </a:p>
        </p:txBody>
      </p:sp>
      <p:sp>
        <p:nvSpPr>
          <p:cNvPr id="6" name="Footer Placeholder 5">
            <a:extLst>
              <a:ext uri="{FF2B5EF4-FFF2-40B4-BE49-F238E27FC236}">
                <a16:creationId xmlns="" xmlns:a16="http://schemas.microsoft.com/office/drawing/2014/main" id="{F114045E-DCA7-4621-81CB-0B2A7EA3EB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2ABE2CE-B52E-4381-BB62-B18E7712E69F}"/>
              </a:ext>
            </a:extLst>
          </p:cNvPr>
          <p:cNvSpPr>
            <a:spLocks noGrp="1"/>
          </p:cNvSpPr>
          <p:nvPr>
            <p:ph type="sldNum" sz="quarter" idx="12"/>
          </p:nvPr>
        </p:nvSpPr>
        <p:spPr/>
        <p:txBody>
          <a:bodyPr/>
          <a:lstStyle/>
          <a:p>
            <a:fld id="{B307D420-0D0F-48BA-A24C-BC8F376A7E80}" type="slidenum">
              <a:rPr lang="en-US" smtClean="0"/>
              <a:t>‹#›</a:t>
            </a:fld>
            <a:endParaRPr lang="en-US"/>
          </a:p>
        </p:txBody>
      </p:sp>
    </p:spTree>
    <p:extLst>
      <p:ext uri="{BB962C8B-B14F-4D97-AF65-F5344CB8AC3E}">
        <p14:creationId xmlns:p14="http://schemas.microsoft.com/office/powerpoint/2010/main" val="1511831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4F6E1A9-BB9C-42EA-8EA4-C7B6BA3598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B7ED0B25-FFD4-4E08-9B9E-DF09E90806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DC32598-4217-4DA9-8E3A-A5AD7D5286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5E60F1-D3A5-440D-8B33-73F40D49BCF6}" type="datetimeFigureOut">
              <a:rPr lang="en-US" smtClean="0"/>
              <a:t>06/04/18</a:t>
            </a:fld>
            <a:endParaRPr lang="en-US"/>
          </a:p>
        </p:txBody>
      </p:sp>
      <p:sp>
        <p:nvSpPr>
          <p:cNvPr id="5" name="Footer Placeholder 4">
            <a:extLst>
              <a:ext uri="{FF2B5EF4-FFF2-40B4-BE49-F238E27FC236}">
                <a16:creationId xmlns="" xmlns:a16="http://schemas.microsoft.com/office/drawing/2014/main" id="{3CE2C82B-43D2-4BA9-86A9-2603B4BDC7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B0CDEF56-BCAB-4681-A7D3-07D2E4D59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7D420-0D0F-48BA-A24C-BC8F376A7E80}" type="slidenum">
              <a:rPr lang="en-US" smtClean="0"/>
              <a:t>‹#›</a:t>
            </a:fld>
            <a:endParaRPr lang="en-US"/>
          </a:p>
        </p:txBody>
      </p:sp>
    </p:spTree>
    <p:extLst>
      <p:ext uri="{BB962C8B-B14F-4D97-AF65-F5344CB8AC3E}">
        <p14:creationId xmlns:p14="http://schemas.microsoft.com/office/powerpoint/2010/main" val="1518005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ocs.google.com/presentation/d/1jaigrwM1_FmzdQ--qnm76lStfMvs5H9mg4xBNqPPvmI/edit?usp=sharing"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twitter.com/psychiatry436" TargetMode="External"/><Relationship Id="rId7" Type="http://schemas.openxmlformats.org/officeDocument/2006/relationships/hyperlink" Target="https://docs.google.com/forms/d/1iV3pjPaY7mPXEqPriCbgKuttEMIvECT6mkzoq_HG4kM/viewform?edit_requested=true" TargetMode="Externa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hyperlink" Target="mailto:436psychiatry@gmail.com" TargetMode="Externa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8.svg"/><Relationship Id="rId4" Type="http://schemas.openxmlformats.org/officeDocument/2006/relationships/image" Target="../media/image6.png"/><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 xmlns:a16="http://schemas.microsoft.com/office/drawing/2014/main" id="{0C7E2AD8-B5AD-48ED-A490-BF9D14064F3D}"/>
              </a:ext>
            </a:extLst>
          </p:cNvPr>
          <p:cNvGrpSpPr/>
          <p:nvPr/>
        </p:nvGrpSpPr>
        <p:grpSpPr>
          <a:xfrm>
            <a:off x="10853363" y="5394870"/>
            <a:ext cx="1163781" cy="1199020"/>
            <a:chOff x="10990644" y="5394870"/>
            <a:chExt cx="1163781" cy="1199020"/>
          </a:xfrm>
        </p:grpSpPr>
        <p:pic>
          <p:nvPicPr>
            <p:cNvPr id="8" name="Graphic 7">
              <a:hlinkClick r:id="rId2"/>
              <a:extLst>
                <a:ext uri="{FF2B5EF4-FFF2-40B4-BE49-F238E27FC236}">
                  <a16:creationId xmlns="" xmlns:a16="http://schemas.microsoft.com/office/drawing/2014/main" id="{19ACEE13-4589-4151-8161-49B3FD20209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1188469" y="5394870"/>
              <a:ext cx="768133" cy="768133"/>
            </a:xfrm>
            <a:prstGeom prst="rect">
              <a:avLst/>
            </a:prstGeom>
          </p:spPr>
        </p:pic>
        <p:sp>
          <p:nvSpPr>
            <p:cNvPr id="9" name="TextBox 8">
              <a:extLst>
                <a:ext uri="{FF2B5EF4-FFF2-40B4-BE49-F238E27FC236}">
                  <a16:creationId xmlns="" xmlns:a16="http://schemas.microsoft.com/office/drawing/2014/main" id="{56C54E72-2CF2-4E22-9C45-5883F60BADAB}"/>
                </a:ext>
              </a:extLst>
            </p:cNvPr>
            <p:cNvSpPr txBox="1"/>
            <p:nvPr/>
          </p:nvSpPr>
          <p:spPr>
            <a:xfrm>
              <a:off x="10990644" y="6224558"/>
              <a:ext cx="1163781" cy="369332"/>
            </a:xfrm>
            <a:prstGeom prst="rect">
              <a:avLst/>
            </a:prstGeom>
            <a:noFill/>
          </p:spPr>
          <p:txBody>
            <a:bodyPr wrap="square" rtlCol="0">
              <a:spAutoFit/>
            </a:bodyPr>
            <a:lstStyle/>
            <a:p>
              <a:pPr algn="ctr"/>
              <a:r>
                <a:rPr lang="en-US" b="1" dirty="0">
                  <a:latin typeface="Agency FB" panose="020B0503020202020204" pitchFamily="34" charset="0"/>
                </a:rPr>
                <a:t>EDITING FILE</a:t>
              </a:r>
            </a:p>
          </p:txBody>
        </p:sp>
      </p:grpSp>
      <p:pic>
        <p:nvPicPr>
          <p:cNvPr id="11" name="Picture 10">
            <a:extLst>
              <a:ext uri="{FF2B5EF4-FFF2-40B4-BE49-F238E27FC236}">
                <a16:creationId xmlns="" xmlns:a16="http://schemas.microsoft.com/office/drawing/2014/main" id="{90E63EB3-E2A8-4CBE-AFC2-7B14DFDAD94A}"/>
              </a:ext>
            </a:extLst>
          </p:cNvPr>
          <p:cNvPicPr>
            <a:picLocks noChangeAspect="1"/>
          </p:cNvPicPr>
          <p:nvPr/>
        </p:nvPicPr>
        <p:blipFill>
          <a:blip r:embed="rId5"/>
          <a:stretch>
            <a:fillRect/>
          </a:stretch>
        </p:blipFill>
        <p:spPr>
          <a:xfrm>
            <a:off x="174856" y="-292985"/>
            <a:ext cx="11358241" cy="7163272"/>
          </a:xfrm>
          <a:prstGeom prst="rect">
            <a:avLst/>
          </a:prstGeom>
        </p:spPr>
      </p:pic>
      <p:pic>
        <p:nvPicPr>
          <p:cNvPr id="6" name="Picture 5">
            <a:extLst>
              <a:ext uri="{FF2B5EF4-FFF2-40B4-BE49-F238E27FC236}">
                <a16:creationId xmlns:a16="http://schemas.microsoft.com/office/drawing/2014/main" xmlns="" id="{6D6DA89D-9D6D-4DCB-943F-3ECE4BFD10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49917" y="3481268"/>
            <a:ext cx="1608813" cy="1425954"/>
          </a:xfrm>
          <a:prstGeom prst="rect">
            <a:avLst/>
          </a:prstGeom>
        </p:spPr>
      </p:pic>
    </p:spTree>
    <p:extLst>
      <p:ext uri="{BB962C8B-B14F-4D97-AF65-F5344CB8AC3E}">
        <p14:creationId xmlns:p14="http://schemas.microsoft.com/office/powerpoint/2010/main" val="2630553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448543D-BA2D-4087-AEE4-454A99426831}"/>
              </a:ext>
            </a:extLst>
          </p:cNvPr>
          <p:cNvGrpSpPr/>
          <p:nvPr/>
        </p:nvGrpSpPr>
        <p:grpSpPr>
          <a:xfrm>
            <a:off x="0" y="0"/>
            <a:ext cx="940905" cy="6858000"/>
            <a:chOff x="0" y="0"/>
            <a:chExt cx="940905" cy="6858000"/>
          </a:xfrm>
        </p:grpSpPr>
        <p:sp>
          <p:nvSpPr>
            <p:cNvPr id="3" name="Rectangle 2">
              <a:extLst>
                <a:ext uri="{FF2B5EF4-FFF2-40B4-BE49-F238E27FC236}">
                  <a16:creationId xmlns="" xmlns:a16="http://schemas.microsoft.com/office/drawing/2014/main" id="{E2F73C28-B7ED-4D9C-9C96-0D7AA2B6D421}"/>
                </a:ext>
              </a:extLst>
            </p:cNvPr>
            <p:cNvSpPr/>
            <p:nvPr/>
          </p:nvSpPr>
          <p:spPr>
            <a:xfrm>
              <a:off x="0" y="0"/>
              <a:ext cx="72887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200" b="1" dirty="0">
                  <a:solidFill>
                    <a:schemeClr val="bg1"/>
                  </a:solidFill>
                  <a:latin typeface="+mj-lt"/>
                </a:rPr>
                <a:t>Social Development</a:t>
              </a:r>
              <a:endParaRPr lang="en-US" sz="3200" b="1" dirty="0">
                <a:solidFill>
                  <a:schemeClr val="bg1"/>
                </a:solidFill>
                <a:latin typeface="+mj-lt"/>
              </a:endParaRPr>
            </a:p>
          </p:txBody>
        </p:sp>
        <p:sp>
          <p:nvSpPr>
            <p:cNvPr id="4" name="Oval 3">
              <a:extLst>
                <a:ext uri="{FF2B5EF4-FFF2-40B4-BE49-F238E27FC236}">
                  <a16:creationId xmlns="" xmlns:a16="http://schemas.microsoft.com/office/drawing/2014/main" id="{11DF477D-9911-458F-A6A4-3CDDA1E74A70}"/>
                </a:ext>
              </a:extLst>
            </p:cNvPr>
            <p:cNvSpPr/>
            <p:nvPr/>
          </p:nvSpPr>
          <p:spPr>
            <a:xfrm>
              <a:off x="516835" y="397564"/>
              <a:ext cx="424070" cy="357809"/>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1245705" y="314858"/>
            <a:ext cx="2989152" cy="523220"/>
          </a:xfrm>
          <a:prstGeom prst="rect">
            <a:avLst/>
          </a:prstGeom>
        </p:spPr>
        <p:txBody>
          <a:bodyPr wrap="none">
            <a:spAutoFit/>
          </a:bodyPr>
          <a:lstStyle/>
          <a:p>
            <a:r>
              <a:rPr lang="en-US" sz="2800" b="1" dirty="0">
                <a:solidFill>
                  <a:schemeClr val="tx2">
                    <a:lumMod val="50000"/>
                  </a:schemeClr>
                </a:solidFill>
                <a:latin typeface="+mj-lt"/>
              </a:rPr>
              <a:t>Social Development</a:t>
            </a:r>
            <a:endParaRPr lang="en-US" sz="2800" dirty="0">
              <a:solidFill>
                <a:schemeClr val="tx2">
                  <a:lumMod val="50000"/>
                </a:schemeClr>
              </a:solidFill>
              <a:latin typeface="+mj-lt"/>
            </a:endParaRPr>
          </a:p>
        </p:txBody>
      </p:sp>
      <p:sp>
        <p:nvSpPr>
          <p:cNvPr id="6" name="TextBox 5"/>
          <p:cNvSpPr txBox="1"/>
          <p:nvPr/>
        </p:nvSpPr>
        <p:spPr>
          <a:xfrm>
            <a:off x="1210574" y="2905780"/>
            <a:ext cx="2455027" cy="523220"/>
          </a:xfrm>
          <a:prstGeom prst="rect">
            <a:avLst/>
          </a:prstGeom>
          <a:noFill/>
        </p:spPr>
        <p:txBody>
          <a:bodyPr wrap="square" rtlCol="0">
            <a:spAutoFit/>
          </a:bodyPr>
          <a:lstStyle/>
          <a:p>
            <a:r>
              <a:rPr lang="en-GB" sz="2800" b="1" dirty="0">
                <a:solidFill>
                  <a:schemeClr val="tx2"/>
                </a:solidFill>
                <a:latin typeface="+mj-lt"/>
              </a:rPr>
              <a:t>Quote</a:t>
            </a:r>
            <a:endParaRPr lang="en-US" sz="2800" b="1" dirty="0">
              <a:solidFill>
                <a:schemeClr val="tx2"/>
              </a:solidFill>
              <a:latin typeface="+mj-lt"/>
            </a:endParaRPr>
          </a:p>
        </p:txBody>
      </p:sp>
      <p:sp>
        <p:nvSpPr>
          <p:cNvPr id="7" name="Rectangle: Rounded Corners 7">
            <a:extLst>
              <a:ext uri="{FF2B5EF4-FFF2-40B4-BE49-F238E27FC236}">
                <a16:creationId xmlns="" xmlns:a16="http://schemas.microsoft.com/office/drawing/2014/main" id="{85939574-7ADC-419B-9915-6B91738E612A}"/>
              </a:ext>
            </a:extLst>
          </p:cNvPr>
          <p:cNvSpPr/>
          <p:nvPr/>
        </p:nvSpPr>
        <p:spPr>
          <a:xfrm>
            <a:off x="1245704" y="1134189"/>
            <a:ext cx="3060000" cy="1457739"/>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schemeClr val="tx1"/>
                </a:solidFill>
              </a:rPr>
              <a:t>Social relationship during adolescence</a:t>
            </a:r>
          </a:p>
        </p:txBody>
      </p:sp>
      <p:sp>
        <p:nvSpPr>
          <p:cNvPr id="8" name="Rectangle: Rounded Corners 7">
            <a:extLst>
              <a:ext uri="{FF2B5EF4-FFF2-40B4-BE49-F238E27FC236}">
                <a16:creationId xmlns="" xmlns:a16="http://schemas.microsoft.com/office/drawing/2014/main" id="{85939574-7ADC-419B-9915-6B91738E612A}"/>
              </a:ext>
            </a:extLst>
          </p:cNvPr>
          <p:cNvSpPr/>
          <p:nvPr/>
        </p:nvSpPr>
        <p:spPr>
          <a:xfrm>
            <a:off x="4838606" y="1134188"/>
            <a:ext cx="3060000" cy="1457739"/>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Relationship with parents</a:t>
            </a:r>
          </a:p>
          <a:p>
            <a:pPr algn="ctr"/>
            <a:r>
              <a:rPr lang="ar-SA" dirty="0">
                <a:solidFill>
                  <a:schemeClr val="accent6">
                    <a:lumMod val="75000"/>
                  </a:schemeClr>
                </a:solidFill>
                <a:latin typeface="Arabic Typesetting" panose="03020402040406030203" pitchFamily="66" charset="-78"/>
              </a:rPr>
              <a:t>(أغلب المشاكل سببها الشعور بالاستقلالية)</a:t>
            </a:r>
            <a:endParaRPr lang="en-US" dirty="0">
              <a:solidFill>
                <a:schemeClr val="accent6">
                  <a:lumMod val="75000"/>
                </a:schemeClr>
              </a:solidFill>
              <a:latin typeface="Arabic Typesetting" panose="03020402040406030203" pitchFamily="66" charset="-78"/>
            </a:endParaRPr>
          </a:p>
        </p:txBody>
      </p:sp>
      <p:sp>
        <p:nvSpPr>
          <p:cNvPr id="9" name="Rectangle: Rounded Corners 7">
            <a:extLst>
              <a:ext uri="{FF2B5EF4-FFF2-40B4-BE49-F238E27FC236}">
                <a16:creationId xmlns="" xmlns:a16="http://schemas.microsoft.com/office/drawing/2014/main" id="{85939574-7ADC-419B-9915-6B91738E612A}"/>
              </a:ext>
            </a:extLst>
          </p:cNvPr>
          <p:cNvSpPr/>
          <p:nvPr/>
        </p:nvSpPr>
        <p:spPr>
          <a:xfrm>
            <a:off x="8431508" y="1134188"/>
            <a:ext cx="3060000" cy="14577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en-US" dirty="0">
                <a:solidFill>
                  <a:schemeClr val="tx1"/>
                </a:solidFill>
              </a:rPr>
              <a:t>Relationship with peers</a:t>
            </a:r>
          </a:p>
        </p:txBody>
      </p:sp>
      <p:sp>
        <p:nvSpPr>
          <p:cNvPr id="10" name="Rectangle 2"/>
          <p:cNvSpPr>
            <a:spLocks noChangeArrowheads="1"/>
          </p:cNvSpPr>
          <p:nvPr/>
        </p:nvSpPr>
        <p:spPr bwMode="auto">
          <a:xfrm>
            <a:off x="1210574" y="3424112"/>
            <a:ext cx="61768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rtl="1" eaLnBrk="1" hangingPunct="1"/>
            <a:r>
              <a:rPr lang="en-US" altLang="en-US" dirty="0">
                <a:latin typeface="+mn-lt"/>
              </a:rPr>
              <a:t>“</a:t>
            </a:r>
            <a:r>
              <a:rPr lang="en-US" altLang="en-US" i="1" dirty="0">
                <a:latin typeface="+mn-lt"/>
              </a:rPr>
              <a:t>The conflict between the </a:t>
            </a:r>
            <a:r>
              <a:rPr lang="en-US" altLang="en-US" b="1" i="1" dirty="0">
                <a:latin typeface="+mn-lt"/>
              </a:rPr>
              <a:t>need to belong to a group </a:t>
            </a:r>
            <a:r>
              <a:rPr lang="en-US" altLang="en-US" i="1" dirty="0">
                <a:latin typeface="+mn-lt"/>
              </a:rPr>
              <a:t>and the </a:t>
            </a:r>
            <a:r>
              <a:rPr lang="en-US" altLang="en-US" b="1" i="1" dirty="0">
                <a:latin typeface="+mn-lt"/>
              </a:rPr>
              <a:t>need to be seen as unique and individual </a:t>
            </a:r>
            <a:r>
              <a:rPr lang="en-US" altLang="en-US" i="1" dirty="0">
                <a:latin typeface="+mn-lt"/>
              </a:rPr>
              <a:t>is the dominant struggle of adolescence </a:t>
            </a:r>
            <a:r>
              <a:rPr lang="en-US" altLang="en-US" dirty="0">
                <a:latin typeface="+mn-lt"/>
              </a:rPr>
              <a:t>“</a:t>
            </a:r>
          </a:p>
          <a:p>
            <a:pPr algn="ctr" rtl="1" eaLnBrk="1" hangingPunct="1"/>
            <a:r>
              <a:rPr lang="en-US" altLang="en-US" dirty="0">
                <a:latin typeface="+mn-lt"/>
              </a:rPr>
              <a:t>Jeanne Elium</a:t>
            </a:r>
          </a:p>
        </p:txBody>
      </p:sp>
      <p:sp>
        <p:nvSpPr>
          <p:cNvPr id="11" name="Oval 10">
            <a:extLst>
              <a:ext uri="{FF2B5EF4-FFF2-40B4-BE49-F238E27FC236}">
                <a16:creationId xmlns="" xmlns:a16="http://schemas.microsoft.com/office/drawing/2014/main" id="{11DF477D-9911-458F-A6A4-3CDDA1E74A70}"/>
              </a:ext>
            </a:extLst>
          </p:cNvPr>
          <p:cNvSpPr/>
          <p:nvPr/>
        </p:nvSpPr>
        <p:spPr>
          <a:xfrm>
            <a:off x="516835" y="2988485"/>
            <a:ext cx="424070" cy="357809"/>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 xmlns:a16="http://schemas.microsoft.com/office/drawing/2014/main" id="{E197C136-7394-4E82-B492-09C9D300A210}"/>
              </a:ext>
            </a:extLst>
          </p:cNvPr>
          <p:cNvSpPr txBox="1"/>
          <p:nvPr/>
        </p:nvSpPr>
        <p:spPr>
          <a:xfrm>
            <a:off x="8544208" y="1623526"/>
            <a:ext cx="2807597" cy="830997"/>
          </a:xfrm>
          <a:prstGeom prst="rect">
            <a:avLst/>
          </a:prstGeom>
          <a:noFill/>
        </p:spPr>
        <p:txBody>
          <a:bodyPr wrap="square" rtlCol="0">
            <a:spAutoFit/>
          </a:bodyPr>
          <a:lstStyle/>
          <a:p>
            <a:pPr algn="ctr"/>
            <a:r>
              <a:rPr lang="ar-SA" sz="1600" dirty="0">
                <a:solidFill>
                  <a:schemeClr val="accent6">
                    <a:lumMod val="75000"/>
                  </a:schemeClr>
                </a:solidFill>
                <a:latin typeface="Arabic Typesetting" panose="03020402040406030203" pitchFamily="66" charset="-78"/>
              </a:rPr>
              <a:t>أيضًا تمر بمراحل مختلفة.</a:t>
            </a:r>
          </a:p>
          <a:p>
            <a:pPr algn="ctr"/>
            <a:r>
              <a:rPr lang="ar-SA" sz="1600" dirty="0">
                <a:solidFill>
                  <a:schemeClr val="accent6">
                    <a:lumMod val="75000"/>
                  </a:schemeClr>
                </a:solidFill>
                <a:latin typeface="Arabic Typesetting" panose="03020402040406030203" pitchFamily="66" charset="-78"/>
              </a:rPr>
              <a:t>الحاجة إليها حاجة فطرية و على الأهل استيعاب هذا.</a:t>
            </a:r>
          </a:p>
        </p:txBody>
      </p:sp>
      <p:sp>
        <p:nvSpPr>
          <p:cNvPr id="17" name="TextBox 16">
            <a:extLst>
              <a:ext uri="{FF2B5EF4-FFF2-40B4-BE49-F238E27FC236}">
                <a16:creationId xmlns="" xmlns:a16="http://schemas.microsoft.com/office/drawing/2014/main" id="{343E16D2-CE13-4E48-896C-B55A0FD303DC}"/>
              </a:ext>
            </a:extLst>
          </p:cNvPr>
          <p:cNvSpPr txBox="1"/>
          <p:nvPr/>
        </p:nvSpPr>
        <p:spPr>
          <a:xfrm>
            <a:off x="2238230" y="2934784"/>
            <a:ext cx="1004102" cy="523220"/>
          </a:xfrm>
          <a:prstGeom prst="rect">
            <a:avLst/>
          </a:prstGeom>
          <a:noFill/>
        </p:spPr>
        <p:txBody>
          <a:bodyPr wrap="square" rtlCol="0">
            <a:spAutoFit/>
          </a:bodyPr>
          <a:lstStyle/>
          <a:p>
            <a:r>
              <a:rPr lang="ar-SA" sz="2800" dirty="0">
                <a:solidFill>
                  <a:schemeClr val="accent6">
                    <a:lumMod val="75000"/>
                  </a:schemeClr>
                </a:solidFill>
                <a:latin typeface="Arabic Typesetting" panose="03020402040406030203" pitchFamily="66" charset="-78"/>
                <a:cs typeface="Arabic Typesetting" panose="03020402040406030203" pitchFamily="66" charset="-78"/>
              </a:rPr>
              <a:t>(مهمة)</a:t>
            </a:r>
            <a:endParaRPr lang="en-US" sz="2800" dirty="0">
              <a:solidFill>
                <a:schemeClr val="accent6">
                  <a:lumMod val="75000"/>
                </a:schemeClr>
              </a:solidFill>
              <a:latin typeface="Arabic Typesetting" panose="03020402040406030203" pitchFamily="66" charset="-78"/>
              <a:cs typeface="Arabic Typesetting" panose="03020402040406030203" pitchFamily="66" charset="-78"/>
            </a:endParaRPr>
          </a:p>
        </p:txBody>
      </p:sp>
      <p:sp>
        <p:nvSpPr>
          <p:cNvPr id="18" name="TextBox 17">
            <a:extLst>
              <a:ext uri="{FF2B5EF4-FFF2-40B4-BE49-F238E27FC236}">
                <a16:creationId xmlns="" xmlns:a16="http://schemas.microsoft.com/office/drawing/2014/main" id="{DCA75867-EAEA-4145-8FED-9AF04CDCA5D3}"/>
              </a:ext>
            </a:extLst>
          </p:cNvPr>
          <p:cNvSpPr txBox="1"/>
          <p:nvPr/>
        </p:nvSpPr>
        <p:spPr>
          <a:xfrm>
            <a:off x="1245704" y="4683131"/>
            <a:ext cx="6657967" cy="646331"/>
          </a:xfrm>
          <a:prstGeom prst="rect">
            <a:avLst/>
          </a:prstGeom>
          <a:noFill/>
        </p:spPr>
        <p:txBody>
          <a:bodyPr wrap="square" rtlCol="0">
            <a:spAutoFit/>
          </a:bodyPr>
          <a:lstStyle/>
          <a:p>
            <a:pPr marL="285750" indent="-285750" algn="r" rtl="1">
              <a:buFont typeface="Arial" panose="020B0604020202020204" pitchFamily="34" charset="0"/>
              <a:buChar char="•"/>
            </a:pPr>
            <a:r>
              <a:rPr lang="ar-SA" dirty="0">
                <a:solidFill>
                  <a:schemeClr val="accent6">
                    <a:lumMod val="75000"/>
                  </a:schemeClr>
                </a:solidFill>
                <a:latin typeface="Arabic Typesetting" panose="03020402040406030203" pitchFamily="66" charset="-78"/>
              </a:rPr>
              <a:t>المراهق يريد أن يكون جزء من كل شيء لكن في نفس الوقت يريد أن يتميز و يكون محور الاهتمام و أنه الأهم في هذه العلاقة</a:t>
            </a:r>
            <a:r>
              <a:rPr lang="en-US" dirty="0">
                <a:solidFill>
                  <a:schemeClr val="accent6">
                    <a:lumMod val="75000"/>
                  </a:schemeClr>
                </a:solidFill>
                <a:latin typeface="Arabic Typesetting" panose="03020402040406030203" pitchFamily="66" charset="-78"/>
              </a:rPr>
              <a:t>.</a:t>
            </a:r>
          </a:p>
        </p:txBody>
      </p:sp>
    </p:spTree>
    <p:extLst>
      <p:ext uri="{BB962C8B-B14F-4D97-AF65-F5344CB8AC3E}">
        <p14:creationId xmlns:p14="http://schemas.microsoft.com/office/powerpoint/2010/main" val="362487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E2F73C28-B7ED-4D9C-9C96-0D7AA2B6D421}"/>
              </a:ext>
            </a:extLst>
          </p:cNvPr>
          <p:cNvSpPr/>
          <p:nvPr/>
        </p:nvSpPr>
        <p:spPr>
          <a:xfrm>
            <a:off x="0" y="0"/>
            <a:ext cx="72887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200" b="1" dirty="0">
                <a:solidFill>
                  <a:schemeClr val="bg1"/>
                </a:solidFill>
                <a:latin typeface="+mj-lt"/>
              </a:rPr>
              <a:t>Emotional Development</a:t>
            </a:r>
            <a:endParaRPr lang="en-US" sz="3200" b="1" dirty="0">
              <a:solidFill>
                <a:schemeClr val="bg1"/>
              </a:solidFill>
              <a:latin typeface="+mj-lt"/>
            </a:endParaRPr>
          </a:p>
        </p:txBody>
      </p:sp>
      <p:sp>
        <p:nvSpPr>
          <p:cNvPr id="3" name="Oval 2">
            <a:extLst>
              <a:ext uri="{FF2B5EF4-FFF2-40B4-BE49-F238E27FC236}">
                <a16:creationId xmlns="" xmlns:a16="http://schemas.microsoft.com/office/drawing/2014/main" id="{11DF477D-9911-458F-A6A4-3CDDA1E74A70}"/>
              </a:ext>
            </a:extLst>
          </p:cNvPr>
          <p:cNvSpPr/>
          <p:nvPr/>
        </p:nvSpPr>
        <p:spPr>
          <a:xfrm>
            <a:off x="516835" y="397564"/>
            <a:ext cx="424070" cy="357809"/>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56640" y="285861"/>
            <a:ext cx="3611117" cy="523220"/>
          </a:xfrm>
          <a:prstGeom prst="rect">
            <a:avLst/>
          </a:prstGeom>
        </p:spPr>
        <p:txBody>
          <a:bodyPr wrap="none">
            <a:spAutoFit/>
          </a:bodyPr>
          <a:lstStyle/>
          <a:p>
            <a:r>
              <a:rPr lang="en-US" sz="2800" b="1" dirty="0">
                <a:solidFill>
                  <a:schemeClr val="tx2">
                    <a:lumMod val="50000"/>
                  </a:schemeClr>
                </a:solidFill>
                <a:latin typeface="+mj-lt"/>
              </a:rPr>
              <a:t>Emotional Development</a:t>
            </a:r>
            <a:endParaRPr lang="en-US" sz="2800" dirty="0">
              <a:solidFill>
                <a:schemeClr val="tx2">
                  <a:lumMod val="50000"/>
                </a:schemeClr>
              </a:solidFill>
              <a:latin typeface="+mj-lt"/>
            </a:endParaRPr>
          </a:p>
        </p:txBody>
      </p:sp>
      <p:sp>
        <p:nvSpPr>
          <p:cNvPr id="5" name="Rectangle: Rounded Corners 7">
            <a:extLst>
              <a:ext uri="{FF2B5EF4-FFF2-40B4-BE49-F238E27FC236}">
                <a16:creationId xmlns="" xmlns:a16="http://schemas.microsoft.com/office/drawing/2014/main" id="{85939574-7ADC-419B-9915-6B91738E612A}"/>
              </a:ext>
            </a:extLst>
          </p:cNvPr>
          <p:cNvSpPr/>
          <p:nvPr/>
        </p:nvSpPr>
        <p:spPr>
          <a:xfrm>
            <a:off x="1245703" y="1226826"/>
            <a:ext cx="3032997" cy="1162692"/>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en-US" dirty="0">
                <a:solidFill>
                  <a:schemeClr val="tx1"/>
                </a:solidFill>
              </a:rPr>
              <a:t>Extreme &amp; inconsistent</a:t>
            </a:r>
          </a:p>
        </p:txBody>
      </p:sp>
      <p:sp>
        <p:nvSpPr>
          <p:cNvPr id="6" name="Rectangle: Rounded Corners 7">
            <a:extLst>
              <a:ext uri="{FF2B5EF4-FFF2-40B4-BE49-F238E27FC236}">
                <a16:creationId xmlns="" xmlns:a16="http://schemas.microsoft.com/office/drawing/2014/main" id="{85939574-7ADC-419B-9915-6B91738E612A}"/>
              </a:ext>
            </a:extLst>
          </p:cNvPr>
          <p:cNvSpPr/>
          <p:nvPr/>
        </p:nvSpPr>
        <p:spPr>
          <a:xfrm>
            <a:off x="5331750" y="1226826"/>
            <a:ext cx="3032997" cy="11626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en-US" dirty="0">
                <a:solidFill>
                  <a:schemeClr val="tx1"/>
                </a:solidFill>
              </a:rPr>
              <a:t>Impulsivity &amp; recklessness</a:t>
            </a:r>
          </a:p>
        </p:txBody>
      </p:sp>
      <p:sp>
        <p:nvSpPr>
          <p:cNvPr id="7" name="Rectangle: Rounded Corners 7">
            <a:extLst>
              <a:ext uri="{FF2B5EF4-FFF2-40B4-BE49-F238E27FC236}">
                <a16:creationId xmlns="" xmlns:a16="http://schemas.microsoft.com/office/drawing/2014/main" id="{85939574-7ADC-419B-9915-6B91738E612A}"/>
              </a:ext>
            </a:extLst>
          </p:cNvPr>
          <p:cNvSpPr/>
          <p:nvPr/>
        </p:nvSpPr>
        <p:spPr>
          <a:xfrm>
            <a:off x="1245703" y="2647309"/>
            <a:ext cx="3032997" cy="1162692"/>
          </a:xfrm>
          <a:prstGeom prst="round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schemeClr val="tx1"/>
                </a:solidFill>
              </a:rPr>
              <a:t>Anger &amp; easily provocation</a:t>
            </a:r>
          </a:p>
        </p:txBody>
      </p:sp>
      <p:sp>
        <p:nvSpPr>
          <p:cNvPr id="8" name="Rectangle: Rounded Corners 7">
            <a:extLst>
              <a:ext uri="{FF2B5EF4-FFF2-40B4-BE49-F238E27FC236}">
                <a16:creationId xmlns="" xmlns:a16="http://schemas.microsoft.com/office/drawing/2014/main" id="{85939574-7ADC-419B-9915-6B91738E612A}"/>
              </a:ext>
            </a:extLst>
          </p:cNvPr>
          <p:cNvSpPr/>
          <p:nvPr/>
        </p:nvSpPr>
        <p:spPr>
          <a:xfrm>
            <a:off x="5331749" y="2647309"/>
            <a:ext cx="3032997" cy="1162692"/>
          </a:xfrm>
          <a:prstGeom prst="roundRect">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en-US" dirty="0">
                <a:solidFill>
                  <a:schemeClr val="tx1"/>
                </a:solidFill>
              </a:rPr>
              <a:t>Looking for self-assertion </a:t>
            </a:r>
          </a:p>
        </p:txBody>
      </p:sp>
      <p:sp>
        <p:nvSpPr>
          <p:cNvPr id="9" name="Rectangle: Rounded Corners 7">
            <a:extLst>
              <a:ext uri="{FF2B5EF4-FFF2-40B4-BE49-F238E27FC236}">
                <a16:creationId xmlns="" xmlns:a16="http://schemas.microsoft.com/office/drawing/2014/main" id="{85939574-7ADC-419B-9915-6B91738E612A}"/>
              </a:ext>
            </a:extLst>
          </p:cNvPr>
          <p:cNvSpPr/>
          <p:nvPr/>
        </p:nvSpPr>
        <p:spPr>
          <a:xfrm>
            <a:off x="1245703" y="4067792"/>
            <a:ext cx="3032997" cy="1162692"/>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Authority resistance</a:t>
            </a:r>
          </a:p>
        </p:txBody>
      </p:sp>
      <p:sp>
        <p:nvSpPr>
          <p:cNvPr id="10" name="Rectangle: Rounded Corners 7">
            <a:extLst>
              <a:ext uri="{FF2B5EF4-FFF2-40B4-BE49-F238E27FC236}">
                <a16:creationId xmlns="" xmlns:a16="http://schemas.microsoft.com/office/drawing/2014/main" id="{85939574-7ADC-419B-9915-6B91738E612A}"/>
              </a:ext>
            </a:extLst>
          </p:cNvPr>
          <p:cNvSpPr/>
          <p:nvPr/>
        </p:nvSpPr>
        <p:spPr>
          <a:xfrm>
            <a:off x="5331748" y="4067792"/>
            <a:ext cx="3032997" cy="1162692"/>
          </a:xfrm>
          <a:prstGeom prst="roundRect">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en-US" dirty="0">
                <a:solidFill>
                  <a:schemeClr val="tx1"/>
                </a:solidFill>
              </a:rPr>
              <a:t>Critical comments</a:t>
            </a:r>
          </a:p>
        </p:txBody>
      </p:sp>
      <p:sp>
        <p:nvSpPr>
          <p:cNvPr id="11" name="Rectangle: Rounded Corners 7">
            <a:extLst>
              <a:ext uri="{FF2B5EF4-FFF2-40B4-BE49-F238E27FC236}">
                <a16:creationId xmlns="" xmlns:a16="http://schemas.microsoft.com/office/drawing/2014/main" id="{85939574-7ADC-419B-9915-6B91738E612A}"/>
              </a:ext>
            </a:extLst>
          </p:cNvPr>
          <p:cNvSpPr/>
          <p:nvPr/>
        </p:nvSpPr>
        <p:spPr>
          <a:xfrm>
            <a:off x="3340323" y="5488275"/>
            <a:ext cx="3032997" cy="1162692"/>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Love &amp; romance</a:t>
            </a:r>
          </a:p>
        </p:txBody>
      </p:sp>
      <p:sp>
        <p:nvSpPr>
          <p:cNvPr id="13" name="TextBox 12">
            <a:extLst>
              <a:ext uri="{FF2B5EF4-FFF2-40B4-BE49-F238E27FC236}">
                <a16:creationId xmlns="" xmlns:a16="http://schemas.microsoft.com/office/drawing/2014/main" id="{7BFB3187-2579-4E8A-B0E8-D84CBB1EB2FF}"/>
              </a:ext>
            </a:extLst>
          </p:cNvPr>
          <p:cNvSpPr txBox="1"/>
          <p:nvPr/>
        </p:nvSpPr>
        <p:spPr>
          <a:xfrm>
            <a:off x="4567756" y="401073"/>
            <a:ext cx="6480313" cy="338554"/>
          </a:xfrm>
          <a:prstGeom prst="rect">
            <a:avLst/>
          </a:prstGeom>
          <a:noFill/>
        </p:spPr>
        <p:txBody>
          <a:bodyPr wrap="square" rtlCol="0">
            <a:spAutoFit/>
          </a:bodyPr>
          <a:lstStyle/>
          <a:p>
            <a:r>
              <a:rPr lang="en-US" sz="1600" dirty="0">
                <a:solidFill>
                  <a:schemeClr val="accent6">
                    <a:lumMod val="75000"/>
                  </a:schemeClr>
                </a:solidFill>
              </a:rPr>
              <a:t>(This development is affected by both social and cognitive development)</a:t>
            </a:r>
          </a:p>
        </p:txBody>
      </p:sp>
      <p:sp>
        <p:nvSpPr>
          <p:cNvPr id="14" name="TextBox 13">
            <a:extLst>
              <a:ext uri="{FF2B5EF4-FFF2-40B4-BE49-F238E27FC236}">
                <a16:creationId xmlns="" xmlns:a16="http://schemas.microsoft.com/office/drawing/2014/main" id="{14289D25-734B-468D-B1FD-6AFAA1C344D5}"/>
              </a:ext>
            </a:extLst>
          </p:cNvPr>
          <p:cNvSpPr txBox="1"/>
          <p:nvPr/>
        </p:nvSpPr>
        <p:spPr>
          <a:xfrm>
            <a:off x="1342031" y="1633219"/>
            <a:ext cx="2840339" cy="584775"/>
          </a:xfrm>
          <a:prstGeom prst="rect">
            <a:avLst/>
          </a:prstGeom>
          <a:noFill/>
        </p:spPr>
        <p:txBody>
          <a:bodyPr wrap="square" rtlCol="0">
            <a:spAutoFit/>
          </a:bodyPr>
          <a:lstStyle/>
          <a:p>
            <a:pPr algn="ctr"/>
            <a:r>
              <a:rPr lang="ar-SA" sz="1600" dirty="0">
                <a:solidFill>
                  <a:schemeClr val="accent6">
                    <a:lumMod val="75000"/>
                  </a:schemeClr>
                </a:solidFill>
                <a:latin typeface="Arabic Typesetting" panose="03020402040406030203" pitchFamily="66" charset="-78"/>
              </a:rPr>
              <a:t>ممكن أن المراهق يكره نفسه بسبب تضارب مشاعره, غالبا بسبب الهرمونات</a:t>
            </a:r>
            <a:endParaRPr lang="en-US" sz="1600" dirty="0">
              <a:solidFill>
                <a:schemeClr val="accent6">
                  <a:lumMod val="75000"/>
                </a:schemeClr>
              </a:solidFill>
              <a:latin typeface="Arabic Typesetting" panose="03020402040406030203" pitchFamily="66" charset="-78"/>
            </a:endParaRPr>
          </a:p>
        </p:txBody>
      </p:sp>
      <p:sp>
        <p:nvSpPr>
          <p:cNvPr id="15" name="TextBox 14">
            <a:extLst>
              <a:ext uri="{FF2B5EF4-FFF2-40B4-BE49-F238E27FC236}">
                <a16:creationId xmlns="" xmlns:a16="http://schemas.microsoft.com/office/drawing/2014/main" id="{60779966-3F43-43E3-A7B7-90651CA8F291}"/>
              </a:ext>
            </a:extLst>
          </p:cNvPr>
          <p:cNvSpPr txBox="1"/>
          <p:nvPr/>
        </p:nvSpPr>
        <p:spPr>
          <a:xfrm>
            <a:off x="5428074" y="1633219"/>
            <a:ext cx="2840339" cy="584775"/>
          </a:xfrm>
          <a:prstGeom prst="rect">
            <a:avLst/>
          </a:prstGeom>
          <a:noFill/>
        </p:spPr>
        <p:txBody>
          <a:bodyPr wrap="square" rtlCol="0">
            <a:spAutoFit/>
          </a:bodyPr>
          <a:lstStyle/>
          <a:p>
            <a:pPr algn="ctr"/>
            <a:r>
              <a:rPr lang="ar-SA" sz="1600" dirty="0">
                <a:solidFill>
                  <a:schemeClr val="accent6">
                    <a:lumMod val="75000"/>
                  </a:schemeClr>
                </a:solidFill>
                <a:latin typeface="Arabic Typesetting" panose="03020402040406030203" pitchFamily="66" charset="-78"/>
              </a:rPr>
              <a:t>تزيد خطورتها لما يكون هنالك عدة مراهقين مع بعض.</a:t>
            </a:r>
            <a:endParaRPr lang="en-US" sz="1600" dirty="0">
              <a:solidFill>
                <a:schemeClr val="accent6">
                  <a:lumMod val="75000"/>
                </a:schemeClr>
              </a:solidFill>
              <a:latin typeface="Arabic Typesetting" panose="03020402040406030203" pitchFamily="66" charset="-78"/>
            </a:endParaRPr>
          </a:p>
        </p:txBody>
      </p:sp>
      <p:sp>
        <p:nvSpPr>
          <p:cNvPr id="16" name="TextBox 15">
            <a:extLst>
              <a:ext uri="{FF2B5EF4-FFF2-40B4-BE49-F238E27FC236}">
                <a16:creationId xmlns="" xmlns:a16="http://schemas.microsoft.com/office/drawing/2014/main" id="{C347E295-FFEB-4A8A-9BD7-5950400BA345}"/>
              </a:ext>
            </a:extLst>
          </p:cNvPr>
          <p:cNvSpPr txBox="1"/>
          <p:nvPr/>
        </p:nvSpPr>
        <p:spPr>
          <a:xfrm>
            <a:off x="5264511" y="3140928"/>
            <a:ext cx="3032997" cy="369332"/>
          </a:xfrm>
          <a:prstGeom prst="rect">
            <a:avLst/>
          </a:prstGeom>
          <a:noFill/>
        </p:spPr>
        <p:txBody>
          <a:bodyPr wrap="square" rtlCol="0">
            <a:spAutoFit/>
          </a:bodyPr>
          <a:lstStyle/>
          <a:p>
            <a:pPr algn="ctr"/>
            <a:r>
              <a:rPr lang="ar-SA" dirty="0">
                <a:solidFill>
                  <a:schemeClr val="accent6">
                    <a:lumMod val="75000"/>
                  </a:schemeClr>
                </a:solidFill>
                <a:latin typeface="Arabic Typesetting" panose="03020402040406030203" pitchFamily="66" charset="-78"/>
              </a:rPr>
              <a:t>إثبات النفس</a:t>
            </a:r>
            <a:endParaRPr lang="en-US" dirty="0">
              <a:solidFill>
                <a:schemeClr val="accent6">
                  <a:lumMod val="75000"/>
                </a:schemeClr>
              </a:solidFill>
              <a:latin typeface="Arabic Typesetting" panose="03020402040406030203" pitchFamily="66" charset="-78"/>
            </a:endParaRPr>
          </a:p>
        </p:txBody>
      </p:sp>
      <p:sp>
        <p:nvSpPr>
          <p:cNvPr id="17" name="TextBox 16">
            <a:extLst>
              <a:ext uri="{FF2B5EF4-FFF2-40B4-BE49-F238E27FC236}">
                <a16:creationId xmlns="" xmlns:a16="http://schemas.microsoft.com/office/drawing/2014/main" id="{9940092A-74AB-431F-95E3-5334998DC65A}"/>
              </a:ext>
            </a:extLst>
          </p:cNvPr>
          <p:cNvSpPr txBox="1"/>
          <p:nvPr/>
        </p:nvSpPr>
        <p:spPr>
          <a:xfrm>
            <a:off x="5456865" y="4536525"/>
            <a:ext cx="2782756" cy="584775"/>
          </a:xfrm>
          <a:prstGeom prst="rect">
            <a:avLst/>
          </a:prstGeom>
          <a:noFill/>
        </p:spPr>
        <p:txBody>
          <a:bodyPr wrap="square" rtlCol="0">
            <a:spAutoFit/>
          </a:bodyPr>
          <a:lstStyle/>
          <a:p>
            <a:pPr algn="ctr"/>
            <a:r>
              <a:rPr lang="ar-SA" sz="1600" dirty="0">
                <a:solidFill>
                  <a:schemeClr val="accent6">
                    <a:lumMod val="75000"/>
                  </a:schemeClr>
                </a:solidFill>
                <a:latin typeface="Arabic Typesetting" panose="03020402040406030203" pitchFamily="66" charset="-78"/>
              </a:rPr>
              <a:t>المراهق سيلقي تعليقات سلبية و جارحة على الآخرين لكن تجده حساس تجاهها!</a:t>
            </a:r>
            <a:endParaRPr lang="en-US" sz="1600" dirty="0">
              <a:solidFill>
                <a:schemeClr val="accent6">
                  <a:lumMod val="75000"/>
                </a:schemeClr>
              </a:solidFill>
              <a:latin typeface="Arabic Typesetting" panose="03020402040406030203" pitchFamily="66" charset="-78"/>
            </a:endParaRPr>
          </a:p>
        </p:txBody>
      </p:sp>
      <p:sp>
        <p:nvSpPr>
          <p:cNvPr id="21" name="TextBox 20">
            <a:extLst>
              <a:ext uri="{FF2B5EF4-FFF2-40B4-BE49-F238E27FC236}">
                <a16:creationId xmlns="" xmlns:a16="http://schemas.microsoft.com/office/drawing/2014/main" id="{98B1D296-F768-44DC-8EED-E7E139B6EC60}"/>
              </a:ext>
            </a:extLst>
          </p:cNvPr>
          <p:cNvSpPr txBox="1"/>
          <p:nvPr/>
        </p:nvSpPr>
        <p:spPr>
          <a:xfrm>
            <a:off x="3410182" y="5819970"/>
            <a:ext cx="2893278" cy="830997"/>
          </a:xfrm>
          <a:prstGeom prst="rect">
            <a:avLst/>
          </a:prstGeom>
          <a:noFill/>
        </p:spPr>
        <p:txBody>
          <a:bodyPr wrap="square" rtlCol="0">
            <a:spAutoFit/>
          </a:bodyPr>
          <a:lstStyle/>
          <a:p>
            <a:pPr algn="ctr"/>
            <a:r>
              <a:rPr lang="ar-SA" sz="1600" dirty="0">
                <a:solidFill>
                  <a:schemeClr val="accent6">
                    <a:lumMod val="75000"/>
                  </a:schemeClr>
                </a:solidFill>
                <a:latin typeface="Arabic Typesetting" panose="03020402040406030203" pitchFamily="66" charset="-78"/>
              </a:rPr>
              <a:t>قد تكون مرحلة حساسة و خطرة لأن من الممكن أن تتعرض للاستغلال (خصوصًا استغلال المراهقات من قبل بالغين)</a:t>
            </a:r>
            <a:endParaRPr lang="en-US" sz="1600" dirty="0">
              <a:solidFill>
                <a:schemeClr val="accent6">
                  <a:lumMod val="75000"/>
                </a:schemeClr>
              </a:solidFill>
              <a:latin typeface="Arabic Typesetting" panose="03020402040406030203" pitchFamily="66" charset="-78"/>
            </a:endParaRPr>
          </a:p>
        </p:txBody>
      </p:sp>
      <p:pic>
        <p:nvPicPr>
          <p:cNvPr id="22" name="Picture 21"/>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298721" y="5580097"/>
            <a:ext cx="3032997" cy="1277903"/>
          </a:xfrm>
          <a:prstGeom prst="rect">
            <a:avLst/>
          </a:prstGeom>
        </p:spPr>
      </p:pic>
      <p:sp>
        <p:nvSpPr>
          <p:cNvPr id="23" name="TextBox 22"/>
          <p:cNvSpPr txBox="1"/>
          <p:nvPr/>
        </p:nvSpPr>
        <p:spPr>
          <a:xfrm>
            <a:off x="1476862" y="4554059"/>
            <a:ext cx="2570671" cy="646331"/>
          </a:xfrm>
          <a:prstGeom prst="rect">
            <a:avLst/>
          </a:prstGeom>
          <a:noFill/>
        </p:spPr>
        <p:txBody>
          <a:bodyPr wrap="square" rtlCol="0">
            <a:spAutoFit/>
          </a:bodyPr>
          <a:lstStyle/>
          <a:p>
            <a:pPr algn="ctr"/>
            <a:r>
              <a:rPr lang="ar-SA" dirty="0">
                <a:solidFill>
                  <a:schemeClr val="accent6">
                    <a:lumMod val="75000"/>
                  </a:schemeClr>
                </a:solidFill>
                <a:latin typeface="Arabic Typesetting" panose="03020402040406030203" pitchFamily="66" charset="-78"/>
              </a:rPr>
              <a:t>زي قوانين البيت دايم يحاول يكسرها</a:t>
            </a:r>
            <a:endParaRPr lang="en-US" dirty="0">
              <a:solidFill>
                <a:schemeClr val="accent6">
                  <a:lumMod val="75000"/>
                </a:schemeClr>
              </a:solidFill>
              <a:latin typeface="Arabic Typesetting" panose="03020402040406030203" pitchFamily="66" charset="-78"/>
            </a:endParaRPr>
          </a:p>
        </p:txBody>
      </p:sp>
    </p:spTree>
    <p:extLst>
      <p:ext uri="{BB962C8B-B14F-4D97-AF65-F5344CB8AC3E}">
        <p14:creationId xmlns:p14="http://schemas.microsoft.com/office/powerpoint/2010/main" val="3606727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E2F73C28-B7ED-4D9C-9C96-0D7AA2B6D421}"/>
              </a:ext>
            </a:extLst>
          </p:cNvPr>
          <p:cNvSpPr/>
          <p:nvPr/>
        </p:nvSpPr>
        <p:spPr>
          <a:xfrm>
            <a:off x="0" y="0"/>
            <a:ext cx="72887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b="1" dirty="0">
                <a:solidFill>
                  <a:schemeClr val="bg1"/>
                </a:solidFill>
                <a:latin typeface="+mj-lt"/>
              </a:rPr>
              <a:t>Points illustrated by Prof. Fatima</a:t>
            </a:r>
          </a:p>
        </p:txBody>
      </p:sp>
      <p:sp>
        <p:nvSpPr>
          <p:cNvPr id="3" name="Oval 2">
            <a:extLst>
              <a:ext uri="{FF2B5EF4-FFF2-40B4-BE49-F238E27FC236}">
                <a16:creationId xmlns="" xmlns:a16="http://schemas.microsoft.com/office/drawing/2014/main" id="{11DF477D-9911-458F-A6A4-3CDDA1E74A70}"/>
              </a:ext>
            </a:extLst>
          </p:cNvPr>
          <p:cNvSpPr/>
          <p:nvPr/>
        </p:nvSpPr>
        <p:spPr>
          <a:xfrm>
            <a:off x="516835" y="397564"/>
            <a:ext cx="424070" cy="357809"/>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 xmlns:a16="http://schemas.microsoft.com/office/drawing/2014/main" id="{81747AAD-464D-45FF-8ADA-EC64150CFBAC}"/>
              </a:ext>
            </a:extLst>
          </p:cNvPr>
          <p:cNvSpPr txBox="1"/>
          <p:nvPr/>
        </p:nvSpPr>
        <p:spPr>
          <a:xfrm>
            <a:off x="1171968" y="397564"/>
            <a:ext cx="7792278" cy="2585323"/>
          </a:xfrm>
          <a:prstGeom prst="rect">
            <a:avLst/>
          </a:prstGeom>
          <a:noFill/>
        </p:spPr>
        <p:txBody>
          <a:bodyPr wrap="square" rtlCol="0">
            <a:spAutoFit/>
          </a:bodyPr>
          <a:lstStyle/>
          <a:p>
            <a:r>
              <a:rPr lang="en-US" b="1" dirty="0">
                <a:solidFill>
                  <a:schemeClr val="accent6">
                    <a:lumMod val="75000"/>
                  </a:schemeClr>
                </a:solidFill>
              </a:rPr>
              <a:t>Relationship with parents undergo 3 stages:</a:t>
            </a:r>
          </a:p>
          <a:p>
            <a:pPr marL="285750" indent="-285750">
              <a:buFont typeface="Arial" panose="020B0604020202020204" pitchFamily="34" charset="0"/>
              <a:buChar char="•"/>
            </a:pPr>
            <a:endParaRPr lang="en-US" dirty="0">
              <a:solidFill>
                <a:schemeClr val="accent6">
                  <a:lumMod val="75000"/>
                </a:schemeClr>
              </a:solidFill>
            </a:endParaRPr>
          </a:p>
          <a:p>
            <a:pPr marL="285750" indent="-285750">
              <a:buFont typeface="Arial" panose="020B0604020202020204" pitchFamily="34" charset="0"/>
              <a:buChar char="•"/>
            </a:pPr>
            <a:r>
              <a:rPr lang="en-US" dirty="0">
                <a:solidFill>
                  <a:schemeClr val="accent6">
                    <a:lumMod val="75000"/>
                  </a:schemeClr>
                </a:solidFill>
              </a:rPr>
              <a:t>During early adolescence (misunderstanding and many problems and fights between the adolescent and his/her parents) (Feeling of independency).</a:t>
            </a:r>
          </a:p>
          <a:p>
            <a:pPr marL="285750" indent="-285750">
              <a:buFont typeface="Arial" panose="020B0604020202020204" pitchFamily="34" charset="0"/>
              <a:buChar char="•"/>
            </a:pPr>
            <a:r>
              <a:rPr lang="en-US" dirty="0">
                <a:solidFill>
                  <a:schemeClr val="accent6">
                    <a:lumMod val="75000"/>
                  </a:schemeClr>
                </a:solidFill>
              </a:rPr>
              <a:t>During middle adolescence (Unsteady relationship)</a:t>
            </a:r>
            <a:r>
              <a:rPr lang="ar-SA" dirty="0">
                <a:solidFill>
                  <a:schemeClr val="accent6">
                    <a:lumMod val="75000"/>
                  </a:schemeClr>
                </a:solidFill>
              </a:rPr>
              <a:t> </a:t>
            </a:r>
            <a:r>
              <a:rPr lang="ar-SA" dirty="0">
                <a:solidFill>
                  <a:schemeClr val="accent6">
                    <a:lumMod val="75000"/>
                  </a:schemeClr>
                </a:solidFill>
                <a:latin typeface="Arabic Typesetting" panose="03020402040406030203" pitchFamily="66" charset="-78"/>
              </a:rPr>
              <a:t>(علاقة متذبذبة يعني المراهق يبدأ يشعر بأن نصائح أهله صحيحة لحد ما لكن كرامته لا تسمح له بالتنازل فتجد علاقته جيدة أحيانًا و أحيانًا لا)</a:t>
            </a:r>
          </a:p>
          <a:p>
            <a:pPr marL="285750" indent="-285750">
              <a:buFont typeface="Arial" panose="020B0604020202020204" pitchFamily="34" charset="0"/>
              <a:buChar char="•"/>
            </a:pPr>
            <a:r>
              <a:rPr lang="en-US" dirty="0">
                <a:solidFill>
                  <a:schemeClr val="accent6">
                    <a:lumMod val="75000"/>
                  </a:schemeClr>
                </a:solidFill>
              </a:rPr>
              <a:t>Late adolescence (Realizing that his/her parents were helping and the relationship grows better).</a:t>
            </a:r>
          </a:p>
        </p:txBody>
      </p:sp>
      <p:sp>
        <p:nvSpPr>
          <p:cNvPr id="5" name="Oval 4">
            <a:extLst>
              <a:ext uri="{FF2B5EF4-FFF2-40B4-BE49-F238E27FC236}">
                <a16:creationId xmlns="" xmlns:a16="http://schemas.microsoft.com/office/drawing/2014/main" id="{11DF477D-9911-458F-A6A4-3CDDA1E74A70}"/>
              </a:ext>
            </a:extLst>
          </p:cNvPr>
          <p:cNvSpPr/>
          <p:nvPr/>
        </p:nvSpPr>
        <p:spPr>
          <a:xfrm>
            <a:off x="526349" y="3598151"/>
            <a:ext cx="424070" cy="357809"/>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 xmlns:a16="http://schemas.microsoft.com/office/drawing/2014/main" id="{0195A36D-B725-4D76-80E6-0FD5E40C7BD6}"/>
              </a:ext>
            </a:extLst>
          </p:cNvPr>
          <p:cNvSpPr txBox="1"/>
          <p:nvPr/>
        </p:nvSpPr>
        <p:spPr>
          <a:xfrm>
            <a:off x="1276709" y="4004509"/>
            <a:ext cx="7687537" cy="2277483"/>
          </a:xfrm>
          <a:prstGeom prst="rect">
            <a:avLst/>
          </a:prstGeom>
          <a:noFill/>
        </p:spPr>
        <p:txBody>
          <a:bodyPr wrap="square" rtlCol="0">
            <a:spAutoFit/>
          </a:bodyPr>
          <a:lstStyle/>
          <a:p>
            <a:pPr algn="r">
              <a:lnSpc>
                <a:spcPct val="150000"/>
              </a:lnSpc>
            </a:pPr>
            <a:r>
              <a:rPr lang="ar-SA" sz="1600" b="1" dirty="0" smtClean="0">
                <a:solidFill>
                  <a:schemeClr val="accent6">
                    <a:lumMod val="75000"/>
                  </a:schemeClr>
                </a:solidFill>
                <a:latin typeface="Arabic Typesetting" panose="03020402040406030203" pitchFamily="66" charset="-78"/>
              </a:rPr>
              <a:t>تمر بمراحل و هي:</a:t>
            </a:r>
          </a:p>
          <a:p>
            <a:pPr marL="285750" indent="-285750" algn="r" rtl="1">
              <a:lnSpc>
                <a:spcPct val="150000"/>
              </a:lnSpc>
              <a:buFont typeface="Arial" panose="020B0604020202020204" pitchFamily="34" charset="0"/>
              <a:buChar char="•"/>
            </a:pPr>
            <a:r>
              <a:rPr lang="ar-SA" sz="1600" dirty="0" smtClean="0">
                <a:solidFill>
                  <a:schemeClr val="accent6">
                    <a:lumMod val="75000"/>
                  </a:schemeClr>
                </a:solidFill>
                <a:latin typeface="Arabic Typesetting" panose="03020402040406030203" pitchFamily="66" charset="-78"/>
              </a:rPr>
              <a:t>في بداية المراهقة تجد رفض للجنس الآخر و النفور منه (مثل الأخت الي تتضايق من كل أفعال أخوها و العكس)</a:t>
            </a:r>
          </a:p>
          <a:p>
            <a:pPr marL="285750" indent="-285750" algn="r" rtl="1">
              <a:lnSpc>
                <a:spcPct val="150000"/>
              </a:lnSpc>
              <a:buFont typeface="Arial" panose="020B0604020202020204" pitchFamily="34" charset="0"/>
              <a:buChar char="•"/>
            </a:pPr>
            <a:r>
              <a:rPr lang="ar-SA" sz="1600" dirty="0" smtClean="0">
                <a:solidFill>
                  <a:schemeClr val="accent6">
                    <a:lumMod val="75000"/>
                  </a:schemeClr>
                </a:solidFill>
                <a:latin typeface="Arabic Typesetting" panose="03020402040406030203" pitchFamily="66" charset="-78"/>
              </a:rPr>
              <a:t>في منتصف المراهقة يصبح هناك تقبل و استمتاع في الحديث عن الجنس الآخر (مثلًا أن تمدح أحد الفتيات أخ صديقة لها) (الإناث يتحدثون بصراحة لكن الذكور لا يحبون إظهار الاستمتاع في هذا)</a:t>
            </a:r>
          </a:p>
          <a:p>
            <a:pPr marL="285750" indent="-285750" algn="r" rtl="1">
              <a:lnSpc>
                <a:spcPct val="150000"/>
              </a:lnSpc>
              <a:buFont typeface="Arial" panose="020B0604020202020204" pitchFamily="34" charset="0"/>
              <a:buChar char="•"/>
            </a:pPr>
            <a:r>
              <a:rPr lang="ar-SA" sz="1600" dirty="0" smtClean="0">
                <a:solidFill>
                  <a:schemeClr val="accent6">
                    <a:lumMod val="75000"/>
                  </a:schemeClr>
                </a:solidFill>
                <a:latin typeface="Arabic Typesetting" panose="03020402040406030203" pitchFamily="66" charset="-78"/>
              </a:rPr>
              <a:t>في نهاية المراهقة يصبح هنالك اهتمام واقعي و تبدأ مشاعر الغرام و الحب بين الجنسيين لأجل المستقبل لكن تكون هذه المشاعر مخفية و لا يتم اطلاع أحد عليها لكن تظهر بسبب تصرفات الاهتمام (مشاعر أكثر نضج).</a:t>
            </a:r>
            <a:endParaRPr lang="ar-SA" sz="1600" dirty="0">
              <a:solidFill>
                <a:schemeClr val="accent6">
                  <a:lumMod val="75000"/>
                </a:schemeClr>
              </a:solidFill>
              <a:latin typeface="Arabic Typesetting" panose="03020402040406030203" pitchFamily="66" charset="-78"/>
            </a:endParaRPr>
          </a:p>
        </p:txBody>
      </p:sp>
      <p:sp>
        <p:nvSpPr>
          <p:cNvPr id="7" name="TextBox 6"/>
          <p:cNvSpPr txBox="1"/>
          <p:nvPr/>
        </p:nvSpPr>
        <p:spPr>
          <a:xfrm>
            <a:off x="1171968" y="3598151"/>
            <a:ext cx="6478437" cy="369332"/>
          </a:xfrm>
          <a:prstGeom prst="rect">
            <a:avLst/>
          </a:prstGeom>
          <a:noFill/>
        </p:spPr>
        <p:txBody>
          <a:bodyPr wrap="square" rtlCol="0">
            <a:spAutoFit/>
          </a:bodyPr>
          <a:lstStyle/>
          <a:p>
            <a:r>
              <a:rPr lang="en-US" b="1" dirty="0">
                <a:solidFill>
                  <a:schemeClr val="accent6">
                    <a:lumMod val="75000"/>
                  </a:schemeClr>
                </a:solidFill>
              </a:rPr>
              <a:t>Relationships related to love and romance:  </a:t>
            </a:r>
          </a:p>
        </p:txBody>
      </p:sp>
    </p:spTree>
    <p:extLst>
      <p:ext uri="{BB962C8B-B14F-4D97-AF65-F5344CB8AC3E}">
        <p14:creationId xmlns:p14="http://schemas.microsoft.com/office/powerpoint/2010/main" val="259585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448543D-BA2D-4087-AEE4-454A99426831}"/>
              </a:ext>
            </a:extLst>
          </p:cNvPr>
          <p:cNvGrpSpPr/>
          <p:nvPr/>
        </p:nvGrpSpPr>
        <p:grpSpPr>
          <a:xfrm>
            <a:off x="0" y="0"/>
            <a:ext cx="940905" cy="6858000"/>
            <a:chOff x="0" y="0"/>
            <a:chExt cx="940905" cy="6858000"/>
          </a:xfrm>
        </p:grpSpPr>
        <p:sp>
          <p:nvSpPr>
            <p:cNvPr id="3" name="Rectangle 2">
              <a:extLst>
                <a:ext uri="{FF2B5EF4-FFF2-40B4-BE49-F238E27FC236}">
                  <a16:creationId xmlns="" xmlns:a16="http://schemas.microsoft.com/office/drawing/2014/main" id="{E2F73C28-B7ED-4D9C-9C96-0D7AA2B6D421}"/>
                </a:ext>
              </a:extLst>
            </p:cNvPr>
            <p:cNvSpPr/>
            <p:nvPr/>
          </p:nvSpPr>
          <p:spPr>
            <a:xfrm>
              <a:off x="0" y="0"/>
              <a:ext cx="72887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b="1" dirty="0">
                  <a:solidFill>
                    <a:schemeClr val="bg1"/>
                  </a:solidFill>
                  <a:latin typeface="+mj-lt"/>
                </a:rPr>
                <a:t>Teen Brain</a:t>
              </a:r>
            </a:p>
          </p:txBody>
        </p:sp>
        <p:sp>
          <p:nvSpPr>
            <p:cNvPr id="4" name="Oval 3">
              <a:extLst>
                <a:ext uri="{FF2B5EF4-FFF2-40B4-BE49-F238E27FC236}">
                  <a16:creationId xmlns="" xmlns:a16="http://schemas.microsoft.com/office/drawing/2014/main" id="{11DF477D-9911-458F-A6A4-3CDDA1E74A70}"/>
                </a:ext>
              </a:extLst>
            </p:cNvPr>
            <p:cNvSpPr/>
            <p:nvPr/>
          </p:nvSpPr>
          <p:spPr>
            <a:xfrm>
              <a:off x="516835" y="397564"/>
              <a:ext cx="424070" cy="357809"/>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 xmlns:a16="http://schemas.microsoft.com/office/drawing/2014/main" id="{C5FAD832-0048-4D34-AF2C-F3FD8A63448F}"/>
              </a:ext>
            </a:extLst>
          </p:cNvPr>
          <p:cNvSpPr txBox="1"/>
          <p:nvPr/>
        </p:nvSpPr>
        <p:spPr>
          <a:xfrm>
            <a:off x="1009916" y="314858"/>
            <a:ext cx="5645425" cy="954107"/>
          </a:xfrm>
          <a:prstGeom prst="rect">
            <a:avLst/>
          </a:prstGeom>
          <a:noFill/>
        </p:spPr>
        <p:txBody>
          <a:bodyPr wrap="square" rtlCol="0">
            <a:spAutoFit/>
          </a:bodyPr>
          <a:lstStyle/>
          <a:p>
            <a:r>
              <a:rPr lang="en-US" sz="2800" b="1" dirty="0">
                <a:solidFill>
                  <a:schemeClr val="tx2">
                    <a:lumMod val="50000"/>
                  </a:schemeClr>
                </a:solidFill>
                <a:latin typeface="+mj-lt"/>
              </a:rPr>
              <a:t>NASCAR Metaphor:</a:t>
            </a:r>
            <a:endParaRPr lang="ar-SA" sz="2800" b="1" dirty="0">
              <a:solidFill>
                <a:schemeClr val="tx2">
                  <a:lumMod val="50000"/>
                </a:schemeClr>
              </a:solidFill>
              <a:latin typeface="+mj-lt"/>
            </a:endParaRPr>
          </a:p>
          <a:p>
            <a:endParaRPr lang="en-US" sz="2800" b="1" dirty="0">
              <a:solidFill>
                <a:schemeClr val="tx2">
                  <a:lumMod val="50000"/>
                </a:schemeClr>
              </a:solidFill>
              <a:latin typeface="+mj-lt"/>
            </a:endParaRPr>
          </a:p>
        </p:txBody>
      </p:sp>
      <p:grpSp>
        <p:nvGrpSpPr>
          <p:cNvPr id="12" name="Group 11">
            <a:extLst>
              <a:ext uri="{FF2B5EF4-FFF2-40B4-BE49-F238E27FC236}">
                <a16:creationId xmlns="" xmlns:a16="http://schemas.microsoft.com/office/drawing/2014/main" id="{66CF821A-7956-440A-A3A4-5FC1D366D6E6}"/>
              </a:ext>
            </a:extLst>
          </p:cNvPr>
          <p:cNvGrpSpPr/>
          <p:nvPr/>
        </p:nvGrpSpPr>
        <p:grpSpPr>
          <a:xfrm>
            <a:off x="1073174" y="1496618"/>
            <a:ext cx="10325520" cy="3041375"/>
            <a:chOff x="1311964" y="1971260"/>
            <a:chExt cx="10124093" cy="3041375"/>
          </a:xfrm>
        </p:grpSpPr>
        <p:sp>
          <p:nvSpPr>
            <p:cNvPr id="8" name="Rectangle: Rounded Corners 7">
              <a:extLst>
                <a:ext uri="{FF2B5EF4-FFF2-40B4-BE49-F238E27FC236}">
                  <a16:creationId xmlns="" xmlns:a16="http://schemas.microsoft.com/office/drawing/2014/main" id="{85939574-7ADC-419B-9915-6B91738E612A}"/>
                </a:ext>
              </a:extLst>
            </p:cNvPr>
            <p:cNvSpPr/>
            <p:nvPr/>
          </p:nvSpPr>
          <p:spPr>
            <a:xfrm>
              <a:off x="1311964" y="1971261"/>
              <a:ext cx="2412000" cy="1457739"/>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Big engine:</a:t>
              </a:r>
            </a:p>
            <a:p>
              <a:pPr algn="ctr"/>
              <a:r>
                <a:rPr lang="en-US" dirty="0">
                  <a:solidFill>
                    <a:schemeClr val="tx1"/>
                  </a:solidFill>
                </a:rPr>
                <a:t>Maturing bodies , independence striving</a:t>
              </a:r>
            </a:p>
          </p:txBody>
        </p:sp>
        <p:sp>
          <p:nvSpPr>
            <p:cNvPr id="9" name="Rectangle: Rounded Corners 8">
              <a:extLst>
                <a:ext uri="{FF2B5EF4-FFF2-40B4-BE49-F238E27FC236}">
                  <a16:creationId xmlns="" xmlns:a16="http://schemas.microsoft.com/office/drawing/2014/main" id="{DF820D56-9405-44CF-B609-452AE624329D}"/>
                </a:ext>
              </a:extLst>
            </p:cNvPr>
            <p:cNvSpPr/>
            <p:nvPr/>
          </p:nvSpPr>
          <p:spPr>
            <a:xfrm>
              <a:off x="3949146" y="3428999"/>
              <a:ext cx="2412000" cy="145773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Poor driver:</a:t>
              </a:r>
            </a:p>
            <a:p>
              <a:pPr algn="ctr"/>
              <a:r>
                <a:rPr lang="en-US" dirty="0">
                  <a:solidFill>
                    <a:schemeClr val="tx1"/>
                  </a:solidFill>
                </a:rPr>
                <a:t>Immature PFC </a:t>
              </a:r>
              <a:r>
                <a:rPr lang="en-US" dirty="0">
                  <a:solidFill>
                    <a:schemeClr val="bg2">
                      <a:lumMod val="50000"/>
                    </a:schemeClr>
                  </a:solidFill>
                </a:rPr>
                <a:t>(Pre frontal cortex) </a:t>
              </a:r>
              <a:r>
                <a:rPr lang="en-US" dirty="0">
                  <a:solidFill>
                    <a:schemeClr val="tx1"/>
                  </a:solidFill>
                </a:rPr>
                <a:t>and </a:t>
              </a:r>
              <a:r>
                <a:rPr lang="en-US" dirty="0" smtClean="0">
                  <a:solidFill>
                    <a:schemeClr val="tx1"/>
                  </a:solidFill>
                </a:rPr>
                <a:t>judgment</a:t>
              </a:r>
              <a:endParaRPr lang="en-US" dirty="0">
                <a:solidFill>
                  <a:schemeClr val="tx1"/>
                </a:solidFill>
              </a:endParaRPr>
            </a:p>
          </p:txBody>
        </p:sp>
        <p:sp>
          <p:nvSpPr>
            <p:cNvPr id="10" name="Rectangle: Rounded Corners 9">
              <a:extLst>
                <a:ext uri="{FF2B5EF4-FFF2-40B4-BE49-F238E27FC236}">
                  <a16:creationId xmlns="" xmlns:a16="http://schemas.microsoft.com/office/drawing/2014/main" id="{D5F58323-A601-4BE5-9FBA-57F248B09A97}"/>
                </a:ext>
              </a:extLst>
            </p:cNvPr>
            <p:cNvSpPr/>
            <p:nvPr/>
          </p:nvSpPr>
          <p:spPr>
            <a:xfrm>
              <a:off x="6586329" y="1971260"/>
              <a:ext cx="2412000" cy="1457739"/>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Faulty Brake System:</a:t>
              </a:r>
            </a:p>
            <a:p>
              <a:pPr algn="ctr"/>
              <a:r>
                <a:rPr lang="en-US" dirty="0">
                  <a:solidFill>
                    <a:schemeClr val="tx1"/>
                  </a:solidFill>
                </a:rPr>
                <a:t>Immature inhibitory mechanisms in PFC </a:t>
              </a:r>
              <a:r>
                <a:rPr lang="en-US" dirty="0">
                  <a:solidFill>
                    <a:schemeClr val="bg2">
                      <a:lumMod val="50000"/>
                    </a:schemeClr>
                  </a:solidFill>
                </a:rPr>
                <a:t>(pre frontal cortex)</a:t>
              </a:r>
            </a:p>
          </p:txBody>
        </p:sp>
        <p:sp>
          <p:nvSpPr>
            <p:cNvPr id="11" name="Rectangle: Rounded Corners 10">
              <a:extLst>
                <a:ext uri="{FF2B5EF4-FFF2-40B4-BE49-F238E27FC236}">
                  <a16:creationId xmlns="" xmlns:a16="http://schemas.microsoft.com/office/drawing/2014/main" id="{868B8A92-0DFB-42A9-B3DD-BEAFD5F4378A}"/>
                </a:ext>
              </a:extLst>
            </p:cNvPr>
            <p:cNvSpPr/>
            <p:nvPr/>
          </p:nvSpPr>
          <p:spPr>
            <a:xfrm>
              <a:off x="9071110" y="3554896"/>
              <a:ext cx="2364947" cy="1457739"/>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High Octane Fuel:</a:t>
              </a:r>
            </a:p>
            <a:p>
              <a:pPr algn="ctr"/>
              <a:r>
                <a:rPr lang="en-US" dirty="0">
                  <a:solidFill>
                    <a:schemeClr val="tx1"/>
                  </a:solidFill>
                </a:rPr>
                <a:t>Hormones</a:t>
              </a:r>
            </a:p>
          </p:txBody>
        </p:sp>
      </p:grpSp>
      <p:sp>
        <p:nvSpPr>
          <p:cNvPr id="5" name="TextBox 4">
            <a:extLst>
              <a:ext uri="{FF2B5EF4-FFF2-40B4-BE49-F238E27FC236}">
                <a16:creationId xmlns="" xmlns:a16="http://schemas.microsoft.com/office/drawing/2014/main" id="{7E627B30-4A53-4FD7-AD97-26268E97672A}"/>
              </a:ext>
            </a:extLst>
          </p:cNvPr>
          <p:cNvSpPr txBox="1"/>
          <p:nvPr/>
        </p:nvSpPr>
        <p:spPr>
          <a:xfrm>
            <a:off x="3533163" y="405404"/>
            <a:ext cx="5115339" cy="646331"/>
          </a:xfrm>
          <a:prstGeom prst="rect">
            <a:avLst/>
          </a:prstGeom>
          <a:noFill/>
        </p:spPr>
        <p:txBody>
          <a:bodyPr wrap="square" rtlCol="0">
            <a:spAutoFit/>
          </a:bodyPr>
          <a:lstStyle/>
          <a:p>
            <a:pPr algn="ctr"/>
            <a:r>
              <a:rPr lang="ar-SA" dirty="0">
                <a:solidFill>
                  <a:schemeClr val="bg2">
                    <a:lumMod val="50000"/>
                  </a:schemeClr>
                </a:solidFill>
                <a:latin typeface="Arabic Typesetting" panose="03020402040406030203" pitchFamily="66" charset="-78"/>
              </a:rPr>
              <a:t>هذه تلخيص لكل النقاط التي ذكرت في جزئية التغيرات </a:t>
            </a:r>
          </a:p>
          <a:p>
            <a:pPr algn="ctr"/>
            <a:r>
              <a:rPr lang="ar-SA" dirty="0">
                <a:solidFill>
                  <a:schemeClr val="bg2">
                    <a:lumMod val="50000"/>
                  </a:schemeClr>
                </a:solidFill>
                <a:latin typeface="Arabic Typesetting" panose="03020402040406030203" pitchFamily="66" charset="-78"/>
              </a:rPr>
              <a:t>بروف فاطمة قالت إنها إضافة لا غير.</a:t>
            </a:r>
            <a:endParaRPr lang="en-US" dirty="0">
              <a:solidFill>
                <a:schemeClr val="bg2">
                  <a:lumMod val="50000"/>
                </a:schemeClr>
              </a:solidFill>
              <a:latin typeface="Arabic Typesetting" panose="03020402040406030203" pitchFamily="66" charset="-78"/>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4655" y="233121"/>
            <a:ext cx="2266410" cy="1545691"/>
          </a:xfrm>
          <a:prstGeom prst="rect">
            <a:avLst/>
          </a:prstGeom>
        </p:spPr>
      </p:pic>
      <p:sp>
        <p:nvSpPr>
          <p:cNvPr id="15" name="TextBox 14"/>
          <p:cNvSpPr txBox="1"/>
          <p:nvPr/>
        </p:nvSpPr>
        <p:spPr>
          <a:xfrm>
            <a:off x="1475268" y="5249481"/>
            <a:ext cx="9954418" cy="1323439"/>
          </a:xfrm>
          <a:prstGeom prst="rect">
            <a:avLst/>
          </a:prstGeom>
          <a:noFill/>
        </p:spPr>
        <p:txBody>
          <a:bodyPr wrap="square" rtlCol="0">
            <a:spAutoFit/>
          </a:bodyPr>
          <a:lstStyle/>
          <a:p>
            <a:pPr algn="r"/>
            <a:r>
              <a:rPr lang="ar-SA" sz="2000" dirty="0">
                <a:solidFill>
                  <a:schemeClr val="bg2">
                    <a:lumMod val="50000"/>
                  </a:schemeClr>
                </a:solidFill>
                <a:latin typeface="Arabic Typesetting" panose="03020402040406030203" pitchFamily="66" charset="-78"/>
              </a:rPr>
              <a:t>شرح الكلام اللي فوق:</a:t>
            </a:r>
          </a:p>
          <a:p>
            <a:pPr algn="r"/>
            <a:r>
              <a:rPr lang="ar-SA" sz="2000" dirty="0">
                <a:solidFill>
                  <a:schemeClr val="bg2">
                    <a:lumMod val="50000"/>
                  </a:schemeClr>
                </a:solidFill>
                <a:latin typeface="Arabic Typesetting" panose="03020402040406030203" pitchFamily="66" charset="-78"/>
              </a:rPr>
              <a:t>تخيلوا أن المراهقين هذول زي سيارات السباق اللي في فيلم كارز , أول شي هم في طور نمو وأجسامهم جالسه تكبر كأنهم أشخاص بالغين ولكن عقولهم أصغر شوي , </a:t>
            </a:r>
            <a:r>
              <a:rPr lang="ar-SA" sz="2000" dirty="0" smtClean="0">
                <a:solidFill>
                  <a:schemeClr val="bg2">
                    <a:lumMod val="50000"/>
                  </a:schemeClr>
                </a:solidFill>
                <a:latin typeface="Arabic Typesetting" panose="03020402040406030203" pitchFamily="66" charset="-78"/>
              </a:rPr>
              <a:t>حلو</a:t>
            </a:r>
            <a:r>
              <a:rPr lang="ar-SA" sz="2000" dirty="0"/>
              <a:t> </a:t>
            </a:r>
            <a:r>
              <a:rPr lang="ar-SA" sz="2000" dirty="0">
                <a:solidFill>
                  <a:schemeClr val="bg2">
                    <a:lumMod val="50000"/>
                  </a:schemeClr>
                </a:solidFill>
              </a:rPr>
              <a:t>؟</a:t>
            </a:r>
            <a:r>
              <a:rPr lang="ar-SA" sz="2000" dirty="0" smtClean="0">
                <a:solidFill>
                  <a:schemeClr val="bg2">
                    <a:lumMod val="50000"/>
                  </a:schemeClr>
                </a:solidFill>
                <a:latin typeface="Arabic Typesetting" panose="03020402040406030203" pitchFamily="66" charset="-78"/>
              </a:rPr>
              <a:t> طيب </a:t>
            </a:r>
            <a:r>
              <a:rPr lang="ar-SA" sz="2000" dirty="0">
                <a:solidFill>
                  <a:schemeClr val="bg2">
                    <a:lumMod val="50000"/>
                  </a:schemeClr>
                </a:solidFill>
                <a:latin typeface="Arabic Typesetting" panose="03020402040406030203" pitchFamily="66" charset="-78"/>
              </a:rPr>
              <a:t>تذكرون السيارات هذي كيف كانت متهورة , المراهقين نفس الطريقة وطبقوا الكلام اللي فوق عليهم. </a:t>
            </a:r>
          </a:p>
        </p:txBody>
      </p:sp>
      <p:sp>
        <p:nvSpPr>
          <p:cNvPr id="16" name="TextBox 15"/>
          <p:cNvSpPr txBox="1"/>
          <p:nvPr/>
        </p:nvSpPr>
        <p:spPr>
          <a:xfrm>
            <a:off x="1073174" y="779433"/>
            <a:ext cx="3157268" cy="369332"/>
          </a:xfrm>
          <a:prstGeom prst="rect">
            <a:avLst/>
          </a:prstGeom>
          <a:noFill/>
        </p:spPr>
        <p:txBody>
          <a:bodyPr wrap="square" rtlCol="0">
            <a:spAutoFit/>
          </a:bodyPr>
          <a:lstStyle/>
          <a:p>
            <a:r>
              <a:rPr lang="ar-SA" dirty="0">
                <a:solidFill>
                  <a:schemeClr val="bg2">
                    <a:lumMod val="50000"/>
                  </a:schemeClr>
                </a:solidFill>
                <a:latin typeface="Arabic Typesetting" panose="03020402040406030203" pitchFamily="66" charset="-78"/>
              </a:rPr>
              <a:t>(مجرد اسم لسيارات سباق للتشبيه)</a:t>
            </a:r>
            <a:endParaRPr lang="en-US" dirty="0">
              <a:solidFill>
                <a:schemeClr val="bg2">
                  <a:lumMod val="50000"/>
                </a:schemeClr>
              </a:solidFill>
              <a:latin typeface="Arabic Typesetting" panose="03020402040406030203" pitchFamily="66" charset="-78"/>
            </a:endParaRPr>
          </a:p>
        </p:txBody>
      </p:sp>
    </p:spTree>
    <p:extLst>
      <p:ext uri="{BB962C8B-B14F-4D97-AF65-F5344CB8AC3E}">
        <p14:creationId xmlns:p14="http://schemas.microsoft.com/office/powerpoint/2010/main" val="849794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4BB4EE65-BDE2-4CE3-BCEB-57611073D388}"/>
              </a:ext>
            </a:extLst>
          </p:cNvPr>
          <p:cNvGrpSpPr/>
          <p:nvPr/>
        </p:nvGrpSpPr>
        <p:grpSpPr>
          <a:xfrm>
            <a:off x="0" y="0"/>
            <a:ext cx="940905" cy="6858000"/>
            <a:chOff x="0" y="0"/>
            <a:chExt cx="940905" cy="6858000"/>
          </a:xfrm>
        </p:grpSpPr>
        <p:sp>
          <p:nvSpPr>
            <p:cNvPr id="3" name="Rectangle 2">
              <a:extLst>
                <a:ext uri="{FF2B5EF4-FFF2-40B4-BE49-F238E27FC236}">
                  <a16:creationId xmlns="" xmlns:a16="http://schemas.microsoft.com/office/drawing/2014/main" id="{62DA0402-7F17-4DE8-B6B9-627CCE1305C8}"/>
                </a:ext>
              </a:extLst>
            </p:cNvPr>
            <p:cNvSpPr/>
            <p:nvPr/>
          </p:nvSpPr>
          <p:spPr>
            <a:xfrm>
              <a:off x="0" y="0"/>
              <a:ext cx="72887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b="1" dirty="0">
                  <a:solidFill>
                    <a:schemeClr val="bg1"/>
                  </a:solidFill>
                  <a:latin typeface="+mj-lt"/>
                </a:rPr>
                <a:t>Skills</a:t>
              </a:r>
            </a:p>
          </p:txBody>
        </p:sp>
        <p:sp>
          <p:nvSpPr>
            <p:cNvPr id="4" name="Oval 3">
              <a:extLst>
                <a:ext uri="{FF2B5EF4-FFF2-40B4-BE49-F238E27FC236}">
                  <a16:creationId xmlns="" xmlns:a16="http://schemas.microsoft.com/office/drawing/2014/main" id="{AEA1D0A3-088A-4D1D-AAA6-B9A82B5F0171}"/>
                </a:ext>
              </a:extLst>
            </p:cNvPr>
            <p:cNvSpPr/>
            <p:nvPr/>
          </p:nvSpPr>
          <p:spPr>
            <a:xfrm>
              <a:off x="516835" y="397564"/>
              <a:ext cx="424070" cy="357809"/>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 xmlns:a16="http://schemas.microsoft.com/office/drawing/2014/main" id="{B87AB861-6D69-4D23-B8EE-AA2FF346CF7A}"/>
              </a:ext>
            </a:extLst>
          </p:cNvPr>
          <p:cNvSpPr txBox="1"/>
          <p:nvPr/>
        </p:nvSpPr>
        <p:spPr>
          <a:xfrm>
            <a:off x="940905" y="311664"/>
            <a:ext cx="5645425" cy="523220"/>
          </a:xfrm>
          <a:prstGeom prst="rect">
            <a:avLst/>
          </a:prstGeom>
          <a:noFill/>
        </p:spPr>
        <p:txBody>
          <a:bodyPr wrap="square" rtlCol="0">
            <a:spAutoFit/>
          </a:bodyPr>
          <a:lstStyle/>
          <a:p>
            <a:r>
              <a:rPr lang="en-US" sz="2800" b="1" dirty="0">
                <a:solidFill>
                  <a:schemeClr val="tx2">
                    <a:lumMod val="50000"/>
                  </a:schemeClr>
                </a:solidFill>
                <a:latin typeface="+mj-lt"/>
              </a:rPr>
              <a:t>Skills needed preadolescence:</a:t>
            </a:r>
          </a:p>
        </p:txBody>
      </p:sp>
      <p:sp>
        <p:nvSpPr>
          <p:cNvPr id="6" name="TextBox 5">
            <a:extLst>
              <a:ext uri="{FF2B5EF4-FFF2-40B4-BE49-F238E27FC236}">
                <a16:creationId xmlns="" xmlns:a16="http://schemas.microsoft.com/office/drawing/2014/main" id="{81731234-9B19-48C4-8D30-616879100227}"/>
              </a:ext>
            </a:extLst>
          </p:cNvPr>
          <p:cNvSpPr txBox="1"/>
          <p:nvPr/>
        </p:nvSpPr>
        <p:spPr>
          <a:xfrm>
            <a:off x="5121965" y="436244"/>
            <a:ext cx="5700561" cy="338554"/>
          </a:xfrm>
          <a:prstGeom prst="rect">
            <a:avLst/>
          </a:prstGeom>
          <a:noFill/>
        </p:spPr>
        <p:txBody>
          <a:bodyPr wrap="square" rtlCol="0">
            <a:spAutoFit/>
          </a:bodyPr>
          <a:lstStyle/>
          <a:p>
            <a:pPr algn="ctr"/>
            <a:r>
              <a:rPr lang="ar-SA" sz="1600" dirty="0">
                <a:solidFill>
                  <a:schemeClr val="bg2">
                    <a:lumMod val="50000"/>
                  </a:schemeClr>
                </a:solidFill>
                <a:latin typeface="Arabic Typesetting" panose="03020402040406030203" pitchFamily="66" charset="-78"/>
              </a:rPr>
              <a:t>(مهارات مهمة لجعل فترة المراهقة من أفضل المراحل في حياة الأسرة)</a:t>
            </a:r>
            <a:endParaRPr lang="en-US" sz="1600" dirty="0">
              <a:solidFill>
                <a:schemeClr val="bg2">
                  <a:lumMod val="50000"/>
                </a:schemeClr>
              </a:solidFill>
              <a:latin typeface="Arabic Typesetting" panose="03020402040406030203" pitchFamily="66" charset="-78"/>
            </a:endParaRPr>
          </a:p>
        </p:txBody>
      </p:sp>
      <p:sp>
        <p:nvSpPr>
          <p:cNvPr id="7" name="Rectangle: Rounded Corners 6">
            <a:extLst>
              <a:ext uri="{FF2B5EF4-FFF2-40B4-BE49-F238E27FC236}">
                <a16:creationId xmlns="" xmlns:a16="http://schemas.microsoft.com/office/drawing/2014/main" id="{5233C4C1-F427-4598-9826-4B09AC4F447C}"/>
              </a:ext>
            </a:extLst>
          </p:cNvPr>
          <p:cNvSpPr/>
          <p:nvPr/>
        </p:nvSpPr>
        <p:spPr>
          <a:xfrm>
            <a:off x="1530624" y="1325664"/>
            <a:ext cx="2916000" cy="18360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tx1"/>
                </a:solidFill>
              </a:rPr>
              <a:t>Preparation:</a:t>
            </a:r>
          </a:p>
          <a:p>
            <a:pPr algn="ctr"/>
            <a:r>
              <a:rPr lang="en-US" sz="1600" dirty="0">
                <a:solidFill>
                  <a:schemeClr val="tx1"/>
                </a:solidFill>
              </a:rPr>
              <a:t>Values, Self-discipline, Taking responsibility</a:t>
            </a:r>
          </a:p>
        </p:txBody>
      </p:sp>
      <p:sp>
        <p:nvSpPr>
          <p:cNvPr id="8" name="Rectangle: Rounded Corners 7">
            <a:extLst>
              <a:ext uri="{FF2B5EF4-FFF2-40B4-BE49-F238E27FC236}">
                <a16:creationId xmlns="" xmlns:a16="http://schemas.microsoft.com/office/drawing/2014/main" id="{F121EAE1-6358-4CEC-A628-D4068E4A8978}"/>
              </a:ext>
            </a:extLst>
          </p:cNvPr>
          <p:cNvSpPr/>
          <p:nvPr/>
        </p:nvSpPr>
        <p:spPr>
          <a:xfrm>
            <a:off x="5121965" y="1316521"/>
            <a:ext cx="2916000" cy="1836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Resilience</a:t>
            </a:r>
          </a:p>
          <a:p>
            <a:pPr algn="ctr"/>
            <a:r>
              <a:rPr lang="ar-SA" dirty="0">
                <a:solidFill>
                  <a:schemeClr val="bg2">
                    <a:lumMod val="50000"/>
                  </a:schemeClr>
                </a:solidFill>
                <a:latin typeface="Arabic Typesetting" panose="03020402040406030203" pitchFamily="66" charset="-78"/>
              </a:rPr>
              <a:t>(المرونة و أتقبل بعض النقص في المراهق)</a:t>
            </a:r>
            <a:endParaRPr lang="en-US" dirty="0">
              <a:solidFill>
                <a:schemeClr val="bg2">
                  <a:lumMod val="50000"/>
                </a:schemeClr>
              </a:solidFill>
              <a:latin typeface="Arabic Typesetting" panose="03020402040406030203" pitchFamily="66" charset="-78"/>
            </a:endParaRPr>
          </a:p>
        </p:txBody>
      </p:sp>
      <p:sp>
        <p:nvSpPr>
          <p:cNvPr id="9" name="Rectangle: Rounded Corners 8">
            <a:extLst>
              <a:ext uri="{FF2B5EF4-FFF2-40B4-BE49-F238E27FC236}">
                <a16:creationId xmlns="" xmlns:a16="http://schemas.microsoft.com/office/drawing/2014/main" id="{974EFDCB-77AA-4F09-A88A-F7C1C232BB27}"/>
              </a:ext>
            </a:extLst>
          </p:cNvPr>
          <p:cNvSpPr/>
          <p:nvPr/>
        </p:nvSpPr>
        <p:spPr>
          <a:xfrm>
            <a:off x="8713306" y="1325664"/>
            <a:ext cx="2916000" cy="1836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Understanding</a:t>
            </a:r>
          </a:p>
        </p:txBody>
      </p:sp>
      <p:sp>
        <p:nvSpPr>
          <p:cNvPr id="10" name="Rectangle: Rounded Corners 9">
            <a:extLst>
              <a:ext uri="{FF2B5EF4-FFF2-40B4-BE49-F238E27FC236}">
                <a16:creationId xmlns="" xmlns:a16="http://schemas.microsoft.com/office/drawing/2014/main" id="{F2F16AFD-A01E-44D7-A10D-EF99DAC494BE}"/>
              </a:ext>
            </a:extLst>
          </p:cNvPr>
          <p:cNvSpPr/>
          <p:nvPr/>
        </p:nvSpPr>
        <p:spPr>
          <a:xfrm>
            <a:off x="3263088" y="3339786"/>
            <a:ext cx="2916000" cy="1440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Respect</a:t>
            </a:r>
          </a:p>
        </p:txBody>
      </p:sp>
      <p:sp>
        <p:nvSpPr>
          <p:cNvPr id="11" name="Rectangle: Rounded Corners 10">
            <a:extLst>
              <a:ext uri="{FF2B5EF4-FFF2-40B4-BE49-F238E27FC236}">
                <a16:creationId xmlns="" xmlns:a16="http://schemas.microsoft.com/office/drawing/2014/main" id="{FC91FAC1-4749-4494-BEE3-05F95433FEEC}"/>
              </a:ext>
            </a:extLst>
          </p:cNvPr>
          <p:cNvSpPr/>
          <p:nvPr/>
        </p:nvSpPr>
        <p:spPr>
          <a:xfrm>
            <a:off x="7050157" y="3339786"/>
            <a:ext cx="2916000" cy="1440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tx1"/>
                </a:solidFill>
              </a:rPr>
              <a:t>Friendship/Love expression</a:t>
            </a:r>
          </a:p>
        </p:txBody>
      </p:sp>
      <p:sp>
        <p:nvSpPr>
          <p:cNvPr id="12" name="Rectangle: Rounded Corners 11">
            <a:extLst>
              <a:ext uri="{FF2B5EF4-FFF2-40B4-BE49-F238E27FC236}">
                <a16:creationId xmlns="" xmlns:a16="http://schemas.microsoft.com/office/drawing/2014/main" id="{9579A3EC-6E2B-4B52-BA82-CD3298A685A8}"/>
              </a:ext>
            </a:extLst>
          </p:cNvPr>
          <p:cNvSpPr/>
          <p:nvPr/>
        </p:nvSpPr>
        <p:spPr>
          <a:xfrm>
            <a:off x="5128330" y="4957908"/>
            <a:ext cx="2916000" cy="1440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Social Skills</a:t>
            </a:r>
          </a:p>
        </p:txBody>
      </p:sp>
      <p:sp>
        <p:nvSpPr>
          <p:cNvPr id="15" name="TextBox 14">
            <a:extLst>
              <a:ext uri="{FF2B5EF4-FFF2-40B4-BE49-F238E27FC236}">
                <a16:creationId xmlns="" xmlns:a16="http://schemas.microsoft.com/office/drawing/2014/main" id="{671D4876-4A62-4CBD-81EA-397154554FF6}"/>
              </a:ext>
            </a:extLst>
          </p:cNvPr>
          <p:cNvSpPr txBox="1"/>
          <p:nvPr/>
        </p:nvSpPr>
        <p:spPr>
          <a:xfrm>
            <a:off x="1609888" y="2198414"/>
            <a:ext cx="2824088" cy="954107"/>
          </a:xfrm>
          <a:prstGeom prst="rect">
            <a:avLst/>
          </a:prstGeom>
          <a:noFill/>
        </p:spPr>
        <p:txBody>
          <a:bodyPr wrap="square" rtlCol="0">
            <a:spAutoFit/>
          </a:bodyPr>
          <a:lstStyle/>
          <a:p>
            <a:pPr algn="ctr"/>
            <a:r>
              <a:rPr lang="ar-SA" sz="1400" dirty="0">
                <a:solidFill>
                  <a:schemeClr val="accent6">
                    <a:lumMod val="75000"/>
                  </a:schemeClr>
                </a:solidFill>
                <a:latin typeface="Arabic Typesetting" panose="03020402040406030203" pitchFamily="66" charset="-78"/>
              </a:rPr>
              <a:t>التربية على القيم مهمة جدًا لخلق رقابة ذاتية للطفل مستقبلًا.</a:t>
            </a:r>
          </a:p>
          <a:p>
            <a:pPr algn="ctr"/>
            <a:r>
              <a:rPr lang="ar-SA" sz="1400" dirty="0">
                <a:solidFill>
                  <a:schemeClr val="accent6">
                    <a:lumMod val="75000"/>
                  </a:schemeClr>
                </a:solidFill>
                <a:latin typeface="Arabic Typesetting" panose="03020402040406030203" pitchFamily="66" charset="-78"/>
              </a:rPr>
              <a:t>يجب تعويد الطفل على تحمل المسؤولية منذ الصغر حتى لا ينصدم بالواقع مستقبلًا.</a:t>
            </a:r>
            <a:endParaRPr lang="en-US" sz="1400" dirty="0">
              <a:solidFill>
                <a:schemeClr val="accent6">
                  <a:lumMod val="75000"/>
                </a:schemeClr>
              </a:solidFill>
              <a:latin typeface="Arabic Typesetting" panose="03020402040406030203" pitchFamily="66" charset="-78"/>
            </a:endParaRPr>
          </a:p>
        </p:txBody>
      </p:sp>
      <p:sp>
        <p:nvSpPr>
          <p:cNvPr id="17" name="TextBox 16">
            <a:extLst>
              <a:ext uri="{FF2B5EF4-FFF2-40B4-BE49-F238E27FC236}">
                <a16:creationId xmlns="" xmlns:a16="http://schemas.microsoft.com/office/drawing/2014/main" id="{E9C3A09F-D586-462D-ADE1-DDB4BFD87347}"/>
              </a:ext>
            </a:extLst>
          </p:cNvPr>
          <p:cNvSpPr txBox="1"/>
          <p:nvPr/>
        </p:nvSpPr>
        <p:spPr>
          <a:xfrm>
            <a:off x="7130924" y="3875869"/>
            <a:ext cx="2754465" cy="830997"/>
          </a:xfrm>
          <a:prstGeom prst="rect">
            <a:avLst/>
          </a:prstGeom>
          <a:noFill/>
        </p:spPr>
        <p:txBody>
          <a:bodyPr wrap="square" rtlCol="0">
            <a:spAutoFit/>
          </a:bodyPr>
          <a:lstStyle/>
          <a:p>
            <a:pPr algn="ctr"/>
            <a:r>
              <a:rPr lang="ar-SA" sz="1600" dirty="0">
                <a:solidFill>
                  <a:schemeClr val="accent6">
                    <a:lumMod val="75000"/>
                  </a:schemeClr>
                </a:solidFill>
                <a:latin typeface="Arabic Typesetting" panose="03020402040406030203" pitchFamily="66" charset="-78"/>
              </a:rPr>
              <a:t>مهم جدًا إظهار الحب للمراهق من قبل الأهل حتى لا يحصل عليه من طرق خاطئة</a:t>
            </a:r>
            <a:endParaRPr lang="en-US" sz="1600" dirty="0">
              <a:solidFill>
                <a:schemeClr val="accent6">
                  <a:lumMod val="75000"/>
                </a:schemeClr>
              </a:solidFill>
              <a:latin typeface="Arabic Typesetting" panose="03020402040406030203" pitchFamily="66" charset="-78"/>
            </a:endParaRPr>
          </a:p>
        </p:txBody>
      </p:sp>
      <p:pic>
        <p:nvPicPr>
          <p:cNvPr id="14" name="Picture 13"/>
          <p:cNvPicPr>
            <a:picLocks noChangeAspect="1"/>
          </p:cNvPicPr>
          <p:nvPr/>
        </p:nvPicPr>
        <p:blipFill rotWithShape="1">
          <a:blip r:embed="rId2" cstate="print">
            <a:lum bright="70000" contrast="-70000"/>
            <a:extLst>
              <a:ext uri="{BEBA8EAE-BF5A-486C-A8C5-ECC9F3942E4B}">
                <a14:imgProps xmlns:a14="http://schemas.microsoft.com/office/drawing/2010/main">
                  <a14:imgLayer r:embed="rId3">
                    <a14:imgEffect>
                      <a14:backgroundRemoval t="4074" b="90000" l="7031" r="90000">
                        <a14:foregroundMark x1="30000" y1="65833" x2="26927" y2="27130"/>
                      </a14:backgroundRemoval>
                    </a14:imgEffect>
                  </a14:imgLayer>
                </a14:imgProps>
              </a:ext>
              <a:ext uri="{28A0092B-C50C-407E-A947-70E740481C1C}">
                <a14:useLocalDpi xmlns:a14="http://schemas.microsoft.com/office/drawing/2010/main" val="0"/>
              </a:ext>
            </a:extLst>
          </a:blip>
          <a:srcRect l="15480" r="15715"/>
          <a:stretch/>
        </p:blipFill>
        <p:spPr>
          <a:xfrm>
            <a:off x="9100866" y="4398764"/>
            <a:ext cx="3252159" cy="2658716"/>
          </a:xfrm>
          <a:prstGeom prst="rect">
            <a:avLst/>
          </a:prstGeom>
        </p:spPr>
      </p:pic>
    </p:spTree>
    <p:extLst>
      <p:ext uri="{BB962C8B-B14F-4D97-AF65-F5344CB8AC3E}">
        <p14:creationId xmlns:p14="http://schemas.microsoft.com/office/powerpoint/2010/main" val="737092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12DEB7C5-4596-42B4-A284-80ACA0A0D245}"/>
              </a:ext>
            </a:extLst>
          </p:cNvPr>
          <p:cNvSpPr/>
          <p:nvPr/>
        </p:nvSpPr>
        <p:spPr>
          <a:xfrm>
            <a:off x="0" y="0"/>
            <a:ext cx="72887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b="1" dirty="0">
                <a:solidFill>
                  <a:schemeClr val="bg1"/>
                </a:solidFill>
                <a:latin typeface="+mj-lt"/>
              </a:rPr>
              <a:t>Take Home Message</a:t>
            </a:r>
          </a:p>
        </p:txBody>
      </p:sp>
      <p:sp>
        <p:nvSpPr>
          <p:cNvPr id="6" name="Rectangle 5">
            <a:extLst>
              <a:ext uri="{FF2B5EF4-FFF2-40B4-BE49-F238E27FC236}">
                <a16:creationId xmlns="" xmlns:a16="http://schemas.microsoft.com/office/drawing/2014/main" id="{10A16354-3557-4FC6-851A-4C20CF0C984C}"/>
              </a:ext>
            </a:extLst>
          </p:cNvPr>
          <p:cNvSpPr/>
          <p:nvPr/>
        </p:nvSpPr>
        <p:spPr>
          <a:xfrm>
            <a:off x="1030542" y="1329194"/>
            <a:ext cx="11025809" cy="4247317"/>
          </a:xfrm>
          <a:prstGeom prst="rect">
            <a:avLst/>
          </a:prstGeom>
        </p:spPr>
        <p:txBody>
          <a:bodyPr wrap="square">
            <a:spAutoFit/>
          </a:bodyPr>
          <a:lstStyle/>
          <a:p>
            <a:pPr marL="342900" indent="-342900">
              <a:lnSpc>
                <a:spcPct val="150000"/>
              </a:lnSpc>
              <a:buFont typeface="Courier New" panose="02070309020205020404" pitchFamily="49" charset="0"/>
              <a:buChar char="o"/>
            </a:pPr>
            <a:r>
              <a:rPr lang="en-US" sz="2000" dirty="0"/>
              <a:t>Remember your own teen vulnerabilities—it will enhance your </a:t>
            </a:r>
            <a:r>
              <a:rPr lang="en-US" sz="2000" dirty="0" smtClean="0"/>
              <a:t>empathy</a:t>
            </a:r>
            <a:r>
              <a:rPr lang="en-US" sz="2000" dirty="0"/>
              <a:t>.</a:t>
            </a:r>
          </a:p>
          <a:p>
            <a:pPr marL="342900" indent="-342900">
              <a:lnSpc>
                <a:spcPct val="150000"/>
              </a:lnSpc>
              <a:buFont typeface="Courier New" panose="02070309020205020404" pitchFamily="49" charset="0"/>
              <a:buChar char="o"/>
            </a:pPr>
            <a:r>
              <a:rPr lang="en-US" sz="2000" dirty="0"/>
              <a:t>Normal adolescent development is usually messy—so you’ll hear about messy behaviors and see them too—even when they are healthy!</a:t>
            </a:r>
          </a:p>
          <a:p>
            <a:pPr marL="342900" indent="-342900">
              <a:lnSpc>
                <a:spcPct val="150000"/>
              </a:lnSpc>
              <a:buFont typeface="Courier New" panose="02070309020205020404" pitchFamily="49" charset="0"/>
              <a:buChar char="o"/>
            </a:pPr>
            <a:r>
              <a:rPr lang="en-US" sz="2000" dirty="0"/>
              <a:t>A comprehensive teen, parent, and social system review is the only way to evaluate many of the problems you are consulted about (e.g. drugs, depression, </a:t>
            </a:r>
            <a:r>
              <a:rPr lang="en-US" sz="2000" dirty="0" err="1"/>
              <a:t>etc</a:t>
            </a:r>
            <a:r>
              <a:rPr lang="en-US" sz="2000" dirty="0"/>
              <a:t>).</a:t>
            </a:r>
          </a:p>
          <a:p>
            <a:pPr marL="342900" indent="-342900">
              <a:lnSpc>
                <a:spcPct val="150000"/>
              </a:lnSpc>
              <a:buFont typeface="Courier New" panose="02070309020205020404" pitchFamily="49" charset="0"/>
              <a:buChar char="o"/>
            </a:pPr>
            <a:r>
              <a:rPr lang="en-US" sz="2000" dirty="0"/>
              <a:t>Most morbidity and mortality among adolescents has psychosocial/behavioral components, so focusing just on “medical issues” is not an option.</a:t>
            </a:r>
          </a:p>
          <a:p>
            <a:pPr marL="342900" indent="-342900">
              <a:lnSpc>
                <a:spcPct val="150000"/>
              </a:lnSpc>
              <a:buFont typeface="Courier New" panose="02070309020205020404" pitchFamily="49" charset="0"/>
              <a:buChar char="o"/>
            </a:pPr>
            <a:r>
              <a:rPr lang="en-US" sz="2000" dirty="0"/>
              <a:t>Because teens are vulnerable, fascinating and challenging, they can be among your most rewarding patients when you connect with them in a genuine way!</a:t>
            </a:r>
          </a:p>
        </p:txBody>
      </p:sp>
    </p:spTree>
    <p:extLst>
      <p:ext uri="{BB962C8B-B14F-4D97-AF65-F5344CB8AC3E}">
        <p14:creationId xmlns:p14="http://schemas.microsoft.com/office/powerpoint/2010/main" val="22981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D056838B-076E-4841-8F9B-BFB47E74E56B}"/>
              </a:ext>
            </a:extLst>
          </p:cNvPr>
          <p:cNvSpPr/>
          <p:nvPr/>
        </p:nvSpPr>
        <p:spPr>
          <a:xfrm>
            <a:off x="0" y="0"/>
            <a:ext cx="72887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b="1" dirty="0">
                <a:solidFill>
                  <a:schemeClr val="bg1"/>
                </a:solidFill>
                <a:latin typeface="+mj-lt"/>
              </a:rPr>
              <a:t>In </a:t>
            </a:r>
            <a:r>
              <a:rPr lang="en-US" sz="3200" b="1" dirty="0" smtClean="0">
                <a:solidFill>
                  <a:schemeClr val="bg1"/>
                </a:solidFill>
                <a:latin typeface="+mj-lt"/>
              </a:rPr>
              <a:t>Summary </a:t>
            </a:r>
            <a:r>
              <a:rPr lang="en-US" sz="3200" b="1" dirty="0" smtClean="0">
                <a:solidFill>
                  <a:schemeClr val="bg1">
                    <a:lumMod val="75000"/>
                  </a:schemeClr>
                </a:solidFill>
                <a:latin typeface="+mj-lt"/>
              </a:rPr>
              <a:t>(Don’t Skip this!!)</a:t>
            </a:r>
            <a:endParaRPr lang="en-US" sz="3200" b="1" dirty="0">
              <a:solidFill>
                <a:schemeClr val="bg1">
                  <a:lumMod val="75000"/>
                </a:schemeClr>
              </a:solidFill>
              <a:latin typeface="+mj-lt"/>
            </a:endParaRPr>
          </a:p>
        </p:txBody>
      </p:sp>
      <p:grpSp>
        <p:nvGrpSpPr>
          <p:cNvPr id="12" name="Group 11">
            <a:extLst>
              <a:ext uri="{FF2B5EF4-FFF2-40B4-BE49-F238E27FC236}">
                <a16:creationId xmlns="" xmlns:a16="http://schemas.microsoft.com/office/drawing/2014/main" id="{E22D7648-79C1-4CF1-AB06-FAFF61BE1E09}"/>
              </a:ext>
            </a:extLst>
          </p:cNvPr>
          <p:cNvGrpSpPr/>
          <p:nvPr/>
        </p:nvGrpSpPr>
        <p:grpSpPr>
          <a:xfrm>
            <a:off x="1524000" y="1073425"/>
            <a:ext cx="9144000" cy="4419601"/>
            <a:chOff x="1755913" y="735495"/>
            <a:chExt cx="9144000" cy="4419601"/>
          </a:xfrm>
        </p:grpSpPr>
        <p:sp>
          <p:nvSpPr>
            <p:cNvPr id="6" name="Rectangle: Rounded Corners 5">
              <a:extLst>
                <a:ext uri="{FF2B5EF4-FFF2-40B4-BE49-F238E27FC236}">
                  <a16:creationId xmlns="" xmlns:a16="http://schemas.microsoft.com/office/drawing/2014/main" id="{62809B51-3BB4-4060-8AB7-912511F5E8FB}"/>
                </a:ext>
              </a:extLst>
            </p:cNvPr>
            <p:cNvSpPr/>
            <p:nvPr/>
          </p:nvSpPr>
          <p:spPr>
            <a:xfrm>
              <a:off x="4260574" y="735495"/>
              <a:ext cx="4041914" cy="887896"/>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Assess the big picture of a teen’s life</a:t>
              </a:r>
            </a:p>
          </p:txBody>
        </p:sp>
        <p:sp>
          <p:nvSpPr>
            <p:cNvPr id="7" name="Rectangle: Rounded Corners 6">
              <a:extLst>
                <a:ext uri="{FF2B5EF4-FFF2-40B4-BE49-F238E27FC236}">
                  <a16:creationId xmlns="" xmlns:a16="http://schemas.microsoft.com/office/drawing/2014/main" id="{ABAFD3D2-A877-4EE1-85F7-456274391A02}"/>
                </a:ext>
              </a:extLst>
            </p:cNvPr>
            <p:cNvSpPr/>
            <p:nvPr/>
          </p:nvSpPr>
          <p:spPr>
            <a:xfrm>
              <a:off x="1755913" y="1815547"/>
              <a:ext cx="4041914" cy="8878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Appreciate that diversity includes many domains</a:t>
              </a:r>
            </a:p>
          </p:txBody>
        </p:sp>
        <p:sp>
          <p:nvSpPr>
            <p:cNvPr id="8" name="Rectangle: Rounded Corners 7">
              <a:extLst>
                <a:ext uri="{FF2B5EF4-FFF2-40B4-BE49-F238E27FC236}">
                  <a16:creationId xmlns="" xmlns:a16="http://schemas.microsoft.com/office/drawing/2014/main" id="{C91506BF-199F-4936-BC76-30A156675635}"/>
                </a:ext>
              </a:extLst>
            </p:cNvPr>
            <p:cNvSpPr/>
            <p:nvPr/>
          </p:nvSpPr>
          <p:spPr>
            <a:xfrm>
              <a:off x="6824870" y="1815547"/>
              <a:ext cx="4041914" cy="88789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Find something in the teen to appreciate </a:t>
              </a:r>
              <a:r>
                <a:rPr lang="ar-SA" dirty="0">
                  <a:solidFill>
                    <a:schemeClr val="accent6">
                      <a:lumMod val="75000"/>
                    </a:schemeClr>
                  </a:solidFill>
                </a:rPr>
                <a:t>حاول تلاقي شي تمدحهم فيه</a:t>
              </a:r>
              <a:endParaRPr lang="en-US" dirty="0">
                <a:solidFill>
                  <a:schemeClr val="accent6">
                    <a:lumMod val="75000"/>
                  </a:schemeClr>
                </a:solidFill>
              </a:endParaRPr>
            </a:p>
          </p:txBody>
        </p:sp>
        <p:sp>
          <p:nvSpPr>
            <p:cNvPr id="9" name="Rectangle: Rounded Corners 8">
              <a:extLst>
                <a:ext uri="{FF2B5EF4-FFF2-40B4-BE49-F238E27FC236}">
                  <a16:creationId xmlns="" xmlns:a16="http://schemas.microsoft.com/office/drawing/2014/main" id="{EFB95A18-D145-4BFD-A0EE-F1244CA71773}"/>
                </a:ext>
              </a:extLst>
            </p:cNvPr>
            <p:cNvSpPr/>
            <p:nvPr/>
          </p:nvSpPr>
          <p:spPr>
            <a:xfrm>
              <a:off x="4260574" y="3087755"/>
              <a:ext cx="4041914" cy="887896"/>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 curious</a:t>
              </a:r>
            </a:p>
          </p:txBody>
        </p:sp>
        <p:sp>
          <p:nvSpPr>
            <p:cNvPr id="10" name="Rectangle: Rounded Corners 9">
              <a:extLst>
                <a:ext uri="{FF2B5EF4-FFF2-40B4-BE49-F238E27FC236}">
                  <a16:creationId xmlns="" xmlns:a16="http://schemas.microsoft.com/office/drawing/2014/main" id="{CD75C388-68EE-4FA1-8E9F-1822853851C5}"/>
                </a:ext>
              </a:extLst>
            </p:cNvPr>
            <p:cNvSpPr/>
            <p:nvPr/>
          </p:nvSpPr>
          <p:spPr>
            <a:xfrm>
              <a:off x="6857999" y="4267200"/>
              <a:ext cx="4041914" cy="887896"/>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Be authentic, humble and sincere</a:t>
              </a:r>
            </a:p>
          </p:txBody>
        </p:sp>
        <p:sp>
          <p:nvSpPr>
            <p:cNvPr id="11" name="Rectangle: Rounded Corners 10">
              <a:extLst>
                <a:ext uri="{FF2B5EF4-FFF2-40B4-BE49-F238E27FC236}">
                  <a16:creationId xmlns="" xmlns:a16="http://schemas.microsoft.com/office/drawing/2014/main" id="{2F9026DF-7027-45F8-8390-0F4CE7E809C6}"/>
                </a:ext>
              </a:extLst>
            </p:cNvPr>
            <p:cNvSpPr/>
            <p:nvPr/>
          </p:nvSpPr>
          <p:spPr>
            <a:xfrm>
              <a:off x="1934817" y="4267200"/>
              <a:ext cx="4041914" cy="887896"/>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Remember your own vulnerable teen moments </a:t>
              </a:r>
            </a:p>
          </p:txBody>
        </p:sp>
      </p:grpSp>
      <p:sp>
        <p:nvSpPr>
          <p:cNvPr id="14" name="TextBox 13">
            <a:extLst>
              <a:ext uri="{FF2B5EF4-FFF2-40B4-BE49-F238E27FC236}">
                <a16:creationId xmlns="" xmlns:a16="http://schemas.microsoft.com/office/drawing/2014/main" id="{2F7B9025-DDEF-4E97-983F-E664865DE21D}"/>
              </a:ext>
            </a:extLst>
          </p:cNvPr>
          <p:cNvSpPr txBox="1"/>
          <p:nvPr/>
        </p:nvSpPr>
        <p:spPr>
          <a:xfrm>
            <a:off x="3538332" y="1332707"/>
            <a:ext cx="2027582"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①</a:t>
            </a:r>
            <a:endParaRPr lang="en-US" dirty="0"/>
          </a:p>
        </p:txBody>
      </p:sp>
      <p:sp>
        <p:nvSpPr>
          <p:cNvPr id="15" name="TextBox 14">
            <a:extLst>
              <a:ext uri="{FF2B5EF4-FFF2-40B4-BE49-F238E27FC236}">
                <a16:creationId xmlns="" xmlns:a16="http://schemas.microsoft.com/office/drawing/2014/main" id="{A55FA008-6066-4FDB-8A7A-1C566E381EBC}"/>
              </a:ext>
            </a:extLst>
          </p:cNvPr>
          <p:cNvSpPr txBox="1"/>
          <p:nvPr/>
        </p:nvSpPr>
        <p:spPr>
          <a:xfrm>
            <a:off x="954157" y="2412759"/>
            <a:ext cx="2027582"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❷</a:t>
            </a:r>
            <a:endParaRPr lang="en-US" dirty="0"/>
          </a:p>
        </p:txBody>
      </p:sp>
      <p:sp>
        <p:nvSpPr>
          <p:cNvPr id="16" name="TextBox 15">
            <a:extLst>
              <a:ext uri="{FF2B5EF4-FFF2-40B4-BE49-F238E27FC236}">
                <a16:creationId xmlns="" xmlns:a16="http://schemas.microsoft.com/office/drawing/2014/main" id="{46F3EB6F-9A59-454B-9B88-BF41C8F96A14}"/>
              </a:ext>
            </a:extLst>
          </p:cNvPr>
          <p:cNvSpPr txBox="1"/>
          <p:nvPr/>
        </p:nvSpPr>
        <p:spPr>
          <a:xfrm>
            <a:off x="10767392" y="2412757"/>
            <a:ext cx="2027582"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③</a:t>
            </a:r>
            <a:endParaRPr lang="en-US" dirty="0"/>
          </a:p>
        </p:txBody>
      </p:sp>
      <p:sp>
        <p:nvSpPr>
          <p:cNvPr id="17" name="TextBox 16">
            <a:extLst>
              <a:ext uri="{FF2B5EF4-FFF2-40B4-BE49-F238E27FC236}">
                <a16:creationId xmlns="" xmlns:a16="http://schemas.microsoft.com/office/drawing/2014/main" id="{E2993C5B-A5CD-40D3-991D-266BEE2B9B36}"/>
              </a:ext>
            </a:extLst>
          </p:cNvPr>
          <p:cNvSpPr txBox="1"/>
          <p:nvPr/>
        </p:nvSpPr>
        <p:spPr>
          <a:xfrm>
            <a:off x="8183219" y="3684967"/>
            <a:ext cx="2027582"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❹</a:t>
            </a:r>
            <a:endParaRPr lang="en-US" dirty="0"/>
          </a:p>
        </p:txBody>
      </p:sp>
      <p:sp>
        <p:nvSpPr>
          <p:cNvPr id="18" name="TextBox 17">
            <a:extLst>
              <a:ext uri="{FF2B5EF4-FFF2-40B4-BE49-F238E27FC236}">
                <a16:creationId xmlns="" xmlns:a16="http://schemas.microsoft.com/office/drawing/2014/main" id="{387E9D49-6B26-4395-9EF6-174D0F064391}"/>
              </a:ext>
            </a:extLst>
          </p:cNvPr>
          <p:cNvSpPr txBox="1"/>
          <p:nvPr/>
        </p:nvSpPr>
        <p:spPr>
          <a:xfrm>
            <a:off x="1119810" y="4864412"/>
            <a:ext cx="2027582"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⑤</a:t>
            </a:r>
            <a:endParaRPr lang="en-US" dirty="0"/>
          </a:p>
        </p:txBody>
      </p:sp>
      <p:sp>
        <p:nvSpPr>
          <p:cNvPr id="19" name="TextBox 18">
            <a:extLst>
              <a:ext uri="{FF2B5EF4-FFF2-40B4-BE49-F238E27FC236}">
                <a16:creationId xmlns="" xmlns:a16="http://schemas.microsoft.com/office/drawing/2014/main" id="{8312E197-51F7-48EC-82FA-AC334CFB3A96}"/>
              </a:ext>
            </a:extLst>
          </p:cNvPr>
          <p:cNvSpPr txBox="1"/>
          <p:nvPr/>
        </p:nvSpPr>
        <p:spPr>
          <a:xfrm>
            <a:off x="6042993" y="4864412"/>
            <a:ext cx="2027582" cy="369332"/>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❻</a:t>
            </a:r>
            <a:endParaRPr lang="en-US" dirty="0"/>
          </a:p>
        </p:txBody>
      </p:sp>
    </p:spTree>
    <p:extLst>
      <p:ext uri="{BB962C8B-B14F-4D97-AF65-F5344CB8AC3E}">
        <p14:creationId xmlns:p14="http://schemas.microsoft.com/office/powerpoint/2010/main" val="1868055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D056838B-076E-4841-8F9B-BFB47E74E56B}"/>
              </a:ext>
            </a:extLst>
          </p:cNvPr>
          <p:cNvSpPr/>
          <p:nvPr/>
        </p:nvSpPr>
        <p:spPr>
          <a:xfrm>
            <a:off x="0" y="0"/>
            <a:ext cx="72887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b="1" dirty="0">
                <a:solidFill>
                  <a:schemeClr val="bg1"/>
                </a:solidFill>
                <a:latin typeface="+mj-lt"/>
              </a:rPr>
              <a:t>Test Yourself</a:t>
            </a:r>
            <a:r>
              <a:rPr lang="en-US" sz="3200" b="1" dirty="0" smtClean="0">
                <a:solidFill>
                  <a:schemeClr val="bg1"/>
                </a:solidFill>
                <a:latin typeface="+mj-lt"/>
              </a:rPr>
              <a:t>!!</a:t>
            </a:r>
            <a:endParaRPr lang="en-US" sz="3200" b="1" dirty="0">
              <a:solidFill>
                <a:schemeClr val="bg1"/>
              </a:solidFill>
              <a:latin typeface="+mj-lt"/>
            </a:endParaRPr>
          </a:p>
        </p:txBody>
      </p:sp>
      <p:sp>
        <p:nvSpPr>
          <p:cNvPr id="3" name="TextBox 2"/>
          <p:cNvSpPr txBox="1"/>
          <p:nvPr/>
        </p:nvSpPr>
        <p:spPr>
          <a:xfrm>
            <a:off x="6944382" y="208488"/>
            <a:ext cx="5072333" cy="2169825"/>
          </a:xfrm>
          <a:prstGeom prst="rect">
            <a:avLst/>
          </a:prstGeom>
          <a:noFill/>
        </p:spPr>
        <p:txBody>
          <a:bodyPr wrap="square" rtlCol="0">
            <a:spAutoFit/>
          </a:bodyPr>
          <a:lstStyle/>
          <a:p>
            <a:r>
              <a:rPr lang="en-US" sz="1500" b="1" dirty="0">
                <a:solidFill>
                  <a:schemeClr val="tx2">
                    <a:lumMod val="50000"/>
                  </a:schemeClr>
                </a:solidFill>
              </a:rPr>
              <a:t>4-A 10 years old boy starts to show unusual anger when his parents ask him to do something. According to this brief history, what could be the cause behind his sudden change of mood? </a:t>
            </a:r>
            <a:endParaRPr lang="en-US" sz="1500" dirty="0">
              <a:solidFill>
                <a:schemeClr val="tx2">
                  <a:lumMod val="50000"/>
                </a:schemeClr>
              </a:solidFill>
            </a:endParaRPr>
          </a:p>
          <a:p>
            <a:pPr lvl="0"/>
            <a:r>
              <a:rPr lang="en-US" sz="1400" dirty="0"/>
              <a:t>A) Early onset of puberty</a:t>
            </a:r>
          </a:p>
          <a:p>
            <a:pPr lvl="0"/>
            <a:r>
              <a:rPr lang="en-US" sz="1400" dirty="0"/>
              <a:t>B) Such behavior is normal to occur prior to physical changes of puberty</a:t>
            </a:r>
          </a:p>
          <a:p>
            <a:pPr lvl="0"/>
            <a:r>
              <a:rPr lang="en-US" sz="1400" dirty="0"/>
              <a:t>C) Peer influence and lack of family attention </a:t>
            </a:r>
          </a:p>
          <a:p>
            <a:pPr lvl="0"/>
            <a:r>
              <a:rPr lang="en-US" sz="1400" dirty="0"/>
              <a:t>D) Drug abuse</a:t>
            </a:r>
            <a:endParaRPr lang="en-US" sz="1400" u="none" strike="noStrike" dirty="0">
              <a:effectLst/>
            </a:endParaRPr>
          </a:p>
        </p:txBody>
      </p:sp>
      <p:sp>
        <p:nvSpPr>
          <p:cNvPr id="4" name="TextBox 3"/>
          <p:cNvSpPr txBox="1"/>
          <p:nvPr/>
        </p:nvSpPr>
        <p:spPr>
          <a:xfrm>
            <a:off x="6944381" y="3008885"/>
            <a:ext cx="5072333" cy="1400383"/>
          </a:xfrm>
          <a:prstGeom prst="rect">
            <a:avLst/>
          </a:prstGeom>
          <a:noFill/>
        </p:spPr>
        <p:txBody>
          <a:bodyPr wrap="square" rtlCol="0">
            <a:spAutoFit/>
          </a:bodyPr>
          <a:lstStyle/>
          <a:p>
            <a:r>
              <a:rPr lang="en-US" sz="1500" b="1" dirty="0">
                <a:solidFill>
                  <a:schemeClr val="tx2">
                    <a:lumMod val="50000"/>
                  </a:schemeClr>
                </a:solidFill>
              </a:rPr>
              <a:t>5-The best definition of Adolescence is:</a:t>
            </a:r>
            <a:endParaRPr lang="en-US" sz="1500" dirty="0">
              <a:solidFill>
                <a:schemeClr val="tx2">
                  <a:lumMod val="50000"/>
                </a:schemeClr>
              </a:solidFill>
            </a:endParaRPr>
          </a:p>
          <a:p>
            <a:pPr lvl="0"/>
            <a:r>
              <a:rPr lang="en-US" sz="1400" dirty="0"/>
              <a:t>A) Low levels of androgens can be detected during this period</a:t>
            </a:r>
          </a:p>
          <a:p>
            <a:pPr lvl="0"/>
            <a:r>
              <a:rPr lang="en-US" sz="1400" dirty="0"/>
              <a:t>B) Transitional period from childhood to adulthood characterized by many unstable changes </a:t>
            </a:r>
          </a:p>
          <a:p>
            <a:pPr lvl="0"/>
            <a:r>
              <a:rPr lang="en-US" sz="1400" dirty="0"/>
              <a:t>C) It a crisis and family must seek a psychiatrist </a:t>
            </a:r>
          </a:p>
          <a:p>
            <a:pPr lvl="0"/>
            <a:r>
              <a:rPr lang="en-US" sz="1400" dirty="0"/>
              <a:t>D) It expands between 16 and 30 year of age</a:t>
            </a:r>
            <a:endParaRPr lang="en-US" sz="1400" u="none" strike="noStrike" dirty="0">
              <a:effectLst/>
            </a:endParaRPr>
          </a:p>
        </p:txBody>
      </p:sp>
      <p:sp>
        <p:nvSpPr>
          <p:cNvPr id="5" name="Rectangle 4"/>
          <p:cNvSpPr/>
          <p:nvPr/>
        </p:nvSpPr>
        <p:spPr>
          <a:xfrm>
            <a:off x="1069793" y="208488"/>
            <a:ext cx="5772449" cy="2573782"/>
          </a:xfrm>
          <a:prstGeom prst="rect">
            <a:avLst/>
          </a:prstGeom>
        </p:spPr>
        <p:txBody>
          <a:bodyPr wrap="square">
            <a:spAutoFit/>
          </a:bodyPr>
          <a:lstStyle/>
          <a:p>
            <a:pPr>
              <a:lnSpc>
                <a:spcPct val="115000"/>
              </a:lnSpc>
              <a:spcAft>
                <a:spcPts val="0"/>
              </a:spcAft>
            </a:pPr>
            <a:r>
              <a:rPr lang="en-US" sz="1500" b="1" dirty="0">
                <a:solidFill>
                  <a:schemeClr val="tx2">
                    <a:lumMod val="50000"/>
                  </a:schemeClr>
                </a:solidFill>
                <a:ea typeface="Arial" panose="020B0604020202020204" pitchFamily="34" charset="0"/>
              </a:rPr>
              <a:t>1-A 17 years old girl was referred to Emergency because of an attempt of suicide. After talking to her, she stated that her parents are divorced and one of her friends advised her to take some drugs to let go of her depression. According to factors influencing adolescents development, what could be true? </a:t>
            </a:r>
            <a:endParaRPr lang="en-US" sz="1500" dirty="0">
              <a:solidFill>
                <a:schemeClr val="tx2">
                  <a:lumMod val="50000"/>
                </a:schemeClr>
              </a:solidFill>
              <a:ea typeface="Arial" panose="020B0604020202020204" pitchFamily="34" charset="0"/>
            </a:endParaRPr>
          </a:p>
          <a:p>
            <a:pPr lvl="0"/>
            <a:r>
              <a:rPr lang="en-US" sz="1400" dirty="0"/>
              <a:t>A) Media can have the upper hand of influence </a:t>
            </a:r>
          </a:p>
          <a:p>
            <a:r>
              <a:rPr lang="en-US" sz="1400" dirty="0"/>
              <a:t>B) Family support defect can lead to bad peer influence </a:t>
            </a:r>
          </a:p>
          <a:p>
            <a:r>
              <a:rPr lang="en-US" sz="1400" dirty="0"/>
              <a:t>C) Lacking of values and absence of one of parents can confuse a teen when comes to judging. </a:t>
            </a:r>
          </a:p>
          <a:p>
            <a:pPr lvl="0"/>
            <a:r>
              <a:rPr lang="en-US" sz="1400" dirty="0"/>
              <a:t>D) Her attempt of suicide is due to withdrawal symptoms </a:t>
            </a:r>
            <a:endParaRPr lang="en-US" sz="1400" u="none" strike="noStrike" dirty="0">
              <a:effectLst/>
            </a:endParaRPr>
          </a:p>
        </p:txBody>
      </p:sp>
      <p:sp>
        <p:nvSpPr>
          <p:cNvPr id="6" name="TextBox 5"/>
          <p:cNvSpPr txBox="1"/>
          <p:nvPr/>
        </p:nvSpPr>
        <p:spPr>
          <a:xfrm>
            <a:off x="6944381" y="4943660"/>
            <a:ext cx="5647547" cy="1415772"/>
          </a:xfrm>
          <a:prstGeom prst="rect">
            <a:avLst/>
          </a:prstGeom>
          <a:noFill/>
        </p:spPr>
        <p:txBody>
          <a:bodyPr wrap="square" rtlCol="0">
            <a:spAutoFit/>
          </a:bodyPr>
          <a:lstStyle/>
          <a:p>
            <a:r>
              <a:rPr lang="en-US" sz="1500" b="1" dirty="0">
                <a:solidFill>
                  <a:schemeClr val="tx2">
                    <a:lumMod val="50000"/>
                  </a:schemeClr>
                </a:solidFill>
              </a:rPr>
              <a:t>6-Which of the following can cause embarrassment to an adolescent?</a:t>
            </a:r>
            <a:endParaRPr lang="en-US" sz="1500" dirty="0">
              <a:solidFill>
                <a:schemeClr val="tx2">
                  <a:lumMod val="50000"/>
                </a:schemeClr>
              </a:solidFill>
            </a:endParaRPr>
          </a:p>
          <a:p>
            <a:pPr lvl="0"/>
            <a:r>
              <a:rPr lang="en-US" sz="1400" dirty="0"/>
              <a:t>A) Low body weight</a:t>
            </a:r>
          </a:p>
          <a:p>
            <a:pPr lvl="0"/>
            <a:r>
              <a:rPr lang="en-US" sz="1400" dirty="0"/>
              <a:t>B) Axillary hair </a:t>
            </a:r>
          </a:p>
          <a:p>
            <a:pPr lvl="0"/>
            <a:r>
              <a:rPr lang="en-US" sz="1400" dirty="0"/>
              <a:t>C) Mood swings</a:t>
            </a:r>
          </a:p>
          <a:p>
            <a:pPr lvl="0"/>
            <a:r>
              <a:rPr lang="en-US" sz="1400" dirty="0"/>
              <a:t>D) Love thoughts</a:t>
            </a:r>
            <a:endParaRPr lang="en-US" sz="1400" u="none" strike="noStrike" dirty="0">
              <a:effectLst/>
            </a:endParaRPr>
          </a:p>
        </p:txBody>
      </p:sp>
      <p:sp>
        <p:nvSpPr>
          <p:cNvPr id="8" name="TextBox 7"/>
          <p:cNvSpPr txBox="1"/>
          <p:nvPr/>
        </p:nvSpPr>
        <p:spPr>
          <a:xfrm>
            <a:off x="1069793" y="3008885"/>
            <a:ext cx="5072333" cy="1631216"/>
          </a:xfrm>
          <a:prstGeom prst="rect">
            <a:avLst/>
          </a:prstGeom>
          <a:noFill/>
        </p:spPr>
        <p:txBody>
          <a:bodyPr wrap="square" rtlCol="0">
            <a:spAutoFit/>
          </a:bodyPr>
          <a:lstStyle/>
          <a:p>
            <a:r>
              <a:rPr lang="en-US" sz="1500" b="1" dirty="0">
                <a:solidFill>
                  <a:schemeClr val="tx2">
                    <a:lumMod val="50000"/>
                  </a:schemeClr>
                </a:solidFill>
              </a:rPr>
              <a:t>2-Which of the following is false regarding cognitive development? </a:t>
            </a:r>
            <a:endParaRPr lang="en-US" sz="1500" dirty="0">
              <a:solidFill>
                <a:schemeClr val="tx2">
                  <a:lumMod val="50000"/>
                </a:schemeClr>
              </a:solidFill>
            </a:endParaRPr>
          </a:p>
          <a:p>
            <a:pPr lvl="0"/>
            <a:r>
              <a:rPr lang="en-US" sz="1400" dirty="0"/>
              <a:t>A) Memorizing is the best during childhood </a:t>
            </a:r>
          </a:p>
          <a:p>
            <a:pPr lvl="0"/>
            <a:r>
              <a:rPr lang="en-US" sz="1400" dirty="0"/>
              <a:t>B) Concentration is interrupted by day-dreams in adolescence </a:t>
            </a:r>
          </a:p>
          <a:p>
            <a:pPr lvl="0"/>
            <a:r>
              <a:rPr lang="en-US" sz="1400" dirty="0"/>
              <a:t>C) IQ level increases with adolescence </a:t>
            </a:r>
          </a:p>
          <a:p>
            <a:pPr lvl="0"/>
            <a:r>
              <a:rPr lang="en-US" sz="1400" dirty="0"/>
              <a:t>D) Breaking laws in adolescence can be due to deep interpretation of orders</a:t>
            </a:r>
            <a:endParaRPr lang="en-US" sz="1400" u="none" strike="noStrike" dirty="0">
              <a:effectLst/>
            </a:endParaRPr>
          </a:p>
        </p:txBody>
      </p:sp>
      <p:sp>
        <p:nvSpPr>
          <p:cNvPr id="9" name="TextBox 8"/>
          <p:cNvSpPr txBox="1"/>
          <p:nvPr/>
        </p:nvSpPr>
        <p:spPr>
          <a:xfrm>
            <a:off x="1069793" y="4943660"/>
            <a:ext cx="4339086" cy="1415772"/>
          </a:xfrm>
          <a:prstGeom prst="rect">
            <a:avLst/>
          </a:prstGeom>
          <a:noFill/>
        </p:spPr>
        <p:txBody>
          <a:bodyPr wrap="square" rtlCol="0">
            <a:spAutoFit/>
          </a:bodyPr>
          <a:lstStyle/>
          <a:p>
            <a:r>
              <a:rPr lang="en-US" sz="1500" b="1" dirty="0">
                <a:solidFill>
                  <a:schemeClr val="tx2">
                    <a:lumMod val="50000"/>
                  </a:schemeClr>
                </a:solidFill>
              </a:rPr>
              <a:t>3-Which of the following is important to avoid bad peer influence?</a:t>
            </a:r>
            <a:endParaRPr lang="en-US" sz="1500" dirty="0">
              <a:solidFill>
                <a:schemeClr val="tx2">
                  <a:lumMod val="50000"/>
                </a:schemeClr>
              </a:solidFill>
            </a:endParaRPr>
          </a:p>
          <a:p>
            <a:pPr lvl="0"/>
            <a:r>
              <a:rPr lang="en-US" sz="1400" dirty="0"/>
              <a:t>A) Showing love and support from family</a:t>
            </a:r>
          </a:p>
          <a:p>
            <a:pPr lvl="0"/>
            <a:r>
              <a:rPr lang="en-US" sz="1400" dirty="0"/>
              <a:t>B) Isolation of teen from contacting different people </a:t>
            </a:r>
          </a:p>
          <a:p>
            <a:pPr lvl="0"/>
            <a:r>
              <a:rPr lang="en-US" sz="1400" dirty="0"/>
              <a:t>C) Controlling the content of social media </a:t>
            </a:r>
          </a:p>
          <a:p>
            <a:pPr lvl="0"/>
            <a:r>
              <a:rPr lang="en-US" sz="1400" dirty="0"/>
              <a:t>D) Punishment if a teen showed bad behavior </a:t>
            </a:r>
            <a:endParaRPr lang="en-US" sz="1400" u="none" strike="noStrike" dirty="0">
              <a:effectLst/>
            </a:endParaRPr>
          </a:p>
        </p:txBody>
      </p:sp>
      <p:sp>
        <p:nvSpPr>
          <p:cNvPr id="10" name="TextBox 9"/>
          <p:cNvSpPr txBox="1"/>
          <p:nvPr/>
        </p:nvSpPr>
        <p:spPr>
          <a:xfrm>
            <a:off x="9972136" y="5865962"/>
            <a:ext cx="2441275" cy="861774"/>
          </a:xfrm>
          <a:prstGeom prst="rect">
            <a:avLst/>
          </a:prstGeom>
          <a:noFill/>
        </p:spPr>
        <p:txBody>
          <a:bodyPr wrap="square" rtlCol="0">
            <a:spAutoFit/>
          </a:bodyPr>
          <a:lstStyle/>
          <a:p>
            <a:pPr algn="ctr"/>
            <a:r>
              <a:rPr lang="en-US" dirty="0">
                <a:solidFill>
                  <a:schemeClr val="tx2">
                    <a:lumMod val="50000"/>
                  </a:schemeClr>
                </a:solidFill>
              </a:rPr>
              <a:t>Answer key:</a:t>
            </a:r>
          </a:p>
          <a:p>
            <a:pPr algn="ctr"/>
            <a:r>
              <a:rPr lang="en-US" sz="1600" dirty="0">
                <a:solidFill>
                  <a:schemeClr val="bg1">
                    <a:lumMod val="85000"/>
                  </a:schemeClr>
                </a:solidFill>
              </a:rPr>
              <a:t>1:B&amp;C </a:t>
            </a:r>
            <a:r>
              <a:rPr lang="ar-SA" sz="1600" dirty="0">
                <a:solidFill>
                  <a:schemeClr val="bg1">
                    <a:lumMod val="85000"/>
                  </a:schemeClr>
                </a:solidFill>
              </a:rPr>
              <a:t>  </a:t>
            </a:r>
            <a:r>
              <a:rPr lang="en-US" sz="1600" dirty="0">
                <a:solidFill>
                  <a:schemeClr val="bg1">
                    <a:lumMod val="85000"/>
                  </a:schemeClr>
                </a:solidFill>
              </a:rPr>
              <a:t>  2:C </a:t>
            </a:r>
            <a:r>
              <a:rPr lang="ar-SA" sz="1600" dirty="0">
                <a:solidFill>
                  <a:schemeClr val="bg1">
                    <a:lumMod val="85000"/>
                  </a:schemeClr>
                </a:solidFill>
              </a:rPr>
              <a:t>   </a:t>
            </a:r>
            <a:r>
              <a:rPr lang="en-US" sz="1600" dirty="0">
                <a:solidFill>
                  <a:schemeClr val="bg1">
                    <a:lumMod val="85000"/>
                  </a:schemeClr>
                </a:solidFill>
              </a:rPr>
              <a:t>   3:A</a:t>
            </a:r>
            <a:r>
              <a:rPr lang="ar-SA" sz="1600" dirty="0">
                <a:solidFill>
                  <a:schemeClr val="bg1">
                    <a:lumMod val="85000"/>
                  </a:schemeClr>
                </a:solidFill>
              </a:rPr>
              <a:t>    </a:t>
            </a:r>
            <a:r>
              <a:rPr lang="en-US" sz="1600" dirty="0">
                <a:solidFill>
                  <a:schemeClr val="bg1">
                    <a:lumMod val="85000"/>
                  </a:schemeClr>
                </a:solidFill>
              </a:rPr>
              <a:t>  </a:t>
            </a:r>
          </a:p>
          <a:p>
            <a:pPr algn="ctr"/>
            <a:r>
              <a:rPr lang="en-US" sz="1600" dirty="0">
                <a:solidFill>
                  <a:schemeClr val="bg1">
                    <a:lumMod val="85000"/>
                  </a:schemeClr>
                </a:solidFill>
              </a:rPr>
              <a:t>4:B    </a:t>
            </a:r>
            <a:r>
              <a:rPr lang="ar-SA" sz="1600" dirty="0">
                <a:solidFill>
                  <a:schemeClr val="bg1">
                    <a:lumMod val="85000"/>
                  </a:schemeClr>
                </a:solidFill>
              </a:rPr>
              <a:t>  </a:t>
            </a:r>
            <a:r>
              <a:rPr lang="en-US" sz="1600" dirty="0">
                <a:solidFill>
                  <a:schemeClr val="bg1">
                    <a:lumMod val="85000"/>
                  </a:schemeClr>
                </a:solidFill>
              </a:rPr>
              <a:t>5:B  </a:t>
            </a:r>
            <a:r>
              <a:rPr lang="ar-SA" sz="1600" dirty="0">
                <a:solidFill>
                  <a:schemeClr val="bg1">
                    <a:lumMod val="85000"/>
                  </a:schemeClr>
                </a:solidFill>
              </a:rPr>
              <a:t>  </a:t>
            </a:r>
            <a:r>
              <a:rPr lang="en-US" sz="1600" dirty="0">
                <a:solidFill>
                  <a:schemeClr val="bg1">
                    <a:lumMod val="85000"/>
                  </a:schemeClr>
                </a:solidFill>
              </a:rPr>
              <a:t>  6:B </a:t>
            </a:r>
          </a:p>
        </p:txBody>
      </p:sp>
    </p:spTree>
    <p:extLst>
      <p:ext uri="{BB962C8B-B14F-4D97-AF65-F5344CB8AC3E}">
        <p14:creationId xmlns:p14="http://schemas.microsoft.com/office/powerpoint/2010/main" val="1764825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D056838B-076E-4841-8F9B-BFB47E74E56B}"/>
              </a:ext>
            </a:extLst>
          </p:cNvPr>
          <p:cNvSpPr/>
          <p:nvPr/>
        </p:nvSpPr>
        <p:spPr>
          <a:xfrm>
            <a:off x="0" y="0"/>
            <a:ext cx="72887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b="1" dirty="0">
                <a:solidFill>
                  <a:schemeClr val="bg1"/>
                </a:solidFill>
                <a:latin typeface="+mj-lt"/>
              </a:rPr>
              <a:t>Summary</a:t>
            </a:r>
          </a:p>
        </p:txBody>
      </p:sp>
      <p:graphicFrame>
        <p:nvGraphicFramePr>
          <p:cNvPr id="3" name="Table 2"/>
          <p:cNvGraphicFramePr>
            <a:graphicFrameLocks noGrp="1"/>
          </p:cNvGraphicFramePr>
          <p:nvPr>
            <p:extLst>
              <p:ext uri="{D42A27DB-BD31-4B8C-83A1-F6EECF244321}">
                <p14:modId xmlns:p14="http://schemas.microsoft.com/office/powerpoint/2010/main" val="649942689"/>
              </p:ext>
            </p:extLst>
          </p:nvPr>
        </p:nvGraphicFramePr>
        <p:xfrm>
          <a:off x="728870" y="0"/>
          <a:ext cx="11463132" cy="6856565"/>
        </p:xfrm>
        <a:graphic>
          <a:graphicData uri="http://schemas.openxmlformats.org/drawingml/2006/table">
            <a:tbl>
              <a:tblPr firstRow="1" bandRow="1">
                <a:tableStyleId>{5940675A-B579-460E-94D1-54222C63F5DA}</a:tableStyleId>
              </a:tblPr>
              <a:tblGrid>
                <a:gridCol w="2292626">
                  <a:extLst>
                    <a:ext uri="{9D8B030D-6E8A-4147-A177-3AD203B41FA5}">
                      <a16:colId xmlns="" xmlns:a16="http://schemas.microsoft.com/office/drawing/2014/main" val="20000"/>
                    </a:ext>
                  </a:extLst>
                </a:gridCol>
                <a:gridCol w="573157">
                  <a:extLst>
                    <a:ext uri="{9D8B030D-6E8A-4147-A177-3AD203B41FA5}">
                      <a16:colId xmlns="" xmlns:a16="http://schemas.microsoft.com/office/drawing/2014/main" val="20001"/>
                    </a:ext>
                  </a:extLst>
                </a:gridCol>
                <a:gridCol w="955261">
                  <a:extLst>
                    <a:ext uri="{9D8B030D-6E8A-4147-A177-3AD203B41FA5}">
                      <a16:colId xmlns="" xmlns:a16="http://schemas.microsoft.com/office/drawing/2014/main" val="20002"/>
                    </a:ext>
                  </a:extLst>
                </a:gridCol>
                <a:gridCol w="764209">
                  <a:extLst>
                    <a:ext uri="{9D8B030D-6E8A-4147-A177-3AD203B41FA5}">
                      <a16:colId xmlns="" xmlns:a16="http://schemas.microsoft.com/office/drawing/2014/main" val="20003"/>
                    </a:ext>
                  </a:extLst>
                </a:gridCol>
                <a:gridCol w="1146313">
                  <a:extLst>
                    <a:ext uri="{9D8B030D-6E8A-4147-A177-3AD203B41FA5}">
                      <a16:colId xmlns="" xmlns:a16="http://schemas.microsoft.com/office/drawing/2014/main" val="20004"/>
                    </a:ext>
                  </a:extLst>
                </a:gridCol>
                <a:gridCol w="1146313">
                  <a:extLst>
                    <a:ext uri="{9D8B030D-6E8A-4147-A177-3AD203B41FA5}">
                      <a16:colId xmlns="" xmlns:a16="http://schemas.microsoft.com/office/drawing/2014/main" val="20005"/>
                    </a:ext>
                  </a:extLst>
                </a:gridCol>
                <a:gridCol w="764209">
                  <a:extLst>
                    <a:ext uri="{9D8B030D-6E8A-4147-A177-3AD203B41FA5}">
                      <a16:colId xmlns="" xmlns:a16="http://schemas.microsoft.com/office/drawing/2014/main" val="20006"/>
                    </a:ext>
                  </a:extLst>
                </a:gridCol>
                <a:gridCol w="955261">
                  <a:extLst>
                    <a:ext uri="{9D8B030D-6E8A-4147-A177-3AD203B41FA5}">
                      <a16:colId xmlns="" xmlns:a16="http://schemas.microsoft.com/office/drawing/2014/main" val="20007"/>
                    </a:ext>
                  </a:extLst>
                </a:gridCol>
                <a:gridCol w="573157">
                  <a:extLst>
                    <a:ext uri="{9D8B030D-6E8A-4147-A177-3AD203B41FA5}">
                      <a16:colId xmlns="" xmlns:a16="http://schemas.microsoft.com/office/drawing/2014/main" val="20008"/>
                    </a:ext>
                  </a:extLst>
                </a:gridCol>
                <a:gridCol w="2292626">
                  <a:extLst>
                    <a:ext uri="{9D8B030D-6E8A-4147-A177-3AD203B41FA5}">
                      <a16:colId xmlns="" xmlns:a16="http://schemas.microsoft.com/office/drawing/2014/main" val="20009"/>
                    </a:ext>
                  </a:extLst>
                </a:gridCol>
              </a:tblGrid>
              <a:tr h="391348">
                <a:tc gridSpan="10">
                  <a:txBody>
                    <a:bodyPr/>
                    <a:lstStyle/>
                    <a:p>
                      <a:pPr algn="ctr"/>
                      <a:r>
                        <a:rPr lang="en-US" sz="2400" b="1" kern="1200" dirty="0">
                          <a:solidFill>
                            <a:schemeClr val="tx2">
                              <a:lumMod val="50000"/>
                            </a:schemeClr>
                          </a:solidFill>
                          <a:latin typeface="+mn-lt"/>
                          <a:ea typeface="+mn-ea"/>
                          <a:cs typeface="+mn-cs"/>
                        </a:rPr>
                        <a:t>WHO definition of Adolescence</a:t>
                      </a:r>
                      <a:endParaRPr lang="en-US" sz="2400" dirty="0"/>
                    </a:p>
                  </a:txBody>
                  <a:tcPr anchor="c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500330">
                <a:tc grid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i="1" dirty="0"/>
                        <a:t>The World Health Organization (WHO) </a:t>
                      </a:r>
                      <a:r>
                        <a:rPr lang="en-US" dirty="0"/>
                        <a:t>defines adolescents as those people between </a:t>
                      </a:r>
                      <a:r>
                        <a:rPr lang="en-US" dirty="0">
                          <a:solidFill>
                            <a:srgbClr val="C00000"/>
                          </a:solidFill>
                        </a:rPr>
                        <a:t>10 and 19</a:t>
                      </a:r>
                      <a:r>
                        <a:rPr lang="en-US" dirty="0"/>
                        <a:t> years of age. </a:t>
                      </a:r>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301927">
                <a:tc gridSpan="10">
                  <a:txBody>
                    <a:bodyPr/>
                    <a:lstStyle/>
                    <a:p>
                      <a:pPr algn="ctr"/>
                      <a:r>
                        <a:rPr lang="en-US" sz="2400" b="1" kern="1200" dirty="0">
                          <a:solidFill>
                            <a:schemeClr val="tx2">
                              <a:lumMod val="50000"/>
                            </a:schemeClr>
                          </a:solidFill>
                          <a:latin typeface="+mn-lt"/>
                          <a:ea typeface="+mn-ea"/>
                          <a:cs typeface="+mn-cs"/>
                        </a:rPr>
                        <a:t>Context of Adolescent development</a:t>
                      </a:r>
                      <a:endParaRPr lang="en-US" sz="2400" dirty="0"/>
                    </a:p>
                  </a:txBody>
                  <a:tcPr anchor="c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2"/>
                  </a:ext>
                </a:extLst>
              </a:tr>
              <a:tr h="353685">
                <a:tc gridSpan="2">
                  <a:txBody>
                    <a:bodyPr/>
                    <a:lstStyle/>
                    <a:p>
                      <a:pPr algn="ctr"/>
                      <a:r>
                        <a:rPr lang="en-US" dirty="0"/>
                        <a:t>Family</a:t>
                      </a:r>
                    </a:p>
                  </a:txBody>
                  <a:tcPr anchor="ctr">
                    <a:solidFill>
                      <a:schemeClr val="bg1"/>
                    </a:solidFill>
                  </a:tcPr>
                </a:tc>
                <a:tc hMerge="1">
                  <a:txBody>
                    <a:bodyPr/>
                    <a:lstStyle/>
                    <a:p>
                      <a:endParaRPr lang="en-US"/>
                    </a:p>
                  </a:txBody>
                  <a:tcPr/>
                </a:tc>
                <a:tc gridSpan="3">
                  <a:txBody>
                    <a:bodyPr/>
                    <a:lstStyle/>
                    <a:p>
                      <a:pPr algn="ctr"/>
                      <a:r>
                        <a:rPr lang="en-US" dirty="0"/>
                        <a:t>Peers and friends</a:t>
                      </a:r>
                    </a:p>
                  </a:txBody>
                  <a:tcPr anchor="ctr">
                    <a:solidFill>
                      <a:schemeClr val="bg1"/>
                    </a:solidFill>
                  </a:tcPr>
                </a:tc>
                <a:tc hMerge="1">
                  <a:txBody>
                    <a:bodyPr/>
                    <a:lstStyle/>
                    <a:p>
                      <a:endParaRPr lang="en-US"/>
                    </a:p>
                  </a:txBody>
                  <a:tcPr/>
                </a:tc>
                <a:tc hMerge="1">
                  <a:txBody>
                    <a:bodyPr/>
                    <a:lstStyle/>
                    <a:p>
                      <a:endParaRPr lang="en-US"/>
                    </a:p>
                  </a:txBody>
                  <a:tcPr/>
                </a:tc>
                <a:tc gridSpan="3">
                  <a:txBody>
                    <a:bodyPr/>
                    <a:lstStyle/>
                    <a:p>
                      <a:pPr algn="ctr"/>
                      <a:r>
                        <a:rPr lang="en-US" dirty="0"/>
                        <a:t>School </a:t>
                      </a: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gn="ctr"/>
                      <a:r>
                        <a:rPr lang="en-US" dirty="0"/>
                        <a:t>Media</a:t>
                      </a:r>
                    </a:p>
                  </a:txBody>
                  <a:tcPr anchor="ctr">
                    <a:solidFill>
                      <a:schemeClr val="bg1"/>
                    </a:solidFill>
                  </a:tcPr>
                </a:tc>
                <a:tc hMerge="1">
                  <a:txBody>
                    <a:bodyPr/>
                    <a:lstStyle/>
                    <a:p>
                      <a:endParaRPr lang="en-US"/>
                    </a:p>
                  </a:txBody>
                  <a:tcPr/>
                </a:tc>
                <a:extLst>
                  <a:ext uri="{0D108BD9-81ED-4DB2-BD59-A6C34878D82A}">
                    <a16:rowId xmlns="" xmlns:a16="http://schemas.microsoft.com/office/drawing/2014/main" val="10003"/>
                  </a:ext>
                </a:extLst>
              </a:tr>
              <a:tr h="439947">
                <a:tc grid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2">
                              <a:lumMod val="50000"/>
                            </a:schemeClr>
                          </a:solidFill>
                          <a:latin typeface="+mn-lt"/>
                          <a:ea typeface="+mn-ea"/>
                          <a:cs typeface="+mn-cs"/>
                        </a:rPr>
                        <a:t>Physical Development</a:t>
                      </a:r>
                      <a:endParaRPr lang="en-US" sz="2400" kern="1200" dirty="0">
                        <a:solidFill>
                          <a:schemeClr val="tx2">
                            <a:lumMod val="50000"/>
                          </a:schemeClr>
                        </a:solidFill>
                        <a:latin typeface="+mn-lt"/>
                        <a:ea typeface="+mn-ea"/>
                        <a:cs typeface="+mn-cs"/>
                      </a:endParaRPr>
                    </a:p>
                  </a:txBody>
                  <a:tcPr anchor="c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4"/>
                  </a:ext>
                </a:extLst>
              </a:tr>
              <a:tr h="424421">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tx1"/>
                          </a:solidFill>
                        </a:rPr>
                        <a:t>Puberty</a:t>
                      </a:r>
                    </a:p>
                  </a:txBody>
                  <a:tcPr anchor="ctr">
                    <a:solidFill>
                      <a:schemeClr val="bg1"/>
                    </a:solidFill>
                  </a:tcPr>
                </a:tc>
                <a:tc hMerge="1">
                  <a:txBody>
                    <a:bodyPr/>
                    <a:lstStyle/>
                    <a:p>
                      <a:endParaRPr lang="en-US"/>
                    </a:p>
                  </a:txBody>
                  <a:tcPr/>
                </a:tc>
                <a:tc hMerge="1">
                  <a:txBody>
                    <a:bodyPr/>
                    <a:lstStyle/>
                    <a:p>
                      <a:endParaRPr lang="en-US"/>
                    </a:p>
                  </a:txBody>
                  <a:tcPr/>
                </a:tc>
                <a:tc gridSpan="4">
                  <a:txBody>
                    <a:bodyPr/>
                    <a:lstStyle/>
                    <a:p>
                      <a:pPr algn="ctr"/>
                      <a:r>
                        <a:rPr lang="en-US" dirty="0"/>
                        <a:t>Primary</a:t>
                      </a:r>
                      <a:r>
                        <a:rPr lang="en-US" baseline="0" dirty="0"/>
                        <a:t> sexual characteristics </a:t>
                      </a:r>
                      <a:endParaRPr lang="en-US" dirty="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aseline="0" dirty="0"/>
                        <a:t>Secondary sexual characteristics </a:t>
                      </a:r>
                      <a:endParaRPr lang="en-US" dirty="0"/>
                    </a:p>
                  </a:txBody>
                  <a:tcPr anchor="c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5"/>
                  </a:ext>
                </a:extLst>
              </a:tr>
              <a:tr h="414068">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tx2">
                              <a:lumMod val="50000"/>
                            </a:schemeClr>
                          </a:solidFill>
                        </a:rPr>
                        <a:t>Increased hormonal release</a:t>
                      </a:r>
                    </a:p>
                  </a:txBody>
                  <a:tcPr anchor="ctr">
                    <a:solidFill>
                      <a:schemeClr val="bg1"/>
                    </a:solidFill>
                  </a:tcPr>
                </a:tc>
                <a:tc hMerge="1">
                  <a:txBody>
                    <a:bodyPr/>
                    <a:lstStyle/>
                    <a:p>
                      <a:endParaRPr lang="en-US"/>
                    </a:p>
                  </a:txBody>
                  <a:tcPr/>
                </a:tc>
                <a:tc hMerge="1">
                  <a:txBody>
                    <a:bodyPr/>
                    <a:lstStyle/>
                    <a:p>
                      <a:endParaRPr 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a:solidFill>
                            <a:schemeClr val="tx2">
                              <a:lumMod val="50000"/>
                            </a:schemeClr>
                          </a:solidFill>
                        </a:rPr>
                        <a:t>Fast &amp; disproportional growth</a:t>
                      </a:r>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solidFill>
                            <a:schemeClr val="tx2">
                              <a:lumMod val="50000"/>
                            </a:schemeClr>
                          </a:solidFill>
                        </a:rPr>
                        <a:t>Health status</a:t>
                      </a:r>
                    </a:p>
                  </a:txBody>
                  <a:tcPr anchor="c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6"/>
                  </a:ext>
                </a:extLst>
              </a:tr>
              <a:tr h="395089">
                <a:tc gridSpan="10">
                  <a:txBody>
                    <a:bodyPr/>
                    <a:lstStyle/>
                    <a:p>
                      <a:pPr algn="ctr"/>
                      <a:r>
                        <a:rPr lang="en-US" sz="2400" b="1" kern="1200" dirty="0">
                          <a:solidFill>
                            <a:schemeClr val="tx2">
                              <a:lumMod val="50000"/>
                            </a:schemeClr>
                          </a:solidFill>
                          <a:latin typeface="+mn-lt"/>
                          <a:ea typeface="+mn-ea"/>
                          <a:cs typeface="+mn-cs"/>
                        </a:rPr>
                        <a:t>Psychological consequences of physical changes</a:t>
                      </a:r>
                      <a:endParaRPr lang="en-US" sz="2400" dirty="0"/>
                    </a:p>
                  </a:txBody>
                  <a:tcPr anchor="c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7"/>
                  </a:ext>
                </a:extLst>
              </a:tr>
              <a:tr h="438221">
                <a:tc>
                  <a:txBody>
                    <a:bodyPr/>
                    <a:lstStyle/>
                    <a:p>
                      <a:pPr algn="ctr"/>
                      <a:r>
                        <a:rPr lang="en-US" altLang="en-US" dirty="0"/>
                        <a:t>Embarrassment</a:t>
                      </a:r>
                      <a:endParaRPr lang="en-US" dirty="0"/>
                    </a:p>
                  </a:txBody>
                  <a:tcPr anchor="ctr">
                    <a:solidFill>
                      <a:schemeClr val="bg1"/>
                    </a:solidFill>
                  </a:tcPr>
                </a:tc>
                <a:tc gridSpan="3">
                  <a:txBody>
                    <a:bodyPr/>
                    <a:lstStyle/>
                    <a:p>
                      <a:pPr algn="ctr"/>
                      <a:r>
                        <a:rPr lang="en-US" altLang="en-US" dirty="0"/>
                        <a:t>sensitivity to criticism </a:t>
                      </a:r>
                      <a:endParaRPr lang="en-US" dirty="0"/>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en-US" dirty="0"/>
                        <a:t>social isolation</a:t>
                      </a:r>
                    </a:p>
                  </a:txBody>
                  <a:tcPr anchor="ctr">
                    <a:solidFill>
                      <a:schemeClr val="bg1"/>
                    </a:solidFill>
                  </a:tcPr>
                </a:tc>
                <a:tc hMerge="1">
                  <a:txBody>
                    <a:bodyPr/>
                    <a:lstStyle/>
                    <a:p>
                      <a:endParaRPr lang="en-US"/>
                    </a:p>
                  </a:txBody>
                  <a:tcPr/>
                </a:tc>
                <a:tc gridSpan="3">
                  <a:txBody>
                    <a:bodyPr/>
                    <a:lstStyle/>
                    <a:p>
                      <a:pPr algn="ctr"/>
                      <a:r>
                        <a:rPr lang="en-US" altLang="en-US" dirty="0"/>
                        <a:t>Sadness</a:t>
                      </a:r>
                      <a:endParaRPr lang="en-US" dirty="0"/>
                    </a:p>
                  </a:txBody>
                  <a:tcPr anchor="ctr">
                    <a:solidFill>
                      <a:schemeClr val="bg1"/>
                    </a:solidFill>
                  </a:tcPr>
                </a:tc>
                <a:tc hMerge="1">
                  <a:txBody>
                    <a:bodyPr/>
                    <a:lstStyle/>
                    <a:p>
                      <a:endParaRPr lang="en-US"/>
                    </a:p>
                  </a:txBody>
                  <a:tcPr/>
                </a:tc>
                <a:tc hMerge="1">
                  <a:txBody>
                    <a:bodyPr/>
                    <a:lstStyle/>
                    <a:p>
                      <a:endParaRPr lang="en-US"/>
                    </a:p>
                  </a:txBody>
                  <a:tcPr/>
                </a:tc>
                <a:tc>
                  <a:txBody>
                    <a:bodyPr/>
                    <a:lstStyle/>
                    <a:p>
                      <a:pPr algn="ctr"/>
                      <a:r>
                        <a:rPr lang="en-US" altLang="en-US" dirty="0"/>
                        <a:t>irritability</a:t>
                      </a:r>
                      <a:endParaRPr lang="en-US" dirty="0"/>
                    </a:p>
                  </a:txBody>
                  <a:tcPr anchor="ctr">
                    <a:solidFill>
                      <a:schemeClr val="bg1"/>
                    </a:solidFill>
                  </a:tcPr>
                </a:tc>
                <a:extLst>
                  <a:ext uri="{0D108BD9-81ED-4DB2-BD59-A6C34878D82A}">
                    <a16:rowId xmlns="" xmlns:a16="http://schemas.microsoft.com/office/drawing/2014/main" val="10008"/>
                  </a:ext>
                </a:extLst>
              </a:tr>
              <a:tr h="438221">
                <a:tc grid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tx2">
                              <a:lumMod val="50000"/>
                            </a:schemeClr>
                          </a:solidFill>
                          <a:latin typeface="+mn-lt"/>
                          <a:ea typeface="+mn-ea"/>
                          <a:cs typeface="+mn-cs"/>
                        </a:rPr>
                        <a:t>Cognitive </a:t>
                      </a:r>
                      <a:r>
                        <a:rPr lang="en-US" sz="2400" b="1" kern="1200" dirty="0">
                          <a:solidFill>
                            <a:schemeClr val="tx2">
                              <a:lumMod val="50000"/>
                            </a:schemeClr>
                          </a:solidFill>
                          <a:latin typeface="+mn-lt"/>
                          <a:ea typeface="+mn-ea"/>
                          <a:cs typeface="+mn-cs"/>
                        </a:rPr>
                        <a:t>Development</a:t>
                      </a:r>
                      <a:endParaRPr lang="en-US" sz="2400" kern="1200" dirty="0">
                        <a:solidFill>
                          <a:schemeClr val="tx2">
                            <a:lumMod val="50000"/>
                          </a:schemeClr>
                        </a:solidFill>
                        <a:latin typeface="+mn-lt"/>
                        <a:ea typeface="+mn-ea"/>
                        <a:cs typeface="+mn-cs"/>
                      </a:endParaRPr>
                    </a:p>
                  </a:txBody>
                  <a:tcPr anchor="ctr">
                    <a:solidFill>
                      <a:schemeClr val="tx2">
                        <a:lumMod val="20000"/>
                        <a:lumOff val="80000"/>
                      </a:schemeClr>
                    </a:solidFill>
                  </a:tcPr>
                </a:tc>
                <a:tc hMerge="1">
                  <a:txBody>
                    <a:bodyPr/>
                    <a:lstStyle/>
                    <a:p>
                      <a:pPr algn="ctr"/>
                      <a:endParaRPr lang="en-US" dirty="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dirty="0"/>
                    </a:p>
                  </a:txBody>
                  <a:tcPr anchor="ctr">
                    <a:solidFill>
                      <a:schemeClr val="bg1"/>
                    </a:solidFill>
                  </a:tcPr>
                </a:tc>
                <a:tc hMerge="1">
                  <a:txBody>
                    <a:bodyPr/>
                    <a:lstStyle/>
                    <a:p>
                      <a:endParaRPr lang="en-US"/>
                    </a:p>
                  </a:txBody>
                  <a:tcPr/>
                </a:tc>
                <a:tc hMerge="1">
                  <a:txBody>
                    <a:bodyPr/>
                    <a:lstStyle/>
                    <a:p>
                      <a:pPr algn="ctr"/>
                      <a:endParaRPr lang="en-US" dirty="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solidFill>
                      <a:schemeClr val="bg1"/>
                    </a:solidFill>
                  </a:tcPr>
                </a:tc>
                <a:extLst>
                  <a:ext uri="{0D108BD9-81ED-4DB2-BD59-A6C34878D82A}">
                    <a16:rowId xmlns="" xmlns:a16="http://schemas.microsoft.com/office/drawing/2014/main" val="10009"/>
                  </a:ext>
                </a:extLst>
              </a:tr>
              <a:tr h="54001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C00000"/>
                          </a:solidFill>
                        </a:rPr>
                        <a:t>IQ </a:t>
                      </a:r>
                      <a:r>
                        <a:rPr lang="en-US" sz="1600" b="1" dirty="0" smtClean="0">
                          <a:solidFill>
                            <a:srgbClr val="C00000"/>
                          </a:solidFill>
                        </a:rPr>
                        <a:t>&amp;  </a:t>
                      </a:r>
                      <a:r>
                        <a:rPr lang="en-US" sz="1600" b="1" dirty="0">
                          <a:solidFill>
                            <a:srgbClr val="C00000"/>
                          </a:solidFill>
                        </a:rPr>
                        <a:t>special </a:t>
                      </a:r>
                      <a:r>
                        <a:rPr lang="en-US" sz="1600" b="1" dirty="0" smtClean="0">
                          <a:solidFill>
                            <a:srgbClr val="C00000"/>
                          </a:solidFill>
                        </a:rPr>
                        <a:t>talents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rgbClr val="C00000"/>
                          </a:solidFill>
                        </a:rPr>
                        <a:t>IQ</a:t>
                      </a:r>
                      <a:r>
                        <a:rPr lang="en-US" sz="1600" b="1" baseline="0" dirty="0" smtClean="0">
                          <a:solidFill>
                            <a:srgbClr val="C00000"/>
                          </a:solidFill>
                        </a:rPr>
                        <a:t> :</a:t>
                      </a:r>
                      <a:r>
                        <a:rPr lang="en-US" sz="1600" b="1" dirty="0" smtClean="0">
                          <a:solidFill>
                            <a:srgbClr val="C00000"/>
                          </a:solidFill>
                        </a:rPr>
                        <a:t>(doesn't</a:t>
                      </a:r>
                      <a:r>
                        <a:rPr lang="en-US" sz="1600" b="1" baseline="0" dirty="0" smtClean="0">
                          <a:solidFill>
                            <a:srgbClr val="C00000"/>
                          </a:solidFill>
                        </a:rPr>
                        <a:t> change a lot) </a:t>
                      </a:r>
                      <a:endParaRPr lang="en-US" sz="1600" b="1" dirty="0">
                        <a:solidFill>
                          <a:srgbClr val="C00000"/>
                        </a:solidFill>
                      </a:endParaRPr>
                    </a:p>
                  </a:txBody>
                  <a:tcPr anchor="ctr">
                    <a:solidFill>
                      <a:schemeClr val="bg1"/>
                    </a:solidFill>
                  </a:tcPr>
                </a:tc>
                <a:tc hMerge="1">
                  <a:txBody>
                    <a:bodyPr/>
                    <a:lstStyle/>
                    <a:p>
                      <a:pPr algn="ctr"/>
                      <a:endParaRPr lang="en-US" dirty="0"/>
                    </a:p>
                  </a:txBody>
                  <a:tcPr anchor="c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dirty="0"/>
                        <a:t>Attention span &amp;</a:t>
                      </a:r>
                      <a:r>
                        <a:rPr lang="ar-SA" sz="1600" b="0" dirty="0"/>
                        <a:t> </a:t>
                      </a:r>
                      <a:r>
                        <a:rPr lang="en-US" sz="1600" b="0" dirty="0"/>
                        <a:t>concentration</a:t>
                      </a:r>
                    </a:p>
                  </a:txBody>
                  <a:tcPr anchor="ctr">
                    <a:solidFill>
                      <a:schemeClr val="bg1"/>
                    </a:solidFill>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dirty="0"/>
                    </a:p>
                  </a:txBody>
                  <a:tcPr anchor="c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Memorizing</a:t>
                      </a:r>
                    </a:p>
                  </a:txBody>
                  <a:tcPr anchor="ctr">
                    <a:solidFill>
                      <a:schemeClr val="bg1"/>
                    </a:solidFill>
                  </a:tcPr>
                </a:tc>
                <a:tc hMerge="1">
                  <a:txBody>
                    <a:bodyPr/>
                    <a:lstStyle/>
                    <a:p>
                      <a:pPr algn="ctr"/>
                      <a:endParaRPr lang="en-US" dirty="0"/>
                    </a:p>
                  </a:txBody>
                  <a:tcPr anchor="ctr">
                    <a:solidFill>
                      <a:schemeClr val="bg1"/>
                    </a:solidFill>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Day-dreams</a:t>
                      </a:r>
                    </a:p>
                  </a:txBody>
                  <a:tcPr anchor="ctr">
                    <a:solidFill>
                      <a:schemeClr val="bg1"/>
                    </a:solidFill>
                  </a:tcPr>
                </a:tc>
                <a:tc hMerge="1">
                  <a:txBody>
                    <a:bodyPr/>
                    <a:lstStyle/>
                    <a:p>
                      <a:pPr algn="ctr"/>
                      <a:endParaRPr lang="en-US" dirty="0"/>
                    </a:p>
                  </a:txBody>
                  <a:tcPr anchor="ctr">
                    <a:solidFill>
                      <a:schemeClr val="bg1"/>
                    </a:solidFill>
                  </a:tcPr>
                </a:tc>
                <a:extLst>
                  <a:ext uri="{0D108BD9-81ED-4DB2-BD59-A6C34878D82A}">
                    <a16:rowId xmlns="" xmlns:a16="http://schemas.microsoft.com/office/drawing/2014/main" val="10010"/>
                  </a:ext>
                </a:extLst>
              </a:tr>
              <a:tr h="433047">
                <a:tc grid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2">
                              <a:lumMod val="50000"/>
                            </a:schemeClr>
                          </a:solidFill>
                          <a:latin typeface="+mn-lt"/>
                          <a:ea typeface="+mn-ea"/>
                          <a:cs typeface="+mn-cs"/>
                        </a:rPr>
                        <a:t>Emotional Development</a:t>
                      </a:r>
                      <a:endParaRPr lang="en-US" sz="2400" kern="1200" dirty="0">
                        <a:solidFill>
                          <a:schemeClr val="tx2">
                            <a:lumMod val="50000"/>
                          </a:schemeClr>
                        </a:solidFill>
                        <a:latin typeface="+mn-lt"/>
                        <a:ea typeface="+mn-ea"/>
                        <a:cs typeface="+mn-cs"/>
                      </a:endParaRPr>
                    </a:p>
                  </a:txBody>
                  <a:tcPr anchor="ctr">
                    <a:solidFill>
                      <a:schemeClr val="tx2">
                        <a:lumMod val="20000"/>
                        <a:lumOff val="80000"/>
                      </a:schemeClr>
                    </a:solidFill>
                  </a:tcPr>
                </a:tc>
                <a:tc hMerge="1">
                  <a:txBody>
                    <a:bodyPr/>
                    <a:lstStyle/>
                    <a:p>
                      <a:pPr algn="ctr"/>
                      <a:endParaRPr lang="en-US" dirty="0"/>
                    </a:p>
                  </a:txBody>
                  <a:tcPr anchor="c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dirty="0"/>
                    </a:p>
                  </a:txBody>
                  <a:tcPr anchor="ctr">
                    <a:solidFill>
                      <a:schemeClr val="tx2">
                        <a:lumMod val="20000"/>
                        <a:lumOff val="80000"/>
                      </a:schemeClr>
                    </a:solidFill>
                  </a:tcPr>
                </a:tc>
                <a:tc hMerge="1">
                  <a:txBody>
                    <a:bodyPr/>
                    <a:lstStyle/>
                    <a:p>
                      <a:endParaRPr lang="en-US"/>
                    </a:p>
                  </a:txBody>
                  <a:tcPr/>
                </a:tc>
                <a:tc hMerge="1">
                  <a:txBody>
                    <a:bodyPr/>
                    <a:lstStyle/>
                    <a:p>
                      <a:pPr algn="ctr"/>
                      <a:endParaRPr lang="en-US" dirty="0"/>
                    </a:p>
                  </a:txBody>
                  <a:tcPr anchor="ctr">
                    <a:solidFill>
                      <a:schemeClr val="tx2">
                        <a:lumMod val="20000"/>
                        <a:lumOff val="80000"/>
                      </a:schemeClr>
                    </a:solidFill>
                  </a:tcPr>
                </a:tc>
                <a:tc hMerge="1">
                  <a:txBody>
                    <a:bodyPr/>
                    <a:lstStyle/>
                    <a:p>
                      <a:endParaRPr lang="en-US"/>
                    </a:p>
                  </a:txBody>
                  <a:tcPr/>
                </a:tc>
                <a:tc hMerge="1">
                  <a:txBody>
                    <a:bodyPr/>
                    <a:lstStyle/>
                    <a:p>
                      <a:endParaRPr lang="en-US"/>
                    </a:p>
                  </a:txBody>
                  <a:tcPr/>
                </a:tc>
                <a:tc hMerge="1">
                  <a:txBody>
                    <a:bodyPr/>
                    <a:lstStyle/>
                    <a:p>
                      <a:pPr algn="ctr"/>
                      <a:endParaRPr lang="en-US" dirty="0"/>
                    </a:p>
                  </a:txBody>
                  <a:tcPr anchor="ctr">
                    <a:solidFill>
                      <a:schemeClr val="tx2">
                        <a:lumMod val="20000"/>
                        <a:lumOff val="80000"/>
                      </a:schemeClr>
                    </a:solidFill>
                  </a:tcPr>
                </a:tc>
                <a:extLst>
                  <a:ext uri="{0D108BD9-81ED-4DB2-BD59-A6C34878D82A}">
                    <a16:rowId xmlns="" xmlns:a16="http://schemas.microsoft.com/office/drawing/2014/main" val="10011"/>
                  </a:ext>
                </a:extLst>
              </a:tr>
              <a:tr h="40084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Extreme &amp; inconsistent</a:t>
                      </a:r>
                    </a:p>
                  </a:txBody>
                  <a:tcPr anchor="ctr">
                    <a:solidFill>
                      <a:schemeClr val="bg1"/>
                    </a:solidFill>
                  </a:tcPr>
                </a:tc>
                <a:tc hMerge="1">
                  <a:txBody>
                    <a:bodyPr/>
                    <a:lstStyle/>
                    <a:p>
                      <a:pPr algn="ctr"/>
                      <a:endParaRPr lang="en-US" dirty="0"/>
                    </a:p>
                  </a:txBody>
                  <a:tcPr anchor="c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Impulsivity &amp; recklessness</a:t>
                      </a:r>
                    </a:p>
                  </a:txBody>
                  <a:tcPr anchor="ctr">
                    <a:solidFill>
                      <a:schemeClr val="bg1"/>
                    </a:solidFill>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en-US" dirty="0"/>
                    </a:p>
                  </a:txBody>
                  <a:tcPr anchor="ctr">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Looking for self-assertion </a:t>
                      </a:r>
                    </a:p>
                  </a:txBody>
                  <a:tcPr anchor="ctr">
                    <a:solidFill>
                      <a:schemeClr val="bg1"/>
                    </a:solidFill>
                  </a:tcPr>
                </a:tc>
                <a:tc hMerge="1">
                  <a:txBody>
                    <a:bodyPr/>
                    <a:lstStyle/>
                    <a:p>
                      <a:pPr algn="ctr"/>
                      <a:endParaRPr lang="en-US" dirty="0"/>
                    </a:p>
                  </a:txBody>
                  <a:tcPr anchor="ctr">
                    <a:solidFill>
                      <a:schemeClr val="bg1"/>
                    </a:solidFill>
                  </a:tcPr>
                </a:tc>
                <a:tc h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Authority resistance</a:t>
                      </a:r>
                    </a:p>
                  </a:txBody>
                  <a:tcPr anchor="ctr">
                    <a:solidFill>
                      <a:schemeClr val="bg1"/>
                    </a:solidFill>
                  </a:tcPr>
                </a:tc>
                <a:tc hMerge="1">
                  <a:txBody>
                    <a:bodyPr/>
                    <a:lstStyle/>
                    <a:p>
                      <a:pPr algn="ctr"/>
                      <a:endParaRPr lang="en-US" dirty="0"/>
                    </a:p>
                  </a:txBody>
                  <a:tcPr anchor="ctr">
                    <a:solidFill>
                      <a:schemeClr val="bg1"/>
                    </a:solidFill>
                  </a:tcPr>
                </a:tc>
                <a:extLst>
                  <a:ext uri="{0D108BD9-81ED-4DB2-BD59-A6C34878D82A}">
                    <a16:rowId xmlns="" xmlns:a16="http://schemas.microsoft.com/office/drawing/2014/main" val="10012"/>
                  </a:ext>
                </a:extLst>
              </a:tr>
              <a:tr h="357423">
                <a:tc gridSpan="10">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chemeClr val="tx2">
                              <a:lumMod val="50000"/>
                            </a:schemeClr>
                          </a:solidFill>
                          <a:latin typeface="+mn-lt"/>
                          <a:ea typeface="+mn-ea"/>
                          <a:cs typeface="+mn-cs"/>
                        </a:rPr>
                        <a:t>Skills needed preadolescence</a:t>
                      </a:r>
                      <a:endParaRPr lang="en-US" sz="2400" dirty="0">
                        <a:solidFill>
                          <a:schemeClr val="tx1"/>
                        </a:solidFill>
                      </a:endParaRPr>
                    </a:p>
                  </a:txBody>
                  <a:tcPr anchor="ctr">
                    <a:solidFill>
                      <a:schemeClr val="tx2">
                        <a:lumMod val="20000"/>
                        <a:lumOff val="80000"/>
                      </a:schemeClr>
                    </a:solidFill>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solidFill>
                      <a:schemeClr val="bg1"/>
                    </a:solidFill>
                  </a:tcPr>
                </a:tc>
                <a:tc hMerge="1">
                  <a:txBody>
                    <a:bodyPr/>
                    <a:lstStyle/>
                    <a:p>
                      <a:endParaRPr lang="en-US"/>
                    </a:p>
                  </a:txBody>
                  <a:tcPr/>
                </a:tc>
                <a:extLst>
                  <a:ext uri="{0D108BD9-81ED-4DB2-BD59-A6C34878D82A}">
                    <a16:rowId xmlns="" xmlns:a16="http://schemas.microsoft.com/office/drawing/2014/main" val="10013"/>
                  </a:ext>
                </a:extLst>
              </a:tr>
              <a:tr h="533403">
                <a:tc gridSpan="3">
                  <a:txBody>
                    <a:bodyPr/>
                    <a:lstStyle/>
                    <a:p>
                      <a:pPr algn="ctr"/>
                      <a:r>
                        <a:rPr lang="en-US" sz="1400" b="1" dirty="0">
                          <a:solidFill>
                            <a:schemeClr val="tx1"/>
                          </a:solidFill>
                        </a:rPr>
                        <a:t>Preparation:</a:t>
                      </a:r>
                    </a:p>
                    <a:p>
                      <a:pPr algn="ctr"/>
                      <a:r>
                        <a:rPr lang="en-US" sz="1400" dirty="0">
                          <a:solidFill>
                            <a:schemeClr val="tx1"/>
                          </a:solidFill>
                        </a:rPr>
                        <a:t>Values, Self-discipline, Taking responsibility</a:t>
                      </a:r>
                    </a:p>
                  </a:txBody>
                  <a:tcPr anchor="ctr">
                    <a:solidFill>
                      <a:schemeClr val="bg1"/>
                    </a:solidFill>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solidFill>
                      <a:schemeClr val="bg1"/>
                    </a:solid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Understanding</a:t>
                      </a:r>
                    </a:p>
                  </a:txBody>
                  <a:tcPr anchor="ctr">
                    <a:solidFill>
                      <a:schemeClr val="bg1"/>
                    </a:solidFill>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solidFill>
                      <a:schemeClr val="bg1"/>
                    </a:solidFill>
                  </a:tcPr>
                </a:tc>
                <a:tc hMerge="1">
                  <a:txBody>
                    <a:bodyPr/>
                    <a:lstStyle/>
                    <a:p>
                      <a:endParaRPr lang="en-US"/>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Friendship/Love expression</a:t>
                      </a:r>
                    </a:p>
                  </a:txBody>
                  <a:tcPr anchor="ctr">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solidFill>
                      <a:schemeClr val="bg1"/>
                    </a:solidFill>
                  </a:tcPr>
                </a:tc>
                <a:tc hMerge="1">
                  <a:txBody>
                    <a:bodyPr/>
                    <a:lstStyle/>
                    <a:p>
                      <a:endParaRPr lang="en-US"/>
                    </a:p>
                  </a:txBody>
                  <a:tcPr/>
                </a:tc>
                <a:extLst>
                  <a:ext uri="{0D108BD9-81ED-4DB2-BD59-A6C34878D82A}">
                    <a16:rowId xmlns="" xmlns:a16="http://schemas.microsoft.com/office/drawing/2014/main" val="10014"/>
                  </a:ext>
                </a:extLst>
              </a:tr>
            </a:tbl>
          </a:graphicData>
        </a:graphic>
      </p:graphicFrame>
    </p:spTree>
    <p:extLst>
      <p:ext uri="{BB962C8B-B14F-4D97-AF65-F5344CB8AC3E}">
        <p14:creationId xmlns:p14="http://schemas.microsoft.com/office/powerpoint/2010/main" val="3636373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 xmlns:a16="http://schemas.microsoft.com/office/drawing/2014/main" id="{3FA31EA8-BCE6-4F03-B988-7997CA0ED939}"/>
              </a:ext>
            </a:extLst>
          </p:cNvPr>
          <p:cNvGrpSpPr/>
          <p:nvPr/>
        </p:nvGrpSpPr>
        <p:grpSpPr>
          <a:xfrm>
            <a:off x="181534" y="262679"/>
            <a:ext cx="11821238" cy="6479210"/>
            <a:chOff x="181534" y="262679"/>
            <a:chExt cx="11821238" cy="6479210"/>
          </a:xfrm>
        </p:grpSpPr>
        <p:grpSp>
          <p:nvGrpSpPr>
            <p:cNvPr id="11" name="Group 10">
              <a:extLst>
                <a:ext uri="{FF2B5EF4-FFF2-40B4-BE49-F238E27FC236}">
                  <a16:creationId xmlns="" xmlns:a16="http://schemas.microsoft.com/office/drawing/2014/main" id="{C60CE7A9-8F54-4869-8E1D-2AAEE7DE0140}"/>
                </a:ext>
              </a:extLst>
            </p:cNvPr>
            <p:cNvGrpSpPr/>
            <p:nvPr/>
          </p:nvGrpSpPr>
          <p:grpSpPr>
            <a:xfrm>
              <a:off x="2629592" y="262679"/>
              <a:ext cx="6812688" cy="3462159"/>
              <a:chOff x="1695021" y="262679"/>
              <a:chExt cx="6812688" cy="3462159"/>
            </a:xfrm>
          </p:grpSpPr>
          <p:pic>
            <p:nvPicPr>
              <p:cNvPr id="5" name="Picture 4">
                <a:extLst>
                  <a:ext uri="{FF2B5EF4-FFF2-40B4-BE49-F238E27FC236}">
                    <a16:creationId xmlns="" xmlns:a16="http://schemas.microsoft.com/office/drawing/2014/main" id="{E1CBBE95-4E04-4C55-BD8D-E0D042984F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021" y="262679"/>
                <a:ext cx="3884814" cy="2136647"/>
              </a:xfrm>
              <a:prstGeom prst="rect">
                <a:avLst/>
              </a:prstGeom>
            </p:spPr>
          </p:pic>
          <p:cxnSp>
            <p:nvCxnSpPr>
              <p:cNvPr id="7" name="Straight Connector 6">
                <a:extLst>
                  <a:ext uri="{FF2B5EF4-FFF2-40B4-BE49-F238E27FC236}">
                    <a16:creationId xmlns="" xmlns:a16="http://schemas.microsoft.com/office/drawing/2014/main" id="{49CD7B96-67E2-43E1-8EDF-689CA01429A3}"/>
                  </a:ext>
                </a:extLst>
              </p:cNvPr>
              <p:cNvCxnSpPr>
                <a:cxnSpLocks/>
              </p:cNvCxnSpPr>
              <p:nvPr/>
            </p:nvCxnSpPr>
            <p:spPr>
              <a:xfrm>
                <a:off x="3079377" y="2635624"/>
                <a:ext cx="520401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 xmlns:a16="http://schemas.microsoft.com/office/drawing/2014/main" id="{745C3599-D51D-4C69-9785-F88FBC9F2565}"/>
                  </a:ext>
                </a:extLst>
              </p:cNvPr>
              <p:cNvSpPr txBox="1"/>
              <p:nvPr/>
            </p:nvSpPr>
            <p:spPr>
              <a:xfrm>
                <a:off x="4219708" y="1459472"/>
                <a:ext cx="3884814" cy="954107"/>
              </a:xfrm>
              <a:prstGeom prst="rect">
                <a:avLst/>
              </a:prstGeom>
              <a:noFill/>
            </p:spPr>
            <p:txBody>
              <a:bodyPr wrap="square" rtlCol="0">
                <a:spAutoFit/>
              </a:bodyPr>
              <a:lstStyle/>
              <a:p>
                <a:pPr algn="ctr"/>
                <a:r>
                  <a:rPr lang="en-US" sz="2800" dirty="0">
                    <a:solidFill>
                      <a:schemeClr val="tx1">
                        <a:lumMod val="50000"/>
                        <a:lumOff val="50000"/>
                      </a:schemeClr>
                    </a:solidFill>
                    <a:latin typeface="Gill Sans MT Condensed" panose="020B0506020104020203" pitchFamily="34" charset="0"/>
                  </a:rPr>
                  <a:t>“</a:t>
                </a:r>
                <a:r>
                  <a:rPr lang="en-US" sz="2000" dirty="0">
                    <a:solidFill>
                      <a:schemeClr val="tx1">
                        <a:lumMod val="50000"/>
                        <a:lumOff val="50000"/>
                      </a:schemeClr>
                    </a:solidFill>
                    <a:latin typeface="Gill Sans MT Condensed" panose="020B0506020104020203" pitchFamily="34" charset="0"/>
                  </a:rPr>
                  <a:t>Everyone thinks of changing the world, but no one thinks of changing himself</a:t>
                </a:r>
                <a:r>
                  <a:rPr lang="en-US" sz="2800" dirty="0">
                    <a:solidFill>
                      <a:schemeClr val="tx1">
                        <a:lumMod val="50000"/>
                        <a:lumOff val="50000"/>
                      </a:schemeClr>
                    </a:solidFill>
                    <a:latin typeface="Gill Sans MT Condensed" panose="020B0506020104020203" pitchFamily="34" charset="0"/>
                  </a:rPr>
                  <a:t>”</a:t>
                </a:r>
              </a:p>
            </p:txBody>
          </p:sp>
          <p:sp>
            <p:nvSpPr>
              <p:cNvPr id="9" name="TextBox 8">
                <a:extLst>
                  <a:ext uri="{FF2B5EF4-FFF2-40B4-BE49-F238E27FC236}">
                    <a16:creationId xmlns="" xmlns:a16="http://schemas.microsoft.com/office/drawing/2014/main" id="{76822F07-A47E-480E-BFD2-99EAF87BB6FC}"/>
                  </a:ext>
                </a:extLst>
              </p:cNvPr>
              <p:cNvSpPr txBox="1"/>
              <p:nvPr/>
            </p:nvSpPr>
            <p:spPr>
              <a:xfrm>
                <a:off x="3898952" y="2687789"/>
                <a:ext cx="3361765" cy="523220"/>
              </a:xfrm>
              <a:prstGeom prst="rect">
                <a:avLst/>
              </a:prstGeom>
              <a:noFill/>
            </p:spPr>
            <p:txBody>
              <a:bodyPr wrap="square" rtlCol="0">
                <a:spAutoFit/>
              </a:bodyPr>
              <a:lstStyle/>
              <a:p>
                <a:pPr algn="ctr"/>
                <a:r>
                  <a:rPr lang="en-US" sz="2800" b="1" dirty="0">
                    <a:solidFill>
                      <a:schemeClr val="tx2">
                        <a:lumMod val="50000"/>
                      </a:schemeClr>
                    </a:solidFill>
                    <a:latin typeface="+mj-lt"/>
                  </a:rPr>
                  <a:t>Team Leaders:</a:t>
                </a:r>
              </a:p>
            </p:txBody>
          </p:sp>
          <p:sp>
            <p:nvSpPr>
              <p:cNvPr id="10" name="TextBox 9">
                <a:extLst>
                  <a:ext uri="{FF2B5EF4-FFF2-40B4-BE49-F238E27FC236}">
                    <a16:creationId xmlns="" xmlns:a16="http://schemas.microsoft.com/office/drawing/2014/main" id="{16AD648E-0E20-4A73-AF6F-C710740319EE}"/>
                  </a:ext>
                </a:extLst>
              </p:cNvPr>
              <p:cNvSpPr txBox="1"/>
              <p:nvPr/>
            </p:nvSpPr>
            <p:spPr>
              <a:xfrm>
                <a:off x="2855053" y="3263173"/>
                <a:ext cx="5652656" cy="461665"/>
              </a:xfrm>
              <a:prstGeom prst="rect">
                <a:avLst/>
              </a:prstGeom>
              <a:noFill/>
            </p:spPr>
            <p:txBody>
              <a:bodyPr wrap="square" rtlCol="0">
                <a:spAutoFit/>
              </a:bodyPr>
              <a:lstStyle/>
              <a:p>
                <a:pPr algn="ctr"/>
                <a:r>
                  <a:rPr lang="en-US" sz="2400" b="1" dirty="0"/>
                  <a:t>Mohammed Habib &amp; Aseel Badukhon</a:t>
                </a:r>
              </a:p>
            </p:txBody>
          </p:sp>
        </p:grpSp>
        <p:grpSp>
          <p:nvGrpSpPr>
            <p:cNvPr id="27" name="Group 26">
              <a:extLst>
                <a:ext uri="{FF2B5EF4-FFF2-40B4-BE49-F238E27FC236}">
                  <a16:creationId xmlns="" xmlns:a16="http://schemas.microsoft.com/office/drawing/2014/main" id="{DF884B93-CE58-4FD8-9002-401A615187FA}"/>
                </a:ext>
              </a:extLst>
            </p:cNvPr>
            <p:cNvGrpSpPr/>
            <p:nvPr/>
          </p:nvGrpSpPr>
          <p:grpSpPr>
            <a:xfrm>
              <a:off x="181534" y="4908416"/>
              <a:ext cx="3455281" cy="1016653"/>
              <a:chOff x="181534" y="5289091"/>
              <a:chExt cx="3455281" cy="1016653"/>
            </a:xfrm>
          </p:grpSpPr>
          <p:sp>
            <p:nvSpPr>
              <p:cNvPr id="15" name="TextBox 14">
                <a:extLst>
                  <a:ext uri="{FF2B5EF4-FFF2-40B4-BE49-F238E27FC236}">
                    <a16:creationId xmlns="" xmlns:a16="http://schemas.microsoft.com/office/drawing/2014/main" id="{636B556B-9914-4398-962B-5E127BCE6B3F}"/>
                  </a:ext>
                </a:extLst>
              </p:cNvPr>
              <p:cNvSpPr txBox="1"/>
              <p:nvPr/>
            </p:nvSpPr>
            <p:spPr>
              <a:xfrm>
                <a:off x="181534" y="5936412"/>
                <a:ext cx="3048001" cy="369332"/>
              </a:xfrm>
              <a:prstGeom prst="rect">
                <a:avLst/>
              </a:prstGeom>
              <a:noFill/>
            </p:spPr>
            <p:txBody>
              <a:bodyPr wrap="square" rtlCol="0">
                <a:spAutoFit/>
              </a:bodyPr>
              <a:lstStyle/>
              <a:p>
                <a:r>
                  <a:rPr lang="en-US" dirty="0"/>
                  <a:t>Doctors’ notes and slides</a:t>
                </a:r>
              </a:p>
            </p:txBody>
          </p:sp>
          <p:cxnSp>
            <p:nvCxnSpPr>
              <p:cNvPr id="16" name="Straight Connector 15">
                <a:extLst>
                  <a:ext uri="{FF2B5EF4-FFF2-40B4-BE49-F238E27FC236}">
                    <a16:creationId xmlns="" xmlns:a16="http://schemas.microsoft.com/office/drawing/2014/main" id="{71A9CA41-48A2-4C21-BC59-FD5EC6620845}"/>
                  </a:ext>
                </a:extLst>
              </p:cNvPr>
              <p:cNvCxnSpPr/>
              <p:nvPr/>
            </p:nvCxnSpPr>
            <p:spPr>
              <a:xfrm>
                <a:off x="181534" y="5812311"/>
                <a:ext cx="3455281"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 xmlns:a16="http://schemas.microsoft.com/office/drawing/2014/main" id="{D3D7D457-2A8C-4E24-BEE3-5C4200955414}"/>
                  </a:ext>
                </a:extLst>
              </p:cNvPr>
              <p:cNvSpPr txBox="1"/>
              <p:nvPr/>
            </p:nvSpPr>
            <p:spPr>
              <a:xfrm>
                <a:off x="181534" y="5289091"/>
                <a:ext cx="2771927" cy="523220"/>
              </a:xfrm>
              <a:prstGeom prst="rect">
                <a:avLst/>
              </a:prstGeom>
              <a:noFill/>
            </p:spPr>
            <p:txBody>
              <a:bodyPr wrap="square" rtlCol="0">
                <a:spAutoFit/>
              </a:bodyPr>
              <a:lstStyle/>
              <a:p>
                <a:r>
                  <a:rPr lang="en-US" sz="2800" b="1" dirty="0">
                    <a:solidFill>
                      <a:schemeClr val="tx2">
                        <a:lumMod val="50000"/>
                      </a:schemeClr>
                    </a:solidFill>
                    <a:latin typeface="Calibri" panose="020F0502020204030204" pitchFamily="34" charset="0"/>
                    <a:cs typeface="Calibri" panose="020F0502020204030204" pitchFamily="34" charset="0"/>
                  </a:rPr>
                  <a:t>↗</a:t>
                </a:r>
                <a:r>
                  <a:rPr lang="en-US" sz="2800" b="1" dirty="0">
                    <a:solidFill>
                      <a:schemeClr val="tx2">
                        <a:lumMod val="50000"/>
                      </a:schemeClr>
                    </a:solidFill>
                  </a:rPr>
                  <a:t>Reference:</a:t>
                </a:r>
              </a:p>
            </p:txBody>
          </p:sp>
        </p:grpSp>
        <p:grpSp>
          <p:nvGrpSpPr>
            <p:cNvPr id="25" name="Group 24">
              <a:extLst>
                <a:ext uri="{FF2B5EF4-FFF2-40B4-BE49-F238E27FC236}">
                  <a16:creationId xmlns="" xmlns:a16="http://schemas.microsoft.com/office/drawing/2014/main" id="{65391207-6B04-4E63-955A-03A06E9BCAA7}"/>
                </a:ext>
              </a:extLst>
            </p:cNvPr>
            <p:cNvGrpSpPr/>
            <p:nvPr/>
          </p:nvGrpSpPr>
          <p:grpSpPr>
            <a:xfrm>
              <a:off x="4583083" y="6389307"/>
              <a:ext cx="3172449" cy="330120"/>
              <a:chOff x="268475" y="111270"/>
              <a:chExt cx="3172449" cy="330120"/>
            </a:xfrm>
          </p:grpSpPr>
          <p:pic>
            <p:nvPicPr>
              <p:cNvPr id="4" name="Picture 3">
                <a:hlinkClick r:id="rId3"/>
                <a:extLst>
                  <a:ext uri="{FF2B5EF4-FFF2-40B4-BE49-F238E27FC236}">
                    <a16:creationId xmlns="" xmlns:a16="http://schemas.microsoft.com/office/drawing/2014/main" id="{A76A668B-9D60-4CBC-96DD-1E4B6F136F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475" y="111270"/>
                <a:ext cx="302817" cy="302817"/>
              </a:xfrm>
              <a:prstGeom prst="rect">
                <a:avLst/>
              </a:prstGeom>
            </p:spPr>
          </p:pic>
          <p:sp>
            <p:nvSpPr>
              <p:cNvPr id="6" name="TextBox 5">
                <a:hlinkClick r:id="rId3"/>
                <a:extLst>
                  <a:ext uri="{FF2B5EF4-FFF2-40B4-BE49-F238E27FC236}">
                    <a16:creationId xmlns="" xmlns:a16="http://schemas.microsoft.com/office/drawing/2014/main" id="{B74166D1-4164-4B83-872A-5B2FF3F4A39C}"/>
                  </a:ext>
                </a:extLst>
              </p:cNvPr>
              <p:cNvSpPr txBox="1"/>
              <p:nvPr/>
            </p:nvSpPr>
            <p:spPr>
              <a:xfrm rot="10800000" flipV="1">
                <a:off x="571292" y="138574"/>
                <a:ext cx="2869632" cy="302816"/>
              </a:xfrm>
              <a:prstGeom prst="rect">
                <a:avLst/>
              </a:prstGeom>
              <a:noFill/>
            </p:spPr>
            <p:txBody>
              <a:bodyPr vert="wordArtVert" wrap="square" rtlCol="0">
                <a:spAutoFit/>
              </a:bodyPr>
              <a:lstStyle/>
              <a:p>
                <a:pPr algn="ctr"/>
                <a:r>
                  <a:rPr lang="en-US" sz="1050" b="1" dirty="0"/>
                  <a:t>@Psychiatry436</a:t>
                </a:r>
              </a:p>
            </p:txBody>
          </p:sp>
        </p:grpSp>
        <p:grpSp>
          <p:nvGrpSpPr>
            <p:cNvPr id="26" name="Group 25">
              <a:extLst>
                <a:ext uri="{FF2B5EF4-FFF2-40B4-BE49-F238E27FC236}">
                  <a16:creationId xmlns="" xmlns:a16="http://schemas.microsoft.com/office/drawing/2014/main" id="{7C64573E-39E1-4DB4-8829-287FD600DF34}"/>
                </a:ext>
              </a:extLst>
            </p:cNvPr>
            <p:cNvGrpSpPr/>
            <p:nvPr/>
          </p:nvGrpSpPr>
          <p:grpSpPr>
            <a:xfrm>
              <a:off x="181534" y="6309132"/>
              <a:ext cx="3147209" cy="410295"/>
              <a:chOff x="181534" y="608338"/>
              <a:chExt cx="3147209" cy="410295"/>
            </a:xfrm>
          </p:grpSpPr>
          <p:pic>
            <p:nvPicPr>
              <p:cNvPr id="23" name="Picture 22">
                <a:hlinkClick r:id="rId5"/>
                <a:extLst>
                  <a:ext uri="{FF2B5EF4-FFF2-40B4-BE49-F238E27FC236}">
                    <a16:creationId xmlns="" xmlns:a16="http://schemas.microsoft.com/office/drawing/2014/main" id="{0A8FC657-6347-44A7-A1CC-A7FFA6521A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1534" y="608338"/>
                <a:ext cx="405457" cy="405457"/>
              </a:xfrm>
              <a:prstGeom prst="rect">
                <a:avLst/>
              </a:prstGeom>
            </p:spPr>
          </p:pic>
          <p:sp>
            <p:nvSpPr>
              <p:cNvPr id="24" name="TextBox 23">
                <a:hlinkClick r:id="rId5"/>
                <a:extLst>
                  <a:ext uri="{FF2B5EF4-FFF2-40B4-BE49-F238E27FC236}">
                    <a16:creationId xmlns="" xmlns:a16="http://schemas.microsoft.com/office/drawing/2014/main" id="{6A1FE9E3-C9AA-4657-BBD8-32C8121D2190}"/>
                  </a:ext>
                </a:extLst>
              </p:cNvPr>
              <p:cNvSpPr txBox="1"/>
              <p:nvPr/>
            </p:nvSpPr>
            <p:spPr>
              <a:xfrm>
                <a:off x="532528" y="649301"/>
                <a:ext cx="2796215" cy="369332"/>
              </a:xfrm>
              <a:prstGeom prst="rect">
                <a:avLst/>
              </a:prstGeom>
              <a:noFill/>
            </p:spPr>
            <p:txBody>
              <a:bodyPr vert="wordArtVert" wrap="square" rtlCol="0">
                <a:spAutoFit/>
              </a:bodyPr>
              <a:lstStyle/>
              <a:p>
                <a:pPr algn="ctr"/>
                <a:r>
                  <a:rPr lang="en-US" sz="1100" b="1" dirty="0"/>
                  <a:t>436psychiatry</a:t>
                </a:r>
              </a:p>
            </p:txBody>
          </p:sp>
        </p:grpSp>
        <p:grpSp>
          <p:nvGrpSpPr>
            <p:cNvPr id="31" name="Group 30">
              <a:extLst>
                <a:ext uri="{FF2B5EF4-FFF2-40B4-BE49-F238E27FC236}">
                  <a16:creationId xmlns="" xmlns:a16="http://schemas.microsoft.com/office/drawing/2014/main" id="{F8ECF31B-8D69-4B48-84CE-2F31C4D60E9E}"/>
                </a:ext>
              </a:extLst>
            </p:cNvPr>
            <p:cNvGrpSpPr/>
            <p:nvPr/>
          </p:nvGrpSpPr>
          <p:grpSpPr>
            <a:xfrm>
              <a:off x="8863259" y="6327633"/>
              <a:ext cx="3139513" cy="414256"/>
              <a:chOff x="8519959" y="6295543"/>
              <a:chExt cx="3139513" cy="414256"/>
            </a:xfrm>
          </p:grpSpPr>
          <p:pic>
            <p:nvPicPr>
              <p:cNvPr id="29" name="Picture 28">
                <a:hlinkClick r:id="rId7"/>
                <a:extLst>
                  <a:ext uri="{FF2B5EF4-FFF2-40B4-BE49-F238E27FC236}">
                    <a16:creationId xmlns="" xmlns:a16="http://schemas.microsoft.com/office/drawing/2014/main" id="{05D9C44C-C6DC-45F9-A25C-895037FBE55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519959" y="6295543"/>
                <a:ext cx="405457" cy="405457"/>
              </a:xfrm>
              <a:prstGeom prst="rect">
                <a:avLst/>
              </a:prstGeom>
            </p:spPr>
          </p:pic>
          <p:sp>
            <p:nvSpPr>
              <p:cNvPr id="30" name="TextBox 29">
                <a:hlinkClick r:id="rId7"/>
                <a:extLst>
                  <a:ext uri="{FF2B5EF4-FFF2-40B4-BE49-F238E27FC236}">
                    <a16:creationId xmlns="" xmlns:a16="http://schemas.microsoft.com/office/drawing/2014/main" id="{0747743B-E027-4546-A822-8C031C32B39F}"/>
                  </a:ext>
                </a:extLst>
              </p:cNvPr>
              <p:cNvSpPr txBox="1"/>
              <p:nvPr/>
            </p:nvSpPr>
            <p:spPr>
              <a:xfrm>
                <a:off x="8863257" y="6340467"/>
                <a:ext cx="2796215" cy="369332"/>
              </a:xfrm>
              <a:prstGeom prst="rect">
                <a:avLst/>
              </a:prstGeom>
              <a:noFill/>
            </p:spPr>
            <p:txBody>
              <a:bodyPr vert="wordArtVert" wrap="square" rtlCol="0">
                <a:spAutoFit/>
              </a:bodyPr>
              <a:lstStyle/>
              <a:p>
                <a:pPr algn="ctr"/>
                <a:r>
                  <a:rPr lang="en-US" sz="1100" b="1" dirty="0"/>
                  <a:t>Your feedback?</a:t>
                </a:r>
              </a:p>
            </p:txBody>
          </p:sp>
        </p:grpSp>
      </p:grpSp>
      <p:grpSp>
        <p:nvGrpSpPr>
          <p:cNvPr id="14" name="Group 13">
            <a:extLst>
              <a:ext uri="{FF2B5EF4-FFF2-40B4-BE49-F238E27FC236}">
                <a16:creationId xmlns="" xmlns:a16="http://schemas.microsoft.com/office/drawing/2014/main" id="{6AF8E4FB-58B8-46D6-A366-D7DF63C2FB88}"/>
              </a:ext>
            </a:extLst>
          </p:cNvPr>
          <p:cNvGrpSpPr/>
          <p:nvPr/>
        </p:nvGrpSpPr>
        <p:grpSpPr>
          <a:xfrm>
            <a:off x="3789625" y="3838557"/>
            <a:ext cx="5652655" cy="1631216"/>
            <a:chOff x="3688077" y="3914981"/>
            <a:chExt cx="5652655" cy="1631216"/>
          </a:xfrm>
        </p:grpSpPr>
        <p:sp>
          <p:nvSpPr>
            <p:cNvPr id="12" name="TextBox 11">
              <a:extLst>
                <a:ext uri="{FF2B5EF4-FFF2-40B4-BE49-F238E27FC236}">
                  <a16:creationId xmlns="" xmlns:a16="http://schemas.microsoft.com/office/drawing/2014/main" id="{1A0A8459-B28E-41DD-B22D-FBED8C1C00A4}"/>
                </a:ext>
              </a:extLst>
            </p:cNvPr>
            <p:cNvSpPr txBox="1"/>
            <p:nvPr/>
          </p:nvSpPr>
          <p:spPr>
            <a:xfrm>
              <a:off x="3688077" y="3914981"/>
              <a:ext cx="5652655" cy="1631216"/>
            </a:xfrm>
            <a:prstGeom prst="rect">
              <a:avLst/>
            </a:prstGeom>
            <a:noFill/>
            <a:ln>
              <a:noFill/>
              <a:prstDash val="lgDashDot"/>
            </a:ln>
          </p:spPr>
          <p:txBody>
            <a:bodyPr wrap="square" rtlCol="0">
              <a:spAutoFit/>
            </a:bodyPr>
            <a:lstStyle/>
            <a:p>
              <a:pPr algn="ctr"/>
              <a:r>
                <a:rPr lang="ar-SA" sz="2000" dirty="0">
                  <a:solidFill>
                    <a:schemeClr val="bg2">
                      <a:lumMod val="25000"/>
                    </a:schemeClr>
                  </a:solidFill>
                  <a:latin typeface="Arabic Typesetting" panose="03020402040406030203" pitchFamily="66" charset="-78"/>
                  <a:cs typeface="Arabic Typesetting" panose="03020402040406030203" pitchFamily="66" charset="-78"/>
                </a:rPr>
                <a:t>"تم بفضل من </a:t>
              </a:r>
              <a:r>
                <a:rPr lang="ar-SA" sz="2000" dirty="0" smtClean="0">
                  <a:solidFill>
                    <a:schemeClr val="bg2">
                      <a:lumMod val="25000"/>
                    </a:schemeClr>
                  </a:solidFill>
                  <a:latin typeface="Arabic Typesetting" panose="03020402040406030203" pitchFamily="66" charset="-78"/>
                  <a:cs typeface="Arabic Typesetting" panose="03020402040406030203" pitchFamily="66" charset="-78"/>
                </a:rPr>
                <a:t>الله</a:t>
              </a:r>
              <a:endParaRPr lang="ar-SA" sz="2000" dirty="0">
                <a:solidFill>
                  <a:schemeClr val="bg2">
                    <a:lumMod val="25000"/>
                  </a:schemeClr>
                </a:solidFill>
                <a:latin typeface="Arabic Typesetting" panose="03020402040406030203" pitchFamily="66" charset="-78"/>
                <a:cs typeface="Arabic Typesetting" panose="03020402040406030203" pitchFamily="66" charset="-78"/>
              </a:endParaRPr>
            </a:p>
            <a:p>
              <a:pPr algn="ctr"/>
              <a:r>
                <a:rPr lang="ar-SA" sz="2000" dirty="0">
                  <a:solidFill>
                    <a:schemeClr val="bg2">
                      <a:lumMod val="25000"/>
                    </a:schemeClr>
                  </a:solidFill>
                  <a:latin typeface="Arabic Typesetting" panose="03020402040406030203" pitchFamily="66" charset="-78"/>
                  <a:cs typeface="Arabic Typesetting" panose="03020402040406030203" pitchFamily="66" charset="-78"/>
                </a:rPr>
                <a:t>نسأل الله أن يكون هذا العمل علم ينتفع به و أن يجعله في ميزان حسناتنا.</a:t>
              </a:r>
            </a:p>
            <a:p>
              <a:pPr algn="ctr"/>
              <a:r>
                <a:rPr lang="ar-SA" sz="2000" dirty="0">
                  <a:solidFill>
                    <a:schemeClr val="bg2">
                      <a:lumMod val="25000"/>
                    </a:schemeClr>
                  </a:solidFill>
                  <a:latin typeface="Arabic Typesetting" panose="03020402040406030203" pitchFamily="66" charset="-78"/>
                  <a:cs typeface="Arabic Typesetting" panose="03020402040406030203" pitchFamily="66" charset="-78"/>
                </a:rPr>
                <a:t>آخر محاضرة لمادة الطب النفسي لمرحلة العلوم الأساسية قبل بلوغ السنوات الإكلينيكية التي نرجو فيها التوفيق و التيسير"</a:t>
              </a:r>
              <a:endParaRPr lang="en-US" sz="2000" dirty="0">
                <a:solidFill>
                  <a:schemeClr val="bg2">
                    <a:lumMod val="25000"/>
                  </a:schemeClr>
                </a:solidFill>
                <a:latin typeface="Arabic Typesetting" panose="03020402040406030203" pitchFamily="66" charset="-78"/>
                <a:cs typeface="Arabic Typesetting" panose="03020402040406030203" pitchFamily="66" charset="-78"/>
              </a:endParaRPr>
            </a:p>
          </p:txBody>
        </p:sp>
        <p:sp>
          <p:nvSpPr>
            <p:cNvPr id="13" name="Heart 12">
              <a:extLst>
                <a:ext uri="{FF2B5EF4-FFF2-40B4-BE49-F238E27FC236}">
                  <a16:creationId xmlns="" xmlns:a16="http://schemas.microsoft.com/office/drawing/2014/main" id="{B1939EE7-5D10-47D4-8ABC-3192161D2F95}"/>
                </a:ext>
              </a:extLst>
            </p:cNvPr>
            <p:cNvSpPr/>
            <p:nvPr/>
          </p:nvSpPr>
          <p:spPr>
            <a:xfrm>
              <a:off x="5552010" y="3991258"/>
              <a:ext cx="238541" cy="225562"/>
            </a:xfrm>
            <a:prstGeom prst="hear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41271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5941E6D2-50BD-481F-B761-F8085DF3E777}"/>
              </a:ext>
            </a:extLst>
          </p:cNvPr>
          <p:cNvCxnSpPr/>
          <p:nvPr/>
        </p:nvCxnSpPr>
        <p:spPr>
          <a:xfrm>
            <a:off x="200905" y="990928"/>
            <a:ext cx="3455281" cy="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 xmlns:a16="http://schemas.microsoft.com/office/drawing/2014/main" id="{5E7E1E97-E741-4751-B76B-93AE99E697B4}"/>
              </a:ext>
            </a:extLst>
          </p:cNvPr>
          <p:cNvSpPr txBox="1"/>
          <p:nvPr/>
        </p:nvSpPr>
        <p:spPr>
          <a:xfrm>
            <a:off x="200905" y="344597"/>
            <a:ext cx="4538749" cy="646331"/>
          </a:xfrm>
          <a:prstGeom prst="rect">
            <a:avLst/>
          </a:prstGeom>
          <a:noFill/>
        </p:spPr>
        <p:txBody>
          <a:bodyPr wrap="square" rtlCol="0">
            <a:spAutoFit/>
          </a:bodyPr>
          <a:lstStyle/>
          <a:p>
            <a:r>
              <a:rPr lang="en-US" sz="3600" b="1" dirty="0">
                <a:solidFill>
                  <a:schemeClr val="tx2">
                    <a:lumMod val="50000"/>
                  </a:schemeClr>
                </a:solidFill>
                <a:latin typeface="Calibri" panose="020F0502020204030204" pitchFamily="34" charset="0"/>
                <a:cs typeface="Calibri" panose="020F0502020204030204" pitchFamily="34" charset="0"/>
              </a:rPr>
              <a:t>↗</a:t>
            </a:r>
            <a:r>
              <a:rPr lang="en-US" sz="3600" b="1" dirty="0">
                <a:solidFill>
                  <a:schemeClr val="tx2">
                    <a:lumMod val="50000"/>
                  </a:schemeClr>
                </a:solidFill>
                <a:latin typeface="+mj-lt"/>
              </a:rPr>
              <a:t>Objectives:</a:t>
            </a:r>
          </a:p>
        </p:txBody>
      </p:sp>
      <p:sp>
        <p:nvSpPr>
          <p:cNvPr id="5" name="TextBox 4">
            <a:extLst>
              <a:ext uri="{FF2B5EF4-FFF2-40B4-BE49-F238E27FC236}">
                <a16:creationId xmlns="" xmlns:a16="http://schemas.microsoft.com/office/drawing/2014/main" id="{2976C1E0-7F3D-460C-8606-FABBC33A5212}"/>
              </a:ext>
            </a:extLst>
          </p:cNvPr>
          <p:cNvSpPr txBox="1"/>
          <p:nvPr/>
        </p:nvSpPr>
        <p:spPr>
          <a:xfrm>
            <a:off x="200905" y="1902302"/>
            <a:ext cx="9618956" cy="2308324"/>
          </a:xfrm>
          <a:prstGeom prst="rect">
            <a:avLst/>
          </a:prstGeom>
          <a:noFill/>
        </p:spPr>
        <p:txBody>
          <a:bodyPr wrap="square" rtlCol="0">
            <a:spAutoFit/>
          </a:bodyPr>
          <a:lstStyle/>
          <a:p>
            <a:pPr marL="342900" indent="-342900">
              <a:buFont typeface="+mj-lt"/>
              <a:buAutoNum type="arabicPeriod"/>
            </a:pPr>
            <a:r>
              <a:rPr lang="en-US" sz="2400" dirty="0"/>
              <a:t>Know the adolescence definition.</a:t>
            </a:r>
          </a:p>
          <a:p>
            <a:pPr marL="342900" indent="-342900">
              <a:buFont typeface="+mj-lt"/>
              <a:buAutoNum type="arabicPeriod"/>
            </a:pPr>
            <a:r>
              <a:rPr lang="en-US" sz="2400" dirty="0"/>
              <a:t>Know the physical changes in adolescence.</a:t>
            </a:r>
          </a:p>
          <a:p>
            <a:pPr marL="342900" indent="-342900">
              <a:buFont typeface="+mj-lt"/>
              <a:buAutoNum type="arabicPeriod"/>
            </a:pPr>
            <a:r>
              <a:rPr lang="en-US" sz="2400" dirty="0"/>
              <a:t>Know the behavioral changes in adolescence.</a:t>
            </a:r>
          </a:p>
          <a:p>
            <a:pPr marL="342900" indent="-342900">
              <a:buFont typeface="+mj-lt"/>
              <a:buAutoNum type="arabicPeriod"/>
            </a:pPr>
            <a:r>
              <a:rPr lang="en-US" sz="2400" dirty="0"/>
              <a:t>Know the emotional changes in adolescence.</a:t>
            </a:r>
          </a:p>
          <a:p>
            <a:pPr marL="342900" indent="-342900">
              <a:buFont typeface="+mj-lt"/>
              <a:buAutoNum type="arabicPeriod"/>
            </a:pPr>
            <a:r>
              <a:rPr lang="en-US" sz="2400" dirty="0"/>
              <a:t>Know the cognitive changes in adolescence.</a:t>
            </a:r>
          </a:p>
          <a:p>
            <a:pPr marL="342900" indent="-342900">
              <a:buFont typeface="+mj-lt"/>
              <a:buAutoNum type="arabicPeriod"/>
            </a:pPr>
            <a:r>
              <a:rPr lang="en-US" sz="2400" dirty="0"/>
              <a:t>Know the social changes in adolescence.</a:t>
            </a:r>
          </a:p>
        </p:txBody>
      </p:sp>
    </p:spTree>
    <p:extLst>
      <p:ext uri="{BB962C8B-B14F-4D97-AF65-F5344CB8AC3E}">
        <p14:creationId xmlns:p14="http://schemas.microsoft.com/office/powerpoint/2010/main" val="3162024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2AB2F6F4-7BA3-4B7C-A423-E1A9B646D258}"/>
              </a:ext>
            </a:extLst>
          </p:cNvPr>
          <p:cNvGrpSpPr/>
          <p:nvPr/>
        </p:nvGrpSpPr>
        <p:grpSpPr>
          <a:xfrm>
            <a:off x="0" y="0"/>
            <a:ext cx="940905" cy="6858000"/>
            <a:chOff x="0" y="0"/>
            <a:chExt cx="940905" cy="6858000"/>
          </a:xfrm>
        </p:grpSpPr>
        <p:sp>
          <p:nvSpPr>
            <p:cNvPr id="2" name="Rectangle 1">
              <a:extLst>
                <a:ext uri="{FF2B5EF4-FFF2-40B4-BE49-F238E27FC236}">
                  <a16:creationId xmlns="" xmlns:a16="http://schemas.microsoft.com/office/drawing/2014/main" id="{17AF46F0-317C-4205-8CB5-66B9113BC8C2}"/>
                </a:ext>
              </a:extLst>
            </p:cNvPr>
            <p:cNvSpPr/>
            <p:nvPr/>
          </p:nvSpPr>
          <p:spPr>
            <a:xfrm>
              <a:off x="0" y="0"/>
              <a:ext cx="72887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b="1" dirty="0">
                  <a:solidFill>
                    <a:schemeClr val="bg1"/>
                  </a:solidFill>
                  <a:latin typeface="+mj-lt"/>
                </a:rPr>
                <a:t>Adolescence</a:t>
              </a:r>
            </a:p>
          </p:txBody>
        </p:sp>
        <p:sp>
          <p:nvSpPr>
            <p:cNvPr id="3" name="Oval 2">
              <a:extLst>
                <a:ext uri="{FF2B5EF4-FFF2-40B4-BE49-F238E27FC236}">
                  <a16:creationId xmlns="" xmlns:a16="http://schemas.microsoft.com/office/drawing/2014/main" id="{45246BF6-539F-4E66-965B-1FDA26359C28}"/>
                </a:ext>
              </a:extLst>
            </p:cNvPr>
            <p:cNvSpPr/>
            <p:nvPr/>
          </p:nvSpPr>
          <p:spPr>
            <a:xfrm>
              <a:off x="516835" y="397564"/>
              <a:ext cx="424070" cy="357809"/>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 xmlns:a16="http://schemas.microsoft.com/office/drawing/2014/main" id="{B7144FE5-2D19-4553-94C2-9036FBF994B7}"/>
              </a:ext>
            </a:extLst>
          </p:cNvPr>
          <p:cNvSpPr txBox="1"/>
          <p:nvPr/>
        </p:nvSpPr>
        <p:spPr>
          <a:xfrm>
            <a:off x="1329094" y="314858"/>
            <a:ext cx="4538749" cy="523220"/>
          </a:xfrm>
          <a:prstGeom prst="rect">
            <a:avLst/>
          </a:prstGeom>
          <a:noFill/>
        </p:spPr>
        <p:txBody>
          <a:bodyPr wrap="square" rtlCol="0">
            <a:spAutoFit/>
          </a:bodyPr>
          <a:lstStyle/>
          <a:p>
            <a:r>
              <a:rPr lang="en-US" sz="2800" b="1" dirty="0">
                <a:solidFill>
                  <a:schemeClr val="tx2">
                    <a:lumMod val="50000"/>
                  </a:schemeClr>
                </a:solidFill>
                <a:latin typeface="+mj-lt"/>
              </a:rPr>
              <a:t>What is Adolescence?</a:t>
            </a:r>
          </a:p>
        </p:txBody>
      </p:sp>
      <p:grpSp>
        <p:nvGrpSpPr>
          <p:cNvPr id="10" name="Group 9">
            <a:extLst>
              <a:ext uri="{FF2B5EF4-FFF2-40B4-BE49-F238E27FC236}">
                <a16:creationId xmlns="" xmlns:a16="http://schemas.microsoft.com/office/drawing/2014/main" id="{60EB7019-587B-465E-BF28-4FBDEE17BD98}"/>
              </a:ext>
            </a:extLst>
          </p:cNvPr>
          <p:cNvGrpSpPr/>
          <p:nvPr/>
        </p:nvGrpSpPr>
        <p:grpSpPr>
          <a:xfrm>
            <a:off x="1329094" y="924916"/>
            <a:ext cx="8534399" cy="1846660"/>
            <a:chOff x="940905" y="834884"/>
            <a:chExt cx="8534399" cy="1846660"/>
          </a:xfrm>
        </p:grpSpPr>
        <p:sp>
          <p:nvSpPr>
            <p:cNvPr id="8" name="TextBox 7">
              <a:extLst>
                <a:ext uri="{FF2B5EF4-FFF2-40B4-BE49-F238E27FC236}">
                  <a16:creationId xmlns="" xmlns:a16="http://schemas.microsoft.com/office/drawing/2014/main" id="{3C20F9C5-5486-41C9-9F74-B8CE5167BF49}"/>
                </a:ext>
              </a:extLst>
            </p:cNvPr>
            <p:cNvSpPr txBox="1"/>
            <p:nvPr/>
          </p:nvSpPr>
          <p:spPr>
            <a:xfrm>
              <a:off x="940905" y="834884"/>
              <a:ext cx="7871791" cy="646331"/>
            </a:xfrm>
            <a:prstGeom prst="rect">
              <a:avLst/>
            </a:prstGeom>
            <a:noFill/>
          </p:spPr>
          <p:txBody>
            <a:bodyPr wrap="square" rtlCol="0">
              <a:spAutoFit/>
            </a:bodyPr>
            <a:lstStyle/>
            <a:p>
              <a:pPr marL="285750" indent="-285750">
                <a:buFont typeface="Courier New" panose="02070309020205020404" pitchFamily="49" charset="0"/>
                <a:buChar char="o"/>
              </a:pPr>
              <a:r>
                <a:rPr lang="en-US" dirty="0"/>
                <a:t>Adolescence is a period of global &amp; pervasive changes and not a matter of developmental crisis.</a:t>
              </a:r>
            </a:p>
          </p:txBody>
        </p:sp>
        <p:sp>
          <p:nvSpPr>
            <p:cNvPr id="9" name="TextBox 8">
              <a:extLst>
                <a:ext uri="{FF2B5EF4-FFF2-40B4-BE49-F238E27FC236}">
                  <a16:creationId xmlns="" xmlns:a16="http://schemas.microsoft.com/office/drawing/2014/main" id="{5365553F-8500-46C1-9DD5-54F7AEB502CD}"/>
                </a:ext>
              </a:extLst>
            </p:cNvPr>
            <p:cNvSpPr txBox="1"/>
            <p:nvPr/>
          </p:nvSpPr>
          <p:spPr>
            <a:xfrm>
              <a:off x="940905" y="1481215"/>
              <a:ext cx="8534399" cy="1200329"/>
            </a:xfrm>
            <a:prstGeom prst="rect">
              <a:avLst/>
            </a:prstGeom>
            <a:noFill/>
          </p:spPr>
          <p:txBody>
            <a:bodyPr wrap="square" rtlCol="0">
              <a:spAutoFit/>
            </a:bodyPr>
            <a:lstStyle/>
            <a:p>
              <a:pPr marL="285750" indent="-285750">
                <a:buFont typeface="Courier New" panose="02070309020205020404" pitchFamily="49" charset="0"/>
                <a:buChar char="o"/>
              </a:pPr>
              <a:r>
                <a:rPr lang="en-US" dirty="0"/>
                <a:t>Most of adolescents pass through it smoothly.</a:t>
              </a:r>
            </a:p>
            <a:p>
              <a:pPr marL="285750" indent="-285750">
                <a:buFont typeface="Courier New" panose="02070309020205020404" pitchFamily="49" charset="0"/>
                <a:buChar char="o"/>
              </a:pPr>
              <a:r>
                <a:rPr lang="en-US" dirty="0"/>
                <a:t>Averagely, it expands between 12 &amp; 20 year of age.</a:t>
              </a:r>
            </a:p>
            <a:p>
              <a:pPr marL="285750" indent="-285750">
                <a:buFont typeface="Courier New" panose="02070309020205020404" pitchFamily="49" charset="0"/>
                <a:buChar char="o"/>
              </a:pPr>
              <a:r>
                <a:rPr lang="en-US" dirty="0"/>
                <a:t>The period of adolescence lasts till the individual becomes a young man or woman.</a:t>
              </a:r>
            </a:p>
            <a:p>
              <a:endParaRPr lang="en-US" dirty="0"/>
            </a:p>
          </p:txBody>
        </p:sp>
      </p:grpSp>
      <p:sp>
        <p:nvSpPr>
          <p:cNvPr id="14" name="TextBox 13">
            <a:extLst>
              <a:ext uri="{FF2B5EF4-FFF2-40B4-BE49-F238E27FC236}">
                <a16:creationId xmlns="" xmlns:a16="http://schemas.microsoft.com/office/drawing/2014/main" id="{1788D22D-D67F-49E7-BE2E-86855884FB59}"/>
              </a:ext>
            </a:extLst>
          </p:cNvPr>
          <p:cNvSpPr txBox="1"/>
          <p:nvPr/>
        </p:nvSpPr>
        <p:spPr>
          <a:xfrm>
            <a:off x="1329094" y="2900698"/>
            <a:ext cx="8375623" cy="1877437"/>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accent6">
                    <a:lumMod val="75000"/>
                  </a:schemeClr>
                </a:solidFill>
              </a:rPr>
              <a:t>Some people think that adolescence is a crisis and all kind of inappropriate behaviors must happen during this period and all teens are a potential danger but this period’s a total normal time of any human life in which we experience many unstable changes that can affect us in many ways (Transitional period from childhood to adulthood). When it becomes hard on the family then it is </a:t>
            </a:r>
            <a:r>
              <a:rPr lang="en-US" sz="1600" dirty="0" smtClean="0">
                <a:solidFill>
                  <a:schemeClr val="accent6">
                    <a:lumMod val="75000"/>
                  </a:schemeClr>
                </a:solidFill>
              </a:rPr>
              <a:t>considered </a:t>
            </a:r>
            <a:r>
              <a:rPr lang="en-US" sz="1600" dirty="0">
                <a:solidFill>
                  <a:schemeClr val="accent6">
                    <a:lumMod val="75000"/>
                  </a:schemeClr>
                </a:solidFill>
              </a:rPr>
              <a:t>abnormal.</a:t>
            </a:r>
          </a:p>
          <a:p>
            <a:pPr marL="285750" indent="-285750">
              <a:buFont typeface="Arial" panose="020B0604020202020204" pitchFamily="34" charset="0"/>
              <a:buChar char="•"/>
            </a:pPr>
            <a:r>
              <a:rPr lang="en-US" sz="1600" dirty="0">
                <a:solidFill>
                  <a:schemeClr val="accent6">
                    <a:lumMod val="75000"/>
                  </a:schemeClr>
                </a:solidFill>
              </a:rPr>
              <a:t>Adolescence needs a mutual understanding between parents and the adolescent. </a:t>
            </a:r>
          </a:p>
          <a:p>
            <a:pPr marL="285750" indent="-285750">
              <a:buFont typeface="Arial" panose="020B0604020202020204" pitchFamily="34" charset="0"/>
              <a:buChar char="•"/>
            </a:pPr>
            <a:r>
              <a:rPr lang="en-US" sz="1600" dirty="0">
                <a:solidFill>
                  <a:schemeClr val="accent6">
                    <a:lumMod val="75000"/>
                  </a:schemeClr>
                </a:solidFill>
              </a:rPr>
              <a:t>Psychological changes of adolescence occurs before physical changes by 2-1 year.</a:t>
            </a:r>
          </a:p>
        </p:txBody>
      </p:sp>
      <p:pic>
        <p:nvPicPr>
          <p:cNvPr id="16" name="Picture 15"/>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892860" y="4907257"/>
            <a:ext cx="3299140" cy="1989635"/>
          </a:xfrm>
          <a:prstGeom prst="rect">
            <a:avLst/>
          </a:prstGeom>
        </p:spPr>
      </p:pic>
    </p:spTree>
    <p:extLst>
      <p:ext uri="{BB962C8B-B14F-4D97-AF65-F5344CB8AC3E}">
        <p14:creationId xmlns:p14="http://schemas.microsoft.com/office/powerpoint/2010/main" val="85240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2AB2F6F4-7BA3-4B7C-A423-E1A9B646D258}"/>
              </a:ext>
            </a:extLst>
          </p:cNvPr>
          <p:cNvGrpSpPr/>
          <p:nvPr/>
        </p:nvGrpSpPr>
        <p:grpSpPr>
          <a:xfrm>
            <a:off x="0" y="0"/>
            <a:ext cx="940905" cy="6858000"/>
            <a:chOff x="0" y="0"/>
            <a:chExt cx="940905" cy="6858000"/>
          </a:xfrm>
        </p:grpSpPr>
        <p:sp>
          <p:nvSpPr>
            <p:cNvPr id="3" name="Rectangle 2">
              <a:extLst>
                <a:ext uri="{FF2B5EF4-FFF2-40B4-BE49-F238E27FC236}">
                  <a16:creationId xmlns="" xmlns:a16="http://schemas.microsoft.com/office/drawing/2014/main" id="{17AF46F0-317C-4205-8CB5-66B9113BC8C2}"/>
                </a:ext>
              </a:extLst>
            </p:cNvPr>
            <p:cNvSpPr/>
            <p:nvPr/>
          </p:nvSpPr>
          <p:spPr>
            <a:xfrm>
              <a:off x="0" y="0"/>
              <a:ext cx="72887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b="1" dirty="0">
                  <a:solidFill>
                    <a:schemeClr val="bg1"/>
                  </a:solidFill>
                  <a:latin typeface="+mj-lt"/>
                </a:rPr>
                <a:t>Adolescence</a:t>
              </a:r>
            </a:p>
          </p:txBody>
        </p:sp>
        <p:sp>
          <p:nvSpPr>
            <p:cNvPr id="4" name="Oval 3">
              <a:extLst>
                <a:ext uri="{FF2B5EF4-FFF2-40B4-BE49-F238E27FC236}">
                  <a16:creationId xmlns="" xmlns:a16="http://schemas.microsoft.com/office/drawing/2014/main" id="{45246BF6-539F-4E66-965B-1FDA26359C28}"/>
                </a:ext>
              </a:extLst>
            </p:cNvPr>
            <p:cNvSpPr/>
            <p:nvPr/>
          </p:nvSpPr>
          <p:spPr>
            <a:xfrm>
              <a:off x="516835" y="397564"/>
              <a:ext cx="424070" cy="357809"/>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 xmlns:a16="http://schemas.microsoft.com/office/drawing/2014/main" id="{24A1C0B7-E5CD-46B8-B58B-F7070E7790F7}"/>
              </a:ext>
            </a:extLst>
          </p:cNvPr>
          <p:cNvSpPr txBox="1"/>
          <p:nvPr/>
        </p:nvSpPr>
        <p:spPr>
          <a:xfrm>
            <a:off x="1058298" y="314858"/>
            <a:ext cx="5115339" cy="523220"/>
          </a:xfrm>
          <a:prstGeom prst="rect">
            <a:avLst/>
          </a:prstGeom>
          <a:noFill/>
        </p:spPr>
        <p:txBody>
          <a:bodyPr wrap="square" rtlCol="0">
            <a:spAutoFit/>
          </a:bodyPr>
          <a:lstStyle/>
          <a:p>
            <a:r>
              <a:rPr lang="en-US" sz="2800" b="1" dirty="0">
                <a:solidFill>
                  <a:schemeClr val="tx2">
                    <a:lumMod val="50000"/>
                  </a:schemeClr>
                </a:solidFill>
                <a:latin typeface="+mj-lt"/>
              </a:rPr>
              <a:t>WHO definition of Adolescence:</a:t>
            </a:r>
          </a:p>
        </p:txBody>
      </p:sp>
      <p:sp>
        <p:nvSpPr>
          <p:cNvPr id="7" name="Rectangle 6">
            <a:extLst>
              <a:ext uri="{FF2B5EF4-FFF2-40B4-BE49-F238E27FC236}">
                <a16:creationId xmlns="" xmlns:a16="http://schemas.microsoft.com/office/drawing/2014/main" id="{9A85480A-5E2C-48F1-A398-0785C4AD53A1}"/>
              </a:ext>
            </a:extLst>
          </p:cNvPr>
          <p:cNvSpPr/>
          <p:nvPr/>
        </p:nvSpPr>
        <p:spPr>
          <a:xfrm>
            <a:off x="1058298" y="910087"/>
            <a:ext cx="8719930" cy="2308324"/>
          </a:xfrm>
          <a:prstGeom prst="rect">
            <a:avLst/>
          </a:prstGeom>
        </p:spPr>
        <p:txBody>
          <a:bodyPr wrap="square">
            <a:spAutoFit/>
          </a:bodyPr>
          <a:lstStyle/>
          <a:p>
            <a:pPr marL="285750" indent="-285750">
              <a:buFont typeface="Courier New" panose="02070309020205020404" pitchFamily="49" charset="0"/>
              <a:buChar char="o"/>
            </a:pPr>
            <a:r>
              <a:rPr lang="en-US" i="1" dirty="0"/>
              <a:t>The World Health Organization (WHO) </a:t>
            </a:r>
            <a:r>
              <a:rPr lang="en-US" dirty="0"/>
              <a:t>defines adolescents as those people between </a:t>
            </a:r>
            <a:r>
              <a:rPr lang="en-US" dirty="0">
                <a:solidFill>
                  <a:srgbClr val="C00000"/>
                </a:solidFill>
              </a:rPr>
              <a:t>10 and 19</a:t>
            </a:r>
            <a:r>
              <a:rPr lang="en-US" dirty="0"/>
              <a:t> years of age. </a:t>
            </a:r>
          </a:p>
          <a:p>
            <a:pPr marL="285750" indent="-285750">
              <a:buFont typeface="Courier New" panose="02070309020205020404" pitchFamily="49" charset="0"/>
              <a:buChar char="o"/>
            </a:pPr>
            <a:r>
              <a:rPr lang="en-US" dirty="0"/>
              <a:t>The great majority of adolescents are, therefore, included in the age-based definition of “child”, adopted by the </a:t>
            </a:r>
            <a:r>
              <a:rPr lang="en-US" i="1" dirty="0"/>
              <a:t>Convention on the Rights of the Child</a:t>
            </a:r>
            <a:r>
              <a:rPr lang="en-US" dirty="0"/>
              <a:t>, as a person under the age of 18 years. </a:t>
            </a:r>
          </a:p>
          <a:p>
            <a:pPr marL="285750" indent="-285750">
              <a:buFont typeface="Courier New" panose="02070309020205020404" pitchFamily="49" charset="0"/>
              <a:buChar char="o"/>
            </a:pPr>
            <a:r>
              <a:rPr lang="en-US" dirty="0"/>
              <a:t>Other overlapping terms used in this report are </a:t>
            </a:r>
            <a:r>
              <a:rPr lang="en-US" dirty="0">
                <a:solidFill>
                  <a:srgbClr val="C00000"/>
                </a:solidFill>
              </a:rPr>
              <a:t>youth</a:t>
            </a:r>
            <a:r>
              <a:rPr lang="en-US" dirty="0"/>
              <a:t> (defined by </a:t>
            </a:r>
            <a:r>
              <a:rPr lang="en-US" i="1" dirty="0"/>
              <a:t>the United Nations </a:t>
            </a:r>
            <a:r>
              <a:rPr lang="en-US" dirty="0"/>
              <a:t>as </a:t>
            </a:r>
            <a:r>
              <a:rPr lang="en-US" dirty="0">
                <a:solidFill>
                  <a:srgbClr val="C00000"/>
                </a:solidFill>
              </a:rPr>
              <a:t>15–24 years</a:t>
            </a:r>
            <a:r>
              <a:rPr lang="en-US" dirty="0"/>
              <a:t>) and </a:t>
            </a:r>
            <a:r>
              <a:rPr lang="en-US" dirty="0">
                <a:solidFill>
                  <a:srgbClr val="C00000"/>
                </a:solidFill>
              </a:rPr>
              <a:t>young people </a:t>
            </a:r>
            <a:r>
              <a:rPr lang="en-US" dirty="0"/>
              <a:t>(</a:t>
            </a:r>
            <a:r>
              <a:rPr lang="en-US" dirty="0">
                <a:solidFill>
                  <a:srgbClr val="C00000"/>
                </a:solidFill>
              </a:rPr>
              <a:t>10–24 years</a:t>
            </a:r>
            <a:r>
              <a:rPr lang="en-US" dirty="0"/>
              <a:t>), a term used by </a:t>
            </a:r>
            <a:r>
              <a:rPr lang="en-US" i="1" dirty="0"/>
              <a:t>WHO</a:t>
            </a:r>
            <a:r>
              <a:rPr lang="en-US" dirty="0"/>
              <a:t> and others to combine adolescents and youth.</a:t>
            </a:r>
          </a:p>
        </p:txBody>
      </p:sp>
      <p:sp>
        <p:nvSpPr>
          <p:cNvPr id="9" name="TextBox 8">
            <a:extLst>
              <a:ext uri="{FF2B5EF4-FFF2-40B4-BE49-F238E27FC236}">
                <a16:creationId xmlns="" xmlns:a16="http://schemas.microsoft.com/office/drawing/2014/main" id="{29A6E32A-F1E6-47D7-BF22-F35C47416B0C}"/>
              </a:ext>
            </a:extLst>
          </p:cNvPr>
          <p:cNvSpPr txBox="1"/>
          <p:nvPr/>
        </p:nvSpPr>
        <p:spPr>
          <a:xfrm>
            <a:off x="1058298" y="3363033"/>
            <a:ext cx="5645425" cy="523220"/>
          </a:xfrm>
          <a:prstGeom prst="rect">
            <a:avLst/>
          </a:prstGeom>
          <a:noFill/>
        </p:spPr>
        <p:txBody>
          <a:bodyPr wrap="square" rtlCol="0">
            <a:spAutoFit/>
          </a:bodyPr>
          <a:lstStyle/>
          <a:p>
            <a:r>
              <a:rPr lang="en-US" sz="2800" b="1" dirty="0">
                <a:solidFill>
                  <a:schemeClr val="tx2">
                    <a:lumMod val="50000"/>
                  </a:schemeClr>
                </a:solidFill>
                <a:latin typeface="+mj-lt"/>
              </a:rPr>
              <a:t>Context of Adolescent development:</a:t>
            </a:r>
          </a:p>
        </p:txBody>
      </p:sp>
      <p:sp>
        <p:nvSpPr>
          <p:cNvPr id="10" name="Oval 9">
            <a:extLst>
              <a:ext uri="{FF2B5EF4-FFF2-40B4-BE49-F238E27FC236}">
                <a16:creationId xmlns="" xmlns:a16="http://schemas.microsoft.com/office/drawing/2014/main" id="{45246BF6-539F-4E66-965B-1FDA26359C28}"/>
              </a:ext>
            </a:extLst>
          </p:cNvPr>
          <p:cNvSpPr/>
          <p:nvPr/>
        </p:nvSpPr>
        <p:spPr>
          <a:xfrm>
            <a:off x="516835" y="3451511"/>
            <a:ext cx="424070" cy="357809"/>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 xmlns:a16="http://schemas.microsoft.com/office/drawing/2014/main" id="{A18B95E9-6488-4ECE-84B9-BBCC4D3DE579}"/>
              </a:ext>
            </a:extLst>
          </p:cNvPr>
          <p:cNvGrpSpPr/>
          <p:nvPr/>
        </p:nvGrpSpPr>
        <p:grpSpPr>
          <a:xfrm>
            <a:off x="940905" y="4326650"/>
            <a:ext cx="8733181" cy="1234470"/>
            <a:chOff x="728870" y="864485"/>
            <a:chExt cx="8733181" cy="1234470"/>
          </a:xfrm>
        </p:grpSpPr>
        <p:grpSp>
          <p:nvGrpSpPr>
            <p:cNvPr id="12" name="Group 11">
              <a:extLst>
                <a:ext uri="{FF2B5EF4-FFF2-40B4-BE49-F238E27FC236}">
                  <a16:creationId xmlns="" xmlns:a16="http://schemas.microsoft.com/office/drawing/2014/main" id="{73213516-24E0-4CB7-9882-727E6D4D09EC}"/>
                </a:ext>
              </a:extLst>
            </p:cNvPr>
            <p:cNvGrpSpPr/>
            <p:nvPr/>
          </p:nvGrpSpPr>
          <p:grpSpPr>
            <a:xfrm>
              <a:off x="728870" y="1452624"/>
              <a:ext cx="8733181" cy="646331"/>
              <a:chOff x="699052" y="1802295"/>
              <a:chExt cx="8733181" cy="646331"/>
            </a:xfrm>
          </p:grpSpPr>
          <p:grpSp>
            <p:nvGrpSpPr>
              <p:cNvPr id="17" name="Group 16">
                <a:extLst>
                  <a:ext uri="{FF2B5EF4-FFF2-40B4-BE49-F238E27FC236}">
                    <a16:creationId xmlns="" xmlns:a16="http://schemas.microsoft.com/office/drawing/2014/main" id="{2E2EBA30-B1C0-4746-86AE-A710FE9CDFB2}"/>
                  </a:ext>
                </a:extLst>
              </p:cNvPr>
              <p:cNvGrpSpPr/>
              <p:nvPr/>
            </p:nvGrpSpPr>
            <p:grpSpPr>
              <a:xfrm>
                <a:off x="1086678" y="1802295"/>
                <a:ext cx="7984435" cy="0"/>
                <a:chOff x="1086678" y="1802295"/>
                <a:chExt cx="7984435" cy="0"/>
              </a:xfrm>
            </p:grpSpPr>
            <p:cxnSp>
              <p:nvCxnSpPr>
                <p:cNvPr id="22" name="Straight Connector 21">
                  <a:extLst>
                    <a:ext uri="{FF2B5EF4-FFF2-40B4-BE49-F238E27FC236}">
                      <a16:creationId xmlns="" xmlns:a16="http://schemas.microsoft.com/office/drawing/2014/main" id="{FDF01221-AE29-43FE-810A-656668F5202F}"/>
                    </a:ext>
                  </a:extLst>
                </p:cNvPr>
                <p:cNvCxnSpPr/>
                <p:nvPr/>
              </p:nvCxnSpPr>
              <p:spPr>
                <a:xfrm>
                  <a:off x="1086678" y="1802295"/>
                  <a:ext cx="1563757"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47AC3914-FB91-4683-9E97-3B3E4BEBAB9C}"/>
                    </a:ext>
                  </a:extLst>
                </p:cNvPr>
                <p:cNvCxnSpPr/>
                <p:nvPr/>
              </p:nvCxnSpPr>
              <p:spPr>
                <a:xfrm>
                  <a:off x="3253409" y="1802295"/>
                  <a:ext cx="1563757"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4ED47E62-C4D5-43BD-8007-795083F92CAC}"/>
                    </a:ext>
                  </a:extLst>
                </p:cNvPr>
                <p:cNvCxnSpPr/>
                <p:nvPr/>
              </p:nvCxnSpPr>
              <p:spPr>
                <a:xfrm>
                  <a:off x="5440017" y="1802295"/>
                  <a:ext cx="1563757"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B244EDA5-15E2-4D3A-84FB-AF073CE19382}"/>
                    </a:ext>
                  </a:extLst>
                </p:cNvPr>
                <p:cNvCxnSpPr/>
                <p:nvPr/>
              </p:nvCxnSpPr>
              <p:spPr>
                <a:xfrm>
                  <a:off x="7507356" y="1802295"/>
                  <a:ext cx="1563757" cy="0"/>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 xmlns:a16="http://schemas.microsoft.com/office/drawing/2014/main" id="{0389D515-FBBE-4E72-BDAF-5814EDB3D147}"/>
                  </a:ext>
                </a:extLst>
              </p:cNvPr>
              <p:cNvSpPr txBox="1"/>
              <p:nvPr/>
            </p:nvSpPr>
            <p:spPr>
              <a:xfrm>
                <a:off x="5078895" y="1802295"/>
                <a:ext cx="2285999" cy="369332"/>
              </a:xfrm>
              <a:prstGeom prst="rect">
                <a:avLst/>
              </a:prstGeom>
              <a:noFill/>
            </p:spPr>
            <p:txBody>
              <a:bodyPr wrap="square" rtlCol="0">
                <a:spAutoFit/>
              </a:bodyPr>
              <a:lstStyle/>
              <a:p>
                <a:pPr algn="ctr"/>
                <a:r>
                  <a:rPr lang="en-US" b="1" dirty="0"/>
                  <a:t>School</a:t>
                </a:r>
              </a:p>
            </p:txBody>
          </p:sp>
          <p:sp>
            <p:nvSpPr>
              <p:cNvPr id="19" name="TextBox 18">
                <a:extLst>
                  <a:ext uri="{FF2B5EF4-FFF2-40B4-BE49-F238E27FC236}">
                    <a16:creationId xmlns="" xmlns:a16="http://schemas.microsoft.com/office/drawing/2014/main" id="{7E8AF46F-F8F4-45EE-AAC3-9077FB5AB417}"/>
                  </a:ext>
                </a:extLst>
              </p:cNvPr>
              <p:cNvSpPr txBox="1"/>
              <p:nvPr/>
            </p:nvSpPr>
            <p:spPr>
              <a:xfrm>
                <a:off x="3165612" y="1802295"/>
                <a:ext cx="1732722" cy="646331"/>
              </a:xfrm>
              <a:prstGeom prst="rect">
                <a:avLst/>
              </a:prstGeom>
              <a:noFill/>
            </p:spPr>
            <p:txBody>
              <a:bodyPr wrap="square" rtlCol="0">
                <a:spAutoFit/>
              </a:bodyPr>
              <a:lstStyle/>
              <a:p>
                <a:pPr algn="ctr"/>
                <a:r>
                  <a:rPr lang="en-US" b="1" dirty="0"/>
                  <a:t>Peers and Friends</a:t>
                </a:r>
              </a:p>
            </p:txBody>
          </p:sp>
          <p:sp>
            <p:nvSpPr>
              <p:cNvPr id="20" name="TextBox 19">
                <a:extLst>
                  <a:ext uri="{FF2B5EF4-FFF2-40B4-BE49-F238E27FC236}">
                    <a16:creationId xmlns="" xmlns:a16="http://schemas.microsoft.com/office/drawing/2014/main" id="{52559698-714D-4637-953F-5EAB698A5E31}"/>
                  </a:ext>
                </a:extLst>
              </p:cNvPr>
              <p:cNvSpPr txBox="1"/>
              <p:nvPr/>
            </p:nvSpPr>
            <p:spPr>
              <a:xfrm>
                <a:off x="699052" y="1812378"/>
                <a:ext cx="2285999" cy="369332"/>
              </a:xfrm>
              <a:prstGeom prst="rect">
                <a:avLst/>
              </a:prstGeom>
              <a:noFill/>
            </p:spPr>
            <p:txBody>
              <a:bodyPr wrap="square" rtlCol="0">
                <a:spAutoFit/>
              </a:bodyPr>
              <a:lstStyle/>
              <a:p>
                <a:pPr algn="ctr"/>
                <a:r>
                  <a:rPr lang="en-US" b="1" dirty="0">
                    <a:solidFill>
                      <a:srgbClr val="C00000"/>
                    </a:solidFill>
                  </a:rPr>
                  <a:t>Family</a:t>
                </a:r>
              </a:p>
            </p:txBody>
          </p:sp>
          <p:sp>
            <p:nvSpPr>
              <p:cNvPr id="21" name="TextBox 20">
                <a:extLst>
                  <a:ext uri="{FF2B5EF4-FFF2-40B4-BE49-F238E27FC236}">
                    <a16:creationId xmlns="" xmlns:a16="http://schemas.microsoft.com/office/drawing/2014/main" id="{288FF5AA-BDD3-48E0-802F-0D756338C4DB}"/>
                  </a:ext>
                </a:extLst>
              </p:cNvPr>
              <p:cNvSpPr txBox="1"/>
              <p:nvPr/>
            </p:nvSpPr>
            <p:spPr>
              <a:xfrm>
                <a:off x="7146234" y="1802295"/>
                <a:ext cx="2285999" cy="369332"/>
              </a:xfrm>
              <a:prstGeom prst="rect">
                <a:avLst/>
              </a:prstGeom>
              <a:noFill/>
            </p:spPr>
            <p:txBody>
              <a:bodyPr wrap="square" rtlCol="0">
                <a:spAutoFit/>
              </a:bodyPr>
              <a:lstStyle/>
              <a:p>
                <a:pPr algn="ctr"/>
                <a:r>
                  <a:rPr lang="en-US" b="1" dirty="0"/>
                  <a:t>Media</a:t>
                </a:r>
              </a:p>
            </p:txBody>
          </p:sp>
        </p:grpSp>
        <p:pic>
          <p:nvPicPr>
            <p:cNvPr id="13" name="Graphic 19" descr="Family with girl">
              <a:extLst>
                <a:ext uri="{FF2B5EF4-FFF2-40B4-BE49-F238E27FC236}">
                  <a16:creationId xmlns="" xmlns:a16="http://schemas.microsoft.com/office/drawing/2014/main" id="{853A62C8-35CF-4D4F-8F41-2EFF433BB351}"/>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609310" y="966360"/>
              <a:ext cx="525117" cy="525117"/>
            </a:xfrm>
            <a:prstGeom prst="rect">
              <a:avLst/>
            </a:prstGeom>
          </p:spPr>
        </p:pic>
        <p:pic>
          <p:nvPicPr>
            <p:cNvPr id="14" name="Graphic 21" descr="Group">
              <a:extLst>
                <a:ext uri="{FF2B5EF4-FFF2-40B4-BE49-F238E27FC236}">
                  <a16:creationId xmlns="" xmlns:a16="http://schemas.microsoft.com/office/drawing/2014/main" id="{C2AD8710-0439-403E-8FA8-FBBDBE9EC0D8}"/>
                </a:ext>
              </a:extLst>
            </p:cNvPr>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684104" y="864485"/>
              <a:ext cx="728869" cy="728869"/>
            </a:xfrm>
            <a:prstGeom prst="rect">
              <a:avLst/>
            </a:prstGeom>
          </p:spPr>
        </p:pic>
        <p:pic>
          <p:nvPicPr>
            <p:cNvPr id="15" name="Graphic 23" descr="Blackboard">
              <a:extLst>
                <a:ext uri="{FF2B5EF4-FFF2-40B4-BE49-F238E27FC236}">
                  <a16:creationId xmlns="" xmlns:a16="http://schemas.microsoft.com/office/drawing/2014/main" id="{650F511A-DD78-4FD0-BDCB-CE7FB5F3E1F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5989155" y="968256"/>
              <a:ext cx="523221" cy="523221"/>
            </a:xfrm>
            <a:prstGeom prst="rect">
              <a:avLst/>
            </a:prstGeom>
          </p:spPr>
        </p:pic>
        <p:pic>
          <p:nvPicPr>
            <p:cNvPr id="16" name="Graphic 25" descr="Chat">
              <a:extLst>
                <a:ext uri="{FF2B5EF4-FFF2-40B4-BE49-F238E27FC236}">
                  <a16:creationId xmlns="" xmlns:a16="http://schemas.microsoft.com/office/drawing/2014/main" id="{33B706C3-E112-4894-B7A8-9C1500C370DE}"/>
                </a:ext>
              </a:extLst>
            </p:cNvPr>
            <p:cNvPicPr>
              <a:picLocks noChangeAspect="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7933672" y="927431"/>
              <a:ext cx="616226" cy="602974"/>
            </a:xfrm>
            <a:prstGeom prst="rect">
              <a:avLst/>
            </a:prstGeom>
          </p:spPr>
        </p:pic>
      </p:grpSp>
      <p:sp>
        <p:nvSpPr>
          <p:cNvPr id="26" name="TextBox 25">
            <a:extLst>
              <a:ext uri="{FF2B5EF4-FFF2-40B4-BE49-F238E27FC236}">
                <a16:creationId xmlns="" xmlns:a16="http://schemas.microsoft.com/office/drawing/2014/main" id="{88F4500C-955C-4656-95BF-99FEED91A9E5}"/>
              </a:ext>
            </a:extLst>
          </p:cNvPr>
          <p:cNvSpPr txBox="1"/>
          <p:nvPr/>
        </p:nvSpPr>
        <p:spPr>
          <a:xfrm>
            <a:off x="1192180" y="5569677"/>
            <a:ext cx="10018019" cy="830997"/>
          </a:xfrm>
          <a:prstGeom prst="rect">
            <a:avLst/>
          </a:prstGeom>
          <a:noFill/>
        </p:spPr>
        <p:txBody>
          <a:bodyPr wrap="square" rtlCol="0">
            <a:spAutoFit/>
          </a:bodyPr>
          <a:lstStyle/>
          <a:p>
            <a:pPr marL="285750" indent="-285750">
              <a:buFont typeface="Arial" panose="020B0604020202020204" pitchFamily="34" charset="0"/>
              <a:buChar char="•"/>
            </a:pPr>
            <a:r>
              <a:rPr lang="en-US" sz="1600" b="1" dirty="0">
                <a:solidFill>
                  <a:schemeClr val="accent6">
                    <a:lumMod val="75000"/>
                  </a:schemeClr>
                </a:solidFill>
              </a:rPr>
              <a:t>Family has the upper hand in influencing the adolescent </a:t>
            </a:r>
            <a:r>
              <a:rPr lang="en-US" sz="1600" dirty="0">
                <a:solidFill>
                  <a:schemeClr val="accent6">
                    <a:lumMod val="75000"/>
                  </a:schemeClr>
                </a:solidFill>
              </a:rPr>
              <a:t>and it is the main factor. Any defect in the role of parents will create a gap that can be filled by wrong factors and bad influence (Media most common</a:t>
            </a:r>
            <a:r>
              <a:rPr lang="en-US" sz="1600" dirty="0" smtClean="0">
                <a:solidFill>
                  <a:schemeClr val="accent6">
                    <a:lumMod val="75000"/>
                  </a:schemeClr>
                </a:solidFill>
              </a:rPr>
              <a:t>).</a:t>
            </a:r>
            <a:endParaRPr lang="en-US" sz="1600" dirty="0">
              <a:solidFill>
                <a:schemeClr val="accent6">
                  <a:lumMod val="75000"/>
                </a:schemeClr>
              </a:solidFill>
            </a:endParaRPr>
          </a:p>
          <a:p>
            <a:pPr marL="285750" indent="-285750">
              <a:buFont typeface="Arial" panose="020B0604020202020204" pitchFamily="34" charset="0"/>
              <a:buChar char="•"/>
            </a:pPr>
            <a:r>
              <a:rPr lang="en-US" sz="1600" dirty="0">
                <a:solidFill>
                  <a:schemeClr val="accent6">
                    <a:lumMod val="75000"/>
                  </a:schemeClr>
                </a:solidFill>
              </a:rPr>
              <a:t>Understanding those factors can help you to deal better with your adolescent.</a:t>
            </a:r>
          </a:p>
        </p:txBody>
      </p:sp>
      <p:sp>
        <p:nvSpPr>
          <p:cNvPr id="27" name="TextBox 26">
            <a:extLst>
              <a:ext uri="{FF2B5EF4-FFF2-40B4-BE49-F238E27FC236}">
                <a16:creationId xmlns="" xmlns:a16="http://schemas.microsoft.com/office/drawing/2014/main" id="{69F7A465-E43F-4C0F-98B3-CE6AA24D5997}"/>
              </a:ext>
            </a:extLst>
          </p:cNvPr>
          <p:cNvSpPr txBox="1"/>
          <p:nvPr/>
        </p:nvSpPr>
        <p:spPr>
          <a:xfrm>
            <a:off x="1058298" y="3934074"/>
            <a:ext cx="6806059" cy="307777"/>
          </a:xfrm>
          <a:prstGeom prst="rect">
            <a:avLst/>
          </a:prstGeom>
          <a:noFill/>
        </p:spPr>
        <p:txBody>
          <a:bodyPr wrap="square" rtlCol="0">
            <a:spAutoFit/>
          </a:bodyPr>
          <a:lstStyle/>
          <a:p>
            <a:r>
              <a:rPr lang="en-US" sz="1400" dirty="0">
                <a:solidFill>
                  <a:schemeClr val="bg2">
                    <a:lumMod val="50000"/>
                  </a:schemeClr>
                </a:solidFill>
              </a:rPr>
              <a:t>(Those are the factors that can affect adolescence either in good way or bad way)</a:t>
            </a:r>
          </a:p>
        </p:txBody>
      </p:sp>
    </p:spTree>
    <p:extLst>
      <p:ext uri="{BB962C8B-B14F-4D97-AF65-F5344CB8AC3E}">
        <p14:creationId xmlns:p14="http://schemas.microsoft.com/office/powerpoint/2010/main" val="3914199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3AD956B3-C5D3-437D-A8C1-06CE71A90B10}"/>
              </a:ext>
            </a:extLst>
          </p:cNvPr>
          <p:cNvGrpSpPr/>
          <p:nvPr/>
        </p:nvGrpSpPr>
        <p:grpSpPr>
          <a:xfrm>
            <a:off x="0" y="0"/>
            <a:ext cx="940905" cy="6858000"/>
            <a:chOff x="0" y="0"/>
            <a:chExt cx="940905" cy="6858000"/>
          </a:xfrm>
        </p:grpSpPr>
        <p:sp>
          <p:nvSpPr>
            <p:cNvPr id="3" name="Rectangle 2">
              <a:extLst>
                <a:ext uri="{FF2B5EF4-FFF2-40B4-BE49-F238E27FC236}">
                  <a16:creationId xmlns="" xmlns:a16="http://schemas.microsoft.com/office/drawing/2014/main" id="{C30DA8A2-D1FF-4EB1-BF90-E2AAF98DD3D9}"/>
                </a:ext>
              </a:extLst>
            </p:cNvPr>
            <p:cNvSpPr/>
            <p:nvPr/>
          </p:nvSpPr>
          <p:spPr>
            <a:xfrm>
              <a:off x="0" y="0"/>
              <a:ext cx="72887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b="1" dirty="0">
                  <a:solidFill>
                    <a:schemeClr val="bg1"/>
                  </a:solidFill>
                  <a:latin typeface="+mj-lt"/>
                </a:rPr>
                <a:t>Adolescence</a:t>
              </a:r>
            </a:p>
          </p:txBody>
        </p:sp>
        <p:sp>
          <p:nvSpPr>
            <p:cNvPr id="4" name="Oval 3">
              <a:extLst>
                <a:ext uri="{FF2B5EF4-FFF2-40B4-BE49-F238E27FC236}">
                  <a16:creationId xmlns="" xmlns:a16="http://schemas.microsoft.com/office/drawing/2014/main" id="{1215E71E-E9B0-4407-B697-8CBE583B831E}"/>
                </a:ext>
              </a:extLst>
            </p:cNvPr>
            <p:cNvSpPr/>
            <p:nvPr/>
          </p:nvSpPr>
          <p:spPr>
            <a:xfrm>
              <a:off x="516835" y="397564"/>
              <a:ext cx="424070" cy="357809"/>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 xmlns:a16="http://schemas.microsoft.com/office/drawing/2014/main" id="{F30B6389-A228-4467-92CD-5B34076355EF}"/>
              </a:ext>
            </a:extLst>
          </p:cNvPr>
          <p:cNvSpPr txBox="1"/>
          <p:nvPr/>
        </p:nvSpPr>
        <p:spPr>
          <a:xfrm>
            <a:off x="1182444" y="314858"/>
            <a:ext cx="5645425" cy="523220"/>
          </a:xfrm>
          <a:prstGeom prst="rect">
            <a:avLst/>
          </a:prstGeom>
          <a:noFill/>
        </p:spPr>
        <p:txBody>
          <a:bodyPr wrap="square" rtlCol="0">
            <a:spAutoFit/>
          </a:bodyPr>
          <a:lstStyle/>
          <a:p>
            <a:r>
              <a:rPr lang="en-US" sz="2800" b="1" dirty="0">
                <a:solidFill>
                  <a:schemeClr val="tx2">
                    <a:lumMod val="50000"/>
                  </a:schemeClr>
                </a:solidFill>
                <a:latin typeface="+mj-lt"/>
              </a:rPr>
              <a:t>Adolescence can be associated with:</a:t>
            </a:r>
          </a:p>
        </p:txBody>
      </p:sp>
      <p:sp>
        <p:nvSpPr>
          <p:cNvPr id="29" name="TextBox 28">
            <a:extLst>
              <a:ext uri="{FF2B5EF4-FFF2-40B4-BE49-F238E27FC236}">
                <a16:creationId xmlns="" xmlns:a16="http://schemas.microsoft.com/office/drawing/2014/main" id="{B1F0C014-6FD6-47A9-8E27-C8B727D782B4}"/>
              </a:ext>
            </a:extLst>
          </p:cNvPr>
          <p:cNvSpPr txBox="1"/>
          <p:nvPr/>
        </p:nvSpPr>
        <p:spPr>
          <a:xfrm>
            <a:off x="1182444" y="921523"/>
            <a:ext cx="7330698" cy="923330"/>
          </a:xfrm>
          <a:prstGeom prst="rect">
            <a:avLst/>
          </a:prstGeom>
          <a:noFill/>
        </p:spPr>
        <p:txBody>
          <a:bodyPr wrap="square" rtlCol="0">
            <a:spAutoFit/>
          </a:bodyPr>
          <a:lstStyle/>
          <a:p>
            <a:r>
              <a:rPr lang="en-US" dirty="0">
                <a:solidFill>
                  <a:schemeClr val="bg2">
                    <a:lumMod val="50000"/>
                  </a:schemeClr>
                </a:solidFill>
              </a:rPr>
              <a:t>Adolescents can show inappropriate behavior sometimes and </a:t>
            </a:r>
            <a:r>
              <a:rPr lang="en-US" b="1" dirty="0">
                <a:solidFill>
                  <a:schemeClr val="bg2">
                    <a:lumMod val="50000"/>
                  </a:schemeClr>
                </a:solidFill>
              </a:rPr>
              <a:t>that’s normal. </a:t>
            </a:r>
            <a:r>
              <a:rPr lang="en-US" dirty="0">
                <a:solidFill>
                  <a:schemeClr val="bg2">
                    <a:lumMod val="50000"/>
                  </a:schemeClr>
                </a:solidFill>
              </a:rPr>
              <a:t>Some are as following:</a:t>
            </a:r>
            <a:endParaRPr lang="ar-SA" dirty="0">
              <a:solidFill>
                <a:schemeClr val="bg2">
                  <a:lumMod val="50000"/>
                </a:schemeClr>
              </a:solidFill>
            </a:endParaRPr>
          </a:p>
          <a:p>
            <a:r>
              <a:rPr lang="en-US" dirty="0">
                <a:solidFill>
                  <a:schemeClr val="bg2">
                    <a:lumMod val="50000"/>
                  </a:schemeClr>
                </a:solidFill>
              </a:rPr>
              <a:t>(These signs </a:t>
            </a:r>
            <a:r>
              <a:rPr lang="en-US" b="1" dirty="0">
                <a:solidFill>
                  <a:schemeClr val="bg2">
                    <a:lumMod val="50000"/>
                  </a:schemeClr>
                </a:solidFill>
              </a:rPr>
              <a:t>resemble the drug abuse warning signs</a:t>
            </a:r>
            <a:r>
              <a:rPr lang="en-US" dirty="0">
                <a:solidFill>
                  <a:schemeClr val="bg2">
                    <a:lumMod val="50000"/>
                  </a:schemeClr>
                </a:solidFill>
              </a:rPr>
              <a:t>)</a:t>
            </a:r>
          </a:p>
        </p:txBody>
      </p:sp>
      <p:sp>
        <p:nvSpPr>
          <p:cNvPr id="30" name="Rectangle 29">
            <a:extLst>
              <a:ext uri="{FF2B5EF4-FFF2-40B4-BE49-F238E27FC236}">
                <a16:creationId xmlns="" xmlns:a16="http://schemas.microsoft.com/office/drawing/2014/main" id="{CF530279-51D1-49B9-9619-CA45AA1600D2}"/>
              </a:ext>
            </a:extLst>
          </p:cNvPr>
          <p:cNvSpPr/>
          <p:nvPr/>
        </p:nvSpPr>
        <p:spPr>
          <a:xfrm>
            <a:off x="1261855" y="1928298"/>
            <a:ext cx="7739269" cy="4247317"/>
          </a:xfrm>
          <a:prstGeom prst="rect">
            <a:avLst/>
          </a:prstGeom>
        </p:spPr>
        <p:txBody>
          <a:bodyPr wrap="square">
            <a:spAutoFit/>
          </a:bodyPr>
          <a:lstStyle/>
          <a:p>
            <a:pPr marL="285750" indent="-285750">
              <a:lnSpc>
                <a:spcPct val="150000"/>
              </a:lnSpc>
              <a:buFont typeface="Courier New" panose="02070309020205020404" pitchFamily="49" charset="0"/>
              <a:buChar char="o"/>
              <a:defRPr/>
            </a:pPr>
            <a:r>
              <a:rPr lang="en-US" dirty="0"/>
              <a:t>Withdrawal.</a:t>
            </a:r>
          </a:p>
          <a:p>
            <a:pPr marL="285750" indent="-285750">
              <a:lnSpc>
                <a:spcPct val="150000"/>
              </a:lnSpc>
              <a:buFont typeface="Courier New" panose="02070309020205020404" pitchFamily="49" charset="0"/>
              <a:buChar char="o"/>
              <a:defRPr/>
            </a:pPr>
            <a:r>
              <a:rPr lang="en-US" dirty="0"/>
              <a:t>Moodiness.</a:t>
            </a:r>
          </a:p>
          <a:p>
            <a:pPr marL="285750" indent="-285750">
              <a:lnSpc>
                <a:spcPct val="150000"/>
              </a:lnSpc>
              <a:buFont typeface="Courier New" panose="02070309020205020404" pitchFamily="49" charset="0"/>
              <a:buChar char="o"/>
              <a:defRPr/>
            </a:pPr>
            <a:r>
              <a:rPr lang="en-US" dirty="0"/>
              <a:t>increased family conflict.</a:t>
            </a:r>
          </a:p>
          <a:p>
            <a:pPr marL="285750" indent="-285750">
              <a:lnSpc>
                <a:spcPct val="150000"/>
              </a:lnSpc>
              <a:buFont typeface="Courier New" panose="02070309020205020404" pitchFamily="49" charset="0"/>
              <a:buChar char="o"/>
              <a:defRPr/>
            </a:pPr>
            <a:r>
              <a:rPr lang="en-US" dirty="0"/>
              <a:t>Argumentativeness.</a:t>
            </a:r>
          </a:p>
          <a:p>
            <a:pPr marL="285750" indent="-285750">
              <a:lnSpc>
                <a:spcPct val="150000"/>
              </a:lnSpc>
              <a:buFont typeface="Courier New" panose="02070309020205020404" pitchFamily="49" charset="0"/>
              <a:buChar char="o"/>
              <a:defRPr/>
            </a:pPr>
            <a:r>
              <a:rPr lang="en-US" dirty="0"/>
              <a:t>over-reactivity to criticism.</a:t>
            </a:r>
          </a:p>
          <a:p>
            <a:pPr marL="285750" indent="-285750">
              <a:lnSpc>
                <a:spcPct val="150000"/>
              </a:lnSpc>
              <a:buFont typeface="Courier New" panose="02070309020205020404" pitchFamily="49" charset="0"/>
              <a:buChar char="o"/>
              <a:defRPr/>
            </a:pPr>
            <a:r>
              <a:rPr lang="en-US" dirty="0"/>
              <a:t>sloppiness in appearance.</a:t>
            </a:r>
          </a:p>
          <a:p>
            <a:pPr marL="285750" indent="-285750">
              <a:lnSpc>
                <a:spcPct val="150000"/>
              </a:lnSpc>
              <a:buFont typeface="Courier New" panose="02070309020205020404" pitchFamily="49" charset="0"/>
              <a:buChar char="o"/>
              <a:defRPr/>
            </a:pPr>
            <a:r>
              <a:rPr lang="en-US" dirty="0"/>
              <a:t>spending time isolating in room.</a:t>
            </a:r>
          </a:p>
          <a:p>
            <a:pPr marL="285750" indent="-285750">
              <a:lnSpc>
                <a:spcPct val="150000"/>
              </a:lnSpc>
              <a:buFont typeface="Courier New" panose="02070309020205020404" pitchFamily="49" charset="0"/>
              <a:buChar char="o"/>
              <a:defRPr/>
            </a:pPr>
            <a:r>
              <a:rPr lang="en-US" dirty="0"/>
              <a:t>poor attitude.</a:t>
            </a:r>
          </a:p>
          <a:p>
            <a:pPr marL="285750" indent="-285750">
              <a:lnSpc>
                <a:spcPct val="150000"/>
              </a:lnSpc>
              <a:buFont typeface="Courier New" panose="02070309020205020404" pitchFamily="49" charset="0"/>
              <a:buChar char="o"/>
              <a:defRPr/>
            </a:pPr>
            <a:r>
              <a:rPr lang="en-US" dirty="0"/>
              <a:t>Disrespect.</a:t>
            </a:r>
          </a:p>
          <a:p>
            <a:pPr marL="285750" indent="-285750">
              <a:lnSpc>
                <a:spcPct val="150000"/>
              </a:lnSpc>
              <a:buFont typeface="Courier New" panose="02070309020205020404" pitchFamily="49" charset="0"/>
              <a:buChar char="o"/>
              <a:defRPr/>
            </a:pPr>
            <a:r>
              <a:rPr lang="en-US" dirty="0"/>
              <a:t>loss of interest in family activities.  </a:t>
            </a:r>
          </a:p>
        </p:txBody>
      </p:sp>
    </p:spTree>
    <p:extLst>
      <p:ext uri="{BB962C8B-B14F-4D97-AF65-F5344CB8AC3E}">
        <p14:creationId xmlns:p14="http://schemas.microsoft.com/office/powerpoint/2010/main" val="1364484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448543D-BA2D-4087-AEE4-454A99426831}"/>
              </a:ext>
            </a:extLst>
          </p:cNvPr>
          <p:cNvGrpSpPr/>
          <p:nvPr/>
        </p:nvGrpSpPr>
        <p:grpSpPr>
          <a:xfrm>
            <a:off x="0" y="0"/>
            <a:ext cx="940905" cy="6858000"/>
            <a:chOff x="0" y="0"/>
            <a:chExt cx="940905" cy="6858000"/>
          </a:xfrm>
        </p:grpSpPr>
        <p:sp>
          <p:nvSpPr>
            <p:cNvPr id="3" name="Rectangle 2">
              <a:extLst>
                <a:ext uri="{FF2B5EF4-FFF2-40B4-BE49-F238E27FC236}">
                  <a16:creationId xmlns="" xmlns:a16="http://schemas.microsoft.com/office/drawing/2014/main" id="{E2F73C28-B7ED-4D9C-9C96-0D7AA2B6D421}"/>
                </a:ext>
              </a:extLst>
            </p:cNvPr>
            <p:cNvSpPr/>
            <p:nvPr/>
          </p:nvSpPr>
          <p:spPr>
            <a:xfrm>
              <a:off x="0" y="0"/>
              <a:ext cx="72887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200" b="1" dirty="0">
                  <a:solidFill>
                    <a:schemeClr val="bg1"/>
                  </a:solidFill>
                  <a:latin typeface="+mj-lt"/>
                </a:rPr>
                <a:t>Physical Development</a:t>
              </a:r>
              <a:endParaRPr lang="en-US" sz="3200" b="1" dirty="0">
                <a:solidFill>
                  <a:schemeClr val="bg1"/>
                </a:solidFill>
                <a:latin typeface="+mj-lt"/>
              </a:endParaRPr>
            </a:p>
          </p:txBody>
        </p:sp>
        <p:sp>
          <p:nvSpPr>
            <p:cNvPr id="4" name="Oval 3">
              <a:extLst>
                <a:ext uri="{FF2B5EF4-FFF2-40B4-BE49-F238E27FC236}">
                  <a16:creationId xmlns="" xmlns:a16="http://schemas.microsoft.com/office/drawing/2014/main" id="{11DF477D-9911-458F-A6A4-3CDDA1E74A70}"/>
                </a:ext>
              </a:extLst>
            </p:cNvPr>
            <p:cNvSpPr/>
            <p:nvPr/>
          </p:nvSpPr>
          <p:spPr>
            <a:xfrm>
              <a:off x="516835" y="397564"/>
              <a:ext cx="424070" cy="357809"/>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1245705" y="314858"/>
            <a:ext cx="3283656" cy="523220"/>
          </a:xfrm>
          <a:prstGeom prst="rect">
            <a:avLst/>
          </a:prstGeom>
        </p:spPr>
        <p:txBody>
          <a:bodyPr wrap="none">
            <a:spAutoFit/>
          </a:bodyPr>
          <a:lstStyle/>
          <a:p>
            <a:r>
              <a:rPr lang="en-US" sz="2800" b="1" dirty="0">
                <a:solidFill>
                  <a:schemeClr val="tx2">
                    <a:lumMod val="50000"/>
                  </a:schemeClr>
                </a:solidFill>
                <a:latin typeface="+mj-lt"/>
              </a:rPr>
              <a:t>Physical Development</a:t>
            </a:r>
            <a:endParaRPr lang="en-US" sz="2800" dirty="0">
              <a:solidFill>
                <a:schemeClr val="tx2">
                  <a:lumMod val="50000"/>
                </a:schemeClr>
              </a:solidFill>
              <a:latin typeface="+mj-lt"/>
            </a:endParaRPr>
          </a:p>
        </p:txBody>
      </p:sp>
      <p:sp>
        <p:nvSpPr>
          <p:cNvPr id="6" name="Rectangle: Rounded Corners 8">
            <a:extLst>
              <a:ext uri="{FF2B5EF4-FFF2-40B4-BE49-F238E27FC236}">
                <a16:creationId xmlns="" xmlns:a16="http://schemas.microsoft.com/office/drawing/2014/main" id="{DF820D56-9405-44CF-B609-452AE624329D}"/>
              </a:ext>
            </a:extLst>
          </p:cNvPr>
          <p:cNvSpPr/>
          <p:nvPr/>
        </p:nvSpPr>
        <p:spPr>
          <a:xfrm>
            <a:off x="1245704" y="1036919"/>
            <a:ext cx="3096000" cy="2268000"/>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en-US" b="1" dirty="0">
                <a:solidFill>
                  <a:schemeClr val="tx2">
                    <a:lumMod val="50000"/>
                  </a:schemeClr>
                </a:solidFill>
              </a:rPr>
              <a:t>Puberty</a:t>
            </a:r>
          </a:p>
        </p:txBody>
      </p:sp>
      <p:sp>
        <p:nvSpPr>
          <p:cNvPr id="7" name="Rectangle: Rounded Corners 8">
            <a:extLst>
              <a:ext uri="{FF2B5EF4-FFF2-40B4-BE49-F238E27FC236}">
                <a16:creationId xmlns="" xmlns:a16="http://schemas.microsoft.com/office/drawing/2014/main" id="{DF820D56-9405-44CF-B609-452AE624329D}"/>
              </a:ext>
            </a:extLst>
          </p:cNvPr>
          <p:cNvSpPr/>
          <p:nvPr/>
        </p:nvSpPr>
        <p:spPr>
          <a:xfrm>
            <a:off x="4637707" y="1024994"/>
            <a:ext cx="3096000" cy="22680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en-US" b="1" dirty="0">
                <a:solidFill>
                  <a:schemeClr val="tx2">
                    <a:lumMod val="50000"/>
                  </a:schemeClr>
                </a:solidFill>
              </a:rPr>
              <a:t>Primary sexual characters</a:t>
            </a:r>
          </a:p>
        </p:txBody>
      </p:sp>
      <p:sp>
        <p:nvSpPr>
          <p:cNvPr id="8" name="Rectangle: Rounded Corners 8">
            <a:extLst>
              <a:ext uri="{FF2B5EF4-FFF2-40B4-BE49-F238E27FC236}">
                <a16:creationId xmlns="" xmlns:a16="http://schemas.microsoft.com/office/drawing/2014/main" id="{DF820D56-9405-44CF-B609-452AE624329D}"/>
              </a:ext>
            </a:extLst>
          </p:cNvPr>
          <p:cNvSpPr/>
          <p:nvPr/>
        </p:nvSpPr>
        <p:spPr>
          <a:xfrm>
            <a:off x="8187658" y="1024994"/>
            <a:ext cx="3096000" cy="2268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en-US" b="1" dirty="0">
                <a:solidFill>
                  <a:srgbClr val="C00000"/>
                </a:solidFill>
              </a:rPr>
              <a:t>Secondary sexual characters</a:t>
            </a:r>
          </a:p>
        </p:txBody>
      </p:sp>
      <p:sp>
        <p:nvSpPr>
          <p:cNvPr id="9" name="Rectangle: Rounded Corners 8">
            <a:extLst>
              <a:ext uri="{FF2B5EF4-FFF2-40B4-BE49-F238E27FC236}">
                <a16:creationId xmlns="" xmlns:a16="http://schemas.microsoft.com/office/drawing/2014/main" id="{DF820D56-9405-44CF-B609-452AE624329D}"/>
              </a:ext>
            </a:extLst>
          </p:cNvPr>
          <p:cNvSpPr/>
          <p:nvPr/>
        </p:nvSpPr>
        <p:spPr>
          <a:xfrm>
            <a:off x="1245705" y="4120737"/>
            <a:ext cx="3096508" cy="22680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en-US" b="1" dirty="0">
                <a:solidFill>
                  <a:schemeClr val="tx2">
                    <a:lumMod val="50000"/>
                  </a:schemeClr>
                </a:solidFill>
              </a:rPr>
              <a:t>Increased hormonal release</a:t>
            </a:r>
          </a:p>
        </p:txBody>
      </p:sp>
      <p:sp>
        <p:nvSpPr>
          <p:cNvPr id="10" name="Rectangle: Rounded Corners 8">
            <a:extLst>
              <a:ext uri="{FF2B5EF4-FFF2-40B4-BE49-F238E27FC236}">
                <a16:creationId xmlns="" xmlns:a16="http://schemas.microsoft.com/office/drawing/2014/main" id="{DF820D56-9405-44CF-B609-452AE624329D}"/>
              </a:ext>
            </a:extLst>
          </p:cNvPr>
          <p:cNvSpPr/>
          <p:nvPr/>
        </p:nvSpPr>
        <p:spPr>
          <a:xfrm>
            <a:off x="4637707" y="4120737"/>
            <a:ext cx="3096000" cy="2268000"/>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en-US" sz="1600" b="1" dirty="0">
                <a:solidFill>
                  <a:schemeClr val="tx2">
                    <a:lumMod val="50000"/>
                  </a:schemeClr>
                </a:solidFill>
              </a:rPr>
              <a:t>Fast &amp; disproportional growth</a:t>
            </a:r>
          </a:p>
        </p:txBody>
      </p:sp>
      <p:sp>
        <p:nvSpPr>
          <p:cNvPr id="11" name="Rectangle: Rounded Corners 8">
            <a:extLst>
              <a:ext uri="{FF2B5EF4-FFF2-40B4-BE49-F238E27FC236}">
                <a16:creationId xmlns="" xmlns:a16="http://schemas.microsoft.com/office/drawing/2014/main" id="{DF820D56-9405-44CF-B609-452AE624329D}"/>
              </a:ext>
            </a:extLst>
          </p:cNvPr>
          <p:cNvSpPr/>
          <p:nvPr/>
        </p:nvSpPr>
        <p:spPr>
          <a:xfrm>
            <a:off x="8187658" y="4120737"/>
            <a:ext cx="3096000" cy="2268000"/>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defRPr/>
            </a:pPr>
            <a:r>
              <a:rPr lang="en-US" b="1" dirty="0">
                <a:solidFill>
                  <a:schemeClr val="tx2">
                    <a:lumMod val="50000"/>
                  </a:schemeClr>
                </a:solidFill>
              </a:rPr>
              <a:t>Health status</a:t>
            </a:r>
          </a:p>
        </p:txBody>
      </p:sp>
      <p:sp>
        <p:nvSpPr>
          <p:cNvPr id="16" name="TextBox 15">
            <a:extLst>
              <a:ext uri="{FF2B5EF4-FFF2-40B4-BE49-F238E27FC236}">
                <a16:creationId xmlns="" xmlns:a16="http://schemas.microsoft.com/office/drawing/2014/main" id="{E51D529C-8FE9-4A96-8354-02750122C091}"/>
              </a:ext>
            </a:extLst>
          </p:cNvPr>
          <p:cNvSpPr txBox="1"/>
          <p:nvPr/>
        </p:nvSpPr>
        <p:spPr>
          <a:xfrm>
            <a:off x="4529361" y="422579"/>
            <a:ext cx="6652591" cy="307777"/>
          </a:xfrm>
          <a:prstGeom prst="rect">
            <a:avLst/>
          </a:prstGeom>
          <a:noFill/>
        </p:spPr>
        <p:txBody>
          <a:bodyPr wrap="square" rtlCol="0">
            <a:spAutoFit/>
          </a:bodyPr>
          <a:lstStyle/>
          <a:p>
            <a:r>
              <a:rPr lang="en-US" sz="1400" dirty="0">
                <a:solidFill>
                  <a:schemeClr val="accent6">
                    <a:lumMod val="75000"/>
                  </a:schemeClr>
                </a:solidFill>
              </a:rPr>
              <a:t>(Physical development affects directly on behavioral and psychological development)</a:t>
            </a:r>
          </a:p>
        </p:txBody>
      </p:sp>
      <p:sp>
        <p:nvSpPr>
          <p:cNvPr id="17" name="TextBox 16">
            <a:extLst>
              <a:ext uri="{FF2B5EF4-FFF2-40B4-BE49-F238E27FC236}">
                <a16:creationId xmlns="" xmlns:a16="http://schemas.microsoft.com/office/drawing/2014/main" id="{E14D5349-3FF2-452D-AB5C-E9847EFFAB14}"/>
              </a:ext>
            </a:extLst>
          </p:cNvPr>
          <p:cNvSpPr txBox="1"/>
          <p:nvPr/>
        </p:nvSpPr>
        <p:spPr>
          <a:xfrm>
            <a:off x="1599388" y="1796813"/>
            <a:ext cx="2488161" cy="1200329"/>
          </a:xfrm>
          <a:prstGeom prst="rect">
            <a:avLst/>
          </a:prstGeom>
          <a:noFill/>
        </p:spPr>
        <p:txBody>
          <a:bodyPr wrap="square" rtlCol="0">
            <a:spAutoFit/>
          </a:bodyPr>
          <a:lstStyle/>
          <a:p>
            <a:pPr algn="ctr"/>
            <a:r>
              <a:rPr lang="ar-SA" dirty="0">
                <a:solidFill>
                  <a:schemeClr val="accent6">
                    <a:lumMod val="75000"/>
                  </a:schemeClr>
                </a:solidFill>
                <a:latin typeface="Arabic Typesetting" panose="03020402040406030203" pitchFamily="66" charset="-78"/>
              </a:rPr>
              <a:t>التغييرات النفسية تبدأ أولًا و بعد ظهور التغييرات الجسدية هذه التغييرات النفسية ممكن تتغير تبعًا لها.</a:t>
            </a:r>
            <a:endParaRPr lang="en-US" dirty="0">
              <a:solidFill>
                <a:schemeClr val="accent6">
                  <a:lumMod val="75000"/>
                </a:schemeClr>
              </a:solidFill>
              <a:latin typeface="Arabic Typesetting" panose="03020402040406030203" pitchFamily="66" charset="-78"/>
            </a:endParaRPr>
          </a:p>
        </p:txBody>
      </p:sp>
      <p:sp>
        <p:nvSpPr>
          <p:cNvPr id="20" name="TextBox 19">
            <a:extLst>
              <a:ext uri="{FF2B5EF4-FFF2-40B4-BE49-F238E27FC236}">
                <a16:creationId xmlns="" xmlns:a16="http://schemas.microsoft.com/office/drawing/2014/main" id="{AD1AACCF-8928-40D9-9477-96577DECDD8B}"/>
              </a:ext>
            </a:extLst>
          </p:cNvPr>
          <p:cNvSpPr txBox="1"/>
          <p:nvPr/>
        </p:nvSpPr>
        <p:spPr>
          <a:xfrm>
            <a:off x="8388794" y="1489037"/>
            <a:ext cx="2793158" cy="1815882"/>
          </a:xfrm>
          <a:prstGeom prst="rect">
            <a:avLst/>
          </a:prstGeom>
          <a:noFill/>
        </p:spPr>
        <p:txBody>
          <a:bodyPr wrap="square" rtlCol="0">
            <a:spAutoFit/>
          </a:bodyPr>
          <a:lstStyle/>
          <a:p>
            <a:pPr algn="ctr"/>
            <a:r>
              <a:rPr lang="ar-SA" sz="1600" dirty="0">
                <a:solidFill>
                  <a:schemeClr val="accent6">
                    <a:lumMod val="75000"/>
                  </a:schemeClr>
                </a:solidFill>
                <a:latin typeface="Arabic Typesetting" panose="03020402040406030203" pitchFamily="66" charset="-78"/>
              </a:rPr>
              <a:t>ظهور علامات البلوغ الثانوية </a:t>
            </a:r>
            <a:r>
              <a:rPr lang="ar-SA" sz="1600" dirty="0">
                <a:solidFill>
                  <a:schemeClr val="bg2">
                    <a:lumMod val="50000"/>
                  </a:schemeClr>
                </a:solidFill>
                <a:latin typeface="Arabic Typesetting" panose="03020402040406030203" pitchFamily="66" charset="-78"/>
              </a:rPr>
              <a:t>–كبروز الثدي أو ظهور الشعر في مناطق معينة-</a:t>
            </a:r>
            <a:r>
              <a:rPr lang="ar-SA" sz="1600" dirty="0">
                <a:solidFill>
                  <a:schemeClr val="accent6">
                    <a:lumMod val="75000"/>
                  </a:schemeClr>
                </a:solidFill>
                <a:latin typeface="Arabic Typesetting" panose="03020402040406030203" pitchFamily="66" charset="-78"/>
              </a:rPr>
              <a:t> قد يكون مزعج و محرج للعديد من المراهقين فيحاول إخفائها لكن بعص المراهقين بالعكس يحب أن يبرز هذه العلامات لأنه تعني له التخلص من مرحلة الطفولة.</a:t>
            </a:r>
            <a:endParaRPr lang="en-US" sz="1600" dirty="0">
              <a:solidFill>
                <a:schemeClr val="accent6">
                  <a:lumMod val="75000"/>
                </a:schemeClr>
              </a:solidFill>
              <a:latin typeface="Arabic Typesetting" panose="03020402040406030203" pitchFamily="66" charset="-78"/>
            </a:endParaRPr>
          </a:p>
        </p:txBody>
      </p:sp>
      <p:sp>
        <p:nvSpPr>
          <p:cNvPr id="21" name="TextBox 20">
            <a:extLst>
              <a:ext uri="{FF2B5EF4-FFF2-40B4-BE49-F238E27FC236}">
                <a16:creationId xmlns="" xmlns:a16="http://schemas.microsoft.com/office/drawing/2014/main" id="{FC7DF476-D195-4E41-84EE-C8FDAB8757A4}"/>
              </a:ext>
            </a:extLst>
          </p:cNvPr>
          <p:cNvSpPr txBox="1"/>
          <p:nvPr/>
        </p:nvSpPr>
        <p:spPr>
          <a:xfrm>
            <a:off x="1599388" y="5085459"/>
            <a:ext cx="2259497" cy="584775"/>
          </a:xfrm>
          <a:prstGeom prst="rect">
            <a:avLst/>
          </a:prstGeom>
          <a:noFill/>
        </p:spPr>
        <p:txBody>
          <a:bodyPr wrap="square" rtlCol="0">
            <a:spAutoFit/>
          </a:bodyPr>
          <a:lstStyle/>
          <a:p>
            <a:pPr algn="ctr"/>
            <a:r>
              <a:rPr lang="en-US" sz="1600" dirty="0">
                <a:solidFill>
                  <a:schemeClr val="accent6">
                    <a:lumMod val="75000"/>
                  </a:schemeClr>
                </a:solidFill>
              </a:rPr>
              <a:t>It causes physical and mood changes. </a:t>
            </a:r>
          </a:p>
        </p:txBody>
      </p:sp>
      <p:sp>
        <p:nvSpPr>
          <p:cNvPr id="22" name="TextBox 21">
            <a:extLst>
              <a:ext uri="{FF2B5EF4-FFF2-40B4-BE49-F238E27FC236}">
                <a16:creationId xmlns="" xmlns:a16="http://schemas.microsoft.com/office/drawing/2014/main" id="{EA77F87F-9E51-4F4A-A9BF-643E7D38DF44}"/>
              </a:ext>
            </a:extLst>
          </p:cNvPr>
          <p:cNvSpPr txBox="1"/>
          <p:nvPr/>
        </p:nvSpPr>
        <p:spPr>
          <a:xfrm>
            <a:off x="4947900" y="1964466"/>
            <a:ext cx="2633562" cy="646331"/>
          </a:xfrm>
          <a:prstGeom prst="rect">
            <a:avLst/>
          </a:prstGeom>
          <a:noFill/>
        </p:spPr>
        <p:txBody>
          <a:bodyPr wrap="square" rtlCol="0">
            <a:spAutoFit/>
          </a:bodyPr>
          <a:lstStyle/>
          <a:p>
            <a:pPr algn="ctr"/>
            <a:r>
              <a:rPr lang="ar-SA" dirty="0">
                <a:solidFill>
                  <a:schemeClr val="accent6">
                    <a:lumMod val="75000"/>
                  </a:schemeClr>
                </a:solidFill>
                <a:latin typeface="Arabic Typesetting" panose="03020402040406030203" pitchFamily="66" charset="-78"/>
              </a:rPr>
              <a:t>يحدث هناك عدم اتساق في شكل الجسد مما يزعج المراهق كثيرًا .</a:t>
            </a:r>
            <a:endParaRPr lang="en-US" dirty="0">
              <a:solidFill>
                <a:schemeClr val="accent6">
                  <a:lumMod val="75000"/>
                </a:schemeClr>
              </a:solidFill>
              <a:latin typeface="Arabic Typesetting" panose="03020402040406030203" pitchFamily="66" charset="-78"/>
            </a:endParaRPr>
          </a:p>
        </p:txBody>
      </p:sp>
      <p:sp>
        <p:nvSpPr>
          <p:cNvPr id="23" name="TextBox 22">
            <a:extLst>
              <a:ext uri="{FF2B5EF4-FFF2-40B4-BE49-F238E27FC236}">
                <a16:creationId xmlns="" xmlns:a16="http://schemas.microsoft.com/office/drawing/2014/main" id="{194431E4-36AC-4C8D-8A3F-8FF207A45D7B}"/>
              </a:ext>
            </a:extLst>
          </p:cNvPr>
          <p:cNvSpPr txBox="1"/>
          <p:nvPr/>
        </p:nvSpPr>
        <p:spPr>
          <a:xfrm>
            <a:off x="8198031" y="4713570"/>
            <a:ext cx="3085627" cy="1477328"/>
          </a:xfrm>
          <a:prstGeom prst="rect">
            <a:avLst/>
          </a:prstGeom>
          <a:noFill/>
        </p:spPr>
        <p:txBody>
          <a:bodyPr wrap="square" rtlCol="0">
            <a:spAutoFit/>
          </a:bodyPr>
          <a:lstStyle/>
          <a:p>
            <a:pPr algn="ctr"/>
            <a:r>
              <a:rPr lang="ar-SA" dirty="0">
                <a:solidFill>
                  <a:schemeClr val="accent6">
                    <a:lumMod val="75000"/>
                  </a:schemeClr>
                </a:solidFill>
                <a:latin typeface="Arabic Typesetting" panose="03020402040406030203" pitchFamily="66" charset="-78"/>
              </a:rPr>
              <a:t>المراهق يشعر بالتعب الشديد لذا تجده غالبًا ما ينام بعمق و ذلك بسبب مرور جسده بتغيرات كثيرة في وقت واحد فيستهلك طاقة عالية و أيضًا يحتاج للنوم الطويل حتى يفرز هرمون النمو. </a:t>
            </a:r>
            <a:endParaRPr lang="en-US" dirty="0">
              <a:solidFill>
                <a:schemeClr val="accent6">
                  <a:lumMod val="75000"/>
                </a:schemeClr>
              </a:solidFill>
              <a:latin typeface="Arabic Typesetting" panose="03020402040406030203" pitchFamily="66" charset="-78"/>
            </a:endParaRPr>
          </a:p>
        </p:txBody>
      </p:sp>
      <p:sp>
        <p:nvSpPr>
          <p:cNvPr id="18" name="TextBox 17"/>
          <p:cNvSpPr txBox="1"/>
          <p:nvPr/>
        </p:nvSpPr>
        <p:spPr>
          <a:xfrm>
            <a:off x="4859048" y="4990569"/>
            <a:ext cx="2568054" cy="923330"/>
          </a:xfrm>
          <a:prstGeom prst="rect">
            <a:avLst/>
          </a:prstGeom>
          <a:noFill/>
        </p:spPr>
        <p:txBody>
          <a:bodyPr wrap="square" rtlCol="0">
            <a:spAutoFit/>
          </a:bodyPr>
          <a:lstStyle/>
          <a:p>
            <a:pPr algn="ctr"/>
            <a:r>
              <a:rPr lang="ar-SA" dirty="0">
                <a:solidFill>
                  <a:schemeClr val="accent6">
                    <a:lumMod val="75000"/>
                  </a:schemeClr>
                </a:solidFill>
              </a:rPr>
              <a:t>نموه سريع جدا, يبدأ خشمه يكبر ويطلع حب الشباب, طبعا فيه ناس ما يتأقلمون.</a:t>
            </a:r>
            <a:endParaRPr lang="en-US" dirty="0">
              <a:solidFill>
                <a:schemeClr val="accent6">
                  <a:lumMod val="75000"/>
                </a:schemeClr>
              </a:solidFill>
            </a:endParaRPr>
          </a:p>
        </p:txBody>
      </p:sp>
    </p:spTree>
    <p:extLst>
      <p:ext uri="{BB962C8B-B14F-4D97-AF65-F5344CB8AC3E}">
        <p14:creationId xmlns:p14="http://schemas.microsoft.com/office/powerpoint/2010/main" val="1314619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448543D-BA2D-4087-AEE4-454A99426831}"/>
              </a:ext>
            </a:extLst>
          </p:cNvPr>
          <p:cNvGrpSpPr/>
          <p:nvPr/>
        </p:nvGrpSpPr>
        <p:grpSpPr>
          <a:xfrm>
            <a:off x="0" y="0"/>
            <a:ext cx="940905" cy="6858000"/>
            <a:chOff x="0" y="0"/>
            <a:chExt cx="940905" cy="6858000"/>
          </a:xfrm>
        </p:grpSpPr>
        <p:sp>
          <p:nvSpPr>
            <p:cNvPr id="3" name="Rectangle 2">
              <a:extLst>
                <a:ext uri="{FF2B5EF4-FFF2-40B4-BE49-F238E27FC236}">
                  <a16:creationId xmlns="" xmlns:a16="http://schemas.microsoft.com/office/drawing/2014/main" id="{E2F73C28-B7ED-4D9C-9C96-0D7AA2B6D421}"/>
                </a:ext>
              </a:extLst>
            </p:cNvPr>
            <p:cNvSpPr/>
            <p:nvPr/>
          </p:nvSpPr>
          <p:spPr>
            <a:xfrm>
              <a:off x="0" y="0"/>
              <a:ext cx="72887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200" b="1" dirty="0">
                  <a:solidFill>
                    <a:schemeClr val="bg1"/>
                  </a:solidFill>
                  <a:latin typeface="+mj-lt"/>
                </a:rPr>
                <a:t>Physical Development</a:t>
              </a:r>
              <a:endParaRPr lang="en-US" sz="3200" b="1" dirty="0">
                <a:solidFill>
                  <a:schemeClr val="bg1"/>
                </a:solidFill>
                <a:latin typeface="+mj-lt"/>
              </a:endParaRPr>
            </a:p>
          </p:txBody>
        </p:sp>
        <p:sp>
          <p:nvSpPr>
            <p:cNvPr id="4" name="Oval 3">
              <a:extLst>
                <a:ext uri="{FF2B5EF4-FFF2-40B4-BE49-F238E27FC236}">
                  <a16:creationId xmlns="" xmlns:a16="http://schemas.microsoft.com/office/drawing/2014/main" id="{11DF477D-9911-458F-A6A4-3CDDA1E74A70}"/>
                </a:ext>
              </a:extLst>
            </p:cNvPr>
            <p:cNvSpPr/>
            <p:nvPr/>
          </p:nvSpPr>
          <p:spPr>
            <a:xfrm>
              <a:off x="516835" y="397564"/>
              <a:ext cx="424070" cy="357809"/>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p:nvPr/>
        </p:nvSpPr>
        <p:spPr>
          <a:xfrm>
            <a:off x="1124936" y="314858"/>
            <a:ext cx="7116435" cy="523220"/>
          </a:xfrm>
          <a:prstGeom prst="rect">
            <a:avLst/>
          </a:prstGeom>
        </p:spPr>
        <p:txBody>
          <a:bodyPr wrap="none">
            <a:spAutoFit/>
          </a:bodyPr>
          <a:lstStyle/>
          <a:p>
            <a:r>
              <a:rPr lang="en-US" sz="2800" b="1" dirty="0">
                <a:solidFill>
                  <a:schemeClr val="tx2">
                    <a:lumMod val="50000"/>
                  </a:schemeClr>
                </a:solidFill>
                <a:latin typeface="+mj-lt"/>
              </a:rPr>
              <a:t>Psychological consequences of physical changes: </a:t>
            </a:r>
          </a:p>
        </p:txBody>
      </p:sp>
      <p:sp>
        <p:nvSpPr>
          <p:cNvPr id="6" name="Rectangle 5"/>
          <p:cNvSpPr/>
          <p:nvPr/>
        </p:nvSpPr>
        <p:spPr>
          <a:xfrm>
            <a:off x="1124936" y="960477"/>
            <a:ext cx="7885043" cy="2585323"/>
          </a:xfrm>
          <a:prstGeom prst="rect">
            <a:avLst/>
          </a:prstGeom>
        </p:spPr>
        <p:txBody>
          <a:bodyPr wrap="square">
            <a:spAutoFit/>
          </a:bodyPr>
          <a:lstStyle/>
          <a:p>
            <a:pPr marL="285750" indent="-285750">
              <a:lnSpc>
                <a:spcPct val="150000"/>
              </a:lnSpc>
              <a:buFont typeface="Courier New" panose="02070309020205020404" pitchFamily="49" charset="0"/>
              <a:buChar char="o"/>
            </a:pPr>
            <a:r>
              <a:rPr lang="en-US" altLang="en-US" dirty="0"/>
              <a:t>Embarrassment </a:t>
            </a:r>
            <a:r>
              <a:rPr lang="en-US" altLang="en-US" dirty="0">
                <a:solidFill>
                  <a:schemeClr val="accent6">
                    <a:lumMod val="75000"/>
                  </a:schemeClr>
                </a:solidFill>
              </a:rPr>
              <a:t>(Specially girls)</a:t>
            </a:r>
          </a:p>
          <a:p>
            <a:pPr marL="285750" indent="-285750">
              <a:lnSpc>
                <a:spcPct val="150000"/>
              </a:lnSpc>
              <a:buFont typeface="Courier New" panose="02070309020205020404" pitchFamily="49" charset="0"/>
              <a:buChar char="o"/>
            </a:pPr>
            <a:r>
              <a:rPr lang="en-US" altLang="en-US" dirty="0"/>
              <a:t>S</a:t>
            </a:r>
            <a:r>
              <a:rPr lang="en-US" altLang="en-US" dirty="0" smtClean="0"/>
              <a:t>ensitivity </a:t>
            </a:r>
            <a:r>
              <a:rPr lang="en-US" altLang="en-US" dirty="0"/>
              <a:t>to criticism </a:t>
            </a:r>
            <a:r>
              <a:rPr lang="en-US" altLang="en-US" dirty="0">
                <a:solidFill>
                  <a:schemeClr val="accent6">
                    <a:lumMod val="75000"/>
                  </a:schemeClr>
                </a:solidFill>
              </a:rPr>
              <a:t>(Specially boys) </a:t>
            </a:r>
            <a:r>
              <a:rPr lang="ar-SA" altLang="en-US" dirty="0">
                <a:solidFill>
                  <a:schemeClr val="accent6">
                    <a:lumMod val="75000"/>
                  </a:schemeClr>
                </a:solidFill>
                <a:latin typeface="Arabic Typesetting" panose="03020402040406030203" pitchFamily="66" charset="-78"/>
              </a:rPr>
              <a:t>(الأولاد غالبًا ما يطلقون على بعض ألقاب جارحة بداعي المزاح و ممكن تخلي الولد يركز أكثر على تغيرات جسده فتزيد المشكلة سوء)</a:t>
            </a:r>
            <a:endParaRPr lang="en-US" altLang="en-US" dirty="0">
              <a:solidFill>
                <a:schemeClr val="accent6">
                  <a:lumMod val="75000"/>
                </a:schemeClr>
              </a:solidFill>
              <a:latin typeface="Arabic Typesetting" panose="03020402040406030203" pitchFamily="66" charset="-78"/>
            </a:endParaRPr>
          </a:p>
          <a:p>
            <a:pPr marL="285750" indent="-285750">
              <a:lnSpc>
                <a:spcPct val="150000"/>
              </a:lnSpc>
              <a:buFont typeface="Courier New" panose="02070309020205020404" pitchFamily="49" charset="0"/>
              <a:buChar char="o"/>
            </a:pPr>
            <a:r>
              <a:rPr lang="en-US" altLang="en-US" dirty="0"/>
              <a:t> social isolation</a:t>
            </a:r>
          </a:p>
          <a:p>
            <a:pPr marL="285750" indent="-285750">
              <a:lnSpc>
                <a:spcPct val="150000"/>
              </a:lnSpc>
              <a:buFont typeface="Courier New" panose="02070309020205020404" pitchFamily="49" charset="0"/>
              <a:buChar char="o"/>
            </a:pPr>
            <a:r>
              <a:rPr lang="en-US" altLang="en-US" dirty="0"/>
              <a:t>Sadness</a:t>
            </a:r>
            <a:r>
              <a:rPr lang="ar-SA" altLang="en-US" dirty="0"/>
              <a:t> </a:t>
            </a:r>
            <a:r>
              <a:rPr lang="ar-SA" altLang="en-US" dirty="0">
                <a:solidFill>
                  <a:schemeClr val="accent6">
                    <a:lumMod val="75000"/>
                  </a:schemeClr>
                </a:solidFill>
                <a:latin typeface="Arabic Typesetting" panose="03020402040406030203" pitchFamily="66" charset="-78"/>
              </a:rPr>
              <a:t>(حزن المراهق لا يعني اكتئاب بل هو نتيجة للتغيرات التي يمر بها) </a:t>
            </a:r>
            <a:endParaRPr lang="en-US" altLang="en-US" dirty="0">
              <a:solidFill>
                <a:schemeClr val="accent6">
                  <a:lumMod val="75000"/>
                </a:schemeClr>
              </a:solidFill>
              <a:latin typeface="Arabic Typesetting" panose="03020402040406030203" pitchFamily="66" charset="-78"/>
            </a:endParaRPr>
          </a:p>
          <a:p>
            <a:pPr marL="285750" indent="-285750">
              <a:lnSpc>
                <a:spcPct val="150000"/>
              </a:lnSpc>
              <a:buFont typeface="Courier New" panose="02070309020205020404" pitchFamily="49" charset="0"/>
              <a:buChar char="o"/>
            </a:pPr>
            <a:r>
              <a:rPr lang="en-US" altLang="en-US" dirty="0"/>
              <a:t>irritability </a:t>
            </a:r>
            <a:r>
              <a:rPr lang="ar-SA" altLang="en-US" dirty="0">
                <a:solidFill>
                  <a:schemeClr val="accent6">
                    <a:lumMod val="75000"/>
                  </a:schemeClr>
                </a:solidFill>
              </a:rPr>
              <a:t>(يعصب بسرعة)</a:t>
            </a:r>
            <a:endParaRPr lang="en-US" dirty="0">
              <a:solidFill>
                <a:schemeClr val="accent6">
                  <a:lumMod val="75000"/>
                </a:schemeClr>
              </a:solidFill>
            </a:endParaRPr>
          </a:p>
        </p:txBody>
      </p:sp>
      <p:grpSp>
        <p:nvGrpSpPr>
          <p:cNvPr id="8" name="Group 7">
            <a:extLst>
              <a:ext uri="{FF2B5EF4-FFF2-40B4-BE49-F238E27FC236}">
                <a16:creationId xmlns="" xmlns:a16="http://schemas.microsoft.com/office/drawing/2014/main" id="{D00F2CC2-815C-4D54-9534-835097CC2C90}"/>
              </a:ext>
            </a:extLst>
          </p:cNvPr>
          <p:cNvGrpSpPr/>
          <p:nvPr/>
        </p:nvGrpSpPr>
        <p:grpSpPr>
          <a:xfrm>
            <a:off x="9009979" y="4214191"/>
            <a:ext cx="3127638" cy="2643809"/>
            <a:chOff x="8733839" y="3485072"/>
            <a:chExt cx="3696825" cy="3372928"/>
          </a:xfrm>
        </p:grpSpPr>
        <p:pic>
          <p:nvPicPr>
            <p:cNvPr id="9" name="Picture 8"/>
            <p:cNvPicPr>
              <a:picLocks noChangeAspect="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ackgroundRemoval t="2911" b="92480" l="6979" r="89640"/>
                      </a14:imgEffect>
                    </a14:imgLayer>
                  </a14:imgProps>
                </a:ext>
                <a:ext uri="{28A0092B-C50C-407E-A947-70E740481C1C}">
                  <a14:useLocalDpi xmlns:a14="http://schemas.microsoft.com/office/drawing/2010/main" val="0"/>
                </a:ext>
              </a:extLst>
            </a:blip>
            <a:srcRect b="21761"/>
            <a:stretch/>
          </p:blipFill>
          <p:spPr>
            <a:xfrm>
              <a:off x="8733839" y="3485072"/>
              <a:ext cx="2398026" cy="3372928"/>
            </a:xfrm>
            <a:prstGeom prst="rect">
              <a:avLst/>
            </a:prstGeom>
          </p:spPr>
        </p:pic>
        <p:pic>
          <p:nvPicPr>
            <p:cNvPr id="7" name="Picture 6"/>
            <p:cNvPicPr>
              <a:picLocks noChangeAspect="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l="33085" t="-322" r="36397" b="17185"/>
            <a:stretch/>
          </p:blipFill>
          <p:spPr>
            <a:xfrm>
              <a:off x="10317192" y="3616220"/>
              <a:ext cx="2113472" cy="3241780"/>
            </a:xfrm>
            <a:prstGeom prst="rect">
              <a:avLst/>
            </a:prstGeom>
          </p:spPr>
        </p:pic>
      </p:grpSp>
    </p:spTree>
    <p:extLst>
      <p:ext uri="{BB962C8B-B14F-4D97-AF65-F5344CB8AC3E}">
        <p14:creationId xmlns:p14="http://schemas.microsoft.com/office/powerpoint/2010/main" val="581566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A448543D-BA2D-4087-AEE4-454A99426831}"/>
              </a:ext>
            </a:extLst>
          </p:cNvPr>
          <p:cNvGrpSpPr/>
          <p:nvPr/>
        </p:nvGrpSpPr>
        <p:grpSpPr>
          <a:xfrm>
            <a:off x="0" y="0"/>
            <a:ext cx="940905" cy="6858000"/>
            <a:chOff x="0" y="0"/>
            <a:chExt cx="940905" cy="6858000"/>
          </a:xfrm>
        </p:grpSpPr>
        <p:sp>
          <p:nvSpPr>
            <p:cNvPr id="6" name="Rectangle 5">
              <a:extLst>
                <a:ext uri="{FF2B5EF4-FFF2-40B4-BE49-F238E27FC236}">
                  <a16:creationId xmlns="" xmlns:a16="http://schemas.microsoft.com/office/drawing/2014/main" id="{E2F73C28-B7ED-4D9C-9C96-0D7AA2B6D421}"/>
                </a:ext>
              </a:extLst>
            </p:cNvPr>
            <p:cNvSpPr/>
            <p:nvPr/>
          </p:nvSpPr>
          <p:spPr>
            <a:xfrm>
              <a:off x="0" y="0"/>
              <a:ext cx="72887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200" b="1" dirty="0">
                  <a:solidFill>
                    <a:schemeClr val="bg1"/>
                  </a:solidFill>
                  <a:latin typeface="+mj-lt"/>
                </a:rPr>
                <a:t>Cognitive Development</a:t>
              </a:r>
              <a:endParaRPr lang="en-US" sz="3200" b="1" dirty="0">
                <a:solidFill>
                  <a:schemeClr val="bg1"/>
                </a:solidFill>
                <a:latin typeface="+mj-lt"/>
              </a:endParaRPr>
            </a:p>
          </p:txBody>
        </p:sp>
        <p:sp>
          <p:nvSpPr>
            <p:cNvPr id="7" name="Oval 6">
              <a:extLst>
                <a:ext uri="{FF2B5EF4-FFF2-40B4-BE49-F238E27FC236}">
                  <a16:creationId xmlns="" xmlns:a16="http://schemas.microsoft.com/office/drawing/2014/main" id="{11DF477D-9911-458F-A6A4-3CDDA1E74A70}"/>
                </a:ext>
              </a:extLst>
            </p:cNvPr>
            <p:cNvSpPr/>
            <p:nvPr/>
          </p:nvSpPr>
          <p:spPr>
            <a:xfrm>
              <a:off x="516835" y="397564"/>
              <a:ext cx="424070" cy="357809"/>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1047914" y="314858"/>
            <a:ext cx="3492174" cy="523220"/>
          </a:xfrm>
          <a:prstGeom prst="rect">
            <a:avLst/>
          </a:prstGeom>
        </p:spPr>
        <p:txBody>
          <a:bodyPr wrap="none">
            <a:spAutoFit/>
          </a:bodyPr>
          <a:lstStyle/>
          <a:p>
            <a:r>
              <a:rPr lang="en-US" sz="2800" b="1" dirty="0">
                <a:solidFill>
                  <a:schemeClr val="tx2">
                    <a:lumMod val="50000"/>
                  </a:schemeClr>
                </a:solidFill>
                <a:latin typeface="+mj-lt"/>
              </a:rPr>
              <a:t>Cognitive Development</a:t>
            </a:r>
            <a:endParaRPr lang="en-US" sz="2800" dirty="0">
              <a:solidFill>
                <a:schemeClr val="tx2">
                  <a:lumMod val="50000"/>
                </a:schemeClr>
              </a:solidFill>
              <a:latin typeface="+mj-lt"/>
            </a:endParaRPr>
          </a:p>
        </p:txBody>
      </p:sp>
      <p:grpSp>
        <p:nvGrpSpPr>
          <p:cNvPr id="9" name="Group 8"/>
          <p:cNvGrpSpPr/>
          <p:nvPr/>
        </p:nvGrpSpPr>
        <p:grpSpPr>
          <a:xfrm>
            <a:off x="1270000" y="1124039"/>
            <a:ext cx="8128000" cy="5202585"/>
            <a:chOff x="2032000" y="827706"/>
            <a:chExt cx="8128000" cy="5202585"/>
          </a:xfrm>
        </p:grpSpPr>
        <p:sp>
          <p:nvSpPr>
            <p:cNvPr id="10" name="Freeform 9"/>
            <p:cNvSpPr/>
            <p:nvPr/>
          </p:nvSpPr>
          <p:spPr>
            <a:xfrm>
              <a:off x="3984345" y="4061113"/>
              <a:ext cx="2283968" cy="1969178"/>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solidFill>
              <a:schemeClr val="tx2">
                <a:lumMod val="40000"/>
                <a:lumOff val="60000"/>
              </a:schemeClr>
            </a:solidFill>
            <a:ln>
              <a:solidFill>
                <a:schemeClr val="tx2">
                  <a:lumMod val="40000"/>
                  <a:lumOff val="6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74159" rIns="354429" bIns="374159" numCol="1" spcCol="1270" anchor="ctr" anchorCtr="0">
              <a:noAutofit/>
            </a:bodyPr>
            <a:lstStyle/>
            <a:p>
              <a:pPr lvl="0" algn="ctr" defTabSz="2400300">
                <a:lnSpc>
                  <a:spcPct val="90000"/>
                </a:lnSpc>
                <a:spcBef>
                  <a:spcPct val="0"/>
                </a:spcBef>
                <a:spcAft>
                  <a:spcPct val="35000"/>
                </a:spcAft>
              </a:pPr>
              <a:endParaRPr lang="en-US" sz="5400" kern="1200"/>
            </a:p>
          </p:txBody>
        </p:sp>
        <p:sp>
          <p:nvSpPr>
            <p:cNvPr id="11" name="Hexagon 10"/>
            <p:cNvSpPr/>
            <p:nvPr/>
          </p:nvSpPr>
          <p:spPr>
            <a:xfrm>
              <a:off x="2032000" y="3003427"/>
              <a:ext cx="2283968" cy="1969178"/>
            </a:xfrm>
            <a:prstGeom prst="hexagon">
              <a:avLst>
                <a:gd name="adj" fmla="val 25000"/>
                <a:gd name="vf" fmla="val 115470"/>
              </a:avLst>
            </a:prstGeom>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Freeform 11"/>
            <p:cNvSpPr/>
            <p:nvPr/>
          </p:nvSpPr>
          <p:spPr>
            <a:xfrm>
              <a:off x="5930188" y="2980016"/>
              <a:ext cx="2283968" cy="1969178"/>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solidFill>
              <a:schemeClr val="tx2">
                <a:lumMod val="20000"/>
                <a:lumOff val="80000"/>
              </a:schemeClr>
            </a:solidFill>
            <a:ln>
              <a:solidFill>
                <a:schemeClr val="tx2">
                  <a:lumMod val="20000"/>
                  <a:lumOff val="8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74159" rIns="354429" bIns="374159" numCol="1" spcCol="1270" anchor="ctr" anchorCtr="0">
              <a:noAutofit/>
            </a:bodyPr>
            <a:lstStyle/>
            <a:p>
              <a:pPr lvl="0" algn="ctr" defTabSz="2400300">
                <a:lnSpc>
                  <a:spcPct val="90000"/>
                </a:lnSpc>
                <a:spcBef>
                  <a:spcPct val="0"/>
                </a:spcBef>
                <a:spcAft>
                  <a:spcPct val="35000"/>
                </a:spcAft>
              </a:pPr>
              <a:endParaRPr lang="en-US" sz="5400" kern="1200"/>
            </a:p>
          </p:txBody>
        </p:sp>
        <p:sp>
          <p:nvSpPr>
            <p:cNvPr id="13" name="Hexagon 12"/>
            <p:cNvSpPr/>
            <p:nvPr/>
          </p:nvSpPr>
          <p:spPr>
            <a:xfrm>
              <a:off x="7876032" y="4061113"/>
              <a:ext cx="2283968" cy="1969178"/>
            </a:xfrm>
            <a:prstGeom prst="hexagon">
              <a:avLst>
                <a:gd name="adj" fmla="val 25000"/>
                <a:gd name="vf" fmla="val 115470"/>
              </a:avLst>
            </a:prstGeom>
            <a:solidFill>
              <a:schemeClr val="accent3">
                <a:lumMod val="75000"/>
                <a:alpha val="90000"/>
              </a:schemeClr>
            </a:solidFill>
            <a:ln>
              <a:solidFill>
                <a:schemeClr val="accent3">
                  <a:lumMod val="75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Freeform 13"/>
            <p:cNvSpPr/>
            <p:nvPr/>
          </p:nvSpPr>
          <p:spPr>
            <a:xfrm>
              <a:off x="3984345" y="1903601"/>
              <a:ext cx="2283968" cy="1969178"/>
            </a:xfrm>
            <a:custGeom>
              <a:avLst/>
              <a:gdLst>
                <a:gd name="connsiteX0" fmla="*/ 0 w 2283968"/>
                <a:gd name="connsiteY0" fmla="*/ 984589 h 1969178"/>
                <a:gd name="connsiteX1" fmla="*/ 492295 w 2283968"/>
                <a:gd name="connsiteY1" fmla="*/ 0 h 1969178"/>
                <a:gd name="connsiteX2" fmla="*/ 1791674 w 2283968"/>
                <a:gd name="connsiteY2" fmla="*/ 0 h 1969178"/>
                <a:gd name="connsiteX3" fmla="*/ 2283968 w 2283968"/>
                <a:gd name="connsiteY3" fmla="*/ 984589 h 1969178"/>
                <a:gd name="connsiteX4" fmla="*/ 1791674 w 2283968"/>
                <a:gd name="connsiteY4" fmla="*/ 1969178 h 1969178"/>
                <a:gd name="connsiteX5" fmla="*/ 492295 w 2283968"/>
                <a:gd name="connsiteY5" fmla="*/ 1969178 h 1969178"/>
                <a:gd name="connsiteX6" fmla="*/ 0 w 2283968"/>
                <a:gd name="connsiteY6" fmla="*/ 984589 h 1969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3968" h="1969178">
                  <a:moveTo>
                    <a:pt x="0" y="984589"/>
                  </a:moveTo>
                  <a:lnTo>
                    <a:pt x="492295" y="0"/>
                  </a:lnTo>
                  <a:lnTo>
                    <a:pt x="1791674" y="0"/>
                  </a:lnTo>
                  <a:lnTo>
                    <a:pt x="2283968" y="984589"/>
                  </a:lnTo>
                  <a:lnTo>
                    <a:pt x="1791674" y="1969178"/>
                  </a:lnTo>
                  <a:lnTo>
                    <a:pt x="492295" y="1969178"/>
                  </a:lnTo>
                  <a:lnTo>
                    <a:pt x="0" y="984589"/>
                  </a:lnTo>
                  <a:close/>
                </a:path>
              </a:pathLst>
            </a:custGeom>
            <a:solidFill>
              <a:schemeClr val="accent6">
                <a:lumMod val="20000"/>
                <a:lumOff val="80000"/>
              </a:schemeClr>
            </a:solidFill>
            <a:ln>
              <a:solidFill>
                <a:schemeClr val="accent6">
                  <a:lumMod val="20000"/>
                  <a:lumOff val="80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4429" tIns="374159" rIns="354429" bIns="374159" numCol="1" spcCol="1270" anchor="ctr" anchorCtr="0">
              <a:noAutofit/>
            </a:bodyPr>
            <a:lstStyle/>
            <a:p>
              <a:pPr lvl="0" algn="ctr" defTabSz="2400300">
                <a:lnSpc>
                  <a:spcPct val="90000"/>
                </a:lnSpc>
                <a:spcBef>
                  <a:spcPct val="0"/>
                </a:spcBef>
                <a:spcAft>
                  <a:spcPct val="35000"/>
                </a:spcAft>
              </a:pPr>
              <a:endParaRPr lang="en-US" sz="5400" kern="1200"/>
            </a:p>
          </p:txBody>
        </p:sp>
        <p:sp>
          <p:nvSpPr>
            <p:cNvPr id="15" name="Hexagon 14"/>
            <p:cNvSpPr/>
            <p:nvPr/>
          </p:nvSpPr>
          <p:spPr>
            <a:xfrm>
              <a:off x="5930188" y="827706"/>
              <a:ext cx="2283968" cy="1969178"/>
            </a:xfrm>
            <a:prstGeom prst="hexagon">
              <a:avLst>
                <a:gd name="adj" fmla="val 25000"/>
                <a:gd name="vf" fmla="val 115470"/>
              </a:avLst>
            </a:prstGeom>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16" name="Hexagon 15"/>
          <p:cNvSpPr/>
          <p:nvPr/>
        </p:nvSpPr>
        <p:spPr>
          <a:xfrm>
            <a:off x="7114030" y="2205136"/>
            <a:ext cx="2283968" cy="1969178"/>
          </a:xfrm>
          <a:prstGeom prst="hexagon">
            <a:avLst>
              <a:gd name="adj" fmla="val 25000"/>
              <a:gd name="vf" fmla="val 115470"/>
            </a:avLst>
          </a:prstGeom>
          <a:solidFill>
            <a:schemeClr val="accent5">
              <a:lumMod val="20000"/>
              <a:lumOff val="80000"/>
              <a:alpha val="90000"/>
            </a:schemeClr>
          </a:solidFill>
          <a:ln>
            <a:solidFill>
              <a:schemeClr val="accent5">
                <a:lumMod val="20000"/>
                <a:lumOff val="8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Hexagon 16"/>
          <p:cNvSpPr/>
          <p:nvPr/>
        </p:nvSpPr>
        <p:spPr>
          <a:xfrm>
            <a:off x="7114031" y="86822"/>
            <a:ext cx="2283968" cy="1969178"/>
          </a:xfrm>
          <a:prstGeom prst="hexagon">
            <a:avLst>
              <a:gd name="adj" fmla="val 25000"/>
              <a:gd name="vf" fmla="val 115470"/>
            </a:avLst>
          </a:prstGeom>
          <a:solidFill>
            <a:schemeClr val="tx2">
              <a:lumMod val="60000"/>
              <a:lumOff val="40000"/>
              <a:alpha val="90000"/>
            </a:schemeClr>
          </a:solidFill>
          <a:ln>
            <a:solidFill>
              <a:schemeClr val="tx2">
                <a:lumMod val="60000"/>
                <a:lumOff val="4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Hexagon 17"/>
          <p:cNvSpPr/>
          <p:nvPr/>
        </p:nvSpPr>
        <p:spPr>
          <a:xfrm>
            <a:off x="9072878" y="1071411"/>
            <a:ext cx="2283968" cy="1969178"/>
          </a:xfrm>
          <a:prstGeom prst="hexagon">
            <a:avLst>
              <a:gd name="adj" fmla="val 25000"/>
              <a:gd name="vf" fmla="val 115470"/>
            </a:avLst>
          </a:prstGeom>
          <a:solidFill>
            <a:schemeClr val="bg2">
              <a:lumMod val="90000"/>
              <a:alpha val="90000"/>
            </a:schemeClr>
          </a:solidFill>
          <a:ln>
            <a:solidFill>
              <a:schemeClr val="bg2">
                <a:lumMod val="9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1391622" y="3840806"/>
            <a:ext cx="2086277" cy="319446"/>
          </a:xfrm>
          <a:prstGeom prst="rect">
            <a:avLst/>
          </a:prstGeom>
        </p:spPr>
        <p:txBody>
          <a:bodyPr wrap="none">
            <a:spAutoFit/>
          </a:bodyPr>
          <a:lstStyle/>
          <a:p>
            <a:pPr>
              <a:lnSpc>
                <a:spcPct val="80000"/>
              </a:lnSpc>
              <a:defRPr/>
            </a:pPr>
            <a:r>
              <a:rPr lang="en-US" b="1" dirty="0">
                <a:solidFill>
                  <a:srgbClr val="C00000"/>
                </a:solidFill>
              </a:rPr>
              <a:t>IQ &amp;  special talents</a:t>
            </a:r>
          </a:p>
        </p:txBody>
      </p:sp>
      <p:sp>
        <p:nvSpPr>
          <p:cNvPr id="21" name="Rectangle 20"/>
          <p:cNvSpPr/>
          <p:nvPr/>
        </p:nvSpPr>
        <p:spPr>
          <a:xfrm>
            <a:off x="3397504" y="2640851"/>
            <a:ext cx="2102307" cy="541046"/>
          </a:xfrm>
          <a:prstGeom prst="rect">
            <a:avLst/>
          </a:prstGeom>
        </p:spPr>
        <p:txBody>
          <a:bodyPr wrap="square">
            <a:spAutoFit/>
          </a:bodyPr>
          <a:lstStyle/>
          <a:p>
            <a:pPr algn="ctr">
              <a:lnSpc>
                <a:spcPct val="80000"/>
              </a:lnSpc>
              <a:defRPr/>
            </a:pPr>
            <a:r>
              <a:rPr lang="en-US" b="1" dirty="0"/>
              <a:t>Attention span &amp;</a:t>
            </a:r>
            <a:r>
              <a:rPr lang="ar-SA" b="1" dirty="0"/>
              <a:t> </a:t>
            </a:r>
            <a:r>
              <a:rPr lang="en-US" b="1" dirty="0"/>
              <a:t>concentration</a:t>
            </a:r>
          </a:p>
        </p:txBody>
      </p:sp>
      <p:sp>
        <p:nvSpPr>
          <p:cNvPr id="22" name="Rectangle 21"/>
          <p:cNvSpPr/>
          <p:nvPr/>
        </p:nvSpPr>
        <p:spPr>
          <a:xfrm>
            <a:off x="3466783" y="4702404"/>
            <a:ext cx="1795091" cy="535531"/>
          </a:xfrm>
          <a:prstGeom prst="rect">
            <a:avLst/>
          </a:prstGeom>
        </p:spPr>
        <p:txBody>
          <a:bodyPr wrap="square">
            <a:spAutoFit/>
          </a:bodyPr>
          <a:lstStyle/>
          <a:p>
            <a:pPr algn="ctr">
              <a:lnSpc>
                <a:spcPct val="80000"/>
              </a:lnSpc>
              <a:defRPr/>
            </a:pPr>
            <a:r>
              <a:rPr lang="en-US" dirty="0"/>
              <a:t>Perception &amp; deep meanings</a:t>
            </a:r>
          </a:p>
        </p:txBody>
      </p:sp>
      <p:sp>
        <p:nvSpPr>
          <p:cNvPr id="23" name="Rectangle 22"/>
          <p:cNvSpPr/>
          <p:nvPr/>
        </p:nvSpPr>
        <p:spPr>
          <a:xfrm>
            <a:off x="5674385" y="1506474"/>
            <a:ext cx="1311578" cy="319446"/>
          </a:xfrm>
          <a:prstGeom prst="rect">
            <a:avLst/>
          </a:prstGeom>
        </p:spPr>
        <p:txBody>
          <a:bodyPr wrap="none">
            <a:spAutoFit/>
          </a:bodyPr>
          <a:lstStyle/>
          <a:p>
            <a:pPr algn="ctr">
              <a:lnSpc>
                <a:spcPct val="80000"/>
              </a:lnSpc>
              <a:defRPr/>
            </a:pPr>
            <a:r>
              <a:rPr lang="en-US" dirty="0"/>
              <a:t>Memorizing</a:t>
            </a:r>
          </a:p>
        </p:txBody>
      </p:sp>
      <p:sp>
        <p:nvSpPr>
          <p:cNvPr id="24" name="Rectangle 23"/>
          <p:cNvSpPr/>
          <p:nvPr/>
        </p:nvSpPr>
        <p:spPr>
          <a:xfrm>
            <a:off x="5656435" y="3978198"/>
            <a:ext cx="1307474" cy="319446"/>
          </a:xfrm>
          <a:prstGeom prst="rect">
            <a:avLst/>
          </a:prstGeom>
        </p:spPr>
        <p:txBody>
          <a:bodyPr wrap="none">
            <a:spAutoFit/>
          </a:bodyPr>
          <a:lstStyle/>
          <a:p>
            <a:pPr>
              <a:lnSpc>
                <a:spcPct val="80000"/>
              </a:lnSpc>
              <a:defRPr/>
            </a:pPr>
            <a:r>
              <a:rPr lang="en-US" dirty="0"/>
              <a:t>Day-dreams</a:t>
            </a:r>
          </a:p>
        </p:txBody>
      </p:sp>
      <p:sp>
        <p:nvSpPr>
          <p:cNvPr id="25" name="Rectangle 24"/>
          <p:cNvSpPr/>
          <p:nvPr/>
        </p:nvSpPr>
        <p:spPr>
          <a:xfrm>
            <a:off x="7765335" y="911688"/>
            <a:ext cx="981359" cy="319446"/>
          </a:xfrm>
          <a:prstGeom prst="rect">
            <a:avLst/>
          </a:prstGeom>
        </p:spPr>
        <p:txBody>
          <a:bodyPr wrap="none">
            <a:spAutoFit/>
          </a:bodyPr>
          <a:lstStyle/>
          <a:p>
            <a:pPr>
              <a:lnSpc>
                <a:spcPct val="80000"/>
              </a:lnSpc>
              <a:defRPr/>
            </a:pPr>
            <a:r>
              <a:rPr lang="en-US" dirty="0"/>
              <a:t>Thinking</a:t>
            </a:r>
          </a:p>
        </p:txBody>
      </p:sp>
      <p:sp>
        <p:nvSpPr>
          <p:cNvPr id="26" name="Rectangle 25"/>
          <p:cNvSpPr/>
          <p:nvPr/>
        </p:nvSpPr>
        <p:spPr>
          <a:xfrm>
            <a:off x="7765335" y="3053411"/>
            <a:ext cx="970137" cy="319446"/>
          </a:xfrm>
          <a:prstGeom prst="rect">
            <a:avLst/>
          </a:prstGeom>
        </p:spPr>
        <p:txBody>
          <a:bodyPr wrap="none">
            <a:spAutoFit/>
          </a:bodyPr>
          <a:lstStyle/>
          <a:p>
            <a:pPr>
              <a:lnSpc>
                <a:spcPct val="80000"/>
              </a:lnSpc>
              <a:defRPr/>
            </a:pPr>
            <a:r>
              <a:rPr lang="en-US" dirty="0"/>
              <a:t>Idealism</a:t>
            </a:r>
          </a:p>
        </p:txBody>
      </p:sp>
      <p:sp>
        <p:nvSpPr>
          <p:cNvPr id="27" name="Rectangle 26"/>
          <p:cNvSpPr/>
          <p:nvPr/>
        </p:nvSpPr>
        <p:spPr>
          <a:xfrm>
            <a:off x="7489618" y="5170429"/>
            <a:ext cx="1532792" cy="369332"/>
          </a:xfrm>
          <a:prstGeom prst="rect">
            <a:avLst/>
          </a:prstGeom>
        </p:spPr>
        <p:txBody>
          <a:bodyPr wrap="none">
            <a:spAutoFit/>
          </a:bodyPr>
          <a:lstStyle/>
          <a:p>
            <a:r>
              <a:rPr lang="en-US" dirty="0"/>
              <a:t>Independence</a:t>
            </a:r>
          </a:p>
        </p:txBody>
      </p:sp>
      <p:sp>
        <p:nvSpPr>
          <p:cNvPr id="28" name="Rectangle 27"/>
          <p:cNvSpPr/>
          <p:nvPr/>
        </p:nvSpPr>
        <p:spPr>
          <a:xfrm>
            <a:off x="9759705" y="1607099"/>
            <a:ext cx="910314" cy="369332"/>
          </a:xfrm>
          <a:prstGeom prst="rect">
            <a:avLst/>
          </a:prstGeom>
        </p:spPr>
        <p:txBody>
          <a:bodyPr wrap="none">
            <a:spAutoFit/>
          </a:bodyPr>
          <a:lstStyle/>
          <a:p>
            <a:r>
              <a:rPr lang="en-US" dirty="0"/>
              <a:t>Identity</a:t>
            </a:r>
          </a:p>
        </p:txBody>
      </p:sp>
      <p:sp>
        <p:nvSpPr>
          <p:cNvPr id="3" name="TextBox 2">
            <a:extLst>
              <a:ext uri="{FF2B5EF4-FFF2-40B4-BE49-F238E27FC236}">
                <a16:creationId xmlns="" xmlns:a16="http://schemas.microsoft.com/office/drawing/2014/main" id="{CA140879-5760-4835-B5B8-D7E13D98D906}"/>
              </a:ext>
            </a:extLst>
          </p:cNvPr>
          <p:cNvSpPr txBox="1"/>
          <p:nvPr/>
        </p:nvSpPr>
        <p:spPr>
          <a:xfrm>
            <a:off x="1321472" y="4137921"/>
            <a:ext cx="2169074" cy="830997"/>
          </a:xfrm>
          <a:prstGeom prst="rect">
            <a:avLst/>
          </a:prstGeom>
          <a:noFill/>
        </p:spPr>
        <p:txBody>
          <a:bodyPr wrap="square" rtlCol="0">
            <a:spAutoFit/>
          </a:bodyPr>
          <a:lstStyle/>
          <a:p>
            <a:pPr algn="ctr"/>
            <a:r>
              <a:rPr lang="ar-SA" sz="1600" dirty="0">
                <a:solidFill>
                  <a:schemeClr val="accent6">
                    <a:lumMod val="75000"/>
                  </a:schemeClr>
                </a:solidFill>
                <a:latin typeface="Arabic Typesetting" panose="03020402040406030203" pitchFamily="66" charset="-78"/>
              </a:rPr>
              <a:t>معدل الذكاء يكون الأعلى في مرحلة الطفولة </a:t>
            </a:r>
            <a:r>
              <a:rPr lang="ar-SA" sz="1600" dirty="0">
                <a:solidFill>
                  <a:srgbClr val="C00000"/>
                </a:solidFill>
                <a:latin typeface="Arabic Typesetting" panose="03020402040406030203" pitchFamily="66" charset="-78"/>
              </a:rPr>
              <a:t>لكن لن يتغير </a:t>
            </a:r>
            <a:r>
              <a:rPr lang="ar-SA" sz="1600" dirty="0">
                <a:solidFill>
                  <a:schemeClr val="accent6">
                    <a:lumMod val="75000"/>
                  </a:schemeClr>
                </a:solidFill>
                <a:latin typeface="Arabic Typesetting" panose="03020402040406030203" pitchFamily="66" charset="-78"/>
              </a:rPr>
              <a:t>في مرحلة المراهقة. </a:t>
            </a:r>
            <a:endParaRPr lang="en-US" sz="1600" dirty="0">
              <a:solidFill>
                <a:schemeClr val="accent6">
                  <a:lumMod val="75000"/>
                </a:schemeClr>
              </a:solidFill>
              <a:latin typeface="Arabic Typesetting" panose="03020402040406030203" pitchFamily="66" charset="-78"/>
            </a:endParaRPr>
          </a:p>
        </p:txBody>
      </p:sp>
      <p:sp>
        <p:nvSpPr>
          <p:cNvPr id="4" name="TextBox 3">
            <a:extLst>
              <a:ext uri="{FF2B5EF4-FFF2-40B4-BE49-F238E27FC236}">
                <a16:creationId xmlns="" xmlns:a16="http://schemas.microsoft.com/office/drawing/2014/main" id="{481D2E37-FBC5-4007-B718-F2E65B2EEDAD}"/>
              </a:ext>
            </a:extLst>
          </p:cNvPr>
          <p:cNvSpPr txBox="1"/>
          <p:nvPr/>
        </p:nvSpPr>
        <p:spPr>
          <a:xfrm>
            <a:off x="3415370" y="3131671"/>
            <a:ext cx="1828133" cy="1077218"/>
          </a:xfrm>
          <a:prstGeom prst="rect">
            <a:avLst/>
          </a:prstGeom>
          <a:noFill/>
        </p:spPr>
        <p:txBody>
          <a:bodyPr wrap="square" rtlCol="0">
            <a:spAutoFit/>
          </a:bodyPr>
          <a:lstStyle/>
          <a:p>
            <a:pPr algn="ctr"/>
            <a:r>
              <a:rPr lang="ar-SA" sz="1600" dirty="0">
                <a:solidFill>
                  <a:schemeClr val="accent6">
                    <a:lumMod val="75000"/>
                  </a:schemeClr>
                </a:solidFill>
                <a:latin typeface="Arabic Typesetting" panose="03020402040406030203" pitchFamily="66" charset="-78"/>
              </a:rPr>
              <a:t>تزيد في المراهقة لكن </a:t>
            </a:r>
            <a:r>
              <a:rPr lang="ar-SA" sz="1600" b="1" dirty="0">
                <a:solidFill>
                  <a:schemeClr val="accent6">
                    <a:lumMod val="75000"/>
                  </a:schemeClr>
                </a:solidFill>
                <a:latin typeface="Arabic Typesetting" panose="03020402040406030203" pitchFamily="66" charset="-78"/>
              </a:rPr>
              <a:t>ما يفسد التركيز </a:t>
            </a:r>
            <a:r>
              <a:rPr lang="ar-SA" sz="1600" dirty="0">
                <a:solidFill>
                  <a:schemeClr val="accent6">
                    <a:lumMod val="75000"/>
                  </a:schemeClr>
                </a:solidFill>
                <a:latin typeface="Arabic Typesetting" panose="03020402040406030203" pitchFamily="66" charset="-78"/>
              </a:rPr>
              <a:t>المستمر هو </a:t>
            </a:r>
            <a:r>
              <a:rPr lang="ar-SA" sz="1600" b="1" dirty="0">
                <a:solidFill>
                  <a:schemeClr val="accent6">
                    <a:lumMod val="75000"/>
                  </a:schemeClr>
                </a:solidFill>
                <a:latin typeface="Arabic Typesetting" panose="03020402040406030203" pitchFamily="66" charset="-78"/>
              </a:rPr>
              <a:t>زيادة أحلام اليقظة </a:t>
            </a:r>
            <a:r>
              <a:rPr lang="ar-SA" sz="1600" dirty="0">
                <a:solidFill>
                  <a:schemeClr val="accent6">
                    <a:lumMod val="75000"/>
                  </a:schemeClr>
                </a:solidFill>
                <a:latin typeface="Arabic Typesetting" panose="03020402040406030203" pitchFamily="66" charset="-78"/>
              </a:rPr>
              <a:t>في فترة المراهقة.</a:t>
            </a:r>
            <a:endParaRPr lang="en-US" sz="1600" dirty="0">
              <a:solidFill>
                <a:schemeClr val="accent6">
                  <a:lumMod val="75000"/>
                </a:schemeClr>
              </a:solidFill>
              <a:latin typeface="Arabic Typesetting" panose="03020402040406030203" pitchFamily="66" charset="-78"/>
            </a:endParaRPr>
          </a:p>
        </p:txBody>
      </p:sp>
      <p:sp>
        <p:nvSpPr>
          <p:cNvPr id="29" name="TextBox 28">
            <a:extLst>
              <a:ext uri="{FF2B5EF4-FFF2-40B4-BE49-F238E27FC236}">
                <a16:creationId xmlns="" xmlns:a16="http://schemas.microsoft.com/office/drawing/2014/main" id="{14D2F155-5C1A-415F-9255-39DE0B59EF1F}"/>
              </a:ext>
            </a:extLst>
          </p:cNvPr>
          <p:cNvSpPr txBox="1"/>
          <p:nvPr/>
        </p:nvSpPr>
        <p:spPr>
          <a:xfrm>
            <a:off x="5442891" y="4258882"/>
            <a:ext cx="1704783" cy="923330"/>
          </a:xfrm>
          <a:prstGeom prst="rect">
            <a:avLst/>
          </a:prstGeom>
          <a:noFill/>
        </p:spPr>
        <p:txBody>
          <a:bodyPr wrap="square" rtlCol="0">
            <a:spAutoFit/>
          </a:bodyPr>
          <a:lstStyle/>
          <a:p>
            <a:pPr algn="ctr"/>
            <a:r>
              <a:rPr lang="ar-SA" dirty="0">
                <a:solidFill>
                  <a:schemeClr val="bg2">
                    <a:lumMod val="50000"/>
                  </a:schemeClr>
                </a:solidFill>
                <a:latin typeface="Arabic Typesetting" panose="03020402040406030203" pitchFamily="66" charset="-78"/>
              </a:rPr>
              <a:t>(أحلام اليقظة)</a:t>
            </a:r>
          </a:p>
          <a:p>
            <a:pPr algn="ctr"/>
            <a:r>
              <a:rPr lang="ar-SA" dirty="0">
                <a:solidFill>
                  <a:schemeClr val="bg2">
                    <a:lumMod val="50000"/>
                  </a:schemeClr>
                </a:solidFill>
                <a:latin typeface="Arabic Typesetting" panose="03020402040406030203" pitchFamily="66" charset="-78"/>
              </a:rPr>
              <a:t>يبدأ يسرح كأنه يدخل في فيلم.</a:t>
            </a:r>
          </a:p>
        </p:txBody>
      </p:sp>
      <p:sp>
        <p:nvSpPr>
          <p:cNvPr id="30" name="TextBox 29">
            <a:extLst>
              <a:ext uri="{FF2B5EF4-FFF2-40B4-BE49-F238E27FC236}">
                <a16:creationId xmlns="" xmlns:a16="http://schemas.microsoft.com/office/drawing/2014/main" id="{A8E18A17-EEEE-4695-8BA0-2D14EED2CA8A}"/>
              </a:ext>
            </a:extLst>
          </p:cNvPr>
          <p:cNvSpPr txBox="1"/>
          <p:nvPr/>
        </p:nvSpPr>
        <p:spPr>
          <a:xfrm>
            <a:off x="3397504" y="5201106"/>
            <a:ext cx="1988058" cy="1077218"/>
          </a:xfrm>
          <a:prstGeom prst="rect">
            <a:avLst/>
          </a:prstGeom>
          <a:noFill/>
        </p:spPr>
        <p:txBody>
          <a:bodyPr wrap="square" rtlCol="0">
            <a:spAutoFit/>
          </a:bodyPr>
          <a:lstStyle/>
          <a:p>
            <a:pPr algn="ctr"/>
            <a:r>
              <a:rPr lang="ar-SA" sz="1600" dirty="0">
                <a:solidFill>
                  <a:schemeClr val="accent6">
                    <a:lumMod val="75000"/>
                  </a:schemeClr>
                </a:solidFill>
                <a:latin typeface="Arabic Typesetting" panose="03020402040406030203" pitchFamily="66" charset="-78"/>
              </a:rPr>
              <a:t>التفكير الفلسفي يظهر في هذه المرحلة و قد يكون هو سبب عناد المراهقين عندما يطلب منهم شيء.</a:t>
            </a:r>
            <a:endParaRPr lang="en-US" sz="1600" dirty="0">
              <a:solidFill>
                <a:schemeClr val="accent6">
                  <a:lumMod val="75000"/>
                </a:schemeClr>
              </a:solidFill>
              <a:latin typeface="Arabic Typesetting" panose="03020402040406030203" pitchFamily="66" charset="-78"/>
            </a:endParaRPr>
          </a:p>
        </p:txBody>
      </p:sp>
      <p:sp>
        <p:nvSpPr>
          <p:cNvPr id="31" name="TextBox 30">
            <a:extLst>
              <a:ext uri="{FF2B5EF4-FFF2-40B4-BE49-F238E27FC236}">
                <a16:creationId xmlns="" xmlns:a16="http://schemas.microsoft.com/office/drawing/2014/main" id="{FF12796C-EA00-4A5A-B1D6-C2B902E01395}"/>
              </a:ext>
            </a:extLst>
          </p:cNvPr>
          <p:cNvSpPr txBox="1"/>
          <p:nvPr/>
        </p:nvSpPr>
        <p:spPr>
          <a:xfrm>
            <a:off x="5343196" y="1769021"/>
            <a:ext cx="1904171" cy="1338828"/>
          </a:xfrm>
          <a:prstGeom prst="rect">
            <a:avLst/>
          </a:prstGeom>
          <a:noFill/>
        </p:spPr>
        <p:txBody>
          <a:bodyPr wrap="square" rtlCol="0">
            <a:spAutoFit/>
          </a:bodyPr>
          <a:lstStyle/>
          <a:p>
            <a:pPr algn="ctr"/>
            <a:r>
              <a:rPr lang="ar-SA" sz="1350" dirty="0">
                <a:solidFill>
                  <a:schemeClr val="accent6">
                    <a:lumMod val="75000"/>
                  </a:schemeClr>
                </a:solidFill>
                <a:latin typeface="Arabic Typesetting" panose="03020402040406030203" pitchFamily="66" charset="-78"/>
              </a:rPr>
              <a:t>قدرة الحفظ لذات </a:t>
            </a:r>
            <a:r>
              <a:rPr lang="ar-SA" sz="1350" dirty="0" smtClean="0">
                <a:solidFill>
                  <a:schemeClr val="accent6">
                    <a:lumMod val="75000"/>
                  </a:schemeClr>
                </a:solidFill>
                <a:latin typeface="Arabic Typesetting" panose="03020402040406030203" pitchFamily="66" charset="-78"/>
              </a:rPr>
              <a:t>الحفظ</a:t>
            </a:r>
            <a:r>
              <a:rPr lang="ar-SA" sz="1350" dirty="0">
                <a:solidFill>
                  <a:schemeClr val="accent6">
                    <a:lumMod val="75000"/>
                  </a:schemeClr>
                </a:solidFill>
                <a:latin typeface="Arabic Typesetting" panose="03020402040406030203" pitchFamily="66" charset="-78"/>
              </a:rPr>
              <a:t> </a:t>
            </a:r>
            <a:r>
              <a:rPr lang="ar-SA" sz="1350" dirty="0" smtClean="0">
                <a:solidFill>
                  <a:schemeClr val="accent6">
                    <a:lumMod val="75000"/>
                  </a:schemeClr>
                </a:solidFill>
                <a:latin typeface="Arabic Typesetting" panose="03020402040406030203" pitchFamily="66" charset="-78"/>
              </a:rPr>
              <a:t>دون </a:t>
            </a:r>
            <a:r>
              <a:rPr lang="ar-SA" sz="1350" dirty="0">
                <a:solidFill>
                  <a:schemeClr val="accent6">
                    <a:lumMod val="75000"/>
                  </a:schemeClr>
                </a:solidFill>
                <a:latin typeface="Arabic Typesetting" panose="03020402040406030203" pitchFamily="66" charset="-78"/>
              </a:rPr>
              <a:t>التدبر و الفهم هي أعلى عند الأطفال لكن المراهق و البالغين يكون عندهم الحفظ بالربط و الفهم </a:t>
            </a:r>
            <a:r>
              <a:rPr lang="ar-SA" sz="1350" dirty="0">
                <a:solidFill>
                  <a:schemeClr val="bg2">
                    <a:lumMod val="50000"/>
                  </a:schemeClr>
                </a:solidFill>
                <a:latin typeface="Arabic Typesetting" panose="03020402040406030203" pitchFamily="66" charset="-78"/>
              </a:rPr>
              <a:t>–مثلًا زي ما نذاكر الفارماكولوجي(: -</a:t>
            </a:r>
            <a:endParaRPr lang="en-US" sz="1350" dirty="0">
              <a:solidFill>
                <a:schemeClr val="bg2">
                  <a:lumMod val="50000"/>
                </a:schemeClr>
              </a:solidFill>
              <a:latin typeface="Arabic Typesetting" panose="03020402040406030203" pitchFamily="66" charset="-78"/>
            </a:endParaRPr>
          </a:p>
        </p:txBody>
      </p:sp>
      <p:sp>
        <p:nvSpPr>
          <p:cNvPr id="36" name="TextBox 35">
            <a:extLst>
              <a:ext uri="{FF2B5EF4-FFF2-40B4-BE49-F238E27FC236}">
                <a16:creationId xmlns="" xmlns:a16="http://schemas.microsoft.com/office/drawing/2014/main" id="{979CC3CD-CDE1-4869-BD55-2724EF31756F}"/>
              </a:ext>
            </a:extLst>
          </p:cNvPr>
          <p:cNvSpPr txBox="1"/>
          <p:nvPr/>
        </p:nvSpPr>
        <p:spPr>
          <a:xfrm>
            <a:off x="9253199" y="1905096"/>
            <a:ext cx="1923325" cy="1107996"/>
          </a:xfrm>
          <a:prstGeom prst="rect">
            <a:avLst/>
          </a:prstGeom>
          <a:noFill/>
        </p:spPr>
        <p:txBody>
          <a:bodyPr wrap="square" rtlCol="0">
            <a:spAutoFit/>
          </a:bodyPr>
          <a:lstStyle/>
          <a:p>
            <a:pPr algn="ctr"/>
            <a:r>
              <a:rPr lang="ar-SA" dirty="0">
                <a:solidFill>
                  <a:schemeClr val="accent6">
                    <a:lumMod val="75000"/>
                  </a:schemeClr>
                </a:solidFill>
                <a:latin typeface="Arabic Typesetting" panose="03020402040406030203" pitchFamily="66" charset="-78"/>
              </a:rPr>
              <a:t>تبدأ تتكون</a:t>
            </a:r>
            <a:endParaRPr lang="en-US" dirty="0">
              <a:solidFill>
                <a:schemeClr val="accent6">
                  <a:lumMod val="75000"/>
                </a:schemeClr>
              </a:solidFill>
              <a:latin typeface="Arabic Typesetting" panose="03020402040406030203" pitchFamily="66" charset="-78"/>
            </a:endParaRPr>
          </a:p>
          <a:p>
            <a:pPr algn="ctr"/>
            <a:r>
              <a:rPr lang="en-US" sz="1600" dirty="0">
                <a:solidFill>
                  <a:schemeClr val="accent6">
                    <a:lumMod val="75000"/>
                  </a:schemeClr>
                </a:solidFill>
              </a:rPr>
              <a:t>(Identity crisis)</a:t>
            </a:r>
          </a:p>
          <a:p>
            <a:pPr algn="ctr"/>
            <a:r>
              <a:rPr lang="en-US" sz="1600" dirty="0">
                <a:solidFill>
                  <a:schemeClr val="accent6">
                    <a:lumMod val="75000"/>
                  </a:schemeClr>
                </a:solidFill>
              </a:rPr>
              <a:t>(Starts to doubt themselves)</a:t>
            </a:r>
          </a:p>
        </p:txBody>
      </p:sp>
    </p:spTree>
    <p:extLst>
      <p:ext uri="{BB962C8B-B14F-4D97-AF65-F5344CB8AC3E}">
        <p14:creationId xmlns:p14="http://schemas.microsoft.com/office/powerpoint/2010/main" val="602800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A448543D-BA2D-4087-AEE4-454A99426831}"/>
              </a:ext>
            </a:extLst>
          </p:cNvPr>
          <p:cNvGrpSpPr/>
          <p:nvPr/>
        </p:nvGrpSpPr>
        <p:grpSpPr>
          <a:xfrm>
            <a:off x="0" y="0"/>
            <a:ext cx="940905" cy="6858000"/>
            <a:chOff x="0" y="0"/>
            <a:chExt cx="940905" cy="6858000"/>
          </a:xfrm>
        </p:grpSpPr>
        <p:sp>
          <p:nvSpPr>
            <p:cNvPr id="3" name="Rectangle 2">
              <a:extLst>
                <a:ext uri="{FF2B5EF4-FFF2-40B4-BE49-F238E27FC236}">
                  <a16:creationId xmlns="" xmlns:a16="http://schemas.microsoft.com/office/drawing/2014/main" id="{E2F73C28-B7ED-4D9C-9C96-0D7AA2B6D421}"/>
                </a:ext>
              </a:extLst>
            </p:cNvPr>
            <p:cNvSpPr/>
            <p:nvPr/>
          </p:nvSpPr>
          <p:spPr>
            <a:xfrm>
              <a:off x="0" y="0"/>
              <a:ext cx="728870"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3200" b="1" dirty="0">
                  <a:solidFill>
                    <a:schemeClr val="bg1"/>
                  </a:solidFill>
                  <a:latin typeface="+mj-lt"/>
                </a:rPr>
                <a:t>Cognitive Development</a:t>
              </a:r>
              <a:endParaRPr lang="en-US" sz="3200" b="1" dirty="0">
                <a:solidFill>
                  <a:schemeClr val="bg1"/>
                </a:solidFill>
                <a:latin typeface="+mj-lt"/>
              </a:endParaRPr>
            </a:p>
          </p:txBody>
        </p:sp>
        <p:sp>
          <p:nvSpPr>
            <p:cNvPr id="4" name="Oval 3">
              <a:extLst>
                <a:ext uri="{FF2B5EF4-FFF2-40B4-BE49-F238E27FC236}">
                  <a16:creationId xmlns="" xmlns:a16="http://schemas.microsoft.com/office/drawing/2014/main" id="{11DF477D-9911-458F-A6A4-3CDDA1E74A70}"/>
                </a:ext>
              </a:extLst>
            </p:cNvPr>
            <p:cNvSpPr/>
            <p:nvPr/>
          </p:nvSpPr>
          <p:spPr>
            <a:xfrm>
              <a:off x="516835" y="397564"/>
              <a:ext cx="424070" cy="357809"/>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1141471" y="397564"/>
            <a:ext cx="6717288" cy="523220"/>
          </a:xfrm>
          <a:prstGeom prst="rect">
            <a:avLst/>
          </a:prstGeom>
        </p:spPr>
        <p:txBody>
          <a:bodyPr wrap="none">
            <a:spAutoFit/>
          </a:bodyPr>
          <a:lstStyle/>
          <a:p>
            <a:pPr algn="ctr"/>
            <a:r>
              <a:rPr lang="en-GB" sz="2800" b="1" dirty="0">
                <a:solidFill>
                  <a:schemeClr val="tx2">
                    <a:lumMod val="50000"/>
                  </a:schemeClr>
                </a:solidFill>
                <a:latin typeface="+mj-lt"/>
              </a:rPr>
              <a:t>Piaget’s Four stages of Cognitive Development</a:t>
            </a:r>
            <a:endParaRPr lang="en-US" sz="2800" b="1" dirty="0">
              <a:solidFill>
                <a:schemeClr val="tx2">
                  <a:lumMod val="50000"/>
                </a:schemeClr>
              </a:solidFill>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3347707456"/>
              </p:ext>
            </p:extLst>
          </p:nvPr>
        </p:nvGraphicFramePr>
        <p:xfrm>
          <a:off x="1207702" y="1136445"/>
          <a:ext cx="10575981" cy="4649004"/>
        </p:xfrm>
        <a:graphic>
          <a:graphicData uri="http://schemas.openxmlformats.org/drawingml/2006/table">
            <a:tbl>
              <a:tblPr firstRow="1" bandRow="1">
                <a:tableStyleId>{5940675A-B579-460E-94D1-54222C63F5DA}</a:tableStyleId>
              </a:tblPr>
              <a:tblGrid>
                <a:gridCol w="2872593">
                  <a:extLst>
                    <a:ext uri="{9D8B030D-6E8A-4147-A177-3AD203B41FA5}">
                      <a16:colId xmlns="" xmlns:a16="http://schemas.microsoft.com/office/drawing/2014/main" val="20000"/>
                    </a:ext>
                  </a:extLst>
                </a:gridCol>
                <a:gridCol w="5365630">
                  <a:extLst>
                    <a:ext uri="{9D8B030D-6E8A-4147-A177-3AD203B41FA5}">
                      <a16:colId xmlns="" xmlns:a16="http://schemas.microsoft.com/office/drawing/2014/main" val="20001"/>
                    </a:ext>
                  </a:extLst>
                </a:gridCol>
                <a:gridCol w="2337758">
                  <a:extLst>
                    <a:ext uri="{9D8B030D-6E8A-4147-A177-3AD203B41FA5}">
                      <a16:colId xmlns="" xmlns:a16="http://schemas.microsoft.com/office/drawing/2014/main" val="20002"/>
                    </a:ext>
                  </a:extLst>
                </a:gridCol>
              </a:tblGrid>
              <a:tr h="571586">
                <a:tc>
                  <a:txBody>
                    <a:bodyPr/>
                    <a:lstStyle/>
                    <a:p>
                      <a:pPr algn="ctr"/>
                      <a:r>
                        <a:rPr lang="en-GB" sz="2400" dirty="0"/>
                        <a:t>Stage</a:t>
                      </a:r>
                      <a:endParaRPr lang="en-US" sz="2400" dirty="0"/>
                    </a:p>
                  </a:txBody>
                  <a:tcPr anchor="ctr">
                    <a:solidFill>
                      <a:schemeClr val="tx2">
                        <a:lumMod val="40000"/>
                        <a:lumOff val="60000"/>
                      </a:schemeClr>
                    </a:solidFill>
                  </a:tcPr>
                </a:tc>
                <a:tc>
                  <a:txBody>
                    <a:bodyPr/>
                    <a:lstStyle/>
                    <a:p>
                      <a:pPr algn="ctr"/>
                      <a:r>
                        <a:rPr lang="en-GB" sz="2400" dirty="0"/>
                        <a:t>Description</a:t>
                      </a:r>
                      <a:endParaRPr lang="en-US" sz="2400" dirty="0"/>
                    </a:p>
                  </a:txBody>
                  <a:tcPr anchor="ctr">
                    <a:solidFill>
                      <a:schemeClr val="tx2">
                        <a:lumMod val="40000"/>
                        <a:lumOff val="60000"/>
                      </a:schemeClr>
                    </a:solidFill>
                  </a:tcPr>
                </a:tc>
                <a:tc>
                  <a:txBody>
                    <a:bodyPr/>
                    <a:lstStyle/>
                    <a:p>
                      <a:pPr algn="ctr"/>
                      <a:r>
                        <a:rPr lang="en-GB" sz="2400" dirty="0"/>
                        <a:t>Age Range</a:t>
                      </a:r>
                      <a:endParaRPr lang="en-US" sz="2400" dirty="0"/>
                    </a:p>
                  </a:txBody>
                  <a:tcPr anchor="ctr">
                    <a:solidFill>
                      <a:schemeClr val="tx2">
                        <a:lumMod val="40000"/>
                        <a:lumOff val="60000"/>
                      </a:schemeClr>
                    </a:solidFill>
                  </a:tcPr>
                </a:tc>
                <a:extLst>
                  <a:ext uri="{0D108BD9-81ED-4DB2-BD59-A6C34878D82A}">
                    <a16:rowId xmlns="" xmlns:a16="http://schemas.microsoft.com/office/drawing/2014/main" val="10000"/>
                  </a:ext>
                </a:extLst>
              </a:tr>
              <a:tr h="1682150">
                <a:tc>
                  <a:txBody>
                    <a:bodyPr/>
                    <a:lstStyle/>
                    <a:p>
                      <a:pPr algn="ctr"/>
                      <a:r>
                        <a:rPr lang="en-GB" sz="1800" dirty="0"/>
                        <a:t>Sensorimotor</a:t>
                      </a:r>
                      <a:endParaRPr lang="en-US" sz="1800" dirty="0"/>
                    </a:p>
                  </a:txBody>
                  <a:tcPr anchor="ctr"/>
                </a:tc>
                <a:tc>
                  <a:txBody>
                    <a:bodyPr/>
                    <a:lstStyle/>
                    <a:p>
                      <a:r>
                        <a:rPr lang="en-GB" sz="1700" dirty="0"/>
                        <a:t>An infant progresses from reflexive, instinctual action at birth to the beginning of</a:t>
                      </a:r>
                      <a:r>
                        <a:rPr lang="en-GB" sz="1700" baseline="0" dirty="0"/>
                        <a:t> symbolic thought</a:t>
                      </a:r>
                      <a:r>
                        <a:rPr lang="ar-SA" sz="1700" baseline="0" dirty="0">
                          <a:solidFill>
                            <a:schemeClr val="accent6">
                              <a:lumMod val="75000"/>
                            </a:schemeClr>
                          </a:solidFill>
                          <a:latin typeface="Arabic Typesetting" panose="03020402040406030203" pitchFamily="66" charset="-78"/>
                          <a:cs typeface="+mn-cs"/>
                        </a:rPr>
                        <a:t>(يبدأ يفكر) </a:t>
                      </a:r>
                      <a:r>
                        <a:rPr lang="en-GB" sz="1700" baseline="0" dirty="0"/>
                        <a:t>. The infant constructs an understanding of the world by coordinating sensory experiences with physical actions.</a:t>
                      </a:r>
                      <a:endParaRPr lang="ar-SA" sz="1700" baseline="0" dirty="0"/>
                    </a:p>
                    <a:p>
                      <a:pPr algn="r"/>
                      <a:r>
                        <a:rPr lang="ar-SA" sz="1700" baseline="0" dirty="0">
                          <a:solidFill>
                            <a:schemeClr val="accent6">
                              <a:lumMod val="75000"/>
                            </a:schemeClr>
                          </a:solidFill>
                          <a:latin typeface="Arabic Typesetting" panose="03020402040406030203" pitchFamily="66" charset="-78"/>
                          <a:cs typeface="+mn-cs"/>
                        </a:rPr>
                        <a:t>(يبدأ يحاول يكتشف الأشياء اللي تصير حوله, يعني مثلا الطفل الصغير جدا, اذا كان معك لعبة وخبيتها ورى ظهرك هل </a:t>
                      </a:r>
                      <a:r>
                        <a:rPr lang="ar-SA" sz="1700" baseline="0" dirty="0" smtClean="0">
                          <a:solidFill>
                            <a:schemeClr val="accent6">
                              <a:lumMod val="75000"/>
                            </a:schemeClr>
                          </a:solidFill>
                          <a:latin typeface="Arabic Typesetting" panose="03020402040406030203" pitchFamily="66" charset="-78"/>
                          <a:cs typeface="+mn-cs"/>
                        </a:rPr>
                        <a:t>بيفهم </a:t>
                      </a:r>
                      <a:r>
                        <a:rPr lang="ar-SA" sz="1600" dirty="0" smtClean="0">
                          <a:solidFill>
                            <a:schemeClr val="accent6">
                              <a:lumMod val="75000"/>
                            </a:schemeClr>
                          </a:solidFill>
                          <a:cs typeface="+mn-cs"/>
                        </a:rPr>
                        <a:t>؟</a:t>
                      </a:r>
                      <a:r>
                        <a:rPr lang="ar-SA" sz="1700" baseline="0" dirty="0" smtClean="0">
                          <a:solidFill>
                            <a:schemeClr val="accent6">
                              <a:lumMod val="75000"/>
                            </a:schemeClr>
                          </a:solidFill>
                          <a:latin typeface="Arabic Typesetting" panose="03020402040406030203" pitchFamily="66" charset="-78"/>
                          <a:cs typeface="+mn-cs"/>
                        </a:rPr>
                        <a:t> لا </a:t>
                      </a:r>
                      <a:r>
                        <a:rPr lang="ar-SA" sz="1700" baseline="0" dirty="0">
                          <a:solidFill>
                            <a:schemeClr val="accent6">
                              <a:lumMod val="75000"/>
                            </a:schemeClr>
                          </a:solidFill>
                          <a:latin typeface="Arabic Typesetting" panose="03020402040406030203" pitchFamily="66" charset="-78"/>
                          <a:cs typeface="+mn-cs"/>
                        </a:rPr>
                        <a:t>بيتوقع انها اختفت).</a:t>
                      </a:r>
                      <a:endParaRPr lang="en-US" sz="1700" dirty="0">
                        <a:solidFill>
                          <a:schemeClr val="accent6">
                            <a:lumMod val="75000"/>
                          </a:schemeClr>
                        </a:solidFill>
                        <a:latin typeface="Arabic Typesetting" panose="03020402040406030203" pitchFamily="66" charset="-78"/>
                        <a:cs typeface="+mn-cs"/>
                      </a:endParaRPr>
                    </a:p>
                  </a:txBody>
                  <a:tcPr/>
                </a:tc>
                <a:tc>
                  <a:txBody>
                    <a:bodyPr/>
                    <a:lstStyle/>
                    <a:p>
                      <a:pPr algn="ctr"/>
                      <a:r>
                        <a:rPr lang="en-GB" dirty="0"/>
                        <a:t>Birth to 2 </a:t>
                      </a:r>
                      <a:r>
                        <a:rPr lang="en-GB" dirty="0" smtClean="0"/>
                        <a:t>years</a:t>
                      </a:r>
                      <a:endParaRPr lang="en-US" dirty="0"/>
                    </a:p>
                  </a:txBody>
                  <a:tcPr anchor="ctr"/>
                </a:tc>
                <a:extLst>
                  <a:ext uri="{0D108BD9-81ED-4DB2-BD59-A6C34878D82A}">
                    <a16:rowId xmlns="" xmlns:a16="http://schemas.microsoft.com/office/drawing/2014/main" val="10001"/>
                  </a:ext>
                </a:extLst>
              </a:tr>
              <a:tr h="8847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t>Preoperational</a:t>
                      </a:r>
                      <a:endParaRPr lang="en-US" dirty="0"/>
                    </a:p>
                    <a:p>
                      <a:endParaRPr lang="en-US" dirty="0"/>
                    </a:p>
                  </a:txBody>
                  <a:tcPr anchor="ctr"/>
                </a:tc>
                <a:tc>
                  <a:txBody>
                    <a:bodyPr/>
                    <a:lstStyle/>
                    <a:p>
                      <a:r>
                        <a:rPr lang="en-GB" sz="1700" dirty="0"/>
                        <a:t>The child</a:t>
                      </a:r>
                      <a:r>
                        <a:rPr lang="en-GB" sz="1700" baseline="0" dirty="0"/>
                        <a:t> begins to represent the world with words and images reflect increased symbolic thinking and go beyond the connection of sensory information and physical action. </a:t>
                      </a:r>
                      <a:r>
                        <a:rPr lang="ar-SA" sz="1700" baseline="0" dirty="0">
                          <a:solidFill>
                            <a:schemeClr val="accent6">
                              <a:lumMod val="75000"/>
                            </a:schemeClr>
                          </a:solidFill>
                          <a:latin typeface="Arabic Typesetting" panose="03020402040406030203" pitchFamily="66" charset="-78"/>
                          <a:cs typeface="+mn-cs"/>
                        </a:rPr>
                        <a:t>(يبدأ يتكلم ويفهم)</a:t>
                      </a:r>
                      <a:endParaRPr lang="en-US" sz="1700" dirty="0">
                        <a:solidFill>
                          <a:schemeClr val="accent6">
                            <a:lumMod val="75000"/>
                          </a:schemeClr>
                        </a:solidFill>
                        <a:latin typeface="Arabic Typesetting" panose="03020402040406030203" pitchFamily="66" charset="-78"/>
                        <a:cs typeface="+mn-cs"/>
                      </a:endParaRPr>
                    </a:p>
                  </a:txBody>
                  <a:tcPr/>
                </a:tc>
                <a:tc>
                  <a:txBody>
                    <a:bodyPr/>
                    <a:lstStyle/>
                    <a:p>
                      <a:pPr algn="ctr"/>
                      <a:r>
                        <a:rPr lang="en-GB" dirty="0"/>
                        <a:t>2 to 7 years</a:t>
                      </a:r>
                      <a:endParaRPr lang="en-US" dirty="0"/>
                    </a:p>
                  </a:txBody>
                  <a:tcPr anchor="ctr"/>
                </a:tc>
                <a:extLst>
                  <a:ext uri="{0D108BD9-81ED-4DB2-BD59-A6C34878D82A}">
                    <a16:rowId xmlns="" xmlns:a16="http://schemas.microsoft.com/office/drawing/2014/main" val="10002"/>
                  </a:ext>
                </a:extLst>
              </a:tr>
              <a:tr h="657908">
                <a:tc>
                  <a:txBody>
                    <a:bodyPr/>
                    <a:lstStyle/>
                    <a:p>
                      <a:pPr algn="ctr"/>
                      <a:r>
                        <a:rPr lang="en-GB" dirty="0"/>
                        <a:t>Concrete operational</a:t>
                      </a:r>
                      <a:endParaRPr lang="en-US" dirty="0"/>
                    </a:p>
                  </a:txBody>
                  <a:tcPr anchor="ctr"/>
                </a:tc>
                <a:tc>
                  <a:txBody>
                    <a:bodyPr/>
                    <a:lstStyle/>
                    <a:p>
                      <a:r>
                        <a:rPr lang="en-GB" sz="1700" dirty="0"/>
                        <a:t>The child can now reason logically about </a:t>
                      </a:r>
                      <a:r>
                        <a:rPr lang="en-GB" sz="1700" b="1" dirty="0"/>
                        <a:t>concrete</a:t>
                      </a:r>
                      <a:r>
                        <a:rPr lang="en-GB" sz="1700" baseline="0" dirty="0"/>
                        <a:t> events and classify objects into different sets.</a:t>
                      </a:r>
                      <a:endParaRPr lang="en-US" sz="1700" dirty="0"/>
                    </a:p>
                  </a:txBody>
                  <a:tcPr/>
                </a:tc>
                <a:tc>
                  <a:txBody>
                    <a:bodyPr/>
                    <a:lstStyle/>
                    <a:p>
                      <a:pPr algn="ctr"/>
                      <a:r>
                        <a:rPr lang="en-GB" dirty="0"/>
                        <a:t>7 to 11 years</a:t>
                      </a:r>
                      <a:endParaRPr lang="en-US" dirty="0"/>
                    </a:p>
                  </a:txBody>
                  <a:tcPr anchor="ctr"/>
                </a:tc>
                <a:extLst>
                  <a:ext uri="{0D108BD9-81ED-4DB2-BD59-A6C34878D82A}">
                    <a16:rowId xmlns="" xmlns:a16="http://schemas.microsoft.com/office/drawing/2014/main" val="10003"/>
                  </a:ext>
                </a:extLst>
              </a:tr>
              <a:tr h="511519">
                <a:tc>
                  <a:txBody>
                    <a:bodyPr/>
                    <a:lstStyle/>
                    <a:p>
                      <a:pPr algn="ctr"/>
                      <a:r>
                        <a:rPr lang="en-GB" dirty="0"/>
                        <a:t>Formal operational</a:t>
                      </a:r>
                      <a:endParaRPr lang="en-US" dirty="0"/>
                    </a:p>
                  </a:txBody>
                  <a:tcPr anchor="ctr"/>
                </a:tc>
                <a:tc>
                  <a:txBody>
                    <a:bodyPr/>
                    <a:lstStyle/>
                    <a:p>
                      <a:r>
                        <a:rPr lang="en-GB" sz="1700" dirty="0"/>
                        <a:t>The adolescent reasons in more </a:t>
                      </a:r>
                      <a:r>
                        <a:rPr lang="en-GB" sz="1700" b="1" dirty="0"/>
                        <a:t>abstract</a:t>
                      </a:r>
                      <a:r>
                        <a:rPr lang="en-GB" sz="1700" dirty="0"/>
                        <a:t> and logical ways. Thought is more idealistic.</a:t>
                      </a:r>
                      <a:endParaRPr lang="en-US" sz="1700" dirty="0"/>
                    </a:p>
                  </a:txBody>
                  <a:tcPr/>
                </a:tc>
                <a:tc>
                  <a:txBody>
                    <a:bodyPr/>
                    <a:lstStyle/>
                    <a:p>
                      <a:pPr algn="ctr"/>
                      <a:r>
                        <a:rPr lang="en-GB" dirty="0"/>
                        <a:t>11 to 15 years</a:t>
                      </a:r>
                      <a:endParaRPr lang="en-US" dirty="0"/>
                    </a:p>
                  </a:txBody>
                  <a:tcPr anchor="ctr"/>
                </a:tc>
                <a:extLst>
                  <a:ext uri="{0D108BD9-81ED-4DB2-BD59-A6C34878D82A}">
                    <a16:rowId xmlns="" xmlns:a16="http://schemas.microsoft.com/office/drawing/2014/main" val="10004"/>
                  </a:ext>
                </a:extLst>
              </a:tr>
            </a:tbl>
          </a:graphicData>
        </a:graphic>
      </p:graphicFrame>
      <p:sp>
        <p:nvSpPr>
          <p:cNvPr id="5" name="TextBox 4"/>
          <p:cNvSpPr txBox="1"/>
          <p:nvPr/>
        </p:nvSpPr>
        <p:spPr>
          <a:xfrm>
            <a:off x="1207702" y="5785449"/>
            <a:ext cx="8824823" cy="800219"/>
          </a:xfrm>
          <a:prstGeom prst="rect">
            <a:avLst/>
          </a:prstGeom>
          <a:noFill/>
        </p:spPr>
        <p:txBody>
          <a:bodyPr wrap="square" rtlCol="0">
            <a:spAutoFit/>
          </a:bodyPr>
          <a:lstStyle/>
          <a:p>
            <a:r>
              <a:rPr lang="en-US" sz="1400" dirty="0">
                <a:solidFill>
                  <a:schemeClr val="accent6">
                    <a:lumMod val="75000"/>
                  </a:schemeClr>
                </a:solidFill>
              </a:rPr>
              <a:t>Difference between Concrete and Abstract:</a:t>
            </a:r>
          </a:p>
          <a:p>
            <a:pPr marL="285750" indent="-285750">
              <a:buFont typeface="Courier New" panose="02070309020205020404" pitchFamily="49" charset="0"/>
              <a:buChar char="o"/>
            </a:pPr>
            <a:r>
              <a:rPr lang="en-US" sz="1400" dirty="0">
                <a:solidFill>
                  <a:schemeClr val="accent6">
                    <a:lumMod val="75000"/>
                  </a:schemeClr>
                </a:solidFill>
              </a:rPr>
              <a:t>Concrete : </a:t>
            </a:r>
            <a:r>
              <a:rPr lang="ar-SA" sz="1600" dirty="0">
                <a:solidFill>
                  <a:schemeClr val="accent6">
                    <a:lumMod val="75000"/>
                  </a:schemeClr>
                </a:solidFill>
                <a:latin typeface="Arabic Typesetting" panose="03020402040406030203" pitchFamily="66" charset="-78"/>
              </a:rPr>
              <a:t>المعنى الحرفي للكلمة</a:t>
            </a:r>
            <a:endParaRPr lang="en-GB" sz="1600" dirty="0">
              <a:solidFill>
                <a:schemeClr val="accent6">
                  <a:lumMod val="75000"/>
                </a:schemeClr>
              </a:solidFill>
              <a:latin typeface="Arabic Typesetting" panose="03020402040406030203" pitchFamily="66" charset="-78"/>
            </a:endParaRPr>
          </a:p>
          <a:p>
            <a:pPr marL="285750" indent="-285750">
              <a:buFont typeface="Courier New" panose="02070309020205020404" pitchFamily="49" charset="0"/>
              <a:buChar char="o"/>
            </a:pPr>
            <a:r>
              <a:rPr lang="en-GB" sz="1400" dirty="0">
                <a:solidFill>
                  <a:schemeClr val="accent6">
                    <a:lumMod val="75000"/>
                  </a:schemeClr>
                </a:solidFill>
              </a:rPr>
              <a:t>Abstract : </a:t>
            </a:r>
            <a:r>
              <a:rPr lang="ar-SA" sz="1600" dirty="0">
                <a:solidFill>
                  <a:schemeClr val="accent6">
                    <a:lumMod val="75000"/>
                  </a:schemeClr>
                </a:solidFill>
                <a:latin typeface="Arabic Typesetting" panose="03020402040406030203" pitchFamily="66" charset="-78"/>
              </a:rPr>
              <a:t>الشخص ييفهم ما وراء الكلمة و المعاني وليس المعنى الحرفي</a:t>
            </a:r>
            <a:endParaRPr lang="en-US" dirty="0">
              <a:solidFill>
                <a:schemeClr val="accent6">
                  <a:lumMod val="75000"/>
                </a:schemeClr>
              </a:solidFill>
              <a:latin typeface="Arabic Typesetting" panose="03020402040406030203" pitchFamily="66" charset="-78"/>
            </a:endParaRPr>
          </a:p>
        </p:txBody>
      </p:sp>
      <p:sp>
        <p:nvSpPr>
          <p:cNvPr id="8" name="TextBox 7"/>
          <p:cNvSpPr txBox="1"/>
          <p:nvPr/>
        </p:nvSpPr>
        <p:spPr>
          <a:xfrm>
            <a:off x="1207706" y="6500777"/>
            <a:ext cx="8367619" cy="338554"/>
          </a:xfrm>
          <a:prstGeom prst="rect">
            <a:avLst/>
          </a:prstGeom>
          <a:noFill/>
        </p:spPr>
        <p:txBody>
          <a:bodyPr wrap="square" rtlCol="0">
            <a:spAutoFit/>
          </a:bodyPr>
          <a:lstStyle/>
          <a:p>
            <a:r>
              <a:rPr lang="ar-SA" sz="1600" dirty="0">
                <a:solidFill>
                  <a:schemeClr val="accent6">
                    <a:lumMod val="75000"/>
                  </a:schemeClr>
                </a:solidFill>
                <a:latin typeface="Arabic Typesetting" panose="03020402040406030203" pitchFamily="66" charset="-78"/>
              </a:rPr>
              <a:t>ممكن تطبقون المثل ( اللي بيته من قزاز ما يرمي الناس من طوب)على هذي الكلمتين وكيف الاطفال والمراهقين يفهمون المثل.</a:t>
            </a:r>
            <a:endParaRPr lang="en-US" sz="1600" dirty="0">
              <a:solidFill>
                <a:schemeClr val="accent6">
                  <a:lumMod val="75000"/>
                </a:schemeClr>
              </a:solidFill>
              <a:latin typeface="Arabic Typesetting" panose="03020402040406030203" pitchFamily="66" charset="-78"/>
            </a:endParaRPr>
          </a:p>
        </p:txBody>
      </p:sp>
      <p:sp>
        <p:nvSpPr>
          <p:cNvPr id="9" name="TextBox 8">
            <a:extLst>
              <a:ext uri="{FF2B5EF4-FFF2-40B4-BE49-F238E27FC236}">
                <a16:creationId xmlns="" xmlns:a16="http://schemas.microsoft.com/office/drawing/2014/main" id="{AEDF3BCE-35E8-48D9-AEE5-AB8201EC57E4}"/>
              </a:ext>
            </a:extLst>
          </p:cNvPr>
          <p:cNvSpPr txBox="1"/>
          <p:nvPr/>
        </p:nvSpPr>
        <p:spPr>
          <a:xfrm>
            <a:off x="7739269" y="520674"/>
            <a:ext cx="5314121" cy="276999"/>
          </a:xfrm>
          <a:prstGeom prst="rect">
            <a:avLst/>
          </a:prstGeom>
          <a:noFill/>
        </p:spPr>
        <p:txBody>
          <a:bodyPr wrap="square" rtlCol="0">
            <a:spAutoFit/>
          </a:bodyPr>
          <a:lstStyle/>
          <a:p>
            <a:r>
              <a:rPr lang="en-US" sz="1200" dirty="0">
                <a:solidFill>
                  <a:schemeClr val="bg2">
                    <a:lumMod val="50000"/>
                  </a:schemeClr>
                </a:solidFill>
              </a:rPr>
              <a:t>(Prof. Fatima said this is EXTRA and it is not in your objectives)</a:t>
            </a:r>
          </a:p>
        </p:txBody>
      </p:sp>
    </p:spTree>
    <p:extLst>
      <p:ext uri="{BB962C8B-B14F-4D97-AF65-F5344CB8AC3E}">
        <p14:creationId xmlns:p14="http://schemas.microsoft.com/office/powerpoint/2010/main" val="30755542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867</TotalTime>
  <Words>2339</Words>
  <Application>Microsoft Office PowerPoint</Application>
  <PresentationFormat>Widescreen</PresentationFormat>
  <Paragraphs>280</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Agency FB</vt:lpstr>
      <vt:lpstr>Arabic Typesetting</vt:lpstr>
      <vt:lpstr>Arial</vt:lpstr>
      <vt:lpstr>Calibri</vt:lpstr>
      <vt:lpstr>Calibri Light</vt:lpstr>
      <vt:lpstr>Courier New</vt:lpstr>
      <vt:lpstr>Gill Sans MT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Aseel Badu</dc:creator>
  <cp:lastModifiedBy>Mohammed Habib</cp:lastModifiedBy>
  <cp:revision>181</cp:revision>
  <dcterms:created xsi:type="dcterms:W3CDTF">2018-01-11T11:08:43Z</dcterms:created>
  <dcterms:modified xsi:type="dcterms:W3CDTF">2018-04-06T13:14:02Z</dcterms:modified>
</cp:coreProperties>
</file>