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notesMasterIdLst>
    <p:notesMasterId r:id="rId58"/>
  </p:notesMasterIdLst>
  <p:sldIdLst>
    <p:sldId id="256" r:id="rId2"/>
    <p:sldId id="285" r:id="rId3"/>
    <p:sldId id="286" r:id="rId4"/>
    <p:sldId id="306" r:id="rId5"/>
    <p:sldId id="332" r:id="rId6"/>
    <p:sldId id="311" r:id="rId7"/>
    <p:sldId id="309" r:id="rId8"/>
    <p:sldId id="310" r:id="rId9"/>
    <p:sldId id="288" r:id="rId10"/>
    <p:sldId id="312" r:id="rId11"/>
    <p:sldId id="261" r:id="rId12"/>
    <p:sldId id="313" r:id="rId13"/>
    <p:sldId id="263" r:id="rId14"/>
    <p:sldId id="279" r:id="rId15"/>
    <p:sldId id="323" r:id="rId16"/>
    <p:sldId id="292" r:id="rId17"/>
    <p:sldId id="291" r:id="rId18"/>
    <p:sldId id="280" r:id="rId19"/>
    <p:sldId id="334" r:id="rId20"/>
    <p:sldId id="293" r:id="rId21"/>
    <p:sldId id="338" r:id="rId22"/>
    <p:sldId id="335" r:id="rId23"/>
    <p:sldId id="339" r:id="rId24"/>
    <p:sldId id="340" r:id="rId25"/>
    <p:sldId id="294" r:id="rId26"/>
    <p:sldId id="296" r:id="rId27"/>
    <p:sldId id="264" r:id="rId28"/>
    <p:sldId id="314" r:id="rId29"/>
    <p:sldId id="315" r:id="rId30"/>
    <p:sldId id="265" r:id="rId31"/>
    <p:sldId id="341" r:id="rId32"/>
    <p:sldId id="316" r:id="rId33"/>
    <p:sldId id="267" r:id="rId34"/>
    <p:sldId id="324" r:id="rId35"/>
    <p:sldId id="317" r:id="rId36"/>
    <p:sldId id="318" r:id="rId37"/>
    <p:sldId id="319" r:id="rId38"/>
    <p:sldId id="268" r:id="rId39"/>
    <p:sldId id="270" r:id="rId40"/>
    <p:sldId id="320" r:id="rId41"/>
    <p:sldId id="322" r:id="rId42"/>
    <p:sldId id="281" r:id="rId43"/>
    <p:sldId id="282" r:id="rId44"/>
    <p:sldId id="275" r:id="rId45"/>
    <p:sldId id="276" r:id="rId46"/>
    <p:sldId id="303" r:id="rId47"/>
    <p:sldId id="277" r:id="rId48"/>
    <p:sldId id="329" r:id="rId49"/>
    <p:sldId id="325" r:id="rId50"/>
    <p:sldId id="326" r:id="rId51"/>
    <p:sldId id="327" r:id="rId52"/>
    <p:sldId id="328" r:id="rId53"/>
    <p:sldId id="273" r:id="rId54"/>
    <p:sldId id="330" r:id="rId55"/>
    <p:sldId id="331" r:id="rId56"/>
    <p:sldId id="274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1CA"/>
    <a:srgbClr val="03064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6AF7-437C-4F31-B257-2995396B05F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D7D27-6908-40D1-A985-9C69F521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A8FAC1-74B1-451F-949D-56B88EA798C6}" type="slidenum">
              <a:rPr lang="en-US" altLang="en-US" sz="1200" b="0"/>
              <a:pPr eaLnBrk="1" hangingPunct="1"/>
              <a:t>22</a:t>
            </a:fld>
            <a:endParaRPr lang="en-US" altLang="en-US" sz="1200" b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07707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BB62DE-DEF5-494B-834F-90817EBF3221}" type="slidenum">
              <a:rPr lang="en-US" altLang="en-US" sz="1200" b="0"/>
              <a:pPr eaLnBrk="1" hangingPunct="1"/>
              <a:t>23</a:t>
            </a:fld>
            <a:endParaRPr lang="en-US" altLang="en-US" sz="1200" b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915971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AA0D71-8725-4101-86CC-9A6EA49D21AC}" type="slidenum">
              <a:rPr lang="en-US" altLang="en-US" sz="1200" b="0"/>
              <a:pPr eaLnBrk="1" hangingPunct="1"/>
              <a:t>24</a:t>
            </a:fld>
            <a:endParaRPr lang="en-US" altLang="en-US" sz="1200" b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83577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5BFA754-D5C3-4E66-96A6-867B257F58DC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Prof. Hanan Hagar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979" y="0"/>
            <a:ext cx="10363200" cy="1114816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Improving M</a:t>
            </a:r>
            <a:r>
              <a:rPr lang="en-US" sz="4000" b="1" dirty="0" smtClean="0">
                <a:solidFill>
                  <a:schemeClr val="tx1"/>
                </a:solidFill>
              </a:rPr>
              <a:t>edication Safety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91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ga-IE" sz="3200" dirty="0" smtClean="0"/>
              <a:t>Prescribing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en-US" sz="3200" dirty="0" smtClean="0"/>
              <a:t>Preparation and Dispensing</a:t>
            </a:r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Administ</a:t>
            </a:r>
            <a:r>
              <a:rPr lang="en-US" sz="3200" dirty="0" smtClean="0"/>
              <a:t>ration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Monitoring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Note: </a:t>
            </a:r>
            <a:r>
              <a:rPr lang="en-US" dirty="0" smtClean="0"/>
              <a:t>these steps may be carried out by healthcare workers or the</a:t>
            </a:r>
          </a:p>
          <a:p>
            <a:pPr algn="l" rtl="0">
              <a:buNone/>
            </a:pPr>
            <a:r>
              <a:rPr lang="en-US" dirty="0" smtClean="0"/>
              <a:t>patient; e.g. self-prescribing over the counter medication and self</a:t>
            </a:r>
          </a:p>
          <a:p>
            <a:pPr algn="l" rtl="0">
              <a:buNone/>
            </a:pPr>
            <a:r>
              <a:rPr lang="en-US" dirty="0" smtClean="0"/>
              <a:t>Administering medication at </a:t>
            </a:r>
            <a:r>
              <a:rPr lang="ga-IE" dirty="0" smtClean="0"/>
              <a:t>home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9706" y="300625"/>
            <a:ext cx="11379200" cy="626300"/>
          </a:xfrm>
        </p:spPr>
        <p:txBody>
          <a:bodyPr>
            <a:normAutofit fontScale="90000"/>
          </a:bodyPr>
          <a:lstStyle/>
          <a:p>
            <a:pPr rtl="0"/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ga-IE" sz="4000" b="1" dirty="0" smtClean="0">
                <a:solidFill>
                  <a:srgbClr val="0811CA"/>
                </a:solidFill>
              </a:rPr>
              <a:t>Steps in using medication</a:t>
            </a:r>
            <a:endParaRPr lang="ar-SA" sz="4000" b="1" dirty="0">
              <a:solidFill>
                <a:srgbClr val="0811CA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811CA"/>
                </a:solidFill>
              </a:rPr>
              <a:t>Medication Use Process in The Institutional Setting</a:t>
            </a:r>
            <a:endParaRPr lang="en-US" sz="3200" b="1" dirty="0">
              <a:solidFill>
                <a:srgbClr val="0811CA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lum bright="-14000" contras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03" y="1296660"/>
            <a:ext cx="6388274" cy="5148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68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602" y="175364"/>
            <a:ext cx="11379200" cy="122755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811CA"/>
                </a:solidFill>
              </a:rPr>
              <a:t>Medication Prescription </a:t>
            </a:r>
            <a:br>
              <a:rPr lang="en-US" sz="3600" b="1" dirty="0" smtClean="0">
                <a:solidFill>
                  <a:srgbClr val="0811CA"/>
                </a:solidFill>
              </a:rPr>
            </a:br>
            <a:endParaRPr lang="ar-SA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761018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b="1" dirty="0" smtClean="0"/>
              <a:t>Choosing an appropriate medication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b="1" dirty="0" smtClean="0"/>
              <a:t>	 </a:t>
            </a:r>
            <a:r>
              <a:rPr lang="en-US" dirty="0" smtClean="0"/>
              <a:t>for a given clinical situation, taking individual patient factors into account, </a:t>
            </a:r>
            <a:r>
              <a:rPr lang="ga-IE" dirty="0" smtClean="0"/>
              <a:t>such as allergies</a:t>
            </a:r>
            <a:endParaRPr lang="ar-SA" dirty="0" smtClean="0"/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Selecting the administration 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b="1" dirty="0" smtClean="0"/>
              <a:t>	</a:t>
            </a:r>
            <a:r>
              <a:rPr lang="en-US" dirty="0" smtClean="0"/>
              <a:t>route, dose, time and </a:t>
            </a:r>
            <a:r>
              <a:rPr lang="ga-IE" dirty="0" smtClean="0"/>
              <a:t>regimen</a:t>
            </a:r>
            <a:endParaRPr lang="ar-SA" dirty="0" smtClean="0"/>
          </a:p>
          <a:p>
            <a:pPr algn="l" rtl="0">
              <a:spcBef>
                <a:spcPts val="1200"/>
              </a:spcBef>
            </a:pPr>
            <a:r>
              <a:rPr lang="ga-IE" b="1" dirty="0" smtClean="0"/>
              <a:t>Documentation</a:t>
            </a:r>
            <a:endParaRPr lang="en-US" b="1" dirty="0" smtClean="0"/>
          </a:p>
          <a:p>
            <a:pPr algn="l" rtl="0">
              <a:spcBef>
                <a:spcPts val="1200"/>
              </a:spcBef>
            </a:pPr>
            <a:r>
              <a:rPr lang="en-US" b="1" dirty="0"/>
              <a:t>Communicating details of the plan with</a:t>
            </a:r>
            <a:r>
              <a:rPr lang="en-US" dirty="0"/>
              <a:t>: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dirty="0"/>
              <a:t>	Whoever will administer the medication (written-transcribing </a:t>
            </a:r>
            <a:r>
              <a:rPr lang="ga-IE" dirty="0"/>
              <a:t>and/or verbal)</a:t>
            </a:r>
            <a:r>
              <a:rPr lang="en-US" dirty="0"/>
              <a:t> a</a:t>
            </a:r>
            <a:r>
              <a:rPr lang="ga-IE" dirty="0"/>
              <a:t>nd the patient</a:t>
            </a:r>
            <a:endParaRPr lang="ar-SA" dirty="0"/>
          </a:p>
          <a:p>
            <a:pPr marL="0" indent="0" algn="l" rtl="0">
              <a:spcBef>
                <a:spcPts val="1200"/>
              </a:spcBef>
              <a:buNone/>
            </a:pPr>
            <a:endParaRPr lang="ar-SA" b="1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811CA"/>
                </a:solidFill>
              </a:rPr>
              <a:t>Sources of error in prescribing: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16" y="1365337"/>
            <a:ext cx="11736888" cy="5110619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b="1" dirty="0" smtClean="0"/>
              <a:t>Inadequate knowledge </a:t>
            </a:r>
            <a:r>
              <a:rPr lang="en-US" dirty="0" smtClean="0"/>
              <a:t>about drug indications an contraindications</a:t>
            </a:r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Not considering individual patient factors </a:t>
            </a:r>
            <a:r>
              <a:rPr lang="en-US" dirty="0" smtClean="0"/>
              <a:t>such as allergies,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dirty="0" smtClean="0"/>
              <a:t>	pregnancy, co-morbidities, other medications</a:t>
            </a:r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Wrong</a:t>
            </a:r>
            <a:r>
              <a:rPr lang="en-US" dirty="0" smtClean="0"/>
              <a:t> patient, wrong dose, wrong time, wrong drug, wrong route</a:t>
            </a:r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Mathematical error </a:t>
            </a:r>
            <a:r>
              <a:rPr lang="en-US" dirty="0" smtClean="0"/>
              <a:t>when calculating dosage</a:t>
            </a:r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Documentation</a:t>
            </a:r>
            <a:r>
              <a:rPr lang="en-US" b="1" dirty="0" smtClean="0"/>
              <a:t>: </a:t>
            </a:r>
            <a:r>
              <a:rPr lang="en-US" dirty="0" smtClean="0"/>
              <a:t>incomplete</a:t>
            </a:r>
            <a:r>
              <a:rPr lang="en-US" dirty="0"/>
              <a:t>, ambiguous &amp; dangerous </a:t>
            </a:r>
            <a:r>
              <a:rPr lang="en-US" dirty="0" smtClean="0"/>
              <a:t>abbreviation</a:t>
            </a:r>
          </a:p>
          <a:p>
            <a:pPr algn="l" rtl="0">
              <a:spcBef>
                <a:spcPts val="1200"/>
              </a:spcBef>
            </a:pPr>
            <a:r>
              <a:rPr lang="en-US" b="1" dirty="0"/>
              <a:t>Inadequate communication </a:t>
            </a:r>
            <a:r>
              <a:rPr lang="en-US" dirty="0"/>
              <a:t>(written, verbal)</a:t>
            </a:r>
          </a:p>
          <a:p>
            <a:pPr algn="l" rtl="0">
              <a:spcBef>
                <a:spcPts val="1200"/>
              </a:spcBef>
            </a:pPr>
            <a:r>
              <a:rPr lang="en-US" b="1" dirty="0" smtClean="0"/>
              <a:t>Incorrect </a:t>
            </a:r>
            <a:r>
              <a:rPr lang="en-US" b="1" dirty="0" smtClean="0"/>
              <a:t>data entry</a:t>
            </a:r>
            <a:r>
              <a:rPr lang="en-US" dirty="0" smtClean="0"/>
              <a:t> when using computerized prescribing e.g. </a:t>
            </a:r>
            <a:r>
              <a:rPr lang="ga-IE" dirty="0" smtClean="0"/>
              <a:t>duplication, omission, wrong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76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50522"/>
            <a:ext cx="11379200" cy="73703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sz="3200" b="1" dirty="0" smtClean="0">
                <a:solidFill>
                  <a:srgbClr val="0811CA"/>
                </a:solidFill>
              </a:rPr>
              <a:t>Example for prescribing </a:t>
            </a:r>
            <a:r>
              <a:rPr lang="en-US" sz="3200" b="1" dirty="0" smtClean="0">
                <a:solidFill>
                  <a:srgbClr val="0811CA"/>
                </a:solidFill>
              </a:rPr>
              <a:t>error</a:t>
            </a:r>
            <a:br>
              <a:rPr lang="en-US" sz="3200" b="1" dirty="0" smtClean="0">
                <a:solidFill>
                  <a:srgbClr val="0811CA"/>
                </a:solidFill>
              </a:rPr>
            </a:br>
            <a:r>
              <a:rPr lang="en-US" altLang="en-US" sz="3200" b="1" dirty="0" smtClean="0">
                <a:solidFill>
                  <a:srgbClr val="0811CA"/>
                </a:solidFill>
              </a:rPr>
              <a:t>Illegible </a:t>
            </a:r>
            <a:r>
              <a:rPr lang="en-US" altLang="en-US" sz="3200" b="1" dirty="0" smtClean="0">
                <a:solidFill>
                  <a:srgbClr val="0811CA"/>
                </a:solidFill>
              </a:rPr>
              <a:t>Handwriting</a:t>
            </a:r>
            <a:endParaRPr lang="en-US" b="1" dirty="0">
              <a:solidFill>
                <a:srgbClr val="0811CA"/>
              </a:solidFill>
            </a:endParaRPr>
          </a:p>
        </p:txBody>
      </p:sp>
      <p:pic>
        <p:nvPicPr>
          <p:cNvPr id="4" name="Picture 2" descr="http://shawnblanc.net/images/pho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448" y="1781503"/>
            <a:ext cx="4384110" cy="4587766"/>
          </a:xfrm>
          <a:prstGeom prst="rect">
            <a:avLst/>
          </a:prstGeom>
          <a:noFill/>
        </p:spPr>
      </p:pic>
      <p:sp>
        <p:nvSpPr>
          <p:cNvPr id="49154" name="AutoShape 2" descr="ÙØªÙØ¬Ø© Ø¨Ø­Ø« Ø§ÙØµÙØ± Ø¹Ù âªillegible handwriting and medication errors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9156" name="AutoShape 4" descr="ÙØªÙØ¬Ø© Ø¨Ø­Ø« Ø§ÙØµÙØ± Ø¹Ù âªillegible handwriting and medication errors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6035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811CA"/>
                </a:solidFill>
              </a:rPr>
              <a:t>Strategies to Reduce Prescribing errors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785" y="1415441"/>
            <a:ext cx="12054215" cy="4985359"/>
          </a:xfrm>
        </p:spPr>
        <p:txBody>
          <a:bodyPr>
            <a:noAutofit/>
          </a:bodyPr>
          <a:lstStyle/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Avoid illegible handwriting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Write complete Information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Look at Patient-Specific Information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Do Not Use Abbreviations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Decimals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Be alert to drug name, </a:t>
            </a:r>
            <a:r>
              <a:rPr lang="en-US" altLang="en-US" sz="2700" b="1" dirty="0" smtClean="0">
                <a:solidFill>
                  <a:srgbClr val="0811CA"/>
                </a:solidFill>
              </a:rPr>
              <a:t>u</a:t>
            </a:r>
            <a:r>
              <a:rPr lang="ga-IE" altLang="en-US" sz="2700" b="1" dirty="0" smtClean="0">
                <a:solidFill>
                  <a:srgbClr val="0811CA"/>
                </a:solidFill>
              </a:rPr>
              <a:t>se generic </a:t>
            </a:r>
            <a:r>
              <a:rPr lang="en-US" altLang="en-US" sz="2700" b="1" dirty="0" smtClean="0">
                <a:solidFill>
                  <a:srgbClr val="0811CA"/>
                </a:solidFill>
              </a:rPr>
              <a:t>name </a:t>
            </a:r>
            <a:r>
              <a:rPr lang="ga-IE" altLang="en-US" sz="2700" b="1" dirty="0" smtClean="0">
                <a:solidFill>
                  <a:srgbClr val="0811CA"/>
                </a:solidFill>
              </a:rPr>
              <a:t>rather</a:t>
            </a:r>
            <a:r>
              <a:rPr lang="en-US" altLang="en-US" sz="2700" b="1" dirty="0" smtClean="0">
                <a:solidFill>
                  <a:srgbClr val="0811CA"/>
                </a:solidFill>
              </a:rPr>
              <a:t> </a:t>
            </a:r>
            <a:r>
              <a:rPr lang="ga-IE" altLang="en-US" sz="2700" b="1" dirty="0" smtClean="0">
                <a:solidFill>
                  <a:srgbClr val="0811CA"/>
                </a:solidFill>
              </a:rPr>
              <a:t>than trade names</a:t>
            </a:r>
            <a:endParaRPr lang="en-US" altLang="en-US" sz="2700" b="1" dirty="0" smtClean="0">
              <a:solidFill>
                <a:srgbClr val="0811CA"/>
              </a:solidFill>
            </a:endParaRP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Write the Medication reconciliation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Know the high alert medications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More attention to dosage calculations</a:t>
            </a:r>
          </a:p>
          <a:p>
            <a:pPr marL="285750" lvl="1" algn="l" rtl="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en-US" sz="2700" b="1" dirty="0" smtClean="0">
                <a:solidFill>
                  <a:schemeClr val="tx1"/>
                </a:solidFill>
              </a:rPr>
              <a:t>Verbal orders</a:t>
            </a:r>
          </a:p>
        </p:txBody>
      </p:sp>
    </p:spTree>
    <p:extLst>
      <p:ext uri="{BB962C8B-B14F-4D97-AF65-F5344CB8AC3E}">
        <p14:creationId xmlns:p14="http://schemas.microsoft.com/office/powerpoint/2010/main" val="3373884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811CA"/>
                </a:solidFill>
              </a:rPr>
              <a:t>Strategies to Reduce Prescribing errors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5467" y="1371600"/>
            <a:ext cx="5686817" cy="5004148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endParaRPr lang="en-US" altLang="en-US" sz="3500" b="1" dirty="0" smtClean="0"/>
          </a:p>
          <a:p>
            <a:pPr algn="l" rtl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sz="3500" b="1" dirty="0" smtClean="0"/>
              <a:t>Avoid illegible handwriting</a:t>
            </a:r>
            <a:endParaRPr lang="en-US" altLang="en-US" sz="3500" b="1" dirty="0"/>
          </a:p>
          <a:p>
            <a:pPr lvl="1" algn="l" rtl="0">
              <a:lnSpc>
                <a:spcPct val="120000"/>
              </a:lnSpc>
              <a:spcBef>
                <a:spcPts val="1200"/>
              </a:spcBef>
            </a:pPr>
            <a:r>
              <a:rPr lang="en-US" altLang="en-US" sz="3300" dirty="0">
                <a:solidFill>
                  <a:schemeClr val="tx1"/>
                </a:solidFill>
              </a:rPr>
              <a:t>Write/Print More Carefully</a:t>
            </a:r>
          </a:p>
          <a:p>
            <a:pPr lvl="1" algn="l" rtl="0">
              <a:lnSpc>
                <a:spcPct val="120000"/>
              </a:lnSpc>
              <a:spcBef>
                <a:spcPts val="1200"/>
              </a:spcBef>
            </a:pPr>
            <a:r>
              <a:rPr lang="en-US" altLang="en-US" sz="3300" dirty="0">
                <a:solidFill>
                  <a:schemeClr val="tx1"/>
                </a:solidFill>
              </a:rPr>
              <a:t>Use Computers</a:t>
            </a:r>
          </a:p>
          <a:p>
            <a:pPr lvl="1" algn="l" rtl="0">
              <a:lnSpc>
                <a:spcPct val="120000"/>
              </a:lnSpc>
              <a:spcBef>
                <a:spcPts val="1200"/>
              </a:spcBef>
            </a:pPr>
            <a:r>
              <a:rPr lang="en-US" altLang="en-US" sz="3300" dirty="0">
                <a:solidFill>
                  <a:schemeClr val="tx1"/>
                </a:solidFill>
              </a:rPr>
              <a:t>Verbal Communications 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75123" y="1371600"/>
            <a:ext cx="5899759" cy="4991622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90000"/>
              </a:lnSpc>
              <a:buNone/>
            </a:pPr>
            <a:endParaRPr lang="en-US" altLang="en-US" sz="3500" b="1" dirty="0" smtClean="0"/>
          </a:p>
          <a:p>
            <a:pPr algn="l" rtl="0">
              <a:lnSpc>
                <a:spcPct val="90000"/>
              </a:lnSpc>
              <a:buNone/>
            </a:pPr>
            <a:r>
              <a:rPr lang="en-US" altLang="en-US" sz="3500" b="1" dirty="0" smtClean="0"/>
              <a:t>Write complete Information</a:t>
            </a:r>
            <a:endParaRPr lang="en-US" altLang="en-US" sz="3500" b="1" dirty="0"/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Patient’s Name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Patient-Specific Data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Generic and Brand Name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Drug Strength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Dosage Form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Amount 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Directions for Use</a:t>
            </a:r>
          </a:p>
          <a:p>
            <a:pPr lvl="1" algn="l" rtl="0"/>
            <a:r>
              <a:rPr lang="en-US" altLang="en-US" sz="3300" dirty="0">
                <a:solidFill>
                  <a:schemeClr val="tx1"/>
                </a:solidFill>
              </a:rPr>
              <a:t>Purpose </a:t>
            </a:r>
          </a:p>
          <a:p>
            <a:pPr lvl="1" algn="l" rtl="0"/>
            <a:r>
              <a:rPr lang="en-US" altLang="en-US" sz="3300" dirty="0" smtClean="0">
                <a:solidFill>
                  <a:schemeClr val="tx1"/>
                </a:solidFill>
              </a:rPr>
              <a:t>Refills</a:t>
            </a:r>
            <a:endParaRPr lang="en-US" altLang="en-US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48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811CA"/>
                </a:solidFill>
              </a:rPr>
              <a:t>Strategies to Reduce Prescribing errors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altLang="en-US" sz="2400" b="1" dirty="0" smtClean="0"/>
              <a:t>Look at Patient-Specific Information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Age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Weight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Renal and Hepatic Function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</a:rPr>
              <a:t>Laboratory </a:t>
            </a:r>
            <a:r>
              <a:rPr lang="en-US" altLang="en-US" sz="2400" dirty="0">
                <a:solidFill>
                  <a:schemeClr val="tx1"/>
                </a:solidFill>
              </a:rPr>
              <a:t>Test Results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Concurrent Medications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Allergies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Medical/Surgical/Family History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Pregnancy/Lactation </a:t>
            </a:r>
            <a:r>
              <a:rPr lang="en-US" altLang="en-US" sz="2400" dirty="0" smtClean="0">
                <a:solidFill>
                  <a:schemeClr val="tx1"/>
                </a:solidFill>
              </a:rPr>
              <a:t>Status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502920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altLang="en-US" sz="2800" b="1" dirty="0" smtClean="0"/>
              <a:t>Do </a:t>
            </a:r>
            <a:r>
              <a:rPr lang="en-US" altLang="en-US" sz="2800" b="1" dirty="0"/>
              <a:t>Not Use </a:t>
            </a:r>
            <a:r>
              <a:rPr lang="en-US" altLang="en-US" sz="2800" b="1" dirty="0" smtClean="0"/>
              <a:t>Abbreviations</a:t>
            </a:r>
          </a:p>
          <a:p>
            <a:pPr lvl="1" algn="l" rtl="0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Drug </a:t>
            </a:r>
            <a:r>
              <a:rPr lang="en-US" altLang="en-US" sz="2800" dirty="0" smtClean="0">
                <a:solidFill>
                  <a:schemeClr val="tx1"/>
                </a:solidFill>
              </a:rPr>
              <a:t>names</a:t>
            </a:r>
          </a:p>
          <a:p>
            <a:pPr lvl="1" algn="l" rtl="0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dirty="0" smtClean="0">
                <a:solidFill>
                  <a:schemeClr val="tx1"/>
                </a:solidFill>
              </a:rPr>
              <a:t>“QD</a:t>
            </a:r>
            <a:r>
              <a:rPr lang="en-US" altLang="en-US" sz="2800" dirty="0">
                <a:solidFill>
                  <a:schemeClr val="tx1"/>
                </a:solidFill>
              </a:rPr>
              <a:t>” or “OD” for the word daily</a:t>
            </a:r>
          </a:p>
          <a:p>
            <a:pPr lvl="1" algn="l" rtl="0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Letter “U” for unit</a:t>
            </a:r>
          </a:p>
          <a:p>
            <a:pPr lvl="1" algn="l" rtl="0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“µg” for microgram (use mcg)</a:t>
            </a:r>
          </a:p>
          <a:p>
            <a:pPr lvl="1" algn="l" rtl="0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“QOD” for every other day</a:t>
            </a:r>
          </a:p>
          <a:p>
            <a:pPr algn="l" rtl="0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301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011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811CA"/>
                </a:solidFill>
              </a:rPr>
              <a:t>Example for </a:t>
            </a:r>
            <a:r>
              <a:rPr lang="en-US" b="1" dirty="0">
                <a:solidFill>
                  <a:srgbClr val="0811CA"/>
                </a:solidFill>
              </a:rPr>
              <a:t>Error Prone Abbreviations</a:t>
            </a:r>
            <a:br>
              <a:rPr lang="en-US" b="1" dirty="0">
                <a:solidFill>
                  <a:srgbClr val="0811CA"/>
                </a:solidFill>
              </a:rPr>
            </a:br>
            <a:endParaRPr lang="en-US" b="1" dirty="0">
              <a:solidFill>
                <a:srgbClr val="0811CA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3658" t="18310" r="25784" b="48010"/>
          <a:stretch/>
        </p:blipFill>
        <p:spPr>
          <a:xfrm>
            <a:off x="173422" y="772508"/>
            <a:ext cx="11808372" cy="60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53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011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811CA"/>
                </a:solidFill>
              </a:rPr>
              <a:t>Example for </a:t>
            </a:r>
            <a:r>
              <a:rPr lang="en-US" b="1" dirty="0">
                <a:solidFill>
                  <a:srgbClr val="0811CA"/>
                </a:solidFill>
              </a:rPr>
              <a:t>Error Prone Abbreviations</a:t>
            </a:r>
            <a:br>
              <a:rPr lang="en-US" b="1" dirty="0">
                <a:solidFill>
                  <a:srgbClr val="0811CA"/>
                </a:solidFill>
              </a:rPr>
            </a:br>
            <a:endParaRPr lang="en-US" b="1" dirty="0">
              <a:solidFill>
                <a:srgbClr val="0811CA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3658" t="51711" r="25784" b="16426"/>
          <a:stretch/>
        </p:blipFill>
        <p:spPr>
          <a:xfrm>
            <a:off x="268015" y="1008993"/>
            <a:ext cx="11745310" cy="563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91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811CA"/>
                </a:solidFill>
              </a:rPr>
              <a:t>Learning objectives </a:t>
            </a:r>
            <a:endParaRPr lang="en-US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sz="2800" b="1" dirty="0" smtClean="0"/>
              <a:t>To provide an overview of Medication Safety</a:t>
            </a:r>
          </a:p>
          <a:p>
            <a:pPr algn="l" rtl="0">
              <a:spcBef>
                <a:spcPts val="1200"/>
              </a:spcBef>
            </a:pPr>
            <a:r>
              <a:rPr lang="en-US" sz="2800" b="1" dirty="0" smtClean="0"/>
              <a:t>To encourage students to learn and practice ways to improve the safety of medication use</a:t>
            </a:r>
          </a:p>
          <a:p>
            <a:pPr algn="l" rtl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907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811CA"/>
                </a:solidFill>
              </a:rPr>
              <a:t>Strategies to Reduce Prescribing errors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5468" y="1371600"/>
            <a:ext cx="5448822" cy="5004148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altLang="en-US" sz="3600" b="1" dirty="0" smtClean="0"/>
              <a:t>Decimals:</a:t>
            </a:r>
          </a:p>
          <a:p>
            <a:pPr algn="l" rtl="0"/>
            <a:r>
              <a:rPr lang="en-US" altLang="en-US" sz="2800" dirty="0"/>
              <a:t>Avoid whenever </a:t>
            </a:r>
            <a:r>
              <a:rPr lang="en-US" altLang="en-US" sz="2800" dirty="0" smtClean="0"/>
              <a:t>possible</a:t>
            </a:r>
            <a:endParaRPr lang="en-US" altLang="en-US" sz="2800" dirty="0"/>
          </a:p>
          <a:p>
            <a:pPr lvl="1" algn="l" rtl="0"/>
            <a:r>
              <a:rPr lang="en-US" altLang="en-US" sz="2800" dirty="0">
                <a:solidFill>
                  <a:srgbClr val="0811CA"/>
                </a:solidFill>
              </a:rPr>
              <a:t>Use 500 mg for 0.5 g</a:t>
            </a:r>
          </a:p>
          <a:p>
            <a:pPr lvl="1" algn="l" rtl="0"/>
            <a:r>
              <a:rPr lang="en-US" altLang="en-US" sz="2800" dirty="0">
                <a:solidFill>
                  <a:srgbClr val="0811CA"/>
                </a:solidFill>
              </a:rPr>
              <a:t>Use 125 mcg for 0.125 mg</a:t>
            </a:r>
          </a:p>
          <a:p>
            <a:pPr algn="l" rtl="0"/>
            <a:r>
              <a:rPr lang="en-US" altLang="en-US" sz="2800" dirty="0"/>
              <a:t>Never leave a decimal point “naked” </a:t>
            </a:r>
            <a:endParaRPr lang="en-US" altLang="en-US" sz="2800" dirty="0" smtClean="0"/>
          </a:p>
          <a:p>
            <a:pPr algn="l" rtl="0"/>
            <a:r>
              <a:rPr lang="en-US" altLang="en-US" sz="2800" dirty="0" smtClean="0">
                <a:solidFill>
                  <a:srgbClr val="0811CA"/>
                </a:solidFill>
              </a:rPr>
              <a:t>Haldol </a:t>
            </a:r>
            <a:r>
              <a:rPr lang="en-US" altLang="en-US" sz="2800" dirty="0">
                <a:solidFill>
                  <a:srgbClr val="0811CA"/>
                </a:solidFill>
              </a:rPr>
              <a:t>.5 mg </a:t>
            </a:r>
            <a:r>
              <a:rPr lang="en-US" altLang="en-US" sz="2800" dirty="0">
                <a:solidFill>
                  <a:srgbClr val="0811CA"/>
                </a:solidFill>
                <a:sym typeface="Symbol" pitchFamily="18" charset="2"/>
              </a:rPr>
              <a:t> </a:t>
            </a:r>
            <a:r>
              <a:rPr lang="en-US" altLang="en-US" sz="2800" dirty="0">
                <a:solidFill>
                  <a:srgbClr val="0811CA"/>
                </a:solidFill>
              </a:rPr>
              <a:t>Haldol</a:t>
            </a:r>
            <a:r>
              <a:rPr lang="en-US" altLang="en-US" sz="2800" dirty="0">
                <a:solidFill>
                  <a:srgbClr val="0811CA"/>
                </a:solidFill>
                <a:sym typeface="Symbol" pitchFamily="18" charset="2"/>
              </a:rPr>
              <a:t> 0.5 mg</a:t>
            </a:r>
          </a:p>
          <a:p>
            <a:pPr algn="l" rtl="0"/>
            <a:r>
              <a:rPr lang="en-US" altLang="en-US" sz="2800" dirty="0"/>
              <a:t>Never use a terminal zero</a:t>
            </a:r>
          </a:p>
          <a:p>
            <a:pPr lvl="1" algn="l" rtl="0"/>
            <a:r>
              <a:rPr lang="en-US" altLang="en-US" sz="2800" dirty="0" smtClean="0">
                <a:solidFill>
                  <a:srgbClr val="0811CA"/>
                </a:solidFill>
              </a:rPr>
              <a:t>Colchicine </a:t>
            </a:r>
            <a:r>
              <a:rPr lang="en-US" altLang="en-US" sz="2800" dirty="0">
                <a:solidFill>
                  <a:srgbClr val="0811CA"/>
                </a:solidFill>
              </a:rPr>
              <a:t>1 mg not 1.0 mg</a:t>
            </a:r>
          </a:p>
          <a:p>
            <a:pPr algn="l" rtl="0"/>
            <a:r>
              <a:rPr lang="en-US" altLang="en-US" sz="2800" dirty="0"/>
              <a:t>Space between name and </a:t>
            </a:r>
            <a:r>
              <a:rPr lang="en-US" altLang="en-US" sz="2800" dirty="0" smtClean="0"/>
              <a:t>dose</a:t>
            </a:r>
            <a:endParaRPr lang="en-US" altLang="en-US" sz="2800" dirty="0"/>
          </a:p>
          <a:p>
            <a:pPr lvl="1" algn="l" rtl="0"/>
            <a:r>
              <a:rPr lang="en-US" altLang="en-US" sz="2800" dirty="0">
                <a:solidFill>
                  <a:srgbClr val="0811CA"/>
                </a:solidFill>
              </a:rPr>
              <a:t>Inderal40 mg </a:t>
            </a:r>
            <a:r>
              <a:rPr lang="en-US" altLang="en-US" sz="2800" dirty="0">
                <a:solidFill>
                  <a:srgbClr val="0811CA"/>
                </a:solidFill>
                <a:sym typeface="Symbol" pitchFamily="18" charset="2"/>
              </a:rPr>
              <a:t> Inderal 40 mg</a:t>
            </a:r>
          </a:p>
          <a:p>
            <a:pPr algn="l" rt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00175" y="1371600"/>
            <a:ext cx="6091825" cy="504172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altLang="en-US" sz="3200" b="1" dirty="0" smtClean="0"/>
              <a:t>Be alert to Drug Name:</a:t>
            </a:r>
          </a:p>
          <a:p>
            <a:pPr algn="l" rtl="0">
              <a:spcBef>
                <a:spcPts val="1200"/>
              </a:spcBef>
            </a:pP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“</a:t>
            </a:r>
            <a:r>
              <a:rPr lang="en-US" altLang="en-US" sz="2400" b="1" dirty="0"/>
              <a:t>Look-Alike” or “Sound-Alike</a:t>
            </a:r>
            <a:r>
              <a:rPr lang="en-US" altLang="en-US" sz="2400" dirty="0"/>
              <a:t>” </a:t>
            </a:r>
            <a:r>
              <a:rPr lang="en-US" altLang="en-US" sz="2400" dirty="0" smtClean="0"/>
              <a:t>Drug </a:t>
            </a:r>
            <a:r>
              <a:rPr lang="en-US" altLang="en-US" sz="2400" dirty="0"/>
              <a:t>Names</a:t>
            </a:r>
          </a:p>
          <a:p>
            <a:pPr algn="l" rtl="0">
              <a:spcBef>
                <a:spcPts val="1200"/>
              </a:spcBef>
            </a:pPr>
            <a:r>
              <a:rPr lang="en-US" sz="2400" b="1" dirty="0"/>
              <a:t>Celebrex </a:t>
            </a:r>
            <a:r>
              <a:rPr lang="en-US" sz="2400" dirty="0"/>
              <a:t>(celecoxib, </a:t>
            </a:r>
            <a:r>
              <a:rPr lang="en-US" sz="2400" dirty="0" smtClean="0"/>
              <a:t>anti-inflammatory)</a:t>
            </a:r>
          </a:p>
          <a:p>
            <a:pPr algn="l" rtl="0">
              <a:spcBef>
                <a:spcPts val="1200"/>
              </a:spcBef>
            </a:pPr>
            <a:r>
              <a:rPr lang="en-US" sz="2400" b="1" dirty="0" smtClean="0"/>
              <a:t>Cerebryx</a:t>
            </a:r>
            <a:r>
              <a:rPr lang="en-US" sz="2400" dirty="0" smtClean="0"/>
              <a:t> (</a:t>
            </a:r>
            <a:r>
              <a:rPr lang="en-US" sz="2400" dirty="0" err="1" smtClean="0"/>
              <a:t>fosphenytoin</a:t>
            </a:r>
            <a:r>
              <a:rPr lang="en-US" sz="2400" dirty="0" smtClean="0"/>
              <a:t>, anticonvulsant)</a:t>
            </a:r>
          </a:p>
          <a:p>
            <a:pPr algn="l" rtl="0">
              <a:spcBef>
                <a:spcPts val="1200"/>
              </a:spcBef>
            </a:pPr>
            <a:r>
              <a:rPr lang="en-US" sz="2400" b="1" dirty="0" smtClean="0"/>
              <a:t>Celexa</a:t>
            </a:r>
            <a:r>
              <a:rPr lang="en-US" sz="2400" dirty="0" smtClean="0"/>
              <a:t> </a:t>
            </a:r>
            <a:r>
              <a:rPr lang="en-US" sz="2400" dirty="0"/>
              <a:t>(Citalpram</a:t>
            </a:r>
            <a:r>
              <a:rPr lang="en-US" sz="2400" dirty="0" smtClean="0"/>
              <a:t>, antidepressant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6137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8" y="228599"/>
            <a:ext cx="11618698" cy="1124211"/>
          </a:xfrm>
        </p:spPr>
        <p:txBody>
          <a:bodyPr>
            <a:noAutofit/>
          </a:bodyPr>
          <a:lstStyle/>
          <a:p>
            <a:pPr algn="l" rtl="0"/>
            <a:r>
              <a:rPr lang="ga-IE" sz="4000" dirty="0" smtClean="0"/>
              <a:t/>
            </a:r>
            <a:br>
              <a:rPr lang="ga-IE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ga-IE" sz="4000" b="1" dirty="0" smtClean="0">
                <a:solidFill>
                  <a:srgbClr val="0811CA"/>
                </a:solidFill>
              </a:rPr>
              <a:t>How can medication presentation</a:t>
            </a:r>
            <a:br>
              <a:rPr lang="ga-IE" sz="4000" b="1" dirty="0" smtClean="0">
                <a:solidFill>
                  <a:srgbClr val="0811CA"/>
                </a:solidFill>
              </a:rPr>
            </a:br>
            <a:r>
              <a:rPr lang="ga-IE" sz="4000" b="1" dirty="0" smtClean="0">
                <a:solidFill>
                  <a:srgbClr val="0811CA"/>
                </a:solidFill>
              </a:rPr>
              <a:t>contribute to medication errors?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8" indent="3175" algn="l" rtl="0">
              <a:buClr>
                <a:srgbClr val="C00000"/>
              </a:buClr>
              <a:buFont typeface="Wingdings" pitchFamily="2" charset="2"/>
              <a:buChar char="Ø"/>
            </a:pPr>
            <a:endParaRPr lang="en-US" sz="3200" dirty="0" smtClean="0"/>
          </a:p>
          <a:p>
            <a:pPr marL="0" lvl="8" indent="3175" algn="l" rtl="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ga-IE" sz="3200" dirty="0" smtClean="0"/>
              <a:t>Look-alike, sound-alike medications</a:t>
            </a:r>
            <a:endParaRPr lang="en-US" sz="3200" dirty="0" smtClean="0"/>
          </a:p>
          <a:p>
            <a:pPr marL="0" lvl="8" indent="3175" algn="l" rtl="0">
              <a:spcBef>
                <a:spcPts val="1200"/>
              </a:spcBef>
              <a:buClr>
                <a:srgbClr val="C00000"/>
              </a:buClr>
              <a:buNone/>
            </a:pPr>
            <a:endParaRPr lang="en-US" sz="3200" dirty="0" smtClean="0"/>
          </a:p>
          <a:p>
            <a:pPr marL="0" lvl="8" indent="3175" algn="l" rtl="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ga-IE" sz="3200" dirty="0" smtClean="0"/>
              <a:t>Ambiguous labeling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2121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811CA"/>
                </a:solidFill>
              </a:rPr>
              <a:t>Look-a-like and sound-a-like medications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/>
              <a:t>Celebrex (an anti-inflammatory)</a:t>
            </a:r>
          </a:p>
          <a:p>
            <a:pPr algn="l" rtl="0" eaLnBrk="1" hangingPunct="1"/>
            <a:r>
              <a:rPr lang="en-US" altLang="en-US" sz="2800" dirty="0" err="1"/>
              <a:t>Cerebryx</a:t>
            </a:r>
            <a:r>
              <a:rPr lang="en-US" altLang="en-US" sz="2800" dirty="0"/>
              <a:t> (an anticonvulsant)</a:t>
            </a:r>
          </a:p>
          <a:p>
            <a:pPr algn="l" rtl="0" eaLnBrk="1" hangingPunct="1"/>
            <a:r>
              <a:rPr lang="en-US" altLang="en-US" sz="2800" dirty="0" err="1"/>
              <a:t>Celexa</a:t>
            </a:r>
            <a:r>
              <a:rPr lang="en-US" altLang="en-US" sz="2800" dirty="0"/>
              <a:t> (an antidepressant)</a:t>
            </a:r>
          </a:p>
        </p:txBody>
      </p:sp>
    </p:spTree>
    <p:extLst>
      <p:ext uri="{BB962C8B-B14F-4D97-AF65-F5344CB8AC3E}">
        <p14:creationId xmlns:p14="http://schemas.microsoft.com/office/powerpoint/2010/main" val="1595841941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811CA"/>
                </a:solidFill>
              </a:rPr>
              <a:t>Ambiguous nomenclature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err="1" smtClean="0"/>
              <a:t>Tegretol</a:t>
            </a:r>
            <a:r>
              <a:rPr lang="en-US" altLang="en-US" dirty="0" smtClean="0"/>
              <a:t> 100mg</a:t>
            </a:r>
          </a:p>
          <a:p>
            <a:pPr algn="l" rtl="0" eaLnBrk="1" hangingPunct="1"/>
            <a:r>
              <a:rPr lang="en-US" altLang="en-US" dirty="0" smtClean="0"/>
              <a:t>S/C</a:t>
            </a:r>
          </a:p>
          <a:p>
            <a:pPr algn="l" rtl="0" eaLnBrk="1" hangingPunct="1"/>
            <a:r>
              <a:rPr lang="en-US" altLang="en-US" dirty="0" smtClean="0"/>
              <a:t>1.0 mg</a:t>
            </a:r>
          </a:p>
          <a:p>
            <a:pPr algn="l" rtl="0" eaLnBrk="1" hangingPunct="1"/>
            <a:r>
              <a:rPr lang="en-US" altLang="en-US" dirty="0" smtClean="0"/>
              <a:t>.1 mg</a:t>
            </a:r>
          </a:p>
        </p:txBody>
      </p:sp>
      <p:sp>
        <p:nvSpPr>
          <p:cNvPr id="1434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err="1" smtClean="0"/>
              <a:t>Tegreto</a:t>
            </a:r>
            <a:r>
              <a:rPr lang="en-US" altLang="en-US" dirty="0" smtClean="0"/>
              <a:t> 1100 mg</a:t>
            </a:r>
          </a:p>
          <a:p>
            <a:pPr algn="l" rtl="0" eaLnBrk="1" hangingPunct="1"/>
            <a:r>
              <a:rPr lang="en-US" altLang="en-US" dirty="0" smtClean="0"/>
              <a:t>S/L</a:t>
            </a:r>
          </a:p>
          <a:p>
            <a:pPr algn="l" rtl="0" eaLnBrk="1" hangingPunct="1"/>
            <a:r>
              <a:rPr lang="en-US" altLang="en-US" dirty="0" smtClean="0"/>
              <a:t>10 mg</a:t>
            </a:r>
          </a:p>
          <a:p>
            <a:pPr algn="l" rtl="0" eaLnBrk="1" hangingPunct="1"/>
            <a:r>
              <a:rPr lang="en-US" altLang="en-US" dirty="0" smtClean="0"/>
              <a:t>1 mg</a:t>
            </a:r>
          </a:p>
        </p:txBody>
      </p:sp>
    </p:spTree>
    <p:extLst>
      <p:ext uri="{BB962C8B-B14F-4D97-AF65-F5344CB8AC3E}">
        <p14:creationId xmlns:p14="http://schemas.microsoft.com/office/powerpoint/2010/main" val="2723596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811CA"/>
                </a:solidFill>
              </a:rPr>
              <a:t>Avoiding ambiguous nomenclature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2336" y="1574346"/>
            <a:ext cx="11338560" cy="45720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en-US" sz="2800" dirty="0" smtClean="0"/>
              <a:t>avoid trailing zeros </a:t>
            </a:r>
          </a:p>
          <a:p>
            <a:pPr lvl="1" algn="l" rtl="0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e.g. write 1 not 1.0</a:t>
            </a:r>
          </a:p>
          <a:p>
            <a:pPr algn="l" rtl="0" eaLnBrk="1" hangingPunct="1"/>
            <a:r>
              <a:rPr lang="en-US" altLang="en-US" sz="2800" dirty="0" smtClean="0"/>
              <a:t>use leading zeros </a:t>
            </a:r>
          </a:p>
          <a:p>
            <a:pPr lvl="1" algn="l" rtl="0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e.g. write 0.1 not .1 </a:t>
            </a:r>
          </a:p>
          <a:p>
            <a:pPr lvl="1" algn="l" rtl="0" eaLnBrk="1" hangingPunct="1"/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know accepted local terminology</a:t>
            </a:r>
          </a:p>
          <a:p>
            <a:pPr algn="l" rtl="0" eaLnBrk="1" hangingPunct="1"/>
            <a:r>
              <a:rPr lang="en-US" altLang="en-US" sz="2800" dirty="0" smtClean="0"/>
              <a:t>write neatly, print if necessary</a:t>
            </a:r>
          </a:p>
          <a:p>
            <a:pPr lvl="1" algn="l" rtl="0"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5372325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811CA"/>
                </a:solidFill>
              </a:rPr>
              <a:t>Strategies to Reduce Prescribing errors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2941" y="1371600"/>
            <a:ext cx="5774499" cy="4828784"/>
          </a:xfrm>
        </p:spPr>
        <p:txBody>
          <a:bodyPr>
            <a:normAutofit lnSpcReduction="10000"/>
          </a:bodyPr>
          <a:lstStyle/>
          <a:p>
            <a:pPr marL="285750" lvl="1" algn="l" rtl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Write the Medication reconciliation</a:t>
            </a:r>
          </a:p>
          <a:p>
            <a:pPr algn="l" rtl="0">
              <a:buNone/>
            </a:pPr>
            <a:r>
              <a:rPr lang="en-US" sz="2400" dirty="0"/>
              <a:t>Learn and </a:t>
            </a:r>
            <a:r>
              <a:rPr lang="en-US" sz="2400" dirty="0" smtClean="0"/>
              <a:t>practice thorough medication</a:t>
            </a:r>
          </a:p>
          <a:p>
            <a:pPr algn="l" rtl="0">
              <a:buNone/>
            </a:pPr>
            <a:r>
              <a:rPr lang="en-US" sz="2400" dirty="0" smtClean="0"/>
              <a:t>history taking:</a:t>
            </a:r>
          </a:p>
          <a:p>
            <a:pPr lvl="1" algn="l" rtl="0"/>
            <a:r>
              <a:rPr lang="en-US" sz="2400" dirty="0">
                <a:solidFill>
                  <a:schemeClr val="tx1"/>
                </a:solidFill>
              </a:rPr>
              <a:t>Include name, dose, route, frequency </a:t>
            </a:r>
          </a:p>
          <a:p>
            <a:pPr lvl="1" algn="l" rtl="0"/>
            <a:r>
              <a:rPr lang="en-US" sz="2400" dirty="0">
                <a:solidFill>
                  <a:schemeClr val="tx1"/>
                </a:solidFill>
              </a:rPr>
              <a:t>duration of every drug the patient is taking;</a:t>
            </a:r>
          </a:p>
          <a:p>
            <a:pPr lvl="1" algn="l" rtl="0"/>
            <a:r>
              <a:rPr lang="en-US" sz="2400" dirty="0" smtClean="0">
                <a:solidFill>
                  <a:schemeClr val="tx1"/>
                </a:solidFill>
              </a:rPr>
              <a:t>Enquire </a:t>
            </a:r>
            <a:r>
              <a:rPr lang="en-US" sz="2400" dirty="0">
                <a:solidFill>
                  <a:schemeClr val="tx1"/>
                </a:solidFill>
              </a:rPr>
              <a:t>about recently ceased medications;</a:t>
            </a:r>
          </a:p>
          <a:p>
            <a:pPr lvl="1" algn="l" rtl="0"/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>
                <a:solidFill>
                  <a:schemeClr val="tx1"/>
                </a:solidFill>
              </a:rPr>
              <a:t>about </a:t>
            </a:r>
            <a:r>
              <a:rPr lang="en-US" sz="2400" dirty="0" smtClean="0">
                <a:solidFill>
                  <a:schemeClr val="tx1"/>
                </a:solidFill>
              </a:rPr>
              <a:t>over-the-counter</a:t>
            </a:r>
          </a:p>
          <a:p>
            <a:pPr lvl="1" algn="l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medications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 rtl="0"/>
            <a:r>
              <a:rPr lang="en-US" sz="2400" dirty="0">
                <a:solidFill>
                  <a:schemeClr val="tx1"/>
                </a:solidFill>
              </a:rPr>
              <a:t>dietary supplements </a:t>
            </a:r>
            <a:r>
              <a:rPr lang="en-US" sz="2400" dirty="0" smtClean="0">
                <a:solidFill>
                  <a:schemeClr val="tx1"/>
                </a:solidFill>
              </a:rPr>
              <a:t>and complimentary medicines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12702" y="1396652"/>
            <a:ext cx="5791200" cy="506677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en-US" b="1" dirty="0" smtClean="0"/>
              <a:t>More Attention to dosage calculations:</a:t>
            </a:r>
          </a:p>
          <a:p>
            <a:pPr algn="l" rtl="0">
              <a:buNone/>
            </a:pPr>
            <a:endParaRPr lang="en-US" altLang="en-US" b="1" dirty="0" smtClean="0"/>
          </a:p>
          <a:p>
            <a:pPr algn="l" rtl="0"/>
            <a:r>
              <a:rPr lang="en-US" altLang="en-US" sz="2800" dirty="0" smtClean="0"/>
              <a:t>Use patient specific </a:t>
            </a:r>
            <a:r>
              <a:rPr lang="en-US" altLang="en-US" sz="2800" dirty="0"/>
              <a:t>information </a:t>
            </a:r>
          </a:p>
          <a:p>
            <a:pPr lvl="1" algn="l" rtl="0"/>
            <a:r>
              <a:rPr lang="en-US" altLang="en-US" sz="2800" dirty="0">
                <a:solidFill>
                  <a:schemeClr val="tx1"/>
                </a:solidFill>
              </a:rPr>
              <a:t>height	</a:t>
            </a:r>
          </a:p>
          <a:p>
            <a:pPr lvl="1" algn="l" rtl="0"/>
            <a:r>
              <a:rPr lang="en-US" altLang="en-US" sz="2800" dirty="0">
                <a:solidFill>
                  <a:schemeClr val="tx1"/>
                </a:solidFill>
              </a:rPr>
              <a:t>weight 	</a:t>
            </a:r>
          </a:p>
          <a:p>
            <a:pPr lvl="1" algn="l" rtl="0"/>
            <a:r>
              <a:rPr lang="en-US" altLang="en-US" sz="2800" dirty="0">
                <a:solidFill>
                  <a:schemeClr val="tx1"/>
                </a:solidFill>
              </a:rPr>
              <a:t>age</a:t>
            </a:r>
          </a:p>
          <a:p>
            <a:pPr lvl="1" algn="l" rtl="0"/>
            <a:r>
              <a:rPr lang="en-US" altLang="en-US" sz="2800" dirty="0">
                <a:solidFill>
                  <a:schemeClr val="tx1"/>
                </a:solidFill>
              </a:rPr>
              <a:t>body system function</a:t>
            </a:r>
          </a:p>
          <a:p>
            <a:pPr algn="l" rtl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9429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811CA"/>
                </a:solidFill>
              </a:rPr>
              <a:t>Strategies to Reduce Prescribing errors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7740" y="1371600"/>
            <a:ext cx="5273254" cy="5041726"/>
          </a:xfrm>
        </p:spPr>
        <p:txBody>
          <a:bodyPr>
            <a:normAutofit fontScale="32500" lnSpcReduction="20000"/>
          </a:bodyPr>
          <a:lstStyle/>
          <a:p>
            <a:pPr algn="l" rtl="0">
              <a:buNone/>
            </a:pPr>
            <a:endParaRPr lang="en-US" altLang="en-US" sz="11200" b="1" dirty="0" smtClean="0"/>
          </a:p>
          <a:p>
            <a:pPr algn="l" rtl="0">
              <a:buNone/>
            </a:pPr>
            <a:r>
              <a:rPr lang="en-US" altLang="en-US" sz="11200" b="1" dirty="0" smtClean="0"/>
              <a:t>Verbal Orders: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7200" dirty="0">
                <a:solidFill>
                  <a:schemeClr val="tx1"/>
                </a:solidFill>
              </a:rPr>
              <a:t>Avoid when possible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7200" dirty="0" smtClean="0">
                <a:solidFill>
                  <a:schemeClr val="tx1"/>
                </a:solidFill>
              </a:rPr>
              <a:t>Pronounce slowly </a:t>
            </a:r>
            <a:r>
              <a:rPr lang="en-US" altLang="en-US" sz="7200" dirty="0">
                <a:solidFill>
                  <a:schemeClr val="tx1"/>
                </a:solidFill>
              </a:rPr>
              <a:t>and distinctly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7200" dirty="0">
                <a:solidFill>
                  <a:schemeClr val="tx1"/>
                </a:solidFill>
              </a:rPr>
              <a:t>State numbers like pilots </a:t>
            </a:r>
          </a:p>
          <a:p>
            <a:pPr lvl="2" algn="l" rtl="0">
              <a:spcBef>
                <a:spcPts val="1200"/>
              </a:spcBef>
              <a:buFontTx/>
              <a:buNone/>
            </a:pPr>
            <a:r>
              <a:rPr lang="en-US" altLang="en-US" sz="7200" dirty="0"/>
              <a:t>(i.e., “one-five mg” for 15 mg)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7200" dirty="0">
                <a:solidFill>
                  <a:schemeClr val="tx1"/>
                </a:solidFill>
              </a:rPr>
              <a:t>Spell out difficult drug names</a:t>
            </a:r>
          </a:p>
          <a:p>
            <a:pPr lvl="1" algn="l" rtl="0">
              <a:spcBef>
                <a:spcPts val="1200"/>
              </a:spcBef>
            </a:pPr>
            <a:r>
              <a:rPr lang="en-US" altLang="en-US" sz="7200" dirty="0">
                <a:solidFill>
                  <a:schemeClr val="tx1"/>
                </a:solidFill>
              </a:rPr>
              <a:t>Specify concentrations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1614" y="1371600"/>
            <a:ext cx="5838492" cy="5041726"/>
          </a:xfrm>
        </p:spPr>
        <p:txBody>
          <a:bodyPr>
            <a:normAutofit fontScale="32500" lnSpcReduction="20000"/>
          </a:bodyPr>
          <a:lstStyle/>
          <a:p>
            <a:pPr algn="l" rtl="0">
              <a:buNone/>
            </a:pPr>
            <a:endParaRPr lang="en-US" altLang="en-US" sz="8600" b="1" dirty="0" smtClean="0"/>
          </a:p>
          <a:p>
            <a:pPr algn="l" rtl="0">
              <a:buNone/>
            </a:pPr>
            <a:r>
              <a:rPr lang="en-US" altLang="en-US" sz="8600" b="1" dirty="0" smtClean="0"/>
              <a:t>Know the high </a:t>
            </a:r>
            <a:r>
              <a:rPr lang="en-US" altLang="en-US" sz="8600" b="1" dirty="0" smtClean="0"/>
              <a:t>alert medications</a:t>
            </a:r>
            <a:endParaRPr lang="en-US" altLang="en-US" sz="8600" b="1" dirty="0" smtClean="0"/>
          </a:p>
          <a:p>
            <a:pPr algn="l" rtl="0"/>
            <a:r>
              <a:rPr lang="en-US" altLang="en-US" sz="7200" dirty="0" smtClean="0"/>
              <a:t>Need double check</a:t>
            </a:r>
          </a:p>
          <a:p>
            <a:pPr algn="l" rtl="0"/>
            <a:r>
              <a:rPr lang="en-US" altLang="en-US" sz="7200" dirty="0" smtClean="0"/>
              <a:t>Example </a:t>
            </a:r>
            <a:r>
              <a:rPr lang="en-US" altLang="en-US" sz="7200" b="1" dirty="0" smtClean="0"/>
              <a:t>:</a:t>
            </a: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Oral </a:t>
            </a:r>
            <a:r>
              <a:rPr lang="en-US" sz="7200" dirty="0">
                <a:solidFill>
                  <a:schemeClr val="tx1"/>
                </a:solidFill>
              </a:rPr>
              <a:t>anticoagulants</a:t>
            </a: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Insulin</a:t>
            </a:r>
            <a:endParaRPr lang="en-US" sz="7200" dirty="0">
              <a:solidFill>
                <a:schemeClr val="tx1"/>
              </a:solidFill>
            </a:endParaRP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Chemotherapeutic </a:t>
            </a:r>
            <a:r>
              <a:rPr lang="en-US" sz="7200" dirty="0">
                <a:solidFill>
                  <a:schemeClr val="tx1"/>
                </a:solidFill>
              </a:rPr>
              <a:t>agents</a:t>
            </a: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Neuromuscular </a:t>
            </a:r>
            <a:r>
              <a:rPr lang="en-US" sz="7200" dirty="0">
                <a:solidFill>
                  <a:schemeClr val="tx1"/>
                </a:solidFill>
              </a:rPr>
              <a:t>blocking agents</a:t>
            </a: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Concentrated </a:t>
            </a:r>
            <a:r>
              <a:rPr lang="en-US" sz="7200" dirty="0">
                <a:solidFill>
                  <a:schemeClr val="tx1"/>
                </a:solidFill>
              </a:rPr>
              <a:t>electrolytes </a:t>
            </a:r>
          </a:p>
          <a:p>
            <a:pPr lvl="1" algn="l" rtl="0"/>
            <a:r>
              <a:rPr lang="en-US" sz="7200" dirty="0" smtClean="0">
                <a:solidFill>
                  <a:schemeClr val="tx1"/>
                </a:solidFill>
              </a:rPr>
              <a:t>Emergency </a:t>
            </a:r>
            <a:r>
              <a:rPr lang="en-US" sz="7200" dirty="0">
                <a:solidFill>
                  <a:schemeClr val="tx1"/>
                </a:solidFill>
              </a:rPr>
              <a:t>medications (potent and used in high pressure situations)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31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37153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0811CA"/>
                </a:solidFill>
              </a:rPr>
              <a:t>Strategies to Reduce </a:t>
            </a:r>
            <a:r>
              <a:rPr lang="en-US" sz="3600" b="1" dirty="0" smtClean="0">
                <a:solidFill>
                  <a:srgbClr val="0811CA"/>
                </a:solidFill>
                <a:ea typeface="+mn-ea"/>
                <a:cs typeface="+mn-cs"/>
              </a:rPr>
              <a:t>Dispensing Errors </a:t>
            </a:r>
            <a:r>
              <a:rPr lang="en-US" sz="3600" b="1" dirty="0" smtClean="0">
                <a:ln>
                  <a:noFill/>
                </a:ln>
                <a:solidFill>
                  <a:srgbClr val="0811CA"/>
                </a:solidFill>
                <a:ea typeface="+mn-ea"/>
                <a:cs typeface="+mn-cs"/>
              </a:rPr>
              <a:t/>
            </a:r>
            <a:br>
              <a:rPr lang="en-US" sz="3600" b="1" dirty="0" smtClean="0">
                <a:ln>
                  <a:noFill/>
                </a:ln>
                <a:solidFill>
                  <a:srgbClr val="0811CA"/>
                </a:solidFill>
                <a:ea typeface="+mn-ea"/>
                <a:cs typeface="+mn-cs"/>
              </a:rPr>
            </a:br>
            <a:endParaRPr lang="en-US" sz="3600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5884" y="1640910"/>
            <a:ext cx="11373633" cy="4582090"/>
          </a:xfrm>
        </p:spPr>
        <p:txBody>
          <a:bodyPr/>
          <a:lstStyle/>
          <a:p>
            <a:pPr marL="457200" indent="-457200" algn="l" rtl="0">
              <a:buFont typeface="Wingdings" pitchFamily="2" charset="2"/>
              <a:buChar char="§"/>
            </a:pPr>
            <a:r>
              <a:rPr lang="en-US" sz="3600" dirty="0" smtClean="0"/>
              <a:t>Standardized concentrations for all IV medication </a:t>
            </a:r>
          </a:p>
          <a:p>
            <a:pPr marL="457200" indent="-457200" algn="l" rtl="0">
              <a:buFont typeface="Wingdings" pitchFamily="2" charset="2"/>
              <a:buChar char="§"/>
            </a:pPr>
            <a:r>
              <a:rPr lang="en-US" sz="3600" dirty="0" smtClean="0"/>
              <a:t>Use commercially prepared solutions</a:t>
            </a:r>
          </a:p>
          <a:p>
            <a:pPr marL="457200" indent="-457200" algn="l" rtl="0">
              <a:buFont typeface="Wingdings" pitchFamily="2" charset="2"/>
              <a:buChar char="§"/>
            </a:pPr>
            <a:r>
              <a:rPr lang="en-US" sz="3600" dirty="0" smtClean="0"/>
              <a:t>Dispense a unit of </a:t>
            </a:r>
            <a:r>
              <a:rPr lang="en-US" sz="3600" dirty="0" smtClean="0"/>
              <a:t>use.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0935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228599"/>
            <a:ext cx="11606172" cy="1299575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r>
              <a:rPr lang="ga-IE" sz="4000" b="1" dirty="0" smtClean="0">
                <a:solidFill>
                  <a:srgbClr val="0811CA"/>
                </a:solidFill>
              </a:rPr>
              <a:t>Administration </a:t>
            </a:r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endParaRPr lang="ar-SA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sz="3200" dirty="0" smtClean="0"/>
              <a:t>Obtaining the medication in a ready-to-use form; may involve counting, calculating, mixing, labeling or </a:t>
            </a:r>
            <a:r>
              <a:rPr lang="ga-IE" sz="3200" dirty="0" smtClean="0"/>
              <a:t>preparing in some way</a:t>
            </a:r>
            <a:r>
              <a:rPr lang="en-US" sz="3200" dirty="0" smtClean="0"/>
              <a:t>.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Checking for allergies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en-US" sz="3200" dirty="0" smtClean="0"/>
              <a:t>Giving the right medication to the right patient, in the right dose, via the right route, at the right time.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Documentation</a:t>
            </a:r>
            <a:endParaRPr lang="ar-SA" sz="3200" dirty="0"/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228599"/>
            <a:ext cx="11606172" cy="1299575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>How can drug administration go wrong?</a:t>
            </a:r>
            <a:r>
              <a:rPr lang="ga-IE" sz="4000" b="1" dirty="0" smtClean="0">
                <a:solidFill>
                  <a:srgbClr val="0811CA"/>
                </a:solidFill>
              </a:rPr>
              <a:t> </a:t>
            </a:r>
            <a:r>
              <a:rPr lang="ar-SA" sz="4000" b="1" dirty="0" smtClean="0">
                <a:solidFill>
                  <a:srgbClr val="0811CA"/>
                </a:solidFill>
              </a:rPr>
              <a:t/>
            </a:r>
            <a:br>
              <a:rPr lang="ar-SA" sz="4000" b="1" dirty="0" smtClean="0">
                <a:solidFill>
                  <a:srgbClr val="0811CA"/>
                </a:solidFill>
              </a:rPr>
            </a:br>
            <a:endParaRPr lang="ar-SA" sz="4000" b="1" dirty="0" smtClean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ga-IE" sz="3200" b="1" dirty="0" smtClean="0"/>
              <a:t>Wrong patient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Wrong route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Wrong time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Wrong dose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Wrong drug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Omission, failure to administer</a:t>
            </a:r>
            <a:endParaRPr lang="ar-SA" sz="3200" b="1" dirty="0" smtClean="0"/>
          </a:p>
          <a:p>
            <a:pPr algn="l" rtl="0"/>
            <a:r>
              <a:rPr lang="ga-IE" sz="3200" b="1" dirty="0" smtClean="0"/>
              <a:t>Inadequate documentation</a:t>
            </a:r>
            <a:endParaRPr lang="ar-SA" sz="3200" b="1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ga-IE" b="1" dirty="0" smtClean="0">
                <a:solidFill>
                  <a:srgbClr val="0811CA"/>
                </a:solidFill>
              </a:rPr>
              <a:t>Knowledge requirements</a:t>
            </a:r>
            <a:endParaRPr lang="en-US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sz="1000" dirty="0" smtClean="0"/>
          </a:p>
          <a:p>
            <a:pPr algn="l" rtl="0">
              <a:spcBef>
                <a:spcPts val="1800"/>
              </a:spcBef>
            </a:pPr>
            <a:r>
              <a:rPr lang="en-US" sz="2500" dirty="0" smtClean="0"/>
              <a:t>Understand the scale of medication error</a:t>
            </a:r>
            <a:endParaRPr lang="ar-SA" sz="2500" dirty="0" smtClean="0"/>
          </a:p>
          <a:p>
            <a:pPr algn="l" rtl="0">
              <a:spcBef>
                <a:spcPts val="1800"/>
              </a:spcBef>
            </a:pPr>
            <a:r>
              <a:rPr lang="en-US" sz="2500" dirty="0" smtClean="0"/>
              <a:t>Understand the steps involved in a patient using </a:t>
            </a:r>
            <a:r>
              <a:rPr lang="ga-IE" sz="2500" dirty="0" smtClean="0"/>
              <a:t>medication</a:t>
            </a:r>
            <a:endParaRPr lang="ar-SA" sz="2500" dirty="0" smtClean="0"/>
          </a:p>
          <a:p>
            <a:pPr algn="l" rtl="0">
              <a:spcBef>
                <a:spcPts val="1800"/>
              </a:spcBef>
            </a:pPr>
            <a:r>
              <a:rPr lang="en-US" sz="2500" dirty="0" smtClean="0"/>
              <a:t>Identify factors that contribute to medication error</a:t>
            </a:r>
            <a:endParaRPr lang="ar-SA" sz="2500" dirty="0" smtClean="0"/>
          </a:p>
          <a:p>
            <a:pPr algn="l" rtl="0">
              <a:spcBef>
                <a:spcPts val="1800"/>
              </a:spcBef>
            </a:pPr>
            <a:r>
              <a:rPr lang="en-US" sz="2500" dirty="0" smtClean="0"/>
              <a:t>Learn how to make medication use safer</a:t>
            </a:r>
            <a:endParaRPr lang="ar-SA" sz="2500" dirty="0" smtClean="0"/>
          </a:p>
          <a:p>
            <a:pPr algn="l" rtl="0">
              <a:spcBef>
                <a:spcPts val="1800"/>
              </a:spcBef>
            </a:pPr>
            <a:r>
              <a:rPr lang="en-US" sz="2500" dirty="0" smtClean="0"/>
              <a:t>Understand the benefits of a multidisciplinary approach </a:t>
            </a:r>
            <a:r>
              <a:rPr lang="ga-IE" sz="2500" dirty="0" smtClean="0"/>
              <a:t>to medication safety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83182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57" y="212942"/>
            <a:ext cx="11379200" cy="839242"/>
          </a:xfrm>
        </p:spPr>
        <p:txBody>
          <a:bodyPr>
            <a:normAutofit fontScale="90000"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ga-IE" sz="3600" b="1" dirty="0" smtClean="0">
                <a:solidFill>
                  <a:srgbClr val="0811CA"/>
                </a:solidFill>
              </a:rPr>
              <a:t>The 5 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390389"/>
            <a:ext cx="11736888" cy="4794511"/>
          </a:xfrm>
        </p:spPr>
        <p:txBody>
          <a:bodyPr>
            <a:normAutofit/>
          </a:bodyPr>
          <a:lstStyle/>
          <a:p>
            <a:pPr algn="l" rtl="0"/>
            <a:endParaRPr lang="en-US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/>
              <a:t>Right Patient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Right </a:t>
            </a:r>
            <a:r>
              <a:rPr lang="ga-IE" sz="3200" dirty="0" smtClean="0"/>
              <a:t>Drug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Right Dose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Right Route</a:t>
            </a:r>
            <a:endParaRPr lang="ar-SA" sz="3200" dirty="0" smtClean="0"/>
          </a:p>
          <a:p>
            <a:pPr algn="l" rtl="0">
              <a:spcBef>
                <a:spcPts val="1200"/>
              </a:spcBef>
            </a:pPr>
            <a:r>
              <a:rPr lang="ga-IE" sz="3200" dirty="0" smtClean="0"/>
              <a:t>Right </a:t>
            </a:r>
            <a:r>
              <a:rPr lang="ga-IE" sz="3200" dirty="0" smtClean="0"/>
              <a:t>Time</a:t>
            </a:r>
            <a:endParaRPr lang="ar-SA" sz="3200" dirty="0" smtClean="0"/>
          </a:p>
        </p:txBody>
      </p:sp>
    </p:spTree>
    <p:extLst>
      <p:ext uri="{BB962C8B-B14F-4D97-AF65-F5344CB8AC3E}">
        <p14:creationId xmlns:p14="http://schemas.microsoft.com/office/powerpoint/2010/main" val="215550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811CA"/>
                </a:solidFill>
              </a:rPr>
              <a:t>Remember the 5 Rs when </a:t>
            </a:r>
            <a:r>
              <a:rPr lang="en-US" sz="2800" b="1" dirty="0" smtClean="0">
                <a:solidFill>
                  <a:srgbClr val="0811CA"/>
                </a:solidFill>
              </a:rPr>
              <a:t>prescribing and administering</a:t>
            </a:r>
            <a:endParaRPr lang="en-US" sz="28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2838" y="1265129"/>
            <a:ext cx="11812044" cy="5419450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Right </a:t>
            </a:r>
            <a:r>
              <a:rPr lang="en-US" b="1" dirty="0" smtClean="0"/>
              <a:t>Patient </a:t>
            </a:r>
            <a:r>
              <a:rPr lang="en-US" dirty="0" smtClean="0"/>
              <a:t>(</a:t>
            </a:r>
            <a:r>
              <a:rPr lang="en-US" sz="2000" dirty="0" smtClean="0"/>
              <a:t>check the name in the order &amp; the patient, use two identifier &amp; ask the patient to identify himself/herself).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Right Medication </a:t>
            </a:r>
            <a:r>
              <a:rPr lang="en-US" sz="2000" dirty="0" smtClean="0"/>
              <a:t>(check the medication label &amp; order).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Right Route </a:t>
            </a:r>
            <a:r>
              <a:rPr lang="en-US" dirty="0" smtClean="0"/>
              <a:t>(</a:t>
            </a:r>
            <a:r>
              <a:rPr lang="en-US" sz="2000" dirty="0"/>
              <a:t>Confirm that the patient can take or receive the medication by the ordered </a:t>
            </a:r>
            <a:r>
              <a:rPr lang="en-US" sz="2000" dirty="0" smtClean="0"/>
              <a:t>route)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Right Time </a:t>
            </a:r>
            <a:r>
              <a:rPr lang="en-US" dirty="0" smtClean="0"/>
              <a:t>(</a:t>
            </a:r>
            <a:r>
              <a:rPr lang="en-US" sz="2000" dirty="0"/>
              <a:t>Check the frequency of the ordered medication &amp; Confirm when the last dose was </a:t>
            </a:r>
            <a:r>
              <a:rPr lang="en-US" sz="2000" dirty="0" smtClean="0"/>
              <a:t>given).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Right Dose </a:t>
            </a:r>
            <a:r>
              <a:rPr lang="en-US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(Confirm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appropriateness of the dose using a current drug </a:t>
            </a:r>
            <a:r>
              <a:rPr lang="en-US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reference &amp; correct calculation)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3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036529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0811CA"/>
                </a:solidFill>
              </a:rPr>
              <a:t>Strategies to Reduce Administration Errors </a:t>
            </a:r>
            <a:r>
              <a:rPr lang="en-US" sz="3600" b="1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en-US" sz="3600" b="1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390389"/>
            <a:ext cx="11736888" cy="4794511"/>
          </a:xfrm>
        </p:spPr>
        <p:txBody>
          <a:bodyPr>
            <a:normAutofit/>
          </a:bodyPr>
          <a:lstStyle/>
          <a:p>
            <a:pPr marL="457200" indent="-457200" algn="l" rtl="0">
              <a:spcBef>
                <a:spcPts val="1200"/>
              </a:spcBef>
              <a:buFont typeface="Wingdings" pitchFamily="2" charset="2"/>
              <a:buChar char="§"/>
            </a:pPr>
            <a:endParaRPr lang="en-US" sz="3200" dirty="0" smtClean="0"/>
          </a:p>
          <a:p>
            <a:pPr marL="457200" indent="-457200" algn="l" rtl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3200" dirty="0" smtClean="0"/>
              <a:t>Be familiar with the institution policy</a:t>
            </a:r>
          </a:p>
          <a:p>
            <a:pPr marL="457200" indent="-457200" algn="l" rtl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3200" dirty="0" smtClean="0"/>
              <a:t>Preprinted &amp; standardized infusion </a:t>
            </a:r>
            <a:r>
              <a:rPr lang="en-US" sz="3200" dirty="0" smtClean="0"/>
              <a:t>rate charts</a:t>
            </a:r>
            <a:endParaRPr lang="en-US" sz="3200" dirty="0" smtClean="0"/>
          </a:p>
          <a:p>
            <a:pPr marL="457200" indent="-457200" algn="l" rtl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3200" dirty="0" smtClean="0"/>
              <a:t>Use programmable infusion device </a:t>
            </a:r>
          </a:p>
          <a:p>
            <a:pPr marL="457200" indent="-457200" algn="l" rtl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3200" dirty="0" smtClean="0"/>
              <a:t>Infusion tubing should be traced from the infusion bag to the point of delivery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50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811CA"/>
                </a:solidFill>
              </a:rPr>
              <a:t>Calculation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/>
              <a:t>Can you answer the following question?</a:t>
            </a:r>
          </a:p>
          <a:p>
            <a:pPr algn="l" rtl="0">
              <a:buNone/>
            </a:pPr>
            <a:r>
              <a:rPr lang="en-US" sz="3200" dirty="0"/>
              <a:t>A patient needs 300 micrograms of a medication </a:t>
            </a:r>
            <a:r>
              <a:rPr lang="en-US" sz="3200" dirty="0" smtClean="0"/>
              <a:t>that comes</a:t>
            </a:r>
          </a:p>
          <a:p>
            <a:pPr algn="l" rtl="0">
              <a:buNone/>
            </a:pPr>
            <a:r>
              <a:rPr lang="en-US" sz="3200" dirty="0" smtClean="0"/>
              <a:t>in </a:t>
            </a:r>
            <a:r>
              <a:rPr lang="en-US" sz="3200" dirty="0"/>
              <a:t>a 1 ml ampoule containing 1 mg of the </a:t>
            </a:r>
            <a:r>
              <a:rPr lang="en-US" sz="3200" dirty="0" smtClean="0"/>
              <a:t>drug. </a:t>
            </a:r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r>
              <a:rPr lang="en-US" sz="3200" b="1" dirty="0" smtClean="0"/>
              <a:t>What volume do </a:t>
            </a:r>
            <a:r>
              <a:rPr lang="en-US" sz="3200" b="1" dirty="0"/>
              <a:t>you draw up and inject?</a:t>
            </a:r>
          </a:p>
        </p:txBody>
      </p:sp>
    </p:spTree>
    <p:extLst>
      <p:ext uri="{BB962C8B-B14F-4D97-AF65-F5344CB8AC3E}">
        <p14:creationId xmlns:p14="http://schemas.microsoft.com/office/powerpoint/2010/main" val="393248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811CA"/>
                </a:solidFill>
              </a:rPr>
              <a:t>Calculation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/>
              <a:t>Can you answer the following question?</a:t>
            </a:r>
          </a:p>
          <a:p>
            <a:pPr algn="l" rtl="0">
              <a:buNone/>
            </a:pPr>
            <a:r>
              <a:rPr lang="en-US" sz="3200" dirty="0" smtClean="0"/>
              <a:t>A 12 kg, 2-year-old boy requires 15 mg/kg of a medication</a:t>
            </a:r>
          </a:p>
          <a:p>
            <a:pPr algn="l" rtl="0">
              <a:buNone/>
            </a:pPr>
            <a:r>
              <a:rPr lang="en-US" sz="3200" dirty="0" smtClean="0"/>
              <a:t>that comes as a syrup with a concentration of 120mg/5mls.</a:t>
            </a:r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r>
              <a:rPr lang="en-US" sz="3200" b="1" dirty="0" smtClean="0"/>
              <a:t>How many mls do you prescribe?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3248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811CA"/>
                </a:solidFill>
              </a:rPr>
              <a:t>Medication monitoring</a:t>
            </a:r>
            <a:endParaRPr lang="en-US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ga-IE" sz="3200" b="1" dirty="0" smtClean="0"/>
              <a:t>Monitoring involves …</a:t>
            </a:r>
            <a:endParaRPr lang="ar-SA" sz="3200" b="1" dirty="0" smtClean="0"/>
          </a:p>
          <a:p>
            <a:pPr algn="l" rtl="0"/>
            <a:r>
              <a:rPr lang="en-US" sz="3200" dirty="0" smtClean="0"/>
              <a:t>Observing the patient to determine if the medication is</a:t>
            </a:r>
          </a:p>
          <a:p>
            <a:pPr algn="l" rtl="0">
              <a:buNone/>
            </a:pPr>
            <a:r>
              <a:rPr lang="en-US" sz="3200" dirty="0" smtClean="0"/>
              <a:t>working, being used appropriately and not harming the</a:t>
            </a:r>
          </a:p>
          <a:p>
            <a:pPr algn="l" rtl="0">
              <a:buNone/>
            </a:pPr>
            <a:r>
              <a:rPr lang="ga-IE" sz="3200" dirty="0" smtClean="0"/>
              <a:t>Patient</a:t>
            </a:r>
            <a:r>
              <a:rPr lang="en-US" sz="3200" dirty="0" smtClean="0"/>
              <a:t>.</a:t>
            </a:r>
            <a:endParaRPr lang="ga-IE" sz="3200" dirty="0" smtClean="0"/>
          </a:p>
          <a:p>
            <a:pPr algn="l" rtl="0">
              <a:buNone/>
            </a:pPr>
            <a:endParaRPr lang="ar-SA" sz="3200" dirty="0" smtClean="0"/>
          </a:p>
          <a:p>
            <a:pPr algn="l" rtl="0"/>
            <a:r>
              <a:rPr lang="ga-IE" sz="3200" dirty="0" smtClean="0"/>
              <a:t>Documentation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248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19936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>How can monitoring go wrong?</a:t>
            </a:r>
            <a:r>
              <a:rPr lang="ar-SA" sz="4000" dirty="0" smtClean="0"/>
              <a:t/>
            </a:r>
            <a:br>
              <a:rPr lang="ar-SA" sz="4000" dirty="0" smtClean="0"/>
            </a:b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440493"/>
            <a:ext cx="11527954" cy="4658555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 smtClean="0"/>
              <a:t>Lack of monitoring for side-effects</a:t>
            </a:r>
            <a:endParaRPr lang="ar-SA" sz="3200" dirty="0" smtClean="0"/>
          </a:p>
          <a:p>
            <a:pPr algn="l" rtl="0"/>
            <a:r>
              <a:rPr lang="en-US" sz="3200" dirty="0" smtClean="0"/>
              <a:t>Drug not ceased if not working, or course completed</a:t>
            </a:r>
            <a:endParaRPr lang="ar-SA" sz="3200" dirty="0" smtClean="0"/>
          </a:p>
          <a:p>
            <a:pPr algn="l" rtl="0"/>
            <a:r>
              <a:rPr lang="en-US" sz="3200" dirty="0" smtClean="0"/>
              <a:t>Drug ceased before course completed</a:t>
            </a:r>
            <a:endParaRPr lang="ar-SA" sz="3200" dirty="0" smtClean="0"/>
          </a:p>
          <a:p>
            <a:pPr algn="l" rtl="0"/>
            <a:r>
              <a:rPr lang="en-US" sz="3200" dirty="0" smtClean="0"/>
              <a:t>Drug levels not measured, or measured but not checked or acted upon.</a:t>
            </a:r>
            <a:endParaRPr lang="ar-SA" sz="3200" dirty="0" smtClean="0"/>
          </a:p>
          <a:p>
            <a:pPr algn="l" rtl="0"/>
            <a:r>
              <a:rPr lang="ga-IE" sz="3200" dirty="0" smtClean="0"/>
              <a:t>Communication failures</a:t>
            </a:r>
            <a:r>
              <a:rPr lang="en-US" sz="3200" dirty="0" smtClean="0"/>
              <a:t>: </a:t>
            </a:r>
          </a:p>
          <a:p>
            <a:pPr algn="l" rtl="0">
              <a:buNone/>
            </a:pPr>
            <a:r>
              <a:rPr lang="en-US" sz="3200" dirty="0" smtClean="0"/>
              <a:t>	</a:t>
            </a:r>
            <a:r>
              <a:rPr lang="en-US" sz="2800" dirty="0" smtClean="0"/>
              <a:t>this is a risk if the care provider changes, for example, if the patient moves from the hospital setting to the Community setting or vice versa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val="393248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9600" dirty="0" smtClean="0"/>
              <a:t>               </a:t>
            </a:r>
          </a:p>
          <a:p>
            <a:pPr algn="ctr" rtl="0">
              <a:buNone/>
            </a:pPr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250521" y="288099"/>
            <a:ext cx="11724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b="1" dirty="0" smtClean="0">
                <a:solidFill>
                  <a:srgbClr val="0811CA"/>
                </a:solidFill>
              </a:rPr>
              <a:t>Do you know which drugs need blood tests to monitor levels?</a:t>
            </a:r>
            <a:endParaRPr lang="en-US" sz="2800" b="1" dirty="0">
              <a:solidFill>
                <a:srgbClr val="0811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85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6" y="187891"/>
            <a:ext cx="11902398" cy="78914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>
                <a:solidFill>
                  <a:srgbClr val="0811CA"/>
                </a:solidFill>
              </a:rPr>
              <a:t/>
            </a:r>
            <a:br>
              <a:rPr lang="en-US" sz="3200" b="1" dirty="0" smtClean="0">
                <a:solidFill>
                  <a:srgbClr val="0811CA"/>
                </a:solidFill>
              </a:rPr>
            </a:br>
            <a:r>
              <a:rPr lang="en-US" sz="3200" b="1" dirty="0" smtClean="0">
                <a:solidFill>
                  <a:srgbClr val="0811CA"/>
                </a:solidFill>
              </a:rPr>
              <a:t>Which patients are most at risk of </a:t>
            </a:r>
            <a:r>
              <a:rPr lang="ga-IE" sz="3200" b="1" dirty="0" smtClean="0">
                <a:solidFill>
                  <a:srgbClr val="0811CA"/>
                </a:solidFill>
              </a:rPr>
              <a:t>medication erro</a:t>
            </a:r>
            <a:r>
              <a:rPr lang="en-US" sz="3200" b="1" dirty="0" smtClean="0">
                <a:solidFill>
                  <a:srgbClr val="0811CA"/>
                </a:solidFill>
              </a:rPr>
              <a:t>rs ?</a:t>
            </a:r>
            <a:endParaRPr lang="en-US" sz="32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527048"/>
            <a:ext cx="11761940" cy="45720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buNone/>
            </a:pPr>
            <a:endParaRPr lang="en-US" sz="3200" dirty="0" smtClean="0"/>
          </a:p>
          <a:p>
            <a:pPr algn="l" rtl="0">
              <a:spcBef>
                <a:spcPts val="1200"/>
              </a:spcBef>
            </a:pPr>
            <a:r>
              <a:rPr lang="en-US" sz="3200" dirty="0" smtClean="0"/>
              <a:t>Patients </a:t>
            </a:r>
            <a:r>
              <a:rPr lang="en-US" sz="3200" dirty="0"/>
              <a:t>on multiple </a:t>
            </a:r>
            <a:r>
              <a:rPr lang="en-US" sz="3200" dirty="0" smtClean="0"/>
              <a:t>medications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Patients with another </a:t>
            </a:r>
            <a:r>
              <a:rPr lang="en-US" sz="3200" dirty="0" smtClean="0"/>
              <a:t>condition e.g</a:t>
            </a:r>
            <a:r>
              <a:rPr lang="en-US" sz="3200" dirty="0"/>
              <a:t>. renal </a:t>
            </a:r>
            <a:r>
              <a:rPr lang="en-US" sz="3200" dirty="0" smtClean="0"/>
              <a:t>impairment, pregnancy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Patients who cannot communicate </a:t>
            </a:r>
            <a:r>
              <a:rPr lang="en-US" sz="3200" dirty="0" smtClean="0"/>
              <a:t>well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Patients who have more than one </a:t>
            </a:r>
            <a:r>
              <a:rPr lang="en-US" sz="3200" dirty="0" smtClean="0"/>
              <a:t>doctor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Children and babies (dose calculations </a:t>
            </a:r>
            <a:r>
              <a:rPr lang="en-US" sz="3200" dirty="0" smtClean="0"/>
              <a:t>required?)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3185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124211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>
                <a:solidFill>
                  <a:srgbClr val="0811CA"/>
                </a:solidFill>
              </a:rPr>
              <a:t>Factors for Medication Errors </a:t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>Staff Factors 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Inexperience</a:t>
            </a:r>
            <a:endParaRPr lang="en-US" sz="3200" dirty="0"/>
          </a:p>
          <a:p>
            <a:pPr algn="l" rtl="0"/>
            <a:r>
              <a:rPr lang="en-US" sz="3200" dirty="0" smtClean="0"/>
              <a:t>Rushing</a:t>
            </a:r>
            <a:endParaRPr lang="en-US" sz="3200" dirty="0"/>
          </a:p>
          <a:p>
            <a:pPr algn="l" rtl="0"/>
            <a:r>
              <a:rPr lang="en-US" sz="3200" dirty="0"/>
              <a:t>Doing two things at </a:t>
            </a:r>
            <a:r>
              <a:rPr lang="en-US" sz="3200" dirty="0" smtClean="0"/>
              <a:t>the same time</a:t>
            </a:r>
            <a:endParaRPr lang="en-US" sz="3200" dirty="0"/>
          </a:p>
          <a:p>
            <a:pPr algn="l" rtl="0"/>
            <a:r>
              <a:rPr lang="en-US" sz="3200" dirty="0" smtClean="0"/>
              <a:t>Interruptions</a:t>
            </a:r>
            <a:endParaRPr lang="en-US" sz="3200" dirty="0"/>
          </a:p>
          <a:p>
            <a:pPr algn="l" rtl="0"/>
            <a:r>
              <a:rPr lang="en-US" sz="3200" dirty="0"/>
              <a:t>Fatigue, boredom, </a:t>
            </a:r>
            <a:r>
              <a:rPr lang="en-US" sz="3200" dirty="0" smtClean="0"/>
              <a:t>or stress</a:t>
            </a:r>
            <a:endParaRPr lang="en-US" sz="3200" dirty="0"/>
          </a:p>
          <a:p>
            <a:pPr algn="l" rtl="0"/>
            <a:r>
              <a:rPr lang="en-US" sz="3200" dirty="0"/>
              <a:t>Lack of checking and double checking </a:t>
            </a:r>
            <a:r>
              <a:rPr lang="en-US" sz="3200" dirty="0" smtClean="0"/>
              <a:t>habits</a:t>
            </a:r>
            <a:endParaRPr lang="en-US" sz="3200" dirty="0"/>
          </a:p>
          <a:p>
            <a:pPr algn="l" rtl="0"/>
            <a:r>
              <a:rPr lang="en-US" sz="3200" dirty="0"/>
              <a:t>Poor teamwork and/or communication between </a:t>
            </a:r>
            <a:r>
              <a:rPr lang="en-US" sz="3200" dirty="0" smtClean="0"/>
              <a:t>colleagues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292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0811CA"/>
                </a:solidFill>
              </a:rPr>
              <a:t>Medication Error</a:t>
            </a:r>
            <a:endParaRPr lang="en-US" sz="36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Medication use has become increasingly complex in </a:t>
            </a:r>
            <a:r>
              <a:rPr lang="ga-IE" sz="3200" dirty="0" smtClean="0"/>
              <a:t>recent times</a:t>
            </a:r>
            <a:endParaRPr lang="en-US" sz="3200" dirty="0" smtClean="0"/>
          </a:p>
          <a:p>
            <a:pPr marL="0" indent="0" algn="l" rtl="0">
              <a:buNone/>
            </a:pPr>
            <a:endParaRPr lang="ar-SA" sz="3200" dirty="0" smtClean="0"/>
          </a:p>
          <a:p>
            <a:pPr algn="l" rtl="0"/>
            <a:r>
              <a:rPr lang="en-US" sz="3200" b="1" dirty="0" smtClean="0"/>
              <a:t>Medication errors </a:t>
            </a:r>
            <a:r>
              <a:rPr lang="en-US" sz="3200" dirty="0" smtClean="0"/>
              <a:t>are a major cause of preventable patient </a:t>
            </a:r>
            <a:r>
              <a:rPr lang="ga-IE" sz="3200" dirty="0" smtClean="0"/>
              <a:t>harm</a:t>
            </a:r>
            <a:endParaRPr lang="en-US" sz="3200" dirty="0" smtClean="0"/>
          </a:p>
          <a:p>
            <a:pPr marL="0" indent="0" algn="l" rtl="0">
              <a:buNone/>
            </a:pPr>
            <a:endParaRPr lang="ar-SA" sz="3200" dirty="0" smtClean="0"/>
          </a:p>
          <a:p>
            <a:pPr algn="l" rtl="0"/>
            <a:r>
              <a:rPr lang="en-US" sz="3200" dirty="0" smtClean="0"/>
              <a:t>As future health-care workers, you will have an important role in making medication use safe.</a:t>
            </a:r>
          </a:p>
          <a:p>
            <a:pPr algn="l" rtl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42907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150312"/>
            <a:ext cx="11774466" cy="1164922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/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en-US" sz="3600" b="1" dirty="0" smtClean="0">
                <a:solidFill>
                  <a:srgbClr val="0811CA"/>
                </a:solidFill>
              </a:rPr>
              <a:t>How can workplace design contribute to</a:t>
            </a:r>
            <a:br>
              <a:rPr lang="en-US" sz="3600" b="1" dirty="0" smtClean="0">
                <a:solidFill>
                  <a:srgbClr val="0811CA"/>
                </a:solidFill>
              </a:rPr>
            </a:br>
            <a:r>
              <a:rPr lang="ga-IE" sz="3600" b="1" dirty="0" smtClean="0">
                <a:solidFill>
                  <a:srgbClr val="0811CA"/>
                </a:solidFill>
              </a:rPr>
              <a:t>medication errors?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603332"/>
            <a:ext cx="11547494" cy="4495716"/>
          </a:xfrm>
        </p:spPr>
        <p:txBody>
          <a:bodyPr>
            <a:normAutofit/>
          </a:bodyPr>
          <a:lstStyle/>
          <a:p>
            <a:pPr algn="l" rtl="0">
              <a:spcBef>
                <a:spcPts val="1800"/>
              </a:spcBef>
            </a:pPr>
            <a:r>
              <a:rPr lang="en-US" sz="3200" dirty="0" smtClean="0"/>
              <a:t>Absence of a safety culture in the workplace</a:t>
            </a:r>
          </a:p>
          <a:p>
            <a:pPr algn="l" rtl="0">
              <a:spcBef>
                <a:spcPts val="1800"/>
              </a:spcBef>
              <a:buNone/>
            </a:pPr>
            <a:r>
              <a:rPr lang="en-US" sz="3200" dirty="0" smtClean="0"/>
              <a:t>	e.g. poor reporting systems and failure to learn from past near </a:t>
            </a:r>
            <a:r>
              <a:rPr lang="ga-IE" sz="3200" dirty="0" smtClean="0"/>
              <a:t>misses and adverse events</a:t>
            </a:r>
            <a:endParaRPr lang="ar-SA" sz="3200" dirty="0" smtClean="0"/>
          </a:p>
          <a:p>
            <a:pPr algn="l" rtl="0">
              <a:spcBef>
                <a:spcPts val="1800"/>
              </a:spcBef>
            </a:pPr>
            <a:r>
              <a:rPr lang="ga-IE" sz="3200" dirty="0"/>
              <a:t>Inadequate staff numbers</a:t>
            </a:r>
            <a:endParaRPr lang="en-US" sz="3200" dirty="0"/>
          </a:p>
          <a:p>
            <a:pPr algn="l" rtl="0">
              <a:spcBef>
                <a:spcPts val="1800"/>
              </a:spcBef>
            </a:pPr>
            <a:r>
              <a:rPr lang="en-US" sz="3200" dirty="0" smtClean="0"/>
              <a:t>Absence </a:t>
            </a:r>
            <a:r>
              <a:rPr lang="en-US" sz="3200" dirty="0" smtClean="0"/>
              <a:t>of memory aids for </a:t>
            </a:r>
            <a:r>
              <a:rPr lang="en-US" sz="3200" dirty="0" smtClean="0"/>
              <a:t>staff</a:t>
            </a:r>
            <a:endParaRPr lang="ar-SA" sz="3200" dirty="0" smtClean="0"/>
          </a:p>
        </p:txBody>
      </p:sp>
    </p:spTree>
    <p:extLst>
      <p:ext uri="{BB962C8B-B14F-4D97-AF65-F5344CB8AC3E}">
        <p14:creationId xmlns:p14="http://schemas.microsoft.com/office/powerpoint/2010/main" val="269292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225469"/>
            <a:ext cx="10847539" cy="726510"/>
          </a:xfrm>
        </p:spPr>
        <p:txBody>
          <a:bodyPr>
            <a:normAutofit fontScale="90000"/>
          </a:bodyPr>
          <a:lstStyle/>
          <a:p>
            <a:pPr rtl="0"/>
            <a:r>
              <a:rPr lang="ga-IE" sz="4000" dirty="0" smtClean="0"/>
              <a:t/>
            </a:r>
            <a:br>
              <a:rPr lang="ga-IE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/>
            </a:r>
            <a:br>
              <a:rPr lang="en-US" sz="4000" b="1" dirty="0" smtClean="0">
                <a:solidFill>
                  <a:srgbClr val="0811CA"/>
                </a:solidFill>
              </a:rPr>
            </a:br>
            <a:r>
              <a:rPr lang="en-US" sz="4000" b="1" dirty="0" smtClean="0">
                <a:solidFill>
                  <a:srgbClr val="0811CA"/>
                </a:solidFill>
              </a:rPr>
              <a:t>Ways to make medication use safer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52811"/>
            <a:ext cx="11338560" cy="5022937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ga-IE" sz="2800" dirty="0" smtClean="0"/>
              <a:t>Use generic names</a:t>
            </a:r>
            <a:r>
              <a:rPr lang="en-US" sz="2800" dirty="0" smtClean="0"/>
              <a:t> where appropriate</a:t>
            </a:r>
            <a:endParaRPr lang="ar-SA" sz="2800" dirty="0" smtClean="0"/>
          </a:p>
          <a:p>
            <a:pPr algn="l" rtl="0"/>
            <a:r>
              <a:rPr lang="ga-IE" sz="2800" dirty="0" smtClean="0"/>
              <a:t>Tailor prescribing for individual patients</a:t>
            </a:r>
            <a:endParaRPr lang="ar-SA" sz="2800" dirty="0" smtClean="0"/>
          </a:p>
          <a:p>
            <a:pPr algn="l" rtl="0"/>
            <a:r>
              <a:rPr lang="en-US" sz="2800" dirty="0" smtClean="0"/>
              <a:t>Learn and practice collecting complete medication histories</a:t>
            </a:r>
            <a:endParaRPr lang="ar-SA" sz="2800" dirty="0" smtClean="0"/>
          </a:p>
          <a:p>
            <a:pPr algn="l" rtl="0"/>
            <a:r>
              <a:rPr lang="en-US" sz="2800" dirty="0" smtClean="0"/>
              <a:t>Know the high-risk medications and take precautions</a:t>
            </a:r>
            <a:endParaRPr lang="ar-SA" sz="2800" dirty="0" smtClean="0"/>
          </a:p>
          <a:p>
            <a:pPr algn="l" rtl="0"/>
            <a:r>
              <a:rPr lang="en-US" sz="2800" dirty="0" smtClean="0"/>
              <a:t>Be very familiar with the medications you prescribe</a:t>
            </a:r>
            <a:endParaRPr lang="ar-SA" sz="2800" dirty="0" smtClean="0"/>
          </a:p>
          <a:p>
            <a:pPr algn="l" rtl="0"/>
            <a:r>
              <a:rPr lang="ga-IE" sz="2800" dirty="0" smtClean="0"/>
              <a:t>Use memory aids</a:t>
            </a:r>
            <a:endParaRPr lang="ar-SA" sz="2800" dirty="0" smtClean="0"/>
          </a:p>
          <a:p>
            <a:pPr algn="l" rtl="0"/>
            <a:r>
              <a:rPr lang="ga-IE" sz="2800" dirty="0" smtClean="0"/>
              <a:t>Remember the 5 Rs</a:t>
            </a:r>
            <a:r>
              <a:rPr lang="en-US" sz="2800" dirty="0" smtClean="0"/>
              <a:t> when </a:t>
            </a:r>
            <a:r>
              <a:rPr lang="en-US" sz="2800" b="1" dirty="0" smtClean="0"/>
              <a:t>prescribing and administering</a:t>
            </a:r>
            <a:endParaRPr lang="ar-SA" sz="2800" b="1" dirty="0" smtClean="0"/>
          </a:p>
          <a:p>
            <a:pPr algn="l" rtl="0"/>
            <a:r>
              <a:rPr lang="ga-IE" sz="2800" dirty="0" smtClean="0"/>
              <a:t>Communicate clearly</a:t>
            </a:r>
            <a:endParaRPr lang="ar-SA" sz="2800" dirty="0" smtClean="0"/>
          </a:p>
          <a:p>
            <a:pPr algn="l" rtl="0"/>
            <a:r>
              <a:rPr lang="ga-IE" sz="2800" dirty="0" smtClean="0"/>
              <a:t>Develop checking habits</a:t>
            </a:r>
            <a:endParaRPr lang="ar-SA" sz="2800" dirty="0" smtClean="0"/>
          </a:p>
          <a:p>
            <a:pPr algn="l" rtl="0"/>
            <a:r>
              <a:rPr lang="en-US" sz="2800" dirty="0" smtClean="0"/>
              <a:t>Encourage patients to be actively involved</a:t>
            </a:r>
            <a:endParaRPr lang="ar-SA" sz="2800" dirty="0" smtClean="0"/>
          </a:p>
          <a:p>
            <a:pPr algn="l" rtl="0"/>
            <a:r>
              <a:rPr lang="en-US" sz="2800" dirty="0" smtClean="0"/>
              <a:t>Report and learn from errors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9292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42" y="150312"/>
            <a:ext cx="11736888" cy="65372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Case Study - 1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17359" t="18612" r="20293" b="9043"/>
          <a:stretch/>
        </p:blipFill>
        <p:spPr>
          <a:xfrm>
            <a:off x="5270937" y="804041"/>
            <a:ext cx="6424341" cy="589630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57572" t="51754" r="22268" b="9044"/>
          <a:stretch/>
        </p:blipFill>
        <p:spPr>
          <a:xfrm>
            <a:off x="328555" y="804041"/>
            <a:ext cx="4826769" cy="589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30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68" y="228599"/>
            <a:ext cx="11556068" cy="986425"/>
          </a:xfrm>
        </p:spPr>
        <p:txBody>
          <a:bodyPr>
            <a:normAutofit fontScale="90000"/>
          </a:bodyPr>
          <a:lstStyle/>
          <a:p>
            <a:pPr lvl="0" indent="-285750" algn="l" rtl="0">
              <a:lnSpc>
                <a:spcPts val="2500"/>
              </a:lnSpc>
              <a:spcBef>
                <a:spcPts val="0"/>
              </a:spcBef>
            </a:pPr>
            <a:r>
              <a:rPr lang="en-US" sz="4000" b="1" kern="140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en-US" sz="4000" b="1" kern="140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Recommended actions</a:t>
            </a:r>
            <a:r>
              <a:rPr lang="en-US" sz="4000" b="1" kern="1400" dirty="0">
                <a:ln>
                  <a:noFill/>
                </a:ln>
                <a:solidFill>
                  <a:srgbClr val="2121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b="1" kern="1400" dirty="0">
                <a:ln>
                  <a:noFill/>
                </a:ln>
                <a:solidFill>
                  <a:srgbClr val="2121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7578" y="1377863"/>
            <a:ext cx="12004110" cy="4845137"/>
          </a:xfrm>
        </p:spPr>
        <p:txBody>
          <a:bodyPr>
            <a:normAutofit/>
          </a:bodyPr>
          <a:lstStyle/>
          <a:p>
            <a:pPr lvl="1" algn="l" rtl="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3200" kern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Pharmacists/Technician </a:t>
            </a:r>
            <a:r>
              <a:rPr lang="en-US" sz="3200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should </a:t>
            </a:r>
            <a:r>
              <a:rPr lang="en-US" sz="3200" b="1" u="sng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READ / CHECK</a:t>
            </a:r>
            <a:r>
              <a:rPr lang="en-US" sz="3200" b="1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carefully the label of each </a:t>
            </a:r>
            <a:r>
              <a:rPr lang="en-US" sz="3200" kern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medication they </a:t>
            </a:r>
            <a:r>
              <a:rPr lang="en-US" sz="3200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prepare.</a:t>
            </a:r>
          </a:p>
          <a:p>
            <a:pPr lvl="1" algn="l" rtl="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3200" b="1" u="sng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DOUBLE CHECKING</a:t>
            </a:r>
            <a:r>
              <a:rPr lang="en-US" sz="3200" b="1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essential tool to avoid such mistakes</a:t>
            </a:r>
          </a:p>
          <a:p>
            <a:pPr lvl="1" algn="l" rtl="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3200" kern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Look Alike medications should be stored separately with proper labeling to avoid such mistakes </a:t>
            </a:r>
          </a:p>
          <a:p>
            <a:pPr algn="l" rtl="0">
              <a:spcBef>
                <a:spcPts val="18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6199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Case Study - 2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16" y="1327759"/>
            <a:ext cx="11761940" cy="4958741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A 38-year-old woman comes to the hospital with </a:t>
            </a:r>
            <a:r>
              <a:rPr lang="en-US" dirty="0" smtClean="0"/>
              <a:t>20 minutes </a:t>
            </a:r>
            <a:r>
              <a:rPr lang="en-US" dirty="0"/>
              <a:t>of itchy red </a:t>
            </a:r>
            <a:r>
              <a:rPr lang="en-US" dirty="0" smtClean="0"/>
              <a:t>rash and facial swelling; she has a history of serious allergic reactions</a:t>
            </a:r>
            <a:endParaRPr lang="en-US" dirty="0"/>
          </a:p>
          <a:p>
            <a:pPr algn="l" rtl="0"/>
            <a:r>
              <a:rPr lang="en-US" dirty="0"/>
              <a:t>A nurse draws up 10 mls of 1:10,000 </a:t>
            </a:r>
            <a:r>
              <a:rPr lang="en-US" dirty="0" smtClean="0"/>
              <a:t>adrenaline (epinephrine</a:t>
            </a:r>
            <a:r>
              <a:rPr lang="en-US" dirty="0"/>
              <a:t>) into a 10 ml syringe and leaves it at </a:t>
            </a:r>
            <a:r>
              <a:rPr lang="en-US" dirty="0" smtClean="0"/>
              <a:t>the bedside </a:t>
            </a:r>
            <a:r>
              <a:rPr lang="en-US" dirty="0"/>
              <a:t>ready to use (1 mg in total) just in case </a:t>
            </a:r>
            <a:r>
              <a:rPr lang="en-US" dirty="0" smtClean="0"/>
              <a:t>the doctor </a:t>
            </a:r>
            <a:r>
              <a:rPr lang="en-US" dirty="0"/>
              <a:t>requests </a:t>
            </a:r>
            <a:r>
              <a:rPr lang="en-US" dirty="0" smtClean="0"/>
              <a:t>it</a:t>
            </a:r>
            <a:endParaRPr lang="en-US" dirty="0"/>
          </a:p>
          <a:p>
            <a:pPr algn="l" rtl="0"/>
            <a:r>
              <a:rPr lang="en-US" dirty="0"/>
              <a:t>Meanwhile the doctor inserts an intravenous </a:t>
            </a:r>
            <a:r>
              <a:rPr lang="en-US" dirty="0" smtClean="0"/>
              <a:t>cannula</a:t>
            </a:r>
            <a:endParaRPr lang="en-US" dirty="0"/>
          </a:p>
          <a:p>
            <a:pPr algn="l" rtl="0"/>
            <a:r>
              <a:rPr lang="en-US" dirty="0"/>
              <a:t>The doctor sees the 10 ml syringe of clear fluid that </a:t>
            </a:r>
            <a:r>
              <a:rPr lang="en-US" dirty="0" smtClean="0"/>
              <a:t>the nurse </a:t>
            </a:r>
            <a:r>
              <a:rPr lang="en-US" dirty="0"/>
              <a:t>has drawn up and assumes it is normal saline</a:t>
            </a:r>
          </a:p>
        </p:txBody>
      </p:sp>
    </p:spTree>
    <p:extLst>
      <p:ext uri="{BB962C8B-B14F-4D97-AF65-F5344CB8AC3E}">
        <p14:creationId xmlns:p14="http://schemas.microsoft.com/office/powerpoint/2010/main" val="229604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solidFill>
                  <a:srgbClr val="C00000"/>
                </a:solidFill>
              </a:rPr>
              <a:t>Continue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402915"/>
            <a:ext cx="11812044" cy="482008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There is no communication between the doctor and </a:t>
            </a:r>
            <a:r>
              <a:rPr lang="en-US" dirty="0" smtClean="0"/>
              <a:t>the nurse </a:t>
            </a:r>
            <a:r>
              <a:rPr lang="en-US" dirty="0"/>
              <a:t>at this </a:t>
            </a:r>
            <a:r>
              <a:rPr lang="en-US" dirty="0" smtClean="0"/>
              <a:t>time</a:t>
            </a:r>
            <a:endParaRPr lang="en-US" dirty="0"/>
          </a:p>
          <a:p>
            <a:pPr algn="l" rtl="0"/>
            <a:r>
              <a:rPr lang="en-US" dirty="0"/>
              <a:t>The doctor gives all 10 mls of adrenaline (</a:t>
            </a:r>
            <a:r>
              <a:rPr lang="en-US" dirty="0" smtClean="0"/>
              <a:t>epinephrine)through </a:t>
            </a:r>
            <a:r>
              <a:rPr lang="en-US" dirty="0"/>
              <a:t>the intravenous cannula thinking he is using </a:t>
            </a:r>
            <a:r>
              <a:rPr lang="en-US" dirty="0" smtClean="0"/>
              <a:t>saline to </a:t>
            </a:r>
            <a:r>
              <a:rPr lang="en-US" dirty="0"/>
              <a:t>flush the line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dirty="0"/>
              <a:t>The patient suddenly feels terrible, anxious, </a:t>
            </a:r>
            <a:r>
              <a:rPr lang="en-US" dirty="0" smtClean="0"/>
              <a:t>becomes tachycardia </a:t>
            </a:r>
            <a:r>
              <a:rPr lang="en-US" dirty="0"/>
              <a:t>and then </a:t>
            </a:r>
            <a:r>
              <a:rPr lang="en-US" dirty="0" smtClean="0"/>
              <a:t>becomes unconscious </a:t>
            </a:r>
            <a:r>
              <a:rPr lang="en-US" dirty="0"/>
              <a:t>with no </a:t>
            </a:r>
            <a:r>
              <a:rPr lang="en-US" dirty="0" smtClean="0"/>
              <a:t>pulse</a:t>
            </a:r>
            <a:endParaRPr lang="en-US" dirty="0"/>
          </a:p>
          <a:p>
            <a:pPr algn="l" rtl="0"/>
            <a:r>
              <a:rPr lang="en-US" dirty="0"/>
              <a:t>She is discovered to be in ventricular tachycardia, </a:t>
            </a:r>
            <a:r>
              <a:rPr lang="en-US" dirty="0" smtClean="0"/>
              <a:t>is resuscitated </a:t>
            </a:r>
            <a:r>
              <a:rPr lang="en-US" dirty="0"/>
              <a:t>and fortunately makes a good </a:t>
            </a:r>
            <a:r>
              <a:rPr lang="en-US" dirty="0" smtClean="0"/>
              <a:t>recovery</a:t>
            </a:r>
            <a:endParaRPr lang="en-US" dirty="0"/>
          </a:p>
          <a:p>
            <a:pPr algn="l" rtl="0"/>
            <a:r>
              <a:rPr lang="en-US" dirty="0"/>
              <a:t>Recommended dose of adrenaline (epinephrine) </a:t>
            </a:r>
            <a:r>
              <a:rPr lang="en-US" dirty="0" smtClean="0"/>
              <a:t>in anaphylaxis </a:t>
            </a:r>
            <a:r>
              <a:rPr lang="en-US" dirty="0"/>
              <a:t>is 0.3 - 0.5 mg IM, this patient received 1mg IV</a:t>
            </a:r>
          </a:p>
        </p:txBody>
      </p:sp>
    </p:spTree>
    <p:extLst>
      <p:ext uri="{BB962C8B-B14F-4D97-AF65-F5344CB8AC3E}">
        <p14:creationId xmlns:p14="http://schemas.microsoft.com/office/powerpoint/2010/main" val="867753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10" y="2334943"/>
            <a:ext cx="10157562" cy="13038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Can you identify the contributing factors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to this error?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02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402915"/>
            <a:ext cx="10683655" cy="482008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Assumptions</a:t>
            </a:r>
            <a:endParaRPr lang="en-US" sz="3200" dirty="0"/>
          </a:p>
          <a:p>
            <a:pPr algn="l" rtl="0"/>
            <a:r>
              <a:rPr lang="en-US" sz="3200" dirty="0"/>
              <a:t>Lack of </a:t>
            </a:r>
            <a:r>
              <a:rPr lang="en-US" sz="3200" dirty="0" smtClean="0"/>
              <a:t>communication</a:t>
            </a:r>
            <a:endParaRPr lang="en-US" sz="3200" dirty="0"/>
          </a:p>
          <a:p>
            <a:pPr algn="l" rtl="0"/>
            <a:r>
              <a:rPr lang="en-US" sz="3200" dirty="0"/>
              <a:t>Inadequate labeling of </a:t>
            </a:r>
            <a:r>
              <a:rPr lang="en-US" sz="3200" dirty="0" smtClean="0"/>
              <a:t>syringe</a:t>
            </a:r>
            <a:endParaRPr lang="en-US" sz="3200" dirty="0"/>
          </a:p>
          <a:p>
            <a:pPr algn="l" rtl="0"/>
            <a:r>
              <a:rPr lang="en-US" sz="3200" dirty="0"/>
              <a:t>Giving a substance without checking and </a:t>
            </a:r>
            <a:r>
              <a:rPr lang="en-US" sz="3200" dirty="0" smtClean="0"/>
              <a:t>double checking what </a:t>
            </a:r>
            <a:r>
              <a:rPr lang="en-US" sz="3200" dirty="0"/>
              <a:t>it </a:t>
            </a:r>
            <a:r>
              <a:rPr lang="en-US" sz="3200" dirty="0" smtClean="0"/>
              <a:t>is</a:t>
            </a:r>
            <a:endParaRPr lang="en-US" sz="3200" dirty="0"/>
          </a:p>
          <a:p>
            <a:pPr algn="l" rtl="0"/>
            <a:r>
              <a:rPr lang="en-US" sz="3200" dirty="0"/>
              <a:t>Lack of care with a potent medication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solidFill>
                  <a:srgbClr val="C00000"/>
                </a:solidFill>
              </a:rPr>
              <a:t>Answer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5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How could this error have been prevented?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6122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Never give a medication unless you are sure you </a:t>
            </a:r>
            <a:r>
              <a:rPr lang="en-US" dirty="0" smtClean="0"/>
              <a:t>know what </a:t>
            </a:r>
            <a:r>
              <a:rPr lang="en-US" dirty="0"/>
              <a:t>it is; be suspicious of </a:t>
            </a:r>
            <a:r>
              <a:rPr lang="en-US" dirty="0" smtClean="0"/>
              <a:t>unlabeled syringes</a:t>
            </a:r>
            <a:endParaRPr lang="en-US" dirty="0"/>
          </a:p>
          <a:p>
            <a:pPr algn="l" rtl="0"/>
            <a:r>
              <a:rPr lang="en-US" dirty="0"/>
              <a:t>Never use an </a:t>
            </a:r>
            <a:r>
              <a:rPr lang="en-US" dirty="0" smtClean="0"/>
              <a:t>unlabeled </a:t>
            </a:r>
            <a:r>
              <a:rPr lang="en-US" dirty="0"/>
              <a:t>syringe unless you have </a:t>
            </a:r>
            <a:r>
              <a:rPr lang="en-US" dirty="0" smtClean="0"/>
              <a:t>drawn the </a:t>
            </a:r>
            <a:r>
              <a:rPr lang="en-US" dirty="0"/>
              <a:t>medication up </a:t>
            </a:r>
            <a:r>
              <a:rPr lang="en-US" dirty="0" smtClean="0"/>
              <a:t>yourself</a:t>
            </a:r>
            <a:endParaRPr lang="en-US" dirty="0"/>
          </a:p>
          <a:p>
            <a:pPr algn="l" rtl="0"/>
            <a:r>
              <a:rPr lang="en-US" dirty="0"/>
              <a:t>Label all </a:t>
            </a:r>
            <a:r>
              <a:rPr lang="en-US" dirty="0" smtClean="0"/>
              <a:t>syringes</a:t>
            </a:r>
            <a:endParaRPr lang="en-US" dirty="0"/>
          </a:p>
          <a:p>
            <a:pPr algn="l" rtl="0"/>
            <a:r>
              <a:rPr lang="en-US" dirty="0"/>
              <a:t>Communication - nurse and doctor to keep each </a:t>
            </a:r>
            <a:r>
              <a:rPr lang="en-US" dirty="0" smtClean="0"/>
              <a:t>other informed </a:t>
            </a:r>
            <a:r>
              <a:rPr lang="en-US" dirty="0"/>
              <a:t>of what they are </a:t>
            </a:r>
            <a:r>
              <a:rPr lang="en-US" dirty="0" smtClean="0"/>
              <a:t>doing e.g</a:t>
            </a:r>
            <a:r>
              <a:rPr lang="en-US" dirty="0"/>
              <a:t>. nurse: “I’m drawing up some adrenaline</a:t>
            </a:r>
            <a:r>
              <a:rPr lang="en-US" dirty="0" smtClean="0"/>
              <a:t>”</a:t>
            </a:r>
            <a:endParaRPr lang="en-US" dirty="0"/>
          </a:p>
          <a:p>
            <a:pPr algn="l" rtl="0"/>
            <a:r>
              <a:rPr lang="en-US" dirty="0"/>
              <a:t>Develop checking habits before administering </a:t>
            </a:r>
            <a:r>
              <a:rPr lang="en-US" dirty="0" smtClean="0"/>
              <a:t>every medication </a:t>
            </a:r>
            <a:r>
              <a:rPr lang="en-US" dirty="0"/>
              <a:t>… go through the 5 </a:t>
            </a:r>
            <a:r>
              <a:rPr lang="en-US" dirty="0" smtClean="0"/>
              <a:t>Rs e.g </a:t>
            </a:r>
            <a:r>
              <a:rPr lang="en-US" dirty="0"/>
              <a:t>doctor: “What is in this syringe?”</a:t>
            </a:r>
          </a:p>
        </p:txBody>
      </p:sp>
    </p:spTree>
    <p:extLst>
      <p:ext uri="{BB962C8B-B14F-4D97-AF65-F5344CB8AC3E}">
        <p14:creationId xmlns:p14="http://schemas.microsoft.com/office/powerpoint/2010/main" val="69907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Case Study - 3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16" y="1327759"/>
            <a:ext cx="11761940" cy="4958741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sz="3000" dirty="0" smtClean="0"/>
              <a:t>A 74-year-old man sees a community doctor for treatment of new onset stable angina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The doctor has not met this patient before and takes a full past history and medication history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He discovers the patient has been healthy and only </a:t>
            </a:r>
            <a:r>
              <a:rPr lang="ga-IE" sz="3000" dirty="0" smtClean="0"/>
              <a:t>takes medication for headaches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The patient cannot recall the name of the headache </a:t>
            </a:r>
            <a:r>
              <a:rPr lang="ga-IE" sz="3000" dirty="0" smtClean="0"/>
              <a:t>medication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The doctor assumes it is an analgesic that the patient takes whenever he develops a headache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9604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0811CA"/>
                </a:solidFill>
              </a:rPr>
              <a:t>Medication Errors </a:t>
            </a:r>
            <a:endParaRPr lang="en-US" sz="36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endParaRPr lang="en-US" sz="3200" b="1" dirty="0" smtClean="0"/>
          </a:p>
          <a:p>
            <a:pPr algn="ctr" rtl="0">
              <a:lnSpc>
                <a:spcPct val="150000"/>
              </a:lnSpc>
              <a:spcBef>
                <a:spcPts val="2400"/>
              </a:spcBef>
            </a:pPr>
            <a:r>
              <a:rPr lang="en-US" sz="3200" b="1" dirty="0" smtClean="0"/>
              <a:t>The </a:t>
            </a:r>
            <a:r>
              <a:rPr lang="en-US" sz="3200" b="1" dirty="0" smtClean="0"/>
              <a:t>drugs errors </a:t>
            </a:r>
            <a:r>
              <a:rPr lang="en-US" sz="3200" dirty="0"/>
              <a:t>are the most common cause of medical errors in hospitals, affecting 3.7% of patients</a:t>
            </a:r>
            <a:r>
              <a:rPr lang="en-US" sz="3200" dirty="0" smtClean="0"/>
              <a:t>.</a:t>
            </a:r>
          </a:p>
          <a:p>
            <a:pPr marL="0" indent="0" algn="ctr" rtl="0">
              <a:spcBef>
                <a:spcPts val="1200"/>
              </a:spcBef>
              <a:buNone/>
            </a:pPr>
            <a:endParaRPr lang="ar-SA" sz="3200" dirty="0" smtClean="0"/>
          </a:p>
          <a:p>
            <a:pPr algn="l" rtl="0">
              <a:spcBef>
                <a:spcPts val="1200"/>
              </a:spcBef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14903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solidFill>
                  <a:srgbClr val="C00000"/>
                </a:solidFill>
              </a:rPr>
              <a:t>Continue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402915"/>
            <a:ext cx="11812044" cy="4820085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</a:pPr>
            <a:r>
              <a:rPr lang="en-US" sz="3000" dirty="0" smtClean="0"/>
              <a:t>But the medication is actually a beta-blocker that he takes every day for migraine; this medication was prescribed by a different doctor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The doctor commences the patient on aspirin and another beta-blocker for the angina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After commencing the new medication, the patient develops bradycardia and postural hypotension</a:t>
            </a:r>
            <a:endParaRPr lang="ar-SA" sz="3000" dirty="0" smtClean="0"/>
          </a:p>
          <a:p>
            <a:pPr algn="l" rtl="0">
              <a:spcBef>
                <a:spcPts val="1200"/>
              </a:spcBef>
            </a:pPr>
            <a:r>
              <a:rPr lang="en-US" sz="3000" dirty="0" smtClean="0"/>
              <a:t>Unfortunately the patient has a fall three days later due to dizziness on standing; he fractures his hip in the fall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7753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379" y="150313"/>
            <a:ext cx="11849621" cy="122755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>
                <a:solidFill>
                  <a:srgbClr val="0811CA"/>
                </a:solidFill>
              </a:rPr>
              <a:t>Can you identify the contributing </a:t>
            </a:r>
            <a:r>
              <a:rPr lang="en-US" sz="3600" b="1" dirty="0" smtClean="0">
                <a:solidFill>
                  <a:srgbClr val="0811CA"/>
                </a:solidFill>
              </a:rPr>
              <a:t>factors to </a:t>
            </a:r>
            <a:r>
              <a:rPr lang="en-US" sz="3600" b="1" dirty="0">
                <a:solidFill>
                  <a:srgbClr val="0811CA"/>
                </a:solidFill>
              </a:rPr>
              <a:t>this </a:t>
            </a:r>
            <a:r>
              <a:rPr lang="en-US" sz="3600" b="1" dirty="0" smtClean="0">
                <a:solidFill>
                  <a:srgbClr val="0811CA"/>
                </a:solidFill>
              </a:rPr>
              <a:t>error?</a:t>
            </a:r>
            <a:endParaRPr lang="en-US" sz="3600" dirty="0">
              <a:solidFill>
                <a:srgbClr val="0811C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208" y="1429176"/>
            <a:ext cx="12091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Two drugs of the same class prescribed unknowingly with </a:t>
            </a:r>
            <a:r>
              <a:rPr lang="ga-IE" sz="2800" dirty="0" smtClean="0"/>
              <a:t>potentiation</a:t>
            </a:r>
            <a:r>
              <a:rPr lang="en-US" sz="2800" dirty="0" smtClean="0"/>
              <a:t>    </a:t>
            </a:r>
            <a:r>
              <a:rPr lang="ga-IE" sz="2800" dirty="0" smtClean="0"/>
              <a:t> </a:t>
            </a:r>
            <a:r>
              <a:rPr lang="en-US" sz="2800" dirty="0" smtClean="0"/>
              <a:t>   </a:t>
            </a:r>
            <a:r>
              <a:rPr lang="ga-IE" sz="2800" dirty="0" smtClean="0"/>
              <a:t>of side-effects</a:t>
            </a:r>
            <a:endParaRPr lang="ar-SA" sz="2800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Patient not well informed about his medications</a:t>
            </a:r>
            <a:endParaRPr lang="ar-SA" sz="2800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Patient did not bring medication list with him when </a:t>
            </a:r>
            <a:r>
              <a:rPr lang="ga-IE" sz="2800" dirty="0" smtClean="0"/>
              <a:t>consulting the doctor</a:t>
            </a:r>
            <a:endParaRPr lang="ar-SA" sz="2800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Doctor did not do a thorough enough medication history</a:t>
            </a:r>
            <a:endParaRPr lang="ar-SA" sz="2800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Two doctors prescribing for one patient</a:t>
            </a:r>
            <a:endParaRPr lang="ar-SA" sz="2800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US" sz="2800" dirty="0" smtClean="0"/>
              <a:t>Patient may not have been warned of potential side-effects and of what to do if side-effects occur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35802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265129"/>
            <a:ext cx="11348581" cy="4957871"/>
          </a:xfrm>
        </p:spPr>
        <p:txBody>
          <a:bodyPr>
            <a:normAutofit/>
          </a:bodyPr>
          <a:lstStyle/>
          <a:p>
            <a:pPr algn="l" rtl="0"/>
            <a:r>
              <a:rPr lang="ga-IE" sz="3200" dirty="0" smtClean="0"/>
              <a:t>Patient education regarding:</a:t>
            </a:r>
            <a:endParaRPr lang="en-US" sz="3200" dirty="0" smtClean="0"/>
          </a:p>
          <a:p>
            <a:pPr algn="l" rtl="0">
              <a:buNone/>
            </a:pPr>
            <a:r>
              <a:rPr lang="en-US" sz="3200" dirty="0" smtClean="0"/>
              <a:t>	</a:t>
            </a:r>
            <a:r>
              <a:rPr lang="ga-IE" sz="3200" dirty="0" smtClean="0"/>
              <a:t>• Regular medication</a:t>
            </a:r>
            <a:endParaRPr lang="en-US" sz="3200" dirty="0" smtClean="0"/>
          </a:p>
          <a:p>
            <a:pPr algn="l" rtl="0">
              <a:buNone/>
            </a:pPr>
            <a:r>
              <a:rPr lang="en-US" sz="3200" dirty="0" smtClean="0"/>
              <a:t>	</a:t>
            </a:r>
            <a:r>
              <a:rPr lang="ga-IE" sz="3200" dirty="0" smtClean="0"/>
              <a:t>• Potential side-effects</a:t>
            </a:r>
            <a:endParaRPr lang="en-US" sz="3200" dirty="0" smtClean="0"/>
          </a:p>
          <a:p>
            <a:pPr algn="l" rtl="0">
              <a:buNone/>
            </a:pPr>
            <a:r>
              <a:rPr lang="en-US" sz="3200" dirty="0" smtClean="0"/>
              <a:t>	• The importance of being actively involved in their own care</a:t>
            </a:r>
          </a:p>
          <a:p>
            <a:pPr algn="l" rtl="0">
              <a:buNone/>
            </a:pPr>
            <a:r>
              <a:rPr lang="en-US" sz="3200" dirty="0" smtClean="0"/>
              <a:t>	e.g. having a </a:t>
            </a:r>
            <a:r>
              <a:rPr lang="en-US" sz="3200" smtClean="0"/>
              <a:t>medication list</a:t>
            </a:r>
          </a:p>
          <a:p>
            <a:pPr algn="l" rtl="0">
              <a:buNone/>
            </a:pPr>
            <a:endParaRPr lang="ar-SA" sz="3200" dirty="0" smtClean="0"/>
          </a:p>
          <a:p>
            <a:pPr algn="l" rtl="0"/>
            <a:r>
              <a:rPr lang="ga-IE" sz="3200" dirty="0" smtClean="0"/>
              <a:t>More thorough medication history</a:t>
            </a:r>
            <a:endParaRPr lang="en-US" sz="3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7995" y="228600"/>
            <a:ext cx="11543541" cy="75895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How could this error have been prevented?</a:t>
            </a:r>
          </a:p>
        </p:txBody>
      </p:sp>
    </p:spTree>
    <p:extLst>
      <p:ext uri="{BB962C8B-B14F-4D97-AF65-F5344CB8AC3E}">
        <p14:creationId xmlns:p14="http://schemas.microsoft.com/office/powerpoint/2010/main" val="267635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rgbClr val="0811CA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942" y="1377863"/>
            <a:ext cx="11736888" cy="5035463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sz="3200" dirty="0"/>
              <a:t>Medications can greatly improve health when </a:t>
            </a:r>
            <a:r>
              <a:rPr lang="en-US" sz="3200" dirty="0" smtClean="0"/>
              <a:t>used wisely </a:t>
            </a:r>
            <a:r>
              <a:rPr lang="en-US" sz="3200" dirty="0"/>
              <a:t>and </a:t>
            </a:r>
            <a:r>
              <a:rPr lang="en-US" sz="3200" dirty="0" smtClean="0"/>
              <a:t>correctly.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Yet, medication error is common and is </a:t>
            </a:r>
            <a:r>
              <a:rPr lang="en-US" sz="3200" dirty="0" smtClean="0"/>
              <a:t>causing preventable </a:t>
            </a:r>
            <a:r>
              <a:rPr lang="en-US" sz="3200" dirty="0"/>
              <a:t>human suffering and financial </a:t>
            </a:r>
            <a:r>
              <a:rPr lang="en-US" sz="3200" dirty="0" smtClean="0"/>
              <a:t>cost.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Remember that using medications to help patients is </a:t>
            </a:r>
            <a:r>
              <a:rPr lang="en-US" sz="3200" dirty="0" smtClean="0"/>
              <a:t>not a </a:t>
            </a:r>
            <a:r>
              <a:rPr lang="en-US" sz="3200" dirty="0"/>
              <a:t>risk-free </a:t>
            </a:r>
            <a:r>
              <a:rPr lang="en-US" sz="3200" dirty="0" smtClean="0"/>
              <a:t>activity.</a:t>
            </a:r>
            <a:endParaRPr lang="en-US" sz="3200" dirty="0"/>
          </a:p>
          <a:p>
            <a:pPr algn="l" rtl="0">
              <a:spcBef>
                <a:spcPts val="1200"/>
              </a:spcBef>
            </a:pPr>
            <a:r>
              <a:rPr lang="en-US" sz="3200" dirty="0"/>
              <a:t>Know your responsibilities and work hard to </a:t>
            </a:r>
            <a:r>
              <a:rPr lang="en-US" sz="3200" dirty="0" smtClean="0"/>
              <a:t>make medication </a:t>
            </a:r>
            <a:r>
              <a:rPr lang="en-US" sz="3200" dirty="0"/>
              <a:t>use safe for your </a:t>
            </a:r>
            <a:r>
              <a:rPr lang="en-US" sz="3200" dirty="0" smtClean="0"/>
              <a:t>patients.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4523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811CA"/>
                </a:solidFill>
              </a:rPr>
              <a:t>Recommendations</a:t>
            </a:r>
            <a:endParaRPr lang="en-US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0834" y="1615858"/>
            <a:ext cx="11073008" cy="4809994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</a:pPr>
            <a:r>
              <a:rPr lang="en-US" sz="2500" dirty="0" smtClean="0"/>
              <a:t>Acknowledge that medication safety is a topic and an understanding of the area will affect how you perform the following tasks: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Use generic names where appropriate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Tailor your prescribing for each patient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Learn and practice thorough medication history taking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Know which medications are high-risk and take precautions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Be very familiar with the medication you prescribe and/or dispense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ga-IE" sz="2500" dirty="0" smtClean="0"/>
              <a:t>Use memory aids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Remember the 5 Rs when prescribing and administering</a:t>
            </a:r>
          </a:p>
        </p:txBody>
      </p:sp>
    </p:spTree>
    <p:extLst>
      <p:ext uri="{BB962C8B-B14F-4D97-AF65-F5344CB8AC3E}">
        <p14:creationId xmlns:p14="http://schemas.microsoft.com/office/powerpoint/2010/main" val="3437903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0834" y="1615858"/>
            <a:ext cx="11073008" cy="4260010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ga-IE" sz="2500" dirty="0" smtClean="0"/>
              <a:t>Communicate clearly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ga-IE" sz="2500" dirty="0" smtClean="0"/>
              <a:t>Develop checking habits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Encourage patients to be actively involved in the process</a:t>
            </a:r>
            <a:endParaRPr lang="ar-SA" sz="2500" dirty="0" smtClean="0"/>
          </a:p>
          <a:p>
            <a:pPr algn="l" rtl="0">
              <a:spcBef>
                <a:spcPts val="1200"/>
              </a:spcBef>
            </a:pPr>
            <a:r>
              <a:rPr lang="en-US" sz="2500" dirty="0" smtClean="0"/>
              <a:t>Report and learn from medication errors.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738" y="276344"/>
            <a:ext cx="11379200" cy="84300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en-US" b="1" dirty="0" smtClean="0">
                <a:solidFill>
                  <a:srgbClr val="0811CA"/>
                </a:solidFill>
              </a:rPr>
              <a:t>Recommendations</a:t>
            </a:r>
            <a:endParaRPr lang="en-US" b="1" dirty="0">
              <a:solidFill>
                <a:srgbClr val="0811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304789"/>
            <a:ext cx="11379200" cy="172859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811CA"/>
                </a:solidFill>
              </a:rPr>
              <a:t>THANK YOU</a:t>
            </a:r>
            <a:endParaRPr lang="en-US" sz="3600" b="1" dirty="0">
              <a:solidFill>
                <a:srgbClr val="0811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78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811CA"/>
                </a:solidFill>
              </a:rPr>
              <a:t>Definitions</a:t>
            </a:r>
            <a:r>
              <a:rPr lang="en-US" b="1" dirty="0" smtClean="0">
                <a:solidFill>
                  <a:srgbClr val="0811CA"/>
                </a:solidFill>
              </a:rPr>
              <a:t> </a:t>
            </a:r>
            <a:endParaRPr lang="en-US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6" y="1390389"/>
            <a:ext cx="11766691" cy="4994645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990033"/>
                </a:solidFill>
              </a:rPr>
              <a:t>Medication </a:t>
            </a:r>
            <a:r>
              <a:rPr lang="en-US" sz="3200" b="1" dirty="0">
                <a:solidFill>
                  <a:srgbClr val="990033"/>
                </a:solidFill>
              </a:rPr>
              <a:t>Error</a:t>
            </a:r>
            <a:r>
              <a:rPr lang="en-US" sz="3200" dirty="0"/>
              <a:t>: 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3200" dirty="0"/>
              <a:t>is any preventable event that may cause or led </a:t>
            </a:r>
            <a:r>
              <a:rPr lang="en-US" sz="3200" dirty="0" smtClean="0"/>
              <a:t>to inappropriate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3200" dirty="0" smtClean="0"/>
              <a:t> </a:t>
            </a:r>
            <a:r>
              <a:rPr lang="en-US" sz="3200" dirty="0"/>
              <a:t>medication use or patient harm.</a:t>
            </a:r>
          </a:p>
          <a:p>
            <a:pPr algn="l" rtl="0">
              <a:buNone/>
            </a:pPr>
            <a:endParaRPr lang="en-US" sz="3200" b="1" dirty="0" smtClean="0">
              <a:solidFill>
                <a:srgbClr val="990033"/>
              </a:solidFill>
            </a:endParaRPr>
          </a:p>
          <a:p>
            <a:pPr algn="l" rtl="0">
              <a:buNone/>
            </a:pPr>
            <a:r>
              <a:rPr lang="en-US" sz="3200" b="1" dirty="0" smtClean="0">
                <a:solidFill>
                  <a:srgbClr val="990033"/>
                </a:solidFill>
              </a:rPr>
              <a:t>Medication error may result in …</a:t>
            </a:r>
          </a:p>
          <a:p>
            <a:pPr lvl="1" algn="l" rtl="0">
              <a:buClr>
                <a:srgbClr val="0811CA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0649"/>
                </a:solidFill>
              </a:rPr>
              <a:t>An adverse event if a patient is harmed</a:t>
            </a:r>
          </a:p>
          <a:p>
            <a:pPr lvl="1" algn="l" rtl="0">
              <a:buClr>
                <a:srgbClr val="0811CA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0649"/>
                </a:solidFill>
              </a:rPr>
              <a:t>A near miss if a patient is nearly harmed.</a:t>
            </a:r>
          </a:p>
        </p:txBody>
      </p:sp>
    </p:spTree>
    <p:extLst>
      <p:ext uri="{BB962C8B-B14F-4D97-AF65-F5344CB8AC3E}">
        <p14:creationId xmlns:p14="http://schemas.microsoft.com/office/powerpoint/2010/main" val="1015338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sz="4000" b="1" dirty="0" smtClean="0">
                <a:solidFill>
                  <a:srgbClr val="0811CA"/>
                </a:solidFill>
              </a:rPr>
              <a:t>Definitions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52811"/>
            <a:ext cx="11379200" cy="5455085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990033"/>
                </a:solidFill>
              </a:rPr>
              <a:t>Side effect of a drug: 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a known effect, other than that primarily intended, relating to the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pharmacological properties of a m</a:t>
            </a:r>
            <a:r>
              <a:rPr lang="ga-IE" sz="2800" dirty="0" smtClean="0"/>
              <a:t>edication</a:t>
            </a:r>
            <a:r>
              <a:rPr lang="en-US" sz="2800" dirty="0" smtClean="0"/>
              <a:t> e.g. opiate analgesia often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causes nausea.</a:t>
            </a:r>
            <a:endParaRPr lang="en-US" sz="3200" b="1" dirty="0" smtClean="0">
              <a:solidFill>
                <a:srgbClr val="990033"/>
              </a:solidFill>
            </a:endParaRPr>
          </a:p>
          <a:p>
            <a:pPr algn="l" rtl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990033"/>
                </a:solidFill>
              </a:rPr>
              <a:t>Adverse reaction of a drug: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unexpected harm arising from a justified action where the correct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Process was followed for the context in which the event occurred e.g.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An unexpected allergic reaction in a patient taking a medication for the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800" dirty="0" smtClean="0"/>
              <a:t>First time.</a:t>
            </a:r>
          </a:p>
        </p:txBody>
      </p:sp>
    </p:spTree>
    <p:extLst>
      <p:ext uri="{BB962C8B-B14F-4D97-AF65-F5344CB8AC3E}">
        <p14:creationId xmlns:p14="http://schemas.microsoft.com/office/powerpoint/2010/main" val="2719548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sz="4000" b="1" dirty="0" smtClean="0">
                <a:solidFill>
                  <a:srgbClr val="0811CA"/>
                </a:solidFill>
              </a:rPr>
              <a:t>Definitions</a:t>
            </a:r>
            <a:endParaRPr lang="en-US" sz="4000" b="1" dirty="0">
              <a:solidFill>
                <a:srgbClr val="0811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779" y="1390389"/>
            <a:ext cx="11666483" cy="4872625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990033"/>
                </a:solidFill>
              </a:rPr>
              <a:t>Adverse drug event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</a:p>
          <a:p>
            <a:pPr algn="l" rtl="0">
              <a:spcBef>
                <a:spcPts val="1200"/>
              </a:spcBef>
              <a:buNone/>
            </a:pPr>
            <a:r>
              <a:rPr lang="en-US" sz="2400" b="1" dirty="0" smtClean="0"/>
              <a:t>	</a:t>
            </a:r>
            <a:r>
              <a:rPr lang="en-US" sz="3200" dirty="0" smtClean="0"/>
              <a:t>an incident in which a patient is harmed</a:t>
            </a:r>
            <a:r>
              <a:rPr lang="en-US" sz="3200" dirty="0"/>
              <a:t>. It includes both errors &amp; side </a:t>
            </a:r>
            <a:r>
              <a:rPr lang="en-US" sz="3200" dirty="0" smtClean="0"/>
              <a:t>effects </a:t>
            </a:r>
            <a:r>
              <a:rPr lang="en-US" sz="3200" dirty="0"/>
              <a:t>of the medication</a:t>
            </a:r>
            <a:r>
              <a:rPr lang="en-US" sz="3200" dirty="0" smtClean="0"/>
              <a:t>.</a:t>
            </a:r>
          </a:p>
          <a:p>
            <a:pPr algn="l" rtl="0">
              <a:buNone/>
            </a:pPr>
            <a:endParaRPr lang="en-US" sz="3200" b="1" dirty="0" smtClean="0">
              <a:solidFill>
                <a:srgbClr val="990033"/>
              </a:solidFill>
            </a:endParaRPr>
          </a:p>
          <a:p>
            <a:pPr algn="l" rtl="0">
              <a:buNone/>
            </a:pPr>
            <a:r>
              <a:rPr lang="ga-IE" sz="3200" b="1" dirty="0" smtClean="0">
                <a:solidFill>
                  <a:srgbClr val="990033"/>
                </a:solidFill>
              </a:rPr>
              <a:t>Adverse </a:t>
            </a:r>
            <a:r>
              <a:rPr lang="ga-IE" sz="3200" b="1" dirty="0">
                <a:solidFill>
                  <a:srgbClr val="990033"/>
                </a:solidFill>
              </a:rPr>
              <a:t>drug event:</a:t>
            </a:r>
          </a:p>
          <a:p>
            <a:pPr lvl="1" algn="l" rtl="0">
              <a:buClr>
                <a:srgbClr val="0811C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May be preventable (e.g. the result of an error) or</a:t>
            </a:r>
          </a:p>
          <a:p>
            <a:pPr lvl="1" algn="l" rtl="0">
              <a:buClr>
                <a:srgbClr val="0811CA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May not be preventable (e.g. the result of an adverse drug </a:t>
            </a:r>
            <a:r>
              <a:rPr lang="ga-IE" sz="3200" dirty="0">
                <a:solidFill>
                  <a:schemeClr val="tx1"/>
                </a:solidFill>
              </a:rPr>
              <a:t>reaction or side-effect</a:t>
            </a:r>
            <a:r>
              <a:rPr lang="ga-IE" sz="3200" dirty="0" smtClean="0">
                <a:solidFill>
                  <a:schemeClr val="tx1"/>
                </a:solidFill>
              </a:rPr>
              <a:t>)</a:t>
            </a:r>
            <a:endParaRPr lang="en-US" sz="3200" dirty="0"/>
          </a:p>
          <a:p>
            <a:pPr algn="l" rtl="0">
              <a:spcBef>
                <a:spcPts val="1200"/>
              </a:spcBef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19548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193" y="187891"/>
            <a:ext cx="9601196" cy="626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811CA"/>
                </a:solidFill>
              </a:rPr>
              <a:t>Categorizing </a:t>
            </a:r>
            <a:r>
              <a:rPr lang="en-US" b="1" dirty="0">
                <a:solidFill>
                  <a:srgbClr val="0811CA"/>
                </a:solidFill>
              </a:rPr>
              <a:t>Medication Errors</a:t>
            </a:r>
            <a:endParaRPr lang="en-US" dirty="0">
              <a:solidFill>
                <a:srgbClr val="0811CA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1" y="764088"/>
            <a:ext cx="7031420" cy="558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7237" y="6349086"/>
            <a:ext cx="10346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2001 National Coordinating Council for Medication Error Reporting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2036437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1085</TotalTime>
  <Words>2056</Words>
  <Application>Microsoft Office PowerPoint</Application>
  <PresentationFormat>Widescreen</PresentationFormat>
  <Paragraphs>377</Paragraphs>
  <Slides>56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Calibri</vt:lpstr>
      <vt:lpstr>Georgia</vt:lpstr>
      <vt:lpstr>Symbol</vt:lpstr>
      <vt:lpstr>Times New Roman</vt:lpstr>
      <vt:lpstr>Wingdings</vt:lpstr>
      <vt:lpstr>Wingdings 2</vt:lpstr>
      <vt:lpstr>Civic</vt:lpstr>
      <vt:lpstr>Improving Medication Safety</vt:lpstr>
      <vt:lpstr>Learning objectives </vt:lpstr>
      <vt:lpstr>Knowledge requirements</vt:lpstr>
      <vt:lpstr>Medication Error</vt:lpstr>
      <vt:lpstr>Medication Errors </vt:lpstr>
      <vt:lpstr>Definitions </vt:lpstr>
      <vt:lpstr>Definitions</vt:lpstr>
      <vt:lpstr>Definitions</vt:lpstr>
      <vt:lpstr>Categorizing Medication Errors</vt:lpstr>
      <vt:lpstr>                   Steps in using medication</vt:lpstr>
      <vt:lpstr>Medication Use Process in The Institutional Setting</vt:lpstr>
      <vt:lpstr>Medication Prescription  </vt:lpstr>
      <vt:lpstr>Sources of error in prescribing:</vt:lpstr>
      <vt:lpstr> Example for prescribing error Illegible Handwriting</vt:lpstr>
      <vt:lpstr>Strategies to Reduce Prescribing errors</vt:lpstr>
      <vt:lpstr>Strategies to Reduce Prescribing errors</vt:lpstr>
      <vt:lpstr>Strategies to Reduce Prescribing errors</vt:lpstr>
      <vt:lpstr>      Example for Error Prone Abbreviations </vt:lpstr>
      <vt:lpstr>      Example for Error Prone Abbreviations </vt:lpstr>
      <vt:lpstr>Strategies to Reduce Prescribing errors</vt:lpstr>
      <vt:lpstr>   How can medication presentation contribute to medication errors?</vt:lpstr>
      <vt:lpstr>Look-a-like and sound-a-like medications</vt:lpstr>
      <vt:lpstr>Ambiguous nomenclature</vt:lpstr>
      <vt:lpstr>Avoiding ambiguous nomenclature</vt:lpstr>
      <vt:lpstr>Strategies to Reduce Prescribing errors</vt:lpstr>
      <vt:lpstr>Strategies to Reduce Prescribing errors</vt:lpstr>
      <vt:lpstr>Strategies to Reduce Dispensing Errors  </vt:lpstr>
      <vt:lpstr>  Administration  </vt:lpstr>
      <vt:lpstr>   How can drug administration go wrong?  </vt:lpstr>
      <vt:lpstr>  The 5 Rs</vt:lpstr>
      <vt:lpstr>Remember the 5 Rs when prescribing and administering</vt:lpstr>
      <vt:lpstr>Strategies to Reduce Administration Errors  </vt:lpstr>
      <vt:lpstr>Calculation errors</vt:lpstr>
      <vt:lpstr>Calculation errors</vt:lpstr>
      <vt:lpstr>Medication monitoring</vt:lpstr>
      <vt:lpstr> How can monitoring go wrong? </vt:lpstr>
      <vt:lpstr>PowerPoint Presentation</vt:lpstr>
      <vt:lpstr> Which patients are most at risk of medication errors ?</vt:lpstr>
      <vt:lpstr>Factors for Medication Errors  Staff Factors </vt:lpstr>
      <vt:lpstr>           How can workplace design contribute to medication errors?</vt:lpstr>
      <vt:lpstr>          Ways to make medication use safer</vt:lpstr>
      <vt:lpstr>Case Study - 1</vt:lpstr>
      <vt:lpstr>        Recommended actions </vt:lpstr>
      <vt:lpstr>Case Study - 2 </vt:lpstr>
      <vt:lpstr>Continue </vt:lpstr>
      <vt:lpstr>Can you identify the contributing factors to this error?</vt:lpstr>
      <vt:lpstr>Answer </vt:lpstr>
      <vt:lpstr>How could this error have been prevented?</vt:lpstr>
      <vt:lpstr>Case Study - 3 </vt:lpstr>
      <vt:lpstr>Continue </vt:lpstr>
      <vt:lpstr>Can you identify the contributing factors to this error?</vt:lpstr>
      <vt:lpstr>How could this error have been prevented?</vt:lpstr>
      <vt:lpstr>Summary</vt:lpstr>
      <vt:lpstr>Recommendations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Medication Safety</dc:title>
  <dc:creator>alaa</dc:creator>
  <cp:lastModifiedBy>Hanan Hagar</cp:lastModifiedBy>
  <cp:revision>111</cp:revision>
  <dcterms:created xsi:type="dcterms:W3CDTF">2014-04-08T09:42:23Z</dcterms:created>
  <dcterms:modified xsi:type="dcterms:W3CDTF">2018-04-08T09:58:26Z</dcterms:modified>
</cp:coreProperties>
</file>