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06" r:id="rId4"/>
    <p:sldId id="273" r:id="rId5"/>
    <p:sldId id="275" r:id="rId6"/>
    <p:sldId id="274" r:id="rId7"/>
    <p:sldId id="276" r:id="rId8"/>
    <p:sldId id="307" r:id="rId9"/>
    <p:sldId id="312" r:id="rId10"/>
    <p:sldId id="308" r:id="rId11"/>
    <p:sldId id="309" r:id="rId12"/>
    <p:sldId id="310" r:id="rId13"/>
    <p:sldId id="313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314" r:id="rId24"/>
    <p:sldId id="315" r:id="rId25"/>
    <p:sldId id="305" r:id="rId26"/>
    <p:sldId id="295" r:id="rId27"/>
    <p:sldId id="3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28" y="-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8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2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55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5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9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59CF62D-63A0-4C2B-807C-A67EE646458D}" type="datetimeFigureOut">
              <a:rPr lang="en-US" smtClean="0"/>
              <a:pPr/>
              <a:t>2/20/18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61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499" y="1835128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Understanding &amp; Managing Clinical Risk</a:t>
            </a:r>
            <a:endParaRPr lang="en-US" sz="3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48217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689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1582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4863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Used to Manage Clinical Risks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Reduce or eliminate the risk:</a:t>
            </a:r>
          </a:p>
          <a:p>
            <a:endParaRPr lang="ar-JO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3" y="2810557"/>
            <a:ext cx="10539608" cy="310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Commonly Used to Manage Clinical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825625"/>
            <a:ext cx="10693400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Incident monitoring:</a:t>
            </a:r>
          </a:p>
          <a:p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An incident: </a:t>
            </a:r>
            <a:r>
              <a:rPr lang="en-US" dirty="0" smtClean="0"/>
              <a:t>as </a:t>
            </a:r>
            <a:r>
              <a:rPr lang="en-US" dirty="0"/>
              <a:t>an </a:t>
            </a:r>
            <a:r>
              <a:rPr lang="en-US" dirty="0" smtClean="0"/>
              <a:t>event or </a:t>
            </a:r>
            <a:r>
              <a:rPr lang="en-US" dirty="0"/>
              <a:t>circumstance that could have or did </a:t>
            </a:r>
            <a:r>
              <a:rPr lang="en-US" dirty="0" smtClean="0"/>
              <a:t>lead to </a:t>
            </a:r>
            <a:r>
              <a:rPr lang="en-US" dirty="0"/>
              <a:t>unintended and/or unnecessary harm </a:t>
            </a:r>
            <a:r>
              <a:rPr lang="en-US" dirty="0" smtClean="0"/>
              <a:t>to a </a:t>
            </a:r>
            <a:r>
              <a:rPr lang="en-US" dirty="0"/>
              <a:t>person and/or a complaint, loss or damage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Incident monitoring: </a:t>
            </a:r>
            <a:r>
              <a:rPr lang="en-US" dirty="0"/>
              <a:t>refers </a:t>
            </a:r>
            <a:r>
              <a:rPr lang="en-US" dirty="0" smtClean="0"/>
              <a:t>to mechanisms </a:t>
            </a:r>
            <a:r>
              <a:rPr lang="en-US" dirty="0"/>
              <a:t>for identifying, processing, </a:t>
            </a:r>
            <a:r>
              <a:rPr lang="en-US" dirty="0" smtClean="0"/>
              <a:t>analyzing and </a:t>
            </a:r>
            <a:r>
              <a:rPr lang="en-US" dirty="0"/>
              <a:t>reporting incidents with a view to </a:t>
            </a:r>
            <a:r>
              <a:rPr lang="en-US" dirty="0" smtClean="0"/>
              <a:t>preventing their reoccurrence</a:t>
            </a:r>
          </a:p>
          <a:p>
            <a:pPr lvl="1"/>
            <a:r>
              <a:rPr lang="en-US" dirty="0"/>
              <a:t>The key to an </a:t>
            </a:r>
            <a:r>
              <a:rPr lang="en-US" dirty="0" smtClean="0"/>
              <a:t>effective reporting </a:t>
            </a:r>
            <a:r>
              <a:rPr lang="en-US" dirty="0"/>
              <a:t>system is for staff to routinely </a:t>
            </a:r>
            <a:r>
              <a:rPr lang="en-US" dirty="0" smtClean="0"/>
              <a:t>report incidents </a:t>
            </a:r>
            <a:r>
              <a:rPr lang="en-US" dirty="0"/>
              <a:t>and near misses.</a:t>
            </a:r>
          </a:p>
        </p:txBody>
      </p:sp>
    </p:spTree>
    <p:extLst>
      <p:ext uri="{BB962C8B-B14F-4D97-AF65-F5344CB8AC3E}">
        <p14:creationId xmlns:p14="http://schemas.microsoft.com/office/powerpoint/2010/main" val="11642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816" y="475989"/>
            <a:ext cx="10283869" cy="57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Commonly Used to Manage Clinical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825625"/>
            <a:ext cx="10731500" cy="4351338"/>
          </a:xfrm>
        </p:spPr>
        <p:txBody>
          <a:bodyPr>
            <a:normAutofit/>
          </a:bodyPr>
          <a:lstStyle/>
          <a:p>
            <a:r>
              <a:rPr lang="en-US" b="1" dirty="0"/>
              <a:t>Sentinel </a:t>
            </a:r>
            <a:r>
              <a:rPr lang="en-US" b="1" dirty="0" smtClean="0"/>
              <a:t>events:</a:t>
            </a:r>
          </a:p>
          <a:p>
            <a:endParaRPr lang="en-US" b="1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usually unexpected and involving a </a:t>
            </a:r>
            <a:r>
              <a:rPr lang="en-US" dirty="0" smtClean="0"/>
              <a:t>patient death </a:t>
            </a:r>
            <a:r>
              <a:rPr lang="en-US" dirty="0"/>
              <a:t>or serious physical or </a:t>
            </a:r>
            <a:r>
              <a:rPr lang="en-US" dirty="0" smtClean="0"/>
              <a:t>psychological injury </a:t>
            </a:r>
            <a:r>
              <a:rPr lang="en-US" dirty="0"/>
              <a:t>to a </a:t>
            </a:r>
            <a:r>
              <a:rPr lang="en-US" dirty="0" smtClean="0"/>
              <a:t>patient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 surgery on the wrong </a:t>
            </a:r>
            <a:r>
              <a:rPr lang="en-US" dirty="0" smtClean="0"/>
              <a:t>patient or </a:t>
            </a:r>
            <a:r>
              <a:rPr lang="en-US" dirty="0"/>
              <a:t>body site, incompatible blood </a:t>
            </a:r>
            <a:r>
              <a:rPr lang="en-US" dirty="0" smtClean="0"/>
              <a:t>transfusion.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/>
              <a:t>Many health-care facilities have </a:t>
            </a:r>
            <a:r>
              <a:rPr lang="en-US" dirty="0" smtClean="0"/>
              <a:t>mandated the </a:t>
            </a:r>
            <a:r>
              <a:rPr lang="en-US" dirty="0"/>
              <a:t>reporting of these types of events </a:t>
            </a:r>
            <a:r>
              <a:rPr lang="en-US" dirty="0" smtClean="0"/>
              <a:t>because of </a:t>
            </a:r>
            <a:r>
              <a:rPr lang="en-US" dirty="0"/>
              <a:t>the significant risks associated with </a:t>
            </a:r>
            <a:r>
              <a:rPr lang="en-US" dirty="0" smtClean="0"/>
              <a:t>their repetition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0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Commonly Used to Manage Clinical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825624"/>
            <a:ext cx="10680700" cy="4625975"/>
          </a:xfrm>
        </p:spPr>
        <p:txBody>
          <a:bodyPr>
            <a:normAutofit/>
          </a:bodyPr>
          <a:lstStyle/>
          <a:p>
            <a:r>
              <a:rPr lang="en-US" dirty="0" smtClean="0"/>
              <a:t>The role of complaints in improving care </a:t>
            </a:r>
          </a:p>
          <a:p>
            <a:endParaRPr lang="en-US" dirty="0" smtClean="0"/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 complaint : </a:t>
            </a:r>
            <a:r>
              <a:rPr lang="en-US" dirty="0" smtClean="0"/>
              <a:t>is defined as an expression of dissatisfaction by a patient, family member with the provided health care.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Complaints often </a:t>
            </a:r>
            <a:r>
              <a:rPr lang="en-US" dirty="0" smtClean="0"/>
              <a:t>highlight problems </a:t>
            </a:r>
            <a:r>
              <a:rPr lang="en-US" dirty="0"/>
              <a:t>that need addressing, such as </a:t>
            </a:r>
            <a:r>
              <a:rPr lang="en-US" dirty="0" smtClean="0"/>
              <a:t>poor communication </a:t>
            </a:r>
            <a:r>
              <a:rPr lang="en-US" dirty="0"/>
              <a:t>or suboptimal decision making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Communication problems are common </a:t>
            </a:r>
            <a:r>
              <a:rPr lang="en-US" dirty="0" smtClean="0"/>
              <a:t>causes of </a:t>
            </a:r>
            <a:r>
              <a:rPr lang="en-US" dirty="0"/>
              <a:t>complaints, as are problems with </a:t>
            </a:r>
            <a:r>
              <a:rPr lang="en-US" dirty="0" smtClean="0"/>
              <a:t>treatment and </a:t>
            </a:r>
            <a:r>
              <a:rPr lang="en-US" dirty="0"/>
              <a:t>diagnosis.</a:t>
            </a:r>
          </a:p>
        </p:txBody>
      </p:sp>
    </p:spTree>
    <p:extLst>
      <p:ext uri="{BB962C8B-B14F-4D97-AF65-F5344CB8AC3E}">
        <p14:creationId xmlns:p14="http://schemas.microsoft.com/office/powerpoint/2010/main" val="57516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Assist the maintenance of high standards;</a:t>
            </a:r>
          </a:p>
          <a:p>
            <a:endParaRPr lang="en-US" dirty="0" smtClean="0"/>
          </a:p>
          <a:p>
            <a:r>
              <a:rPr lang="en-US" dirty="0" smtClean="0"/>
              <a:t>Reduce the frequency of litigation;</a:t>
            </a:r>
          </a:p>
          <a:p>
            <a:endParaRPr lang="en-US" dirty="0" smtClean="0"/>
          </a:p>
          <a:p>
            <a:r>
              <a:rPr lang="en-US" dirty="0" smtClean="0"/>
              <a:t>Help maintain trust in the profession;</a:t>
            </a:r>
          </a:p>
          <a:p>
            <a:endParaRPr lang="en-US" dirty="0" smtClean="0"/>
          </a:p>
          <a:p>
            <a:r>
              <a:rPr lang="en-US" dirty="0" smtClean="0"/>
              <a:t>Encourage self-assessment;</a:t>
            </a:r>
          </a:p>
          <a:p>
            <a:endParaRPr lang="en-US" dirty="0" smtClean="0"/>
          </a:p>
          <a:p>
            <a:r>
              <a:rPr lang="en-US" dirty="0" smtClean="0"/>
              <a:t>Protect the public.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73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Commonly Used to Manage Clinical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Fitness-to-practice requirements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Competency of healthcare professionals.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they </a:t>
            </a:r>
            <a:r>
              <a:rPr lang="en-US" dirty="0" smtClean="0"/>
              <a:t>practicing </a:t>
            </a:r>
            <a:r>
              <a:rPr lang="en-US" dirty="0"/>
              <a:t>beyond their level </a:t>
            </a:r>
            <a:r>
              <a:rPr lang="en-US" dirty="0" smtClean="0"/>
              <a:t>of experience </a:t>
            </a:r>
            <a:r>
              <a:rPr lang="en-US" dirty="0"/>
              <a:t>and skill? Are they unwell, </a:t>
            </a:r>
            <a:r>
              <a:rPr lang="en-US" dirty="0" smtClean="0"/>
              <a:t>suffering from </a:t>
            </a:r>
            <a:r>
              <a:rPr lang="en-US" dirty="0"/>
              <a:t>stress or </a:t>
            </a:r>
            <a:r>
              <a:rPr lang="en-US" dirty="0" smtClean="0"/>
              <a:t>illness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b="1" dirty="0" smtClean="0"/>
              <a:t>Credentialing</a:t>
            </a:r>
          </a:p>
          <a:p>
            <a:pPr lvl="2"/>
            <a:r>
              <a:rPr lang="en-US" b="1" dirty="0"/>
              <a:t>Registration (licensure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/>
              <a:t>Accreditation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end of this lecture you will be able to </a:t>
            </a:r>
          </a:p>
          <a:p>
            <a:pPr lvl="1"/>
            <a:r>
              <a:rPr lang="en-US" dirty="0" smtClean="0"/>
              <a:t>Understand how you can learn from errors. </a:t>
            </a:r>
          </a:p>
          <a:p>
            <a:pPr lvl="1"/>
            <a:r>
              <a:rPr lang="en-US" dirty="0" smtClean="0"/>
              <a:t>Identify situational and personal factors that are associated with the increased risk of error.</a:t>
            </a:r>
          </a:p>
          <a:p>
            <a:pPr lvl="1"/>
            <a:r>
              <a:rPr lang="en-US" dirty="0" smtClean="0"/>
              <a:t>Participate in analyses of adverse event and practice strategies to reduce errors.</a:t>
            </a:r>
          </a:p>
          <a:p>
            <a:pPr lvl="1"/>
            <a:r>
              <a:rPr lang="en-US" dirty="0" smtClean="0"/>
              <a:t>Know how to apply risk-management principles in the workplace.</a:t>
            </a:r>
          </a:p>
          <a:p>
            <a:pPr lvl="1"/>
            <a:r>
              <a:rPr lang="en-US" dirty="0" smtClean="0"/>
              <a:t>Know how to report risks or hazards in the workplace.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4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Credentialing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process of assessing and conferring approval on a person’s suitability to provide specific consumer/patient care and treatment services, within defined limits, based on an individual’s </a:t>
            </a:r>
            <a:r>
              <a:rPr lang="en-US" dirty="0" err="1" smtClean="0"/>
              <a:t>licence</a:t>
            </a:r>
            <a:r>
              <a:rPr lang="en-US" dirty="0" smtClean="0"/>
              <a:t>, education, training, experience, and competence.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Accreditation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formal process to ensure delivery of safe, high-quality health care based on standards and processes devised and developed by health-care professionals for health-care services.</a:t>
            </a:r>
          </a:p>
          <a:p>
            <a:endParaRPr lang="en-US" dirty="0" smtClean="0"/>
          </a:p>
          <a:p>
            <a:r>
              <a:rPr lang="en-US" dirty="0" smtClean="0"/>
              <a:t>National Accreditation Program: CBAHI</a:t>
            </a:r>
          </a:p>
          <a:p>
            <a:r>
              <a:rPr lang="en-US" dirty="0" smtClean="0"/>
              <a:t>International Accreditation Program: Joint commission (US), Accreditation Canada(Canada)</a:t>
            </a:r>
            <a:endParaRPr lang="ar-J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Registration (licensure)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Registration of  health-care practitioners with a government authority, to protect the health and safety of the public through mechanisms designed to ensure that health practitioners are fit to practice.</a:t>
            </a:r>
          </a:p>
          <a:p>
            <a:r>
              <a:rPr lang="en-US" dirty="0" smtClean="0"/>
              <a:t>E.g. Saudi Commission for Health Specialties</a:t>
            </a:r>
          </a:p>
          <a:p>
            <a:endParaRPr lang="en-US" dirty="0" smtClean="0"/>
          </a:p>
          <a:p>
            <a:r>
              <a:rPr lang="en-US" dirty="0" smtClean="0"/>
              <a:t>Proper registration/licensure  is an important part of the credentialing and accreditation processes</a:t>
            </a:r>
            <a:endParaRPr lang="ar-J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Personal Strategies for Managing Risk and Reduce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Care for one’s self (eat well, sleep well and look after yourself);</a:t>
            </a:r>
          </a:p>
          <a:p>
            <a:r>
              <a:rPr lang="en-US" dirty="0" smtClean="0"/>
              <a:t>Know your environment;</a:t>
            </a:r>
          </a:p>
          <a:p>
            <a:r>
              <a:rPr lang="en-US" dirty="0" smtClean="0"/>
              <a:t>Know your task(s);</a:t>
            </a:r>
          </a:p>
          <a:p>
            <a:r>
              <a:rPr lang="en-US" dirty="0" smtClean="0"/>
              <a:t>Prepare and plan (</a:t>
            </a:r>
            <a:r>
              <a:rPr lang="en-US" i="1" dirty="0" smtClean="0"/>
              <a:t>what if</a:t>
            </a:r>
            <a:r>
              <a:rPr lang="en-US" dirty="0" smtClean="0"/>
              <a:t>...);</a:t>
            </a:r>
          </a:p>
          <a:p>
            <a:r>
              <a:rPr lang="en-US" dirty="0" smtClean="0"/>
              <a:t>Build checks into your routine;</a:t>
            </a:r>
          </a:p>
          <a:p>
            <a:r>
              <a:rPr lang="en-US" dirty="0" smtClean="0"/>
              <a:t>Practice the good documentation:</a:t>
            </a:r>
          </a:p>
          <a:p>
            <a:pPr lvl="1"/>
            <a:r>
              <a:rPr lang="en-US" dirty="0" smtClean="0"/>
              <a:t>A referral or request for consultation : it is important to only include relevant and necessary information:</a:t>
            </a:r>
          </a:p>
          <a:p>
            <a:pPr lvl="1"/>
            <a:r>
              <a:rPr lang="en-US" dirty="0" smtClean="0"/>
              <a:t>Keep accurate and complete health-care records</a:t>
            </a:r>
          </a:p>
          <a:p>
            <a:pPr lvl="1"/>
            <a:r>
              <a:rPr lang="en-US" dirty="0" smtClean="0"/>
              <a:t>Provide sufficient information</a:t>
            </a:r>
          </a:p>
          <a:p>
            <a:pPr lvl="1"/>
            <a:r>
              <a:rPr lang="en-US" dirty="0" smtClean="0"/>
              <a:t>Note any information relevant to the patient’s diagnosis or treatment and outcomes;</a:t>
            </a:r>
          </a:p>
          <a:p>
            <a:pPr lvl="1"/>
            <a:r>
              <a:rPr lang="en-US" dirty="0" smtClean="0"/>
              <a:t>Document the date and time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Users\Maher\Desktop\stressmanage_sleepNutEx_f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62389" y="1691014"/>
            <a:ext cx="5799551" cy="3983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182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Personal Strategies for Managing Risk and Reduce Errors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Report any risks or hazards/incidents  in your workplace</a:t>
            </a:r>
          </a:p>
          <a:p>
            <a:r>
              <a:rPr lang="en-US" dirty="0" smtClean="0"/>
              <a:t>Participate in meetings to discuss risk management and patient safety</a:t>
            </a:r>
          </a:p>
          <a:p>
            <a:r>
              <a:rPr lang="en-US" dirty="0" smtClean="0"/>
              <a:t>Respond appropriately to patients and families after an adverse event</a:t>
            </a:r>
          </a:p>
          <a:p>
            <a:r>
              <a:rPr lang="en-US" dirty="0" smtClean="0"/>
              <a:t>Respond appropriately to complaints</a:t>
            </a:r>
            <a:endParaRPr lang="ar-JO" dirty="0" smtClean="0"/>
          </a:p>
          <a:p>
            <a:r>
              <a:rPr lang="en-US" dirty="0" smtClean="0"/>
              <a:t>Ask if you do not know. Request that a more experienced person </a:t>
            </a:r>
          </a:p>
          <a:p>
            <a:endParaRPr lang="ar-JO" dirty="0"/>
          </a:p>
        </p:txBody>
      </p:sp>
      <p:pic>
        <p:nvPicPr>
          <p:cNvPr id="2050" name="Picture 2" descr="C:\Users\Maher\Desktop\cts_post_2012-10_complaint-is-a-gif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1" y="1628384"/>
            <a:ext cx="4258848" cy="4860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Medical </a:t>
            </a:r>
            <a:r>
              <a:rPr lang="en-US" sz="2300" dirty="0"/>
              <a:t>error is a complex issue, but error </a:t>
            </a:r>
            <a:r>
              <a:rPr lang="en-US" sz="2300" dirty="0" smtClean="0"/>
              <a:t>itself is </a:t>
            </a:r>
            <a:r>
              <a:rPr lang="en-US" sz="2300" dirty="0"/>
              <a:t>an inevitable part of being human.</a:t>
            </a:r>
          </a:p>
          <a:p>
            <a:r>
              <a:rPr lang="en-US" sz="2300" dirty="0"/>
              <a:t>These tips are </a:t>
            </a:r>
            <a:r>
              <a:rPr lang="en-US" sz="2300" dirty="0" smtClean="0"/>
              <a:t>known to limit the potential errors caused by humans</a:t>
            </a:r>
          </a:p>
          <a:p>
            <a:pPr lvl="1"/>
            <a:r>
              <a:rPr lang="en-US" sz="2300" dirty="0" smtClean="0"/>
              <a:t>Avoid </a:t>
            </a:r>
            <a:r>
              <a:rPr lang="en-US" sz="2300" dirty="0"/>
              <a:t>reliance on memory</a:t>
            </a:r>
          </a:p>
          <a:p>
            <a:pPr lvl="1"/>
            <a:r>
              <a:rPr lang="en-US" sz="2300" dirty="0" smtClean="0"/>
              <a:t>Simplify process</a:t>
            </a:r>
            <a:endParaRPr lang="en-US" sz="2300" dirty="0"/>
          </a:p>
          <a:p>
            <a:pPr lvl="1"/>
            <a:r>
              <a:rPr lang="en-US" sz="2300" dirty="0" smtClean="0"/>
              <a:t>Standardize </a:t>
            </a:r>
            <a:r>
              <a:rPr lang="en-US" sz="2300" dirty="0"/>
              <a:t>common processes and procedures</a:t>
            </a:r>
          </a:p>
          <a:p>
            <a:pPr lvl="1"/>
            <a:r>
              <a:rPr lang="en-US" sz="2300" dirty="0" smtClean="0"/>
              <a:t>Routinely </a:t>
            </a:r>
            <a:r>
              <a:rPr lang="en-US" sz="2300" dirty="0"/>
              <a:t>use checklists</a:t>
            </a:r>
          </a:p>
          <a:p>
            <a:pPr lvl="1"/>
            <a:r>
              <a:rPr lang="en-US" sz="2300" dirty="0" smtClean="0"/>
              <a:t>Decrease </a:t>
            </a:r>
            <a:r>
              <a:rPr lang="en-US" sz="2300" dirty="0"/>
              <a:t>reliance on </a:t>
            </a:r>
            <a:r>
              <a:rPr lang="en-US" sz="2300" dirty="0" smtClean="0"/>
              <a:t>vigilance</a:t>
            </a:r>
          </a:p>
          <a:p>
            <a:r>
              <a:rPr lang="en-US" sz="2300" dirty="0"/>
              <a:t>Learning from error can occur at both </a:t>
            </a:r>
            <a:r>
              <a:rPr lang="en-US" sz="2300" dirty="0" smtClean="0"/>
              <a:t>an individual </a:t>
            </a:r>
            <a:r>
              <a:rPr lang="en-US" sz="2300" dirty="0"/>
              <a:t>level and an organizational </a:t>
            </a:r>
            <a:r>
              <a:rPr lang="en-US" sz="2300" dirty="0" smtClean="0"/>
              <a:t>level through </a:t>
            </a:r>
            <a:r>
              <a:rPr lang="en-US" sz="2300" dirty="0"/>
              <a:t>incident reporting and analysis</a:t>
            </a:r>
            <a:r>
              <a:rPr lang="en-US" sz="2300" dirty="0" smtClean="0"/>
              <a:t>.</a:t>
            </a:r>
          </a:p>
          <a:p>
            <a:r>
              <a:rPr lang="en-US" sz="2300" dirty="0"/>
              <a:t>Root cause analysis (RCA) is a highly </a:t>
            </a:r>
            <a:r>
              <a:rPr lang="en-US" sz="2300" dirty="0" smtClean="0"/>
              <a:t>structured systemic </a:t>
            </a:r>
            <a:r>
              <a:rPr lang="en-US" sz="2300" dirty="0"/>
              <a:t>approach to incident analysis that </a:t>
            </a:r>
            <a:r>
              <a:rPr lang="en-US" sz="2300" dirty="0" smtClean="0"/>
              <a:t>is generally </a:t>
            </a:r>
            <a:r>
              <a:rPr lang="en-US" sz="2300" dirty="0"/>
              <a:t>reserved for the most </a:t>
            </a:r>
            <a:r>
              <a:rPr lang="en-US" sz="2300" dirty="0" smtClean="0"/>
              <a:t>serious patient harm episodes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10675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Health-care professionals are responsible for the treatment, care and clinical outcomes of their patients. </a:t>
            </a:r>
          </a:p>
          <a:p>
            <a:r>
              <a:rPr lang="en-US" dirty="0" smtClean="0"/>
              <a:t>Personal accountability is important, as any person in the chain might expose a patient to risk. </a:t>
            </a:r>
          </a:p>
          <a:p>
            <a:r>
              <a:rPr lang="en-US" dirty="0" smtClean="0"/>
              <a:t>One way for professionals to help prevent adverse events is to identify areas prone to errors.</a:t>
            </a:r>
          </a:p>
          <a:p>
            <a:r>
              <a:rPr lang="en-US" dirty="0" smtClean="0"/>
              <a:t>The proactive intervention of a systems approach for minimizing the opportunities for errors can prevent adverse events.</a:t>
            </a:r>
          </a:p>
          <a:p>
            <a:r>
              <a:rPr lang="en-US" dirty="0" smtClean="0"/>
              <a:t>Individuals can also work to maintain a safe clinical working environment by looking after their own health and responding appropriately to concerns from patients and colleagues.</a:t>
            </a:r>
            <a:endParaRPr lang="ar-J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h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7003" y="839244"/>
            <a:ext cx="7640876" cy="5210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15032" y="2584428"/>
            <a:ext cx="9144000" cy="16414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Understanding &amp; Managing Clinical Risk</a:t>
            </a:r>
            <a:endParaRPr lang="ar-JO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Risk </a:t>
            </a:r>
            <a:r>
              <a:rPr lang="en-US" dirty="0"/>
              <a:t>management is routine in most </a:t>
            </a:r>
            <a:r>
              <a:rPr lang="en-US" dirty="0" smtClean="0"/>
              <a:t>industries and </a:t>
            </a:r>
            <a:r>
              <a:rPr lang="en-US" dirty="0"/>
              <a:t>has traditionally been associated with </a:t>
            </a:r>
            <a:r>
              <a:rPr lang="en-US" dirty="0" smtClean="0"/>
              <a:t>limiting </a:t>
            </a:r>
            <a:r>
              <a:rPr lang="en-US" dirty="0" smtClean="0">
                <a:solidFill>
                  <a:srgbClr val="FFFF00"/>
                </a:solidFill>
              </a:rPr>
              <a:t>litigation costs</a:t>
            </a:r>
          </a:p>
          <a:p>
            <a:endParaRPr lang="en-US" dirty="0" smtClean="0"/>
          </a:p>
          <a:p>
            <a:r>
              <a:rPr lang="en-US" dirty="0" smtClean="0"/>
              <a:t>Usually associated </a:t>
            </a:r>
            <a:r>
              <a:rPr lang="en-US" dirty="0"/>
              <a:t>with patients taking </a:t>
            </a:r>
            <a:r>
              <a:rPr lang="en-US" dirty="0">
                <a:solidFill>
                  <a:srgbClr val="FFFF00"/>
                </a:solidFill>
              </a:rPr>
              <a:t>legal </a:t>
            </a:r>
            <a:r>
              <a:rPr lang="en-US" dirty="0" smtClean="0">
                <a:solidFill>
                  <a:srgbClr val="FFFF00"/>
                </a:solidFill>
              </a:rPr>
              <a:t>action </a:t>
            </a:r>
            <a:r>
              <a:rPr lang="en-US" dirty="0" smtClean="0"/>
              <a:t>against </a:t>
            </a:r>
            <a:r>
              <a:rPr lang="en-US" dirty="0"/>
              <a:t>a health professional or </a:t>
            </a:r>
            <a:r>
              <a:rPr lang="en-US" dirty="0" smtClean="0"/>
              <a:t>hospital</a:t>
            </a:r>
          </a:p>
          <a:p>
            <a:endParaRPr lang="en-US" dirty="0" smtClean="0"/>
          </a:p>
          <a:p>
            <a:r>
              <a:rPr lang="en-US" dirty="0"/>
              <a:t>To avoid problems, </a:t>
            </a:r>
            <a:r>
              <a:rPr lang="en-US" dirty="0" smtClean="0"/>
              <a:t> hospitals </a:t>
            </a:r>
            <a:r>
              <a:rPr lang="en-US" dirty="0"/>
              <a:t>and health organizations use a </a:t>
            </a:r>
            <a:r>
              <a:rPr lang="en-US" dirty="0" smtClean="0"/>
              <a:t>variety of </a:t>
            </a:r>
            <a:r>
              <a:rPr lang="en-US" dirty="0"/>
              <a:t>methods to manage </a:t>
            </a:r>
            <a:r>
              <a:rPr lang="en-US" dirty="0" smtClean="0"/>
              <a:t>risks</a:t>
            </a:r>
          </a:p>
          <a:p>
            <a:r>
              <a:rPr lang="en-US" dirty="0" smtClean="0"/>
              <a:t>hospitals are potentially dangerous places for patients as well as medical workers</a:t>
            </a:r>
          </a:p>
          <a:p>
            <a:r>
              <a:rPr lang="en-US" dirty="0" smtClean="0"/>
              <a:t>it’s important to keep in mind that while there are a lot of potential hazards in hospitals,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498600"/>
            <a:ext cx="108331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Hazard:  </a:t>
            </a:r>
            <a:r>
              <a:rPr lang="en-US" dirty="0" smtClean="0"/>
              <a:t>is any activity, situation or, substance that </a:t>
            </a:r>
            <a:r>
              <a:rPr lang="en-US" dirty="0" smtClean="0">
                <a:solidFill>
                  <a:srgbClr val="FFFF00"/>
                </a:solidFill>
              </a:rPr>
              <a:t>potential to cause harm, </a:t>
            </a:r>
            <a:r>
              <a:rPr lang="en-US" dirty="0" smtClean="0"/>
              <a:t>including ill health, injury, loss of product and/or damage to plant and property. </a:t>
            </a:r>
          </a:p>
          <a:p>
            <a:pPr lvl="1"/>
            <a:r>
              <a:rPr lang="en-US" b="1" dirty="0" smtClean="0"/>
              <a:t>Blood borne Pathogens</a:t>
            </a:r>
          </a:p>
          <a:p>
            <a:pPr lvl="1"/>
            <a:r>
              <a:rPr lang="en-US" b="1" dirty="0" smtClean="0"/>
              <a:t>Hazardous Chemicals</a:t>
            </a:r>
          </a:p>
          <a:p>
            <a:pPr lvl="1"/>
            <a:r>
              <a:rPr lang="en-US" b="1" dirty="0" smtClean="0"/>
              <a:t>Stress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200" b="1" dirty="0" smtClean="0">
                <a:solidFill>
                  <a:srgbClr val="FFFF00"/>
                </a:solidFill>
              </a:rPr>
              <a:t>Risk: </a:t>
            </a:r>
            <a:r>
              <a:rPr lang="en-US" sz="3200" dirty="0" smtClean="0"/>
              <a:t>is the probability </a:t>
            </a:r>
            <a:r>
              <a:rPr lang="en-US" dirty="0" smtClean="0"/>
              <a:t>that harm (illness or injury) will actually occur.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Risk Management: </a:t>
            </a:r>
            <a:r>
              <a:rPr lang="en-US" dirty="0" smtClean="0"/>
              <a:t>Organizational effort to identify, assess, control and evaluate the risk  to reduce harm to patient, visitors and staff and protect the organization from financial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4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Risk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825625"/>
            <a:ext cx="107950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schemeClr val="tx1"/>
                </a:solidFill>
              </a:rPr>
              <a:t>Improve organizational and client  safety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schemeClr val="tx1"/>
                </a:solidFill>
              </a:rPr>
              <a:t>Identify and  minimize  the risks and liability losses</a:t>
            </a:r>
          </a:p>
          <a:p>
            <a:pPr>
              <a:buClr>
                <a:srgbClr val="83992A"/>
              </a:buClr>
            </a:pPr>
            <a:r>
              <a:rPr lang="en-US" dirty="0" smtClean="0">
                <a:solidFill>
                  <a:schemeClr val="tx1"/>
                </a:solidFill>
              </a:rPr>
              <a:t>Protect the organization resources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schemeClr val="tx1"/>
                </a:solidFill>
              </a:rPr>
              <a:t>Support regulatory, accreditation compliance</a:t>
            </a:r>
          </a:p>
          <a:p>
            <a:r>
              <a:rPr lang="en-US" dirty="0" smtClean="0"/>
              <a:t>Creating </a:t>
            </a:r>
            <a:r>
              <a:rPr lang="en-US" dirty="0"/>
              <a:t>and maintaining safe systems of </a:t>
            </a:r>
            <a:r>
              <a:rPr lang="en-US" dirty="0" smtClean="0"/>
              <a:t>care, designed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reduce adverse events </a:t>
            </a:r>
            <a:r>
              <a:rPr lang="en-US" dirty="0"/>
              <a:t>and </a:t>
            </a:r>
            <a:r>
              <a:rPr lang="en-US" dirty="0" smtClean="0"/>
              <a:t>improve human </a:t>
            </a:r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62648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Used to Manage Clinical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following simple </a:t>
            </a:r>
            <a:r>
              <a:rPr lang="en-US" dirty="0" smtClean="0"/>
              <a:t>four-step process is </a:t>
            </a:r>
            <a:r>
              <a:rPr lang="en-US" dirty="0"/>
              <a:t>commonly used to manage clinical </a:t>
            </a:r>
            <a:r>
              <a:rPr lang="en-US" dirty="0" smtClean="0"/>
              <a:t>risks: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smtClean="0"/>
              <a:t>Identify </a:t>
            </a:r>
            <a:r>
              <a:rPr lang="en-US" dirty="0"/>
              <a:t>the risk;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Assess </a:t>
            </a:r>
            <a:r>
              <a:rPr lang="en-US" dirty="0"/>
              <a:t>the frequency and severity of the risk;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smtClean="0"/>
              <a:t>Reduce </a:t>
            </a:r>
            <a:r>
              <a:rPr lang="en-US" dirty="0"/>
              <a:t>or eliminate the risk;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smtClean="0"/>
              <a:t>Assess </a:t>
            </a:r>
            <a:r>
              <a:rPr lang="en-US" dirty="0"/>
              <a:t>the costs saved by reducing the </a:t>
            </a:r>
            <a:r>
              <a:rPr lang="en-US" dirty="0" smtClean="0"/>
              <a:t>risk or </a:t>
            </a:r>
            <a:r>
              <a:rPr lang="en-US" dirty="0"/>
              <a:t>the costs of </a:t>
            </a:r>
            <a:r>
              <a:rPr lang="en-US" dirty="0" smtClean="0"/>
              <a:t>not managing </a:t>
            </a:r>
            <a:r>
              <a:rPr lang="en-US" dirty="0"/>
              <a:t>the risk.</a:t>
            </a:r>
          </a:p>
        </p:txBody>
      </p:sp>
    </p:spTree>
    <p:extLst>
      <p:ext uri="{BB962C8B-B14F-4D97-AF65-F5344CB8AC3E}">
        <p14:creationId xmlns:p14="http://schemas.microsoft.com/office/powerpoint/2010/main" val="18144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Used to Manage Clinical Risks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risk:</a:t>
            </a:r>
          </a:p>
          <a:p>
            <a:pPr marL="1481328" indent="-1371600">
              <a:buNone/>
            </a:pPr>
            <a:r>
              <a:rPr lang="en-US" b="1" dirty="0" smtClean="0"/>
              <a:t>Use the following data as a sources for risk identification:</a:t>
            </a:r>
          </a:p>
          <a:p>
            <a:pPr lvl="1"/>
            <a:r>
              <a:rPr lang="en-US" dirty="0" smtClean="0"/>
              <a:t>Adverse event reports.</a:t>
            </a:r>
          </a:p>
          <a:p>
            <a:pPr lvl="1"/>
            <a:r>
              <a:rPr lang="en-US" dirty="0" smtClean="0"/>
              <a:t>Mortality and morbidities reports.</a:t>
            </a:r>
          </a:p>
          <a:p>
            <a:pPr lvl="1"/>
            <a:r>
              <a:rPr lang="en-US" dirty="0" smtClean="0"/>
              <a:t>Patient complaints reports.</a:t>
            </a:r>
          </a:p>
          <a:p>
            <a:pPr lvl="1"/>
            <a:r>
              <a:rPr lang="en-US" dirty="0" smtClean="0"/>
              <a:t>Assess the frequency and severity of the risk;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Used to Manage Clinical Risks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 Assess the frequency and severity of the risk: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SAC (Severity Assessment Code) Score: </a:t>
            </a:r>
          </a:p>
          <a:p>
            <a:pPr marL="514350" indent="-514350">
              <a:buNone/>
            </a:pPr>
            <a:r>
              <a:rPr lang="en-US" dirty="0" smtClean="0"/>
              <a:t>	it is a matrix scoring system/ numerical scores are given to the severity and likelihood of risks and these scores are multiplied to get a rating for the risk</a:t>
            </a:r>
            <a:endParaRPr lang="ar-J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</TotalTime>
  <Words>1235</Words>
  <Application>Microsoft Macintosh PowerPoint</Application>
  <PresentationFormat>Custom</PresentationFormat>
  <Paragraphs>145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Depth</vt:lpstr>
      <vt:lpstr> Understanding &amp; Managing Clinical Risk</vt:lpstr>
      <vt:lpstr>Learning objective</vt:lpstr>
      <vt:lpstr>Understanding &amp; Managing Clinical Risk</vt:lpstr>
      <vt:lpstr>Introduction</vt:lpstr>
      <vt:lpstr>Clinical risk management</vt:lpstr>
      <vt:lpstr>Purpose of Risk Management </vt:lpstr>
      <vt:lpstr>Process Used to Manage Clinical Risks</vt:lpstr>
      <vt:lpstr>Process Used to Manage Clinical Risks</vt:lpstr>
      <vt:lpstr>Process Used to Manage Clinical Risks</vt:lpstr>
      <vt:lpstr>PowerPoint Presentation</vt:lpstr>
      <vt:lpstr>PowerPoint Presentation</vt:lpstr>
      <vt:lpstr>PowerPoint Presentation</vt:lpstr>
      <vt:lpstr>Process Used to Manage Clinical Risks</vt:lpstr>
      <vt:lpstr>Activities Commonly Used to Manage Clinical Risk</vt:lpstr>
      <vt:lpstr>PowerPoint Presentation</vt:lpstr>
      <vt:lpstr>Activities Commonly Used to Manage Clinical Risk</vt:lpstr>
      <vt:lpstr>Activities Commonly Used to Manage Clinical Risk</vt:lpstr>
      <vt:lpstr>Benefits of complaints</vt:lpstr>
      <vt:lpstr>Activities Commonly Used to Manage Clinical Risk</vt:lpstr>
      <vt:lpstr>Credentialing</vt:lpstr>
      <vt:lpstr>Accreditation</vt:lpstr>
      <vt:lpstr>Registration (licensure)</vt:lpstr>
      <vt:lpstr>Personal Strategies for Managing Risk and Reduce Errors</vt:lpstr>
      <vt:lpstr>Personal Strategies for Managing Risk and Reduce Errors</vt:lpstr>
      <vt:lpstr>Summary 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errors to prevent harm</dc:title>
  <dc:creator>maher</dc:creator>
  <cp:lastModifiedBy>maha</cp:lastModifiedBy>
  <cp:revision>73</cp:revision>
  <dcterms:created xsi:type="dcterms:W3CDTF">2016-02-24T12:12:00Z</dcterms:created>
  <dcterms:modified xsi:type="dcterms:W3CDTF">2018-02-20T03:36:17Z</dcterms:modified>
</cp:coreProperties>
</file>