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88" r:id="rId4"/>
    <p:sldId id="258" r:id="rId5"/>
    <p:sldId id="267" r:id="rId6"/>
    <p:sldId id="268" r:id="rId7"/>
    <p:sldId id="269" r:id="rId8"/>
    <p:sldId id="277" r:id="rId9"/>
    <p:sldId id="278" r:id="rId10"/>
    <p:sldId id="279" r:id="rId11"/>
    <p:sldId id="280" r:id="rId12"/>
    <p:sldId id="281" r:id="rId13"/>
    <p:sldId id="282" r:id="rId14"/>
    <p:sldId id="298" r:id="rId15"/>
    <p:sldId id="296" r:id="rId16"/>
    <p:sldId id="297" r:id="rId17"/>
    <p:sldId id="283" r:id="rId18"/>
    <p:sldId id="284" r:id="rId19"/>
    <p:sldId id="289" r:id="rId20"/>
    <p:sldId id="290" r:id="rId21"/>
    <p:sldId id="286" r:id="rId22"/>
    <p:sldId id="287" r:id="rId23"/>
    <p:sldId id="291" r:id="rId24"/>
    <p:sldId id="292" r:id="rId25"/>
    <p:sldId id="293" r:id="rId26"/>
    <p:sldId id="29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9A9D22-978E-484B-97A4-F4F3EFE23C9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Introduction to Quality Improvement Methods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3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Change concepts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i="1" dirty="0" smtClean="0">
                <a:solidFill>
                  <a:srgbClr val="FF0000"/>
                </a:solidFill>
              </a:rPr>
              <a:t>Change </a:t>
            </a:r>
            <a:r>
              <a:rPr lang="en-US" i="1" dirty="0">
                <a:solidFill>
                  <a:srgbClr val="FF0000"/>
                </a:solidFill>
              </a:rPr>
              <a:t>the work </a:t>
            </a:r>
            <a:r>
              <a:rPr lang="en-US" i="1" dirty="0" smtClean="0">
                <a:solidFill>
                  <a:srgbClr val="FF0000"/>
                </a:solidFill>
              </a:rPr>
              <a:t>environment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Changing </a:t>
            </a:r>
            <a:r>
              <a:rPr lang="en-US" dirty="0">
                <a:solidFill>
                  <a:schemeClr val="tx1"/>
                </a:solidFill>
              </a:rPr>
              <a:t>the work environment itself can be </a:t>
            </a:r>
            <a:r>
              <a:rPr lang="en-US" dirty="0" smtClean="0">
                <a:solidFill>
                  <a:schemeClr val="tx1"/>
                </a:solidFill>
              </a:rPr>
              <a:t>a high-leverage </a:t>
            </a:r>
            <a:r>
              <a:rPr lang="en-US" dirty="0">
                <a:solidFill>
                  <a:schemeClr val="tx1"/>
                </a:solidFill>
              </a:rPr>
              <a:t>opportunity for making all </a:t>
            </a:r>
            <a:r>
              <a:rPr lang="en-US" dirty="0" smtClean="0">
                <a:solidFill>
                  <a:schemeClr val="tx1"/>
                </a:solidFill>
              </a:rPr>
              <a:t>other process </a:t>
            </a:r>
            <a:r>
              <a:rPr lang="en-US" dirty="0">
                <a:solidFill>
                  <a:schemeClr val="tx1"/>
                </a:solidFill>
              </a:rPr>
              <a:t>changes more effective.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i="1" dirty="0" smtClean="0">
                <a:solidFill>
                  <a:srgbClr val="FF0000"/>
                </a:solidFill>
              </a:rPr>
              <a:t>Enhance </a:t>
            </a:r>
            <a:r>
              <a:rPr lang="en-US" i="1" dirty="0">
                <a:solidFill>
                  <a:srgbClr val="FF0000"/>
                </a:solidFill>
              </a:rPr>
              <a:t>the health provider/patient </a:t>
            </a:r>
            <a:r>
              <a:rPr lang="en-US" i="1" dirty="0" smtClean="0">
                <a:solidFill>
                  <a:srgbClr val="FF0000"/>
                </a:solidFill>
              </a:rPr>
              <a:t>relationship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benefit from improvements in quality and </a:t>
            </a:r>
            <a:r>
              <a:rPr lang="en-US" dirty="0" smtClean="0">
                <a:solidFill>
                  <a:schemeClr val="tx1"/>
                </a:solidFill>
              </a:rPr>
              <a:t>safety of </a:t>
            </a:r>
            <a:r>
              <a:rPr lang="en-US" dirty="0">
                <a:solidFill>
                  <a:schemeClr val="tx1"/>
                </a:solidFill>
              </a:rPr>
              <a:t>health care, the health-care professionals </a:t>
            </a:r>
            <a:r>
              <a:rPr lang="en-US" dirty="0" smtClean="0">
                <a:solidFill>
                  <a:schemeClr val="tx1"/>
                </a:solidFill>
              </a:rPr>
              <a:t>and patients </a:t>
            </a:r>
            <a:r>
              <a:rPr lang="en-US" dirty="0">
                <a:solidFill>
                  <a:schemeClr val="tx1"/>
                </a:solidFill>
              </a:rPr>
              <a:t>must recognize and appreciate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improvements.</a:t>
            </a:r>
          </a:p>
        </p:txBody>
      </p:sp>
    </p:spTree>
    <p:extLst>
      <p:ext uri="{BB962C8B-B14F-4D97-AF65-F5344CB8AC3E}">
        <p14:creationId xmlns:p14="http://schemas.microsoft.com/office/powerpoint/2010/main" val="44482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Change concepts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b="1" i="1" dirty="0" smtClean="0">
                <a:solidFill>
                  <a:srgbClr val="FF0000"/>
                </a:solidFill>
              </a:rPr>
              <a:t>Manage time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An </a:t>
            </a:r>
            <a:r>
              <a:rPr lang="en-US" dirty="0">
                <a:solidFill>
                  <a:schemeClr val="tx1"/>
                </a:solidFill>
              </a:rPr>
              <a:t>organization can get more achieved </a:t>
            </a:r>
            <a:r>
              <a:rPr lang="en-US" dirty="0" smtClean="0">
                <a:solidFill>
                  <a:schemeClr val="tx1"/>
                </a:solidFill>
              </a:rPr>
              <a:t>by reducing </a:t>
            </a:r>
            <a:r>
              <a:rPr lang="en-US" dirty="0">
                <a:solidFill>
                  <a:schemeClr val="tx1"/>
                </a:solidFill>
              </a:rPr>
              <a:t>the time to deliver health care, </a:t>
            </a:r>
            <a:r>
              <a:rPr lang="en-US" dirty="0" smtClean="0">
                <a:solidFill>
                  <a:schemeClr val="tx1"/>
                </a:solidFill>
              </a:rPr>
              <a:t>develop new </a:t>
            </a:r>
            <a:r>
              <a:rPr lang="en-US" dirty="0">
                <a:solidFill>
                  <a:schemeClr val="tx1"/>
                </a:solidFill>
              </a:rPr>
              <a:t>ways of delivering health care, </a:t>
            </a:r>
            <a:r>
              <a:rPr lang="en-US" dirty="0" smtClean="0">
                <a:solidFill>
                  <a:schemeClr val="tx1"/>
                </a:solidFill>
              </a:rPr>
              <a:t>reducing waiting </a:t>
            </a:r>
            <a:r>
              <a:rPr lang="en-US" dirty="0">
                <a:solidFill>
                  <a:schemeClr val="tx1"/>
                </a:solidFill>
              </a:rPr>
              <a:t>times for services and cycle times for </a:t>
            </a:r>
            <a:r>
              <a:rPr lang="en-US" dirty="0" smtClean="0">
                <a:solidFill>
                  <a:schemeClr val="tx1"/>
                </a:solidFill>
              </a:rPr>
              <a:t>all services </a:t>
            </a:r>
            <a:r>
              <a:rPr lang="en-US" dirty="0">
                <a:solidFill>
                  <a:schemeClr val="tx1"/>
                </a:solidFill>
              </a:rPr>
              <a:t>and functions in the organization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US" b="1" i="1" dirty="0" smtClean="0">
                <a:solidFill>
                  <a:srgbClr val="FF0000"/>
                </a:solidFill>
              </a:rPr>
              <a:t>Design </a:t>
            </a:r>
            <a:r>
              <a:rPr lang="en-US" b="1" i="1" dirty="0">
                <a:solidFill>
                  <a:srgbClr val="FF0000"/>
                </a:solidFill>
              </a:rPr>
              <a:t>systems to avoid </a:t>
            </a:r>
            <a:r>
              <a:rPr lang="en-US" b="1" i="1" dirty="0" smtClean="0">
                <a:solidFill>
                  <a:srgbClr val="FF0000"/>
                </a:solidFill>
              </a:rPr>
              <a:t>mistakes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Organizations </a:t>
            </a:r>
            <a:r>
              <a:rPr lang="en-US" dirty="0">
                <a:solidFill>
                  <a:schemeClr val="tx1"/>
                </a:solidFill>
              </a:rPr>
              <a:t>can reduce errors by </a:t>
            </a:r>
            <a:r>
              <a:rPr lang="en-US" dirty="0" smtClean="0">
                <a:solidFill>
                  <a:schemeClr val="tx1"/>
                </a:solidFill>
              </a:rPr>
              <a:t>redesigning the </a:t>
            </a:r>
            <a:r>
              <a:rPr lang="en-US" dirty="0">
                <a:solidFill>
                  <a:schemeClr val="tx1"/>
                </a:solidFill>
              </a:rPr>
              <a:t>system to ensure that there is </a:t>
            </a:r>
            <a:r>
              <a:rPr lang="en-US" dirty="0" smtClean="0">
                <a:solidFill>
                  <a:schemeClr val="tx1"/>
                </a:solidFill>
              </a:rPr>
              <a:t>redundancy i.e</a:t>
            </a:r>
            <a:r>
              <a:rPr lang="en-US" dirty="0">
                <a:solidFill>
                  <a:schemeClr val="tx1"/>
                </a:solidFill>
              </a:rPr>
              <a:t>. multiple checks and balances to </a:t>
            </a:r>
            <a:r>
              <a:rPr lang="en-US" dirty="0" smtClean="0">
                <a:solidFill>
                  <a:schemeClr val="tx1"/>
                </a:solidFill>
              </a:rPr>
              <a:t>combat human </a:t>
            </a:r>
            <a:r>
              <a:rPr lang="en-US" dirty="0">
                <a:solidFill>
                  <a:schemeClr val="tx1"/>
                </a:solidFill>
              </a:rPr>
              <a:t>error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2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continuous improvement methods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There </a:t>
            </a:r>
            <a:r>
              <a:rPr lang="en-US" dirty="0">
                <a:solidFill>
                  <a:schemeClr val="tx1"/>
                </a:solidFill>
              </a:rPr>
              <a:t>are a number of examples of </a:t>
            </a:r>
            <a:r>
              <a:rPr lang="en-US" dirty="0" smtClean="0">
                <a:solidFill>
                  <a:schemeClr val="tx1"/>
                </a:solidFill>
              </a:rPr>
              <a:t>quality improvement </a:t>
            </a:r>
            <a:r>
              <a:rPr lang="en-US" dirty="0">
                <a:solidFill>
                  <a:schemeClr val="tx1"/>
                </a:solidFill>
              </a:rPr>
              <a:t>methods in health care but the </a:t>
            </a:r>
            <a:r>
              <a:rPr lang="en-US" dirty="0" smtClean="0">
                <a:solidFill>
                  <a:schemeClr val="tx1"/>
                </a:solidFill>
              </a:rPr>
              <a:t>two most </a:t>
            </a:r>
            <a:r>
              <a:rPr lang="en-US" dirty="0">
                <a:solidFill>
                  <a:schemeClr val="tx1"/>
                </a:solidFill>
              </a:rPr>
              <a:t>relevant to medical </a:t>
            </a:r>
            <a:r>
              <a:rPr lang="en-US" dirty="0" smtClean="0">
                <a:solidFill>
                  <a:schemeClr val="tx1"/>
                </a:solidFill>
              </a:rPr>
              <a:t>setting </a:t>
            </a:r>
            <a:r>
              <a:rPr lang="en-US" dirty="0">
                <a:solidFill>
                  <a:schemeClr val="tx1"/>
                </a:solidFill>
              </a:rPr>
              <a:t>are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Clinical practice improvement(</a:t>
            </a:r>
            <a:r>
              <a:rPr lang="en-US" b="1" dirty="0" smtClean="0">
                <a:solidFill>
                  <a:srgbClr val="FF0000"/>
                </a:solidFill>
              </a:rPr>
              <a:t>CPI</a:t>
            </a:r>
            <a:r>
              <a:rPr lang="en-US" dirty="0" smtClean="0">
                <a:solidFill>
                  <a:schemeClr val="tx1"/>
                </a:solidFill>
              </a:rPr>
              <a:t>) methodology;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Root cause analysis(</a:t>
            </a:r>
            <a:r>
              <a:rPr lang="en-US" b="1" dirty="0" smtClean="0">
                <a:solidFill>
                  <a:srgbClr val="FF0000"/>
                </a:solidFill>
              </a:rPr>
              <a:t>RCA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64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continuous improvement </a:t>
            </a:r>
            <a:r>
              <a:rPr lang="en-US" sz="2400" b="1" dirty="0" smtClean="0">
                <a:solidFill>
                  <a:schemeClr val="tx1"/>
                </a:solidFill>
              </a:rPr>
              <a:t>methods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Clinical practice </a:t>
            </a:r>
            <a:r>
              <a:rPr lang="en-US" sz="2400" dirty="0">
                <a:solidFill>
                  <a:schemeClr val="tx1"/>
                </a:solidFill>
              </a:rPr>
              <a:t>improvement (CPI) methodology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4658" y="1554163"/>
            <a:ext cx="5887084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improvement model- (</a:t>
            </a:r>
            <a:r>
              <a:rPr lang="en-US" sz="2800" b="1" dirty="0" smtClean="0">
                <a:solidFill>
                  <a:schemeClr val="tx1"/>
                </a:solidFill>
              </a:rPr>
              <a:t>Plan-do-study-act cycle)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IHI model has two parts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Three fundamental questions, which can be addressed in any order 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PDSA cycle to test and implement changes in real work settings—the PDSA cycle guides the test of a change to determine if the change is an improvement.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51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improvement model-(</a:t>
            </a:r>
            <a:r>
              <a:rPr lang="en-US" sz="2800" b="1" dirty="0">
                <a:solidFill>
                  <a:schemeClr val="tx1"/>
                </a:solidFill>
              </a:rPr>
              <a:t>Plan-do-study-act cycle)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questions are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1. What are we trying to accomplish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>
                <a:solidFill>
                  <a:schemeClr val="tx1"/>
                </a:solidFill>
              </a:rPr>
              <a:t>It is important that the team </a:t>
            </a:r>
            <a:r>
              <a:rPr lang="en-US" dirty="0" smtClean="0">
                <a:solidFill>
                  <a:schemeClr val="tx1"/>
                </a:solidFill>
              </a:rPr>
              <a:t>agrees that </a:t>
            </a:r>
            <a:r>
              <a:rPr lang="en-US" dirty="0">
                <a:solidFill>
                  <a:schemeClr val="tx1"/>
                </a:solidFill>
              </a:rPr>
              <a:t>a problem exists and that it is worthwhile fixing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2. How will we know whether a change is </a:t>
            </a:r>
            <a:r>
              <a:rPr lang="en-US" dirty="0" smtClean="0">
                <a:solidFill>
                  <a:srgbClr val="FF0000"/>
                </a:solidFill>
              </a:rPr>
              <a:t>an improvement?</a:t>
            </a:r>
          </a:p>
          <a:p>
            <a:r>
              <a:rPr lang="en-US" dirty="0">
                <a:solidFill>
                  <a:schemeClr val="tx1"/>
                </a:solidFill>
              </a:rPr>
              <a:t>An improvement can only be confirmed when </a:t>
            </a:r>
            <a:r>
              <a:rPr lang="en-US" dirty="0" smtClean="0">
                <a:solidFill>
                  <a:schemeClr val="tx1"/>
                </a:solidFill>
              </a:rPr>
              <a:t>the measures </a:t>
            </a:r>
            <a:r>
              <a:rPr lang="en-US" dirty="0">
                <a:solidFill>
                  <a:schemeClr val="tx1"/>
                </a:solidFill>
              </a:rPr>
              <a:t>show things were improved over time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3. What changes can we make that will </a:t>
            </a:r>
            <a:r>
              <a:rPr lang="en-US" dirty="0" smtClean="0">
                <a:solidFill>
                  <a:srgbClr val="FF0000"/>
                </a:solidFill>
              </a:rPr>
              <a:t>result in </a:t>
            </a:r>
            <a:r>
              <a:rPr lang="en-US" dirty="0">
                <a:solidFill>
                  <a:srgbClr val="FF0000"/>
                </a:solidFill>
              </a:rPr>
              <a:t>an improvement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>
                <a:solidFill>
                  <a:schemeClr val="tx1"/>
                </a:solidFill>
              </a:rPr>
              <a:t>the team testing </a:t>
            </a:r>
            <a:r>
              <a:rPr lang="en-US" dirty="0" smtClean="0">
                <a:solidFill>
                  <a:schemeClr val="tx1"/>
                </a:solidFill>
              </a:rPr>
              <a:t>the different </a:t>
            </a:r>
            <a:r>
              <a:rPr lang="en-US" dirty="0">
                <a:solidFill>
                  <a:schemeClr val="tx1"/>
                </a:solidFill>
              </a:rPr>
              <a:t>interventions used to make </a:t>
            </a:r>
            <a:r>
              <a:rPr lang="en-US" dirty="0" smtClean="0">
                <a:solidFill>
                  <a:schemeClr val="tx1"/>
                </a:solidFill>
              </a:rPr>
              <a:t>the improvements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035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improvement </a:t>
            </a:r>
            <a:r>
              <a:rPr lang="en-US" sz="2800" dirty="0" smtClean="0">
                <a:solidFill>
                  <a:schemeClr val="tx1"/>
                </a:solidFill>
              </a:rPr>
              <a:t>model-(</a:t>
            </a:r>
            <a:r>
              <a:rPr lang="en-US" sz="2800" b="1" dirty="0" smtClean="0">
                <a:solidFill>
                  <a:schemeClr val="tx1"/>
                </a:solidFill>
              </a:rPr>
              <a:t>Plan-do-study-act cycle)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54162"/>
            <a:ext cx="9144000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573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improvement model- </a:t>
            </a:r>
            <a:r>
              <a:rPr lang="en-US" sz="2800" b="1" i="1" dirty="0" smtClean="0">
                <a:solidFill>
                  <a:schemeClr val="tx1"/>
                </a:solidFill>
              </a:rPr>
              <a:t>Root cause analysis (RCA)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Is a defined process that seeks to </a:t>
            </a:r>
            <a:r>
              <a:rPr lang="en-US" dirty="0" smtClean="0">
                <a:solidFill>
                  <a:srgbClr val="FF0000"/>
                </a:solidFill>
              </a:rPr>
              <a:t>explore all of the possible factors associated with an incident </a:t>
            </a:r>
            <a:r>
              <a:rPr lang="en-US" dirty="0" smtClean="0">
                <a:solidFill>
                  <a:schemeClr val="tx1"/>
                </a:solidFill>
              </a:rPr>
              <a:t>by asking what happened, why it occurred and what can be done to prevent it from happening again.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8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improvement model- </a:t>
            </a:r>
            <a:r>
              <a:rPr lang="en-US" sz="2800" b="1" i="1" dirty="0">
                <a:solidFill>
                  <a:schemeClr val="tx1"/>
                </a:solidFill>
              </a:rPr>
              <a:t>Root cause analysis (RCA)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An effective root </a:t>
            </a:r>
            <a:r>
              <a:rPr lang="en-US" dirty="0" smtClean="0">
                <a:solidFill>
                  <a:schemeClr val="tx1"/>
                </a:solidFill>
              </a:rPr>
              <a:t>cause analysis </a:t>
            </a:r>
            <a:r>
              <a:rPr lang="en-US" dirty="0">
                <a:solidFill>
                  <a:schemeClr val="tx1"/>
                </a:solidFill>
              </a:rPr>
              <a:t>requires the following components.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Multidisciplinary team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Root cause analysis effort is directed towards finding out what happened: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Documentation and review (medical records, incident forms, hospitals guidelines, literature review;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Site visit—to examine the equipment, the surroundings and observe the relationships of the relevant staff;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43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improvement model- </a:t>
            </a:r>
            <a:r>
              <a:rPr lang="en-US" sz="2800" b="1" i="1" dirty="0">
                <a:solidFill>
                  <a:schemeClr val="tx1"/>
                </a:solidFill>
              </a:rPr>
              <a:t>Root cause analysis (RCA)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Event flowchart is a key part of the investigation as it: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Helps to form a common understanding of what happened;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Allows the team to develop problem statements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team develops a problem statement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8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Learning objective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To describe the principles of quality improvement. 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To introduce the basic methods and tools for improving the quality of health care.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To understand the benefits of using quality improvement methods.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To apply the principles and use the tools to undertake their own improvement project.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5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i="1" dirty="0" err="1">
                <a:solidFill>
                  <a:schemeClr val="tx1"/>
                </a:solidFill>
              </a:rPr>
              <a:t>improvement</a:t>
            </a:r>
            <a:r>
              <a:rPr lang="fr-FR" sz="2800" b="1" i="1" dirty="0">
                <a:solidFill>
                  <a:schemeClr val="tx1"/>
                </a:solidFill>
              </a:rPr>
              <a:t> model- </a:t>
            </a:r>
            <a:r>
              <a:rPr lang="fr-FR" sz="2800" b="1" i="1" dirty="0" err="1">
                <a:solidFill>
                  <a:schemeClr val="tx1"/>
                </a:solidFill>
              </a:rPr>
              <a:t>Root</a:t>
            </a:r>
            <a:r>
              <a:rPr lang="fr-FR" sz="2800" b="1" i="1" dirty="0">
                <a:solidFill>
                  <a:schemeClr val="tx1"/>
                </a:solidFill>
              </a:rPr>
              <a:t> cause </a:t>
            </a:r>
            <a:r>
              <a:rPr lang="fr-FR" sz="2800" b="1" i="1" dirty="0" err="1">
                <a:solidFill>
                  <a:schemeClr val="tx1"/>
                </a:solidFill>
              </a:rPr>
              <a:t>analysis</a:t>
            </a:r>
            <a:r>
              <a:rPr lang="fr-FR" sz="2800" b="1" i="1" dirty="0">
                <a:solidFill>
                  <a:schemeClr val="tx1"/>
                </a:solidFill>
              </a:rPr>
              <a:t> (RCA)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Establishing the contributing factors or root causes are accomplished through: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 brainstorming process of all possible factors: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Environmental factors: </a:t>
            </a:r>
            <a:r>
              <a:rPr lang="en-US" dirty="0" smtClean="0">
                <a:solidFill>
                  <a:schemeClr val="tx1"/>
                </a:solidFill>
              </a:rPr>
              <a:t>e.g. The work environment; medico-legal issues;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Organizational factors: </a:t>
            </a:r>
            <a:r>
              <a:rPr lang="en-US" dirty="0" smtClean="0">
                <a:solidFill>
                  <a:schemeClr val="tx1"/>
                </a:solidFill>
              </a:rPr>
              <a:t>e.g. Staffing levels; policies; workload and fatigue; 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i="1" dirty="0" smtClean="0">
                <a:solidFill>
                  <a:schemeClr val="tx1"/>
                </a:solidFill>
              </a:rPr>
              <a:t>eam staff factors: </a:t>
            </a:r>
            <a:r>
              <a:rPr lang="en-US" dirty="0" smtClean="0">
                <a:solidFill>
                  <a:schemeClr val="tx1"/>
                </a:solidFill>
              </a:rPr>
              <a:t>e.g. Supervision of junior staff;  availability of senior doctors;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Individual staff factors: </a:t>
            </a:r>
            <a:r>
              <a:rPr lang="en-US" dirty="0" smtClean="0">
                <a:solidFill>
                  <a:schemeClr val="tx1"/>
                </a:solidFill>
              </a:rPr>
              <a:t>e.g. Level of knowledge or experience; 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Task factors: </a:t>
            </a:r>
            <a:r>
              <a:rPr lang="en-US" dirty="0" smtClean="0">
                <a:solidFill>
                  <a:schemeClr val="tx1"/>
                </a:solidFill>
              </a:rPr>
              <a:t>e.g. Existence of clear protocols and guidelines; 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Patient factors: </a:t>
            </a:r>
            <a:r>
              <a:rPr lang="en-US" dirty="0" smtClean="0">
                <a:solidFill>
                  <a:schemeClr val="tx1"/>
                </a:solidFill>
              </a:rPr>
              <a:t>e.g. Distressed patients; communication and cultural barriers between patients and staff; multiple co-morbidities.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41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Quality improvement tools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Flowcharts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Cause and effect diagrams(</a:t>
            </a:r>
            <a:r>
              <a:rPr lang="en-US" dirty="0" err="1" smtClean="0">
                <a:solidFill>
                  <a:schemeClr val="tx1"/>
                </a:solidFill>
              </a:rPr>
              <a:t>ishikawa</a:t>
            </a:r>
            <a:r>
              <a:rPr lang="en-US" dirty="0" smtClean="0">
                <a:solidFill>
                  <a:schemeClr val="tx1"/>
                </a:solidFill>
              </a:rPr>
              <a:t>/fishbone)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Pareto charts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Run charts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7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Quality improvement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Flowcharts</a:t>
            </a:r>
          </a:p>
          <a:p>
            <a:r>
              <a:rPr lang="en-US" dirty="0">
                <a:solidFill>
                  <a:schemeClr val="tx1"/>
                </a:solidFill>
              </a:rPr>
              <a:t>A flowchart is a pictorial method for showing </a:t>
            </a:r>
            <a:r>
              <a:rPr lang="en-US" dirty="0" smtClean="0">
                <a:solidFill>
                  <a:schemeClr val="tx1"/>
                </a:solidFill>
              </a:rPr>
              <a:t>all the </a:t>
            </a:r>
            <a:r>
              <a:rPr lang="en-US" b="1" dirty="0">
                <a:solidFill>
                  <a:srgbClr val="FF0000"/>
                </a:solidFill>
              </a:rPr>
              <a:t>steps or parts of a process</a:t>
            </a:r>
            <a:r>
              <a:rPr lang="en-US" dirty="0">
                <a:solidFill>
                  <a:schemeClr val="tx1"/>
                </a:solidFill>
              </a:rPr>
              <a:t> that makes up </a:t>
            </a:r>
            <a:r>
              <a:rPr lang="en-US" dirty="0" smtClean="0">
                <a:solidFill>
                  <a:schemeClr val="tx1"/>
                </a:solidFill>
              </a:rPr>
              <a:t>the system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aher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1148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284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Quality improvement tools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229600" cy="1600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</a:rPr>
              <a:t>Cause and effect diagrams(</a:t>
            </a:r>
            <a:r>
              <a:rPr lang="en-US" b="1" dirty="0" err="1">
                <a:solidFill>
                  <a:schemeClr val="tx1"/>
                </a:solidFill>
              </a:rPr>
              <a:t>ishikawa</a:t>
            </a:r>
            <a:r>
              <a:rPr lang="en-US" b="1" dirty="0">
                <a:solidFill>
                  <a:schemeClr val="tx1"/>
                </a:solidFill>
              </a:rPr>
              <a:t>/fishbone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tool for </a:t>
            </a:r>
            <a:r>
              <a:rPr lang="en-US" dirty="0" smtClean="0">
                <a:solidFill>
                  <a:schemeClr val="tx1"/>
                </a:solidFill>
              </a:rPr>
              <a:t>solving problems. The </a:t>
            </a:r>
            <a:r>
              <a:rPr lang="en-US" dirty="0">
                <a:solidFill>
                  <a:schemeClr val="tx1"/>
                </a:solidFill>
              </a:rPr>
              <a:t>diagram is used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explore </a:t>
            </a:r>
            <a:r>
              <a:rPr lang="en-US" dirty="0">
                <a:solidFill>
                  <a:srgbClr val="FF0000"/>
                </a:solidFill>
              </a:rPr>
              <a:t>and display the possible causes of </a:t>
            </a:r>
            <a:r>
              <a:rPr lang="en-US" dirty="0" smtClean="0">
                <a:solidFill>
                  <a:srgbClr val="FF0000"/>
                </a:solidFill>
              </a:rPr>
              <a:t>a certain </a:t>
            </a:r>
            <a:r>
              <a:rPr lang="en-US" dirty="0">
                <a:solidFill>
                  <a:srgbClr val="FF0000"/>
                </a:solidFill>
              </a:rPr>
              <a:t>effect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28600" y="3962400"/>
            <a:ext cx="8763000" cy="23622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9144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133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Quality improvement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Par</a:t>
            </a:r>
            <a:r>
              <a:rPr lang="en-US" b="1" dirty="0">
                <a:solidFill>
                  <a:schemeClr val="tx1"/>
                </a:solidFill>
              </a:rPr>
              <a:t>eto charts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 bar chart in which the multiple factors that contribute to the overall effect are arranged in descending order according to the magnitude of their effect.</a:t>
            </a: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It helps the team </a:t>
            </a:r>
            <a:r>
              <a:rPr lang="en-US" dirty="0" smtClean="0">
                <a:solidFill>
                  <a:srgbClr val="FF0000"/>
                </a:solidFill>
              </a:rPr>
              <a:t>concentrate its efforts on the factors that have the greatest impact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pic>
        <p:nvPicPr>
          <p:cNvPr id="3074" name="Picture 2" descr="C:\Users\Maher\Desktop\imagesQRU060I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00200"/>
            <a:ext cx="42672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3258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Quality improvement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8305800" cy="16764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</a:rPr>
              <a:t>Run </a:t>
            </a:r>
            <a:r>
              <a:rPr lang="en-US" b="1" dirty="0" smtClean="0">
                <a:solidFill>
                  <a:schemeClr val="tx1"/>
                </a:solidFill>
              </a:rPr>
              <a:t>charts</a:t>
            </a:r>
          </a:p>
          <a:p>
            <a:pPr marL="0" indent="0" algn="ctr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Run charts or time plots </a:t>
            </a:r>
            <a:r>
              <a:rPr lang="en-US" dirty="0" smtClean="0">
                <a:solidFill>
                  <a:schemeClr val="tx1"/>
                </a:solidFill>
              </a:rPr>
              <a:t>are graphs </a:t>
            </a:r>
            <a:r>
              <a:rPr lang="en-US" dirty="0">
                <a:solidFill>
                  <a:schemeClr val="tx1"/>
                </a:solidFill>
              </a:rPr>
              <a:t>of data over time.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run chart helps </a:t>
            </a:r>
            <a:r>
              <a:rPr lang="en-US" dirty="0" smtClean="0">
                <a:solidFill>
                  <a:schemeClr val="tx1"/>
                </a:solidFill>
              </a:rPr>
              <a:t>the team </a:t>
            </a:r>
            <a:r>
              <a:rPr lang="en-US" dirty="0">
                <a:solidFill>
                  <a:srgbClr val="FF0000"/>
                </a:solidFill>
              </a:rPr>
              <a:t>know if a change is an improvement </a:t>
            </a:r>
            <a:r>
              <a:rPr lang="en-US" dirty="0" smtClean="0">
                <a:solidFill>
                  <a:srgbClr val="FF0000"/>
                </a:solidFill>
              </a:rPr>
              <a:t>over time </a:t>
            </a:r>
            <a:r>
              <a:rPr lang="en-US" dirty="0">
                <a:solidFill>
                  <a:schemeClr val="tx1"/>
                </a:solidFill>
              </a:rPr>
              <a:t>or just a random fluctuation </a:t>
            </a:r>
            <a:r>
              <a:rPr lang="en-US" dirty="0" smtClean="0">
                <a:solidFill>
                  <a:schemeClr val="tx1"/>
                </a:solidFill>
              </a:rPr>
              <a:t>wrongly interpreted </a:t>
            </a:r>
            <a:r>
              <a:rPr lang="en-US" dirty="0">
                <a:solidFill>
                  <a:schemeClr val="tx1"/>
                </a:solidFill>
              </a:rPr>
              <a:t>as significant </a:t>
            </a:r>
            <a:r>
              <a:rPr lang="en-US" dirty="0" smtClean="0">
                <a:solidFill>
                  <a:schemeClr val="tx1"/>
                </a:solidFill>
              </a:rPr>
              <a:t>improvement.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733800"/>
            <a:ext cx="8686800" cy="2590800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C:\Users\Maher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8153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494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patient care improves </a:t>
            </a:r>
            <a:r>
              <a:rPr lang="en-US" dirty="0">
                <a:solidFill>
                  <a:schemeClr val="tx1"/>
                </a:solidFill>
              </a:rPr>
              <a:t>and errors are minimized when </a:t>
            </a:r>
            <a:r>
              <a:rPr lang="en-US" dirty="0" smtClean="0">
                <a:solidFill>
                  <a:schemeClr val="tx1"/>
                </a:solidFill>
              </a:rPr>
              <a:t>clinicians use </a:t>
            </a:r>
            <a:r>
              <a:rPr lang="en-US" dirty="0">
                <a:solidFill>
                  <a:schemeClr val="tx1"/>
                </a:solidFill>
              </a:rPr>
              <a:t>quality improvement methods and tools.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You cannot manage what you cannot measure</a:t>
            </a:r>
            <a:r>
              <a:rPr lang="en-US" dirty="0" smtClean="0">
                <a:solidFill>
                  <a:schemeClr val="tx1"/>
                </a:solidFill>
              </a:rPr>
              <a:t>’.</a:t>
            </a:r>
          </a:p>
          <a:p>
            <a:r>
              <a:rPr lang="en-US" dirty="0">
                <a:solidFill>
                  <a:schemeClr val="tx1"/>
                </a:solidFill>
              </a:rPr>
              <a:t>Plan –Do – Check – Act’ cycle, </a:t>
            </a:r>
            <a:r>
              <a:rPr lang="en-US" dirty="0" smtClean="0">
                <a:solidFill>
                  <a:schemeClr val="tx1"/>
                </a:solidFill>
              </a:rPr>
              <a:t>plays </a:t>
            </a:r>
            <a:r>
              <a:rPr lang="en-US" dirty="0">
                <a:solidFill>
                  <a:schemeClr val="tx1"/>
                </a:solidFill>
              </a:rPr>
              <a:t>a key role in quality and </a:t>
            </a:r>
            <a:r>
              <a:rPr lang="en-US" dirty="0" smtClean="0">
                <a:solidFill>
                  <a:schemeClr val="tx1"/>
                </a:solidFill>
              </a:rPr>
              <a:t>productivity improvement </a:t>
            </a:r>
            <a:r>
              <a:rPr lang="en-US" dirty="0">
                <a:solidFill>
                  <a:schemeClr val="tx1"/>
                </a:solidFill>
              </a:rPr>
              <a:t>activities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Flowcharts; fishbone; Pareto charts; and Run charts are effective tools for improvement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0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science of improvement;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quality improvement model;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Change concepts;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Examples of continuous improvement methods;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Clinical Practice Improvement(CPI)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Root Cause </a:t>
            </a:r>
            <a:r>
              <a:rPr lang="en-US" smtClean="0">
                <a:solidFill>
                  <a:schemeClr val="tx1"/>
                </a:solidFill>
              </a:rPr>
              <a:t>Analysis(RCA)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purpose of Quality improvement methods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Identify a problem;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Measure the problem;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Develop a range of interventions designed to fix the problem;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Test whether the interventions worked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2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science of improvement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b="1" dirty="0">
                <a:solidFill>
                  <a:schemeClr val="tx1"/>
                </a:solidFill>
              </a:rPr>
              <a:t>The role of measurement in </a:t>
            </a:r>
            <a:r>
              <a:rPr lang="en-US" b="1" dirty="0" smtClean="0">
                <a:solidFill>
                  <a:schemeClr val="tx1"/>
                </a:solidFill>
              </a:rPr>
              <a:t>improvement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Measurement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collect and analyze data </a:t>
            </a:r>
            <a:r>
              <a:rPr lang="en-US" dirty="0" smtClean="0">
                <a:solidFill>
                  <a:schemeClr val="tx1"/>
                </a:solidFill>
              </a:rPr>
              <a:t>)is </a:t>
            </a:r>
            <a:r>
              <a:rPr lang="en-US" dirty="0">
                <a:solidFill>
                  <a:schemeClr val="tx1"/>
                </a:solidFill>
              </a:rPr>
              <a:t>an essential component of </a:t>
            </a:r>
            <a:r>
              <a:rPr lang="en-US" dirty="0" smtClean="0">
                <a:solidFill>
                  <a:schemeClr val="tx1"/>
                </a:solidFill>
              </a:rPr>
              <a:t>quality Improvement.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There is strong evidence to show </a:t>
            </a:r>
            <a:r>
              <a:rPr lang="en-US" dirty="0" smtClean="0">
                <a:solidFill>
                  <a:schemeClr val="tx1"/>
                </a:solidFill>
              </a:rPr>
              <a:t>that when </a:t>
            </a:r>
            <a:r>
              <a:rPr lang="en-US" dirty="0">
                <a:solidFill>
                  <a:schemeClr val="tx1"/>
                </a:solidFill>
              </a:rPr>
              <a:t>people use the appropriate measures </a:t>
            </a:r>
            <a:r>
              <a:rPr lang="en-US" dirty="0" smtClean="0">
                <a:solidFill>
                  <a:schemeClr val="tx1"/>
                </a:solidFill>
              </a:rPr>
              <a:t>to measure </a:t>
            </a:r>
            <a:r>
              <a:rPr lang="en-US" dirty="0">
                <a:solidFill>
                  <a:schemeClr val="tx1"/>
                </a:solidFill>
              </a:rPr>
              <a:t>change, significant improvements can </a:t>
            </a:r>
            <a:r>
              <a:rPr lang="en-US" dirty="0" smtClean="0">
                <a:solidFill>
                  <a:schemeClr val="tx1"/>
                </a:solidFill>
              </a:rPr>
              <a:t>be made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All </a:t>
            </a:r>
            <a:r>
              <a:rPr lang="en-US" dirty="0">
                <a:solidFill>
                  <a:schemeClr val="tx1"/>
                </a:solidFill>
              </a:rPr>
              <a:t>quality improvement methods rely </a:t>
            </a:r>
            <a:r>
              <a:rPr lang="en-US" dirty="0" smtClean="0">
                <a:solidFill>
                  <a:schemeClr val="tx1"/>
                </a:solidFill>
              </a:rPr>
              <a:t>on measurement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07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science of improvement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Three main types of </a:t>
            </a:r>
            <a:r>
              <a:rPr lang="en-US" b="1" dirty="0" smtClean="0">
                <a:solidFill>
                  <a:schemeClr val="tx1"/>
                </a:solidFill>
              </a:rPr>
              <a:t>measures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Outcomes Measures </a:t>
            </a:r>
            <a:r>
              <a:rPr lang="en-US" sz="1800" dirty="0" smtClean="0">
                <a:solidFill>
                  <a:srgbClr val="FF0000"/>
                </a:solidFill>
              </a:rPr>
              <a:t>: </a:t>
            </a:r>
            <a:r>
              <a:rPr lang="en-US" sz="1800" dirty="0" smtClean="0">
                <a:solidFill>
                  <a:schemeClr val="tx1"/>
                </a:solidFill>
              </a:rPr>
              <a:t>Represent the </a:t>
            </a:r>
            <a:r>
              <a:rPr lang="en-US" sz="1800" b="1" dirty="0" smtClean="0">
                <a:solidFill>
                  <a:srgbClr val="FF0000"/>
                </a:solidFill>
              </a:rPr>
              <a:t>ultimate goal </a:t>
            </a:r>
            <a:r>
              <a:rPr lang="en-US" sz="1800" dirty="0" smtClean="0">
                <a:solidFill>
                  <a:schemeClr val="tx1"/>
                </a:solidFill>
              </a:rPr>
              <a:t>of healthcare</a:t>
            </a:r>
          </a:p>
          <a:p>
            <a:pPr lvl="1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Example: The 30-day mortality rate</a:t>
            </a: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rgbClr val="FF0000"/>
                </a:solidFill>
              </a:rPr>
              <a:t>Processes Measures: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Represent </a:t>
            </a:r>
            <a:r>
              <a:rPr lang="en-US" sz="1800" b="1" dirty="0" smtClean="0">
                <a:solidFill>
                  <a:srgbClr val="FF0000"/>
                </a:solidFill>
              </a:rPr>
              <a:t>the delivery of specific clinical services to patients,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are often based upon clinical guidelines. </a:t>
            </a:r>
          </a:p>
          <a:p>
            <a:pPr lvl="1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Example: The percentage of patients hospitalized for myocardial infarction who are treated with a beta blocker at the time of discharge</a:t>
            </a:r>
          </a:p>
          <a:p>
            <a:pPr lvl="1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rgbClr val="FF0000"/>
                </a:solidFill>
              </a:rPr>
              <a:t>Structure Measures: </a:t>
            </a:r>
            <a:r>
              <a:rPr lang="en-US" sz="1800" dirty="0" smtClean="0">
                <a:solidFill>
                  <a:schemeClr val="tx1"/>
                </a:solidFill>
              </a:rPr>
              <a:t>Represent the </a:t>
            </a:r>
            <a:r>
              <a:rPr lang="en-US" sz="1800" b="1" dirty="0" smtClean="0">
                <a:solidFill>
                  <a:srgbClr val="FF0000"/>
                </a:solidFill>
              </a:rPr>
              <a:t>characteristics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of individual healthcare providers, organizations, and </a:t>
            </a:r>
            <a:r>
              <a:rPr lang="en-US" sz="1800" b="1" dirty="0" smtClean="0">
                <a:solidFill>
                  <a:srgbClr val="FF0000"/>
                </a:solidFill>
              </a:rPr>
              <a:t>facilities</a:t>
            </a:r>
            <a:r>
              <a:rPr lang="en-US" sz="1800" dirty="0" smtClean="0">
                <a:solidFill>
                  <a:srgbClr val="FF0000"/>
                </a:solidFill>
              </a:rPr>
              <a:t>. </a:t>
            </a:r>
          </a:p>
          <a:p>
            <a:pPr marL="297180" lvl="1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 Example:  Nursing to patient ratio in the ICU</a:t>
            </a:r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1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Types of Measures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				</a:t>
            </a:r>
            <a:r>
              <a:rPr lang="en-US" sz="2000" dirty="0" err="1" smtClean="0">
                <a:solidFill>
                  <a:schemeClr val="tx1"/>
                </a:solidFill>
              </a:rPr>
              <a:t>Avedis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Donabedian</a:t>
            </a:r>
            <a:r>
              <a:rPr lang="en-US" sz="2000" dirty="0">
                <a:solidFill>
                  <a:schemeClr val="tx1"/>
                </a:solidFill>
              </a:rPr>
              <a:t> Conceptual Framework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</p:txBody>
      </p:sp>
      <p:pic>
        <p:nvPicPr>
          <p:cNvPr id="4" name="Picture 3" descr="http://img.medscape.com/fullsize/migrated/568/115/ijqhc568115.fig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74676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science of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4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Change concepts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 general idea, with proven merit and sound scientific or logical foundation, that can stimulate specific ideas for changes that lead to improvement.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Asking what changes can be made to improve a particular situation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 :improved study habits, tension with a family member, a teacher or difficulties at work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1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Change concepts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following </a:t>
            </a:r>
            <a:r>
              <a:rPr lang="en-US" dirty="0">
                <a:solidFill>
                  <a:schemeClr val="tx1"/>
                </a:solidFill>
              </a:rPr>
              <a:t>nine general </a:t>
            </a:r>
            <a:r>
              <a:rPr lang="en-US" dirty="0" smtClean="0">
                <a:solidFill>
                  <a:schemeClr val="tx1"/>
                </a:solidFill>
              </a:rPr>
              <a:t>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Eliminate waste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Look for ways of eliminating any activity or resource in the hospital or clinic that does not add value to patient care.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Improve workflow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Improving the flow of work in processes is an important way to improve the quality of patient care delivered by those processes..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7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</TotalTime>
  <Words>1186</Words>
  <Application>Microsoft Office PowerPoint</Application>
  <PresentationFormat>عرض على الشاشة (3:4)‏</PresentationFormat>
  <Paragraphs>160</Paragraphs>
  <Slides>26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Trek</vt:lpstr>
      <vt:lpstr>Introduction to Quality Improvement Methods</vt:lpstr>
      <vt:lpstr>Learning objective </vt:lpstr>
      <vt:lpstr>Outline</vt:lpstr>
      <vt:lpstr>The purpose of Quality improvement methods </vt:lpstr>
      <vt:lpstr>the science of improvement</vt:lpstr>
      <vt:lpstr>the science of improvement</vt:lpstr>
      <vt:lpstr>the science of improvement</vt:lpstr>
      <vt:lpstr>Change concepts</vt:lpstr>
      <vt:lpstr>Change concepts</vt:lpstr>
      <vt:lpstr>Change concepts</vt:lpstr>
      <vt:lpstr>Change concepts</vt:lpstr>
      <vt:lpstr>continuous improvement methods</vt:lpstr>
      <vt:lpstr>continuous improvement methods Clinical practice improvement (CPI) methodology</vt:lpstr>
      <vt:lpstr>improvement model- (Plan-do-study-act cycle)</vt:lpstr>
      <vt:lpstr>improvement model-(Plan-do-study-act cycle)</vt:lpstr>
      <vt:lpstr>improvement model-(Plan-do-study-act cycle)</vt:lpstr>
      <vt:lpstr>improvement model- Root cause analysis (RCA)</vt:lpstr>
      <vt:lpstr>improvement model- Root cause analysis (RCA)</vt:lpstr>
      <vt:lpstr>improvement model- Root cause analysis (RCA)</vt:lpstr>
      <vt:lpstr>improvement model- Root cause analysis (RCA)</vt:lpstr>
      <vt:lpstr>Quality improvement tools</vt:lpstr>
      <vt:lpstr>Quality improvement tools</vt:lpstr>
      <vt:lpstr>Quality improvement tools</vt:lpstr>
      <vt:lpstr>Quality improvement tools</vt:lpstr>
      <vt:lpstr>Quality improvement tools</vt:lpstr>
      <vt:lpstr>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Boran Alakhras</cp:lastModifiedBy>
  <cp:revision>92</cp:revision>
  <dcterms:created xsi:type="dcterms:W3CDTF">2015-04-25T08:39:35Z</dcterms:created>
  <dcterms:modified xsi:type="dcterms:W3CDTF">2018-02-17T11:13:43Z</dcterms:modified>
</cp:coreProperties>
</file>