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388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216639" y="6015037"/>
            <a:ext cx="2409825" cy="787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977126"/>
            <a:ext cx="9144000" cy="880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956304"/>
            <a:ext cx="9144000" cy="901700"/>
          </a:xfrm>
          <a:custGeom>
            <a:avLst/>
            <a:gdLst/>
            <a:ahLst/>
            <a:cxnLst/>
            <a:rect l="l" t="t" r="r" b="b"/>
            <a:pathLst>
              <a:path w="9144000" h="901700">
                <a:moveTo>
                  <a:pt x="0" y="901695"/>
                </a:moveTo>
                <a:lnTo>
                  <a:pt x="9144000" y="901695"/>
                </a:lnTo>
                <a:lnTo>
                  <a:pt x="9144000" y="0"/>
                </a:lnTo>
                <a:lnTo>
                  <a:pt x="0" y="0"/>
                </a:lnTo>
                <a:lnTo>
                  <a:pt x="0" y="901695"/>
                </a:lnTo>
              </a:path>
            </a:pathLst>
          </a:custGeom>
          <a:solidFill>
            <a:srgbClr val="679C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14339" y="5949950"/>
            <a:ext cx="3365510" cy="8635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780546" y="5976397"/>
            <a:ext cx="1337159" cy="8376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9"/>
            <a:ext cx="9144000" cy="59499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216639" y="6015037"/>
            <a:ext cx="2409825" cy="7873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977126"/>
            <a:ext cx="9144000" cy="8808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956304"/>
            <a:ext cx="9144000" cy="901700"/>
          </a:xfrm>
          <a:custGeom>
            <a:avLst/>
            <a:gdLst/>
            <a:ahLst/>
            <a:cxnLst/>
            <a:rect l="l" t="t" r="r" b="b"/>
            <a:pathLst>
              <a:path w="9144000" h="901700">
                <a:moveTo>
                  <a:pt x="0" y="901695"/>
                </a:moveTo>
                <a:lnTo>
                  <a:pt x="9144000" y="901695"/>
                </a:lnTo>
                <a:lnTo>
                  <a:pt x="9144000" y="0"/>
                </a:lnTo>
                <a:lnTo>
                  <a:pt x="0" y="0"/>
                </a:lnTo>
                <a:lnTo>
                  <a:pt x="0" y="901695"/>
                </a:lnTo>
              </a:path>
            </a:pathLst>
          </a:custGeom>
          <a:solidFill>
            <a:srgbClr val="679C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14339" y="5949950"/>
            <a:ext cx="3365510" cy="8635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780546" y="5976397"/>
            <a:ext cx="1337159" cy="83760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9286" y="391504"/>
            <a:ext cx="7405427" cy="920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1603" y="1660427"/>
            <a:ext cx="7980792" cy="3482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99561" y="6233966"/>
            <a:ext cx="292735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78475" y="6443865"/>
            <a:ext cx="248920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g"/><Relationship Id="rId5" Type="http://schemas.openxmlformats.org/officeDocument/2006/relationships/hyperlink" Target="http://www.who.int/gpsc/5may/background/" TargetMode="Externa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2538" y="736465"/>
            <a:ext cx="7113905" cy="163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4480" algn="ctr">
              <a:lnSpc>
                <a:spcPct val="100000"/>
              </a:lnSpc>
            </a:pPr>
            <a:r>
              <a:rPr sz="4000" spc="-20" dirty="0">
                <a:latin typeface="Arial"/>
                <a:cs typeface="Arial"/>
              </a:rPr>
              <a:t>Topic</a:t>
            </a:r>
            <a:r>
              <a:rPr sz="4000" spc="114" dirty="0">
                <a:latin typeface="Times New Roman"/>
                <a:cs typeface="Times New Roman"/>
              </a:rPr>
              <a:t> </a:t>
            </a:r>
            <a:r>
              <a:rPr sz="4000" spc="-25" dirty="0">
                <a:latin typeface="Arial"/>
                <a:cs typeface="Arial"/>
              </a:rPr>
              <a:t>9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4000" spc="-20" dirty="0">
                <a:latin typeface="Arial"/>
                <a:cs typeface="Arial"/>
              </a:rPr>
              <a:t>Infecti</a:t>
            </a:r>
            <a:r>
              <a:rPr sz="4000" spc="-30" dirty="0">
                <a:latin typeface="Arial"/>
                <a:cs typeface="Arial"/>
              </a:rPr>
              <a:t>o</a:t>
            </a:r>
            <a:r>
              <a:rPr sz="4000" spc="-25" dirty="0">
                <a:latin typeface="Arial"/>
                <a:cs typeface="Arial"/>
              </a:rPr>
              <a:t>n</a:t>
            </a:r>
            <a:r>
              <a:rPr sz="4000" spc="110" dirty="0">
                <a:latin typeface="Times New Roman"/>
                <a:cs typeface="Times New Roman"/>
              </a:rPr>
              <a:t> </a:t>
            </a:r>
            <a:r>
              <a:rPr sz="4000" spc="-25" dirty="0">
                <a:latin typeface="Arial"/>
                <a:cs typeface="Arial"/>
              </a:rPr>
              <a:t>prevention</a:t>
            </a:r>
            <a:r>
              <a:rPr sz="4000" spc="130" dirty="0">
                <a:latin typeface="Times New Roman"/>
                <a:cs typeface="Times New Roman"/>
              </a:rPr>
              <a:t> </a:t>
            </a:r>
            <a:r>
              <a:rPr sz="4000" spc="-30" dirty="0">
                <a:latin typeface="Arial"/>
                <a:cs typeface="Arial"/>
              </a:rPr>
              <a:t>an</a:t>
            </a:r>
            <a:r>
              <a:rPr sz="4000" spc="-25" dirty="0">
                <a:latin typeface="Arial"/>
                <a:cs typeface="Arial"/>
              </a:rPr>
              <a:t>d</a:t>
            </a:r>
            <a:r>
              <a:rPr sz="4000" spc="110" dirty="0">
                <a:latin typeface="Times New Roman"/>
                <a:cs typeface="Times New Roman"/>
              </a:rPr>
              <a:t> </a:t>
            </a:r>
            <a:r>
              <a:rPr sz="4000" spc="-20" dirty="0">
                <a:latin typeface="Arial"/>
                <a:cs typeface="Arial"/>
              </a:rPr>
              <a:t>control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03569" y="2808344"/>
            <a:ext cx="2789301" cy="31416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5289" y="765179"/>
            <a:ext cx="7923154" cy="4975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96745" y="5792774"/>
            <a:ext cx="61372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-10" dirty="0">
                <a:latin typeface="Arial"/>
                <a:cs typeface="Arial"/>
              </a:rPr>
              <a:t>Sou</a:t>
            </a:r>
            <a:r>
              <a:rPr sz="1200" i="1" spc="-5" dirty="0">
                <a:latin typeface="Arial"/>
                <a:cs typeface="Arial"/>
              </a:rPr>
              <a:t>rce: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Arial"/>
                <a:cs typeface="Arial"/>
              </a:rPr>
              <a:t>B</a:t>
            </a:r>
            <a:r>
              <a:rPr sz="1200" i="1" dirty="0">
                <a:latin typeface="Arial"/>
                <a:cs typeface="Arial"/>
              </a:rPr>
              <a:t>urke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Arial"/>
                <a:cs typeface="Arial"/>
              </a:rPr>
              <a:t>J</a:t>
            </a:r>
            <a:r>
              <a:rPr sz="1200" i="1" spc="4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Arial"/>
                <a:cs typeface="Arial"/>
              </a:rPr>
              <a:t>Infe</a:t>
            </a:r>
            <a:r>
              <a:rPr sz="1200" i="1" dirty="0">
                <a:latin typeface="Arial"/>
                <a:cs typeface="Arial"/>
              </a:rPr>
              <a:t>ction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Arial"/>
                <a:cs typeface="Arial"/>
              </a:rPr>
              <a:t>contro</a:t>
            </a:r>
            <a:r>
              <a:rPr sz="1200" i="1" spc="20" dirty="0">
                <a:latin typeface="Arial"/>
                <a:cs typeface="Arial"/>
              </a:rPr>
              <a:t>l</a:t>
            </a:r>
            <a:r>
              <a:rPr sz="1200" i="1" spc="-5" dirty="0">
                <a:latin typeface="Arial"/>
                <a:cs typeface="Arial"/>
              </a:rPr>
              <a:t>-</a:t>
            </a:r>
            <a:r>
              <a:rPr sz="1200" i="1" dirty="0">
                <a:latin typeface="Arial"/>
                <a:cs typeface="Arial"/>
              </a:rPr>
              <a:t>a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Arial"/>
                <a:cs typeface="Arial"/>
              </a:rPr>
              <a:t>prob</a:t>
            </a:r>
            <a:r>
              <a:rPr sz="1200" i="1" spc="-5" dirty="0">
                <a:latin typeface="Arial"/>
                <a:cs typeface="Arial"/>
              </a:rPr>
              <a:t>le</a:t>
            </a:r>
            <a:r>
              <a:rPr sz="1200" i="1" dirty="0">
                <a:latin typeface="Arial"/>
                <a:cs typeface="Arial"/>
              </a:rPr>
              <a:t>m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Arial"/>
                <a:cs typeface="Arial"/>
              </a:rPr>
              <a:t>fo</a:t>
            </a:r>
            <a:r>
              <a:rPr sz="1200" i="1" dirty="0">
                <a:latin typeface="Arial"/>
                <a:cs typeface="Arial"/>
              </a:rPr>
              <a:t>r</a:t>
            </a:r>
            <a:r>
              <a:rPr sz="1200" i="1" spc="3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Arial"/>
                <a:cs typeface="Arial"/>
              </a:rPr>
              <a:t>p</a:t>
            </a:r>
            <a:r>
              <a:rPr sz="1200" i="1" spc="5" dirty="0">
                <a:latin typeface="Arial"/>
                <a:cs typeface="Arial"/>
              </a:rPr>
              <a:t>a</a:t>
            </a:r>
            <a:r>
              <a:rPr sz="1200" i="1" dirty="0">
                <a:latin typeface="Arial"/>
                <a:cs typeface="Arial"/>
              </a:rPr>
              <a:t>tien</a:t>
            </a:r>
            <a:r>
              <a:rPr sz="1200" i="1" spc="-5" dirty="0">
                <a:latin typeface="Arial"/>
                <a:cs typeface="Arial"/>
              </a:rPr>
              <a:t>t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Arial"/>
                <a:cs typeface="Arial"/>
              </a:rPr>
              <a:t>sa</a:t>
            </a:r>
            <a:r>
              <a:rPr sz="1200" i="1" spc="-5" dirty="0">
                <a:latin typeface="Arial"/>
                <a:cs typeface="Arial"/>
              </a:rPr>
              <a:t>fety</a:t>
            </a:r>
            <a:r>
              <a:rPr sz="1200" i="1" spc="2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Arial"/>
                <a:cs typeface="Arial"/>
              </a:rPr>
              <a:t>Ne</a:t>
            </a:r>
            <a:r>
              <a:rPr sz="1200" i="1" dirty="0">
                <a:latin typeface="Arial"/>
                <a:cs typeface="Arial"/>
              </a:rPr>
              <a:t>w</a:t>
            </a:r>
            <a:r>
              <a:rPr sz="1200" i="1" spc="2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Arial"/>
                <a:cs typeface="Arial"/>
              </a:rPr>
              <a:t>E</a:t>
            </a:r>
            <a:r>
              <a:rPr sz="1200" i="1" dirty="0">
                <a:latin typeface="Arial"/>
                <a:cs typeface="Arial"/>
              </a:rPr>
              <a:t>ng</a:t>
            </a:r>
            <a:r>
              <a:rPr sz="1200" i="1" spc="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Arial"/>
                <a:cs typeface="Arial"/>
              </a:rPr>
              <a:t>Journal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Arial"/>
                <a:cs typeface="Arial"/>
              </a:rPr>
              <a:t>o</a:t>
            </a:r>
            <a:r>
              <a:rPr sz="1200" i="1" spc="-5" dirty="0">
                <a:latin typeface="Arial"/>
                <a:cs typeface="Arial"/>
              </a:rPr>
              <a:t>f</a:t>
            </a:r>
            <a:r>
              <a:rPr sz="1200" i="1" spc="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Arial"/>
                <a:cs typeface="Arial"/>
              </a:rPr>
              <a:t>Med</a:t>
            </a:r>
            <a:r>
              <a:rPr sz="1200" i="1" spc="-5" dirty="0">
                <a:latin typeface="Arial"/>
                <a:cs typeface="Arial"/>
              </a:rPr>
              <a:t>ici</a:t>
            </a:r>
            <a:r>
              <a:rPr sz="1200" i="1" dirty="0">
                <a:latin typeface="Arial"/>
                <a:cs typeface="Arial"/>
              </a:rPr>
              <a:t>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1791" y="0"/>
            <a:ext cx="7853172" cy="12115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83664" y="114300"/>
            <a:ext cx="5455920" cy="9631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133982" y="300212"/>
            <a:ext cx="480314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Main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types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o</a:t>
            </a:r>
            <a:r>
              <a:rPr sz="3600" dirty="0">
                <a:latin typeface="Arial"/>
                <a:cs typeface="Arial"/>
              </a:rPr>
              <a:t>f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infections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591175" y="6443865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000065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4272" y="257556"/>
            <a:ext cx="6198108" cy="153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81911" y="611123"/>
            <a:ext cx="5990844" cy="963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5779" rIns="0" bIns="0" rtlCol="0">
            <a:spAutoFit/>
          </a:bodyPr>
          <a:lstStyle/>
          <a:p>
            <a:pPr marL="975360">
              <a:lnSpc>
                <a:spcPct val="100000"/>
              </a:lnSpc>
            </a:pPr>
            <a:r>
              <a:rPr dirty="0"/>
              <a:t>Environmental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/>
              <a:t>clea</a:t>
            </a:r>
            <a:r>
              <a:rPr spc="5" dirty="0"/>
              <a:t>n</a:t>
            </a:r>
            <a:r>
              <a:rPr spc="-5" dirty="0"/>
              <a:t>li</a:t>
            </a:r>
            <a:r>
              <a:rPr spc="5" dirty="0"/>
              <a:t>n</a:t>
            </a:r>
            <a:r>
              <a:rPr spc="-5" dirty="0"/>
              <a:t>ess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214430" y="2072674"/>
            <a:ext cx="7136765" cy="1677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spc="-1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iro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ment:</a:t>
            </a:r>
            <a:endParaRPr sz="2400">
              <a:latin typeface="Arial"/>
              <a:cs typeface="Arial"/>
            </a:endParaRPr>
          </a:p>
          <a:p>
            <a:pPr marL="376555" indent="-36385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77190" algn="l"/>
              </a:tabLst>
            </a:pPr>
            <a:r>
              <a:rPr sz="2400" dirty="0">
                <a:latin typeface="Arial"/>
                <a:cs typeface="Arial"/>
              </a:rPr>
              <a:t>V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an</a:t>
            </a:r>
            <a:endParaRPr sz="2400">
              <a:latin typeface="Arial"/>
              <a:cs typeface="Arial"/>
            </a:endParaRPr>
          </a:p>
          <a:p>
            <a:pPr marL="376555" indent="-36385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77190" algn="l"/>
              </a:tabLst>
            </a:pPr>
            <a:r>
              <a:rPr sz="2400" spc="-10" dirty="0">
                <a:latin typeface="Arial"/>
                <a:cs typeface="Arial"/>
              </a:rPr>
              <a:t>Incr</a:t>
            </a:r>
            <a:r>
              <a:rPr sz="2400" spc="-5" dirty="0">
                <a:latin typeface="Arial"/>
                <a:cs typeface="Arial"/>
              </a:rPr>
              <a:t>eas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duri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outbreaks</a:t>
            </a:r>
            <a:endParaRPr sz="2400">
              <a:latin typeface="Arial"/>
              <a:cs typeface="Arial"/>
            </a:endParaRPr>
          </a:p>
          <a:p>
            <a:pPr marL="376555" indent="-363855">
              <a:lnSpc>
                <a:spcPct val="100000"/>
              </a:lnSpc>
              <a:spcBef>
                <a:spcPts val="58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77190" algn="l"/>
              </a:tabLst>
            </a:pPr>
            <a:r>
              <a:rPr sz="2400" spc="-5" dirty="0">
                <a:latin typeface="Arial"/>
                <a:cs typeface="Arial"/>
              </a:rPr>
              <a:t>Us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hyp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ch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orit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detergent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durin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outbreaks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370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051" y="216408"/>
            <a:ext cx="9108948" cy="9098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0157" y="391557"/>
            <a:ext cx="863409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-30" dirty="0">
                <a:latin typeface="Arial"/>
                <a:cs typeface="Arial"/>
              </a:rPr>
              <a:t>Ha</a:t>
            </a:r>
            <a:r>
              <a:rPr sz="3400" spc="-35" dirty="0">
                <a:latin typeface="Arial"/>
                <a:cs typeface="Arial"/>
              </a:rPr>
              <a:t>n</a:t>
            </a:r>
            <a:r>
              <a:rPr sz="3400" spc="-20" dirty="0">
                <a:latin typeface="Arial"/>
                <a:cs typeface="Arial"/>
              </a:rPr>
              <a:t>d</a:t>
            </a:r>
            <a:r>
              <a:rPr sz="3400" spc="100" dirty="0">
                <a:latin typeface="Times New Roman"/>
                <a:cs typeface="Times New Roman"/>
              </a:rPr>
              <a:t> </a:t>
            </a:r>
            <a:r>
              <a:rPr sz="3400" spc="-25" dirty="0">
                <a:latin typeface="Arial"/>
                <a:cs typeface="Arial"/>
              </a:rPr>
              <a:t>hygien</a:t>
            </a:r>
            <a:r>
              <a:rPr sz="3400" spc="-20" dirty="0">
                <a:latin typeface="Arial"/>
                <a:cs typeface="Arial"/>
              </a:rPr>
              <a:t>e</a:t>
            </a:r>
            <a:r>
              <a:rPr sz="3400" spc="90" dirty="0">
                <a:latin typeface="Times New Roman"/>
                <a:cs typeface="Times New Roman"/>
              </a:rPr>
              <a:t> </a:t>
            </a:r>
            <a:r>
              <a:rPr sz="3400" spc="-15" dirty="0">
                <a:latin typeface="Arial"/>
                <a:cs typeface="Arial"/>
              </a:rPr>
              <a:t>to</a:t>
            </a:r>
            <a:r>
              <a:rPr sz="3400" spc="105" dirty="0">
                <a:latin typeface="Times New Roman"/>
                <a:cs typeface="Times New Roman"/>
              </a:rPr>
              <a:t> </a:t>
            </a:r>
            <a:r>
              <a:rPr sz="3400" spc="-20" dirty="0">
                <a:latin typeface="Arial"/>
                <a:cs typeface="Arial"/>
              </a:rPr>
              <a:t>minimi</a:t>
            </a:r>
            <a:r>
              <a:rPr sz="3400" spc="-15" dirty="0">
                <a:latin typeface="Arial"/>
                <a:cs typeface="Arial"/>
              </a:rPr>
              <a:t>z</a:t>
            </a:r>
            <a:r>
              <a:rPr sz="3400" spc="-20" dirty="0">
                <a:latin typeface="Arial"/>
                <a:cs typeface="Arial"/>
              </a:rPr>
              <a:t>e</a:t>
            </a:r>
            <a:r>
              <a:rPr sz="3400" spc="80" dirty="0">
                <a:latin typeface="Times New Roman"/>
                <a:cs typeface="Times New Roman"/>
              </a:rPr>
              <a:t> </a:t>
            </a:r>
            <a:r>
              <a:rPr sz="3400" spc="-20" dirty="0">
                <a:latin typeface="Arial"/>
                <a:cs typeface="Arial"/>
              </a:rPr>
              <a:t>spread</a:t>
            </a:r>
            <a:r>
              <a:rPr sz="3400" spc="100" dirty="0">
                <a:latin typeface="Times New Roman"/>
                <a:cs typeface="Times New Roman"/>
              </a:rPr>
              <a:t> </a:t>
            </a:r>
            <a:r>
              <a:rPr sz="3400" spc="-25" dirty="0">
                <a:latin typeface="Arial"/>
                <a:cs typeface="Arial"/>
              </a:rPr>
              <a:t>o</a:t>
            </a:r>
            <a:r>
              <a:rPr sz="3400" spc="-10" dirty="0">
                <a:latin typeface="Arial"/>
                <a:cs typeface="Arial"/>
              </a:rPr>
              <a:t>f</a:t>
            </a:r>
            <a:r>
              <a:rPr sz="3400" spc="105" dirty="0">
                <a:latin typeface="Times New Roman"/>
                <a:cs typeface="Times New Roman"/>
              </a:rPr>
              <a:t> </a:t>
            </a:r>
            <a:r>
              <a:rPr sz="3400" spc="-20" dirty="0">
                <a:latin typeface="Arial"/>
                <a:cs typeface="Arial"/>
              </a:rPr>
              <a:t>infection</a:t>
            </a:r>
            <a:endParaRPr sz="3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175" y="1357275"/>
            <a:ext cx="6475730" cy="314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8159">
              <a:lnSpc>
                <a:spcPct val="100000"/>
              </a:lnSpc>
              <a:tabLst>
                <a:tab pos="1725930" algn="l"/>
              </a:tabLst>
            </a:pPr>
            <a:r>
              <a:rPr sz="2400" spc="-20" dirty="0">
                <a:latin typeface="Arial"/>
                <a:cs typeface="Arial"/>
              </a:rPr>
              <a:t>WHO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's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Arial"/>
                <a:cs typeface="Arial"/>
              </a:rPr>
              <a:t>'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5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Mom</a:t>
            </a:r>
            <a:r>
              <a:rPr sz="2400" spc="-5" dirty="0">
                <a:latin typeface="Arial"/>
                <a:cs typeface="Arial"/>
              </a:rPr>
              <a:t>ent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Hy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spc="-10" dirty="0">
                <a:latin typeface="Arial"/>
                <a:cs typeface="Arial"/>
              </a:rPr>
              <a:t>':</a:t>
            </a:r>
            <a:endParaRPr sz="24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90"/>
              </a:spcBef>
              <a:buClr>
                <a:srgbClr val="1786E2"/>
              </a:buClr>
              <a:buFont typeface="Arial"/>
              <a:buAutoNum type="arabicPeriod"/>
              <a:tabLst>
                <a:tab pos="584200" algn="l"/>
              </a:tabLst>
            </a:pP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fore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Tou</a:t>
            </a:r>
            <a:r>
              <a:rPr sz="2400" spc="-1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tie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85"/>
              </a:spcBef>
              <a:buClr>
                <a:srgbClr val="1786E2"/>
              </a:buClr>
              <a:buFont typeface="Arial"/>
              <a:buAutoNum type="arabicPeriod"/>
              <a:tabLst>
                <a:tab pos="584200" algn="l"/>
              </a:tabLst>
            </a:pP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fore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/Aseptic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Proce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ure</a:t>
            </a:r>
            <a:endParaRPr sz="2400">
              <a:latin typeface="Arial"/>
              <a:cs typeface="Arial"/>
            </a:endParaRPr>
          </a:p>
          <a:p>
            <a:pPr marL="584200" marR="2347595" indent="-571500">
              <a:lnSpc>
                <a:spcPct val="110000"/>
              </a:lnSpc>
              <a:buClr>
                <a:srgbClr val="1786E2"/>
              </a:buClr>
              <a:buFont typeface="Arial"/>
              <a:buAutoNum type="arabicPeriod"/>
              <a:tabLst>
                <a:tab pos="584200" algn="l"/>
              </a:tabLst>
            </a:pPr>
            <a:r>
              <a:rPr sz="2400" spc="-15" dirty="0">
                <a:latin typeface="Arial"/>
                <a:cs typeface="Arial"/>
              </a:rPr>
              <a:t>After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Fl</a:t>
            </a:r>
            <a:r>
              <a:rPr sz="2400" spc="-15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E</a:t>
            </a:r>
            <a:r>
              <a:rPr sz="2400" spc="-35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pos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sk</a:t>
            </a:r>
            <a:endParaRPr sz="240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290"/>
              </a:spcBef>
              <a:buClr>
                <a:srgbClr val="1786E2"/>
              </a:buClr>
              <a:buFont typeface="Arial"/>
              <a:buAutoNum type="arabicPeriod"/>
              <a:tabLst>
                <a:tab pos="584200" algn="l"/>
              </a:tabLst>
            </a:pPr>
            <a:r>
              <a:rPr sz="2400" dirty="0">
                <a:latin typeface="Arial"/>
                <a:cs typeface="Arial"/>
              </a:rPr>
              <a:t>After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uc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tie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  <a:p>
            <a:pPr marL="518159" marR="2868930" indent="-505459">
              <a:lnSpc>
                <a:spcPct val="110000"/>
              </a:lnSpc>
              <a:buClr>
                <a:srgbClr val="1786E2"/>
              </a:buClr>
              <a:buFont typeface="Arial"/>
              <a:buAutoNum type="arabicPeriod"/>
              <a:tabLst>
                <a:tab pos="584200" algn="l"/>
              </a:tabLst>
            </a:pPr>
            <a:r>
              <a:rPr sz="2400" spc="-15" dirty="0">
                <a:latin typeface="Arial"/>
                <a:cs typeface="Arial"/>
              </a:rPr>
              <a:t>After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ch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tient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ou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gs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175" y="5343825"/>
            <a:ext cx="4011929" cy="438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3885" marR="5080" indent="-591820">
              <a:lnSpc>
                <a:spcPct val="110000"/>
              </a:lnSpc>
            </a:pPr>
            <a:r>
              <a:rPr sz="1400" i="1" dirty="0">
                <a:latin typeface="Arial"/>
                <a:cs typeface="Arial"/>
              </a:rPr>
              <a:t>Sourc</a:t>
            </a:r>
            <a:r>
              <a:rPr sz="1400" i="1" spc="-5" dirty="0">
                <a:latin typeface="Arial"/>
                <a:cs typeface="Arial"/>
              </a:rPr>
              <a:t>e</a:t>
            </a:r>
            <a:r>
              <a:rPr sz="1400" i="1" dirty="0">
                <a:latin typeface="Arial"/>
                <a:cs typeface="Arial"/>
              </a:rPr>
              <a:t>:</a:t>
            </a:r>
            <a:r>
              <a:rPr sz="1400" i="1" spc="-5" dirty="0">
                <a:latin typeface="Arial"/>
                <a:cs typeface="Arial"/>
                <a:hlinkClick r:id="rId5"/>
              </a:rPr>
              <a:t>h</a:t>
            </a:r>
            <a:r>
              <a:rPr sz="1400" i="1" spc="-10" dirty="0">
                <a:latin typeface="Arial"/>
                <a:cs typeface="Arial"/>
                <a:hlinkClick r:id="rId5"/>
              </a:rPr>
              <a:t>tt</a:t>
            </a:r>
            <a:r>
              <a:rPr sz="1400" i="1" spc="-5" dirty="0">
                <a:latin typeface="Arial"/>
                <a:cs typeface="Arial"/>
                <a:hlinkClick r:id="rId5"/>
              </a:rPr>
              <a:t>p</a:t>
            </a:r>
            <a:r>
              <a:rPr sz="1400" i="1" spc="-10" dirty="0">
                <a:latin typeface="Arial"/>
                <a:cs typeface="Arial"/>
                <a:hlinkClick r:id="rId5"/>
              </a:rPr>
              <a:t>:/</a:t>
            </a:r>
            <a:r>
              <a:rPr sz="1400" i="1" dirty="0">
                <a:latin typeface="Arial"/>
                <a:cs typeface="Arial"/>
                <a:hlinkClick r:id="rId5"/>
              </a:rPr>
              <a:t>/</a:t>
            </a:r>
            <a:r>
              <a:rPr sz="1400" i="1" spc="-10" dirty="0">
                <a:latin typeface="Arial"/>
                <a:cs typeface="Arial"/>
                <a:hlinkClick r:id="rId5"/>
              </a:rPr>
              <a:t>www</a:t>
            </a:r>
            <a:r>
              <a:rPr sz="1400" i="1" dirty="0">
                <a:latin typeface="Arial"/>
                <a:cs typeface="Arial"/>
                <a:hlinkClick r:id="rId5"/>
              </a:rPr>
              <a:t>.</a:t>
            </a:r>
            <a:r>
              <a:rPr sz="1400" i="1" spc="-10" dirty="0">
                <a:latin typeface="Arial"/>
                <a:cs typeface="Arial"/>
                <a:hlinkClick r:id="rId5"/>
              </a:rPr>
              <a:t>w</a:t>
            </a:r>
            <a:r>
              <a:rPr sz="1400" i="1" spc="-5" dirty="0">
                <a:latin typeface="Arial"/>
                <a:cs typeface="Arial"/>
                <a:hlinkClick r:id="rId5"/>
              </a:rPr>
              <a:t>ho</a:t>
            </a:r>
            <a:r>
              <a:rPr sz="1400" i="1" spc="-10" dirty="0">
                <a:latin typeface="Arial"/>
                <a:cs typeface="Arial"/>
                <a:hlinkClick r:id="rId5"/>
              </a:rPr>
              <a:t>.</a:t>
            </a:r>
            <a:r>
              <a:rPr sz="1400" i="1" spc="-5" dirty="0">
                <a:latin typeface="Arial"/>
                <a:cs typeface="Arial"/>
                <a:hlinkClick r:id="rId5"/>
              </a:rPr>
              <a:t>in</a:t>
            </a:r>
            <a:r>
              <a:rPr sz="1400" i="1" spc="-10" dirty="0">
                <a:latin typeface="Arial"/>
                <a:cs typeface="Arial"/>
                <a:hlinkClick r:id="rId5"/>
              </a:rPr>
              <a:t>t/</a:t>
            </a:r>
            <a:r>
              <a:rPr sz="1400" i="1" spc="-5" dirty="0">
                <a:latin typeface="Arial"/>
                <a:cs typeface="Arial"/>
                <a:hlinkClick r:id="rId5"/>
              </a:rPr>
              <a:t>g</a:t>
            </a:r>
            <a:r>
              <a:rPr sz="1400" i="1" spc="-15" dirty="0">
                <a:latin typeface="Arial"/>
                <a:cs typeface="Arial"/>
                <a:hlinkClick r:id="rId5"/>
              </a:rPr>
              <a:t>p</a:t>
            </a:r>
            <a:r>
              <a:rPr sz="1400" i="1" dirty="0">
                <a:latin typeface="Arial"/>
                <a:cs typeface="Arial"/>
                <a:hlinkClick r:id="rId5"/>
              </a:rPr>
              <a:t>s</a:t>
            </a:r>
            <a:r>
              <a:rPr sz="1400" i="1" spc="-10" dirty="0">
                <a:latin typeface="Arial"/>
                <a:cs typeface="Arial"/>
                <a:hlinkClick r:id="rId5"/>
              </a:rPr>
              <a:t>c</a:t>
            </a:r>
            <a:r>
              <a:rPr sz="1400" i="1" dirty="0">
                <a:latin typeface="Arial"/>
                <a:cs typeface="Arial"/>
                <a:hlinkClick r:id="rId5"/>
              </a:rPr>
              <a:t>/</a:t>
            </a:r>
            <a:r>
              <a:rPr sz="1400" i="1" spc="-5" dirty="0">
                <a:latin typeface="Arial"/>
                <a:cs typeface="Arial"/>
                <a:hlinkClick r:id="rId5"/>
              </a:rPr>
              <a:t>5</a:t>
            </a:r>
            <a:r>
              <a:rPr sz="1400" i="1" spc="-10" dirty="0">
                <a:latin typeface="Arial"/>
                <a:cs typeface="Arial"/>
                <a:hlinkClick r:id="rId5"/>
              </a:rPr>
              <a:t>m</a:t>
            </a:r>
            <a:r>
              <a:rPr sz="1400" i="1" spc="-15" dirty="0">
                <a:latin typeface="Arial"/>
                <a:cs typeface="Arial"/>
                <a:hlinkClick r:id="rId5"/>
              </a:rPr>
              <a:t>a</a:t>
            </a:r>
            <a:r>
              <a:rPr sz="1400" i="1" dirty="0">
                <a:latin typeface="Arial"/>
                <a:cs typeface="Arial"/>
                <a:hlinkClick r:id="rId5"/>
              </a:rPr>
              <a:t>y</a:t>
            </a:r>
            <a:r>
              <a:rPr sz="1400" i="1" spc="-10" dirty="0">
                <a:latin typeface="Arial"/>
                <a:cs typeface="Arial"/>
                <a:hlinkClick r:id="rId5"/>
              </a:rPr>
              <a:t>/</a:t>
            </a:r>
            <a:r>
              <a:rPr sz="1400" i="1" spc="-5" dirty="0">
                <a:latin typeface="Arial"/>
                <a:cs typeface="Arial"/>
                <a:hlinkClick r:id="rId5"/>
              </a:rPr>
              <a:t>b</a:t>
            </a:r>
            <a:r>
              <a:rPr sz="1400" i="1" spc="-15" dirty="0">
                <a:latin typeface="Arial"/>
                <a:cs typeface="Arial"/>
                <a:hlinkClick r:id="rId5"/>
              </a:rPr>
              <a:t>a</a:t>
            </a:r>
            <a:r>
              <a:rPr sz="1400" i="1" spc="-10" dirty="0">
                <a:latin typeface="Arial"/>
                <a:cs typeface="Arial"/>
                <a:hlinkClick r:id="rId5"/>
              </a:rPr>
              <a:t>c</a:t>
            </a:r>
            <a:r>
              <a:rPr sz="1400" i="1" dirty="0">
                <a:latin typeface="Arial"/>
                <a:cs typeface="Arial"/>
                <a:hlinkClick r:id="rId5"/>
              </a:rPr>
              <a:t>k</a:t>
            </a:r>
            <a:r>
              <a:rPr sz="1400" i="1" spc="-15" dirty="0">
                <a:latin typeface="Arial"/>
                <a:cs typeface="Arial"/>
                <a:hlinkClick r:id="rId5"/>
              </a:rPr>
              <a:t>g</a:t>
            </a:r>
            <a:r>
              <a:rPr sz="1400" i="1" dirty="0">
                <a:latin typeface="Arial"/>
                <a:cs typeface="Arial"/>
                <a:hlinkClick r:id="rId5"/>
              </a:rPr>
              <a:t>r</a:t>
            </a:r>
            <a:r>
              <a:rPr sz="1400" i="1" spc="-15" dirty="0">
                <a:latin typeface="Arial"/>
                <a:cs typeface="Arial"/>
                <a:hlinkClick r:id="rId5"/>
              </a:rPr>
              <a:t>o</a:t>
            </a:r>
            <a:r>
              <a:rPr sz="1400" i="1" spc="-5" dirty="0">
                <a:latin typeface="Arial"/>
                <a:cs typeface="Arial"/>
                <a:hlinkClick r:id="rId5"/>
              </a:rPr>
              <a:t>un</a:t>
            </a:r>
            <a:r>
              <a:rPr sz="1400" i="1" spc="-15" dirty="0">
                <a:latin typeface="Arial"/>
                <a:cs typeface="Arial"/>
                <a:hlinkClick r:id="rId5"/>
              </a:rPr>
              <a:t>d</a:t>
            </a:r>
            <a:r>
              <a:rPr sz="1400" i="1" dirty="0">
                <a:latin typeface="Arial"/>
                <a:cs typeface="Arial"/>
                <a:hlinkClick r:id="rId5"/>
              </a:rPr>
              <a:t>/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Arial"/>
                <a:cs typeface="Arial"/>
              </a:rPr>
              <a:t>5</a:t>
            </a:r>
            <a:r>
              <a:rPr sz="1400" i="1" spc="-10" dirty="0">
                <a:latin typeface="Arial"/>
                <a:cs typeface="Arial"/>
              </a:rPr>
              <a:t>m</a:t>
            </a:r>
            <a:r>
              <a:rPr sz="1400" i="1" spc="-5" dirty="0">
                <a:latin typeface="Arial"/>
                <a:cs typeface="Arial"/>
              </a:rPr>
              <a:t>o</a:t>
            </a:r>
            <a:r>
              <a:rPr sz="1400" i="1" spc="-10" dirty="0">
                <a:latin typeface="Arial"/>
                <a:cs typeface="Arial"/>
              </a:rPr>
              <a:t>m</a:t>
            </a:r>
            <a:r>
              <a:rPr sz="1400" i="1" spc="-5" dirty="0">
                <a:latin typeface="Arial"/>
                <a:cs typeface="Arial"/>
              </a:rPr>
              <a:t>en</a:t>
            </a:r>
            <a:r>
              <a:rPr sz="1400" i="1" dirty="0">
                <a:latin typeface="Arial"/>
                <a:cs typeface="Arial"/>
              </a:rPr>
              <a:t>t</a:t>
            </a:r>
            <a:r>
              <a:rPr sz="1400" i="1" spc="-10" dirty="0">
                <a:latin typeface="Arial"/>
                <a:cs typeface="Arial"/>
              </a:rPr>
              <a:t>s/</a:t>
            </a:r>
            <a:r>
              <a:rPr sz="1400" i="1" spc="-5" dirty="0">
                <a:latin typeface="Arial"/>
                <a:cs typeface="Arial"/>
              </a:rPr>
              <a:t>en</a:t>
            </a:r>
            <a:r>
              <a:rPr sz="1400" i="1" spc="-10" dirty="0">
                <a:latin typeface="Arial"/>
                <a:cs typeface="Arial"/>
              </a:rPr>
              <a:t>/</a:t>
            </a:r>
            <a:r>
              <a:rPr sz="1400" i="1" spc="-5" dirty="0">
                <a:latin typeface="Arial"/>
                <a:cs typeface="Arial"/>
              </a:rPr>
              <a:t>in</a:t>
            </a:r>
            <a:r>
              <a:rPr sz="1400" i="1" spc="-15" dirty="0">
                <a:latin typeface="Arial"/>
                <a:cs typeface="Arial"/>
              </a:rPr>
              <a:t>d</a:t>
            </a:r>
            <a:r>
              <a:rPr sz="1400" i="1" spc="-5" dirty="0">
                <a:latin typeface="Arial"/>
                <a:cs typeface="Arial"/>
              </a:rPr>
              <a:t>e</a:t>
            </a:r>
            <a:r>
              <a:rPr sz="1400" i="1" spc="-10" dirty="0">
                <a:latin typeface="Arial"/>
                <a:cs typeface="Arial"/>
              </a:rPr>
              <a:t>x.</a:t>
            </a:r>
            <a:r>
              <a:rPr sz="1400" i="1" spc="-5" dirty="0">
                <a:latin typeface="Arial"/>
                <a:cs typeface="Arial"/>
              </a:rPr>
              <a:t>h</a:t>
            </a:r>
            <a:r>
              <a:rPr sz="1400" i="1" spc="-10" dirty="0">
                <a:latin typeface="Arial"/>
                <a:cs typeface="Arial"/>
              </a:rPr>
              <a:t>tm</a:t>
            </a:r>
            <a:r>
              <a:rPr sz="1400" i="1" dirty="0"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27616" y="2492386"/>
            <a:ext cx="4572000" cy="33972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71270" y="2165372"/>
            <a:ext cx="2011045" cy="1800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Gloves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Gowns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Face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asks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416051"/>
            <a:ext cx="7420356" cy="153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84147" y="769619"/>
            <a:ext cx="6976872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35355" y="956161"/>
            <a:ext cx="61988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Personal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protectiv</a:t>
            </a:r>
            <a:r>
              <a:rPr sz="3600" dirty="0">
                <a:latin typeface="Arial"/>
                <a:cs typeface="Arial"/>
              </a:rPr>
              <a:t>e</a:t>
            </a:r>
            <a:r>
              <a:rPr sz="3600" spc="10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equipment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174" y="1601745"/>
            <a:ext cx="7225665" cy="3457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K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imum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recap,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ea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dl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af</a:t>
            </a:r>
            <a:r>
              <a:rPr sz="2400" spc="-5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use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scard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eac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dl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nto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sharps'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conta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po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2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use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1786E2"/>
              </a:buClr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overlo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full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sharps'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reach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ren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68" y="126492"/>
            <a:ext cx="9133331" cy="1530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32432" y="480059"/>
            <a:ext cx="5554980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8304" rIns="0" bIns="0" rtlCol="0">
            <a:spAutoFit/>
          </a:bodyPr>
          <a:lstStyle/>
          <a:p>
            <a:pPr marL="1325880">
              <a:lnSpc>
                <a:spcPts val="4285"/>
              </a:lnSpc>
            </a:pPr>
            <a:r>
              <a:rPr dirty="0"/>
              <a:t>Safe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/>
              <a:t>disposa</a:t>
            </a:r>
            <a:r>
              <a:rPr dirty="0"/>
              <a:t>l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dirty="0"/>
              <a:t>sha</a:t>
            </a:r>
            <a:r>
              <a:rPr spc="5" dirty="0"/>
              <a:t>r</a:t>
            </a:r>
            <a:r>
              <a:rPr spc="-5" dirty="0"/>
              <a:t>ps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6572" y="199644"/>
            <a:ext cx="7566659" cy="1530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70304" y="553212"/>
            <a:ext cx="5885688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8509" rIns="0" bIns="0" rtlCol="0">
            <a:spAutoFit/>
          </a:bodyPr>
          <a:lstStyle/>
          <a:p>
            <a:pPr marL="1063625">
              <a:lnSpc>
                <a:spcPct val="100000"/>
              </a:lnSpc>
            </a:pPr>
            <a:r>
              <a:rPr dirty="0"/>
              <a:t>What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/>
              <a:t>students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-5" dirty="0"/>
              <a:t>nee</a:t>
            </a:r>
            <a:r>
              <a:rPr dirty="0"/>
              <a:t>d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/>
              <a:t>do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050445" y="1912776"/>
            <a:ext cx="6621145" cy="2970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stan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prec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uti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014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2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im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un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zed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ag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nst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patiti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014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persona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protec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met</a:t>
            </a:r>
            <a:r>
              <a:rPr sz="2400" spc="-5" dirty="0">
                <a:latin typeface="Arial"/>
                <a:cs typeface="Arial"/>
              </a:rPr>
              <a:t>ho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02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25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pos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014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2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nco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rage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other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us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standard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precautio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3158" y="2360075"/>
            <a:ext cx="5826760" cy="1917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Stu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may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rout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serve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staff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o: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563880" indent="-280035">
              <a:lnSpc>
                <a:spcPct val="100000"/>
              </a:lnSpc>
              <a:spcBef>
                <a:spcPts val="204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564515" algn="l"/>
              </a:tabLst>
            </a:pPr>
            <a:r>
              <a:rPr sz="2000" dirty="0">
                <a:latin typeface="Arial"/>
                <a:cs typeface="Arial"/>
              </a:rPr>
              <a:t>Fail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mply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wit</a:t>
            </a:r>
            <a:r>
              <a:rPr sz="2000" dirty="0">
                <a:latin typeface="Arial"/>
                <a:cs typeface="Arial"/>
              </a:rPr>
              <a:t>h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han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hygien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pra</a:t>
            </a:r>
            <a:r>
              <a:rPr sz="2000" spc="10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tices</a:t>
            </a:r>
            <a:endParaRPr sz="2000">
              <a:latin typeface="Arial"/>
              <a:cs typeface="Arial"/>
            </a:endParaRPr>
          </a:p>
          <a:p>
            <a:pPr marL="563880" indent="-280035">
              <a:lnSpc>
                <a:spcPct val="100000"/>
              </a:lnSpc>
              <a:spcBef>
                <a:spcPts val="48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564515" algn="l"/>
              </a:tabLst>
            </a:pPr>
            <a:r>
              <a:rPr sz="2000" dirty="0">
                <a:latin typeface="Arial"/>
                <a:cs typeface="Arial"/>
              </a:rPr>
              <a:t>Fail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tice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infectio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event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ntrol</a:t>
            </a:r>
            <a:endParaRPr sz="2000">
              <a:latin typeface="Arial"/>
              <a:cs typeface="Arial"/>
            </a:endParaRPr>
          </a:p>
          <a:p>
            <a:pPr marL="5638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re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om</a:t>
            </a:r>
            <a:r>
              <a:rPr sz="2000" spc="-10" dirty="0">
                <a:latin typeface="Arial"/>
                <a:cs typeface="Arial"/>
              </a:rPr>
              <a:t>m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dat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ons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68" y="344424"/>
            <a:ext cx="9133331" cy="153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1539" y="423672"/>
            <a:ext cx="7638287" cy="15118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41885" y="610220"/>
            <a:ext cx="6858634" cy="103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Encourage</a:t>
            </a:r>
            <a:r>
              <a:rPr sz="3600" spc="7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other</a:t>
            </a:r>
            <a:r>
              <a:rPr sz="3600" dirty="0">
                <a:latin typeface="Arial"/>
                <a:cs typeface="Arial"/>
              </a:rPr>
              <a:t>s</a:t>
            </a:r>
            <a:r>
              <a:rPr sz="3600" spc="105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Arial"/>
                <a:cs typeface="Arial"/>
              </a:rPr>
              <a:t>t</a:t>
            </a:r>
            <a:r>
              <a:rPr sz="3600" dirty="0">
                <a:latin typeface="Arial"/>
                <a:cs typeface="Arial"/>
              </a:rPr>
              <a:t>o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participat</a:t>
            </a:r>
            <a:r>
              <a:rPr sz="3600" dirty="0">
                <a:latin typeface="Arial"/>
                <a:cs typeface="Arial"/>
              </a:rPr>
              <a:t>e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in</a:t>
            </a:r>
            <a:endParaRPr sz="360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infectio</a:t>
            </a:r>
            <a:r>
              <a:rPr sz="3600" dirty="0">
                <a:latin typeface="Arial"/>
                <a:cs typeface="Arial"/>
              </a:rPr>
              <a:t>n</a:t>
            </a:r>
            <a:r>
              <a:rPr sz="3600" spc="10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control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" y="83819"/>
            <a:ext cx="9133331" cy="6949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70147" y="64007"/>
            <a:ext cx="2342388" cy="8564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90368" y="240247"/>
            <a:ext cx="1763395" cy="407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sz="3200" dirty="0">
                <a:latin typeface="Arial"/>
                <a:cs typeface="Arial"/>
              </a:rPr>
              <a:t>Su</a:t>
            </a:r>
            <a:r>
              <a:rPr sz="3200" spc="-15" dirty="0">
                <a:latin typeface="Arial"/>
                <a:cs typeface="Arial"/>
              </a:rPr>
              <a:t>m</a:t>
            </a:r>
            <a:r>
              <a:rPr sz="3200" dirty="0">
                <a:latin typeface="Arial"/>
                <a:cs typeface="Arial"/>
              </a:rPr>
              <a:t>m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ry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474063" y="810368"/>
            <a:ext cx="8191500" cy="5095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300" dirty="0">
                <a:latin typeface="Arial"/>
                <a:cs typeface="Arial"/>
              </a:rPr>
              <a:t>Know</a:t>
            </a:r>
            <a:r>
              <a:rPr sz="2300" spc="3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the</a:t>
            </a:r>
            <a:r>
              <a:rPr sz="2300" spc="4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main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gu</a:t>
            </a:r>
            <a:r>
              <a:rPr sz="2300" dirty="0">
                <a:latin typeface="Arial"/>
                <a:cs typeface="Arial"/>
              </a:rPr>
              <a:t>i</a:t>
            </a:r>
            <a:r>
              <a:rPr sz="2300" spc="-5" dirty="0">
                <a:latin typeface="Arial"/>
                <a:cs typeface="Arial"/>
              </a:rPr>
              <a:t>d</a:t>
            </a:r>
            <a:r>
              <a:rPr sz="2300" spc="-10" dirty="0">
                <a:latin typeface="Arial"/>
                <a:cs typeface="Arial"/>
              </a:rPr>
              <a:t>e</a:t>
            </a:r>
            <a:r>
              <a:rPr sz="2300" spc="-5" dirty="0">
                <a:latin typeface="Arial"/>
                <a:cs typeface="Arial"/>
              </a:rPr>
              <a:t>l</a:t>
            </a:r>
            <a:r>
              <a:rPr sz="2300" dirty="0">
                <a:latin typeface="Arial"/>
                <a:cs typeface="Arial"/>
              </a:rPr>
              <a:t>i</a:t>
            </a:r>
            <a:r>
              <a:rPr sz="2300" spc="-10" dirty="0">
                <a:latin typeface="Arial"/>
                <a:cs typeface="Arial"/>
              </a:rPr>
              <a:t>ne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n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eac</a:t>
            </a:r>
            <a:r>
              <a:rPr sz="2300" dirty="0">
                <a:latin typeface="Arial"/>
                <a:cs typeface="Arial"/>
              </a:rPr>
              <a:t>h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f</a:t>
            </a:r>
            <a:r>
              <a:rPr sz="2300" spc="5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the</a:t>
            </a:r>
            <a:r>
              <a:rPr sz="2300" spc="3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cli</a:t>
            </a:r>
            <a:r>
              <a:rPr sz="2300" spc="5" dirty="0">
                <a:latin typeface="Arial"/>
                <a:cs typeface="Arial"/>
              </a:rPr>
              <a:t>n</a:t>
            </a:r>
            <a:r>
              <a:rPr sz="2300" spc="-5" dirty="0">
                <a:latin typeface="Arial"/>
                <a:cs typeface="Arial"/>
              </a:rPr>
              <a:t>ical</a:t>
            </a:r>
            <a:endParaRPr sz="23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300" spc="-5" dirty="0">
                <a:latin typeface="Arial"/>
                <a:cs typeface="Arial"/>
              </a:rPr>
              <a:t>environme</a:t>
            </a:r>
            <a:r>
              <a:rPr sz="2300" spc="-15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ts</a:t>
            </a:r>
            <a:r>
              <a:rPr sz="2300" spc="1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n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w</a:t>
            </a:r>
            <a:r>
              <a:rPr sz="2300" dirty="0">
                <a:latin typeface="Arial"/>
                <a:cs typeface="Arial"/>
              </a:rPr>
              <a:t>h</a:t>
            </a:r>
            <a:r>
              <a:rPr sz="2300" spc="-5" dirty="0">
                <a:latin typeface="Arial"/>
                <a:cs typeface="Arial"/>
              </a:rPr>
              <a:t>ic</a:t>
            </a:r>
            <a:r>
              <a:rPr sz="2300" dirty="0">
                <a:latin typeface="Arial"/>
                <a:cs typeface="Arial"/>
              </a:rPr>
              <a:t>h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you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ar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4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w</a:t>
            </a:r>
            <a:r>
              <a:rPr sz="2300" dirty="0">
                <a:latin typeface="Arial"/>
                <a:cs typeface="Arial"/>
              </a:rPr>
              <a:t>orki</a:t>
            </a:r>
            <a:r>
              <a:rPr sz="2300" spc="5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g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300" dirty="0">
                <a:latin typeface="Arial"/>
                <a:cs typeface="Arial"/>
              </a:rPr>
              <a:t>Accept</a:t>
            </a:r>
            <a:r>
              <a:rPr sz="2300" spc="4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resp</a:t>
            </a:r>
            <a:r>
              <a:rPr sz="2300" spc="5" dirty="0">
                <a:latin typeface="Arial"/>
                <a:cs typeface="Arial"/>
              </a:rPr>
              <a:t>o</a:t>
            </a:r>
            <a:r>
              <a:rPr sz="2300" spc="-10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-10" dirty="0">
                <a:latin typeface="Arial"/>
                <a:cs typeface="Arial"/>
              </a:rPr>
              <a:t>i</a:t>
            </a:r>
            <a:r>
              <a:rPr sz="2300" spc="-5" dirty="0">
                <a:latin typeface="Arial"/>
                <a:cs typeface="Arial"/>
              </a:rPr>
              <a:t>bilit</a:t>
            </a:r>
            <a:r>
              <a:rPr sz="2300" dirty="0">
                <a:latin typeface="Arial"/>
                <a:cs typeface="Arial"/>
              </a:rPr>
              <a:t>y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for</a:t>
            </a:r>
            <a:r>
              <a:rPr sz="2300" spc="4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mi</a:t>
            </a:r>
            <a:r>
              <a:rPr sz="2300" spc="5" dirty="0">
                <a:latin typeface="Arial"/>
                <a:cs typeface="Arial"/>
              </a:rPr>
              <a:t>n</a:t>
            </a:r>
            <a:r>
              <a:rPr sz="2300" spc="-5" dirty="0">
                <a:latin typeface="Arial"/>
                <a:cs typeface="Arial"/>
              </a:rPr>
              <a:t>im</a:t>
            </a:r>
            <a:r>
              <a:rPr sz="2300" spc="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zing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op</a:t>
            </a:r>
            <a:r>
              <a:rPr sz="2300" spc="5" dirty="0">
                <a:latin typeface="Arial"/>
                <a:cs typeface="Arial"/>
              </a:rPr>
              <a:t>p</a:t>
            </a:r>
            <a:r>
              <a:rPr sz="2300" spc="-5" dirty="0">
                <a:latin typeface="Arial"/>
                <a:cs typeface="Arial"/>
              </a:rPr>
              <a:t>ort</a:t>
            </a:r>
            <a:r>
              <a:rPr sz="2300" spc="-10" dirty="0">
                <a:latin typeface="Arial"/>
                <a:cs typeface="Arial"/>
              </a:rPr>
              <a:t>un</a:t>
            </a:r>
            <a:r>
              <a:rPr sz="2300" spc="-5" dirty="0">
                <a:latin typeface="Arial"/>
                <a:cs typeface="Arial"/>
              </a:rPr>
              <a:t>itie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for</a:t>
            </a:r>
            <a:endParaRPr sz="23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300" spc="-5" dirty="0">
                <a:latin typeface="Arial"/>
                <a:cs typeface="Arial"/>
              </a:rPr>
              <a:t>infectio</a:t>
            </a:r>
            <a:r>
              <a:rPr sz="2300" dirty="0">
                <a:latin typeface="Arial"/>
                <a:cs typeface="Arial"/>
              </a:rPr>
              <a:t>n</a:t>
            </a:r>
            <a:r>
              <a:rPr sz="2300" spc="55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Arial"/>
                <a:cs typeface="Arial"/>
              </a:rPr>
              <a:t>t</a:t>
            </a:r>
            <a:r>
              <a:rPr sz="2300" dirty="0">
                <a:latin typeface="Arial"/>
                <a:cs typeface="Arial"/>
              </a:rPr>
              <a:t>ra</a:t>
            </a:r>
            <a:r>
              <a:rPr sz="2300" spc="-10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-15" dirty="0">
                <a:latin typeface="Arial"/>
                <a:cs typeface="Arial"/>
              </a:rPr>
              <a:t>m</a:t>
            </a:r>
            <a:r>
              <a:rPr sz="2300" spc="-5" dirty="0">
                <a:latin typeface="Arial"/>
                <a:cs typeface="Arial"/>
              </a:rPr>
              <a:t>is</a:t>
            </a:r>
            <a:r>
              <a:rPr sz="2300" spc="-15" dirty="0">
                <a:latin typeface="Arial"/>
                <a:cs typeface="Arial"/>
              </a:rPr>
              <a:t>s</a:t>
            </a:r>
            <a:r>
              <a:rPr sz="2300" spc="-5" dirty="0">
                <a:latin typeface="Arial"/>
                <a:cs typeface="Arial"/>
              </a:rPr>
              <a:t>ion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300" spc="-5" dirty="0">
                <a:latin typeface="Arial"/>
                <a:cs typeface="Arial"/>
              </a:rPr>
              <a:t>Le</a:t>
            </a:r>
            <a:r>
              <a:rPr sz="2300" dirty="0">
                <a:latin typeface="Arial"/>
                <a:cs typeface="Arial"/>
              </a:rPr>
              <a:t>t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staff</a:t>
            </a:r>
            <a:r>
              <a:rPr sz="2300" spc="3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know</a:t>
            </a:r>
            <a:r>
              <a:rPr sz="2300" spc="4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f</a:t>
            </a:r>
            <a:r>
              <a:rPr sz="2300" spc="6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supp</a:t>
            </a:r>
            <a:r>
              <a:rPr sz="2300" spc="5" dirty="0">
                <a:latin typeface="Arial"/>
                <a:cs typeface="Arial"/>
              </a:rPr>
              <a:t>l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es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</a:t>
            </a:r>
            <a:r>
              <a:rPr sz="2300" spc="-15" dirty="0">
                <a:latin typeface="Arial"/>
                <a:cs typeface="Arial"/>
              </a:rPr>
              <a:t>r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n</a:t>
            </a:r>
            <a:r>
              <a:rPr sz="2300" spc="-5" dirty="0">
                <a:latin typeface="Arial"/>
                <a:cs typeface="Arial"/>
              </a:rPr>
              <a:t>adeq</a:t>
            </a:r>
            <a:r>
              <a:rPr sz="2300" spc="-10" dirty="0">
                <a:latin typeface="Arial"/>
                <a:cs typeface="Arial"/>
              </a:rPr>
              <a:t>ua</a:t>
            </a:r>
            <a:r>
              <a:rPr sz="2300" dirty="0">
                <a:latin typeface="Arial"/>
                <a:cs typeface="Arial"/>
              </a:rPr>
              <a:t>te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r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de</a:t>
            </a:r>
            <a:r>
              <a:rPr sz="2300" spc="5" dirty="0">
                <a:latin typeface="Arial"/>
                <a:cs typeface="Arial"/>
              </a:rPr>
              <a:t>p</a:t>
            </a:r>
            <a:r>
              <a:rPr sz="2300" spc="-5" dirty="0">
                <a:latin typeface="Arial"/>
                <a:cs typeface="Arial"/>
              </a:rPr>
              <a:t>le</a:t>
            </a:r>
            <a:r>
              <a:rPr sz="2300" spc="-10" dirty="0">
                <a:latin typeface="Arial"/>
                <a:cs typeface="Arial"/>
              </a:rPr>
              <a:t>t</a:t>
            </a:r>
            <a:r>
              <a:rPr sz="2300" spc="-5" dirty="0">
                <a:latin typeface="Arial"/>
                <a:cs typeface="Arial"/>
              </a:rPr>
              <a:t>ed</a:t>
            </a:r>
            <a:endParaRPr sz="23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300" dirty="0">
                <a:latin typeface="Arial"/>
                <a:cs typeface="Arial"/>
              </a:rPr>
              <a:t>Educ</a:t>
            </a:r>
            <a:r>
              <a:rPr sz="2300" spc="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te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pati</a:t>
            </a:r>
            <a:r>
              <a:rPr sz="2300" spc="5" dirty="0">
                <a:latin typeface="Arial"/>
                <a:cs typeface="Arial"/>
              </a:rPr>
              <a:t>e</a:t>
            </a:r>
            <a:r>
              <a:rPr sz="2300" spc="-5" dirty="0">
                <a:latin typeface="Arial"/>
                <a:cs typeface="Arial"/>
              </a:rPr>
              <a:t>nt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an</a:t>
            </a:r>
            <a:r>
              <a:rPr sz="2300" dirty="0">
                <a:latin typeface="Arial"/>
                <a:cs typeface="Arial"/>
              </a:rPr>
              <a:t>d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famil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es/</a:t>
            </a:r>
            <a:r>
              <a:rPr sz="2300" spc="-20" dirty="0">
                <a:latin typeface="Arial"/>
                <a:cs typeface="Arial"/>
              </a:rPr>
              <a:t>v</a:t>
            </a:r>
            <a:r>
              <a:rPr sz="2300" spc="-5" dirty="0">
                <a:latin typeface="Arial"/>
                <a:cs typeface="Arial"/>
              </a:rPr>
              <a:t>is</a:t>
            </a:r>
            <a:r>
              <a:rPr sz="2300" spc="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to</a:t>
            </a:r>
            <a:r>
              <a:rPr sz="2300" spc="-15" dirty="0">
                <a:latin typeface="Arial"/>
                <a:cs typeface="Arial"/>
              </a:rPr>
              <a:t>r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ab</a:t>
            </a:r>
            <a:r>
              <a:rPr sz="2300" spc="5" dirty="0">
                <a:latin typeface="Arial"/>
                <a:cs typeface="Arial"/>
              </a:rPr>
              <a:t>o</a:t>
            </a:r>
            <a:r>
              <a:rPr sz="2300" spc="-5" dirty="0">
                <a:latin typeface="Arial"/>
                <a:cs typeface="Arial"/>
              </a:rPr>
              <a:t>u</a:t>
            </a:r>
            <a:r>
              <a:rPr sz="2300" dirty="0">
                <a:latin typeface="Arial"/>
                <a:cs typeface="Arial"/>
              </a:rPr>
              <a:t>t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cle</a:t>
            </a:r>
            <a:r>
              <a:rPr sz="2300" spc="-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n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ha</a:t>
            </a:r>
            <a:r>
              <a:rPr sz="2300" spc="5" dirty="0">
                <a:latin typeface="Arial"/>
                <a:cs typeface="Arial"/>
              </a:rPr>
              <a:t>n</a:t>
            </a:r>
            <a:r>
              <a:rPr sz="2300" spc="-10" dirty="0">
                <a:latin typeface="Arial"/>
                <a:cs typeface="Arial"/>
              </a:rPr>
              <a:t>d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Arial"/>
                <a:cs typeface="Arial"/>
              </a:rPr>
              <a:t>an</a:t>
            </a:r>
            <a:r>
              <a:rPr sz="2300" dirty="0">
                <a:latin typeface="Arial"/>
                <a:cs typeface="Arial"/>
              </a:rPr>
              <a:t>d</a:t>
            </a:r>
            <a:endParaRPr sz="23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300" spc="-5" dirty="0">
                <a:latin typeface="Arial"/>
                <a:cs typeface="Arial"/>
              </a:rPr>
              <a:t>infectio</a:t>
            </a:r>
            <a:r>
              <a:rPr sz="2300" dirty="0">
                <a:latin typeface="Arial"/>
                <a:cs typeface="Arial"/>
              </a:rPr>
              <a:t>n</a:t>
            </a:r>
            <a:r>
              <a:rPr sz="2300" spc="55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Arial"/>
                <a:cs typeface="Arial"/>
              </a:rPr>
              <a:t>t</a:t>
            </a:r>
            <a:r>
              <a:rPr sz="2300" dirty="0">
                <a:latin typeface="Arial"/>
                <a:cs typeface="Arial"/>
              </a:rPr>
              <a:t>ra</a:t>
            </a:r>
            <a:r>
              <a:rPr sz="2300" spc="-10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-15" dirty="0">
                <a:latin typeface="Arial"/>
                <a:cs typeface="Arial"/>
              </a:rPr>
              <a:t>m</a:t>
            </a:r>
            <a:r>
              <a:rPr sz="2300" spc="-5" dirty="0">
                <a:latin typeface="Arial"/>
                <a:cs typeface="Arial"/>
              </a:rPr>
              <a:t>is</a:t>
            </a:r>
            <a:r>
              <a:rPr sz="2300" spc="-15" dirty="0">
                <a:latin typeface="Arial"/>
                <a:cs typeface="Arial"/>
              </a:rPr>
              <a:t>s</a:t>
            </a:r>
            <a:r>
              <a:rPr sz="2300" spc="-5" dirty="0">
                <a:latin typeface="Arial"/>
                <a:cs typeface="Arial"/>
              </a:rPr>
              <a:t>ion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900">
              <a:latin typeface="Times New Roman"/>
              <a:cs typeface="Times New Roman"/>
            </a:endParaRPr>
          </a:p>
          <a:p>
            <a:pPr marL="355600" marR="114935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300" dirty="0">
                <a:latin typeface="Arial"/>
                <a:cs typeface="Arial"/>
              </a:rPr>
              <a:t>Ensure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pati</a:t>
            </a:r>
            <a:r>
              <a:rPr sz="2300" spc="5" dirty="0">
                <a:latin typeface="Arial"/>
                <a:cs typeface="Arial"/>
              </a:rPr>
              <a:t>e</a:t>
            </a:r>
            <a:r>
              <a:rPr sz="2300" spc="-5" dirty="0">
                <a:latin typeface="Arial"/>
                <a:cs typeface="Arial"/>
              </a:rPr>
              <a:t>nt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n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prec</a:t>
            </a:r>
            <a:r>
              <a:rPr sz="2300" spc="5" dirty="0">
                <a:latin typeface="Arial"/>
                <a:cs typeface="Arial"/>
              </a:rPr>
              <a:t>a</a:t>
            </a:r>
            <a:r>
              <a:rPr sz="2300" spc="-10" dirty="0">
                <a:latin typeface="Arial"/>
                <a:cs typeface="Arial"/>
              </a:rPr>
              <a:t>u</a:t>
            </a:r>
            <a:r>
              <a:rPr sz="2300" dirty="0">
                <a:latin typeface="Arial"/>
                <a:cs typeface="Arial"/>
              </a:rPr>
              <a:t>ti</a:t>
            </a:r>
            <a:r>
              <a:rPr sz="2300" spc="-15" dirty="0">
                <a:latin typeface="Arial"/>
                <a:cs typeface="Arial"/>
              </a:rPr>
              <a:t>o</a:t>
            </a:r>
            <a:r>
              <a:rPr sz="2300" spc="-5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5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h</a:t>
            </a:r>
            <a:r>
              <a:rPr sz="2300" spc="-15" dirty="0">
                <a:latin typeface="Arial"/>
                <a:cs typeface="Arial"/>
              </a:rPr>
              <a:t>av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same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standard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f</a:t>
            </a:r>
            <a:r>
              <a:rPr sz="2300" spc="6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care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others:</a:t>
            </a:r>
            <a:endParaRPr sz="2300">
              <a:latin typeface="Arial"/>
              <a:cs typeface="Arial"/>
            </a:endParaRPr>
          </a:p>
          <a:p>
            <a:pPr marL="817244" lvl="1" indent="-280670">
              <a:lnSpc>
                <a:spcPct val="100000"/>
              </a:lnSpc>
              <a:spcBef>
                <a:spcPts val="49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17880" algn="l"/>
              </a:tabLst>
            </a:pPr>
            <a:r>
              <a:rPr sz="2000" dirty="0">
                <a:latin typeface="Arial"/>
                <a:cs typeface="Arial"/>
              </a:rPr>
              <a:t>Freq</a:t>
            </a:r>
            <a:r>
              <a:rPr sz="2000" spc="-5" dirty="0">
                <a:latin typeface="Arial"/>
                <a:cs typeface="Arial"/>
              </a:rPr>
              <a:t>uen</a:t>
            </a:r>
            <a:r>
              <a:rPr sz="2000" spc="10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y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enterin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ro</a:t>
            </a:r>
            <a:r>
              <a:rPr sz="2000" spc="-5" dirty="0">
                <a:latin typeface="Arial"/>
                <a:cs typeface="Arial"/>
              </a:rPr>
              <a:t>om</a:t>
            </a:r>
            <a:endParaRPr sz="2000">
              <a:latin typeface="Arial"/>
              <a:cs typeface="Arial"/>
            </a:endParaRPr>
          </a:p>
          <a:p>
            <a:pPr marL="817244" lvl="1" indent="-280670">
              <a:lnSpc>
                <a:spcPct val="100000"/>
              </a:lnSpc>
              <a:spcBef>
                <a:spcPts val="480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17880" algn="l"/>
              </a:tabLst>
            </a:pPr>
            <a:r>
              <a:rPr sz="2000" dirty="0">
                <a:latin typeface="Arial"/>
                <a:cs typeface="Arial"/>
              </a:rPr>
              <a:t>Monitoring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tal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igns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9052" y="41148"/>
            <a:ext cx="6198108" cy="153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10967" y="394715"/>
            <a:ext cx="4617719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0006" rIns="0" bIns="0" rtlCol="0">
            <a:spAutoFit/>
          </a:bodyPr>
          <a:lstStyle/>
          <a:p>
            <a:pPr marL="1805939">
              <a:lnSpc>
                <a:spcPct val="100000"/>
              </a:lnSpc>
            </a:pPr>
            <a:r>
              <a:rPr spc="-5" dirty="0"/>
              <a:t>Lear</a:t>
            </a:r>
            <a:r>
              <a:rPr spc="5" dirty="0"/>
              <a:t>n</a:t>
            </a:r>
            <a:r>
              <a:rPr spc="-5" dirty="0"/>
              <a:t>in</a:t>
            </a:r>
            <a:r>
              <a:rPr dirty="0"/>
              <a:t>g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5" dirty="0"/>
              <a:t>obj</a:t>
            </a:r>
            <a:r>
              <a:rPr spc="5" dirty="0"/>
              <a:t>e</a:t>
            </a:r>
            <a:r>
              <a:rPr dirty="0"/>
              <a:t>ctives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80446" y="1635019"/>
            <a:ext cx="7642225" cy="2209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76225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emonst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at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dev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stating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ef</a:t>
            </a:r>
            <a:r>
              <a:rPr sz="2400" spc="-5" dirty="0">
                <a:latin typeface="Arial"/>
                <a:cs typeface="Arial"/>
              </a:rPr>
              <a:t>f</a:t>
            </a:r>
            <a:r>
              <a:rPr sz="2400" spc="-20" dirty="0">
                <a:latin typeface="Arial"/>
                <a:cs typeface="Arial"/>
              </a:rPr>
              <a:t>ect</a:t>
            </a:r>
            <a:r>
              <a:rPr sz="2400" spc="-15" dirty="0">
                <a:latin typeface="Arial"/>
                <a:cs typeface="Arial"/>
              </a:rPr>
              <a:t>s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na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eq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ate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nfect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preventio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&amp;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control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lt</a:t>
            </a:r>
            <a:r>
              <a:rPr sz="2400" spc="1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-care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settings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1786E2"/>
              </a:buClr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stud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nt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they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vi</a:t>
            </a:r>
            <a:r>
              <a:rPr sz="2400" spc="-15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members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lt</a:t>
            </a:r>
            <a:r>
              <a:rPr sz="2400" dirty="0">
                <a:latin typeface="Arial"/>
                <a:cs typeface="Arial"/>
              </a:rPr>
              <a:t>h-care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min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mize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risks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contamin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tion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&amp;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nfect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mpr</a:t>
            </a:r>
            <a:r>
              <a:rPr sz="2400" spc="-5" dirty="0">
                <a:latin typeface="Arial"/>
                <a:cs typeface="Arial"/>
              </a:rPr>
              <a:t>ov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pati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safety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4944" y="41148"/>
            <a:ext cx="7781544" cy="153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81555" y="394715"/>
            <a:ext cx="5736336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0006" rIns="0" bIns="0" rtlCol="0">
            <a:spAutoFit/>
          </a:bodyPr>
          <a:lstStyle/>
          <a:p>
            <a:pPr marL="1174750">
              <a:lnSpc>
                <a:spcPct val="100000"/>
              </a:lnSpc>
            </a:pPr>
            <a:r>
              <a:rPr dirty="0"/>
              <a:t>Know</a:t>
            </a:r>
            <a:r>
              <a:rPr spc="5" dirty="0"/>
              <a:t>l</a:t>
            </a:r>
            <a:r>
              <a:rPr spc="-5" dirty="0"/>
              <a:t>edg</a:t>
            </a:r>
            <a:r>
              <a:rPr dirty="0"/>
              <a:t>e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/>
              <a:t>requ</a:t>
            </a:r>
            <a:r>
              <a:rPr spc="5" dirty="0"/>
              <a:t>i</a:t>
            </a:r>
            <a:r>
              <a:rPr dirty="0"/>
              <a:t>reme</a:t>
            </a:r>
            <a:r>
              <a:rPr spc="5" dirty="0"/>
              <a:t>n</a:t>
            </a:r>
            <a:r>
              <a:rPr spc="-15" dirty="0"/>
              <a:t>ts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18546" y="1660427"/>
            <a:ext cx="7620634" cy="3161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x</a:t>
            </a:r>
            <a:r>
              <a:rPr sz="2400" dirty="0">
                <a:latin typeface="Arial"/>
                <a:cs typeface="Arial"/>
              </a:rPr>
              <a:t>tent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prob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em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ai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caus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types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5" dirty="0">
                <a:latin typeface="Arial"/>
                <a:cs typeface="Arial"/>
              </a:rPr>
              <a:t>CAI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od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nfect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ransmiss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lt</a:t>
            </a:r>
            <a:r>
              <a:rPr sz="2400" spc="2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-care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settin</a:t>
            </a:r>
            <a:r>
              <a:rPr sz="2400" spc="-1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ai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princ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ethod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AI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prevention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control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2980" y="0"/>
            <a:ext cx="7565135" cy="1356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02663" y="179831"/>
            <a:ext cx="6562344" cy="963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97255">
              <a:lnSpc>
                <a:spcPts val="4285"/>
              </a:lnSpc>
            </a:pPr>
            <a:r>
              <a:rPr dirty="0"/>
              <a:t>Performance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dirty="0"/>
              <a:t>requirem</a:t>
            </a:r>
            <a:r>
              <a:rPr spc="-5" dirty="0"/>
              <a:t>ent</a:t>
            </a:r>
            <a:r>
              <a:rPr dirty="0"/>
              <a:t>s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z="2800" spc="-10" dirty="0"/>
              <a:t>(1)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18546" y="1036845"/>
            <a:ext cx="3447415" cy="929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Apply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stand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autions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3570"/>
              </a:lnSpc>
              <a:spcBef>
                <a:spcPts val="919"/>
              </a:spcBef>
            </a:pPr>
            <a:r>
              <a:rPr sz="3000" spc="-15" dirty="0">
                <a:solidFill>
                  <a:srgbClr val="1786E2"/>
                </a:solidFill>
                <a:latin typeface="Wingdings"/>
                <a:cs typeface="Wingdings"/>
              </a:rPr>
              <a:t></a:t>
            </a:r>
            <a:endParaRPr sz="30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61446" y="1675142"/>
            <a:ext cx="6892290" cy="58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Adhere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othe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infectio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event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ntro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mea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requir</a:t>
            </a:r>
            <a:r>
              <a:rPr sz="2000" spc="-5" dirty="0">
                <a:latin typeface="Arial"/>
                <a:cs typeface="Arial"/>
              </a:rPr>
              <a:t>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8546" y="2426480"/>
            <a:ext cx="3363595" cy="150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Apply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iple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ep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is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3000" spc="-15" dirty="0">
                <a:solidFill>
                  <a:srgbClr val="1786E2"/>
                </a:solidFill>
                <a:latin typeface="Wingdings"/>
                <a:cs typeface="Wingdings"/>
              </a:rPr>
              <a:t></a:t>
            </a:r>
            <a:endParaRPr sz="30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3000" spc="-15" dirty="0">
                <a:solidFill>
                  <a:srgbClr val="1786E2"/>
                </a:solidFill>
                <a:latin typeface="Wingdings"/>
                <a:cs typeface="Wingdings"/>
              </a:rPr>
              <a:t></a:t>
            </a:r>
            <a:endParaRPr sz="30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1446" y="3077477"/>
            <a:ext cx="377888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Be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immuniz</a:t>
            </a:r>
            <a:r>
              <a:rPr sz="2000" dirty="0">
                <a:latin typeface="Arial"/>
                <a:cs typeface="Arial"/>
              </a:rPr>
              <a:t>ed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agai</a:t>
            </a:r>
            <a:r>
              <a:rPr sz="2000" dirty="0">
                <a:latin typeface="Arial"/>
                <a:cs typeface="Arial"/>
              </a:rPr>
              <a:t>nst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hep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ti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61446" y="3626124"/>
            <a:ext cx="6066790" cy="58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U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dispo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protecti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clothing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equipment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app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op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iately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8546" y="4377455"/>
            <a:ext cx="6786245" cy="150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Know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wh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expos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bloo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othe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bodil</a:t>
            </a:r>
            <a:r>
              <a:rPr sz="2000" dirty="0">
                <a:latin typeface="Arial"/>
                <a:cs typeface="Arial"/>
              </a:rPr>
              <a:t>y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fluids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3000" spc="-15" dirty="0">
                <a:solidFill>
                  <a:srgbClr val="1786E2"/>
                </a:solidFill>
                <a:latin typeface="Wingdings"/>
                <a:cs typeface="Wingdings"/>
              </a:rPr>
              <a:t></a:t>
            </a:r>
            <a:endParaRPr sz="30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3000" spc="-15" dirty="0">
                <a:solidFill>
                  <a:srgbClr val="1786E2"/>
                </a:solidFill>
                <a:latin typeface="Wingdings"/>
                <a:cs typeface="Wingdings"/>
              </a:rPr>
              <a:t></a:t>
            </a:r>
            <a:endParaRPr sz="30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61446" y="5028586"/>
            <a:ext cx="4021454" cy="28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U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dispo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sha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prope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ly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61446" y="5577446"/>
            <a:ext cx="510159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Act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role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model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othe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healt</a:t>
            </a:r>
            <a:r>
              <a:rPr sz="2000" spc="5" dirty="0">
                <a:latin typeface="Arial"/>
                <a:cs typeface="Arial"/>
              </a:rPr>
              <a:t>h-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re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staff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" y="344424"/>
            <a:ext cx="9133331" cy="9387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22832" y="402336"/>
            <a:ext cx="6562344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9691" rIns="0" bIns="0" rtlCol="0">
            <a:spAutoFit/>
          </a:bodyPr>
          <a:lstStyle/>
          <a:p>
            <a:pPr marL="716280">
              <a:lnSpc>
                <a:spcPts val="4285"/>
              </a:lnSpc>
            </a:pPr>
            <a:r>
              <a:rPr dirty="0"/>
              <a:t>Performance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dirty="0"/>
              <a:t>requirem</a:t>
            </a:r>
            <a:r>
              <a:rPr spc="-5" dirty="0"/>
              <a:t>ent</a:t>
            </a:r>
            <a:r>
              <a:rPr dirty="0"/>
              <a:t>s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z="2800" spc="-10" dirty="0"/>
              <a:t>(2)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474063" y="1457219"/>
            <a:ext cx="8062595" cy="3867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41275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ucat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comm</a:t>
            </a:r>
            <a:r>
              <a:rPr sz="2400" spc="-5" dirty="0">
                <a:latin typeface="Arial"/>
                <a:cs typeface="Arial"/>
              </a:rPr>
              <a:t>un</a:t>
            </a:r>
            <a:r>
              <a:rPr sz="2400" spc="-10" dirty="0">
                <a:latin typeface="Arial"/>
                <a:cs typeface="Arial"/>
              </a:rPr>
              <a:t>ity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mem</a:t>
            </a:r>
            <a:r>
              <a:rPr sz="2400" spc="-5" dirty="0">
                <a:latin typeface="Arial"/>
                <a:cs typeface="Arial"/>
              </a:rPr>
              <a:t>ber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they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preven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infections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1786E2"/>
              </a:buClr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co</a:t>
            </a:r>
            <a:r>
              <a:rPr sz="2400" spc="-1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rage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other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us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stand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rd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prec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uti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prev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nt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control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HC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000">
              <a:latin typeface="Times New Roman"/>
              <a:cs typeface="Times New Roman"/>
            </a:endParaRPr>
          </a:p>
          <a:p>
            <a:pPr marL="355600" marR="381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derstan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potentia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soc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al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eco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omi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otio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al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burde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AI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pati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nts</a:t>
            </a:r>
            <a:r>
              <a:rPr sz="2400" spc="-10" dirty="0">
                <a:latin typeface="Arial"/>
                <a:cs typeface="Arial"/>
              </a:rPr>
              <a:t>,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ac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accordi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gly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  <a:buClr>
                <a:srgbClr val="1786E2"/>
              </a:buClr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marL="355600" marR="193675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Be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abl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isc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C</a:t>
            </a:r>
            <a:r>
              <a:rPr sz="2400" spc="-15" dirty="0">
                <a:latin typeface="Arial"/>
                <a:cs typeface="Arial"/>
              </a:rPr>
              <a:t>AI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ith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pati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nts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relativ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ith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sens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tivity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rity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2644" y="126492"/>
            <a:ext cx="6198108" cy="1530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19300" y="480059"/>
            <a:ext cx="4972811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5604" rIns="0" bIns="0" rtlCol="0">
            <a:spAutoFit/>
          </a:bodyPr>
          <a:lstStyle/>
          <a:p>
            <a:pPr marL="1412875">
              <a:lnSpc>
                <a:spcPct val="100000"/>
              </a:lnSpc>
            </a:pPr>
            <a:r>
              <a:rPr spc="-25" dirty="0"/>
              <a:t>What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5" dirty="0"/>
              <a:t>i</a:t>
            </a:r>
            <a:r>
              <a:rPr dirty="0"/>
              <a:t>s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25"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/>
              <a:t>urgency?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869386" y="1733572"/>
            <a:ext cx="6652259" cy="3332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ng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rely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antib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otics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Increase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rates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nos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comial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nfect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Infecte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atie</a:t>
            </a:r>
            <a:r>
              <a:rPr sz="2400" spc="-10" dirty="0">
                <a:latin typeface="Arial"/>
                <a:cs typeface="Arial"/>
              </a:rPr>
              <a:t>nts:</a:t>
            </a:r>
            <a:endParaRPr sz="2400">
              <a:latin typeface="Arial"/>
              <a:cs typeface="Arial"/>
            </a:endParaRPr>
          </a:p>
          <a:p>
            <a:pPr marL="901065" lvl="1" indent="-363855">
              <a:lnSpc>
                <a:spcPct val="100000"/>
              </a:lnSpc>
              <a:spcBef>
                <a:spcPts val="975"/>
              </a:spcBef>
              <a:buClr>
                <a:srgbClr val="1786E2"/>
              </a:buClr>
              <a:buSzPct val="180000"/>
              <a:buFont typeface="Arial"/>
              <a:buChar char="•"/>
              <a:tabLst>
                <a:tab pos="901700" algn="l"/>
              </a:tabLst>
            </a:pPr>
            <a:r>
              <a:rPr sz="2000" spc="-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tay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longe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hos</a:t>
            </a:r>
            <a:r>
              <a:rPr sz="2000" spc="5" dirty="0">
                <a:latin typeface="Arial"/>
                <a:cs typeface="Arial"/>
              </a:rPr>
              <a:t>p</a:t>
            </a:r>
            <a:r>
              <a:rPr sz="2000" spc="-5" dirty="0">
                <a:latin typeface="Arial"/>
                <a:cs typeface="Arial"/>
              </a:rPr>
              <a:t>ital</a:t>
            </a:r>
            <a:endParaRPr sz="2000">
              <a:latin typeface="Arial"/>
              <a:cs typeface="Arial"/>
            </a:endParaRPr>
          </a:p>
          <a:p>
            <a:pPr marL="887730" indent="-350520">
              <a:lnSpc>
                <a:spcPct val="100000"/>
              </a:lnSpc>
              <a:spcBef>
                <a:spcPts val="56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88365" algn="l"/>
              </a:tabLst>
            </a:pPr>
            <a:r>
              <a:rPr sz="2000" spc="-5" dirty="0">
                <a:latin typeface="Arial"/>
                <a:cs typeface="Arial"/>
              </a:rPr>
              <a:t>Die</a:t>
            </a:r>
            <a:endParaRPr sz="2000">
              <a:latin typeface="Arial"/>
              <a:cs typeface="Arial"/>
            </a:endParaRPr>
          </a:p>
          <a:p>
            <a:pPr marL="887730" indent="-350520">
              <a:lnSpc>
                <a:spcPct val="100000"/>
              </a:lnSpc>
              <a:spcBef>
                <a:spcPts val="480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88365" algn="l"/>
              </a:tabLst>
            </a:pPr>
            <a:r>
              <a:rPr sz="2000" dirty="0">
                <a:latin typeface="Arial"/>
                <a:cs typeface="Arial"/>
              </a:rPr>
              <a:t>Are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re</a:t>
            </a:r>
            <a:r>
              <a:rPr sz="2000" spc="-5" dirty="0">
                <a:latin typeface="Arial"/>
                <a:cs typeface="Arial"/>
              </a:rPr>
              <a:t>ate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wit</a:t>
            </a:r>
            <a:r>
              <a:rPr sz="2000" dirty="0">
                <a:latin typeface="Arial"/>
                <a:cs typeface="Arial"/>
              </a:rPr>
              <a:t>h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more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15" dirty="0">
                <a:latin typeface="Arial"/>
                <a:cs typeface="Arial"/>
              </a:rPr>
              <a:t>x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ss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ef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ti</a:t>
            </a:r>
            <a:r>
              <a:rPr sz="2000" spc="-15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ugs</a:t>
            </a:r>
            <a:endParaRPr sz="2000">
              <a:latin typeface="Arial"/>
              <a:cs typeface="Arial"/>
            </a:endParaRPr>
          </a:p>
          <a:p>
            <a:pPr marL="887730" indent="-350520">
              <a:lnSpc>
                <a:spcPct val="100000"/>
              </a:lnSpc>
              <a:spcBef>
                <a:spcPts val="480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88365" algn="l"/>
              </a:tabLst>
            </a:pPr>
            <a:r>
              <a:rPr sz="2000" dirty="0">
                <a:latin typeface="Arial"/>
                <a:cs typeface="Arial"/>
              </a:rPr>
              <a:t>Are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pro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rg</a:t>
            </a:r>
            <a:r>
              <a:rPr sz="2000" spc="-5" dirty="0">
                <a:latin typeface="Arial"/>
                <a:cs typeface="Arial"/>
              </a:rPr>
              <a:t>ic</a:t>
            </a:r>
            <a:r>
              <a:rPr sz="2000" dirty="0">
                <a:latin typeface="Arial"/>
                <a:cs typeface="Arial"/>
              </a:rPr>
              <a:t>al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site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infections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" y="257556"/>
            <a:ext cx="9133331" cy="153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0748" y="228600"/>
            <a:ext cx="7978139" cy="16489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7130" marR="5080" indent="-2425065">
              <a:lnSpc>
                <a:spcPct val="100000"/>
              </a:lnSpc>
            </a:pPr>
            <a:r>
              <a:rPr sz="3200" dirty="0"/>
              <a:t>Glo</a:t>
            </a:r>
            <a:r>
              <a:rPr sz="3200" spc="-15" dirty="0"/>
              <a:t>b</a:t>
            </a:r>
            <a:r>
              <a:rPr sz="3200" spc="-5" dirty="0"/>
              <a:t>a</a:t>
            </a:r>
            <a:r>
              <a:rPr sz="3200" dirty="0"/>
              <a:t>l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dirty="0"/>
              <a:t>respo</a:t>
            </a:r>
            <a:r>
              <a:rPr sz="3200" spc="-20" dirty="0"/>
              <a:t>n</a:t>
            </a:r>
            <a:r>
              <a:rPr sz="3200" dirty="0"/>
              <a:t>se:</a:t>
            </a:r>
            <a:r>
              <a:rPr sz="3200" spc="45" dirty="0">
                <a:latin typeface="Times New Roman"/>
                <a:cs typeface="Times New Roman"/>
              </a:rPr>
              <a:t> </a:t>
            </a:r>
            <a:r>
              <a:rPr sz="3200" dirty="0"/>
              <a:t>cam</a:t>
            </a:r>
            <a:r>
              <a:rPr sz="3200" spc="-15" dirty="0"/>
              <a:t>p</a:t>
            </a:r>
            <a:r>
              <a:rPr sz="3200" spc="-5" dirty="0"/>
              <a:t>ai</a:t>
            </a:r>
            <a:r>
              <a:rPr sz="3200" spc="-15" dirty="0"/>
              <a:t>g</a:t>
            </a:r>
            <a:r>
              <a:rPr sz="3200" spc="-5" dirty="0"/>
              <a:t>n</a:t>
            </a:r>
            <a:r>
              <a:rPr sz="3200" dirty="0"/>
              <a:t>s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dirty="0"/>
              <a:t>to</a:t>
            </a:r>
            <a:r>
              <a:rPr sz="3200" spc="80" dirty="0">
                <a:latin typeface="Times New Roman"/>
                <a:cs typeface="Times New Roman"/>
              </a:rPr>
              <a:t> </a:t>
            </a:r>
            <a:r>
              <a:rPr sz="3200" spc="-5" dirty="0"/>
              <a:t>d</a:t>
            </a:r>
            <a:r>
              <a:rPr sz="3200" spc="-15" dirty="0"/>
              <a:t>e</a:t>
            </a:r>
            <a:r>
              <a:rPr sz="3200" dirty="0"/>
              <a:t>crease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/>
              <a:t>in</a:t>
            </a:r>
            <a:r>
              <a:rPr sz="3200" spc="-15" dirty="0"/>
              <a:t>f</a:t>
            </a:r>
            <a:r>
              <a:rPr sz="3200" spc="-5" dirty="0"/>
              <a:t>ecti</a:t>
            </a:r>
            <a:r>
              <a:rPr sz="3200" spc="-10" dirty="0"/>
              <a:t>o</a:t>
            </a:r>
            <a:r>
              <a:rPr sz="3200" dirty="0"/>
              <a:t>n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dirty="0"/>
              <a:t>r</a:t>
            </a:r>
            <a:r>
              <a:rPr sz="3200" spc="-15" dirty="0"/>
              <a:t>a</a:t>
            </a:r>
            <a:r>
              <a:rPr sz="3200" dirty="0"/>
              <a:t>tes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18546" y="2020973"/>
            <a:ext cx="8014970" cy="2502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20" dirty="0">
                <a:latin typeface="Arial"/>
                <a:cs typeface="Arial"/>
              </a:rPr>
              <a:t>WHO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“</a:t>
            </a:r>
            <a:r>
              <a:rPr sz="2400" spc="-20" dirty="0">
                <a:latin typeface="Arial"/>
                <a:cs typeface="Arial"/>
              </a:rPr>
              <a:t>S</a:t>
            </a:r>
            <a:r>
              <a:rPr sz="2400" spc="-30" dirty="0">
                <a:latin typeface="Arial"/>
                <a:cs typeface="Arial"/>
              </a:rPr>
              <a:t>A</a:t>
            </a:r>
            <a:r>
              <a:rPr sz="2400" spc="-20" dirty="0">
                <a:latin typeface="Arial"/>
                <a:cs typeface="Arial"/>
              </a:rPr>
              <a:t>VE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20" dirty="0">
                <a:latin typeface="Arial"/>
                <a:cs typeface="Arial"/>
              </a:rPr>
              <a:t>V</a:t>
            </a:r>
            <a:r>
              <a:rPr sz="2400" spc="-3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S: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Hand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”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campa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gn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nte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sease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ntro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Preve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tion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campa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preven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antimicrobia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resistance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hea</a:t>
            </a:r>
            <a:r>
              <a:rPr sz="2400" spc="-10" dirty="0">
                <a:latin typeface="Arial"/>
                <a:cs typeface="Arial"/>
              </a:rPr>
              <a:t>lt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-care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settings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  <a:buClr>
                <a:srgbClr val="1786E2"/>
              </a:buClr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marL="355600" marR="61849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Inst</a:t>
            </a:r>
            <a:r>
              <a:rPr sz="2400" spc="-5" dirty="0">
                <a:latin typeface="Arial"/>
                <a:cs typeface="Arial"/>
              </a:rPr>
              <a:t>itut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althcar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1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provemen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“5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mil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ves” campa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gn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" y="10667"/>
            <a:ext cx="9133331" cy="1242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56232" y="220979"/>
            <a:ext cx="5582412" cy="963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50315">
              <a:lnSpc>
                <a:spcPts val="4285"/>
              </a:lnSpc>
            </a:pPr>
            <a:r>
              <a:rPr dirty="0"/>
              <a:t>Main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dirty="0"/>
              <a:t>causes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/>
              <a:t>infection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980031" y="1268624"/>
            <a:ext cx="7425690" cy="426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2735" marR="5080" indent="-280035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293370" algn="l"/>
              </a:tabLst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rson-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-5" dirty="0">
                <a:latin typeface="Arial"/>
                <a:cs typeface="Arial"/>
              </a:rPr>
              <a:t>perso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via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lt</a:t>
            </a:r>
            <a:r>
              <a:rPr sz="2400" spc="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-care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provid</a:t>
            </a:r>
            <a:r>
              <a:rPr sz="2400" spc="-10" dirty="0">
                <a:latin typeface="Arial"/>
                <a:cs typeface="Arial"/>
              </a:rPr>
              <a:t>ers,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pati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nts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vis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tors</a:t>
            </a:r>
            <a:endParaRPr sz="2400">
              <a:latin typeface="Arial"/>
              <a:cs typeface="Arial"/>
            </a:endParaRPr>
          </a:p>
          <a:p>
            <a:pPr marL="292735" indent="-28003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293370" algn="l"/>
              </a:tabLst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rson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q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pme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(e.g.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stetho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co</a:t>
            </a:r>
            <a:r>
              <a:rPr sz="2400" spc="-15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es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rson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  <a:p>
            <a:pPr marL="29273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di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ita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assistants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clothi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  <a:p>
            <a:pPr marL="292735" indent="-28003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293370" algn="l"/>
              </a:tabLst>
            </a:pP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rborne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ransmiss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  <a:p>
            <a:pPr marL="292735" indent="-280035">
              <a:lnSpc>
                <a:spcPct val="100000"/>
              </a:lnSpc>
              <a:spcBef>
                <a:spcPts val="58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293370" algn="l"/>
              </a:tabLst>
            </a:pP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commo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-so</a:t>
            </a:r>
            <a:r>
              <a:rPr sz="2400" spc="-1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rce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outbre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1786E2"/>
              </a:buClr>
              <a:buFont typeface="Wingdings"/>
              <a:buChar char=""/>
            </a:pPr>
            <a:endParaRPr sz="3500">
              <a:latin typeface="Times New Roman"/>
              <a:cs typeface="Times New Roman"/>
            </a:endParaRPr>
          </a:p>
          <a:p>
            <a:pPr marL="292735" indent="-280035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293370" algn="l"/>
              </a:tabLst>
            </a:pP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vironmental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contamin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tion</a:t>
            </a:r>
            <a:endParaRPr sz="2400">
              <a:latin typeface="Arial"/>
              <a:cs typeface="Arial"/>
            </a:endParaRPr>
          </a:p>
          <a:p>
            <a:pPr marL="292735" indent="-28003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293370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vice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contamin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tion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e.g</a:t>
            </a:r>
            <a:r>
              <a:rPr sz="2400" spc="-10" dirty="0">
                <a:latin typeface="Arial"/>
                <a:cs typeface="Arial"/>
              </a:rPr>
              <a:t>.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catheters)</a:t>
            </a:r>
            <a:endParaRPr sz="2400">
              <a:latin typeface="Arial"/>
              <a:cs typeface="Arial"/>
            </a:endParaRPr>
          </a:p>
          <a:p>
            <a:pPr marL="292735" indent="-28003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293370" algn="l"/>
              </a:tabLst>
            </a:pP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sp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tal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staff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carr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4944" y="10667"/>
            <a:ext cx="7781544" cy="1530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21764" y="364236"/>
            <a:ext cx="5455920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9780" rIns="0" bIns="0" rtlCol="0">
            <a:spAutoFit/>
          </a:bodyPr>
          <a:lstStyle/>
          <a:p>
            <a:pPr marL="1315085">
              <a:lnSpc>
                <a:spcPct val="100000"/>
              </a:lnSpc>
            </a:pPr>
            <a:r>
              <a:rPr dirty="0"/>
              <a:t>Ma</a:t>
            </a:r>
            <a:r>
              <a:rPr spc="5" dirty="0"/>
              <a:t>i</a:t>
            </a:r>
            <a:r>
              <a:rPr dirty="0"/>
              <a:t>n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dirty="0"/>
              <a:t>types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/>
              <a:t>infections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pc="-5" dirty="0"/>
              <a:t>Ur</a:t>
            </a:r>
            <a:r>
              <a:rPr spc="-10" dirty="0"/>
              <a:t>i</a:t>
            </a:r>
            <a:r>
              <a:rPr spc="-5" dirty="0"/>
              <a:t>n</a:t>
            </a:r>
            <a:r>
              <a:rPr spc="-10" dirty="0"/>
              <a:t>a</a:t>
            </a:r>
            <a:r>
              <a:rPr dirty="0"/>
              <a:t>ry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/>
              <a:t>tr</a:t>
            </a:r>
            <a:r>
              <a:rPr spc="-5" dirty="0"/>
              <a:t>ac</a:t>
            </a:r>
            <a:r>
              <a:rPr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fectio</a:t>
            </a:r>
            <a:r>
              <a:rPr spc="-15" dirty="0"/>
              <a:t>n</a:t>
            </a:r>
            <a:r>
              <a:rPr dirty="0"/>
              <a:t>s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/>
              <a:t>us</a:t>
            </a:r>
            <a:r>
              <a:rPr spc="-10" dirty="0"/>
              <a:t>u</a:t>
            </a:r>
            <a:r>
              <a:rPr spc="-5" dirty="0"/>
              <a:t>a</a:t>
            </a:r>
            <a:r>
              <a:rPr spc="-10" dirty="0"/>
              <a:t>l</a:t>
            </a:r>
            <a:r>
              <a:rPr spc="-5" dirty="0"/>
              <a:t>l</a:t>
            </a:r>
            <a:r>
              <a:rPr dirty="0"/>
              <a:t>y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-5" dirty="0"/>
              <a:t>ass</a:t>
            </a:r>
            <a:r>
              <a:rPr spc="-10" dirty="0"/>
              <a:t>o</a:t>
            </a:r>
            <a:r>
              <a:rPr dirty="0"/>
              <a:t>ci</a:t>
            </a:r>
            <a:r>
              <a:rPr spc="-15" dirty="0"/>
              <a:t>a</a:t>
            </a:r>
            <a:r>
              <a:rPr dirty="0"/>
              <a:t>ted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-5" dirty="0"/>
              <a:t>w</a:t>
            </a:r>
            <a:r>
              <a:rPr spc="-15" dirty="0"/>
              <a:t>i</a:t>
            </a:r>
            <a:r>
              <a:rPr dirty="0"/>
              <a:t>th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catheters</a:t>
            </a: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dirty="0"/>
              <a:t>S</a:t>
            </a:r>
            <a:r>
              <a:rPr spc="-10" dirty="0"/>
              <a:t>u</a:t>
            </a:r>
            <a:r>
              <a:rPr dirty="0"/>
              <a:t>rgical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5" dirty="0"/>
              <a:t>i</a:t>
            </a:r>
            <a:r>
              <a:rPr spc="-10" dirty="0"/>
              <a:t>nfect</a:t>
            </a:r>
            <a:r>
              <a:rPr spc="-5" dirty="0"/>
              <a:t>i</a:t>
            </a:r>
            <a:r>
              <a:rPr spc="-10" dirty="0"/>
              <a:t>o</a:t>
            </a:r>
            <a:r>
              <a:rPr spc="-5" dirty="0"/>
              <a:t>ns</a:t>
            </a: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dirty="0"/>
              <a:t>B</a:t>
            </a:r>
            <a:r>
              <a:rPr spc="-10" dirty="0"/>
              <a:t>l</a:t>
            </a:r>
            <a:r>
              <a:rPr spc="-5" dirty="0"/>
              <a:t>oo</a:t>
            </a:r>
            <a:r>
              <a:rPr dirty="0"/>
              <a:t>d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-10" dirty="0"/>
              <a:t>st</a:t>
            </a:r>
            <a:r>
              <a:rPr spc="-5" dirty="0"/>
              <a:t>rea</a:t>
            </a:r>
            <a:r>
              <a:rPr dirty="0"/>
              <a:t>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/>
              <a:t>i</a:t>
            </a:r>
            <a:r>
              <a:rPr spc="-10" dirty="0"/>
              <a:t>nfect</a:t>
            </a:r>
            <a:r>
              <a:rPr spc="-5" dirty="0"/>
              <a:t>i</a:t>
            </a:r>
            <a:r>
              <a:rPr spc="-10" dirty="0"/>
              <a:t>o</a:t>
            </a:r>
            <a:r>
              <a:rPr spc="-5" dirty="0"/>
              <a:t>n</a:t>
            </a:r>
            <a:r>
              <a:rPr dirty="0"/>
              <a:t>s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/>
              <a:t>assoc</a:t>
            </a:r>
            <a:r>
              <a:rPr spc="-10" dirty="0"/>
              <a:t>i</a:t>
            </a:r>
            <a:r>
              <a:rPr spc="-5" dirty="0"/>
              <a:t>ate</a:t>
            </a:r>
            <a:r>
              <a:rPr dirty="0"/>
              <a:t>d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5" dirty="0"/>
              <a:t>w</a:t>
            </a:r>
            <a:r>
              <a:rPr spc="-10" dirty="0"/>
              <a:t>ith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/>
              <a:t>us</a:t>
            </a:r>
            <a:r>
              <a:rPr dirty="0"/>
              <a:t>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20" dirty="0"/>
              <a:t>o</a:t>
            </a:r>
            <a:r>
              <a:rPr spc="-10" dirty="0"/>
              <a:t>f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/>
              <a:t>an</a:t>
            </a:r>
          </a:p>
          <a:p>
            <a:pPr marL="355600">
              <a:lnSpc>
                <a:spcPct val="100000"/>
              </a:lnSpc>
            </a:pP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tr</a:t>
            </a:r>
            <a:r>
              <a:rPr spc="-5" dirty="0"/>
              <a:t>av</a:t>
            </a:r>
            <a:r>
              <a:rPr spc="-10" dirty="0"/>
              <a:t>a</a:t>
            </a:r>
            <a:r>
              <a:rPr dirty="0"/>
              <a:t>scu</a:t>
            </a:r>
            <a:r>
              <a:rPr spc="-15" dirty="0"/>
              <a:t>l</a:t>
            </a:r>
            <a:r>
              <a:rPr spc="-5" dirty="0"/>
              <a:t>a</a:t>
            </a:r>
            <a:r>
              <a:rPr dirty="0"/>
              <a:t>r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spc="-10" dirty="0"/>
              <a:t>e</a:t>
            </a:r>
            <a:r>
              <a:rPr dirty="0"/>
              <a:t>vi</a:t>
            </a:r>
            <a:r>
              <a:rPr spc="-10" dirty="0"/>
              <a:t>c</a:t>
            </a:r>
            <a:r>
              <a:rPr dirty="0"/>
              <a:t>e</a:t>
            </a: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dirty="0"/>
              <a:t>P</a:t>
            </a:r>
            <a:r>
              <a:rPr spc="-10" dirty="0"/>
              <a:t>n</a:t>
            </a:r>
            <a:r>
              <a:rPr spc="-5" dirty="0"/>
              <a:t>eumon</a:t>
            </a:r>
            <a:r>
              <a:rPr spc="-10" dirty="0"/>
              <a:t>i</a:t>
            </a:r>
            <a:r>
              <a:rPr dirty="0"/>
              <a:t>a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/>
              <a:t>assoc</a:t>
            </a:r>
            <a:r>
              <a:rPr spc="-10" dirty="0"/>
              <a:t>i</a:t>
            </a:r>
            <a:r>
              <a:rPr spc="-5" dirty="0"/>
              <a:t>ate</a:t>
            </a:r>
            <a:r>
              <a:rPr dirty="0"/>
              <a:t>d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5" dirty="0"/>
              <a:t>w</a:t>
            </a:r>
            <a:r>
              <a:rPr spc="-10" dirty="0"/>
              <a:t>ith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/>
              <a:t>venti</a:t>
            </a:r>
            <a:r>
              <a:rPr spc="-15" dirty="0"/>
              <a:t>l</a:t>
            </a:r>
            <a:r>
              <a:rPr spc="-5" dirty="0"/>
              <a:t>ators</a:t>
            </a:r>
          </a:p>
          <a:p>
            <a:pPr marL="355600" indent="-342900">
              <a:lnSpc>
                <a:spcPct val="100000"/>
              </a:lnSpc>
              <a:spcBef>
                <a:spcPts val="230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pc="-20" dirty="0"/>
              <a:t>O</a:t>
            </a:r>
            <a:r>
              <a:rPr spc="-5" dirty="0"/>
              <a:t>the</a:t>
            </a:r>
            <a:r>
              <a:rPr dirty="0"/>
              <a:t>r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/>
              <a:t>sites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674</Words>
  <Application>Microsoft Office PowerPoint</Application>
  <PresentationFormat>Bildschirmpräsentation (4:3)</PresentationFormat>
  <Paragraphs>157</Paragraphs>
  <Slides>17</Slides>
  <Notes>17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Office Theme</vt:lpstr>
      <vt:lpstr>PowerPoint-Präsentation</vt:lpstr>
      <vt:lpstr>Learning objectives</vt:lpstr>
      <vt:lpstr>Knowledge requirements</vt:lpstr>
      <vt:lpstr>Performance requirements (1)</vt:lpstr>
      <vt:lpstr>Performance requirements (2)</vt:lpstr>
      <vt:lpstr>What is the urgency?</vt:lpstr>
      <vt:lpstr>Global response: campaigns to decrease infection rates</vt:lpstr>
      <vt:lpstr>Main causes of infection</vt:lpstr>
      <vt:lpstr>Main types of infections</vt:lpstr>
      <vt:lpstr>PowerPoint-Präsentation</vt:lpstr>
      <vt:lpstr>Environmental cleanliness</vt:lpstr>
      <vt:lpstr>PowerPoint-Präsentation</vt:lpstr>
      <vt:lpstr>PowerPoint-Präsentation</vt:lpstr>
      <vt:lpstr>Safe disposal of sharps</vt:lpstr>
      <vt:lpstr>What students need to do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2018-03-18T10:49:57Z</dcterms:created>
  <dcterms:modified xsi:type="dcterms:W3CDTF">2018-03-18T09:49:59Z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2018-03-18T00:00:00Z</vt:filetime>
  </property>
  <property fmtid="{D5CDD505-2E9C-101B-9397-08002B2CF9AE}" pid="3" name="LastSaved">
    <vt:filetime>2018-03-18T00:00:00Z</vt:filetime>
  </property>
</Properties>
</file>