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media/audio11.wav" ContentType="audio/x-wav"/>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9"/>
  </p:notesMasterIdLst>
  <p:handoutMasterIdLst>
    <p:handoutMasterId r:id="rId50"/>
  </p:handoutMasterIdLst>
  <p:sldIdLst>
    <p:sldId id="392" r:id="rId2"/>
    <p:sldId id="393" r:id="rId3"/>
    <p:sldId id="394" r:id="rId4"/>
    <p:sldId id="395" r:id="rId5"/>
    <p:sldId id="396" r:id="rId6"/>
    <p:sldId id="256" r:id="rId7"/>
    <p:sldId id="397" r:id="rId8"/>
    <p:sldId id="304" r:id="rId9"/>
    <p:sldId id="365" r:id="rId10"/>
    <p:sldId id="387" r:id="rId11"/>
    <p:sldId id="289" r:id="rId12"/>
    <p:sldId id="337" r:id="rId13"/>
    <p:sldId id="381" r:id="rId14"/>
    <p:sldId id="380" r:id="rId15"/>
    <p:sldId id="340" r:id="rId16"/>
    <p:sldId id="382" r:id="rId17"/>
    <p:sldId id="341" r:id="rId18"/>
    <p:sldId id="383" r:id="rId19"/>
    <p:sldId id="261" r:id="rId20"/>
    <p:sldId id="343" r:id="rId21"/>
    <p:sldId id="349" r:id="rId22"/>
    <p:sldId id="348" r:id="rId23"/>
    <p:sldId id="351" r:id="rId24"/>
    <p:sldId id="362" r:id="rId25"/>
    <p:sldId id="360" r:id="rId26"/>
    <p:sldId id="358" r:id="rId27"/>
    <p:sldId id="356" r:id="rId28"/>
    <p:sldId id="388" r:id="rId29"/>
    <p:sldId id="389" r:id="rId30"/>
    <p:sldId id="264" r:id="rId31"/>
    <p:sldId id="353" r:id="rId32"/>
    <p:sldId id="344" r:id="rId33"/>
    <p:sldId id="385" r:id="rId34"/>
    <p:sldId id="361" r:id="rId35"/>
    <p:sldId id="267" r:id="rId36"/>
    <p:sldId id="386" r:id="rId37"/>
    <p:sldId id="367" r:id="rId38"/>
    <p:sldId id="375" r:id="rId39"/>
    <p:sldId id="369" r:id="rId40"/>
    <p:sldId id="370" r:id="rId41"/>
    <p:sldId id="376" r:id="rId42"/>
    <p:sldId id="372" r:id="rId43"/>
    <p:sldId id="373" r:id="rId44"/>
    <p:sldId id="374" r:id="rId45"/>
    <p:sldId id="378" r:id="rId46"/>
    <p:sldId id="279" r:id="rId47"/>
    <p:sldId id="391" r:id="rId4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58" d="100"/>
          <a:sy n="58" d="100"/>
        </p:scale>
        <p:origin x="-90" y="-834"/>
      </p:cViewPr>
      <p:guideLst>
        <p:guide orient="horz" pos="2160"/>
        <p:guide pos="3840"/>
      </p:guideLst>
    </p:cSldViewPr>
  </p:slideViewPr>
  <p:notesTextViewPr>
    <p:cViewPr>
      <p:scale>
        <a:sx n="1" d="1"/>
        <a:sy n="1" d="1"/>
      </p:scale>
      <p:origin x="0" y="0"/>
    </p:cViewPr>
  </p:notesTextViewPr>
  <p:notesViewPr>
    <p:cSldViewPr snapToGrid="0">
      <p:cViewPr varScale="1">
        <p:scale>
          <a:sx n="59" d="100"/>
          <a:sy n="59" d="100"/>
        </p:scale>
        <p:origin x="-2556"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972560" y="0"/>
            <a:ext cx="3037840" cy="464820"/>
          </a:xfrm>
          <a:prstGeom prst="rect">
            <a:avLst/>
          </a:prstGeom>
        </p:spPr>
        <p:txBody>
          <a:bodyPr vert="horz" lIns="93177" tIns="46589" rIns="93177" bIns="46589" rtlCol="1"/>
          <a:lstStyle>
            <a:lvl1pPr algn="r">
              <a:defRPr sz="1200"/>
            </a:lvl1pPr>
          </a:lstStyle>
          <a:p>
            <a:endParaRPr lang="ar-JO" dirty="0"/>
          </a:p>
        </p:txBody>
      </p:sp>
      <p:sp>
        <p:nvSpPr>
          <p:cNvPr id="3" name="Date Placeholder 2"/>
          <p:cNvSpPr>
            <a:spLocks noGrp="1"/>
          </p:cNvSpPr>
          <p:nvPr>
            <p:ph type="dt" sz="quarter" idx="1"/>
          </p:nvPr>
        </p:nvSpPr>
        <p:spPr>
          <a:xfrm>
            <a:off x="1623" y="0"/>
            <a:ext cx="3037840" cy="464820"/>
          </a:xfrm>
          <a:prstGeom prst="rect">
            <a:avLst/>
          </a:prstGeom>
        </p:spPr>
        <p:txBody>
          <a:bodyPr vert="horz" lIns="93177" tIns="46589" rIns="93177" bIns="46589" rtlCol="1"/>
          <a:lstStyle>
            <a:lvl1pPr algn="l">
              <a:defRPr sz="1200"/>
            </a:lvl1pPr>
          </a:lstStyle>
          <a:p>
            <a:fld id="{4575780A-306B-40FA-BF7C-84C5134AD8E1}" type="datetimeFigureOut">
              <a:rPr lang="ar-JO" smtClean="0"/>
              <a:pPr/>
              <a:t>05/05/1439</a:t>
            </a:fld>
            <a:endParaRPr lang="ar-JO"/>
          </a:p>
        </p:txBody>
      </p:sp>
      <p:sp>
        <p:nvSpPr>
          <p:cNvPr id="4" name="Footer Placeholder 3"/>
          <p:cNvSpPr>
            <a:spLocks noGrp="1"/>
          </p:cNvSpPr>
          <p:nvPr>
            <p:ph type="ftr" sz="quarter" idx="2"/>
          </p:nvPr>
        </p:nvSpPr>
        <p:spPr>
          <a:xfrm>
            <a:off x="3972560" y="8829967"/>
            <a:ext cx="3037840" cy="464820"/>
          </a:xfrm>
          <a:prstGeom prst="rect">
            <a:avLst/>
          </a:prstGeom>
        </p:spPr>
        <p:txBody>
          <a:bodyPr vert="horz" lIns="93177" tIns="46589" rIns="93177" bIns="46589" rtlCol="1" anchor="b"/>
          <a:lstStyle>
            <a:lvl1pPr algn="r">
              <a:defRPr sz="1200"/>
            </a:lvl1pPr>
          </a:lstStyle>
          <a:p>
            <a:endParaRPr lang="ar-JO" dirty="0"/>
          </a:p>
        </p:txBody>
      </p:sp>
      <p:sp>
        <p:nvSpPr>
          <p:cNvPr id="5" name="Slide Number Placeholder 4"/>
          <p:cNvSpPr>
            <a:spLocks noGrp="1"/>
          </p:cNvSpPr>
          <p:nvPr>
            <p:ph type="sldNum" sz="quarter" idx="3"/>
          </p:nvPr>
        </p:nvSpPr>
        <p:spPr>
          <a:xfrm>
            <a:off x="1623" y="8829967"/>
            <a:ext cx="3037840" cy="464820"/>
          </a:xfrm>
          <a:prstGeom prst="rect">
            <a:avLst/>
          </a:prstGeom>
        </p:spPr>
        <p:txBody>
          <a:bodyPr vert="horz" lIns="93177" tIns="46589" rIns="93177" bIns="46589" rtlCol="1" anchor="b"/>
          <a:lstStyle>
            <a:lvl1pPr algn="l">
              <a:defRPr sz="1200"/>
            </a:lvl1pPr>
          </a:lstStyle>
          <a:p>
            <a:fld id="{3A5240CB-364B-4F94-AF61-E43E7CE9507F}" type="slidenum">
              <a:rPr lang="ar-JO" smtClean="0"/>
              <a:pPr/>
              <a:t>‹#›</a:t>
            </a:fld>
            <a:endParaRPr lang="ar-JO" dirty="0"/>
          </a:p>
        </p:txBody>
      </p:sp>
    </p:spTree>
    <p:extLst>
      <p:ext uri="{BB962C8B-B14F-4D97-AF65-F5344CB8AC3E}">
        <p14:creationId xmlns:p14="http://schemas.microsoft.com/office/powerpoint/2010/main" xmlns="" val="2737202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972560" y="0"/>
            <a:ext cx="3037840" cy="464820"/>
          </a:xfrm>
          <a:prstGeom prst="rect">
            <a:avLst/>
          </a:prstGeom>
        </p:spPr>
        <p:txBody>
          <a:bodyPr vert="horz" lIns="93177" tIns="46589" rIns="93177" bIns="46589" rtlCol="1"/>
          <a:lstStyle>
            <a:lvl1pPr algn="r">
              <a:defRPr sz="1200"/>
            </a:lvl1pPr>
          </a:lstStyle>
          <a:p>
            <a:endParaRPr lang="ar-JO"/>
          </a:p>
        </p:txBody>
      </p:sp>
      <p:sp>
        <p:nvSpPr>
          <p:cNvPr id="3" name="Date Placeholder 2"/>
          <p:cNvSpPr>
            <a:spLocks noGrp="1"/>
          </p:cNvSpPr>
          <p:nvPr>
            <p:ph type="dt" idx="1"/>
          </p:nvPr>
        </p:nvSpPr>
        <p:spPr>
          <a:xfrm>
            <a:off x="1623" y="0"/>
            <a:ext cx="3037840" cy="464820"/>
          </a:xfrm>
          <a:prstGeom prst="rect">
            <a:avLst/>
          </a:prstGeom>
        </p:spPr>
        <p:txBody>
          <a:bodyPr vert="horz" lIns="93177" tIns="46589" rIns="93177" bIns="46589" rtlCol="1"/>
          <a:lstStyle>
            <a:lvl1pPr algn="l">
              <a:defRPr sz="1200"/>
            </a:lvl1pPr>
          </a:lstStyle>
          <a:p>
            <a:fld id="{2A001BC2-11C4-4309-A5F6-3978557F306D}" type="datetimeFigureOut">
              <a:rPr lang="ar-JO" smtClean="0"/>
              <a:pPr/>
              <a:t>05/05/1439</a:t>
            </a:fld>
            <a:endParaRPr lang="ar-JO"/>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1" anchor="ctr"/>
          <a:lstStyle/>
          <a:p>
            <a:endParaRPr lang="ar-JO"/>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6" name="Footer Placeholder 5"/>
          <p:cNvSpPr>
            <a:spLocks noGrp="1"/>
          </p:cNvSpPr>
          <p:nvPr>
            <p:ph type="ftr" sz="quarter" idx="4"/>
          </p:nvPr>
        </p:nvSpPr>
        <p:spPr>
          <a:xfrm>
            <a:off x="3972560" y="8829967"/>
            <a:ext cx="3037840" cy="464820"/>
          </a:xfrm>
          <a:prstGeom prst="rect">
            <a:avLst/>
          </a:prstGeom>
        </p:spPr>
        <p:txBody>
          <a:bodyPr vert="horz" lIns="93177" tIns="46589" rIns="93177" bIns="46589" rtlCol="1" anchor="b"/>
          <a:lstStyle>
            <a:lvl1pPr algn="r">
              <a:defRPr sz="1200"/>
            </a:lvl1pPr>
          </a:lstStyle>
          <a:p>
            <a:endParaRPr lang="ar-JO"/>
          </a:p>
        </p:txBody>
      </p:sp>
      <p:sp>
        <p:nvSpPr>
          <p:cNvPr id="7" name="Slide Number Placeholder 6"/>
          <p:cNvSpPr>
            <a:spLocks noGrp="1"/>
          </p:cNvSpPr>
          <p:nvPr>
            <p:ph type="sldNum" sz="quarter" idx="5"/>
          </p:nvPr>
        </p:nvSpPr>
        <p:spPr>
          <a:xfrm>
            <a:off x="1623" y="8829967"/>
            <a:ext cx="3037840" cy="464820"/>
          </a:xfrm>
          <a:prstGeom prst="rect">
            <a:avLst/>
          </a:prstGeom>
        </p:spPr>
        <p:txBody>
          <a:bodyPr vert="horz" lIns="93177" tIns="46589" rIns="93177" bIns="46589" rtlCol="1" anchor="b"/>
          <a:lstStyle>
            <a:lvl1pPr algn="l">
              <a:defRPr sz="1200"/>
            </a:lvl1pPr>
          </a:lstStyle>
          <a:p>
            <a:fld id="{B0FEE4E0-64CF-4691-9E30-1423D7E1D300}" type="slidenum">
              <a:rPr lang="ar-JO" smtClean="0"/>
              <a:pPr/>
              <a:t>‹#›</a:t>
            </a:fld>
            <a:endParaRPr lang="ar-JO"/>
          </a:p>
        </p:txBody>
      </p:sp>
    </p:spTree>
    <p:extLst>
      <p:ext uri="{BB962C8B-B14F-4D97-AF65-F5344CB8AC3E}">
        <p14:creationId xmlns:p14="http://schemas.microsoft.com/office/powerpoint/2010/main" xmlns="" val="176245933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419FBC5-D4D3-48ED-8FCB-69079AFA23C8}" type="datetime1">
              <a:rPr lang="en-US" smtClean="0"/>
              <a:pPr/>
              <a:t>1/21/2018</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88C4F-1982-440C-B4A8-84B658EBEC1D}" type="datetime1">
              <a:rPr lang="en-US" smtClean="0"/>
              <a:pPr/>
              <a:t>1/21/2018</a:t>
            </a:fld>
            <a:endParaRPr lang="en-US" dirty="0"/>
          </a:p>
        </p:txBody>
      </p:sp>
      <p:sp>
        <p:nvSpPr>
          <p:cNvPr id="6" name="Footer Placeholder 5"/>
          <p:cNvSpPr>
            <a:spLocks noGrp="1"/>
          </p:cNvSpPr>
          <p:nvPr>
            <p:ph type="ftr" sz="quarter" idx="11"/>
          </p:nvPr>
        </p:nvSpPr>
        <p:spPr/>
        <p:txBody>
          <a:bodyPr/>
          <a:lstStyle/>
          <a:p>
            <a:r>
              <a:rPr lang="en-US" smtClean="0"/>
              <a:t>Patient Safety </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3BD6F1-8884-45BF-85C2-7F16B97CB1A0}" type="datetime1">
              <a:rPr lang="en-US" smtClean="0"/>
              <a:pPr/>
              <a:t>1/21/2018</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A61B00-1AAD-44FE-8F84-651F40D3BBD1}" type="datetime1">
              <a:rPr lang="en-US" smtClean="0"/>
              <a:pPr/>
              <a:t>1/21/2018</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DB49EA-6F1B-461C-90CA-ABE9272C21B9}" type="datetime1">
              <a:rPr lang="en-US" smtClean="0"/>
              <a:pPr/>
              <a:t>1/21/2018</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4526895-C249-4ECD-BB3E-5F47C3B5C96E}" type="datetime1">
              <a:rPr lang="en-US" smtClean="0"/>
              <a:pPr/>
              <a:t>1/21/2018</a:t>
            </a:fld>
            <a:endParaRPr lang="en-US" dirty="0"/>
          </a:p>
        </p:txBody>
      </p:sp>
      <p:sp>
        <p:nvSpPr>
          <p:cNvPr id="4"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1D8C955-3D3D-4EDB-8B71-B9597CFDC54A}" type="datetime1">
              <a:rPr lang="en-US" smtClean="0"/>
              <a:pPr/>
              <a:t>1/21/2018</a:t>
            </a:fld>
            <a:endParaRPr lang="en-US" dirty="0"/>
          </a:p>
        </p:txBody>
      </p:sp>
      <p:sp>
        <p:nvSpPr>
          <p:cNvPr id="4"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BD3E97-38E6-414C-B299-0D0C5A4F4E7E}" type="datetime1">
              <a:rPr lang="en-US" smtClean="0"/>
              <a:pPr/>
              <a:t>1/21/2018</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1C25E8-24A6-405F-A0AF-6CF6EA9B8AE2}" type="datetime1">
              <a:rPr lang="en-US" smtClean="0"/>
              <a:pPr/>
              <a:t>1/21/2018</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a:xfrm>
            <a:off x="285129" y="6437857"/>
            <a:ext cx="990599" cy="304799"/>
          </a:xfrm>
        </p:spPr>
        <p:txBody>
          <a:bodyPr/>
          <a:lstStyle/>
          <a:p>
            <a:fld id="{B8F355B2-72B8-40C1-9857-ED337306AA9D}" type="datetime1">
              <a:rPr lang="en-US" smtClean="0"/>
              <a:pPr/>
              <a:t>1/21/2018</a:t>
            </a:fld>
            <a:endParaRPr lang="en-US" dirty="0"/>
          </a:p>
        </p:txBody>
      </p:sp>
      <p:sp>
        <p:nvSpPr>
          <p:cNvPr id="5" name="Footer Placeholder 4"/>
          <p:cNvSpPr>
            <a:spLocks noGrp="1"/>
          </p:cNvSpPr>
          <p:nvPr>
            <p:ph type="ftr" sz="quarter" idx="11"/>
          </p:nvPr>
        </p:nvSpPr>
        <p:spPr>
          <a:xfrm>
            <a:off x="9928603" y="6438378"/>
            <a:ext cx="1971124" cy="285858"/>
          </a:xfrm>
        </p:spPr>
        <p:txBody>
          <a:bodyPr/>
          <a:lstStyle/>
          <a:p>
            <a:r>
              <a:rPr lang="en-US" dirty="0"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131BBB-481D-4ECF-8E3F-9C11D0DB1E77}" type="datetime1">
              <a:rPr lang="en-US" smtClean="0"/>
              <a:pPr/>
              <a:t>1/21/2018</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69E572E-5971-4A21-9D78-DE3656D7198C}" type="datetime1">
              <a:rPr lang="en-US" smtClean="0"/>
              <a:pPr/>
              <a:t>1/21/2018</a:t>
            </a:fld>
            <a:endParaRPr lang="en-US" dirty="0"/>
          </a:p>
        </p:txBody>
      </p:sp>
      <p:sp>
        <p:nvSpPr>
          <p:cNvPr id="6" name="Footer Placeholder 5"/>
          <p:cNvSpPr>
            <a:spLocks noGrp="1"/>
          </p:cNvSpPr>
          <p:nvPr>
            <p:ph type="ftr" sz="quarter" idx="11"/>
          </p:nvPr>
        </p:nvSpPr>
        <p:spPr/>
        <p:txBody>
          <a:bodyPr/>
          <a:lstStyle/>
          <a:p>
            <a:r>
              <a:rPr lang="en-US" smtClean="0"/>
              <a:t>Patient Safety </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992795F-FE46-4F95-820D-7F841A489DDB}" type="datetime1">
              <a:rPr lang="en-US" smtClean="0"/>
              <a:pPr/>
              <a:t>1/21/2018</a:t>
            </a:fld>
            <a:endParaRPr lang="en-US" dirty="0"/>
          </a:p>
        </p:txBody>
      </p:sp>
      <p:sp>
        <p:nvSpPr>
          <p:cNvPr id="8" name="Footer Placeholder 7"/>
          <p:cNvSpPr>
            <a:spLocks noGrp="1"/>
          </p:cNvSpPr>
          <p:nvPr>
            <p:ph type="ftr" sz="quarter" idx="11"/>
          </p:nvPr>
        </p:nvSpPr>
        <p:spPr/>
        <p:txBody>
          <a:bodyPr/>
          <a:lstStyle/>
          <a:p>
            <a:r>
              <a:rPr lang="en-US" smtClean="0"/>
              <a:t>Patient Safety </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7BBA48DE-D84C-4D7B-A31B-1B3EC3060AFD}" type="datetime1">
              <a:rPr lang="en-US" smtClean="0"/>
              <a:pPr/>
              <a:t>1/21/2018</a:t>
            </a:fld>
            <a:endParaRPr lang="en-US" dirty="0"/>
          </a:p>
        </p:txBody>
      </p:sp>
      <p:sp>
        <p:nvSpPr>
          <p:cNvPr id="5" name="Footer Placeholder 3"/>
          <p:cNvSpPr>
            <a:spLocks noGrp="1"/>
          </p:cNvSpPr>
          <p:nvPr>
            <p:ph type="ftr" sz="quarter" idx="11"/>
          </p:nvPr>
        </p:nvSpPr>
        <p:spPr/>
        <p:txBody>
          <a:bodyPr/>
          <a:lstStyle/>
          <a:p>
            <a:r>
              <a:rPr lang="en-US" smtClean="0"/>
              <a:t>Patient Safety </a:t>
            </a:r>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A03804D-233A-422B-B370-2A52C40C870F}" type="datetime1">
              <a:rPr lang="en-US" smtClean="0"/>
              <a:pPr/>
              <a:t>1/21/2018</a:t>
            </a:fld>
            <a:endParaRPr lang="en-US" dirty="0"/>
          </a:p>
        </p:txBody>
      </p:sp>
      <p:sp>
        <p:nvSpPr>
          <p:cNvPr id="5" name="Footer Placeholder 2"/>
          <p:cNvSpPr>
            <a:spLocks noGrp="1"/>
          </p:cNvSpPr>
          <p:nvPr>
            <p:ph type="ftr" sz="quarter" idx="11"/>
          </p:nvPr>
        </p:nvSpPr>
        <p:spPr/>
        <p:txBody>
          <a:bodyPr/>
          <a:lstStyle/>
          <a:p>
            <a:r>
              <a:rPr lang="en-US" smtClean="0"/>
              <a:t>Patient Safety </a:t>
            </a:r>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5A121045-C9C2-407A-8B7D-01DDA1CEB858}" type="datetime1">
              <a:rPr lang="en-US" smtClean="0"/>
              <a:pPr/>
              <a:t>1/21/2018</a:t>
            </a:fld>
            <a:endParaRPr lang="en-US" dirty="0"/>
          </a:p>
        </p:txBody>
      </p:sp>
      <p:sp>
        <p:nvSpPr>
          <p:cNvPr id="5" name="Footer Placeholder 5"/>
          <p:cNvSpPr>
            <a:spLocks noGrp="1"/>
          </p:cNvSpPr>
          <p:nvPr>
            <p:ph type="ftr" sz="quarter" idx="11"/>
          </p:nvPr>
        </p:nvSpPr>
        <p:spPr/>
        <p:txBody>
          <a:bodyPr/>
          <a:lstStyle/>
          <a:p>
            <a:r>
              <a:rPr lang="en-US" smtClean="0"/>
              <a:t>Patient Safety </a:t>
            </a:r>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0868FE-BF22-4914-8B66-CB936D39E70C}" type="datetime1">
              <a:rPr lang="en-US" smtClean="0"/>
              <a:pPr/>
              <a:t>1/21/2018</a:t>
            </a:fld>
            <a:endParaRPr lang="en-US" dirty="0"/>
          </a:p>
        </p:txBody>
      </p:sp>
      <p:sp>
        <p:nvSpPr>
          <p:cNvPr id="6" name="Footer Placeholder 5"/>
          <p:cNvSpPr>
            <a:spLocks noGrp="1"/>
          </p:cNvSpPr>
          <p:nvPr>
            <p:ph type="ftr" sz="quarter" idx="11"/>
          </p:nvPr>
        </p:nvSpPr>
        <p:spPr/>
        <p:txBody>
          <a:bodyPr/>
          <a:lstStyle/>
          <a:p>
            <a:r>
              <a:rPr lang="en-US" smtClean="0"/>
              <a:t>Patient Safety </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D63758B-C1D3-4A50-BF39-F1D05E694808}" type="datetime1">
              <a:rPr lang="en-US" smtClean="0"/>
              <a:pPr/>
              <a:t>1/21/2018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smtClean="0"/>
              <a:t>Patient Safety </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hf hdr="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BJP2rvBchnE" TargetMode="Externa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1.wav"/><Relationship Id="rId4" Type="http://schemas.openxmlformats.org/officeDocument/2006/relationships/hyperlink" Target="Patients%20Safety%209-9-2015.pptx"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BJP2rvBchn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yWhb4vLIeg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hyperlink" Target="https://www.youtube.com/watch?v=BFd54Yzg-vo"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lstStyle/>
          <a:p>
            <a:r>
              <a:rPr lang="en-US" b="1" dirty="0" smtClean="0"/>
              <a:t>Patient Safety Course</a:t>
            </a:r>
            <a:endParaRPr lang="en-US" b="1" dirty="0"/>
          </a:p>
        </p:txBody>
      </p:sp>
      <p:sp>
        <p:nvSpPr>
          <p:cNvPr id="8" name="Text Placeholder 7"/>
          <p:cNvSpPr>
            <a:spLocks noGrp="1"/>
          </p:cNvSpPr>
          <p:nvPr>
            <p:ph type="body" idx="1"/>
          </p:nvPr>
        </p:nvSpPr>
        <p:spPr/>
        <p:txBody>
          <a:bodyPr/>
          <a:lstStyle/>
          <a:p>
            <a:endParaRPr lang="en-US" dirty="0"/>
          </a:p>
        </p:txBody>
      </p:sp>
      <p:sp>
        <p:nvSpPr>
          <p:cNvPr id="4" name="Date Placeholder 3"/>
          <p:cNvSpPr>
            <a:spLocks noGrp="1"/>
          </p:cNvSpPr>
          <p:nvPr>
            <p:ph type="dt" sz="half" idx="10"/>
          </p:nvPr>
        </p:nvSpPr>
        <p:spPr/>
        <p:txBody>
          <a:bodyPr/>
          <a:lstStyle/>
          <a:p>
            <a:fld id="{B8F355B2-72B8-40C1-9857-ED337306AA9D}" type="datetime1">
              <a:rPr lang="en-US" smtClean="0"/>
              <a:pPr/>
              <a:t>1/21/2018</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patient </a:t>
            </a:r>
            <a:r>
              <a:rPr lang="en-US" dirty="0" smtClean="0"/>
              <a:t>safety-Video</a:t>
            </a:r>
            <a:endParaRPr lang="en-US" dirty="0"/>
          </a:p>
        </p:txBody>
      </p:sp>
      <p:sp>
        <p:nvSpPr>
          <p:cNvPr id="3" name="Content Placeholder 2"/>
          <p:cNvSpPr>
            <a:spLocks noGrp="1"/>
          </p:cNvSpPr>
          <p:nvPr>
            <p:ph idx="1"/>
          </p:nvPr>
        </p:nvSpPr>
        <p:spPr/>
        <p:txBody>
          <a:bodyPr/>
          <a:lstStyle/>
          <a:p>
            <a:endParaRPr lang="en-US" dirty="0" smtClean="0">
              <a:hlinkClick r:id="rId3"/>
            </a:endParaRPr>
          </a:p>
          <a:p>
            <a:endParaRPr lang="en-US" dirty="0">
              <a:hlinkClick r:id="rId4" action="ppaction://hlinkpres?slideindex=1&amp;slidetitle="/>
            </a:endParaRPr>
          </a:p>
          <a:p>
            <a:r>
              <a:rPr lang="en-US" dirty="0" smtClean="0">
                <a:hlinkClick r:id="rId4" action="ppaction://hlinkpres?slideindex=1&amp;slidetitle="/>
              </a:rPr>
              <a:t>https</a:t>
            </a:r>
            <a:r>
              <a:rPr lang="en-US" dirty="0">
                <a:hlinkClick r:id="rId4" action="ppaction://hlinkpres?slideindex=1&amp;slidetitle="/>
              </a:rPr>
              <a:t>://www.youtube.com/watch?v=BJP2rvBchnE </a:t>
            </a:r>
            <a:endParaRPr lang="en-US" dirty="0"/>
          </a:p>
        </p:txBody>
      </p:sp>
      <p:sp>
        <p:nvSpPr>
          <p:cNvPr id="4" name="Date Placeholder 3"/>
          <p:cNvSpPr>
            <a:spLocks noGrp="1"/>
          </p:cNvSpPr>
          <p:nvPr>
            <p:ph type="dt" sz="half" idx="10"/>
          </p:nvPr>
        </p:nvSpPr>
        <p:spPr/>
        <p:txBody>
          <a:bodyPr/>
          <a:lstStyle/>
          <a:p>
            <a:fld id="{B8F355B2-72B8-40C1-9857-ED337306AA9D}" type="datetime1">
              <a:rPr lang="en-US" smtClean="0"/>
              <a:pPr/>
              <a:t>1/21/2018</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10</a:t>
            </a:fld>
            <a:endParaRPr lang="en-US" dirty="0"/>
          </a:p>
        </p:txBody>
      </p:sp>
    </p:spTree>
    <p:extLst>
      <p:ext uri="{BB962C8B-B14F-4D97-AF65-F5344CB8AC3E}">
        <p14:creationId xmlns:p14="http://schemas.microsoft.com/office/powerpoint/2010/main" xmlns="" val="391430859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sndAc>
          <p:stSnd>
            <p:snd r:embed="rId5" name="hammer.wav"/>
          </p:stSnd>
        </p:sndAc>
      </p:transition>
    </mc:Choice>
    <mc:Fallback>
      <p:transition spd="slow">
        <p:fade/>
        <p:sndAc>
          <p:stSnd>
            <p:snd r:embed="rId2"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en-US" dirty="0" smtClean="0"/>
              <a:t>Defining </a:t>
            </a:r>
            <a:r>
              <a:rPr lang="en-US" dirty="0"/>
              <a:t>patient safety</a:t>
            </a:r>
            <a:br>
              <a:rPr lang="en-US" dirty="0"/>
            </a:br>
            <a:endParaRPr lang="en-US" dirty="0"/>
          </a:p>
        </p:txBody>
      </p:sp>
      <p:sp>
        <p:nvSpPr>
          <p:cNvPr id="3" name="Content Placeholder 2"/>
          <p:cNvSpPr>
            <a:spLocks noGrp="1"/>
          </p:cNvSpPr>
          <p:nvPr>
            <p:ph idx="1"/>
          </p:nvPr>
        </p:nvSpPr>
        <p:spPr/>
        <p:txBody>
          <a:bodyPr>
            <a:normAutofit/>
          </a:bodyPr>
          <a:lstStyle/>
          <a:p>
            <a:pPr>
              <a:lnSpc>
                <a:spcPct val="90000"/>
              </a:lnSpc>
              <a:buFontTx/>
              <a:buNone/>
            </a:pPr>
            <a:endParaRPr lang="en-CA" sz="2400" b="1" dirty="0" smtClean="0">
              <a:solidFill>
                <a:srgbClr val="FF0000"/>
              </a:solidFill>
            </a:endParaRPr>
          </a:p>
          <a:p>
            <a:pPr marL="0" indent="0">
              <a:buNone/>
            </a:pPr>
            <a:endParaRPr lang="en-US" dirty="0" smtClean="0"/>
          </a:p>
          <a:p>
            <a:r>
              <a:rPr lang="en-US" sz="3200" dirty="0" smtClean="0"/>
              <a:t>The reduction of risk of unnecessary harm associated with health care to an acceptable </a:t>
            </a:r>
            <a:r>
              <a:rPr lang="en-US" sz="3200" dirty="0"/>
              <a:t>minimum. (WHO, World Alliance for Patient Safety 2009</a:t>
            </a:r>
            <a:r>
              <a:rPr lang="en-US" sz="3200" dirty="0" smtClean="0"/>
              <a:t>).</a:t>
            </a:r>
          </a:p>
          <a:p>
            <a:endParaRPr lang="en-US" dirty="0"/>
          </a:p>
          <a:p>
            <a:endParaRPr lang="en-US" dirty="0" smtClean="0"/>
          </a:p>
          <a:p>
            <a:pPr marL="0" indent="0">
              <a:buNone/>
            </a:pPr>
            <a:endParaRPr lang="ar-JO" dirty="0"/>
          </a:p>
        </p:txBody>
      </p:sp>
      <p:sp>
        <p:nvSpPr>
          <p:cNvPr id="4" name="Date Placeholder 3"/>
          <p:cNvSpPr>
            <a:spLocks noGrp="1"/>
          </p:cNvSpPr>
          <p:nvPr>
            <p:ph type="dt" sz="half" idx="10"/>
          </p:nvPr>
        </p:nvSpPr>
        <p:spPr/>
        <p:txBody>
          <a:bodyPr/>
          <a:lstStyle/>
          <a:p>
            <a:fld id="{0A228A9F-DDE1-481A-9C4F-498DEF22EF40}" type="datetime1">
              <a:rPr lang="en-US" smtClean="0"/>
              <a:pPr/>
              <a:t>1/21/2018</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11</a:t>
            </a:fld>
            <a:endParaRPr lang="en-US" dirty="0"/>
          </a:p>
        </p:txBody>
      </p:sp>
    </p:spTree>
    <p:extLst>
      <p:ext uri="{BB962C8B-B14F-4D97-AF65-F5344CB8AC3E}">
        <p14:creationId xmlns:p14="http://schemas.microsoft.com/office/powerpoint/2010/main" xmlns="" val="136855801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en-US" dirty="0" smtClean="0"/>
              <a:t>Introduction</a:t>
            </a:r>
            <a:r>
              <a:rPr lang="en-US" dirty="0"/>
              <a:t/>
            </a:r>
            <a:br>
              <a:rPr lang="en-US" dirty="0"/>
            </a:br>
            <a:endParaRPr lang="en-US" dirty="0"/>
          </a:p>
        </p:txBody>
      </p:sp>
      <p:sp>
        <p:nvSpPr>
          <p:cNvPr id="3" name="Content Placeholder 2"/>
          <p:cNvSpPr>
            <a:spLocks noGrp="1"/>
          </p:cNvSpPr>
          <p:nvPr>
            <p:ph idx="1"/>
          </p:nvPr>
        </p:nvSpPr>
        <p:spPr>
          <a:xfrm>
            <a:off x="1103312" y="1358900"/>
            <a:ext cx="8946541" cy="4889499"/>
          </a:xfrm>
        </p:spPr>
        <p:txBody>
          <a:bodyPr>
            <a:noAutofit/>
          </a:bodyPr>
          <a:lstStyle/>
          <a:p>
            <a:r>
              <a:rPr lang="en-US" sz="2200" dirty="0" smtClean="0"/>
              <a:t>Significant numbers of patients are harmed due to their health care, either resulting in permanent injury, increased length of stay (LOS) in health-care facilities, or even death.</a:t>
            </a:r>
          </a:p>
          <a:p>
            <a:endParaRPr lang="en-US" sz="2200" dirty="0" smtClean="0"/>
          </a:p>
          <a:p>
            <a:r>
              <a:rPr lang="en-GB" sz="2200" dirty="0" smtClean="0"/>
              <a:t>44 – 98,000 deaths annually caused by medical error. </a:t>
            </a:r>
          </a:p>
          <a:p>
            <a:endParaRPr lang="en-GB" sz="2200" dirty="0" smtClean="0"/>
          </a:p>
          <a:p>
            <a:r>
              <a:rPr lang="en-US" sz="2200" dirty="0" smtClean="0"/>
              <a:t>There are more deaths annually as a result of health care than from road accidents, breast cancer and AIDS combined.</a:t>
            </a:r>
          </a:p>
          <a:p>
            <a:pPr marL="0" indent="0">
              <a:buNone/>
            </a:pPr>
            <a:endParaRPr lang="en-US" sz="2200" dirty="0" smtClean="0"/>
          </a:p>
          <a:p>
            <a:r>
              <a:rPr lang="en-US" sz="2200" dirty="0" smtClean="0"/>
              <a:t>Recent financial estimates suggest that adverse events cost the </a:t>
            </a:r>
            <a:r>
              <a:rPr lang="en-US" sz="2200" dirty="0" err="1" smtClean="0"/>
              <a:t>Uk</a:t>
            </a:r>
            <a:r>
              <a:rPr lang="en-US" sz="2200" dirty="0" smtClean="0"/>
              <a:t> £2 billion in 2000 in extra hospital days alone.  Other costs, such as suffering of patients, their families and the health care workers involved, are incalculable.</a:t>
            </a:r>
          </a:p>
        </p:txBody>
      </p:sp>
      <p:sp>
        <p:nvSpPr>
          <p:cNvPr id="4" name="Date Placeholder 3"/>
          <p:cNvSpPr>
            <a:spLocks noGrp="1"/>
          </p:cNvSpPr>
          <p:nvPr>
            <p:ph type="dt" sz="half" idx="10"/>
          </p:nvPr>
        </p:nvSpPr>
        <p:spPr/>
        <p:txBody>
          <a:bodyPr/>
          <a:lstStyle/>
          <a:p>
            <a:fld id="{9D18155D-7E80-4741-8BE7-54E69DA91685}" type="datetime1">
              <a:rPr lang="en-US" smtClean="0"/>
              <a:pPr/>
              <a:t>1/21/2018</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12</a:t>
            </a:fld>
            <a:endParaRPr lang="en-US" dirty="0"/>
          </a:p>
        </p:txBody>
      </p:sp>
    </p:spTree>
    <p:extLst>
      <p:ext uri="{BB962C8B-B14F-4D97-AF65-F5344CB8AC3E}">
        <p14:creationId xmlns:p14="http://schemas.microsoft.com/office/powerpoint/2010/main" xmlns="" val="396150304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–Video </a:t>
            </a:r>
            <a:endParaRPr lang="en-US" dirty="0"/>
          </a:p>
        </p:txBody>
      </p:sp>
      <p:sp>
        <p:nvSpPr>
          <p:cNvPr id="3" name="Content Placeholder 2"/>
          <p:cNvSpPr>
            <a:spLocks noGrp="1"/>
          </p:cNvSpPr>
          <p:nvPr>
            <p:ph idx="1"/>
          </p:nvPr>
        </p:nvSpPr>
        <p:spPr/>
        <p:txBody>
          <a:bodyPr/>
          <a:lstStyle/>
          <a:p>
            <a:endParaRPr lang="en-US" dirty="0" smtClean="0">
              <a:hlinkClick r:id="rId2"/>
            </a:endParaRPr>
          </a:p>
          <a:p>
            <a:endParaRPr lang="en-US" dirty="0">
              <a:hlinkClick r:id="rId2"/>
            </a:endParaRPr>
          </a:p>
          <a:p>
            <a:endParaRPr lang="en-US" dirty="0" smtClean="0">
              <a:hlinkClick r:id="rId2"/>
            </a:endParaRPr>
          </a:p>
          <a:p>
            <a:r>
              <a:rPr lang="en-US" dirty="0" smtClean="0">
                <a:hlinkClick r:id="rId2"/>
              </a:rPr>
              <a:t>https</a:t>
            </a:r>
            <a:r>
              <a:rPr lang="en-US" dirty="0">
                <a:hlinkClick r:id="rId2"/>
              </a:rPr>
              <a:t>://www.youtube.com/watch?v=BJP2rvBchnE</a:t>
            </a:r>
            <a:r>
              <a:rPr lang="en-US" dirty="0"/>
              <a:t> </a:t>
            </a:r>
          </a:p>
          <a:p>
            <a:endParaRPr lang="en-US" dirty="0"/>
          </a:p>
        </p:txBody>
      </p:sp>
      <p:sp>
        <p:nvSpPr>
          <p:cNvPr id="4" name="Date Placeholder 3"/>
          <p:cNvSpPr>
            <a:spLocks noGrp="1"/>
          </p:cNvSpPr>
          <p:nvPr>
            <p:ph type="dt" sz="half" idx="10"/>
          </p:nvPr>
        </p:nvSpPr>
        <p:spPr/>
        <p:txBody>
          <a:bodyPr/>
          <a:lstStyle/>
          <a:p>
            <a:fld id="{B8F355B2-72B8-40C1-9857-ED337306AA9D}" type="datetime1">
              <a:rPr lang="en-US" smtClean="0"/>
              <a:pPr/>
              <a:t>1/21/2018</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13</a:t>
            </a:fld>
            <a:endParaRPr lang="en-US" dirty="0"/>
          </a:p>
        </p:txBody>
      </p:sp>
    </p:spTree>
    <p:extLst>
      <p:ext uri="{BB962C8B-B14F-4D97-AF65-F5344CB8AC3E}">
        <p14:creationId xmlns:p14="http://schemas.microsoft.com/office/powerpoint/2010/main" xmlns="" val="103420359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80">
                                          <p:stCondLst>
                                            <p:cond delay="0"/>
                                          </p:stCondLst>
                                        </p:cTn>
                                        <p:tgtEl>
                                          <p:spTgt spid="3">
                                            <p:txEl>
                                              <p:pRg st="3" end="3"/>
                                            </p:txEl>
                                          </p:spTgt>
                                        </p:tgtEl>
                                      </p:cBhvr>
                                    </p:animEffect>
                                    <p:anim calcmode="lin" valueType="num">
                                      <p:cBhvr>
                                        <p:cTn id="2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3" end="3"/>
                                            </p:txEl>
                                          </p:spTgt>
                                        </p:tgtEl>
                                      </p:cBhvr>
                                      <p:to x="100000" y="60000"/>
                                    </p:animScale>
                                    <p:animScale>
                                      <p:cBhvr>
                                        <p:cTn id="32" dur="166" decel="50000">
                                          <p:stCondLst>
                                            <p:cond delay="676"/>
                                          </p:stCondLst>
                                        </p:cTn>
                                        <p:tgtEl>
                                          <p:spTgt spid="3">
                                            <p:txEl>
                                              <p:pRg st="3" end="3"/>
                                            </p:txEl>
                                          </p:spTgt>
                                        </p:tgtEl>
                                      </p:cBhvr>
                                      <p:to x="100000" y="100000"/>
                                    </p:animScale>
                                    <p:animScale>
                                      <p:cBhvr>
                                        <p:cTn id="33" dur="26">
                                          <p:stCondLst>
                                            <p:cond delay="1312"/>
                                          </p:stCondLst>
                                        </p:cTn>
                                        <p:tgtEl>
                                          <p:spTgt spid="3">
                                            <p:txEl>
                                              <p:pRg st="3" end="3"/>
                                            </p:txEl>
                                          </p:spTgt>
                                        </p:tgtEl>
                                      </p:cBhvr>
                                      <p:to x="100000" y="80000"/>
                                    </p:animScale>
                                    <p:animScale>
                                      <p:cBhvr>
                                        <p:cTn id="34" dur="166" decel="50000">
                                          <p:stCondLst>
                                            <p:cond delay="1338"/>
                                          </p:stCondLst>
                                        </p:cTn>
                                        <p:tgtEl>
                                          <p:spTgt spid="3">
                                            <p:txEl>
                                              <p:pRg st="3" end="3"/>
                                            </p:txEl>
                                          </p:spTgt>
                                        </p:tgtEl>
                                      </p:cBhvr>
                                      <p:to x="100000" y="100000"/>
                                    </p:animScale>
                                    <p:animScale>
                                      <p:cBhvr>
                                        <p:cTn id="35" dur="26">
                                          <p:stCondLst>
                                            <p:cond delay="1642"/>
                                          </p:stCondLst>
                                        </p:cTn>
                                        <p:tgtEl>
                                          <p:spTgt spid="3">
                                            <p:txEl>
                                              <p:pRg st="3" end="3"/>
                                            </p:txEl>
                                          </p:spTgt>
                                        </p:tgtEl>
                                      </p:cBhvr>
                                      <p:to x="100000" y="90000"/>
                                    </p:animScale>
                                    <p:animScale>
                                      <p:cBhvr>
                                        <p:cTn id="36" dur="166" decel="50000">
                                          <p:stCondLst>
                                            <p:cond delay="1668"/>
                                          </p:stCondLst>
                                        </p:cTn>
                                        <p:tgtEl>
                                          <p:spTgt spid="3">
                                            <p:txEl>
                                              <p:pRg st="3" end="3"/>
                                            </p:txEl>
                                          </p:spTgt>
                                        </p:tgtEl>
                                      </p:cBhvr>
                                      <p:to x="100000" y="100000"/>
                                    </p:animScale>
                                    <p:animScale>
                                      <p:cBhvr>
                                        <p:cTn id="37" dur="26">
                                          <p:stCondLst>
                                            <p:cond delay="1808"/>
                                          </p:stCondLst>
                                        </p:cTn>
                                        <p:tgtEl>
                                          <p:spTgt spid="3">
                                            <p:txEl>
                                              <p:pRg st="3" end="3"/>
                                            </p:txEl>
                                          </p:spTgt>
                                        </p:tgtEl>
                                      </p:cBhvr>
                                      <p:to x="100000" y="95000"/>
                                    </p:animScale>
                                    <p:animScale>
                                      <p:cBhvr>
                                        <p:cTn id="38"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46111" y="452718"/>
            <a:ext cx="9404723" cy="1063766"/>
          </a:xfrm>
        </p:spPr>
        <p:txBody>
          <a:bodyPr/>
          <a:lstStyle/>
          <a:p>
            <a:r>
              <a:rPr lang="en-US" dirty="0"/>
              <a:t>Why is it a problem?</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xmlns="" val="390213692"/>
              </p:ext>
            </p:extLst>
          </p:nvPr>
        </p:nvGraphicFramePr>
        <p:xfrm>
          <a:off x="490369" y="1729788"/>
          <a:ext cx="11259171" cy="3581400"/>
        </p:xfrm>
        <a:graphic>
          <a:graphicData uri="http://schemas.openxmlformats.org/drawingml/2006/table">
            <a:tbl>
              <a:tblPr firstRow="1" bandRow="1">
                <a:tableStyleId>{5C22544A-7EE6-4342-B048-85BDC9FD1C3A}</a:tableStyleId>
              </a:tblPr>
              <a:tblGrid>
                <a:gridCol w="2331071"/>
                <a:gridCol w="2499855"/>
                <a:gridCol w="2337544"/>
                <a:gridCol w="2025871"/>
                <a:gridCol w="2064830"/>
              </a:tblGrid>
              <a:tr h="370840">
                <a:tc>
                  <a:txBody>
                    <a:bodyPr/>
                    <a:lstStyle/>
                    <a:p>
                      <a:pPr algn="l"/>
                      <a:r>
                        <a:rPr lang="en-US" dirty="0" smtClean="0"/>
                        <a:t>Hospital/Country</a:t>
                      </a:r>
                      <a:endParaRPr lang="en-US" dirty="0"/>
                    </a:p>
                  </a:txBody>
                  <a:tcPr anchor="ctr"/>
                </a:tc>
                <a:tc>
                  <a:txBody>
                    <a:bodyPr/>
                    <a:lstStyle/>
                    <a:p>
                      <a:pPr algn="l"/>
                      <a:r>
                        <a:rPr lang="en-US" dirty="0" smtClean="0"/>
                        <a:t>Years in which data was collected </a:t>
                      </a:r>
                      <a:endParaRPr lang="en-US" dirty="0"/>
                    </a:p>
                  </a:txBody>
                  <a:tcPr anchor="ctr"/>
                </a:tc>
                <a:tc>
                  <a:txBody>
                    <a:bodyPr/>
                    <a:lstStyle/>
                    <a:p>
                      <a:pPr algn="l"/>
                      <a:r>
                        <a:rPr lang="en-US" dirty="0" smtClean="0"/>
                        <a:t>Number of hospital admissions </a:t>
                      </a:r>
                      <a:endParaRPr lang="en-US" dirty="0"/>
                    </a:p>
                  </a:txBody>
                  <a:tcPr anchor="ctr"/>
                </a:tc>
                <a:tc>
                  <a:txBody>
                    <a:bodyPr/>
                    <a:lstStyle/>
                    <a:p>
                      <a:pPr algn="l"/>
                      <a:r>
                        <a:rPr lang="en-US" dirty="0" smtClean="0"/>
                        <a:t>Number</a:t>
                      </a:r>
                      <a:r>
                        <a:rPr lang="en-US" baseline="0" dirty="0" smtClean="0"/>
                        <a:t> of adverse event</a:t>
                      </a:r>
                      <a:endParaRPr lang="en-US" dirty="0"/>
                    </a:p>
                  </a:txBody>
                  <a:tcPr anchor="ctr"/>
                </a:tc>
                <a:tc>
                  <a:txBody>
                    <a:bodyPr/>
                    <a:lstStyle/>
                    <a:p>
                      <a:pPr algn="l"/>
                      <a:r>
                        <a:rPr lang="en-US" dirty="0" smtClean="0"/>
                        <a:t>Adverse event rate (%) </a:t>
                      </a:r>
                      <a:endParaRPr lang="en-US" dirty="0"/>
                    </a:p>
                  </a:txBody>
                  <a:tcPr anchor="ctr"/>
                </a:tc>
              </a:tr>
              <a:tr h="370840">
                <a:tc>
                  <a:txBody>
                    <a:bodyPr/>
                    <a:lstStyle/>
                    <a:p>
                      <a:pPr algn="l"/>
                      <a:r>
                        <a:rPr lang="en-US" dirty="0" smtClean="0"/>
                        <a:t>US(Harvard Medical Practice Study)</a:t>
                      </a:r>
                      <a:endParaRPr lang="en-US" dirty="0"/>
                    </a:p>
                  </a:txBody>
                  <a:tcPr/>
                </a:tc>
                <a:tc>
                  <a:txBody>
                    <a:bodyPr/>
                    <a:lstStyle/>
                    <a:p>
                      <a:pPr algn="l"/>
                      <a:r>
                        <a:rPr lang="en-US" dirty="0" smtClean="0"/>
                        <a:t>1984</a:t>
                      </a:r>
                      <a:endParaRPr lang="en-US" dirty="0"/>
                    </a:p>
                  </a:txBody>
                  <a:tcPr anchor="ctr"/>
                </a:tc>
                <a:tc>
                  <a:txBody>
                    <a:bodyPr/>
                    <a:lstStyle/>
                    <a:p>
                      <a:pPr algn="l"/>
                      <a:r>
                        <a:rPr lang="en-US" dirty="0" smtClean="0"/>
                        <a:t>30195</a:t>
                      </a:r>
                      <a:endParaRPr lang="en-US" dirty="0"/>
                    </a:p>
                  </a:txBody>
                  <a:tcPr anchor="ctr"/>
                </a:tc>
                <a:tc>
                  <a:txBody>
                    <a:bodyPr/>
                    <a:lstStyle/>
                    <a:p>
                      <a:pPr algn="l"/>
                      <a:r>
                        <a:rPr lang="en-US" dirty="0" smtClean="0"/>
                        <a:t>1133</a:t>
                      </a:r>
                      <a:endParaRPr lang="en-US" dirty="0"/>
                    </a:p>
                  </a:txBody>
                  <a:tcPr anchor="ctr"/>
                </a:tc>
                <a:tc>
                  <a:txBody>
                    <a:bodyPr/>
                    <a:lstStyle/>
                    <a:p>
                      <a:pPr algn="l"/>
                      <a:r>
                        <a:rPr lang="en-US" dirty="0" smtClean="0"/>
                        <a:t>3.8 </a:t>
                      </a:r>
                      <a:endParaRPr lang="en-US" dirty="0"/>
                    </a:p>
                  </a:txBody>
                  <a:tcPr anchor="ctr"/>
                </a:tc>
              </a:tr>
              <a:tr h="370840">
                <a:tc>
                  <a:txBody>
                    <a:bodyPr/>
                    <a:lstStyle/>
                    <a:p>
                      <a:pPr algn="l"/>
                      <a:r>
                        <a:rPr lang="en-US" dirty="0" smtClean="0"/>
                        <a:t>Australian (Quality</a:t>
                      </a:r>
                      <a:r>
                        <a:rPr lang="en-US" baseline="0" dirty="0" smtClean="0"/>
                        <a:t> in Australian healthcare study )</a:t>
                      </a:r>
                      <a:endParaRPr lang="en-US" dirty="0"/>
                    </a:p>
                  </a:txBody>
                  <a:tcPr/>
                </a:tc>
                <a:tc>
                  <a:txBody>
                    <a:bodyPr/>
                    <a:lstStyle/>
                    <a:p>
                      <a:pPr algn="l"/>
                      <a:r>
                        <a:rPr lang="en-US" dirty="0" smtClean="0"/>
                        <a:t>1992</a:t>
                      </a:r>
                      <a:endParaRPr lang="en-US" dirty="0"/>
                    </a:p>
                  </a:txBody>
                  <a:tcPr anchor="ctr"/>
                </a:tc>
                <a:tc>
                  <a:txBody>
                    <a:bodyPr/>
                    <a:lstStyle/>
                    <a:p>
                      <a:pPr algn="l"/>
                      <a:r>
                        <a:rPr lang="en-US" dirty="0" smtClean="0"/>
                        <a:t>14179</a:t>
                      </a:r>
                      <a:endParaRPr lang="en-US" dirty="0"/>
                    </a:p>
                  </a:txBody>
                  <a:tcPr anchor="ctr"/>
                </a:tc>
                <a:tc>
                  <a:txBody>
                    <a:bodyPr/>
                    <a:lstStyle/>
                    <a:p>
                      <a:pPr algn="l"/>
                      <a:r>
                        <a:rPr lang="en-US" dirty="0" smtClean="0"/>
                        <a:t>2353</a:t>
                      </a:r>
                      <a:endParaRPr lang="en-US" dirty="0"/>
                    </a:p>
                  </a:txBody>
                  <a:tcPr anchor="ctr"/>
                </a:tc>
                <a:tc>
                  <a:txBody>
                    <a:bodyPr/>
                    <a:lstStyle/>
                    <a:p>
                      <a:pPr algn="l"/>
                      <a:r>
                        <a:rPr lang="en-US" dirty="0" smtClean="0"/>
                        <a:t>16.6 </a:t>
                      </a:r>
                      <a:endParaRPr lang="en-US" dirty="0"/>
                    </a:p>
                  </a:txBody>
                  <a:tcPr anchor="ctr"/>
                </a:tc>
              </a:tr>
              <a:tr h="370840">
                <a:tc>
                  <a:txBody>
                    <a:bodyPr/>
                    <a:lstStyle/>
                    <a:p>
                      <a:pPr algn="l"/>
                      <a:r>
                        <a:rPr lang="en-US" dirty="0" smtClean="0"/>
                        <a:t>UK</a:t>
                      </a:r>
                      <a:endParaRPr lang="en-US" dirty="0"/>
                    </a:p>
                  </a:txBody>
                  <a:tcPr/>
                </a:tc>
                <a:tc>
                  <a:txBody>
                    <a:bodyPr/>
                    <a:lstStyle/>
                    <a:p>
                      <a:pPr algn="l"/>
                      <a:r>
                        <a:rPr lang="en-US" dirty="0" smtClean="0"/>
                        <a:t>1999-2000</a:t>
                      </a:r>
                      <a:endParaRPr lang="en-US" dirty="0"/>
                    </a:p>
                  </a:txBody>
                  <a:tcPr anchor="ctr"/>
                </a:tc>
                <a:tc>
                  <a:txBody>
                    <a:bodyPr/>
                    <a:lstStyle/>
                    <a:p>
                      <a:pPr algn="l"/>
                      <a:r>
                        <a:rPr lang="en-US" dirty="0" smtClean="0"/>
                        <a:t>1014</a:t>
                      </a:r>
                      <a:endParaRPr lang="en-US" dirty="0"/>
                    </a:p>
                  </a:txBody>
                  <a:tcPr anchor="ctr"/>
                </a:tc>
                <a:tc>
                  <a:txBody>
                    <a:bodyPr/>
                    <a:lstStyle/>
                    <a:p>
                      <a:pPr algn="l"/>
                      <a:r>
                        <a:rPr lang="en-US" dirty="0" smtClean="0"/>
                        <a:t>119</a:t>
                      </a:r>
                      <a:endParaRPr lang="en-US" dirty="0"/>
                    </a:p>
                  </a:txBody>
                  <a:tcPr anchor="ctr"/>
                </a:tc>
                <a:tc>
                  <a:txBody>
                    <a:bodyPr/>
                    <a:lstStyle/>
                    <a:p>
                      <a:pPr algn="l"/>
                      <a:r>
                        <a:rPr lang="en-US" dirty="0" smtClean="0"/>
                        <a:t>11.7</a:t>
                      </a:r>
                      <a:endParaRPr lang="en-US" dirty="0"/>
                    </a:p>
                  </a:txBody>
                  <a:tcPr anchor="ctr"/>
                </a:tc>
              </a:tr>
              <a:tr h="370840">
                <a:tc>
                  <a:txBody>
                    <a:bodyPr/>
                    <a:lstStyle/>
                    <a:p>
                      <a:pPr algn="l"/>
                      <a:r>
                        <a:rPr lang="en-US" dirty="0" smtClean="0"/>
                        <a:t>Denmark </a:t>
                      </a:r>
                      <a:endParaRPr lang="en-US" dirty="0"/>
                    </a:p>
                  </a:txBody>
                  <a:tcPr/>
                </a:tc>
                <a:tc>
                  <a:txBody>
                    <a:bodyPr/>
                    <a:lstStyle/>
                    <a:p>
                      <a:pPr algn="l"/>
                      <a:r>
                        <a:rPr lang="en-US" dirty="0" smtClean="0"/>
                        <a:t>1998</a:t>
                      </a:r>
                      <a:endParaRPr lang="en-US" dirty="0"/>
                    </a:p>
                  </a:txBody>
                  <a:tcPr anchor="ctr"/>
                </a:tc>
                <a:tc>
                  <a:txBody>
                    <a:bodyPr/>
                    <a:lstStyle/>
                    <a:p>
                      <a:pPr algn="l"/>
                      <a:r>
                        <a:rPr lang="en-US" dirty="0" smtClean="0"/>
                        <a:t>1097</a:t>
                      </a:r>
                      <a:endParaRPr lang="en-US" dirty="0"/>
                    </a:p>
                  </a:txBody>
                  <a:tcPr anchor="ctr"/>
                </a:tc>
                <a:tc>
                  <a:txBody>
                    <a:bodyPr/>
                    <a:lstStyle/>
                    <a:p>
                      <a:pPr algn="l"/>
                      <a:r>
                        <a:rPr lang="en-US" dirty="0" smtClean="0"/>
                        <a:t>176</a:t>
                      </a:r>
                      <a:endParaRPr lang="en-US" dirty="0"/>
                    </a:p>
                  </a:txBody>
                  <a:tcPr anchor="ctr"/>
                </a:tc>
                <a:tc>
                  <a:txBody>
                    <a:bodyPr/>
                    <a:lstStyle/>
                    <a:p>
                      <a:pPr algn="l"/>
                      <a:r>
                        <a:rPr lang="en-US" dirty="0" smtClean="0"/>
                        <a:t>9 </a:t>
                      </a:r>
                      <a:endParaRPr lang="en-US" dirty="0"/>
                    </a:p>
                  </a:txBody>
                  <a:tcPr anchor="ctr"/>
                </a:tc>
              </a:tr>
              <a:tr h="370840">
                <a:tc>
                  <a:txBody>
                    <a:bodyPr/>
                    <a:lstStyle/>
                    <a:p>
                      <a:pPr algn="l"/>
                      <a:r>
                        <a:rPr lang="en-US" dirty="0" smtClean="0"/>
                        <a:t>KKUH </a:t>
                      </a:r>
                      <a:endParaRPr lang="en-US" dirty="0"/>
                    </a:p>
                  </a:txBody>
                  <a:tcPr/>
                </a:tc>
                <a:tc>
                  <a:txBody>
                    <a:bodyPr/>
                    <a:lstStyle/>
                    <a:p>
                      <a:pPr algn="l"/>
                      <a:r>
                        <a:rPr lang="en-US" dirty="0" smtClean="0"/>
                        <a:t>2014</a:t>
                      </a:r>
                      <a:endParaRPr lang="en-US" dirty="0"/>
                    </a:p>
                  </a:txBody>
                  <a:tcPr anchor="ctr"/>
                </a:tc>
                <a:tc>
                  <a:txBody>
                    <a:bodyPr/>
                    <a:lstStyle/>
                    <a:p>
                      <a:pPr algn="l"/>
                      <a:r>
                        <a:rPr lang="en-US" dirty="0" smtClean="0"/>
                        <a:t>47211</a:t>
                      </a:r>
                      <a:endParaRPr lang="en-US" dirty="0"/>
                    </a:p>
                  </a:txBody>
                  <a:tcPr anchor="ctr"/>
                </a:tc>
                <a:tc>
                  <a:txBody>
                    <a:bodyPr/>
                    <a:lstStyle/>
                    <a:p>
                      <a:pPr algn="l"/>
                      <a:r>
                        <a:rPr lang="en-US" dirty="0" smtClean="0"/>
                        <a:t>2950</a:t>
                      </a:r>
                      <a:endParaRPr lang="en-US" dirty="0"/>
                    </a:p>
                  </a:txBody>
                  <a:tcPr anchor="ctr"/>
                </a:tc>
                <a:tc>
                  <a:txBody>
                    <a:bodyPr/>
                    <a:lstStyle/>
                    <a:p>
                      <a:pPr algn="l"/>
                      <a:r>
                        <a:rPr lang="en-US" smtClean="0"/>
                        <a:t>6.2</a:t>
                      </a:r>
                      <a:endParaRPr lang="en-US" dirty="0"/>
                    </a:p>
                  </a:txBody>
                  <a:tcPr anchor="ctr"/>
                </a:tc>
              </a:tr>
            </a:tbl>
          </a:graphicData>
        </a:graphic>
      </p:graphicFrame>
      <p:sp>
        <p:nvSpPr>
          <p:cNvPr id="5" name="Date Placeholder 4"/>
          <p:cNvSpPr>
            <a:spLocks noGrp="1"/>
          </p:cNvSpPr>
          <p:nvPr>
            <p:ph type="dt" sz="half" idx="10"/>
          </p:nvPr>
        </p:nvSpPr>
        <p:spPr/>
        <p:txBody>
          <a:bodyPr/>
          <a:lstStyle/>
          <a:p>
            <a:fld id="{169E572E-5971-4A21-9D78-DE3656D7198C}" type="datetime1">
              <a:rPr lang="en-US" smtClean="0"/>
              <a:pPr/>
              <a:t>1/21/2018</a:t>
            </a:fld>
            <a:endParaRPr lang="en-US" dirty="0"/>
          </a:p>
        </p:txBody>
      </p:sp>
      <p:sp>
        <p:nvSpPr>
          <p:cNvPr id="6" name="Footer Placeholder 5"/>
          <p:cNvSpPr>
            <a:spLocks noGrp="1"/>
          </p:cNvSpPr>
          <p:nvPr>
            <p:ph type="ftr" sz="quarter" idx="11"/>
          </p:nvPr>
        </p:nvSpPr>
        <p:spPr/>
        <p:txBody>
          <a:bodyPr/>
          <a:lstStyle/>
          <a:p>
            <a:r>
              <a:rPr lang="en-US" smtClean="0"/>
              <a:t>Patient Safety </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14</a:t>
            </a:fld>
            <a:endParaRPr lang="en-US" dirty="0"/>
          </a:p>
        </p:txBody>
      </p:sp>
      <p:sp>
        <p:nvSpPr>
          <p:cNvPr id="11" name="Rectangle 10"/>
          <p:cNvSpPr/>
          <p:nvPr/>
        </p:nvSpPr>
        <p:spPr>
          <a:xfrm>
            <a:off x="1397000" y="5948075"/>
            <a:ext cx="10352540" cy="276999"/>
          </a:xfrm>
          <a:prstGeom prst="rect">
            <a:avLst/>
          </a:prstGeom>
        </p:spPr>
        <p:txBody>
          <a:bodyPr wrap="square">
            <a:spAutoFit/>
          </a:bodyPr>
          <a:lstStyle/>
          <a:p>
            <a:r>
              <a:rPr lang="en-US" sz="1200" dirty="0" smtClean="0"/>
              <a:t>Source: World Health Organization. Executive board 109</a:t>
            </a:r>
            <a:r>
              <a:rPr lang="en-US" sz="1200" baseline="30000" dirty="0" smtClean="0"/>
              <a:t>th</a:t>
            </a:r>
            <a:r>
              <a:rPr lang="en-US" sz="1200" dirty="0" smtClean="0"/>
              <a:t> session, provisional agenda item3,4,5, 2001,EB 109/9</a:t>
            </a:r>
            <a:endParaRPr lang="en-US" sz="1200" dirty="0"/>
          </a:p>
        </p:txBody>
      </p:sp>
    </p:spTree>
    <p:extLst>
      <p:ext uri="{BB962C8B-B14F-4D97-AF65-F5344CB8AC3E}">
        <p14:creationId xmlns:p14="http://schemas.microsoft.com/office/powerpoint/2010/main" xmlns="" val="407940189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a:t>
            </a:r>
            <a:r>
              <a:rPr lang="en-US" sz="3200" dirty="0" smtClean="0"/>
              <a:t>6 key </a:t>
            </a:r>
            <a:r>
              <a:rPr lang="en-US" sz="3200" dirty="0"/>
              <a:t>dimensions of healthcare quality </a:t>
            </a:r>
            <a:endParaRPr lang="ar-JO" sz="3200" dirty="0"/>
          </a:p>
        </p:txBody>
      </p:sp>
      <p:sp>
        <p:nvSpPr>
          <p:cNvPr id="3" name="Content Placeholder 2"/>
          <p:cNvSpPr>
            <a:spLocks noGrp="1"/>
          </p:cNvSpPr>
          <p:nvPr>
            <p:ph sz="half" idx="1"/>
          </p:nvPr>
        </p:nvSpPr>
        <p:spPr>
          <a:xfrm>
            <a:off x="457200" y="2060575"/>
            <a:ext cx="7233781" cy="4195763"/>
          </a:xfrm>
        </p:spPr>
        <p:txBody>
          <a:bodyPr>
            <a:normAutofit/>
          </a:bodyPr>
          <a:lstStyle/>
          <a:p>
            <a:pPr lvl="0"/>
            <a:endParaRPr lang="en-US" b="1" dirty="0">
              <a:solidFill>
                <a:srgbClr val="FF0000"/>
              </a:solidFill>
            </a:endParaRPr>
          </a:p>
          <a:p>
            <a:pPr lvl="0"/>
            <a:r>
              <a:rPr lang="en-US" sz="2400" b="1" dirty="0" smtClean="0">
                <a:solidFill>
                  <a:srgbClr val="FF0000"/>
                </a:solidFill>
              </a:rPr>
              <a:t>Safe</a:t>
            </a:r>
            <a:r>
              <a:rPr lang="en-US" sz="2400" b="1" dirty="0">
                <a:solidFill>
                  <a:srgbClr val="FF0000"/>
                </a:solidFill>
              </a:rPr>
              <a:t>:</a:t>
            </a:r>
            <a:r>
              <a:rPr lang="en-US" sz="2400" dirty="0">
                <a:solidFill>
                  <a:srgbClr val="FF0000"/>
                </a:solidFill>
              </a:rPr>
              <a:t> </a:t>
            </a:r>
            <a:r>
              <a:rPr lang="en-US" sz="2400" dirty="0"/>
              <a:t>Avoiding injuries to patients from the care that is intended to help them. </a:t>
            </a:r>
          </a:p>
          <a:p>
            <a:pPr lvl="0"/>
            <a:endParaRPr lang="en-US" sz="2400" dirty="0"/>
          </a:p>
          <a:p>
            <a:pPr lvl="0"/>
            <a:r>
              <a:rPr lang="en-US" sz="2400" b="1" dirty="0">
                <a:solidFill>
                  <a:srgbClr val="FF0000"/>
                </a:solidFill>
              </a:rPr>
              <a:t>Effective:</a:t>
            </a:r>
            <a:r>
              <a:rPr lang="en-US" sz="2400" dirty="0">
                <a:solidFill>
                  <a:srgbClr val="FF0000"/>
                </a:solidFill>
              </a:rPr>
              <a:t> </a:t>
            </a:r>
            <a:r>
              <a:rPr lang="en-US" sz="2400" dirty="0"/>
              <a:t>Providing services based on scientific knowledge to all who could benefit and refraining from providing services to those not likely to benefit (avoiding underuse and overuse). Doing the right thing for the right person at the right time. </a:t>
            </a:r>
          </a:p>
          <a:p>
            <a:pPr lvl="0"/>
            <a:endParaRPr lang="en-US" dirty="0"/>
          </a:p>
        </p:txBody>
      </p:sp>
      <p:pic>
        <p:nvPicPr>
          <p:cNvPr id="5" name="Content Placeholder 3" descr="C:\Users\Maher\Desktop\benchmarking-patientcentredness-in-the-netherlands-fertility-care-8-638.jpg"/>
          <p:cNvPicPr>
            <a:picLocks noGrp="1"/>
          </p:cNvPicPr>
          <p:nvPr>
            <p:ph sz="half" idx="2"/>
          </p:nvPr>
        </p:nvPicPr>
        <p:blipFill rotWithShape="1">
          <a:blip r:embed="rId2">
            <a:extLst>
              <a:ext uri="{28A0092B-C50C-407E-A947-70E740481C1C}">
                <a14:useLocalDpi xmlns:a14="http://schemas.microsoft.com/office/drawing/2010/main" xmlns="" val="0"/>
              </a:ext>
            </a:extLst>
          </a:blip>
          <a:srcRect l="55290" t="20255" b="12759"/>
          <a:stretch/>
        </p:blipFill>
        <p:spPr bwMode="auto">
          <a:xfrm>
            <a:off x="7841294" y="2016690"/>
            <a:ext cx="4058432" cy="4496844"/>
          </a:xfrm>
          <a:prstGeom prst="rect">
            <a:avLst/>
          </a:prstGeom>
          <a:noFill/>
          <a:ln>
            <a:noFill/>
          </a:ln>
          <a:extLst>
            <a:ext uri="{53640926-AAD7-44D8-BBD7-CCE9431645EC}">
              <a14:shadowObscured xmlns:a14="http://schemas.microsoft.com/office/drawing/2010/main" xmlns=""/>
            </a:ext>
          </a:extLst>
        </p:spPr>
      </p:pic>
      <p:sp>
        <p:nvSpPr>
          <p:cNvPr id="4" name="Date Placeholder 3"/>
          <p:cNvSpPr>
            <a:spLocks noGrp="1"/>
          </p:cNvSpPr>
          <p:nvPr>
            <p:ph type="dt" sz="half" idx="10"/>
          </p:nvPr>
        </p:nvSpPr>
        <p:spPr/>
        <p:txBody>
          <a:bodyPr/>
          <a:lstStyle/>
          <a:p>
            <a:fld id="{7B0E6CAD-D2BF-4CE6-BE85-785ED1A4F18B}" type="datetime1">
              <a:rPr lang="en-US" smtClean="0"/>
              <a:pPr/>
              <a:t>1/21/2018</a:t>
            </a:fld>
            <a:endParaRPr lang="en-US" dirty="0"/>
          </a:p>
        </p:txBody>
      </p:sp>
      <p:sp>
        <p:nvSpPr>
          <p:cNvPr id="6" name="Footer Placeholder 5"/>
          <p:cNvSpPr>
            <a:spLocks noGrp="1"/>
          </p:cNvSpPr>
          <p:nvPr>
            <p:ph type="ftr" sz="quarter" idx="11"/>
          </p:nvPr>
        </p:nvSpPr>
        <p:spPr/>
        <p:txBody>
          <a:bodyPr/>
          <a:lstStyle/>
          <a:p>
            <a:r>
              <a:rPr lang="en-US" smtClean="0"/>
              <a:t>Patient Safety </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15</a:t>
            </a:fld>
            <a:endParaRPr lang="en-US" dirty="0"/>
          </a:p>
        </p:txBody>
      </p:sp>
    </p:spTree>
    <p:extLst>
      <p:ext uri="{BB962C8B-B14F-4D97-AF65-F5344CB8AC3E}">
        <p14:creationId xmlns:p14="http://schemas.microsoft.com/office/powerpoint/2010/main" xmlns="" val="10152420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6 </a:t>
            </a:r>
            <a:r>
              <a:rPr lang="en-US" sz="3200" dirty="0" smtClean="0"/>
              <a:t>key </a:t>
            </a:r>
            <a:r>
              <a:rPr lang="en-US" sz="3200" dirty="0"/>
              <a:t>dimensions of healthcare quality </a:t>
            </a:r>
            <a:endParaRPr lang="ar-JO" sz="3200" dirty="0"/>
          </a:p>
        </p:txBody>
      </p:sp>
      <p:sp>
        <p:nvSpPr>
          <p:cNvPr id="3" name="Content Placeholder 2"/>
          <p:cNvSpPr>
            <a:spLocks noGrp="1"/>
          </p:cNvSpPr>
          <p:nvPr>
            <p:ph sz="half" idx="1"/>
          </p:nvPr>
        </p:nvSpPr>
        <p:spPr>
          <a:xfrm>
            <a:off x="646112" y="2060575"/>
            <a:ext cx="7044870" cy="4452959"/>
          </a:xfrm>
        </p:spPr>
        <p:txBody>
          <a:bodyPr>
            <a:normAutofit lnSpcReduction="10000"/>
          </a:bodyPr>
          <a:lstStyle/>
          <a:p>
            <a:pPr lvl="0"/>
            <a:endParaRPr lang="en-US" dirty="0"/>
          </a:p>
          <a:p>
            <a:r>
              <a:rPr lang="en-US" sz="2600" b="1" dirty="0">
                <a:solidFill>
                  <a:srgbClr val="FF0000"/>
                </a:solidFill>
              </a:rPr>
              <a:t>Timely:</a:t>
            </a:r>
            <a:r>
              <a:rPr lang="en-US" sz="2600" dirty="0">
                <a:solidFill>
                  <a:srgbClr val="FF0000"/>
                </a:solidFill>
              </a:rPr>
              <a:t> </a:t>
            </a:r>
            <a:r>
              <a:rPr lang="en-US" sz="2600" dirty="0"/>
              <a:t>Reducing waits and sometimes unfavorable delays for both those who receive and those who give care. </a:t>
            </a:r>
            <a:endParaRPr lang="en-US" sz="2600" dirty="0" smtClean="0"/>
          </a:p>
          <a:p>
            <a:pPr marL="0" indent="0">
              <a:buNone/>
            </a:pPr>
            <a:endParaRPr lang="en-US" sz="2600" dirty="0"/>
          </a:p>
          <a:p>
            <a:pPr lvl="0"/>
            <a:r>
              <a:rPr lang="en-US" sz="2600" b="1" dirty="0">
                <a:solidFill>
                  <a:srgbClr val="FF0000"/>
                </a:solidFill>
              </a:rPr>
              <a:t>Family-centered:</a:t>
            </a:r>
            <a:r>
              <a:rPr lang="en-US" sz="2600" dirty="0">
                <a:solidFill>
                  <a:srgbClr val="FF0000"/>
                </a:solidFill>
              </a:rPr>
              <a:t> </a:t>
            </a:r>
            <a:r>
              <a:rPr lang="en-US" sz="2600" dirty="0"/>
              <a:t>Providing care that is respectful of and responsive to individual patient preferences, needs and values, and ensuring that patient values guide all clinical decisions. </a:t>
            </a:r>
          </a:p>
          <a:p>
            <a:endParaRPr lang="en-US" dirty="0"/>
          </a:p>
          <a:p>
            <a:endParaRPr lang="ar-JO" dirty="0"/>
          </a:p>
        </p:txBody>
      </p:sp>
      <p:pic>
        <p:nvPicPr>
          <p:cNvPr id="5" name="Content Placeholder 3" descr="C:\Users\Maher\Desktop\benchmarking-patientcentredness-in-the-netherlands-fertility-care-8-638.jpg"/>
          <p:cNvPicPr>
            <a:picLocks noGrp="1"/>
          </p:cNvPicPr>
          <p:nvPr>
            <p:ph sz="half" idx="2"/>
          </p:nvPr>
        </p:nvPicPr>
        <p:blipFill rotWithShape="1">
          <a:blip r:embed="rId2">
            <a:extLst>
              <a:ext uri="{28A0092B-C50C-407E-A947-70E740481C1C}">
                <a14:useLocalDpi xmlns:a14="http://schemas.microsoft.com/office/drawing/2010/main" xmlns="" val="0"/>
              </a:ext>
            </a:extLst>
          </a:blip>
          <a:srcRect l="55290" t="20255" b="12759"/>
          <a:stretch/>
        </p:blipFill>
        <p:spPr bwMode="auto">
          <a:xfrm>
            <a:off x="7841294" y="2016690"/>
            <a:ext cx="4058432" cy="4496844"/>
          </a:xfrm>
          <a:prstGeom prst="rect">
            <a:avLst/>
          </a:prstGeom>
          <a:noFill/>
          <a:ln>
            <a:noFill/>
          </a:ln>
          <a:extLst>
            <a:ext uri="{53640926-AAD7-44D8-BBD7-CCE9431645EC}">
              <a14:shadowObscured xmlns:a14="http://schemas.microsoft.com/office/drawing/2010/main" xmlns=""/>
            </a:ext>
          </a:extLst>
        </p:spPr>
      </p:pic>
      <p:sp>
        <p:nvSpPr>
          <p:cNvPr id="4" name="Date Placeholder 3"/>
          <p:cNvSpPr>
            <a:spLocks noGrp="1"/>
          </p:cNvSpPr>
          <p:nvPr>
            <p:ph type="dt" sz="half" idx="10"/>
          </p:nvPr>
        </p:nvSpPr>
        <p:spPr/>
        <p:txBody>
          <a:bodyPr/>
          <a:lstStyle/>
          <a:p>
            <a:fld id="{7B0E6CAD-D2BF-4CE6-BE85-785ED1A4F18B}" type="datetime1">
              <a:rPr lang="en-US" smtClean="0"/>
              <a:pPr/>
              <a:t>1/21/2018</a:t>
            </a:fld>
            <a:endParaRPr lang="en-US" dirty="0"/>
          </a:p>
        </p:txBody>
      </p:sp>
      <p:sp>
        <p:nvSpPr>
          <p:cNvPr id="6" name="Footer Placeholder 5"/>
          <p:cNvSpPr>
            <a:spLocks noGrp="1"/>
          </p:cNvSpPr>
          <p:nvPr>
            <p:ph type="ftr" sz="quarter" idx="11"/>
          </p:nvPr>
        </p:nvSpPr>
        <p:spPr/>
        <p:txBody>
          <a:bodyPr/>
          <a:lstStyle/>
          <a:p>
            <a:r>
              <a:rPr lang="en-US" smtClean="0"/>
              <a:t>Patient Safety </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16</a:t>
            </a:fld>
            <a:endParaRPr lang="en-US" dirty="0"/>
          </a:p>
        </p:txBody>
      </p:sp>
    </p:spTree>
    <p:extLst>
      <p:ext uri="{BB962C8B-B14F-4D97-AF65-F5344CB8AC3E}">
        <p14:creationId xmlns:p14="http://schemas.microsoft.com/office/powerpoint/2010/main" xmlns="" val="154257485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6 </a:t>
            </a:r>
            <a:r>
              <a:rPr lang="en-US" sz="3200" dirty="0" smtClean="0"/>
              <a:t>key </a:t>
            </a:r>
            <a:r>
              <a:rPr lang="en-US" sz="3200" dirty="0"/>
              <a:t>dimensions of healthcare quality </a:t>
            </a:r>
            <a:endParaRPr lang="ar-JO" sz="3200" dirty="0"/>
          </a:p>
        </p:txBody>
      </p:sp>
      <p:sp>
        <p:nvSpPr>
          <p:cNvPr id="3" name="Content Placeholder 2"/>
          <p:cNvSpPr>
            <a:spLocks noGrp="1"/>
          </p:cNvSpPr>
          <p:nvPr>
            <p:ph sz="half" idx="1"/>
          </p:nvPr>
        </p:nvSpPr>
        <p:spPr>
          <a:xfrm>
            <a:off x="1103312" y="2060575"/>
            <a:ext cx="6587669" cy="4195763"/>
          </a:xfrm>
        </p:spPr>
        <p:txBody>
          <a:bodyPr>
            <a:normAutofit/>
          </a:bodyPr>
          <a:lstStyle/>
          <a:p>
            <a:endParaRPr lang="en-US" dirty="0"/>
          </a:p>
          <a:p>
            <a:pPr lvl="0"/>
            <a:r>
              <a:rPr lang="en-US" sz="2400" b="1" dirty="0">
                <a:solidFill>
                  <a:srgbClr val="FF0000"/>
                </a:solidFill>
              </a:rPr>
              <a:t>Efficient:</a:t>
            </a:r>
            <a:r>
              <a:rPr lang="en-US" sz="2400" dirty="0">
                <a:solidFill>
                  <a:srgbClr val="FF0000"/>
                </a:solidFill>
              </a:rPr>
              <a:t> </a:t>
            </a:r>
            <a:r>
              <a:rPr lang="en-US" sz="2400" dirty="0"/>
              <a:t>Avoiding waste, in particular waste of equipment, supplies, ideas and energy. </a:t>
            </a:r>
            <a:endParaRPr lang="en-US" sz="2400" dirty="0" smtClean="0"/>
          </a:p>
          <a:p>
            <a:pPr marL="0" lvl="0" indent="0">
              <a:buNone/>
            </a:pPr>
            <a:endParaRPr lang="en-US" sz="2400" dirty="0"/>
          </a:p>
          <a:p>
            <a:pPr lvl="0"/>
            <a:r>
              <a:rPr lang="en-US" sz="2400" b="1" dirty="0">
                <a:solidFill>
                  <a:srgbClr val="FF0000"/>
                </a:solidFill>
              </a:rPr>
              <a:t>Equal:</a:t>
            </a:r>
            <a:r>
              <a:rPr lang="en-US" sz="2400" dirty="0">
                <a:solidFill>
                  <a:srgbClr val="FF0000"/>
                </a:solidFill>
              </a:rPr>
              <a:t> </a:t>
            </a:r>
            <a:r>
              <a:rPr lang="en-US" sz="2400" dirty="0"/>
              <a:t>Providing care that does not vary in quality because of personal characteristics such as gender, ethnicity, geographic location and socio-economic status</a:t>
            </a:r>
          </a:p>
          <a:p>
            <a:endParaRPr lang="ar-JO" dirty="0"/>
          </a:p>
        </p:txBody>
      </p:sp>
      <p:pic>
        <p:nvPicPr>
          <p:cNvPr id="5" name="Content Placeholder 3" descr="C:\Users\Maher\Desktop\benchmarking-patientcentredness-in-the-netherlands-fertility-care-8-638.jpg"/>
          <p:cNvPicPr>
            <a:picLocks noGrp="1"/>
          </p:cNvPicPr>
          <p:nvPr>
            <p:ph sz="half" idx="2"/>
          </p:nvPr>
        </p:nvPicPr>
        <p:blipFill rotWithShape="1">
          <a:blip r:embed="rId2">
            <a:extLst>
              <a:ext uri="{28A0092B-C50C-407E-A947-70E740481C1C}">
                <a14:useLocalDpi xmlns:a14="http://schemas.microsoft.com/office/drawing/2010/main" xmlns="" val="0"/>
              </a:ext>
            </a:extLst>
          </a:blip>
          <a:srcRect l="55290" t="20255" b="12759"/>
          <a:stretch/>
        </p:blipFill>
        <p:spPr bwMode="auto">
          <a:xfrm>
            <a:off x="7841294" y="2016690"/>
            <a:ext cx="4058432" cy="4496844"/>
          </a:xfrm>
          <a:prstGeom prst="rect">
            <a:avLst/>
          </a:prstGeom>
          <a:noFill/>
          <a:ln>
            <a:noFill/>
          </a:ln>
          <a:extLst>
            <a:ext uri="{53640926-AAD7-44D8-BBD7-CCE9431645EC}">
              <a14:shadowObscured xmlns:a14="http://schemas.microsoft.com/office/drawing/2010/main" xmlns=""/>
            </a:ext>
          </a:extLst>
        </p:spPr>
      </p:pic>
      <p:sp>
        <p:nvSpPr>
          <p:cNvPr id="4" name="Date Placeholder 3"/>
          <p:cNvSpPr>
            <a:spLocks noGrp="1"/>
          </p:cNvSpPr>
          <p:nvPr>
            <p:ph type="dt" sz="half" idx="10"/>
          </p:nvPr>
        </p:nvSpPr>
        <p:spPr/>
        <p:txBody>
          <a:bodyPr/>
          <a:lstStyle/>
          <a:p>
            <a:fld id="{58FDA9F3-F959-4E63-A2A4-2106426596B9}" type="datetime1">
              <a:rPr lang="en-US" smtClean="0"/>
              <a:pPr/>
              <a:t>1/21/2018</a:t>
            </a:fld>
            <a:endParaRPr lang="en-US" dirty="0"/>
          </a:p>
        </p:txBody>
      </p:sp>
      <p:sp>
        <p:nvSpPr>
          <p:cNvPr id="6" name="Footer Placeholder 5"/>
          <p:cNvSpPr>
            <a:spLocks noGrp="1"/>
          </p:cNvSpPr>
          <p:nvPr>
            <p:ph type="ftr" sz="quarter" idx="11"/>
          </p:nvPr>
        </p:nvSpPr>
        <p:spPr/>
        <p:txBody>
          <a:bodyPr/>
          <a:lstStyle/>
          <a:p>
            <a:r>
              <a:rPr lang="en-US" smtClean="0"/>
              <a:t>Patient Safety </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17</a:t>
            </a:fld>
            <a:endParaRPr lang="en-US" dirty="0"/>
          </a:p>
        </p:txBody>
      </p:sp>
    </p:spTree>
    <p:extLst>
      <p:ext uri="{BB962C8B-B14F-4D97-AF65-F5344CB8AC3E}">
        <p14:creationId xmlns:p14="http://schemas.microsoft.com/office/powerpoint/2010/main" xmlns="" val="149830959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400" dirty="0"/>
              <a:t>Harm VS Error </a:t>
            </a:r>
            <a:endParaRPr lang="en-US" dirty="0"/>
          </a:p>
        </p:txBody>
      </p:sp>
      <p:sp>
        <p:nvSpPr>
          <p:cNvPr id="8" name="Text Placeholder 7"/>
          <p:cNvSpPr>
            <a:spLocks noGrp="1"/>
          </p:cNvSpPr>
          <p:nvPr>
            <p:ph type="body" idx="1"/>
          </p:nvPr>
        </p:nvSpPr>
        <p:spPr>
          <a:xfrm>
            <a:off x="1103313" y="1607662"/>
            <a:ext cx="4396338" cy="576262"/>
          </a:xfrm>
        </p:spPr>
        <p:txBody>
          <a:bodyPr/>
          <a:lstStyle/>
          <a:p>
            <a:r>
              <a:rPr lang="en-US" b="1" dirty="0" smtClean="0">
                <a:solidFill>
                  <a:srgbClr val="FF0000"/>
                </a:solidFill>
              </a:rPr>
              <a:t>Harm</a:t>
            </a:r>
            <a:endParaRPr lang="en-US" b="1" dirty="0">
              <a:solidFill>
                <a:srgbClr val="FF0000"/>
              </a:solidFill>
            </a:endParaRPr>
          </a:p>
        </p:txBody>
      </p:sp>
      <p:sp>
        <p:nvSpPr>
          <p:cNvPr id="9" name="Content Placeholder 8"/>
          <p:cNvSpPr>
            <a:spLocks noGrp="1"/>
          </p:cNvSpPr>
          <p:nvPr>
            <p:ph sz="half" idx="2"/>
          </p:nvPr>
        </p:nvSpPr>
        <p:spPr>
          <a:xfrm>
            <a:off x="101600" y="2311400"/>
            <a:ext cx="5552895" cy="3944938"/>
          </a:xfrm>
        </p:spPr>
        <p:txBody>
          <a:bodyPr>
            <a:normAutofit fontScale="92500" lnSpcReduction="10000"/>
          </a:bodyPr>
          <a:lstStyle/>
          <a:p>
            <a:pPr marL="342900" lvl="1" indent="-342900"/>
            <a:r>
              <a:rPr lang="en-US" sz="2400" u="sng" dirty="0"/>
              <a:t>Impairment of structure or function </a:t>
            </a:r>
            <a:r>
              <a:rPr lang="en-US" sz="2400" dirty="0"/>
              <a:t>of the body and/or any deleterious effect arising from interaction with health care. Harm includes disease, injury, suffering, disability and death.</a:t>
            </a:r>
          </a:p>
          <a:p>
            <a:endParaRPr lang="en-US" dirty="0" smtClean="0"/>
          </a:p>
          <a:p>
            <a:endParaRPr lang="en-US" dirty="0"/>
          </a:p>
          <a:p>
            <a:pPr marL="342900" lvl="1" indent="-342900"/>
            <a:r>
              <a:rPr lang="en-US" sz="1800" dirty="0"/>
              <a:t>Example : A patient with breast cancer undergoes chemotherapy.  The treatment causes severe nausea and vomiting (a known complication) and she is admitted with clinical dehydration.</a:t>
            </a:r>
          </a:p>
          <a:p>
            <a:endParaRPr lang="en-US" dirty="0"/>
          </a:p>
        </p:txBody>
      </p:sp>
      <p:sp>
        <p:nvSpPr>
          <p:cNvPr id="10" name="Text Placeholder 9"/>
          <p:cNvSpPr>
            <a:spLocks noGrp="1"/>
          </p:cNvSpPr>
          <p:nvPr>
            <p:ph type="body" sz="quarter" idx="3"/>
          </p:nvPr>
        </p:nvSpPr>
        <p:spPr>
          <a:xfrm>
            <a:off x="5654495" y="1590993"/>
            <a:ext cx="4396339" cy="576262"/>
          </a:xfrm>
        </p:spPr>
        <p:txBody>
          <a:bodyPr/>
          <a:lstStyle/>
          <a:p>
            <a:r>
              <a:rPr lang="en-US" b="1" dirty="0">
                <a:solidFill>
                  <a:srgbClr val="FF0000"/>
                </a:solidFill>
              </a:rPr>
              <a:t>Error </a:t>
            </a:r>
            <a:endParaRPr lang="en-US" dirty="0">
              <a:solidFill>
                <a:srgbClr val="FF0000"/>
              </a:solidFill>
            </a:endParaRPr>
          </a:p>
        </p:txBody>
      </p:sp>
      <p:sp>
        <p:nvSpPr>
          <p:cNvPr id="11" name="Content Placeholder 10"/>
          <p:cNvSpPr>
            <a:spLocks noGrp="1"/>
          </p:cNvSpPr>
          <p:nvPr>
            <p:ph sz="quarter" idx="4"/>
          </p:nvPr>
        </p:nvSpPr>
        <p:spPr>
          <a:xfrm>
            <a:off x="5654495" y="2167255"/>
            <a:ext cx="6359705" cy="4373245"/>
          </a:xfrm>
        </p:spPr>
        <p:txBody>
          <a:bodyPr>
            <a:normAutofit lnSpcReduction="10000"/>
          </a:bodyPr>
          <a:lstStyle/>
          <a:p>
            <a:pPr marL="342900" lvl="1" indent="-342900"/>
            <a:r>
              <a:rPr lang="en-US" sz="2400" dirty="0"/>
              <a:t>An error is </a:t>
            </a:r>
            <a:r>
              <a:rPr lang="en-US" sz="2400" u="sng" dirty="0"/>
              <a:t>a failure to carry out a planned action as </a:t>
            </a:r>
            <a:r>
              <a:rPr lang="en-US" sz="2400" u="sng" dirty="0" smtClean="0"/>
              <a:t>intended</a:t>
            </a:r>
            <a:r>
              <a:rPr lang="en-US" sz="2400" dirty="0" smtClean="0"/>
              <a:t>. </a:t>
            </a:r>
            <a:r>
              <a:rPr lang="en-US" sz="2400" dirty="0"/>
              <a:t>Errors may manifest by doing the wrong thing (commission) or by failing to do the right thing (omission)</a:t>
            </a:r>
            <a:r>
              <a:rPr lang="en-US" sz="2000" dirty="0"/>
              <a:t>.</a:t>
            </a:r>
          </a:p>
          <a:p>
            <a:endParaRPr lang="en-US" sz="2000" dirty="0" smtClean="0"/>
          </a:p>
          <a:p>
            <a:endParaRPr lang="en-US" sz="2000" dirty="0" smtClean="0"/>
          </a:p>
          <a:p>
            <a:pPr marL="342900" lvl="1" indent="-342900"/>
            <a:r>
              <a:rPr lang="en-US" sz="1900" dirty="0"/>
              <a:t>E</a:t>
            </a:r>
            <a:r>
              <a:rPr lang="en-US" sz="1900" dirty="0" smtClean="0"/>
              <a:t>xample</a:t>
            </a:r>
            <a:r>
              <a:rPr lang="en-US" sz="1900" dirty="0"/>
              <a:t>, a patient with shortness of breath is diagnosed with pneumonia and treated with an antibiotic.  A few days later she is admitted as her condition worsens. Subsequent investigations reveal a pulmonary embolism as the true problem.  This is treated with anticoagulation.</a:t>
            </a:r>
          </a:p>
          <a:p>
            <a:endParaRPr lang="en-US" dirty="0"/>
          </a:p>
        </p:txBody>
      </p:sp>
      <p:sp>
        <p:nvSpPr>
          <p:cNvPr id="4" name="Date Placeholder 3"/>
          <p:cNvSpPr>
            <a:spLocks noGrp="1"/>
          </p:cNvSpPr>
          <p:nvPr>
            <p:ph type="dt" sz="half" idx="10"/>
          </p:nvPr>
        </p:nvSpPr>
        <p:spPr>
          <a:xfrm rot="5400000">
            <a:off x="10165135" y="1519556"/>
            <a:ext cx="990599" cy="304799"/>
          </a:xfrm>
        </p:spPr>
        <p:txBody>
          <a:bodyPr/>
          <a:lstStyle/>
          <a:p>
            <a:fld id="{B8F355B2-72B8-40C1-9857-ED337306AA9D}" type="datetime1">
              <a:rPr lang="en-US" smtClean="0"/>
              <a:pPr/>
              <a:t>1/21/2018</a:t>
            </a:fld>
            <a:endParaRPr lang="en-US" dirty="0"/>
          </a:p>
        </p:txBody>
      </p:sp>
      <p:sp>
        <p:nvSpPr>
          <p:cNvPr id="5" name="Footer Placeholder 4"/>
          <p:cNvSpPr>
            <a:spLocks noGrp="1"/>
          </p:cNvSpPr>
          <p:nvPr>
            <p:ph type="ftr" sz="quarter" idx="11"/>
          </p:nvPr>
        </p:nvSpPr>
        <p:spPr>
          <a:xfrm rot="5400000">
            <a:off x="8970248" y="3005453"/>
            <a:ext cx="3859795" cy="304801"/>
          </a:xfrm>
        </p:spPr>
        <p:txBody>
          <a:bodyPr/>
          <a:lstStyle/>
          <a:p>
            <a:r>
              <a:rPr lang="en-US" dirty="0"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18</a:t>
            </a:fld>
            <a:endParaRPr lang="en-US" dirty="0"/>
          </a:p>
        </p:txBody>
      </p:sp>
    </p:spTree>
    <p:extLst>
      <p:ext uri="{BB962C8B-B14F-4D97-AF65-F5344CB8AC3E}">
        <p14:creationId xmlns:p14="http://schemas.microsoft.com/office/powerpoint/2010/main" xmlns="" val="116086711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additive="base">
                                        <p:cTn id="1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p:cTn id="21"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 calcmode="lin" valueType="num">
                                      <p:cBhvr>
                                        <p:cTn id="29" dur="1000" fill="hold"/>
                                        <p:tgtEl>
                                          <p:spTgt spid="9">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9">
                                            <p:txEl>
                                              <p:pRg st="3" end="3"/>
                                            </p:txEl>
                                          </p:spTgt>
                                        </p:tgtEl>
                                        <p:attrNameLst>
                                          <p:attrName>ppt_h</p:attrName>
                                        </p:attrNameLst>
                                      </p:cBhvr>
                                      <p:tavLst>
                                        <p:tav tm="0">
                                          <p:val>
                                            <p:fltVal val="0"/>
                                          </p:val>
                                        </p:tav>
                                        <p:tav tm="100000">
                                          <p:val>
                                            <p:strVal val="#ppt_h"/>
                                          </p:val>
                                        </p:tav>
                                      </p:tavLst>
                                    </p:anim>
                                    <p:anim calcmode="lin" valueType="num">
                                      <p:cBhvr>
                                        <p:cTn id="31" dur="1000" fill="hold"/>
                                        <p:tgtEl>
                                          <p:spTgt spid="9">
                                            <p:txEl>
                                              <p:pRg st="3" end="3"/>
                                            </p:txEl>
                                          </p:spTgt>
                                        </p:tgtEl>
                                        <p:attrNameLst>
                                          <p:attrName>style.rotation</p:attrName>
                                        </p:attrNameLst>
                                      </p:cBhvr>
                                      <p:tavLst>
                                        <p:tav tm="0">
                                          <p:val>
                                            <p:fltVal val="90"/>
                                          </p:val>
                                        </p:tav>
                                        <p:tav tm="100000">
                                          <p:val>
                                            <p:fltVal val="0"/>
                                          </p:val>
                                        </p:tav>
                                      </p:tavLst>
                                    </p:anim>
                                    <p:animEffect transition="in" filter="fade">
                                      <p:cBhvr>
                                        <p:cTn id="32" dur="1000"/>
                                        <p:tgtEl>
                                          <p:spTgt spid="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 calcmode="lin" valueType="num">
                                      <p:cBhvr additive="base">
                                        <p:cTn id="3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 calcmode="lin" valueType="num">
                                      <p:cBhvr>
                                        <p:cTn id="43"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44"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45"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46" dur="1000"/>
                                        <p:tgtEl>
                                          <p:spTgt spid="11">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11">
                                            <p:txEl>
                                              <p:pRg st="3" end="3"/>
                                            </p:txEl>
                                          </p:spTgt>
                                        </p:tgtEl>
                                        <p:attrNameLst>
                                          <p:attrName>style.visibility</p:attrName>
                                        </p:attrNameLst>
                                      </p:cBhvr>
                                      <p:to>
                                        <p:strVal val="visible"/>
                                      </p:to>
                                    </p:set>
                                    <p:anim calcmode="lin" valueType="num">
                                      <p:cBhvr>
                                        <p:cTn id="51" dur="10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52" dur="1000" fill="hold"/>
                                        <p:tgtEl>
                                          <p:spTgt spid="11">
                                            <p:txEl>
                                              <p:pRg st="3" end="3"/>
                                            </p:txEl>
                                          </p:spTgt>
                                        </p:tgtEl>
                                        <p:attrNameLst>
                                          <p:attrName>ppt_h</p:attrName>
                                        </p:attrNameLst>
                                      </p:cBhvr>
                                      <p:tavLst>
                                        <p:tav tm="0">
                                          <p:val>
                                            <p:fltVal val="0"/>
                                          </p:val>
                                        </p:tav>
                                        <p:tav tm="100000">
                                          <p:val>
                                            <p:strVal val="#ppt_h"/>
                                          </p:val>
                                        </p:tav>
                                      </p:tavLst>
                                    </p:anim>
                                    <p:anim calcmode="lin" valueType="num">
                                      <p:cBhvr>
                                        <p:cTn id="53" dur="1000" fill="hold"/>
                                        <p:tgtEl>
                                          <p:spTgt spid="11">
                                            <p:txEl>
                                              <p:pRg st="3" end="3"/>
                                            </p:txEl>
                                          </p:spTgt>
                                        </p:tgtEl>
                                        <p:attrNameLst>
                                          <p:attrName>style.rotation</p:attrName>
                                        </p:attrNameLst>
                                      </p:cBhvr>
                                      <p:tavLst>
                                        <p:tav tm="0">
                                          <p:val>
                                            <p:fltVal val="90"/>
                                          </p:val>
                                        </p:tav>
                                        <p:tav tm="100000">
                                          <p:val>
                                            <p:fltVal val="0"/>
                                          </p:val>
                                        </p:tav>
                                      </p:tavLst>
                                    </p:anim>
                                    <p:animEffect transition="in" filter="fade">
                                      <p:cBhvr>
                                        <p:cTn id="54" dur="10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301" y="452718"/>
            <a:ext cx="9428534" cy="1159389"/>
          </a:xfrm>
        </p:spPr>
        <p:txBody>
          <a:bodyPr/>
          <a:lstStyle/>
          <a:p>
            <a:r>
              <a:rPr lang="en-US" dirty="0"/>
              <a:t>Sources of System Error</a:t>
            </a:r>
          </a:p>
        </p:txBody>
      </p:sp>
      <p:sp>
        <p:nvSpPr>
          <p:cNvPr id="4" name="Text Placeholder 3"/>
          <p:cNvSpPr>
            <a:spLocks noGrp="1"/>
          </p:cNvSpPr>
          <p:nvPr>
            <p:ph type="body" idx="1"/>
          </p:nvPr>
        </p:nvSpPr>
        <p:spPr>
          <a:xfrm>
            <a:off x="1061428" y="1612107"/>
            <a:ext cx="8574087" cy="576262"/>
          </a:xfrm>
        </p:spPr>
        <p:txBody>
          <a:bodyPr/>
          <a:lstStyle/>
          <a:p>
            <a:r>
              <a:rPr lang="en-US" sz="2800" dirty="0"/>
              <a:t>All errors can be divided into two main groups</a:t>
            </a:r>
            <a:r>
              <a:rPr lang="en-US" sz="2800" dirty="0" smtClean="0"/>
              <a:t>:</a:t>
            </a:r>
            <a:endParaRPr lang="en-US" sz="2800" dirty="0"/>
          </a:p>
        </p:txBody>
      </p:sp>
      <p:sp>
        <p:nvSpPr>
          <p:cNvPr id="3" name="Content Placeholder 2"/>
          <p:cNvSpPr>
            <a:spLocks noGrp="1"/>
          </p:cNvSpPr>
          <p:nvPr>
            <p:ph sz="half" idx="2"/>
          </p:nvPr>
        </p:nvSpPr>
        <p:spPr>
          <a:xfrm>
            <a:off x="297712" y="2514600"/>
            <a:ext cx="5356783" cy="3741738"/>
          </a:xfrm>
        </p:spPr>
        <p:txBody>
          <a:bodyPr>
            <a:normAutofit fontScale="85000" lnSpcReduction="20000"/>
          </a:bodyPr>
          <a:lstStyle/>
          <a:p>
            <a:pPr lvl="0"/>
            <a:r>
              <a:rPr lang="en-US" sz="2800" b="1" dirty="0" smtClean="0">
                <a:solidFill>
                  <a:srgbClr val="FF0000"/>
                </a:solidFill>
              </a:rPr>
              <a:t>Active errors or human error </a:t>
            </a:r>
            <a:r>
              <a:rPr lang="en-US" sz="2800" dirty="0"/>
              <a:t> are committed by frontline staff and tend to have direct patient consequences</a:t>
            </a:r>
            <a:r>
              <a:rPr lang="en-US" sz="2400" dirty="0" smtClean="0"/>
              <a:t>.</a:t>
            </a:r>
          </a:p>
          <a:p>
            <a:pPr lvl="1"/>
            <a:endParaRPr lang="en-US" sz="2400" dirty="0" smtClean="0"/>
          </a:p>
          <a:p>
            <a:pPr lvl="1"/>
            <a:endParaRPr lang="en-US" sz="2400" dirty="0" smtClean="0"/>
          </a:p>
          <a:p>
            <a:pPr lvl="1"/>
            <a:endParaRPr lang="en-US" sz="2400" dirty="0"/>
          </a:p>
          <a:p>
            <a:pPr lvl="1"/>
            <a:r>
              <a:rPr lang="en-US" sz="2400" dirty="0" smtClean="0"/>
              <a:t>Example</a:t>
            </a:r>
            <a:r>
              <a:rPr lang="en-US" sz="2400" dirty="0"/>
              <a:t>, giving the wrong  </a:t>
            </a:r>
            <a:r>
              <a:rPr lang="en-US" sz="2400" dirty="0" smtClean="0"/>
              <a:t>medication,</a:t>
            </a:r>
            <a:r>
              <a:rPr lang="en-US" sz="2400" dirty="0"/>
              <a:t> treating the wrong patient or the wrong anatomical </a:t>
            </a:r>
            <a:r>
              <a:rPr lang="en-US" sz="2400" dirty="0" smtClean="0"/>
              <a:t>site,</a:t>
            </a:r>
            <a:r>
              <a:rPr lang="en-US" sz="2400" dirty="0"/>
              <a:t> or not following the correct policies and procedures.</a:t>
            </a:r>
          </a:p>
          <a:p>
            <a:pPr marL="457200" lvl="1" indent="0">
              <a:buNone/>
            </a:pPr>
            <a:endParaRPr lang="en-US" dirty="0" smtClean="0"/>
          </a:p>
          <a:p>
            <a:pPr lvl="0"/>
            <a:endParaRPr lang="en-US" dirty="0"/>
          </a:p>
          <a:p>
            <a:endParaRPr lang="en-US" dirty="0"/>
          </a:p>
        </p:txBody>
      </p:sp>
      <p:sp>
        <p:nvSpPr>
          <p:cNvPr id="6" name="Date Placeholder 5"/>
          <p:cNvSpPr>
            <a:spLocks noGrp="1"/>
          </p:cNvSpPr>
          <p:nvPr>
            <p:ph type="dt" sz="half" idx="10"/>
          </p:nvPr>
        </p:nvSpPr>
        <p:spPr/>
        <p:txBody>
          <a:bodyPr/>
          <a:lstStyle/>
          <a:p>
            <a:fld id="{8B67D1D6-E51A-4607-A370-DB77BEFFC860}" type="datetime1">
              <a:rPr lang="en-US" smtClean="0"/>
              <a:pPr/>
              <a:t>1/21/2018</a:t>
            </a:fld>
            <a:endParaRPr lang="en-US" dirty="0"/>
          </a:p>
        </p:txBody>
      </p:sp>
      <p:sp>
        <p:nvSpPr>
          <p:cNvPr id="8" name="Footer Placeholder 7"/>
          <p:cNvSpPr>
            <a:spLocks noGrp="1"/>
          </p:cNvSpPr>
          <p:nvPr>
            <p:ph type="ftr" sz="quarter" idx="11"/>
          </p:nvPr>
        </p:nvSpPr>
        <p:spPr/>
        <p:txBody>
          <a:bodyPr/>
          <a:lstStyle/>
          <a:p>
            <a:r>
              <a:rPr lang="en-US" smtClean="0"/>
              <a:t>Patient Safety </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19</a:t>
            </a:fld>
            <a:endParaRPr lang="en-US" dirty="0"/>
          </a:p>
        </p:txBody>
      </p:sp>
      <p:sp>
        <p:nvSpPr>
          <p:cNvPr id="10" name="Content Placeholder 9"/>
          <p:cNvSpPr>
            <a:spLocks noGrp="1"/>
          </p:cNvSpPr>
          <p:nvPr>
            <p:ph sz="quarter" idx="4"/>
          </p:nvPr>
        </p:nvSpPr>
        <p:spPr>
          <a:xfrm>
            <a:off x="5654495" y="2514600"/>
            <a:ext cx="5978705" cy="3741738"/>
          </a:xfrm>
        </p:spPr>
        <p:txBody>
          <a:bodyPr>
            <a:normAutofit lnSpcReduction="10000"/>
          </a:bodyPr>
          <a:lstStyle/>
          <a:p>
            <a:r>
              <a:rPr lang="en-US" sz="2400" b="1" dirty="0" smtClean="0">
                <a:solidFill>
                  <a:srgbClr val="FF0000"/>
                </a:solidFill>
              </a:rPr>
              <a:t>Latent </a:t>
            </a:r>
            <a:r>
              <a:rPr lang="en-US" sz="2400" b="1" dirty="0">
                <a:solidFill>
                  <a:srgbClr val="FF0000"/>
                </a:solidFill>
              </a:rPr>
              <a:t>or system errors</a:t>
            </a:r>
            <a:r>
              <a:rPr lang="en-US" sz="2400" dirty="0"/>
              <a:t> are those errors that occur due to a set of external forces and indirect failures involving management, </a:t>
            </a:r>
            <a:r>
              <a:rPr lang="en-US" sz="2400" dirty="0" smtClean="0"/>
              <a:t>protocols/ processes</a:t>
            </a:r>
            <a:r>
              <a:rPr lang="en-US" sz="2400" dirty="0"/>
              <a:t>, organizational culture, </a:t>
            </a:r>
            <a:r>
              <a:rPr lang="en-US" sz="2400" dirty="0" smtClean="0"/>
              <a:t>transfer </a:t>
            </a:r>
            <a:r>
              <a:rPr lang="en-US" sz="2400" dirty="0"/>
              <a:t>of knowledge, and external factors </a:t>
            </a:r>
          </a:p>
          <a:p>
            <a:pPr lvl="1"/>
            <a:endParaRPr lang="en-US" sz="2400" dirty="0" smtClean="0"/>
          </a:p>
          <a:p>
            <a:pPr lvl="1"/>
            <a:r>
              <a:rPr lang="en-US" sz="2200" dirty="0" smtClean="0"/>
              <a:t>Example </a:t>
            </a:r>
            <a:r>
              <a:rPr lang="en-US" sz="2200" dirty="0"/>
              <a:t>: understaffed wards or inadequate equipment.</a:t>
            </a:r>
          </a:p>
          <a:p>
            <a:endParaRPr lang="en-US" dirty="0"/>
          </a:p>
        </p:txBody>
      </p:sp>
    </p:spTree>
    <p:extLst>
      <p:ext uri="{BB962C8B-B14F-4D97-AF65-F5344CB8AC3E}">
        <p14:creationId xmlns:p14="http://schemas.microsoft.com/office/powerpoint/2010/main" xmlns="" val="238526413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 calcmode="lin" valueType="num">
                                      <p:cBhvr>
                                        <p:cTn id="37"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38"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39"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40" dur="1000"/>
                                        <p:tgtEl>
                                          <p:spTgt spid="10">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10">
                                            <p:txEl>
                                              <p:pRg st="2" end="2"/>
                                            </p:txEl>
                                          </p:spTgt>
                                        </p:tgtEl>
                                        <p:attrNameLst>
                                          <p:attrName>style.visibility</p:attrName>
                                        </p:attrNameLst>
                                      </p:cBhvr>
                                      <p:to>
                                        <p:strVal val="visible"/>
                                      </p:to>
                                    </p:set>
                                    <p:anim calcmode="lin" valueType="num">
                                      <p:cBhvr>
                                        <p:cTn id="45" dur="10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46" dur="1000" fill="hold"/>
                                        <p:tgtEl>
                                          <p:spTgt spid="10">
                                            <p:txEl>
                                              <p:pRg st="2" end="2"/>
                                            </p:txEl>
                                          </p:spTgt>
                                        </p:tgtEl>
                                        <p:attrNameLst>
                                          <p:attrName>ppt_h</p:attrName>
                                        </p:attrNameLst>
                                      </p:cBhvr>
                                      <p:tavLst>
                                        <p:tav tm="0">
                                          <p:val>
                                            <p:fltVal val="0"/>
                                          </p:val>
                                        </p:tav>
                                        <p:tav tm="100000">
                                          <p:val>
                                            <p:strVal val="#ppt_h"/>
                                          </p:val>
                                        </p:tav>
                                      </p:tavLst>
                                    </p:anim>
                                    <p:anim calcmode="lin" valueType="num">
                                      <p:cBhvr>
                                        <p:cTn id="47" dur="1000" fill="hold"/>
                                        <p:tgtEl>
                                          <p:spTgt spid="10">
                                            <p:txEl>
                                              <p:pRg st="2" end="2"/>
                                            </p:txEl>
                                          </p:spTgt>
                                        </p:tgtEl>
                                        <p:attrNameLst>
                                          <p:attrName>style.rotation</p:attrName>
                                        </p:attrNameLst>
                                      </p:cBhvr>
                                      <p:tavLst>
                                        <p:tav tm="0">
                                          <p:val>
                                            <p:fltVal val="90"/>
                                          </p:val>
                                        </p:tav>
                                        <p:tav tm="100000">
                                          <p:val>
                                            <p:fltVal val="0"/>
                                          </p:val>
                                        </p:tav>
                                      </p:tavLst>
                                    </p:anim>
                                    <p:animEffect transition="in" filter="fade">
                                      <p:cBhvr>
                                        <p:cTn id="48" dur="1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en-US" dirty="0" smtClean="0"/>
              <a:t>Course Description</a:t>
            </a:r>
            <a:endParaRPr lang="en-US" dirty="0"/>
          </a:p>
        </p:txBody>
      </p:sp>
      <p:sp>
        <p:nvSpPr>
          <p:cNvPr id="10" name="Content Placeholder 9"/>
          <p:cNvSpPr>
            <a:spLocks noGrp="1"/>
          </p:cNvSpPr>
          <p:nvPr>
            <p:ph idx="1"/>
          </p:nvPr>
        </p:nvSpPr>
        <p:spPr/>
        <p:txBody>
          <a:bodyPr>
            <a:normAutofit fontScale="92500" lnSpcReduction="20000"/>
          </a:bodyPr>
          <a:lstStyle/>
          <a:p>
            <a:pPr>
              <a:lnSpc>
                <a:spcPct val="150000"/>
              </a:lnSpc>
            </a:pPr>
            <a:r>
              <a:rPr lang="en-US" dirty="0" smtClean="0"/>
              <a:t>World </a:t>
            </a:r>
            <a:r>
              <a:rPr lang="en-US" dirty="0" smtClean="0"/>
              <a:t>Health Organization has recommended Patient Safety as a core curriculum for all health profession </a:t>
            </a:r>
            <a:r>
              <a:rPr lang="en-US" dirty="0" smtClean="0"/>
              <a:t>education to help prevent </a:t>
            </a:r>
            <a:r>
              <a:rPr lang="en-US" dirty="0" smtClean="0"/>
              <a:t>the harm during patients care.</a:t>
            </a:r>
          </a:p>
          <a:p>
            <a:pPr>
              <a:lnSpc>
                <a:spcPct val="150000"/>
              </a:lnSpc>
            </a:pPr>
            <a:r>
              <a:rPr lang="en-US" dirty="0" smtClean="0"/>
              <a:t>The course consists of eleven (11) </a:t>
            </a:r>
            <a:r>
              <a:rPr lang="en-US" dirty="0" smtClean="0"/>
              <a:t>topics covered in 10  sessions. </a:t>
            </a:r>
          </a:p>
          <a:p>
            <a:pPr>
              <a:lnSpc>
                <a:spcPct val="150000"/>
              </a:lnSpc>
            </a:pPr>
            <a:r>
              <a:rPr lang="en-US" dirty="0" smtClean="0"/>
              <a:t>Was adapted </a:t>
            </a:r>
            <a:r>
              <a:rPr lang="en-US" dirty="0" smtClean="0"/>
              <a:t>from the WHO curriculum </a:t>
            </a:r>
            <a:r>
              <a:rPr lang="en-US" dirty="0" smtClean="0"/>
              <a:t>by inter-professional group of expert faculty</a:t>
            </a:r>
          </a:p>
          <a:p>
            <a:pPr>
              <a:lnSpc>
                <a:spcPct val="150000"/>
              </a:lnSpc>
            </a:pPr>
            <a:r>
              <a:rPr lang="en-US" dirty="0" smtClean="0"/>
              <a:t>The course covers the relevant foundation </a:t>
            </a:r>
            <a:r>
              <a:rPr lang="en-US" dirty="0" smtClean="0"/>
              <a:t>knowledge and skills </a:t>
            </a:r>
            <a:r>
              <a:rPr lang="en-US" dirty="0" smtClean="0"/>
              <a:t>.</a:t>
            </a:r>
          </a:p>
          <a:p>
            <a:pPr>
              <a:lnSpc>
                <a:spcPct val="150000"/>
              </a:lnSpc>
            </a:pPr>
            <a:r>
              <a:rPr lang="en-US" dirty="0" smtClean="0"/>
              <a:t>The </a:t>
            </a:r>
            <a:r>
              <a:rPr lang="en-US" dirty="0" smtClean="0"/>
              <a:t>educational issues relevant to clinical practice </a:t>
            </a:r>
            <a:r>
              <a:rPr lang="en-US" dirty="0" smtClean="0"/>
              <a:t>will </a:t>
            </a:r>
            <a:r>
              <a:rPr lang="en-US" dirty="0" smtClean="0"/>
              <a:t>be integrated in clinical courses.</a:t>
            </a:r>
          </a:p>
          <a:p>
            <a:pPr>
              <a:lnSpc>
                <a:spcPct val="150000"/>
              </a:lnSpc>
            </a:pPr>
            <a:endParaRPr lang="en-US" dirty="0" smtClean="0"/>
          </a:p>
          <a:p>
            <a:pPr>
              <a:lnSpc>
                <a:spcPct val="150000"/>
              </a:lnSpc>
            </a:pPr>
            <a:endParaRPr lang="en-US" dirty="0"/>
          </a:p>
        </p:txBody>
      </p:sp>
      <p:sp>
        <p:nvSpPr>
          <p:cNvPr id="4" name="Date Placeholder 3"/>
          <p:cNvSpPr>
            <a:spLocks noGrp="1"/>
          </p:cNvSpPr>
          <p:nvPr>
            <p:ph type="dt" sz="half" idx="10"/>
          </p:nvPr>
        </p:nvSpPr>
        <p:spPr/>
        <p:txBody>
          <a:bodyPr/>
          <a:lstStyle/>
          <a:p>
            <a:fld id="{C6131BBB-481D-4ECF-8E3F-9C11D0DB1E77}" type="datetime1">
              <a:rPr lang="en-US" smtClean="0"/>
              <a:pPr/>
              <a:t>1/21/2018</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2</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in medicine</a:t>
            </a:r>
            <a:endParaRPr lang="ar-JO" dirty="0"/>
          </a:p>
        </p:txBody>
      </p:sp>
      <p:sp>
        <p:nvSpPr>
          <p:cNvPr id="8" name="Content Placeholder 7"/>
          <p:cNvSpPr>
            <a:spLocks noGrp="1"/>
          </p:cNvSpPr>
          <p:nvPr>
            <p:ph idx="1"/>
          </p:nvPr>
        </p:nvSpPr>
        <p:spPr/>
        <p:txBody>
          <a:bodyPr/>
          <a:lstStyle/>
          <a:p>
            <a:endParaRPr lang="en-US" dirty="0" smtClean="0"/>
          </a:p>
          <a:p>
            <a:endParaRPr lang="en-US" dirty="0"/>
          </a:p>
          <a:p>
            <a:r>
              <a:rPr lang="en-US" sz="2400" dirty="0" smtClean="0"/>
              <a:t>Errors in health </a:t>
            </a:r>
            <a:r>
              <a:rPr lang="en-US" sz="2400" dirty="0"/>
              <a:t>care can be caused by ‘‘active failures’’ or ‘‘latent conditions</a:t>
            </a:r>
            <a:r>
              <a:rPr lang="en-US" sz="2400" dirty="0" smtClean="0"/>
              <a:t>.’’</a:t>
            </a:r>
          </a:p>
          <a:p>
            <a:pPr marL="0" indent="0">
              <a:buNone/>
            </a:pPr>
            <a:endParaRPr lang="en-US" sz="2400" dirty="0" smtClean="0"/>
          </a:p>
          <a:p>
            <a:r>
              <a:rPr lang="en-US" sz="2400" dirty="0"/>
              <a:t>Most errors are not a result of personal error or negligence, but </a:t>
            </a:r>
            <a:r>
              <a:rPr lang="en-US" sz="2400" dirty="0" smtClean="0"/>
              <a:t>arise from </a:t>
            </a:r>
            <a:r>
              <a:rPr lang="en-US" sz="2400" dirty="0"/>
              <a:t>system flaws or organizational failures</a:t>
            </a:r>
          </a:p>
          <a:p>
            <a:endParaRPr lang="ar-JO" dirty="0"/>
          </a:p>
        </p:txBody>
      </p:sp>
      <p:sp>
        <p:nvSpPr>
          <p:cNvPr id="3" name="Date Placeholder 2"/>
          <p:cNvSpPr>
            <a:spLocks noGrp="1"/>
          </p:cNvSpPr>
          <p:nvPr>
            <p:ph type="dt" sz="half" idx="10"/>
          </p:nvPr>
        </p:nvSpPr>
        <p:spPr/>
        <p:txBody>
          <a:bodyPr/>
          <a:lstStyle/>
          <a:p>
            <a:fld id="{162A98F0-B483-4FD9-AA02-F88FC4330B9E}" type="datetime1">
              <a:rPr lang="en-US" smtClean="0"/>
              <a:pPr/>
              <a:t>1/21/2018</a:t>
            </a:fld>
            <a:endParaRPr lang="en-US" dirty="0"/>
          </a:p>
        </p:txBody>
      </p:sp>
      <p:sp>
        <p:nvSpPr>
          <p:cNvPr id="4" name="Footer Placeholder 3"/>
          <p:cNvSpPr>
            <a:spLocks noGrp="1"/>
          </p:cNvSpPr>
          <p:nvPr>
            <p:ph type="ftr" sz="quarter" idx="11"/>
          </p:nvPr>
        </p:nvSpPr>
        <p:spPr/>
        <p:txBody>
          <a:bodyPr/>
          <a:lstStyle/>
          <a:p>
            <a:r>
              <a:rPr lang="en-US" smtClean="0"/>
              <a:t>Patient Safety </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20</a:t>
            </a:fld>
            <a:endParaRPr lang="en-US" dirty="0"/>
          </a:p>
        </p:txBody>
      </p:sp>
    </p:spTree>
    <p:extLst>
      <p:ext uri="{BB962C8B-B14F-4D97-AF65-F5344CB8AC3E}">
        <p14:creationId xmlns:p14="http://schemas.microsoft.com/office/powerpoint/2010/main" xmlns="" val="311776147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t>
            </a:r>
            <a:r>
              <a:rPr lang="en-US" dirty="0" smtClean="0"/>
              <a:t>of patient </a:t>
            </a:r>
            <a:r>
              <a:rPr lang="en-US" dirty="0"/>
              <a:t>safety </a:t>
            </a:r>
            <a:r>
              <a:rPr lang="en-US" dirty="0" smtClean="0"/>
              <a:t>culture</a:t>
            </a:r>
            <a:endParaRPr lang="en-US" dirty="0"/>
          </a:p>
        </p:txBody>
      </p:sp>
      <p:sp>
        <p:nvSpPr>
          <p:cNvPr id="3" name="Content Placeholder 2"/>
          <p:cNvSpPr>
            <a:spLocks noGrp="1"/>
          </p:cNvSpPr>
          <p:nvPr>
            <p:ph idx="1"/>
          </p:nvPr>
        </p:nvSpPr>
        <p:spPr/>
        <p:txBody>
          <a:bodyPr/>
          <a:lstStyle/>
          <a:p>
            <a:endParaRPr lang="en-US" dirty="0" smtClean="0"/>
          </a:p>
          <a:p>
            <a:pPr marL="400050" lvl="1" indent="0">
              <a:buNone/>
            </a:pPr>
            <a:endParaRPr lang="en-US" dirty="0" smtClean="0"/>
          </a:p>
          <a:p>
            <a:pPr marL="400050" lvl="1" indent="0">
              <a:buNone/>
            </a:pPr>
            <a:endParaRPr lang="en-US" dirty="0"/>
          </a:p>
          <a:p>
            <a:pPr marL="400050" lvl="1" indent="0">
              <a:buNone/>
            </a:pPr>
            <a:r>
              <a:rPr lang="en-US" sz="2800" dirty="0" smtClean="0"/>
              <a:t>An </a:t>
            </a:r>
            <a:r>
              <a:rPr lang="en-US" sz="2800" dirty="0"/>
              <a:t>integrated pattern of individual and organizational behavior, based on a system of shared beliefs and values, that continuously seeks to minimize patient harm that may result from the process of care delivery.</a:t>
            </a:r>
          </a:p>
          <a:p>
            <a:endParaRPr lang="en-US" dirty="0"/>
          </a:p>
        </p:txBody>
      </p:sp>
      <p:sp>
        <p:nvSpPr>
          <p:cNvPr id="4" name="Date Placeholder 3"/>
          <p:cNvSpPr>
            <a:spLocks noGrp="1"/>
          </p:cNvSpPr>
          <p:nvPr>
            <p:ph type="dt" sz="half" idx="10"/>
          </p:nvPr>
        </p:nvSpPr>
        <p:spPr/>
        <p:txBody>
          <a:bodyPr/>
          <a:lstStyle/>
          <a:p>
            <a:fld id="{8C22E7D8-7380-471F-BFEB-13B0132565A8}" type="datetime1">
              <a:rPr lang="en-US" smtClean="0"/>
              <a:pPr/>
              <a:t>1/21/2018</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21</a:t>
            </a:fld>
            <a:endParaRPr lang="en-US" dirty="0"/>
          </a:p>
        </p:txBody>
      </p:sp>
    </p:spTree>
    <p:extLst>
      <p:ext uri="{BB962C8B-B14F-4D97-AF65-F5344CB8AC3E}">
        <p14:creationId xmlns:p14="http://schemas.microsoft.com/office/powerpoint/2010/main" xmlns="" val="111624389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safety culture</a:t>
            </a:r>
            <a:endParaRPr lang="ar-JO" dirty="0"/>
          </a:p>
        </p:txBody>
      </p:sp>
      <p:sp>
        <p:nvSpPr>
          <p:cNvPr id="3" name="Content Placeholder 2"/>
          <p:cNvSpPr>
            <a:spLocks noGrp="1"/>
          </p:cNvSpPr>
          <p:nvPr>
            <p:ph idx="1"/>
          </p:nvPr>
        </p:nvSpPr>
        <p:spPr>
          <a:xfrm>
            <a:off x="1103312" y="1625600"/>
            <a:ext cx="10199688" cy="4622799"/>
          </a:xfrm>
        </p:spPr>
        <p:txBody>
          <a:bodyPr>
            <a:normAutofit lnSpcReduction="10000"/>
          </a:bodyPr>
          <a:lstStyle/>
          <a:p>
            <a:endParaRPr lang="en-US" dirty="0" smtClean="0"/>
          </a:p>
          <a:p>
            <a:r>
              <a:rPr lang="en-US" sz="2400" dirty="0" smtClean="0"/>
              <a:t>Previously</a:t>
            </a:r>
            <a:r>
              <a:rPr lang="en-US" sz="2400" dirty="0"/>
              <a:t>, in many cases the traditional response to adverse incidents in health care has been to </a:t>
            </a:r>
            <a:r>
              <a:rPr lang="en-US" sz="2400" b="1" dirty="0">
                <a:solidFill>
                  <a:srgbClr val="FF0000"/>
                </a:solidFill>
              </a:rPr>
              <a:t>blame, shame and punish </a:t>
            </a:r>
            <a:r>
              <a:rPr lang="en-US" sz="2400" dirty="0"/>
              <a:t>individuals</a:t>
            </a:r>
            <a:r>
              <a:rPr lang="en-US" sz="2400" dirty="0" smtClean="0"/>
              <a:t>.</a:t>
            </a:r>
          </a:p>
          <a:p>
            <a:pPr marL="0" indent="0">
              <a:buNone/>
            </a:pPr>
            <a:endParaRPr lang="en-US" sz="2400" dirty="0" smtClean="0"/>
          </a:p>
          <a:p>
            <a:r>
              <a:rPr lang="en-US" sz="2400" dirty="0" smtClean="0"/>
              <a:t>The </a:t>
            </a:r>
            <a:r>
              <a:rPr lang="en-US" sz="2400" dirty="0"/>
              <a:t>opposite of a ‘blame’ culture is a ‘</a:t>
            </a:r>
            <a:r>
              <a:rPr lang="en-US" sz="2400" b="1" dirty="0">
                <a:solidFill>
                  <a:srgbClr val="FF0000"/>
                </a:solidFill>
              </a:rPr>
              <a:t>blame-free</a:t>
            </a:r>
            <a:r>
              <a:rPr lang="en-US" sz="2400" dirty="0"/>
              <a:t>’ culture, which is equally inappropriate.  In some instances, the responsible individual </a:t>
            </a:r>
            <a:r>
              <a:rPr lang="en-US" sz="2400" dirty="0" smtClean="0"/>
              <a:t>should </a:t>
            </a:r>
            <a:r>
              <a:rPr lang="en-US" sz="2400" dirty="0"/>
              <a:t>be held accountable</a:t>
            </a:r>
            <a:r>
              <a:rPr lang="en-US" sz="2400" dirty="0" smtClean="0"/>
              <a:t>.(in </a:t>
            </a:r>
            <a:r>
              <a:rPr lang="en-US" sz="2400" dirty="0"/>
              <a:t>case </a:t>
            </a:r>
            <a:r>
              <a:rPr lang="en-US" sz="2400" dirty="0" smtClean="0"/>
              <a:t>of negligence or recklessness)</a:t>
            </a:r>
            <a:endParaRPr lang="en-US" sz="2400" dirty="0"/>
          </a:p>
          <a:p>
            <a:endParaRPr lang="en-US" sz="2400" dirty="0" smtClean="0"/>
          </a:p>
          <a:p>
            <a:r>
              <a:rPr lang="en-US" sz="2400" dirty="0" smtClean="0"/>
              <a:t>Recently , the a</a:t>
            </a:r>
            <a:r>
              <a:rPr lang="en-US" sz="2400" b="1" dirty="0"/>
              <a:t> ‘</a:t>
            </a:r>
            <a:r>
              <a:rPr lang="en-US" sz="2400" b="1" dirty="0">
                <a:solidFill>
                  <a:srgbClr val="FF0000"/>
                </a:solidFill>
              </a:rPr>
              <a:t>just’ </a:t>
            </a:r>
            <a:r>
              <a:rPr lang="en-US" sz="2400" b="1" dirty="0" smtClean="0">
                <a:solidFill>
                  <a:srgbClr val="FF0000"/>
                </a:solidFill>
              </a:rPr>
              <a:t>culture </a:t>
            </a:r>
            <a:r>
              <a:rPr lang="en-US" sz="2400" dirty="0" smtClean="0"/>
              <a:t>has been adapted which means : balancing </a:t>
            </a:r>
            <a:r>
              <a:rPr lang="en-US" sz="2400" dirty="0"/>
              <a:t>the ‘blame’ and ‘no blame’ approaches </a:t>
            </a:r>
            <a:r>
              <a:rPr lang="en-US" sz="2400" dirty="0" smtClean="0"/>
              <a:t> </a:t>
            </a:r>
            <a:endParaRPr lang="ar-JO" sz="2400" dirty="0"/>
          </a:p>
        </p:txBody>
      </p:sp>
      <p:sp>
        <p:nvSpPr>
          <p:cNvPr id="4" name="Date Placeholder 3"/>
          <p:cNvSpPr>
            <a:spLocks noGrp="1"/>
          </p:cNvSpPr>
          <p:nvPr>
            <p:ph type="dt" sz="half" idx="10"/>
          </p:nvPr>
        </p:nvSpPr>
        <p:spPr/>
        <p:txBody>
          <a:bodyPr/>
          <a:lstStyle/>
          <a:p>
            <a:fld id="{80DE586F-2834-4015-AD3E-6264192A4777}" type="datetime1">
              <a:rPr lang="en-US" smtClean="0"/>
              <a:pPr/>
              <a:t>1/21/2018</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22</a:t>
            </a:fld>
            <a:endParaRPr lang="en-US" dirty="0"/>
          </a:p>
        </p:txBody>
      </p:sp>
    </p:spTree>
    <p:extLst>
      <p:ext uri="{BB962C8B-B14F-4D97-AF65-F5344CB8AC3E}">
        <p14:creationId xmlns:p14="http://schemas.microsoft.com/office/powerpoint/2010/main" xmlns="" val="221767056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p:cTn id="2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452718"/>
            <a:ext cx="9339634" cy="1134782"/>
          </a:xfrm>
        </p:spPr>
        <p:txBody>
          <a:bodyPr/>
          <a:lstStyle/>
          <a:p>
            <a:r>
              <a:rPr lang="en-US" dirty="0"/>
              <a:t>Patient safety culture</a:t>
            </a:r>
            <a:endParaRPr lang="ar-JO" dirty="0"/>
          </a:p>
        </p:txBody>
      </p:sp>
      <p:sp>
        <p:nvSpPr>
          <p:cNvPr id="3" name="Content Placeholder 2"/>
          <p:cNvSpPr>
            <a:spLocks noGrp="1"/>
          </p:cNvSpPr>
          <p:nvPr>
            <p:ph idx="1"/>
          </p:nvPr>
        </p:nvSpPr>
        <p:spPr>
          <a:xfrm>
            <a:off x="495300" y="1587500"/>
            <a:ext cx="11303000" cy="4660899"/>
          </a:xfrm>
        </p:spPr>
        <p:txBody>
          <a:bodyPr>
            <a:noAutofit/>
          </a:bodyPr>
          <a:lstStyle/>
          <a:p>
            <a:pPr marL="0" indent="0" algn="ctr">
              <a:buNone/>
            </a:pPr>
            <a:r>
              <a:rPr lang="en-US" sz="2400" dirty="0" smtClean="0"/>
              <a:t>Example</a:t>
            </a:r>
          </a:p>
          <a:p>
            <a:r>
              <a:rPr lang="en-US" sz="2400" dirty="0" smtClean="0"/>
              <a:t>If </a:t>
            </a:r>
            <a:r>
              <a:rPr lang="en-US" sz="2400" dirty="0"/>
              <a:t>a patient is found to have received the wrong medication and suffered a subsequent allergic reaction</a:t>
            </a:r>
            <a:r>
              <a:rPr lang="en-US" sz="2400" dirty="0" smtClean="0"/>
              <a:t>,</a:t>
            </a:r>
          </a:p>
          <a:p>
            <a:pPr marL="0" indent="0">
              <a:buNone/>
            </a:pPr>
            <a:r>
              <a:rPr lang="en-US" sz="2400" dirty="0" smtClean="0"/>
              <a:t> </a:t>
            </a:r>
          </a:p>
          <a:p>
            <a:r>
              <a:rPr lang="en-US" sz="2200" b="1" dirty="0" smtClean="0">
                <a:solidFill>
                  <a:srgbClr val="FF0000"/>
                </a:solidFill>
              </a:rPr>
              <a:t>Blame culture: </a:t>
            </a:r>
            <a:r>
              <a:rPr lang="en-US" sz="2200" u="sng" dirty="0" smtClean="0"/>
              <a:t>we </a:t>
            </a:r>
            <a:r>
              <a:rPr lang="en-US" sz="2200" u="sng" dirty="0"/>
              <a:t>look for the individual </a:t>
            </a:r>
            <a:r>
              <a:rPr lang="en-US" sz="2200" dirty="0"/>
              <a:t>student, pharmacist, nurse or doctor who ordered, dispensed or administered the wrong drug and blame that </a:t>
            </a:r>
            <a:r>
              <a:rPr lang="en-US" sz="2200" dirty="0" smtClean="0"/>
              <a:t>person for the patient’s condition care at the time of the incident and hold them accountable</a:t>
            </a:r>
          </a:p>
          <a:p>
            <a:pPr marL="0" indent="0">
              <a:buNone/>
            </a:pPr>
            <a:endParaRPr lang="en-US" sz="2400" dirty="0" smtClean="0"/>
          </a:p>
          <a:p>
            <a:r>
              <a:rPr lang="en-US" sz="2200" b="1" dirty="0" smtClean="0">
                <a:solidFill>
                  <a:srgbClr val="FF0000"/>
                </a:solidFill>
              </a:rPr>
              <a:t>Just Culture: </a:t>
            </a:r>
            <a:r>
              <a:rPr lang="en-US" sz="2200" dirty="0"/>
              <a:t>we </a:t>
            </a:r>
            <a:r>
              <a:rPr lang="en-US" sz="2200" u="sng" dirty="0"/>
              <a:t>look for </a:t>
            </a:r>
            <a:r>
              <a:rPr lang="en-US" sz="2200" u="sng" dirty="0" smtClean="0"/>
              <a:t>the system defect </a:t>
            </a:r>
            <a:r>
              <a:rPr lang="en-US" sz="2200" dirty="0" smtClean="0"/>
              <a:t>such as communication , protocols and processes for medication management , in addition to </a:t>
            </a:r>
            <a:r>
              <a:rPr lang="en-US" sz="2200" u="sng" dirty="0" smtClean="0"/>
              <a:t>investigate the </a:t>
            </a:r>
            <a:r>
              <a:rPr lang="en-US" sz="2200" u="sng" dirty="0"/>
              <a:t>negligence </a:t>
            </a:r>
            <a:r>
              <a:rPr lang="en-US" sz="2200" dirty="0"/>
              <a:t>or </a:t>
            </a:r>
            <a:r>
              <a:rPr lang="en-US" sz="2200" dirty="0" smtClean="0"/>
              <a:t>recklessness of the worker</a:t>
            </a:r>
            <a:endParaRPr lang="ar-JO" sz="2200" b="1" dirty="0"/>
          </a:p>
        </p:txBody>
      </p:sp>
      <p:sp>
        <p:nvSpPr>
          <p:cNvPr id="4" name="Date Placeholder 3"/>
          <p:cNvSpPr>
            <a:spLocks noGrp="1"/>
          </p:cNvSpPr>
          <p:nvPr>
            <p:ph type="dt" sz="half" idx="10"/>
          </p:nvPr>
        </p:nvSpPr>
        <p:spPr/>
        <p:txBody>
          <a:bodyPr/>
          <a:lstStyle/>
          <a:p>
            <a:fld id="{49FD1498-5374-455F-81BB-21A828D81813}" type="datetime1">
              <a:rPr lang="en-US" smtClean="0"/>
              <a:pPr/>
              <a:t>1/21/2018</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23</a:t>
            </a:fld>
            <a:endParaRPr lang="en-US" dirty="0"/>
          </a:p>
        </p:txBody>
      </p:sp>
    </p:spTree>
    <p:extLst>
      <p:ext uri="{BB962C8B-B14F-4D97-AF65-F5344CB8AC3E}">
        <p14:creationId xmlns:p14="http://schemas.microsoft.com/office/powerpoint/2010/main" xmlns="" val="393833983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
            </a:r>
            <a:br>
              <a:rPr lang="ar-JO" dirty="0"/>
            </a:br>
            <a:r>
              <a:rPr lang="en-US" dirty="0"/>
              <a:t>Living a Just Culture Video </a:t>
            </a:r>
            <a:endParaRPr lang="ar-JO" dirty="0"/>
          </a:p>
        </p:txBody>
      </p:sp>
      <p:sp>
        <p:nvSpPr>
          <p:cNvPr id="3" name="Content Placeholder 2"/>
          <p:cNvSpPr>
            <a:spLocks noGrp="1"/>
          </p:cNvSpPr>
          <p:nvPr>
            <p:ph idx="1"/>
          </p:nvPr>
        </p:nvSpPr>
        <p:spPr>
          <a:xfrm>
            <a:off x="1275728" y="2704058"/>
            <a:ext cx="8946541" cy="3733799"/>
          </a:xfrm>
        </p:spPr>
        <p:txBody>
          <a:bodyPr/>
          <a:lstStyle/>
          <a:p>
            <a:endParaRPr lang="en-US" dirty="0" smtClean="0">
              <a:hlinkClick r:id="rId2"/>
            </a:endParaRPr>
          </a:p>
          <a:p>
            <a:endParaRPr lang="en-US" dirty="0">
              <a:hlinkClick r:id="rId2"/>
            </a:endParaRPr>
          </a:p>
          <a:p>
            <a:endParaRPr lang="en-US" dirty="0" smtClean="0">
              <a:hlinkClick r:id="rId2"/>
            </a:endParaRPr>
          </a:p>
          <a:p>
            <a:endParaRPr lang="en-US" dirty="0">
              <a:hlinkClick r:id="rId2"/>
            </a:endParaRPr>
          </a:p>
          <a:p>
            <a:r>
              <a:rPr lang="en-US" dirty="0" smtClean="0">
                <a:hlinkClick r:id="rId2"/>
              </a:rPr>
              <a:t>https</a:t>
            </a:r>
            <a:r>
              <a:rPr lang="en-US" dirty="0">
                <a:hlinkClick r:id="rId2"/>
              </a:rPr>
              <a:t>://</a:t>
            </a:r>
            <a:r>
              <a:rPr lang="en-US" dirty="0" smtClean="0">
                <a:hlinkClick r:id="rId2"/>
              </a:rPr>
              <a:t>www.youtube.com/watch?v=yWhb4vLIegM</a:t>
            </a:r>
            <a:r>
              <a:rPr lang="en-US" dirty="0" smtClean="0"/>
              <a:t> </a:t>
            </a:r>
            <a:endParaRPr lang="ar-JO" dirty="0"/>
          </a:p>
        </p:txBody>
      </p:sp>
      <p:sp>
        <p:nvSpPr>
          <p:cNvPr id="4" name="Date Placeholder 3"/>
          <p:cNvSpPr>
            <a:spLocks noGrp="1"/>
          </p:cNvSpPr>
          <p:nvPr>
            <p:ph type="dt" sz="half" idx="10"/>
          </p:nvPr>
        </p:nvSpPr>
        <p:spPr/>
        <p:txBody>
          <a:bodyPr/>
          <a:lstStyle/>
          <a:p>
            <a:fld id="{FFBBB15B-B517-4B1C-9819-450AB747E03A}" type="datetime1">
              <a:rPr lang="en-US" smtClean="0"/>
              <a:pPr/>
              <a:t>1/21/2018</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24</a:t>
            </a:fld>
            <a:endParaRPr lang="en-US" dirty="0"/>
          </a:p>
        </p:txBody>
      </p:sp>
    </p:spTree>
    <p:extLst>
      <p:ext uri="{BB962C8B-B14F-4D97-AF65-F5344CB8AC3E}">
        <p14:creationId xmlns:p14="http://schemas.microsoft.com/office/powerpoint/2010/main" xmlns="" val="212053585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80">
                                          <p:stCondLst>
                                            <p:cond delay="0"/>
                                          </p:stCondLst>
                                        </p:cTn>
                                        <p:tgtEl>
                                          <p:spTgt spid="3">
                                            <p:txEl>
                                              <p:pRg st="4" end="4"/>
                                            </p:txEl>
                                          </p:spTgt>
                                        </p:tgtEl>
                                      </p:cBhvr>
                                    </p:animEffect>
                                    <p:anim calcmode="lin" valueType="num">
                                      <p:cBhvr>
                                        <p:cTn id="2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4" end="4"/>
                                            </p:txEl>
                                          </p:spTgt>
                                        </p:tgtEl>
                                      </p:cBhvr>
                                      <p:to x="100000" y="60000"/>
                                    </p:animScale>
                                    <p:animScale>
                                      <p:cBhvr>
                                        <p:cTn id="32" dur="166" decel="50000">
                                          <p:stCondLst>
                                            <p:cond delay="676"/>
                                          </p:stCondLst>
                                        </p:cTn>
                                        <p:tgtEl>
                                          <p:spTgt spid="3">
                                            <p:txEl>
                                              <p:pRg st="4" end="4"/>
                                            </p:txEl>
                                          </p:spTgt>
                                        </p:tgtEl>
                                      </p:cBhvr>
                                      <p:to x="100000" y="100000"/>
                                    </p:animScale>
                                    <p:animScale>
                                      <p:cBhvr>
                                        <p:cTn id="33" dur="26">
                                          <p:stCondLst>
                                            <p:cond delay="1312"/>
                                          </p:stCondLst>
                                        </p:cTn>
                                        <p:tgtEl>
                                          <p:spTgt spid="3">
                                            <p:txEl>
                                              <p:pRg st="4" end="4"/>
                                            </p:txEl>
                                          </p:spTgt>
                                        </p:tgtEl>
                                      </p:cBhvr>
                                      <p:to x="100000" y="80000"/>
                                    </p:animScale>
                                    <p:animScale>
                                      <p:cBhvr>
                                        <p:cTn id="34" dur="166" decel="50000">
                                          <p:stCondLst>
                                            <p:cond delay="1338"/>
                                          </p:stCondLst>
                                        </p:cTn>
                                        <p:tgtEl>
                                          <p:spTgt spid="3">
                                            <p:txEl>
                                              <p:pRg st="4" end="4"/>
                                            </p:txEl>
                                          </p:spTgt>
                                        </p:tgtEl>
                                      </p:cBhvr>
                                      <p:to x="100000" y="100000"/>
                                    </p:animScale>
                                    <p:animScale>
                                      <p:cBhvr>
                                        <p:cTn id="35" dur="26">
                                          <p:stCondLst>
                                            <p:cond delay="1642"/>
                                          </p:stCondLst>
                                        </p:cTn>
                                        <p:tgtEl>
                                          <p:spTgt spid="3">
                                            <p:txEl>
                                              <p:pRg st="4" end="4"/>
                                            </p:txEl>
                                          </p:spTgt>
                                        </p:tgtEl>
                                      </p:cBhvr>
                                      <p:to x="100000" y="90000"/>
                                    </p:animScale>
                                    <p:animScale>
                                      <p:cBhvr>
                                        <p:cTn id="36" dur="166" decel="50000">
                                          <p:stCondLst>
                                            <p:cond delay="1668"/>
                                          </p:stCondLst>
                                        </p:cTn>
                                        <p:tgtEl>
                                          <p:spTgt spid="3">
                                            <p:txEl>
                                              <p:pRg st="4" end="4"/>
                                            </p:txEl>
                                          </p:spTgt>
                                        </p:tgtEl>
                                      </p:cBhvr>
                                      <p:to x="100000" y="100000"/>
                                    </p:animScale>
                                    <p:animScale>
                                      <p:cBhvr>
                                        <p:cTn id="37" dur="26">
                                          <p:stCondLst>
                                            <p:cond delay="1808"/>
                                          </p:stCondLst>
                                        </p:cTn>
                                        <p:tgtEl>
                                          <p:spTgt spid="3">
                                            <p:txEl>
                                              <p:pRg st="4" end="4"/>
                                            </p:txEl>
                                          </p:spTgt>
                                        </p:tgtEl>
                                      </p:cBhvr>
                                      <p:to x="100000" y="95000"/>
                                    </p:animScale>
                                    <p:animScale>
                                      <p:cBhvr>
                                        <p:cTn id="38"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concept of Clinical incident: </a:t>
            </a:r>
          </a:p>
        </p:txBody>
      </p:sp>
      <p:sp>
        <p:nvSpPr>
          <p:cNvPr id="5" name="Text Placeholder 4"/>
          <p:cNvSpPr>
            <a:spLocks noGrp="1"/>
          </p:cNvSpPr>
          <p:nvPr>
            <p:ph type="body" idx="1"/>
          </p:nvPr>
        </p:nvSpPr>
        <p:spPr/>
        <p:txBody>
          <a:bodyPr/>
          <a:lstStyle/>
          <a:p>
            <a:r>
              <a:rPr lang="en-US" b="1" dirty="0" smtClean="0"/>
              <a:t>Definition</a:t>
            </a:r>
            <a:r>
              <a:rPr lang="en-US" dirty="0" smtClean="0"/>
              <a:t>:</a:t>
            </a:r>
            <a:endParaRPr lang="en-US" dirty="0"/>
          </a:p>
        </p:txBody>
      </p:sp>
      <p:sp>
        <p:nvSpPr>
          <p:cNvPr id="6" name="Content Placeholder 5"/>
          <p:cNvSpPr>
            <a:spLocks noGrp="1"/>
          </p:cNvSpPr>
          <p:nvPr>
            <p:ph sz="half" idx="2"/>
          </p:nvPr>
        </p:nvSpPr>
        <p:spPr/>
        <p:txBody>
          <a:bodyPr>
            <a:normAutofit lnSpcReduction="10000"/>
          </a:bodyPr>
          <a:lstStyle/>
          <a:p>
            <a:r>
              <a:rPr lang="en-US" sz="2400" dirty="0"/>
              <a:t>A clinical incident is an event or circumstance resulting from health care which could have, or did lead to unintended harm to a person, loss or damage, and/or a complaint. (deviation  from standard of care and safety )</a:t>
            </a:r>
          </a:p>
          <a:p>
            <a:endParaRPr lang="en-US" dirty="0"/>
          </a:p>
        </p:txBody>
      </p:sp>
      <p:sp>
        <p:nvSpPr>
          <p:cNvPr id="7" name="Text Placeholder 6"/>
          <p:cNvSpPr>
            <a:spLocks noGrp="1"/>
          </p:cNvSpPr>
          <p:nvPr>
            <p:ph type="body" sz="quarter" idx="3"/>
          </p:nvPr>
        </p:nvSpPr>
        <p:spPr/>
        <p:txBody>
          <a:bodyPr/>
          <a:lstStyle/>
          <a:p>
            <a:r>
              <a:rPr lang="en-US" b="1" dirty="0" smtClean="0"/>
              <a:t>Examples</a:t>
            </a:r>
            <a:r>
              <a:rPr lang="en-US" dirty="0" smtClean="0"/>
              <a:t>:</a:t>
            </a:r>
            <a:endParaRPr lang="en-US" dirty="0"/>
          </a:p>
        </p:txBody>
      </p:sp>
      <p:sp>
        <p:nvSpPr>
          <p:cNvPr id="8" name="Content Placeholder 7"/>
          <p:cNvSpPr>
            <a:spLocks noGrp="1"/>
          </p:cNvSpPr>
          <p:nvPr>
            <p:ph sz="quarter" idx="4"/>
          </p:nvPr>
        </p:nvSpPr>
        <p:spPr>
          <a:xfrm>
            <a:off x="5654495" y="2514600"/>
            <a:ext cx="5521505" cy="3741738"/>
          </a:xfrm>
        </p:spPr>
        <p:txBody>
          <a:bodyPr>
            <a:normAutofit fontScale="92500" lnSpcReduction="20000"/>
          </a:bodyPr>
          <a:lstStyle/>
          <a:p>
            <a:r>
              <a:rPr lang="en-US" dirty="0" smtClean="0"/>
              <a:t>Medication errors (</a:t>
            </a:r>
            <a:r>
              <a:rPr lang="en-US" dirty="0" err="1" smtClean="0"/>
              <a:t>e.G.</a:t>
            </a:r>
            <a:r>
              <a:rPr lang="en-US" dirty="0" smtClean="0"/>
              <a:t> Wrong medication, omission, overdose);</a:t>
            </a:r>
          </a:p>
          <a:p>
            <a:r>
              <a:rPr lang="en-US" dirty="0" smtClean="0"/>
              <a:t>Patient falls;</a:t>
            </a:r>
          </a:p>
          <a:p>
            <a:r>
              <a:rPr lang="en-US" dirty="0" smtClean="0"/>
              <a:t>Intended self harm or suicidal </a:t>
            </a:r>
            <a:r>
              <a:rPr lang="en-US" dirty="0" err="1" smtClean="0"/>
              <a:t>behaviour</a:t>
            </a:r>
            <a:r>
              <a:rPr lang="en-US" dirty="0" smtClean="0"/>
              <a:t>;</a:t>
            </a:r>
          </a:p>
          <a:p>
            <a:r>
              <a:rPr lang="en-US" dirty="0" smtClean="0"/>
              <a:t>Therapeutic equipment failure;</a:t>
            </a:r>
          </a:p>
          <a:p>
            <a:r>
              <a:rPr lang="en-US" dirty="0" smtClean="0"/>
              <a:t>Contaminated food;</a:t>
            </a:r>
          </a:p>
          <a:p>
            <a:r>
              <a:rPr lang="en-US" dirty="0" smtClean="0"/>
              <a:t>Problems with blood products;</a:t>
            </a:r>
          </a:p>
          <a:p>
            <a:r>
              <a:rPr lang="en-US" dirty="0" smtClean="0"/>
              <a:t>Documentation errors;</a:t>
            </a:r>
          </a:p>
          <a:p>
            <a:r>
              <a:rPr lang="en-US" dirty="0" smtClean="0"/>
              <a:t>Delayed diagnosis;</a:t>
            </a:r>
          </a:p>
          <a:p>
            <a:r>
              <a:rPr lang="en-US" dirty="0" smtClean="0"/>
              <a:t>Surgical operation complications;</a:t>
            </a:r>
          </a:p>
          <a:p>
            <a:r>
              <a:rPr lang="en-US" dirty="0" smtClean="0"/>
              <a:t>Hospital acquired infection;</a:t>
            </a:r>
          </a:p>
          <a:p>
            <a:pPr marL="0" indent="0">
              <a:buNone/>
            </a:pPr>
            <a:endParaRPr lang="en-US" dirty="0"/>
          </a:p>
        </p:txBody>
      </p:sp>
      <p:sp>
        <p:nvSpPr>
          <p:cNvPr id="2" name="Date Placeholder 1"/>
          <p:cNvSpPr>
            <a:spLocks noGrp="1"/>
          </p:cNvSpPr>
          <p:nvPr>
            <p:ph type="dt" sz="half" idx="10"/>
          </p:nvPr>
        </p:nvSpPr>
        <p:spPr/>
        <p:txBody>
          <a:bodyPr/>
          <a:lstStyle/>
          <a:p>
            <a:fld id="{FAA9B85F-2888-4CF2-8214-10C158CBD288}" type="datetime1">
              <a:rPr lang="en-US" smtClean="0"/>
              <a:pPr/>
              <a:t>1/21/2018</a:t>
            </a:fld>
            <a:endParaRPr lang="en-US" dirty="0"/>
          </a:p>
        </p:txBody>
      </p:sp>
      <p:sp>
        <p:nvSpPr>
          <p:cNvPr id="3" name="Footer Placeholder 2"/>
          <p:cNvSpPr>
            <a:spLocks noGrp="1"/>
          </p:cNvSpPr>
          <p:nvPr>
            <p:ph type="ftr" sz="quarter" idx="11"/>
          </p:nvPr>
        </p:nvSpPr>
        <p:spPr/>
        <p:txBody>
          <a:bodyPr/>
          <a:lstStyle/>
          <a:p>
            <a:r>
              <a:rPr lang="en-US" smtClean="0"/>
              <a:t>Patient Safety </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25</a:t>
            </a:fld>
            <a:endParaRPr lang="en-US" dirty="0"/>
          </a:p>
        </p:txBody>
      </p:sp>
    </p:spTree>
    <p:extLst>
      <p:ext uri="{BB962C8B-B14F-4D97-AF65-F5344CB8AC3E}">
        <p14:creationId xmlns:p14="http://schemas.microsoft.com/office/powerpoint/2010/main" xmlns="" val="280010347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p:cTn id="21"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 calcmode="lin" valueType="num">
                                      <p:cBhvr additive="base">
                                        <p:cTn id="2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 calcmode="lin" valueType="num">
                                      <p:cBhvr>
                                        <p:cTn id="35"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6"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37"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38" dur="1000"/>
                                        <p:tgtEl>
                                          <p:spTgt spid="8">
                                            <p:txEl>
                                              <p:pRg st="0" end="0"/>
                                            </p:txEl>
                                          </p:spTgt>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 calcmode="lin" valueType="num">
                                      <p:cBhvr>
                                        <p:cTn id="41"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42" dur="1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43" dur="1000" fill="hold"/>
                                        <p:tgtEl>
                                          <p:spTgt spid="8">
                                            <p:txEl>
                                              <p:pRg st="1" end="1"/>
                                            </p:txEl>
                                          </p:spTgt>
                                        </p:tgtEl>
                                        <p:attrNameLst>
                                          <p:attrName>style.rotation</p:attrName>
                                        </p:attrNameLst>
                                      </p:cBhvr>
                                      <p:tavLst>
                                        <p:tav tm="0">
                                          <p:val>
                                            <p:fltVal val="90"/>
                                          </p:val>
                                        </p:tav>
                                        <p:tav tm="100000">
                                          <p:val>
                                            <p:fltVal val="0"/>
                                          </p:val>
                                        </p:tav>
                                      </p:tavLst>
                                    </p:anim>
                                    <p:animEffect transition="in" filter="fade">
                                      <p:cBhvr>
                                        <p:cTn id="44" dur="1000"/>
                                        <p:tgtEl>
                                          <p:spTgt spid="8">
                                            <p:txEl>
                                              <p:pRg st="1" end="1"/>
                                            </p:txEl>
                                          </p:spTgt>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anim calcmode="lin" valueType="num">
                                      <p:cBhvr>
                                        <p:cTn id="47"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48" dur="1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49" dur="1000" fill="hold"/>
                                        <p:tgtEl>
                                          <p:spTgt spid="8">
                                            <p:txEl>
                                              <p:pRg st="2" end="2"/>
                                            </p:txEl>
                                          </p:spTgt>
                                        </p:tgtEl>
                                        <p:attrNameLst>
                                          <p:attrName>style.rotation</p:attrName>
                                        </p:attrNameLst>
                                      </p:cBhvr>
                                      <p:tavLst>
                                        <p:tav tm="0">
                                          <p:val>
                                            <p:fltVal val="90"/>
                                          </p:val>
                                        </p:tav>
                                        <p:tav tm="100000">
                                          <p:val>
                                            <p:fltVal val="0"/>
                                          </p:val>
                                        </p:tav>
                                      </p:tavLst>
                                    </p:anim>
                                    <p:animEffect transition="in" filter="fade">
                                      <p:cBhvr>
                                        <p:cTn id="50" dur="1000"/>
                                        <p:tgtEl>
                                          <p:spTgt spid="8">
                                            <p:txEl>
                                              <p:pRg st="2" end="2"/>
                                            </p:txEl>
                                          </p:spTgt>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8">
                                            <p:txEl>
                                              <p:pRg st="3" end="3"/>
                                            </p:txEl>
                                          </p:spTgt>
                                        </p:tgtEl>
                                        <p:attrNameLst>
                                          <p:attrName>style.visibility</p:attrName>
                                        </p:attrNameLst>
                                      </p:cBhvr>
                                      <p:to>
                                        <p:strVal val="visible"/>
                                      </p:to>
                                    </p:set>
                                    <p:anim calcmode="lin" valueType="num">
                                      <p:cBhvr>
                                        <p:cTn id="53" dur="1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54" dur="1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55" dur="1000" fill="hold"/>
                                        <p:tgtEl>
                                          <p:spTgt spid="8">
                                            <p:txEl>
                                              <p:pRg st="3" end="3"/>
                                            </p:txEl>
                                          </p:spTgt>
                                        </p:tgtEl>
                                        <p:attrNameLst>
                                          <p:attrName>style.rotation</p:attrName>
                                        </p:attrNameLst>
                                      </p:cBhvr>
                                      <p:tavLst>
                                        <p:tav tm="0">
                                          <p:val>
                                            <p:fltVal val="90"/>
                                          </p:val>
                                        </p:tav>
                                        <p:tav tm="100000">
                                          <p:val>
                                            <p:fltVal val="0"/>
                                          </p:val>
                                        </p:tav>
                                      </p:tavLst>
                                    </p:anim>
                                    <p:animEffect transition="in" filter="fade">
                                      <p:cBhvr>
                                        <p:cTn id="56" dur="1000"/>
                                        <p:tgtEl>
                                          <p:spTgt spid="8">
                                            <p:txEl>
                                              <p:pRg st="3" end="3"/>
                                            </p:txEl>
                                          </p:spTgt>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8">
                                            <p:txEl>
                                              <p:pRg st="4" end="4"/>
                                            </p:txEl>
                                          </p:spTgt>
                                        </p:tgtEl>
                                        <p:attrNameLst>
                                          <p:attrName>style.visibility</p:attrName>
                                        </p:attrNameLst>
                                      </p:cBhvr>
                                      <p:to>
                                        <p:strVal val="visible"/>
                                      </p:to>
                                    </p:set>
                                    <p:anim calcmode="lin" valueType="num">
                                      <p:cBhvr>
                                        <p:cTn id="59" dur="1000" fill="hold"/>
                                        <p:tgtEl>
                                          <p:spTgt spid="8">
                                            <p:txEl>
                                              <p:pRg st="4" end="4"/>
                                            </p:txEl>
                                          </p:spTgt>
                                        </p:tgtEl>
                                        <p:attrNameLst>
                                          <p:attrName>ppt_w</p:attrName>
                                        </p:attrNameLst>
                                      </p:cBhvr>
                                      <p:tavLst>
                                        <p:tav tm="0">
                                          <p:val>
                                            <p:fltVal val="0"/>
                                          </p:val>
                                        </p:tav>
                                        <p:tav tm="100000">
                                          <p:val>
                                            <p:strVal val="#ppt_w"/>
                                          </p:val>
                                        </p:tav>
                                      </p:tavLst>
                                    </p:anim>
                                    <p:anim calcmode="lin" valueType="num">
                                      <p:cBhvr>
                                        <p:cTn id="60" dur="1000" fill="hold"/>
                                        <p:tgtEl>
                                          <p:spTgt spid="8">
                                            <p:txEl>
                                              <p:pRg st="4" end="4"/>
                                            </p:txEl>
                                          </p:spTgt>
                                        </p:tgtEl>
                                        <p:attrNameLst>
                                          <p:attrName>ppt_h</p:attrName>
                                        </p:attrNameLst>
                                      </p:cBhvr>
                                      <p:tavLst>
                                        <p:tav tm="0">
                                          <p:val>
                                            <p:fltVal val="0"/>
                                          </p:val>
                                        </p:tav>
                                        <p:tav tm="100000">
                                          <p:val>
                                            <p:strVal val="#ppt_h"/>
                                          </p:val>
                                        </p:tav>
                                      </p:tavLst>
                                    </p:anim>
                                    <p:anim calcmode="lin" valueType="num">
                                      <p:cBhvr>
                                        <p:cTn id="61" dur="1000" fill="hold"/>
                                        <p:tgtEl>
                                          <p:spTgt spid="8">
                                            <p:txEl>
                                              <p:pRg st="4" end="4"/>
                                            </p:txEl>
                                          </p:spTgt>
                                        </p:tgtEl>
                                        <p:attrNameLst>
                                          <p:attrName>style.rotation</p:attrName>
                                        </p:attrNameLst>
                                      </p:cBhvr>
                                      <p:tavLst>
                                        <p:tav tm="0">
                                          <p:val>
                                            <p:fltVal val="90"/>
                                          </p:val>
                                        </p:tav>
                                        <p:tav tm="100000">
                                          <p:val>
                                            <p:fltVal val="0"/>
                                          </p:val>
                                        </p:tav>
                                      </p:tavLst>
                                    </p:anim>
                                    <p:animEffect transition="in" filter="fade">
                                      <p:cBhvr>
                                        <p:cTn id="62" dur="1000"/>
                                        <p:tgtEl>
                                          <p:spTgt spid="8">
                                            <p:txEl>
                                              <p:pRg st="4" end="4"/>
                                            </p:txEl>
                                          </p:spTgt>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8">
                                            <p:txEl>
                                              <p:pRg st="5" end="5"/>
                                            </p:txEl>
                                          </p:spTgt>
                                        </p:tgtEl>
                                        <p:attrNameLst>
                                          <p:attrName>style.visibility</p:attrName>
                                        </p:attrNameLst>
                                      </p:cBhvr>
                                      <p:to>
                                        <p:strVal val="visible"/>
                                      </p:to>
                                    </p:set>
                                    <p:anim calcmode="lin" valueType="num">
                                      <p:cBhvr>
                                        <p:cTn id="65" dur="1000" fill="hold"/>
                                        <p:tgtEl>
                                          <p:spTgt spid="8">
                                            <p:txEl>
                                              <p:pRg st="5" end="5"/>
                                            </p:txEl>
                                          </p:spTgt>
                                        </p:tgtEl>
                                        <p:attrNameLst>
                                          <p:attrName>ppt_w</p:attrName>
                                        </p:attrNameLst>
                                      </p:cBhvr>
                                      <p:tavLst>
                                        <p:tav tm="0">
                                          <p:val>
                                            <p:fltVal val="0"/>
                                          </p:val>
                                        </p:tav>
                                        <p:tav tm="100000">
                                          <p:val>
                                            <p:strVal val="#ppt_w"/>
                                          </p:val>
                                        </p:tav>
                                      </p:tavLst>
                                    </p:anim>
                                    <p:anim calcmode="lin" valueType="num">
                                      <p:cBhvr>
                                        <p:cTn id="66" dur="1000" fill="hold"/>
                                        <p:tgtEl>
                                          <p:spTgt spid="8">
                                            <p:txEl>
                                              <p:pRg st="5" end="5"/>
                                            </p:txEl>
                                          </p:spTgt>
                                        </p:tgtEl>
                                        <p:attrNameLst>
                                          <p:attrName>ppt_h</p:attrName>
                                        </p:attrNameLst>
                                      </p:cBhvr>
                                      <p:tavLst>
                                        <p:tav tm="0">
                                          <p:val>
                                            <p:fltVal val="0"/>
                                          </p:val>
                                        </p:tav>
                                        <p:tav tm="100000">
                                          <p:val>
                                            <p:strVal val="#ppt_h"/>
                                          </p:val>
                                        </p:tav>
                                      </p:tavLst>
                                    </p:anim>
                                    <p:anim calcmode="lin" valueType="num">
                                      <p:cBhvr>
                                        <p:cTn id="67" dur="1000" fill="hold"/>
                                        <p:tgtEl>
                                          <p:spTgt spid="8">
                                            <p:txEl>
                                              <p:pRg st="5" end="5"/>
                                            </p:txEl>
                                          </p:spTgt>
                                        </p:tgtEl>
                                        <p:attrNameLst>
                                          <p:attrName>style.rotation</p:attrName>
                                        </p:attrNameLst>
                                      </p:cBhvr>
                                      <p:tavLst>
                                        <p:tav tm="0">
                                          <p:val>
                                            <p:fltVal val="90"/>
                                          </p:val>
                                        </p:tav>
                                        <p:tav tm="100000">
                                          <p:val>
                                            <p:fltVal val="0"/>
                                          </p:val>
                                        </p:tav>
                                      </p:tavLst>
                                    </p:anim>
                                    <p:animEffect transition="in" filter="fade">
                                      <p:cBhvr>
                                        <p:cTn id="68" dur="1000"/>
                                        <p:tgtEl>
                                          <p:spTgt spid="8">
                                            <p:txEl>
                                              <p:pRg st="5" end="5"/>
                                            </p:txEl>
                                          </p:spTgt>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8">
                                            <p:txEl>
                                              <p:pRg st="6" end="6"/>
                                            </p:txEl>
                                          </p:spTgt>
                                        </p:tgtEl>
                                        <p:attrNameLst>
                                          <p:attrName>style.visibility</p:attrName>
                                        </p:attrNameLst>
                                      </p:cBhvr>
                                      <p:to>
                                        <p:strVal val="visible"/>
                                      </p:to>
                                    </p:set>
                                    <p:anim calcmode="lin" valueType="num">
                                      <p:cBhvr>
                                        <p:cTn id="71" dur="1000" fill="hold"/>
                                        <p:tgtEl>
                                          <p:spTgt spid="8">
                                            <p:txEl>
                                              <p:pRg st="6" end="6"/>
                                            </p:txEl>
                                          </p:spTgt>
                                        </p:tgtEl>
                                        <p:attrNameLst>
                                          <p:attrName>ppt_w</p:attrName>
                                        </p:attrNameLst>
                                      </p:cBhvr>
                                      <p:tavLst>
                                        <p:tav tm="0">
                                          <p:val>
                                            <p:fltVal val="0"/>
                                          </p:val>
                                        </p:tav>
                                        <p:tav tm="100000">
                                          <p:val>
                                            <p:strVal val="#ppt_w"/>
                                          </p:val>
                                        </p:tav>
                                      </p:tavLst>
                                    </p:anim>
                                    <p:anim calcmode="lin" valueType="num">
                                      <p:cBhvr>
                                        <p:cTn id="72" dur="1000" fill="hold"/>
                                        <p:tgtEl>
                                          <p:spTgt spid="8">
                                            <p:txEl>
                                              <p:pRg st="6" end="6"/>
                                            </p:txEl>
                                          </p:spTgt>
                                        </p:tgtEl>
                                        <p:attrNameLst>
                                          <p:attrName>ppt_h</p:attrName>
                                        </p:attrNameLst>
                                      </p:cBhvr>
                                      <p:tavLst>
                                        <p:tav tm="0">
                                          <p:val>
                                            <p:fltVal val="0"/>
                                          </p:val>
                                        </p:tav>
                                        <p:tav tm="100000">
                                          <p:val>
                                            <p:strVal val="#ppt_h"/>
                                          </p:val>
                                        </p:tav>
                                      </p:tavLst>
                                    </p:anim>
                                    <p:anim calcmode="lin" valueType="num">
                                      <p:cBhvr>
                                        <p:cTn id="73" dur="1000" fill="hold"/>
                                        <p:tgtEl>
                                          <p:spTgt spid="8">
                                            <p:txEl>
                                              <p:pRg st="6" end="6"/>
                                            </p:txEl>
                                          </p:spTgt>
                                        </p:tgtEl>
                                        <p:attrNameLst>
                                          <p:attrName>style.rotation</p:attrName>
                                        </p:attrNameLst>
                                      </p:cBhvr>
                                      <p:tavLst>
                                        <p:tav tm="0">
                                          <p:val>
                                            <p:fltVal val="90"/>
                                          </p:val>
                                        </p:tav>
                                        <p:tav tm="100000">
                                          <p:val>
                                            <p:fltVal val="0"/>
                                          </p:val>
                                        </p:tav>
                                      </p:tavLst>
                                    </p:anim>
                                    <p:animEffect transition="in" filter="fade">
                                      <p:cBhvr>
                                        <p:cTn id="74" dur="1000"/>
                                        <p:tgtEl>
                                          <p:spTgt spid="8">
                                            <p:txEl>
                                              <p:pRg st="6" end="6"/>
                                            </p:txEl>
                                          </p:spTgt>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8">
                                            <p:txEl>
                                              <p:pRg st="7" end="7"/>
                                            </p:txEl>
                                          </p:spTgt>
                                        </p:tgtEl>
                                        <p:attrNameLst>
                                          <p:attrName>style.visibility</p:attrName>
                                        </p:attrNameLst>
                                      </p:cBhvr>
                                      <p:to>
                                        <p:strVal val="visible"/>
                                      </p:to>
                                    </p:set>
                                    <p:anim calcmode="lin" valueType="num">
                                      <p:cBhvr>
                                        <p:cTn id="77" dur="1000" fill="hold"/>
                                        <p:tgtEl>
                                          <p:spTgt spid="8">
                                            <p:txEl>
                                              <p:pRg st="7" end="7"/>
                                            </p:txEl>
                                          </p:spTgt>
                                        </p:tgtEl>
                                        <p:attrNameLst>
                                          <p:attrName>ppt_w</p:attrName>
                                        </p:attrNameLst>
                                      </p:cBhvr>
                                      <p:tavLst>
                                        <p:tav tm="0">
                                          <p:val>
                                            <p:fltVal val="0"/>
                                          </p:val>
                                        </p:tav>
                                        <p:tav tm="100000">
                                          <p:val>
                                            <p:strVal val="#ppt_w"/>
                                          </p:val>
                                        </p:tav>
                                      </p:tavLst>
                                    </p:anim>
                                    <p:anim calcmode="lin" valueType="num">
                                      <p:cBhvr>
                                        <p:cTn id="78" dur="1000" fill="hold"/>
                                        <p:tgtEl>
                                          <p:spTgt spid="8">
                                            <p:txEl>
                                              <p:pRg st="7" end="7"/>
                                            </p:txEl>
                                          </p:spTgt>
                                        </p:tgtEl>
                                        <p:attrNameLst>
                                          <p:attrName>ppt_h</p:attrName>
                                        </p:attrNameLst>
                                      </p:cBhvr>
                                      <p:tavLst>
                                        <p:tav tm="0">
                                          <p:val>
                                            <p:fltVal val="0"/>
                                          </p:val>
                                        </p:tav>
                                        <p:tav tm="100000">
                                          <p:val>
                                            <p:strVal val="#ppt_h"/>
                                          </p:val>
                                        </p:tav>
                                      </p:tavLst>
                                    </p:anim>
                                    <p:anim calcmode="lin" valueType="num">
                                      <p:cBhvr>
                                        <p:cTn id="79" dur="1000" fill="hold"/>
                                        <p:tgtEl>
                                          <p:spTgt spid="8">
                                            <p:txEl>
                                              <p:pRg st="7" end="7"/>
                                            </p:txEl>
                                          </p:spTgt>
                                        </p:tgtEl>
                                        <p:attrNameLst>
                                          <p:attrName>style.rotation</p:attrName>
                                        </p:attrNameLst>
                                      </p:cBhvr>
                                      <p:tavLst>
                                        <p:tav tm="0">
                                          <p:val>
                                            <p:fltVal val="90"/>
                                          </p:val>
                                        </p:tav>
                                        <p:tav tm="100000">
                                          <p:val>
                                            <p:fltVal val="0"/>
                                          </p:val>
                                        </p:tav>
                                      </p:tavLst>
                                    </p:anim>
                                    <p:animEffect transition="in" filter="fade">
                                      <p:cBhvr>
                                        <p:cTn id="80" dur="1000"/>
                                        <p:tgtEl>
                                          <p:spTgt spid="8">
                                            <p:txEl>
                                              <p:pRg st="7" end="7"/>
                                            </p:txEl>
                                          </p:spTgt>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8">
                                            <p:txEl>
                                              <p:pRg st="8" end="8"/>
                                            </p:txEl>
                                          </p:spTgt>
                                        </p:tgtEl>
                                        <p:attrNameLst>
                                          <p:attrName>style.visibility</p:attrName>
                                        </p:attrNameLst>
                                      </p:cBhvr>
                                      <p:to>
                                        <p:strVal val="visible"/>
                                      </p:to>
                                    </p:set>
                                    <p:anim calcmode="lin" valueType="num">
                                      <p:cBhvr>
                                        <p:cTn id="83" dur="1000" fill="hold"/>
                                        <p:tgtEl>
                                          <p:spTgt spid="8">
                                            <p:txEl>
                                              <p:pRg st="8" end="8"/>
                                            </p:txEl>
                                          </p:spTgt>
                                        </p:tgtEl>
                                        <p:attrNameLst>
                                          <p:attrName>ppt_w</p:attrName>
                                        </p:attrNameLst>
                                      </p:cBhvr>
                                      <p:tavLst>
                                        <p:tav tm="0">
                                          <p:val>
                                            <p:fltVal val="0"/>
                                          </p:val>
                                        </p:tav>
                                        <p:tav tm="100000">
                                          <p:val>
                                            <p:strVal val="#ppt_w"/>
                                          </p:val>
                                        </p:tav>
                                      </p:tavLst>
                                    </p:anim>
                                    <p:anim calcmode="lin" valueType="num">
                                      <p:cBhvr>
                                        <p:cTn id="84" dur="1000" fill="hold"/>
                                        <p:tgtEl>
                                          <p:spTgt spid="8">
                                            <p:txEl>
                                              <p:pRg st="8" end="8"/>
                                            </p:txEl>
                                          </p:spTgt>
                                        </p:tgtEl>
                                        <p:attrNameLst>
                                          <p:attrName>ppt_h</p:attrName>
                                        </p:attrNameLst>
                                      </p:cBhvr>
                                      <p:tavLst>
                                        <p:tav tm="0">
                                          <p:val>
                                            <p:fltVal val="0"/>
                                          </p:val>
                                        </p:tav>
                                        <p:tav tm="100000">
                                          <p:val>
                                            <p:strVal val="#ppt_h"/>
                                          </p:val>
                                        </p:tav>
                                      </p:tavLst>
                                    </p:anim>
                                    <p:anim calcmode="lin" valueType="num">
                                      <p:cBhvr>
                                        <p:cTn id="85" dur="1000" fill="hold"/>
                                        <p:tgtEl>
                                          <p:spTgt spid="8">
                                            <p:txEl>
                                              <p:pRg st="8" end="8"/>
                                            </p:txEl>
                                          </p:spTgt>
                                        </p:tgtEl>
                                        <p:attrNameLst>
                                          <p:attrName>style.rotation</p:attrName>
                                        </p:attrNameLst>
                                      </p:cBhvr>
                                      <p:tavLst>
                                        <p:tav tm="0">
                                          <p:val>
                                            <p:fltVal val="90"/>
                                          </p:val>
                                        </p:tav>
                                        <p:tav tm="100000">
                                          <p:val>
                                            <p:fltVal val="0"/>
                                          </p:val>
                                        </p:tav>
                                      </p:tavLst>
                                    </p:anim>
                                    <p:animEffect transition="in" filter="fade">
                                      <p:cBhvr>
                                        <p:cTn id="86" dur="1000"/>
                                        <p:tgtEl>
                                          <p:spTgt spid="8">
                                            <p:txEl>
                                              <p:pRg st="8" end="8"/>
                                            </p:txEl>
                                          </p:spTgt>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8">
                                            <p:txEl>
                                              <p:pRg st="9" end="9"/>
                                            </p:txEl>
                                          </p:spTgt>
                                        </p:tgtEl>
                                        <p:attrNameLst>
                                          <p:attrName>style.visibility</p:attrName>
                                        </p:attrNameLst>
                                      </p:cBhvr>
                                      <p:to>
                                        <p:strVal val="visible"/>
                                      </p:to>
                                    </p:set>
                                    <p:anim calcmode="lin" valueType="num">
                                      <p:cBhvr>
                                        <p:cTn id="89" dur="1000" fill="hold"/>
                                        <p:tgtEl>
                                          <p:spTgt spid="8">
                                            <p:txEl>
                                              <p:pRg st="9" end="9"/>
                                            </p:txEl>
                                          </p:spTgt>
                                        </p:tgtEl>
                                        <p:attrNameLst>
                                          <p:attrName>ppt_w</p:attrName>
                                        </p:attrNameLst>
                                      </p:cBhvr>
                                      <p:tavLst>
                                        <p:tav tm="0">
                                          <p:val>
                                            <p:fltVal val="0"/>
                                          </p:val>
                                        </p:tav>
                                        <p:tav tm="100000">
                                          <p:val>
                                            <p:strVal val="#ppt_w"/>
                                          </p:val>
                                        </p:tav>
                                      </p:tavLst>
                                    </p:anim>
                                    <p:anim calcmode="lin" valueType="num">
                                      <p:cBhvr>
                                        <p:cTn id="90" dur="1000" fill="hold"/>
                                        <p:tgtEl>
                                          <p:spTgt spid="8">
                                            <p:txEl>
                                              <p:pRg st="9" end="9"/>
                                            </p:txEl>
                                          </p:spTgt>
                                        </p:tgtEl>
                                        <p:attrNameLst>
                                          <p:attrName>ppt_h</p:attrName>
                                        </p:attrNameLst>
                                      </p:cBhvr>
                                      <p:tavLst>
                                        <p:tav tm="0">
                                          <p:val>
                                            <p:fltVal val="0"/>
                                          </p:val>
                                        </p:tav>
                                        <p:tav tm="100000">
                                          <p:val>
                                            <p:strVal val="#ppt_h"/>
                                          </p:val>
                                        </p:tav>
                                      </p:tavLst>
                                    </p:anim>
                                    <p:anim calcmode="lin" valueType="num">
                                      <p:cBhvr>
                                        <p:cTn id="91" dur="1000" fill="hold"/>
                                        <p:tgtEl>
                                          <p:spTgt spid="8">
                                            <p:txEl>
                                              <p:pRg st="9" end="9"/>
                                            </p:txEl>
                                          </p:spTgt>
                                        </p:tgtEl>
                                        <p:attrNameLst>
                                          <p:attrName>style.rotation</p:attrName>
                                        </p:attrNameLst>
                                      </p:cBhvr>
                                      <p:tavLst>
                                        <p:tav tm="0">
                                          <p:val>
                                            <p:fltVal val="90"/>
                                          </p:val>
                                        </p:tav>
                                        <p:tav tm="100000">
                                          <p:val>
                                            <p:fltVal val="0"/>
                                          </p:val>
                                        </p:tav>
                                      </p:tavLst>
                                    </p:anim>
                                    <p:animEffect transition="in" filter="fade">
                                      <p:cBhvr>
                                        <p:cTn id="92" dur="10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P spid="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452718"/>
            <a:ext cx="9250734" cy="855382"/>
          </a:xfrm>
        </p:spPr>
        <p:txBody>
          <a:bodyPr/>
          <a:lstStyle/>
          <a:p>
            <a:r>
              <a:rPr lang="en-US" dirty="0"/>
              <a:t>Types of Clinical incident</a:t>
            </a:r>
          </a:p>
        </p:txBody>
      </p:sp>
      <p:sp>
        <p:nvSpPr>
          <p:cNvPr id="13" name="Rounded Rectangle 12"/>
          <p:cNvSpPr/>
          <p:nvPr/>
        </p:nvSpPr>
        <p:spPr>
          <a:xfrm>
            <a:off x="3835400" y="1399222"/>
            <a:ext cx="3175000" cy="1320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Clinical Incidence </a:t>
            </a:r>
            <a:endParaRPr lang="en-US" sz="2400" b="1" dirty="0"/>
          </a:p>
        </p:txBody>
      </p:sp>
      <p:sp>
        <p:nvSpPr>
          <p:cNvPr id="14" name="Down Arrow 13"/>
          <p:cNvSpPr/>
          <p:nvPr/>
        </p:nvSpPr>
        <p:spPr>
          <a:xfrm>
            <a:off x="5410199" y="2720022"/>
            <a:ext cx="45719" cy="7747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921000" y="3190855"/>
            <a:ext cx="2133600" cy="9271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Adverse Event</a:t>
            </a:r>
            <a:endParaRPr lang="en-US" sz="2400" dirty="0"/>
          </a:p>
        </p:txBody>
      </p:sp>
      <p:sp>
        <p:nvSpPr>
          <p:cNvPr id="16" name="Oval 15"/>
          <p:cNvSpPr/>
          <p:nvPr/>
        </p:nvSpPr>
        <p:spPr>
          <a:xfrm>
            <a:off x="5903700" y="3107372"/>
            <a:ext cx="2530891" cy="89534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Near Miss </a:t>
            </a:r>
            <a:endParaRPr lang="en-US" sz="2400" dirty="0"/>
          </a:p>
        </p:txBody>
      </p:sp>
      <p:sp>
        <p:nvSpPr>
          <p:cNvPr id="17" name="Down Arrow 16"/>
          <p:cNvSpPr/>
          <p:nvPr/>
        </p:nvSpPr>
        <p:spPr>
          <a:xfrm>
            <a:off x="4154166" y="4165412"/>
            <a:ext cx="45719" cy="543858"/>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086099" y="4762480"/>
            <a:ext cx="3302001" cy="6477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Sentinel Event/Never Event  </a:t>
            </a:r>
            <a:endParaRPr lang="en-US" sz="2400" dirty="0"/>
          </a:p>
        </p:txBody>
      </p:sp>
      <p:sp>
        <p:nvSpPr>
          <p:cNvPr id="19" name="Right Arrow 18"/>
          <p:cNvSpPr/>
          <p:nvPr/>
        </p:nvSpPr>
        <p:spPr>
          <a:xfrm>
            <a:off x="5433058" y="3467081"/>
            <a:ext cx="485142" cy="45719"/>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0800000">
            <a:off x="5035546" y="3467081"/>
            <a:ext cx="363221" cy="55282"/>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3086099" y="5704522"/>
            <a:ext cx="3302001" cy="543877"/>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t>Adverse Drug reaction </a:t>
            </a:r>
            <a:endParaRPr lang="en-US" sz="2200" dirty="0"/>
          </a:p>
        </p:txBody>
      </p:sp>
      <p:sp>
        <p:nvSpPr>
          <p:cNvPr id="3" name="Date Placeholder 2"/>
          <p:cNvSpPr>
            <a:spLocks noGrp="1"/>
          </p:cNvSpPr>
          <p:nvPr>
            <p:ph type="dt" sz="half" idx="10"/>
          </p:nvPr>
        </p:nvSpPr>
        <p:spPr/>
        <p:txBody>
          <a:bodyPr/>
          <a:lstStyle/>
          <a:p>
            <a:fld id="{28CB8B64-8E70-420A-8194-A42537BD9CC3}" type="datetime1">
              <a:rPr lang="en-US" smtClean="0"/>
              <a:pPr/>
              <a:t>1/21/2018</a:t>
            </a:fld>
            <a:endParaRPr lang="en-US" dirty="0"/>
          </a:p>
        </p:txBody>
      </p:sp>
      <p:sp>
        <p:nvSpPr>
          <p:cNvPr id="4" name="Footer Placeholder 3"/>
          <p:cNvSpPr>
            <a:spLocks noGrp="1"/>
          </p:cNvSpPr>
          <p:nvPr>
            <p:ph type="ftr" sz="quarter" idx="11"/>
          </p:nvPr>
        </p:nvSpPr>
        <p:spPr/>
        <p:txBody>
          <a:bodyPr/>
          <a:lstStyle/>
          <a:p>
            <a:r>
              <a:rPr lang="en-US" smtClean="0"/>
              <a:t>Patient Safety </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26</a:t>
            </a:fld>
            <a:endParaRPr lang="en-US" dirty="0"/>
          </a:p>
        </p:txBody>
      </p:sp>
    </p:spTree>
    <p:extLst>
      <p:ext uri="{BB962C8B-B14F-4D97-AF65-F5344CB8AC3E}">
        <p14:creationId xmlns:p14="http://schemas.microsoft.com/office/powerpoint/2010/main" xmlns="" val="260611134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Clinical incident</a:t>
            </a:r>
          </a:p>
        </p:txBody>
      </p:sp>
      <p:sp>
        <p:nvSpPr>
          <p:cNvPr id="3" name="Content Placeholder 2"/>
          <p:cNvSpPr>
            <a:spLocks noGrp="1"/>
          </p:cNvSpPr>
          <p:nvPr>
            <p:ph idx="1"/>
          </p:nvPr>
        </p:nvSpPr>
        <p:spPr/>
        <p:txBody>
          <a:bodyPr>
            <a:normAutofit fontScale="92500" lnSpcReduction="10000"/>
          </a:bodyPr>
          <a:lstStyle/>
          <a:p>
            <a:r>
              <a:rPr lang="en-CA" sz="3200" b="1" dirty="0">
                <a:solidFill>
                  <a:srgbClr val="FF0000"/>
                </a:solidFill>
              </a:rPr>
              <a:t>Adverse Event: </a:t>
            </a:r>
            <a:endParaRPr lang="en-CA" sz="3200" b="1" dirty="0" smtClean="0">
              <a:solidFill>
                <a:srgbClr val="FF0000"/>
              </a:solidFill>
            </a:endParaRPr>
          </a:p>
          <a:p>
            <a:pPr marL="0" indent="0">
              <a:buNone/>
            </a:pPr>
            <a:r>
              <a:rPr lang="en-US" sz="3200" dirty="0" smtClean="0"/>
              <a:t>	An </a:t>
            </a:r>
            <a:r>
              <a:rPr lang="en-US" sz="3200" dirty="0"/>
              <a:t>adverse event is an unintended injury or complication which results </a:t>
            </a:r>
            <a:r>
              <a:rPr lang="en-US" sz="3200" dirty="0" smtClean="0"/>
              <a:t>	in </a:t>
            </a:r>
            <a:r>
              <a:rPr lang="en-US" sz="3200" dirty="0"/>
              <a:t>disability, death or prolonged hospital stay, and is caused by </a:t>
            </a:r>
            <a:r>
              <a:rPr lang="en-US" sz="3200" dirty="0" smtClean="0"/>
              <a:t>health-	care management </a:t>
            </a:r>
          </a:p>
          <a:p>
            <a:pPr marL="0" indent="0">
              <a:buNone/>
            </a:pPr>
            <a:r>
              <a:rPr lang="en-US" sz="3200" dirty="0" smtClean="0"/>
              <a:t>	</a:t>
            </a:r>
          </a:p>
          <a:p>
            <a:pPr marL="0" indent="0">
              <a:buNone/>
            </a:pPr>
            <a:r>
              <a:rPr lang="en-CA" sz="3200" dirty="0" smtClean="0"/>
              <a:t>Example : </a:t>
            </a:r>
            <a:r>
              <a:rPr lang="en-CA" sz="3200" i="1" dirty="0"/>
              <a:t>Medication </a:t>
            </a:r>
            <a:r>
              <a:rPr lang="en-CA" sz="3200" i="1" dirty="0" smtClean="0"/>
              <a:t>errors </a:t>
            </a:r>
          </a:p>
          <a:p>
            <a:pPr marL="0" indent="0">
              <a:buNone/>
            </a:pPr>
            <a:endParaRPr lang="en-CA" i="1" dirty="0" smtClean="0"/>
          </a:p>
          <a:p>
            <a:r>
              <a:rPr lang="en-US" b="1" dirty="0"/>
              <a:t> </a:t>
            </a:r>
            <a:endParaRPr lang="en-CA" i="1" dirty="0" smtClean="0">
              <a:latin typeface="Georgia" pitchFamily="18" charset="0"/>
            </a:endParaRPr>
          </a:p>
          <a:p>
            <a:endParaRPr lang="en-CA" i="1" dirty="0">
              <a:latin typeface="Georgia" pitchFamily="18" charset="0"/>
            </a:endParaRPr>
          </a:p>
          <a:p>
            <a:endParaRPr lang="en-CA" dirty="0">
              <a:latin typeface="Georgia" pitchFamily="18" charset="0"/>
            </a:endParaRPr>
          </a:p>
          <a:p>
            <a:endParaRPr lang="en-US" dirty="0"/>
          </a:p>
        </p:txBody>
      </p:sp>
      <p:sp>
        <p:nvSpPr>
          <p:cNvPr id="4" name="Date Placeholder 3"/>
          <p:cNvSpPr>
            <a:spLocks noGrp="1"/>
          </p:cNvSpPr>
          <p:nvPr>
            <p:ph type="dt" sz="half" idx="10"/>
          </p:nvPr>
        </p:nvSpPr>
        <p:spPr/>
        <p:txBody>
          <a:bodyPr/>
          <a:lstStyle/>
          <a:p>
            <a:fld id="{B2E42125-57EB-482C-B7DA-88B1A06BB4C3}" type="datetime1">
              <a:rPr lang="en-US" smtClean="0"/>
              <a:pPr/>
              <a:t>1/21/2018</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27</a:t>
            </a:fld>
            <a:endParaRPr lang="en-US" dirty="0"/>
          </a:p>
        </p:txBody>
      </p:sp>
    </p:spTree>
    <p:extLst>
      <p:ext uri="{BB962C8B-B14F-4D97-AF65-F5344CB8AC3E}">
        <p14:creationId xmlns:p14="http://schemas.microsoft.com/office/powerpoint/2010/main" xmlns="" val="335417809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p:cTn id="4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8"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Clinical incident</a:t>
            </a:r>
          </a:p>
        </p:txBody>
      </p:sp>
      <p:sp>
        <p:nvSpPr>
          <p:cNvPr id="3" name="Content Placeholder 2"/>
          <p:cNvSpPr>
            <a:spLocks noGrp="1"/>
          </p:cNvSpPr>
          <p:nvPr>
            <p:ph idx="1"/>
          </p:nvPr>
        </p:nvSpPr>
        <p:spPr/>
        <p:txBody>
          <a:bodyPr>
            <a:normAutofit fontScale="92500"/>
          </a:bodyPr>
          <a:lstStyle/>
          <a:p>
            <a:r>
              <a:rPr lang="en-US" b="1" dirty="0" smtClean="0"/>
              <a:t> </a:t>
            </a:r>
            <a:r>
              <a:rPr lang="en-US" sz="2800" b="1" dirty="0">
                <a:solidFill>
                  <a:srgbClr val="FF0000"/>
                </a:solidFill>
              </a:rPr>
              <a:t>Sentinel events:</a:t>
            </a:r>
          </a:p>
          <a:p>
            <a:pPr marL="0" indent="0">
              <a:buNone/>
            </a:pPr>
            <a:r>
              <a:rPr lang="en-US" sz="2800" dirty="0"/>
              <a:t>	A sentinel event is an unexpected occurrence involving death or 	serious physical or psychological injury, or the risk thereof. Serious 	injury specifically includes loss of limb or function. </a:t>
            </a:r>
          </a:p>
          <a:p>
            <a:pPr marL="0" indent="0">
              <a:buNone/>
            </a:pPr>
            <a:r>
              <a:rPr lang="en-US" sz="2800" dirty="0"/>
              <a:t>	</a:t>
            </a:r>
            <a:r>
              <a:rPr lang="en-US" sz="2800" dirty="0" smtClean="0"/>
              <a:t>Example: </a:t>
            </a:r>
          </a:p>
          <a:p>
            <a:pPr marL="457200" lvl="1" indent="0">
              <a:buNone/>
            </a:pPr>
            <a:r>
              <a:rPr lang="en-US" sz="2800" dirty="0" smtClean="0"/>
              <a:t>Hemolytic transfusion reaction involving administration of blood or blood products having major blood group incompatibilities</a:t>
            </a:r>
          </a:p>
          <a:p>
            <a:endParaRPr lang="en-CA" i="1" dirty="0" smtClean="0">
              <a:latin typeface="Georgia" pitchFamily="18" charset="0"/>
            </a:endParaRPr>
          </a:p>
          <a:p>
            <a:endParaRPr lang="en-CA" i="1" dirty="0">
              <a:latin typeface="Georgia" pitchFamily="18" charset="0"/>
            </a:endParaRPr>
          </a:p>
          <a:p>
            <a:endParaRPr lang="en-CA" dirty="0">
              <a:latin typeface="Georgia" pitchFamily="18" charset="0"/>
            </a:endParaRPr>
          </a:p>
          <a:p>
            <a:endParaRPr lang="en-US" dirty="0"/>
          </a:p>
        </p:txBody>
      </p:sp>
      <p:sp>
        <p:nvSpPr>
          <p:cNvPr id="4" name="Date Placeholder 3"/>
          <p:cNvSpPr>
            <a:spLocks noGrp="1"/>
          </p:cNvSpPr>
          <p:nvPr>
            <p:ph type="dt" sz="half" idx="10"/>
          </p:nvPr>
        </p:nvSpPr>
        <p:spPr/>
        <p:txBody>
          <a:bodyPr/>
          <a:lstStyle/>
          <a:p>
            <a:fld id="{B2E42125-57EB-482C-B7DA-88B1A06BB4C3}" type="datetime1">
              <a:rPr lang="en-US" smtClean="0"/>
              <a:pPr/>
              <a:t>1/21/2018</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28</a:t>
            </a:fld>
            <a:endParaRPr lang="en-US" dirty="0"/>
          </a:p>
        </p:txBody>
      </p:sp>
    </p:spTree>
    <p:extLst>
      <p:ext uri="{BB962C8B-B14F-4D97-AF65-F5344CB8AC3E}">
        <p14:creationId xmlns:p14="http://schemas.microsoft.com/office/powerpoint/2010/main" xmlns="" val="122925470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2" end="2"/>
                                            </p:tx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Clinical incident</a:t>
            </a:r>
          </a:p>
        </p:txBody>
      </p:sp>
      <p:sp>
        <p:nvSpPr>
          <p:cNvPr id="3" name="Content Placeholder 2"/>
          <p:cNvSpPr>
            <a:spLocks noGrp="1"/>
          </p:cNvSpPr>
          <p:nvPr>
            <p:ph idx="1"/>
          </p:nvPr>
        </p:nvSpPr>
        <p:spPr/>
        <p:txBody>
          <a:bodyPr>
            <a:normAutofit fontScale="92500" lnSpcReduction="20000"/>
          </a:bodyPr>
          <a:lstStyle/>
          <a:p>
            <a:r>
              <a:rPr lang="en-US" sz="2800" b="1" dirty="0" smtClean="0">
                <a:solidFill>
                  <a:srgbClr val="FF0000"/>
                </a:solidFill>
              </a:rPr>
              <a:t>Never Events:</a:t>
            </a:r>
          </a:p>
          <a:p>
            <a:pPr marL="0" indent="0">
              <a:buNone/>
            </a:pPr>
            <a:r>
              <a:rPr lang="en-US" sz="2800" dirty="0" smtClean="0"/>
              <a:t>	Events should never happen while in a hospital, and can be 	prevented in most cases.  </a:t>
            </a:r>
          </a:p>
          <a:p>
            <a:pPr marL="0" indent="0">
              <a:buNone/>
            </a:pPr>
            <a:endParaRPr lang="en-US" sz="2800" dirty="0" smtClean="0"/>
          </a:p>
          <a:p>
            <a:pPr marL="0" indent="0">
              <a:buNone/>
            </a:pPr>
            <a:r>
              <a:rPr lang="en-US" sz="2800" dirty="0" smtClean="0"/>
              <a:t>Example:</a:t>
            </a:r>
          </a:p>
          <a:p>
            <a:pPr lvl="2"/>
            <a:r>
              <a:rPr lang="en-US" sz="2800" dirty="0" smtClean="0"/>
              <a:t>Infant discharged to the wrong person</a:t>
            </a:r>
          </a:p>
          <a:p>
            <a:pPr lvl="2"/>
            <a:r>
              <a:rPr lang="en-US" sz="2800" dirty="0" smtClean="0"/>
              <a:t>Wrong surgical procedure performed on a Patient</a:t>
            </a:r>
          </a:p>
          <a:p>
            <a:pPr lvl="2"/>
            <a:r>
              <a:rPr lang="en-US" sz="2800" dirty="0" smtClean="0"/>
              <a:t>Patient death or serious disability associated with a medication error</a:t>
            </a:r>
          </a:p>
          <a:p>
            <a:endParaRPr lang="en-US" dirty="0"/>
          </a:p>
        </p:txBody>
      </p:sp>
      <p:sp>
        <p:nvSpPr>
          <p:cNvPr id="4" name="Date Placeholder 3"/>
          <p:cNvSpPr>
            <a:spLocks noGrp="1"/>
          </p:cNvSpPr>
          <p:nvPr>
            <p:ph type="dt" sz="half" idx="10"/>
          </p:nvPr>
        </p:nvSpPr>
        <p:spPr/>
        <p:txBody>
          <a:bodyPr/>
          <a:lstStyle/>
          <a:p>
            <a:fld id="{9C91335B-725A-409E-8EA2-1646F87675E9}" type="datetime1">
              <a:rPr lang="en-US" smtClean="0"/>
              <a:pPr/>
              <a:t>1/21/2018</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29</a:t>
            </a:fld>
            <a:endParaRPr lang="en-US" dirty="0"/>
          </a:p>
        </p:txBody>
      </p:sp>
    </p:spTree>
    <p:extLst>
      <p:ext uri="{BB962C8B-B14F-4D97-AF65-F5344CB8AC3E}">
        <p14:creationId xmlns:p14="http://schemas.microsoft.com/office/powerpoint/2010/main" xmlns="" val="468325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3" end="3"/>
                                            </p:tx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4" end="4"/>
                                            </p:txEl>
                                          </p:spTgt>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5" end="5"/>
                                            </p:txEl>
                                          </p:spTgt>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90282"/>
          </a:xfrm>
        </p:spPr>
        <p:style>
          <a:lnRef idx="3">
            <a:schemeClr val="lt1"/>
          </a:lnRef>
          <a:fillRef idx="1">
            <a:schemeClr val="accent1"/>
          </a:fillRef>
          <a:effectRef idx="1">
            <a:schemeClr val="accent1"/>
          </a:effectRef>
          <a:fontRef idx="minor">
            <a:schemeClr val="lt1"/>
          </a:fontRef>
        </p:style>
        <p:txBody>
          <a:bodyPr/>
          <a:lstStyle/>
          <a:p>
            <a:r>
              <a:rPr lang="en-US" dirty="0" smtClean="0"/>
              <a:t>Topics</a:t>
            </a:r>
            <a:endParaRPr lang="en-US" dirty="0"/>
          </a:p>
        </p:txBody>
      </p:sp>
      <p:sp>
        <p:nvSpPr>
          <p:cNvPr id="3" name="Content Placeholder 2"/>
          <p:cNvSpPr>
            <a:spLocks noGrp="1"/>
          </p:cNvSpPr>
          <p:nvPr>
            <p:ph idx="1"/>
          </p:nvPr>
        </p:nvSpPr>
        <p:spPr>
          <a:xfrm>
            <a:off x="1103312" y="1273630"/>
            <a:ext cx="8946541" cy="4974770"/>
          </a:xfrm>
        </p:spPr>
        <p:txBody>
          <a:bodyPr>
            <a:normAutofit lnSpcReduction="10000"/>
          </a:bodyPr>
          <a:lstStyle/>
          <a:p>
            <a:pPr lvl="0"/>
            <a:r>
              <a:rPr lang="en-US" i="1" dirty="0" smtClean="0"/>
              <a:t>Topic 1: What Is Patient Safety? </a:t>
            </a:r>
            <a:endParaRPr lang="en-US" dirty="0" smtClean="0"/>
          </a:p>
          <a:p>
            <a:pPr lvl="0"/>
            <a:r>
              <a:rPr lang="en-US" i="1" dirty="0" smtClean="0"/>
              <a:t>Topic 2: Why Applying Human Factors Is Important For Patient Safety </a:t>
            </a:r>
            <a:endParaRPr lang="en-US" dirty="0" smtClean="0"/>
          </a:p>
          <a:p>
            <a:pPr lvl="0"/>
            <a:r>
              <a:rPr lang="en-US" i="1" dirty="0" smtClean="0"/>
              <a:t>Topic 3: Understanding Systems And The Effect Of Complexity On Patient Care </a:t>
            </a:r>
            <a:endParaRPr lang="en-US" dirty="0" smtClean="0"/>
          </a:p>
          <a:p>
            <a:pPr lvl="0"/>
            <a:r>
              <a:rPr lang="en-US" i="1" dirty="0" smtClean="0"/>
              <a:t>Topic </a:t>
            </a:r>
            <a:r>
              <a:rPr lang="en-US" i="1" dirty="0" smtClean="0"/>
              <a:t>4: </a:t>
            </a:r>
            <a:r>
              <a:rPr lang="en-US" i="1" dirty="0" smtClean="0"/>
              <a:t>Understanding And Managing Clinical Risk </a:t>
            </a:r>
            <a:endParaRPr lang="en-US" dirty="0" smtClean="0"/>
          </a:p>
          <a:p>
            <a:pPr lvl="0"/>
            <a:r>
              <a:rPr lang="en-US" i="1" dirty="0" smtClean="0"/>
              <a:t>Topic </a:t>
            </a:r>
            <a:r>
              <a:rPr lang="en-US" i="1" dirty="0" smtClean="0"/>
              <a:t>5: </a:t>
            </a:r>
            <a:r>
              <a:rPr lang="en-US" i="1" dirty="0" smtClean="0"/>
              <a:t>Using Quality-improvement Methods To Improve Care </a:t>
            </a:r>
            <a:endParaRPr lang="en-US" dirty="0" smtClean="0"/>
          </a:p>
          <a:p>
            <a:pPr lvl="0"/>
            <a:r>
              <a:rPr lang="en-US" i="1" dirty="0" smtClean="0"/>
              <a:t>Topic 6: Being An Effective Team Player </a:t>
            </a:r>
            <a:endParaRPr lang="en-US" dirty="0" smtClean="0"/>
          </a:p>
          <a:p>
            <a:pPr lvl="0"/>
            <a:r>
              <a:rPr lang="en-US" i="1" dirty="0" smtClean="0"/>
              <a:t>Topic 7: Learning From Errors To Prevent Harm</a:t>
            </a:r>
            <a:endParaRPr lang="en-US" dirty="0" smtClean="0"/>
          </a:p>
          <a:p>
            <a:pPr lvl="0"/>
            <a:r>
              <a:rPr lang="en-US" i="1" dirty="0" smtClean="0"/>
              <a:t>Topic 8: Engaging With Patients And Cares </a:t>
            </a:r>
            <a:endParaRPr lang="en-US" dirty="0" smtClean="0"/>
          </a:p>
          <a:p>
            <a:pPr lvl="0"/>
            <a:r>
              <a:rPr lang="en-US" i="1" dirty="0" smtClean="0"/>
              <a:t>Topic 9: Infection Prevention And Control </a:t>
            </a:r>
            <a:endParaRPr lang="en-US" dirty="0" smtClean="0"/>
          </a:p>
          <a:p>
            <a:pPr lvl="0"/>
            <a:r>
              <a:rPr lang="en-US" i="1" dirty="0" smtClean="0"/>
              <a:t>Topic 10: Patient Safety And Invasive Procedures </a:t>
            </a:r>
            <a:endParaRPr lang="en-US" dirty="0" smtClean="0"/>
          </a:p>
          <a:p>
            <a:pPr lvl="0"/>
            <a:r>
              <a:rPr lang="en-US" i="1" dirty="0" smtClean="0"/>
              <a:t>Topic 11: Improving Medication Safety</a:t>
            </a:r>
            <a:endParaRPr lang="en-US" dirty="0"/>
          </a:p>
        </p:txBody>
      </p:sp>
      <p:sp>
        <p:nvSpPr>
          <p:cNvPr id="4" name="Date Placeholder 3"/>
          <p:cNvSpPr>
            <a:spLocks noGrp="1"/>
          </p:cNvSpPr>
          <p:nvPr>
            <p:ph type="dt" sz="half" idx="10"/>
          </p:nvPr>
        </p:nvSpPr>
        <p:spPr/>
        <p:txBody>
          <a:bodyPr/>
          <a:lstStyle/>
          <a:p>
            <a:fld id="{B8F355B2-72B8-40C1-9857-ED337306AA9D}" type="datetime1">
              <a:rPr lang="en-US" smtClean="0"/>
              <a:pPr/>
              <a:t>1/21/2018</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3</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Clinical incident</a:t>
            </a:r>
          </a:p>
        </p:txBody>
      </p:sp>
      <p:sp>
        <p:nvSpPr>
          <p:cNvPr id="3" name="Content Placeholder 2"/>
          <p:cNvSpPr>
            <a:spLocks noGrp="1"/>
          </p:cNvSpPr>
          <p:nvPr>
            <p:ph idx="1"/>
          </p:nvPr>
        </p:nvSpPr>
        <p:spPr/>
        <p:txBody>
          <a:bodyPr>
            <a:normAutofit/>
          </a:bodyPr>
          <a:lstStyle/>
          <a:p>
            <a:pPr marL="914400" lvl="2" indent="0">
              <a:buNone/>
            </a:pPr>
            <a:endParaRPr lang="ar-JO" dirty="0"/>
          </a:p>
          <a:p>
            <a:r>
              <a:rPr lang="en-US" sz="3600" b="1" dirty="0">
                <a:solidFill>
                  <a:srgbClr val="FF0000"/>
                </a:solidFill>
              </a:rPr>
              <a:t>Near miss: </a:t>
            </a:r>
          </a:p>
          <a:p>
            <a:pPr marL="0" indent="0">
              <a:buNone/>
            </a:pPr>
            <a:r>
              <a:rPr lang="en-US" sz="3600" dirty="0"/>
              <a:t>	Is any situations that did not cause harm to patients (that did not 	reach the patient) , but could have done</a:t>
            </a:r>
            <a:r>
              <a:rPr lang="en-US" sz="3600" dirty="0" smtClean="0"/>
              <a:t>.</a:t>
            </a:r>
            <a:endParaRPr lang="en-US" sz="3600" dirty="0"/>
          </a:p>
          <a:p>
            <a:endParaRPr lang="en-US" dirty="0" smtClean="0"/>
          </a:p>
          <a:p>
            <a:endParaRPr lang="en-US" dirty="0"/>
          </a:p>
        </p:txBody>
      </p:sp>
      <p:sp>
        <p:nvSpPr>
          <p:cNvPr id="4" name="Date Placeholder 3"/>
          <p:cNvSpPr>
            <a:spLocks noGrp="1"/>
          </p:cNvSpPr>
          <p:nvPr>
            <p:ph type="dt" sz="half" idx="10"/>
          </p:nvPr>
        </p:nvSpPr>
        <p:spPr/>
        <p:txBody>
          <a:bodyPr/>
          <a:lstStyle/>
          <a:p>
            <a:fld id="{9C91335B-725A-409E-8EA2-1646F87675E9}" type="datetime1">
              <a:rPr lang="en-US" smtClean="0"/>
              <a:pPr/>
              <a:t>1/21/2018</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30</a:t>
            </a:fld>
            <a:endParaRPr lang="en-US" dirty="0"/>
          </a:p>
        </p:txBody>
      </p:sp>
    </p:spTree>
    <p:extLst>
      <p:ext uri="{BB962C8B-B14F-4D97-AF65-F5344CB8AC3E}">
        <p14:creationId xmlns:p14="http://schemas.microsoft.com/office/powerpoint/2010/main" xmlns="" val="209643777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Clinical incident</a:t>
            </a:r>
          </a:p>
        </p:txBody>
      </p:sp>
      <p:sp>
        <p:nvSpPr>
          <p:cNvPr id="3" name="Content Placeholder 2"/>
          <p:cNvSpPr>
            <a:spLocks noGrp="1"/>
          </p:cNvSpPr>
          <p:nvPr>
            <p:ph idx="1"/>
          </p:nvPr>
        </p:nvSpPr>
        <p:spPr/>
        <p:txBody>
          <a:bodyPr/>
          <a:lstStyle/>
          <a:p>
            <a:r>
              <a:rPr lang="en-US" sz="2800" b="1" dirty="0" smtClean="0">
                <a:solidFill>
                  <a:srgbClr val="FF0000"/>
                </a:solidFill>
              </a:rPr>
              <a:t>Adverse drug reaction:</a:t>
            </a:r>
          </a:p>
          <a:p>
            <a:pPr marL="0" indent="0">
              <a:buNone/>
            </a:pPr>
            <a:r>
              <a:rPr lang="en-US" sz="2800" dirty="0"/>
              <a:t>	</a:t>
            </a:r>
            <a:r>
              <a:rPr lang="en-US" sz="2800" dirty="0" smtClean="0"/>
              <a:t>A </a:t>
            </a:r>
            <a:r>
              <a:rPr lang="en-US" sz="2800" dirty="0"/>
              <a:t>response to a drug which is noxious and unintended, and which </a:t>
            </a:r>
            <a:r>
              <a:rPr lang="en-US" sz="2800" dirty="0" smtClean="0"/>
              <a:t>	occurs </a:t>
            </a:r>
            <a:r>
              <a:rPr lang="en-US" sz="2800" dirty="0"/>
              <a:t>at doses normally used in man for the prophylaxis, diagnosis, </a:t>
            </a:r>
            <a:r>
              <a:rPr lang="en-US" sz="2800" dirty="0" smtClean="0"/>
              <a:t>	or </a:t>
            </a:r>
            <a:r>
              <a:rPr lang="en-US" sz="2800" dirty="0"/>
              <a:t>therapy of disease, or for the modifications of physiological </a:t>
            </a:r>
            <a:r>
              <a:rPr lang="en-US" sz="2800" dirty="0" smtClean="0"/>
              <a:t>	function'.(</a:t>
            </a:r>
            <a:r>
              <a:rPr lang="en-US" sz="2800" dirty="0"/>
              <a:t> </a:t>
            </a:r>
            <a:r>
              <a:rPr lang="en-US" sz="2800" dirty="0" smtClean="0"/>
              <a:t>WHO,1972)</a:t>
            </a:r>
          </a:p>
          <a:p>
            <a:pPr marL="0" indent="0">
              <a:buNone/>
            </a:pPr>
            <a:endParaRPr lang="en-US" dirty="0"/>
          </a:p>
        </p:txBody>
      </p:sp>
      <p:sp>
        <p:nvSpPr>
          <p:cNvPr id="4" name="Date Placeholder 3"/>
          <p:cNvSpPr>
            <a:spLocks noGrp="1"/>
          </p:cNvSpPr>
          <p:nvPr>
            <p:ph type="dt" sz="half" idx="10"/>
          </p:nvPr>
        </p:nvSpPr>
        <p:spPr/>
        <p:txBody>
          <a:bodyPr/>
          <a:lstStyle/>
          <a:p>
            <a:fld id="{DD0934B2-E9EA-46D6-9998-204D7CA47169}" type="datetime1">
              <a:rPr lang="en-US" smtClean="0"/>
              <a:pPr/>
              <a:t>1/21/2018</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31</a:t>
            </a:fld>
            <a:endParaRPr lang="en-US" dirty="0"/>
          </a:p>
        </p:txBody>
      </p:sp>
    </p:spTree>
    <p:extLst>
      <p:ext uri="{BB962C8B-B14F-4D97-AF65-F5344CB8AC3E}">
        <p14:creationId xmlns:p14="http://schemas.microsoft.com/office/powerpoint/2010/main" xmlns="" val="49780842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Seven levels of </a:t>
            </a:r>
            <a:r>
              <a:rPr lang="en-US" dirty="0" smtClean="0"/>
              <a:t>safety </a:t>
            </a:r>
            <a:endParaRPr lang="ar-JO" dirty="0"/>
          </a:p>
        </p:txBody>
      </p:sp>
      <p:sp>
        <p:nvSpPr>
          <p:cNvPr id="3" name="Content Placeholder 2"/>
          <p:cNvSpPr>
            <a:spLocks noGrp="1"/>
          </p:cNvSpPr>
          <p:nvPr>
            <p:ph idx="1"/>
          </p:nvPr>
        </p:nvSpPr>
        <p:spPr>
          <a:xfrm>
            <a:off x="1103312" y="1739900"/>
            <a:ext cx="8946541" cy="4508499"/>
          </a:xfrm>
        </p:spPr>
        <p:txBody>
          <a:bodyPr>
            <a:normAutofit lnSpcReduction="10000"/>
          </a:bodyPr>
          <a:lstStyle/>
          <a:p>
            <a:endParaRPr lang="en-US" sz="2400" b="1" dirty="0" smtClean="0">
              <a:solidFill>
                <a:srgbClr val="FF0000"/>
              </a:solidFill>
            </a:endParaRPr>
          </a:p>
          <a:p>
            <a:r>
              <a:rPr lang="en-US" sz="2600" b="1" dirty="0" smtClean="0">
                <a:solidFill>
                  <a:srgbClr val="FF0000"/>
                </a:solidFill>
              </a:rPr>
              <a:t>Patient factors: </a:t>
            </a:r>
            <a:r>
              <a:rPr lang="en-US" sz="2600" dirty="0" smtClean="0"/>
              <a:t>such </a:t>
            </a:r>
            <a:r>
              <a:rPr lang="en-US" sz="2600" dirty="0"/>
              <a:t>as personality, language </a:t>
            </a:r>
            <a:r>
              <a:rPr lang="en-US" sz="2600" dirty="0" smtClean="0"/>
              <a:t>and psychological </a:t>
            </a:r>
            <a:r>
              <a:rPr lang="en-US" sz="2600" dirty="0"/>
              <a:t>problems may also be important as they can </a:t>
            </a:r>
            <a:r>
              <a:rPr lang="en-US" sz="2600" dirty="0" smtClean="0"/>
              <a:t>influence communication </a:t>
            </a:r>
            <a:r>
              <a:rPr lang="en-US" sz="2600" dirty="0"/>
              <a:t>with staff</a:t>
            </a:r>
            <a:r>
              <a:rPr lang="en-US" sz="2600" dirty="0" smtClean="0"/>
              <a:t>.</a:t>
            </a:r>
          </a:p>
          <a:p>
            <a:pPr marL="0" indent="0">
              <a:buNone/>
            </a:pPr>
            <a:r>
              <a:rPr lang="en-US" sz="2600" dirty="0" smtClean="0"/>
              <a:t> </a:t>
            </a:r>
          </a:p>
          <a:p>
            <a:r>
              <a:rPr lang="en-US" sz="2600" b="1" dirty="0" smtClean="0">
                <a:solidFill>
                  <a:srgbClr val="FF0000"/>
                </a:solidFill>
              </a:rPr>
              <a:t>Task factors: </a:t>
            </a:r>
            <a:r>
              <a:rPr lang="en-US" sz="2600" dirty="0" smtClean="0"/>
              <a:t>The </a:t>
            </a:r>
            <a:r>
              <a:rPr lang="en-US" sz="2600" dirty="0"/>
              <a:t>design of the task, the availability and utility of </a:t>
            </a:r>
            <a:r>
              <a:rPr lang="en-US" sz="2600" dirty="0" smtClean="0"/>
              <a:t>protocols ….</a:t>
            </a:r>
          </a:p>
          <a:p>
            <a:pPr marL="0" indent="0">
              <a:buNone/>
            </a:pPr>
            <a:endParaRPr lang="en-US" sz="2600" dirty="0" smtClean="0"/>
          </a:p>
          <a:p>
            <a:r>
              <a:rPr lang="en-US" sz="2600" b="1" dirty="0" smtClean="0">
                <a:solidFill>
                  <a:srgbClr val="FF0000"/>
                </a:solidFill>
              </a:rPr>
              <a:t>Individual factors: </a:t>
            </a:r>
            <a:r>
              <a:rPr lang="en-US" sz="2600" dirty="0" smtClean="0"/>
              <a:t>include the knowledge, skills and experience of each member of staff</a:t>
            </a:r>
          </a:p>
        </p:txBody>
      </p:sp>
      <p:sp>
        <p:nvSpPr>
          <p:cNvPr id="4" name="Date Placeholder 3"/>
          <p:cNvSpPr>
            <a:spLocks noGrp="1"/>
          </p:cNvSpPr>
          <p:nvPr>
            <p:ph type="dt" sz="half" idx="10"/>
          </p:nvPr>
        </p:nvSpPr>
        <p:spPr/>
        <p:txBody>
          <a:bodyPr/>
          <a:lstStyle/>
          <a:p>
            <a:fld id="{9AC342F2-BB75-4709-A71E-6A58C5684CC4}" type="datetime1">
              <a:rPr lang="en-US" smtClean="0"/>
              <a:pPr/>
              <a:t>1/21/2018</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32</a:t>
            </a:fld>
            <a:endParaRPr lang="en-US" dirty="0"/>
          </a:p>
        </p:txBody>
      </p:sp>
    </p:spTree>
    <p:extLst>
      <p:ext uri="{BB962C8B-B14F-4D97-AF65-F5344CB8AC3E}">
        <p14:creationId xmlns:p14="http://schemas.microsoft.com/office/powerpoint/2010/main" xmlns="" val="23323695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Seven levels of </a:t>
            </a:r>
            <a:r>
              <a:rPr lang="en-US" dirty="0" smtClean="0"/>
              <a:t>safety </a:t>
            </a:r>
            <a:endParaRPr lang="ar-JO" dirty="0"/>
          </a:p>
        </p:txBody>
      </p:sp>
      <p:sp>
        <p:nvSpPr>
          <p:cNvPr id="3" name="Content Placeholder 2"/>
          <p:cNvSpPr>
            <a:spLocks noGrp="1"/>
          </p:cNvSpPr>
          <p:nvPr>
            <p:ph idx="1"/>
          </p:nvPr>
        </p:nvSpPr>
        <p:spPr>
          <a:xfrm>
            <a:off x="1103312" y="1739900"/>
            <a:ext cx="8946541" cy="4508499"/>
          </a:xfrm>
        </p:spPr>
        <p:txBody>
          <a:bodyPr>
            <a:normAutofit fontScale="92500" lnSpcReduction="10000"/>
          </a:bodyPr>
          <a:lstStyle/>
          <a:p>
            <a:endParaRPr lang="en-US" b="1" dirty="0" smtClean="0">
              <a:solidFill>
                <a:srgbClr val="FF0000"/>
              </a:solidFill>
            </a:endParaRPr>
          </a:p>
          <a:p>
            <a:endParaRPr lang="en-US" b="1" dirty="0">
              <a:solidFill>
                <a:srgbClr val="FF0000"/>
              </a:solidFill>
            </a:endParaRPr>
          </a:p>
          <a:p>
            <a:r>
              <a:rPr lang="en-US" sz="2800" b="1" dirty="0" smtClean="0">
                <a:solidFill>
                  <a:srgbClr val="FF0000"/>
                </a:solidFill>
              </a:rPr>
              <a:t>Team factors: </a:t>
            </a:r>
            <a:r>
              <a:rPr lang="en-US" sz="2800" dirty="0" smtClean="0"/>
              <a:t>The </a:t>
            </a:r>
            <a:r>
              <a:rPr lang="en-US" sz="2800" dirty="0"/>
              <a:t>way an individual </a:t>
            </a:r>
            <a:r>
              <a:rPr lang="en-US" sz="2800" dirty="0" smtClean="0"/>
              <a:t>practices, </a:t>
            </a:r>
            <a:r>
              <a:rPr lang="en-US" sz="2800" dirty="0"/>
              <a:t>and their impact on the </a:t>
            </a:r>
            <a:r>
              <a:rPr lang="en-US" sz="2800" dirty="0" smtClean="0"/>
              <a:t>patient, is </a:t>
            </a:r>
            <a:r>
              <a:rPr lang="en-US" sz="2800" dirty="0"/>
              <a:t>influenced by other members of the team and the way they communicate </a:t>
            </a:r>
            <a:r>
              <a:rPr lang="en-US" sz="2800" dirty="0" smtClean="0"/>
              <a:t>and support </a:t>
            </a:r>
            <a:r>
              <a:rPr lang="en-US" sz="2800" dirty="0"/>
              <a:t>each other</a:t>
            </a:r>
            <a:r>
              <a:rPr lang="en-US" sz="2800" dirty="0" smtClean="0"/>
              <a:t>.</a:t>
            </a:r>
          </a:p>
          <a:p>
            <a:endParaRPr lang="en-US" sz="2800" dirty="0"/>
          </a:p>
          <a:p>
            <a:r>
              <a:rPr lang="en-US" sz="2800" b="1" dirty="0">
                <a:solidFill>
                  <a:srgbClr val="FF0000"/>
                </a:solidFill>
              </a:rPr>
              <a:t>Working conditions: </a:t>
            </a:r>
            <a:r>
              <a:rPr lang="en-US" sz="2800" dirty="0"/>
              <a:t>These include the physical environment, availability of equipment and supplies and the light, heat, interruptions and distractions that staff endure.</a:t>
            </a:r>
          </a:p>
          <a:p>
            <a:endParaRPr lang="en-US" dirty="0" smtClean="0"/>
          </a:p>
        </p:txBody>
      </p:sp>
      <p:sp>
        <p:nvSpPr>
          <p:cNvPr id="4" name="Date Placeholder 3"/>
          <p:cNvSpPr>
            <a:spLocks noGrp="1"/>
          </p:cNvSpPr>
          <p:nvPr>
            <p:ph type="dt" sz="half" idx="10"/>
          </p:nvPr>
        </p:nvSpPr>
        <p:spPr/>
        <p:txBody>
          <a:bodyPr/>
          <a:lstStyle/>
          <a:p>
            <a:fld id="{9AC342F2-BB75-4709-A71E-6A58C5684CC4}" type="datetime1">
              <a:rPr lang="en-US" smtClean="0"/>
              <a:pPr/>
              <a:t>1/21/2018</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33</a:t>
            </a:fld>
            <a:endParaRPr lang="en-US" dirty="0"/>
          </a:p>
        </p:txBody>
      </p:sp>
    </p:spTree>
    <p:extLst>
      <p:ext uri="{BB962C8B-B14F-4D97-AF65-F5344CB8AC3E}">
        <p14:creationId xmlns:p14="http://schemas.microsoft.com/office/powerpoint/2010/main" xmlns="" val="92210617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Seven levels of </a:t>
            </a:r>
            <a:r>
              <a:rPr lang="en-US" dirty="0" smtClean="0"/>
              <a:t>safety </a:t>
            </a:r>
            <a:endParaRPr lang="ar-JO" dirty="0"/>
          </a:p>
        </p:txBody>
      </p:sp>
      <p:sp>
        <p:nvSpPr>
          <p:cNvPr id="3" name="Content Placeholder 2"/>
          <p:cNvSpPr>
            <a:spLocks noGrp="1"/>
          </p:cNvSpPr>
          <p:nvPr>
            <p:ph idx="1"/>
          </p:nvPr>
        </p:nvSpPr>
        <p:spPr/>
        <p:txBody>
          <a:bodyPr>
            <a:normAutofit fontScale="92500"/>
          </a:bodyPr>
          <a:lstStyle/>
          <a:p>
            <a:endParaRPr lang="en-US" b="1" dirty="0" smtClean="0">
              <a:solidFill>
                <a:srgbClr val="FF0000"/>
              </a:solidFill>
            </a:endParaRPr>
          </a:p>
          <a:p>
            <a:r>
              <a:rPr lang="en-US" sz="2600" b="1" dirty="0" smtClean="0">
                <a:solidFill>
                  <a:srgbClr val="FF0000"/>
                </a:solidFill>
              </a:rPr>
              <a:t>Organizational factors: </a:t>
            </a:r>
            <a:r>
              <a:rPr lang="en-US" sz="2600" dirty="0"/>
              <a:t>The team is influenced in turn by management </a:t>
            </a:r>
            <a:r>
              <a:rPr lang="en-US" sz="2600" dirty="0" smtClean="0"/>
              <a:t>actions and </a:t>
            </a:r>
            <a:r>
              <a:rPr lang="en-US" sz="2600" dirty="0"/>
              <a:t>by decisions made at a higher level in the </a:t>
            </a:r>
            <a:r>
              <a:rPr lang="en-US" sz="2600" dirty="0" smtClean="0"/>
              <a:t>organization. </a:t>
            </a:r>
            <a:r>
              <a:rPr lang="en-US" sz="2600" dirty="0"/>
              <a:t>These </a:t>
            </a:r>
            <a:r>
              <a:rPr lang="en-US" sz="2600" dirty="0" smtClean="0"/>
              <a:t>include policies, </a:t>
            </a:r>
            <a:r>
              <a:rPr lang="en-US" sz="2600" dirty="0"/>
              <a:t>continuing education, training </a:t>
            </a:r>
            <a:r>
              <a:rPr lang="en-US" sz="2600" dirty="0" smtClean="0"/>
              <a:t>and supervision </a:t>
            </a:r>
            <a:r>
              <a:rPr lang="en-US" sz="2600" dirty="0"/>
              <a:t>and the availability of equipment and supplies</a:t>
            </a:r>
            <a:r>
              <a:rPr lang="en-US" sz="2600" dirty="0" smtClean="0"/>
              <a:t>.</a:t>
            </a:r>
          </a:p>
          <a:p>
            <a:pPr marL="0" indent="0">
              <a:buNone/>
            </a:pPr>
            <a:endParaRPr lang="en-US" sz="2600" dirty="0"/>
          </a:p>
          <a:p>
            <a:r>
              <a:rPr lang="en-US" sz="2600" b="1" dirty="0">
                <a:solidFill>
                  <a:srgbClr val="FF0000"/>
                </a:solidFill>
              </a:rPr>
              <a:t>External environment </a:t>
            </a:r>
            <a:r>
              <a:rPr lang="en-US" sz="2600" b="1" dirty="0" smtClean="0">
                <a:solidFill>
                  <a:srgbClr val="FF0000"/>
                </a:solidFill>
              </a:rPr>
              <a:t>factors: </a:t>
            </a:r>
            <a:r>
              <a:rPr lang="en-US" sz="2600" dirty="0" smtClean="0"/>
              <a:t>The organization </a:t>
            </a:r>
            <a:r>
              <a:rPr lang="en-US" sz="2600" dirty="0"/>
              <a:t>itself is affected by </a:t>
            </a:r>
            <a:r>
              <a:rPr lang="en-US" sz="2600" dirty="0" smtClean="0"/>
              <a:t>financial </a:t>
            </a:r>
            <a:r>
              <a:rPr lang="en-US" sz="2600" dirty="0"/>
              <a:t>constraints, external regulatory bodies and </a:t>
            </a:r>
            <a:r>
              <a:rPr lang="en-US" sz="2600" dirty="0" smtClean="0"/>
              <a:t>the broader </a:t>
            </a:r>
            <a:r>
              <a:rPr lang="en-US" sz="2600" dirty="0"/>
              <a:t>economic and political climate.</a:t>
            </a:r>
            <a:endParaRPr lang="ar-JO" sz="2600" dirty="0"/>
          </a:p>
        </p:txBody>
      </p:sp>
      <p:sp>
        <p:nvSpPr>
          <p:cNvPr id="4" name="Date Placeholder 3"/>
          <p:cNvSpPr>
            <a:spLocks noGrp="1"/>
          </p:cNvSpPr>
          <p:nvPr>
            <p:ph type="dt" sz="half" idx="10"/>
          </p:nvPr>
        </p:nvSpPr>
        <p:spPr/>
        <p:txBody>
          <a:bodyPr/>
          <a:lstStyle/>
          <a:p>
            <a:fld id="{A6E8165C-6FF0-47C9-831E-6EA66DAAF198}" type="datetime1">
              <a:rPr lang="en-US" smtClean="0"/>
              <a:pPr/>
              <a:t>1/21/2018</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34</a:t>
            </a:fld>
            <a:endParaRPr lang="en-US" dirty="0"/>
          </a:p>
        </p:txBody>
      </p:sp>
    </p:spTree>
    <p:extLst>
      <p:ext uri="{BB962C8B-B14F-4D97-AF65-F5344CB8AC3E}">
        <p14:creationId xmlns:p14="http://schemas.microsoft.com/office/powerpoint/2010/main" xmlns="" val="13556533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0" y="452718"/>
            <a:ext cx="9377734" cy="1172882"/>
          </a:xfrm>
        </p:spPr>
        <p:txBody>
          <a:bodyPr/>
          <a:lstStyle/>
          <a:p>
            <a:r>
              <a:rPr lang="en-US" sz="3600" dirty="0"/>
              <a:t>The physician’s role in patient safety</a:t>
            </a:r>
          </a:p>
        </p:txBody>
      </p:sp>
      <p:sp>
        <p:nvSpPr>
          <p:cNvPr id="17" name="Text Placeholder 16"/>
          <p:cNvSpPr>
            <a:spLocks noGrp="1"/>
          </p:cNvSpPr>
          <p:nvPr>
            <p:ph type="body" idx="1"/>
          </p:nvPr>
        </p:nvSpPr>
        <p:spPr>
          <a:xfrm>
            <a:off x="1103312" y="1625600"/>
            <a:ext cx="8561387" cy="855662"/>
          </a:xfrm>
        </p:spPr>
        <p:txBody>
          <a:bodyPr/>
          <a:lstStyle/>
          <a:p>
            <a:pPr marL="342900" indent="-342900">
              <a:buFont typeface="Wingdings" panose="05000000000000000000" pitchFamily="2" charset="2"/>
              <a:buChar char="Ø"/>
            </a:pPr>
            <a:r>
              <a:rPr lang="en-US" dirty="0"/>
              <a:t>Adhere and follow the National </a:t>
            </a:r>
            <a:r>
              <a:rPr lang="en-US" b="1" dirty="0">
                <a:solidFill>
                  <a:srgbClr val="FF0000"/>
                </a:solidFill>
              </a:rPr>
              <a:t>Patient Safety </a:t>
            </a:r>
            <a:r>
              <a:rPr lang="en-US" b="1" dirty="0" smtClean="0">
                <a:solidFill>
                  <a:srgbClr val="FF0000"/>
                </a:solidFill>
              </a:rPr>
              <a:t>Goals</a:t>
            </a:r>
            <a:r>
              <a:rPr lang="en-US" b="1" dirty="0">
                <a:solidFill>
                  <a:srgbClr val="FF0000"/>
                </a:solidFill>
              </a:rPr>
              <a:t>/</a:t>
            </a:r>
            <a:r>
              <a:rPr lang="en-US" dirty="0" smtClean="0"/>
              <a:t> </a:t>
            </a:r>
            <a:r>
              <a:rPr lang="en-US" dirty="0"/>
              <a:t>ROP(Required Organization Practice </a:t>
            </a:r>
            <a:r>
              <a:rPr lang="en-US" dirty="0" smtClean="0"/>
              <a:t>)</a:t>
            </a:r>
            <a:endParaRPr lang="en-US" b="1" dirty="0">
              <a:solidFill>
                <a:srgbClr val="FF0000"/>
              </a:solidFill>
            </a:endParaRPr>
          </a:p>
        </p:txBody>
      </p:sp>
      <p:sp>
        <p:nvSpPr>
          <p:cNvPr id="3" name="Content Placeholder 2"/>
          <p:cNvSpPr>
            <a:spLocks noGrp="1"/>
          </p:cNvSpPr>
          <p:nvPr>
            <p:ph sz="half" idx="2"/>
          </p:nvPr>
        </p:nvSpPr>
        <p:spPr/>
        <p:txBody>
          <a:bodyPr>
            <a:normAutofit/>
          </a:bodyPr>
          <a:lstStyle/>
          <a:p>
            <a:r>
              <a:rPr lang="en-US" dirty="0" smtClean="0"/>
              <a:t>Adverse </a:t>
            </a:r>
            <a:r>
              <a:rPr lang="en-US" dirty="0"/>
              <a:t>reporting </a:t>
            </a:r>
          </a:p>
          <a:p>
            <a:r>
              <a:rPr lang="en-US" dirty="0" smtClean="0"/>
              <a:t>Client verification </a:t>
            </a:r>
          </a:p>
          <a:p>
            <a:r>
              <a:rPr lang="en-US" dirty="0" smtClean="0"/>
              <a:t>Medication reconciliation </a:t>
            </a:r>
          </a:p>
          <a:p>
            <a:r>
              <a:rPr lang="en-US" dirty="0" smtClean="0"/>
              <a:t>Dangerous abbreviations </a:t>
            </a:r>
          </a:p>
          <a:p>
            <a:r>
              <a:rPr lang="en-US" dirty="0" smtClean="0"/>
              <a:t>Transfer of client information at transition points </a:t>
            </a:r>
          </a:p>
          <a:p>
            <a:r>
              <a:rPr lang="en-US" dirty="0" smtClean="0"/>
              <a:t>Control of concentrated electrolytes </a:t>
            </a:r>
          </a:p>
          <a:p>
            <a:r>
              <a:rPr lang="en-US" dirty="0" smtClean="0"/>
              <a:t>Infusion pumps training </a:t>
            </a:r>
          </a:p>
          <a:p>
            <a:r>
              <a:rPr lang="en-US" dirty="0" smtClean="0"/>
              <a:t>High-alert medications </a:t>
            </a:r>
          </a:p>
          <a:p>
            <a:endParaRPr lang="en-US" dirty="0" smtClean="0"/>
          </a:p>
        </p:txBody>
      </p:sp>
      <p:sp>
        <p:nvSpPr>
          <p:cNvPr id="19" name="Content Placeholder 18"/>
          <p:cNvSpPr>
            <a:spLocks noGrp="1"/>
          </p:cNvSpPr>
          <p:nvPr>
            <p:ph sz="quarter" idx="4"/>
          </p:nvPr>
        </p:nvSpPr>
        <p:spPr/>
        <p:txBody>
          <a:bodyPr/>
          <a:lstStyle/>
          <a:p>
            <a:r>
              <a:rPr lang="en-US" dirty="0"/>
              <a:t>Hand hygiene</a:t>
            </a:r>
          </a:p>
          <a:p>
            <a:r>
              <a:rPr lang="en-US" dirty="0"/>
              <a:t>Antibiotic prophylaxis during surgery </a:t>
            </a:r>
          </a:p>
          <a:p>
            <a:r>
              <a:rPr lang="en-US" dirty="0"/>
              <a:t>Falls prevention strategy </a:t>
            </a:r>
          </a:p>
          <a:p>
            <a:r>
              <a:rPr lang="en-US" dirty="0"/>
              <a:t>Pressure ulcer prevention </a:t>
            </a:r>
          </a:p>
          <a:p>
            <a:r>
              <a:rPr lang="en-US" dirty="0"/>
              <a:t>Venous thromboembolism prophylaxis </a:t>
            </a:r>
          </a:p>
          <a:p>
            <a:r>
              <a:rPr lang="en-US" dirty="0"/>
              <a:t>Safe injection practices </a:t>
            </a:r>
          </a:p>
          <a:p>
            <a:r>
              <a:rPr lang="en-US" dirty="0"/>
              <a:t>Safe surgical practices </a:t>
            </a:r>
          </a:p>
          <a:p>
            <a:r>
              <a:rPr lang="en-US" dirty="0"/>
              <a:t>Preventive maintenance program </a:t>
            </a:r>
          </a:p>
          <a:p>
            <a:endParaRPr lang="en-US" dirty="0"/>
          </a:p>
        </p:txBody>
      </p:sp>
      <p:sp>
        <p:nvSpPr>
          <p:cNvPr id="4" name="Date Placeholder 3"/>
          <p:cNvSpPr>
            <a:spLocks noGrp="1"/>
          </p:cNvSpPr>
          <p:nvPr>
            <p:ph type="dt" sz="half" idx="10"/>
          </p:nvPr>
        </p:nvSpPr>
        <p:spPr/>
        <p:txBody>
          <a:bodyPr/>
          <a:lstStyle/>
          <a:p>
            <a:fld id="{8E2C741E-55F1-4D35-8847-DAB9D3ED5B7D}" type="datetime1">
              <a:rPr lang="en-US" smtClean="0"/>
              <a:pPr/>
              <a:t>1/21/2018</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35</a:t>
            </a:fld>
            <a:endParaRPr lang="en-US" dirty="0"/>
          </a:p>
        </p:txBody>
      </p:sp>
    </p:spTree>
    <p:extLst>
      <p:ext uri="{BB962C8B-B14F-4D97-AF65-F5344CB8AC3E}">
        <p14:creationId xmlns:p14="http://schemas.microsoft.com/office/powerpoint/2010/main" xmlns="" val="384455375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 calcmode="lin" valueType="num">
                                      <p:cBhvr>
                                        <p:cTn id="5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4" dur="1000"/>
                                        <p:tgtEl>
                                          <p:spTgt spid="3">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 calcmode="lin" valueType="num">
                                      <p:cBhvr>
                                        <p:cTn id="5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6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62" dur="1000"/>
                                        <p:tgtEl>
                                          <p:spTgt spid="3">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 calcmode="lin" valueType="num">
                                      <p:cBhvr>
                                        <p:cTn id="6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70" dur="1000"/>
                                        <p:tgtEl>
                                          <p:spTgt spid="3">
                                            <p:txEl>
                                              <p:pRg st="6" end="6"/>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grpId="0" nodeType="clickEffect">
                                  <p:stCondLst>
                                    <p:cond delay="0"/>
                                  </p:stCondLst>
                                  <p:childTnLst>
                                    <p:set>
                                      <p:cBhvr>
                                        <p:cTn id="74" dur="1" fill="hold">
                                          <p:stCondLst>
                                            <p:cond delay="0"/>
                                          </p:stCondLst>
                                        </p:cTn>
                                        <p:tgtEl>
                                          <p:spTgt spid="3">
                                            <p:txEl>
                                              <p:pRg st="7" end="7"/>
                                            </p:txEl>
                                          </p:spTgt>
                                        </p:tgtEl>
                                        <p:attrNameLst>
                                          <p:attrName>style.visibility</p:attrName>
                                        </p:attrNameLst>
                                      </p:cBhvr>
                                      <p:to>
                                        <p:strVal val="visible"/>
                                      </p:to>
                                    </p:set>
                                    <p:anim calcmode="lin" valueType="num">
                                      <p:cBhvr>
                                        <p:cTn id="7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76"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77"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78" dur="1000"/>
                                        <p:tgtEl>
                                          <p:spTgt spid="3">
                                            <p:txEl>
                                              <p:pRg st="7" end="7"/>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grpId="0" nodeType="clickEffect">
                                  <p:stCondLst>
                                    <p:cond delay="0"/>
                                  </p:stCondLst>
                                  <p:childTnLst>
                                    <p:set>
                                      <p:cBhvr>
                                        <p:cTn id="82" dur="1" fill="hold">
                                          <p:stCondLst>
                                            <p:cond delay="0"/>
                                          </p:stCondLst>
                                        </p:cTn>
                                        <p:tgtEl>
                                          <p:spTgt spid="19">
                                            <p:txEl>
                                              <p:pRg st="0" end="0"/>
                                            </p:txEl>
                                          </p:spTgt>
                                        </p:tgtEl>
                                        <p:attrNameLst>
                                          <p:attrName>style.visibility</p:attrName>
                                        </p:attrNameLst>
                                      </p:cBhvr>
                                      <p:to>
                                        <p:strVal val="visible"/>
                                      </p:to>
                                    </p:set>
                                    <p:anim calcmode="lin" valueType="num">
                                      <p:cBhvr>
                                        <p:cTn id="83" dur="10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84" dur="1000" fill="hold"/>
                                        <p:tgtEl>
                                          <p:spTgt spid="19">
                                            <p:txEl>
                                              <p:pRg st="0" end="0"/>
                                            </p:txEl>
                                          </p:spTgt>
                                        </p:tgtEl>
                                        <p:attrNameLst>
                                          <p:attrName>ppt_h</p:attrName>
                                        </p:attrNameLst>
                                      </p:cBhvr>
                                      <p:tavLst>
                                        <p:tav tm="0">
                                          <p:val>
                                            <p:fltVal val="0"/>
                                          </p:val>
                                        </p:tav>
                                        <p:tav tm="100000">
                                          <p:val>
                                            <p:strVal val="#ppt_h"/>
                                          </p:val>
                                        </p:tav>
                                      </p:tavLst>
                                    </p:anim>
                                    <p:anim calcmode="lin" valueType="num">
                                      <p:cBhvr>
                                        <p:cTn id="85" dur="1000" fill="hold"/>
                                        <p:tgtEl>
                                          <p:spTgt spid="19">
                                            <p:txEl>
                                              <p:pRg st="0" end="0"/>
                                            </p:txEl>
                                          </p:spTgt>
                                        </p:tgtEl>
                                        <p:attrNameLst>
                                          <p:attrName>style.rotation</p:attrName>
                                        </p:attrNameLst>
                                      </p:cBhvr>
                                      <p:tavLst>
                                        <p:tav tm="0">
                                          <p:val>
                                            <p:fltVal val="90"/>
                                          </p:val>
                                        </p:tav>
                                        <p:tav tm="100000">
                                          <p:val>
                                            <p:fltVal val="0"/>
                                          </p:val>
                                        </p:tav>
                                      </p:tavLst>
                                    </p:anim>
                                    <p:animEffect transition="in" filter="fade">
                                      <p:cBhvr>
                                        <p:cTn id="86" dur="1000"/>
                                        <p:tgtEl>
                                          <p:spTgt spid="19">
                                            <p:txEl>
                                              <p:pRg st="0" end="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31" presetClass="entr" presetSubtype="0" fill="hold" grpId="0" nodeType="clickEffect">
                                  <p:stCondLst>
                                    <p:cond delay="0"/>
                                  </p:stCondLst>
                                  <p:childTnLst>
                                    <p:set>
                                      <p:cBhvr>
                                        <p:cTn id="90" dur="1" fill="hold">
                                          <p:stCondLst>
                                            <p:cond delay="0"/>
                                          </p:stCondLst>
                                        </p:cTn>
                                        <p:tgtEl>
                                          <p:spTgt spid="19">
                                            <p:txEl>
                                              <p:pRg st="1" end="1"/>
                                            </p:txEl>
                                          </p:spTgt>
                                        </p:tgtEl>
                                        <p:attrNameLst>
                                          <p:attrName>style.visibility</p:attrName>
                                        </p:attrNameLst>
                                      </p:cBhvr>
                                      <p:to>
                                        <p:strVal val="visible"/>
                                      </p:to>
                                    </p:set>
                                    <p:anim calcmode="lin" valueType="num">
                                      <p:cBhvr>
                                        <p:cTn id="91" dur="1000" fill="hold"/>
                                        <p:tgtEl>
                                          <p:spTgt spid="19">
                                            <p:txEl>
                                              <p:pRg st="1" end="1"/>
                                            </p:txEl>
                                          </p:spTgt>
                                        </p:tgtEl>
                                        <p:attrNameLst>
                                          <p:attrName>ppt_w</p:attrName>
                                        </p:attrNameLst>
                                      </p:cBhvr>
                                      <p:tavLst>
                                        <p:tav tm="0">
                                          <p:val>
                                            <p:fltVal val="0"/>
                                          </p:val>
                                        </p:tav>
                                        <p:tav tm="100000">
                                          <p:val>
                                            <p:strVal val="#ppt_w"/>
                                          </p:val>
                                        </p:tav>
                                      </p:tavLst>
                                    </p:anim>
                                    <p:anim calcmode="lin" valueType="num">
                                      <p:cBhvr>
                                        <p:cTn id="92" dur="1000" fill="hold"/>
                                        <p:tgtEl>
                                          <p:spTgt spid="19">
                                            <p:txEl>
                                              <p:pRg st="1" end="1"/>
                                            </p:txEl>
                                          </p:spTgt>
                                        </p:tgtEl>
                                        <p:attrNameLst>
                                          <p:attrName>ppt_h</p:attrName>
                                        </p:attrNameLst>
                                      </p:cBhvr>
                                      <p:tavLst>
                                        <p:tav tm="0">
                                          <p:val>
                                            <p:fltVal val="0"/>
                                          </p:val>
                                        </p:tav>
                                        <p:tav tm="100000">
                                          <p:val>
                                            <p:strVal val="#ppt_h"/>
                                          </p:val>
                                        </p:tav>
                                      </p:tavLst>
                                    </p:anim>
                                    <p:anim calcmode="lin" valueType="num">
                                      <p:cBhvr>
                                        <p:cTn id="93" dur="1000" fill="hold"/>
                                        <p:tgtEl>
                                          <p:spTgt spid="19">
                                            <p:txEl>
                                              <p:pRg st="1" end="1"/>
                                            </p:txEl>
                                          </p:spTgt>
                                        </p:tgtEl>
                                        <p:attrNameLst>
                                          <p:attrName>style.rotation</p:attrName>
                                        </p:attrNameLst>
                                      </p:cBhvr>
                                      <p:tavLst>
                                        <p:tav tm="0">
                                          <p:val>
                                            <p:fltVal val="90"/>
                                          </p:val>
                                        </p:tav>
                                        <p:tav tm="100000">
                                          <p:val>
                                            <p:fltVal val="0"/>
                                          </p:val>
                                        </p:tav>
                                      </p:tavLst>
                                    </p:anim>
                                    <p:animEffect transition="in" filter="fade">
                                      <p:cBhvr>
                                        <p:cTn id="94" dur="1000"/>
                                        <p:tgtEl>
                                          <p:spTgt spid="19">
                                            <p:txEl>
                                              <p:pRg st="1" end="1"/>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31" presetClass="entr" presetSubtype="0" fill="hold" grpId="0" nodeType="clickEffect">
                                  <p:stCondLst>
                                    <p:cond delay="0"/>
                                  </p:stCondLst>
                                  <p:childTnLst>
                                    <p:set>
                                      <p:cBhvr>
                                        <p:cTn id="98" dur="1" fill="hold">
                                          <p:stCondLst>
                                            <p:cond delay="0"/>
                                          </p:stCondLst>
                                        </p:cTn>
                                        <p:tgtEl>
                                          <p:spTgt spid="19">
                                            <p:txEl>
                                              <p:pRg st="2" end="2"/>
                                            </p:txEl>
                                          </p:spTgt>
                                        </p:tgtEl>
                                        <p:attrNameLst>
                                          <p:attrName>style.visibility</p:attrName>
                                        </p:attrNameLst>
                                      </p:cBhvr>
                                      <p:to>
                                        <p:strVal val="visible"/>
                                      </p:to>
                                    </p:set>
                                    <p:anim calcmode="lin" valueType="num">
                                      <p:cBhvr>
                                        <p:cTn id="99" dur="1000" fill="hold"/>
                                        <p:tgtEl>
                                          <p:spTgt spid="19">
                                            <p:txEl>
                                              <p:pRg st="2" end="2"/>
                                            </p:txEl>
                                          </p:spTgt>
                                        </p:tgtEl>
                                        <p:attrNameLst>
                                          <p:attrName>ppt_w</p:attrName>
                                        </p:attrNameLst>
                                      </p:cBhvr>
                                      <p:tavLst>
                                        <p:tav tm="0">
                                          <p:val>
                                            <p:fltVal val="0"/>
                                          </p:val>
                                        </p:tav>
                                        <p:tav tm="100000">
                                          <p:val>
                                            <p:strVal val="#ppt_w"/>
                                          </p:val>
                                        </p:tav>
                                      </p:tavLst>
                                    </p:anim>
                                    <p:anim calcmode="lin" valueType="num">
                                      <p:cBhvr>
                                        <p:cTn id="100" dur="1000" fill="hold"/>
                                        <p:tgtEl>
                                          <p:spTgt spid="19">
                                            <p:txEl>
                                              <p:pRg st="2" end="2"/>
                                            </p:txEl>
                                          </p:spTgt>
                                        </p:tgtEl>
                                        <p:attrNameLst>
                                          <p:attrName>ppt_h</p:attrName>
                                        </p:attrNameLst>
                                      </p:cBhvr>
                                      <p:tavLst>
                                        <p:tav tm="0">
                                          <p:val>
                                            <p:fltVal val="0"/>
                                          </p:val>
                                        </p:tav>
                                        <p:tav tm="100000">
                                          <p:val>
                                            <p:strVal val="#ppt_h"/>
                                          </p:val>
                                        </p:tav>
                                      </p:tavLst>
                                    </p:anim>
                                    <p:anim calcmode="lin" valueType="num">
                                      <p:cBhvr>
                                        <p:cTn id="101" dur="1000" fill="hold"/>
                                        <p:tgtEl>
                                          <p:spTgt spid="19">
                                            <p:txEl>
                                              <p:pRg st="2" end="2"/>
                                            </p:txEl>
                                          </p:spTgt>
                                        </p:tgtEl>
                                        <p:attrNameLst>
                                          <p:attrName>style.rotation</p:attrName>
                                        </p:attrNameLst>
                                      </p:cBhvr>
                                      <p:tavLst>
                                        <p:tav tm="0">
                                          <p:val>
                                            <p:fltVal val="90"/>
                                          </p:val>
                                        </p:tav>
                                        <p:tav tm="100000">
                                          <p:val>
                                            <p:fltVal val="0"/>
                                          </p:val>
                                        </p:tav>
                                      </p:tavLst>
                                    </p:anim>
                                    <p:animEffect transition="in" filter="fade">
                                      <p:cBhvr>
                                        <p:cTn id="102" dur="1000"/>
                                        <p:tgtEl>
                                          <p:spTgt spid="19">
                                            <p:txEl>
                                              <p:pRg st="2" end="2"/>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31" presetClass="entr" presetSubtype="0" fill="hold" grpId="0" nodeType="clickEffect">
                                  <p:stCondLst>
                                    <p:cond delay="0"/>
                                  </p:stCondLst>
                                  <p:childTnLst>
                                    <p:set>
                                      <p:cBhvr>
                                        <p:cTn id="106" dur="1" fill="hold">
                                          <p:stCondLst>
                                            <p:cond delay="0"/>
                                          </p:stCondLst>
                                        </p:cTn>
                                        <p:tgtEl>
                                          <p:spTgt spid="19">
                                            <p:txEl>
                                              <p:pRg st="3" end="3"/>
                                            </p:txEl>
                                          </p:spTgt>
                                        </p:tgtEl>
                                        <p:attrNameLst>
                                          <p:attrName>style.visibility</p:attrName>
                                        </p:attrNameLst>
                                      </p:cBhvr>
                                      <p:to>
                                        <p:strVal val="visible"/>
                                      </p:to>
                                    </p:set>
                                    <p:anim calcmode="lin" valueType="num">
                                      <p:cBhvr>
                                        <p:cTn id="107" dur="1000" fill="hold"/>
                                        <p:tgtEl>
                                          <p:spTgt spid="19">
                                            <p:txEl>
                                              <p:pRg st="3" end="3"/>
                                            </p:txEl>
                                          </p:spTgt>
                                        </p:tgtEl>
                                        <p:attrNameLst>
                                          <p:attrName>ppt_w</p:attrName>
                                        </p:attrNameLst>
                                      </p:cBhvr>
                                      <p:tavLst>
                                        <p:tav tm="0">
                                          <p:val>
                                            <p:fltVal val="0"/>
                                          </p:val>
                                        </p:tav>
                                        <p:tav tm="100000">
                                          <p:val>
                                            <p:strVal val="#ppt_w"/>
                                          </p:val>
                                        </p:tav>
                                      </p:tavLst>
                                    </p:anim>
                                    <p:anim calcmode="lin" valueType="num">
                                      <p:cBhvr>
                                        <p:cTn id="108" dur="1000" fill="hold"/>
                                        <p:tgtEl>
                                          <p:spTgt spid="19">
                                            <p:txEl>
                                              <p:pRg st="3" end="3"/>
                                            </p:txEl>
                                          </p:spTgt>
                                        </p:tgtEl>
                                        <p:attrNameLst>
                                          <p:attrName>ppt_h</p:attrName>
                                        </p:attrNameLst>
                                      </p:cBhvr>
                                      <p:tavLst>
                                        <p:tav tm="0">
                                          <p:val>
                                            <p:fltVal val="0"/>
                                          </p:val>
                                        </p:tav>
                                        <p:tav tm="100000">
                                          <p:val>
                                            <p:strVal val="#ppt_h"/>
                                          </p:val>
                                        </p:tav>
                                      </p:tavLst>
                                    </p:anim>
                                    <p:anim calcmode="lin" valueType="num">
                                      <p:cBhvr>
                                        <p:cTn id="109" dur="1000" fill="hold"/>
                                        <p:tgtEl>
                                          <p:spTgt spid="19">
                                            <p:txEl>
                                              <p:pRg st="3" end="3"/>
                                            </p:txEl>
                                          </p:spTgt>
                                        </p:tgtEl>
                                        <p:attrNameLst>
                                          <p:attrName>style.rotation</p:attrName>
                                        </p:attrNameLst>
                                      </p:cBhvr>
                                      <p:tavLst>
                                        <p:tav tm="0">
                                          <p:val>
                                            <p:fltVal val="90"/>
                                          </p:val>
                                        </p:tav>
                                        <p:tav tm="100000">
                                          <p:val>
                                            <p:fltVal val="0"/>
                                          </p:val>
                                        </p:tav>
                                      </p:tavLst>
                                    </p:anim>
                                    <p:animEffect transition="in" filter="fade">
                                      <p:cBhvr>
                                        <p:cTn id="110" dur="1000"/>
                                        <p:tgtEl>
                                          <p:spTgt spid="19">
                                            <p:txEl>
                                              <p:pRg st="3" end="3"/>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31" presetClass="entr" presetSubtype="0" fill="hold" grpId="0" nodeType="clickEffect">
                                  <p:stCondLst>
                                    <p:cond delay="0"/>
                                  </p:stCondLst>
                                  <p:childTnLst>
                                    <p:set>
                                      <p:cBhvr>
                                        <p:cTn id="114" dur="1" fill="hold">
                                          <p:stCondLst>
                                            <p:cond delay="0"/>
                                          </p:stCondLst>
                                        </p:cTn>
                                        <p:tgtEl>
                                          <p:spTgt spid="19">
                                            <p:txEl>
                                              <p:pRg st="4" end="4"/>
                                            </p:txEl>
                                          </p:spTgt>
                                        </p:tgtEl>
                                        <p:attrNameLst>
                                          <p:attrName>style.visibility</p:attrName>
                                        </p:attrNameLst>
                                      </p:cBhvr>
                                      <p:to>
                                        <p:strVal val="visible"/>
                                      </p:to>
                                    </p:set>
                                    <p:anim calcmode="lin" valueType="num">
                                      <p:cBhvr>
                                        <p:cTn id="115" dur="1000" fill="hold"/>
                                        <p:tgtEl>
                                          <p:spTgt spid="19">
                                            <p:txEl>
                                              <p:pRg st="4" end="4"/>
                                            </p:txEl>
                                          </p:spTgt>
                                        </p:tgtEl>
                                        <p:attrNameLst>
                                          <p:attrName>ppt_w</p:attrName>
                                        </p:attrNameLst>
                                      </p:cBhvr>
                                      <p:tavLst>
                                        <p:tav tm="0">
                                          <p:val>
                                            <p:fltVal val="0"/>
                                          </p:val>
                                        </p:tav>
                                        <p:tav tm="100000">
                                          <p:val>
                                            <p:strVal val="#ppt_w"/>
                                          </p:val>
                                        </p:tav>
                                      </p:tavLst>
                                    </p:anim>
                                    <p:anim calcmode="lin" valueType="num">
                                      <p:cBhvr>
                                        <p:cTn id="116" dur="1000" fill="hold"/>
                                        <p:tgtEl>
                                          <p:spTgt spid="19">
                                            <p:txEl>
                                              <p:pRg st="4" end="4"/>
                                            </p:txEl>
                                          </p:spTgt>
                                        </p:tgtEl>
                                        <p:attrNameLst>
                                          <p:attrName>ppt_h</p:attrName>
                                        </p:attrNameLst>
                                      </p:cBhvr>
                                      <p:tavLst>
                                        <p:tav tm="0">
                                          <p:val>
                                            <p:fltVal val="0"/>
                                          </p:val>
                                        </p:tav>
                                        <p:tav tm="100000">
                                          <p:val>
                                            <p:strVal val="#ppt_h"/>
                                          </p:val>
                                        </p:tav>
                                      </p:tavLst>
                                    </p:anim>
                                    <p:anim calcmode="lin" valueType="num">
                                      <p:cBhvr>
                                        <p:cTn id="117" dur="1000" fill="hold"/>
                                        <p:tgtEl>
                                          <p:spTgt spid="19">
                                            <p:txEl>
                                              <p:pRg st="4" end="4"/>
                                            </p:txEl>
                                          </p:spTgt>
                                        </p:tgtEl>
                                        <p:attrNameLst>
                                          <p:attrName>style.rotation</p:attrName>
                                        </p:attrNameLst>
                                      </p:cBhvr>
                                      <p:tavLst>
                                        <p:tav tm="0">
                                          <p:val>
                                            <p:fltVal val="90"/>
                                          </p:val>
                                        </p:tav>
                                        <p:tav tm="100000">
                                          <p:val>
                                            <p:fltVal val="0"/>
                                          </p:val>
                                        </p:tav>
                                      </p:tavLst>
                                    </p:anim>
                                    <p:animEffect transition="in" filter="fade">
                                      <p:cBhvr>
                                        <p:cTn id="118" dur="1000"/>
                                        <p:tgtEl>
                                          <p:spTgt spid="19">
                                            <p:txEl>
                                              <p:pRg st="4" end="4"/>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31" presetClass="entr" presetSubtype="0" fill="hold" grpId="0" nodeType="clickEffect">
                                  <p:stCondLst>
                                    <p:cond delay="0"/>
                                  </p:stCondLst>
                                  <p:childTnLst>
                                    <p:set>
                                      <p:cBhvr>
                                        <p:cTn id="122" dur="1" fill="hold">
                                          <p:stCondLst>
                                            <p:cond delay="0"/>
                                          </p:stCondLst>
                                        </p:cTn>
                                        <p:tgtEl>
                                          <p:spTgt spid="19">
                                            <p:txEl>
                                              <p:pRg st="5" end="5"/>
                                            </p:txEl>
                                          </p:spTgt>
                                        </p:tgtEl>
                                        <p:attrNameLst>
                                          <p:attrName>style.visibility</p:attrName>
                                        </p:attrNameLst>
                                      </p:cBhvr>
                                      <p:to>
                                        <p:strVal val="visible"/>
                                      </p:to>
                                    </p:set>
                                    <p:anim calcmode="lin" valueType="num">
                                      <p:cBhvr>
                                        <p:cTn id="123" dur="1000" fill="hold"/>
                                        <p:tgtEl>
                                          <p:spTgt spid="19">
                                            <p:txEl>
                                              <p:pRg st="5" end="5"/>
                                            </p:txEl>
                                          </p:spTgt>
                                        </p:tgtEl>
                                        <p:attrNameLst>
                                          <p:attrName>ppt_w</p:attrName>
                                        </p:attrNameLst>
                                      </p:cBhvr>
                                      <p:tavLst>
                                        <p:tav tm="0">
                                          <p:val>
                                            <p:fltVal val="0"/>
                                          </p:val>
                                        </p:tav>
                                        <p:tav tm="100000">
                                          <p:val>
                                            <p:strVal val="#ppt_w"/>
                                          </p:val>
                                        </p:tav>
                                      </p:tavLst>
                                    </p:anim>
                                    <p:anim calcmode="lin" valueType="num">
                                      <p:cBhvr>
                                        <p:cTn id="124" dur="1000" fill="hold"/>
                                        <p:tgtEl>
                                          <p:spTgt spid="19">
                                            <p:txEl>
                                              <p:pRg st="5" end="5"/>
                                            </p:txEl>
                                          </p:spTgt>
                                        </p:tgtEl>
                                        <p:attrNameLst>
                                          <p:attrName>ppt_h</p:attrName>
                                        </p:attrNameLst>
                                      </p:cBhvr>
                                      <p:tavLst>
                                        <p:tav tm="0">
                                          <p:val>
                                            <p:fltVal val="0"/>
                                          </p:val>
                                        </p:tav>
                                        <p:tav tm="100000">
                                          <p:val>
                                            <p:strVal val="#ppt_h"/>
                                          </p:val>
                                        </p:tav>
                                      </p:tavLst>
                                    </p:anim>
                                    <p:anim calcmode="lin" valueType="num">
                                      <p:cBhvr>
                                        <p:cTn id="125" dur="1000" fill="hold"/>
                                        <p:tgtEl>
                                          <p:spTgt spid="19">
                                            <p:txEl>
                                              <p:pRg st="5" end="5"/>
                                            </p:txEl>
                                          </p:spTgt>
                                        </p:tgtEl>
                                        <p:attrNameLst>
                                          <p:attrName>style.rotation</p:attrName>
                                        </p:attrNameLst>
                                      </p:cBhvr>
                                      <p:tavLst>
                                        <p:tav tm="0">
                                          <p:val>
                                            <p:fltVal val="90"/>
                                          </p:val>
                                        </p:tav>
                                        <p:tav tm="100000">
                                          <p:val>
                                            <p:fltVal val="0"/>
                                          </p:val>
                                        </p:tav>
                                      </p:tavLst>
                                    </p:anim>
                                    <p:animEffect transition="in" filter="fade">
                                      <p:cBhvr>
                                        <p:cTn id="126" dur="1000"/>
                                        <p:tgtEl>
                                          <p:spTgt spid="19">
                                            <p:txEl>
                                              <p:pRg st="5" end="5"/>
                                            </p:txEl>
                                          </p:spTgt>
                                        </p:tgtEl>
                                      </p:cBhvr>
                                    </p:animEffect>
                                  </p:childTnLst>
                                </p:cTn>
                              </p:par>
                            </p:childTnLst>
                          </p:cTn>
                        </p:par>
                      </p:childTnLst>
                    </p:cTn>
                  </p:par>
                  <p:par>
                    <p:cTn id="127" fill="hold">
                      <p:stCondLst>
                        <p:cond delay="indefinite"/>
                      </p:stCondLst>
                      <p:childTnLst>
                        <p:par>
                          <p:cTn id="128" fill="hold">
                            <p:stCondLst>
                              <p:cond delay="0"/>
                            </p:stCondLst>
                            <p:childTnLst>
                              <p:par>
                                <p:cTn id="129" presetID="31" presetClass="entr" presetSubtype="0" fill="hold" grpId="0" nodeType="clickEffect">
                                  <p:stCondLst>
                                    <p:cond delay="0"/>
                                  </p:stCondLst>
                                  <p:childTnLst>
                                    <p:set>
                                      <p:cBhvr>
                                        <p:cTn id="130" dur="1" fill="hold">
                                          <p:stCondLst>
                                            <p:cond delay="0"/>
                                          </p:stCondLst>
                                        </p:cTn>
                                        <p:tgtEl>
                                          <p:spTgt spid="19">
                                            <p:txEl>
                                              <p:pRg st="6" end="6"/>
                                            </p:txEl>
                                          </p:spTgt>
                                        </p:tgtEl>
                                        <p:attrNameLst>
                                          <p:attrName>style.visibility</p:attrName>
                                        </p:attrNameLst>
                                      </p:cBhvr>
                                      <p:to>
                                        <p:strVal val="visible"/>
                                      </p:to>
                                    </p:set>
                                    <p:anim calcmode="lin" valueType="num">
                                      <p:cBhvr>
                                        <p:cTn id="131" dur="1000" fill="hold"/>
                                        <p:tgtEl>
                                          <p:spTgt spid="19">
                                            <p:txEl>
                                              <p:pRg st="6" end="6"/>
                                            </p:txEl>
                                          </p:spTgt>
                                        </p:tgtEl>
                                        <p:attrNameLst>
                                          <p:attrName>ppt_w</p:attrName>
                                        </p:attrNameLst>
                                      </p:cBhvr>
                                      <p:tavLst>
                                        <p:tav tm="0">
                                          <p:val>
                                            <p:fltVal val="0"/>
                                          </p:val>
                                        </p:tav>
                                        <p:tav tm="100000">
                                          <p:val>
                                            <p:strVal val="#ppt_w"/>
                                          </p:val>
                                        </p:tav>
                                      </p:tavLst>
                                    </p:anim>
                                    <p:anim calcmode="lin" valueType="num">
                                      <p:cBhvr>
                                        <p:cTn id="132" dur="1000" fill="hold"/>
                                        <p:tgtEl>
                                          <p:spTgt spid="19">
                                            <p:txEl>
                                              <p:pRg st="6" end="6"/>
                                            </p:txEl>
                                          </p:spTgt>
                                        </p:tgtEl>
                                        <p:attrNameLst>
                                          <p:attrName>ppt_h</p:attrName>
                                        </p:attrNameLst>
                                      </p:cBhvr>
                                      <p:tavLst>
                                        <p:tav tm="0">
                                          <p:val>
                                            <p:fltVal val="0"/>
                                          </p:val>
                                        </p:tav>
                                        <p:tav tm="100000">
                                          <p:val>
                                            <p:strVal val="#ppt_h"/>
                                          </p:val>
                                        </p:tav>
                                      </p:tavLst>
                                    </p:anim>
                                    <p:anim calcmode="lin" valueType="num">
                                      <p:cBhvr>
                                        <p:cTn id="133" dur="1000" fill="hold"/>
                                        <p:tgtEl>
                                          <p:spTgt spid="19">
                                            <p:txEl>
                                              <p:pRg st="6" end="6"/>
                                            </p:txEl>
                                          </p:spTgt>
                                        </p:tgtEl>
                                        <p:attrNameLst>
                                          <p:attrName>style.rotation</p:attrName>
                                        </p:attrNameLst>
                                      </p:cBhvr>
                                      <p:tavLst>
                                        <p:tav tm="0">
                                          <p:val>
                                            <p:fltVal val="90"/>
                                          </p:val>
                                        </p:tav>
                                        <p:tav tm="100000">
                                          <p:val>
                                            <p:fltVal val="0"/>
                                          </p:val>
                                        </p:tav>
                                      </p:tavLst>
                                    </p:anim>
                                    <p:animEffect transition="in" filter="fade">
                                      <p:cBhvr>
                                        <p:cTn id="134" dur="1000"/>
                                        <p:tgtEl>
                                          <p:spTgt spid="19">
                                            <p:txEl>
                                              <p:pRg st="6" end="6"/>
                                            </p:txEl>
                                          </p:spTgt>
                                        </p:tgtEl>
                                      </p:cBhvr>
                                    </p:animEffect>
                                  </p:childTnLst>
                                </p:cTn>
                              </p:par>
                            </p:childTnLst>
                          </p:cTn>
                        </p:par>
                      </p:childTnLst>
                    </p:cTn>
                  </p:par>
                  <p:par>
                    <p:cTn id="135" fill="hold">
                      <p:stCondLst>
                        <p:cond delay="indefinite"/>
                      </p:stCondLst>
                      <p:childTnLst>
                        <p:par>
                          <p:cTn id="136" fill="hold">
                            <p:stCondLst>
                              <p:cond delay="0"/>
                            </p:stCondLst>
                            <p:childTnLst>
                              <p:par>
                                <p:cTn id="137" presetID="31" presetClass="entr" presetSubtype="0" fill="hold" grpId="0" nodeType="clickEffect">
                                  <p:stCondLst>
                                    <p:cond delay="0"/>
                                  </p:stCondLst>
                                  <p:childTnLst>
                                    <p:set>
                                      <p:cBhvr>
                                        <p:cTn id="138" dur="1" fill="hold">
                                          <p:stCondLst>
                                            <p:cond delay="0"/>
                                          </p:stCondLst>
                                        </p:cTn>
                                        <p:tgtEl>
                                          <p:spTgt spid="19">
                                            <p:txEl>
                                              <p:pRg st="7" end="7"/>
                                            </p:txEl>
                                          </p:spTgt>
                                        </p:tgtEl>
                                        <p:attrNameLst>
                                          <p:attrName>style.visibility</p:attrName>
                                        </p:attrNameLst>
                                      </p:cBhvr>
                                      <p:to>
                                        <p:strVal val="visible"/>
                                      </p:to>
                                    </p:set>
                                    <p:anim calcmode="lin" valueType="num">
                                      <p:cBhvr>
                                        <p:cTn id="139" dur="1000" fill="hold"/>
                                        <p:tgtEl>
                                          <p:spTgt spid="19">
                                            <p:txEl>
                                              <p:pRg st="7" end="7"/>
                                            </p:txEl>
                                          </p:spTgt>
                                        </p:tgtEl>
                                        <p:attrNameLst>
                                          <p:attrName>ppt_w</p:attrName>
                                        </p:attrNameLst>
                                      </p:cBhvr>
                                      <p:tavLst>
                                        <p:tav tm="0">
                                          <p:val>
                                            <p:fltVal val="0"/>
                                          </p:val>
                                        </p:tav>
                                        <p:tav tm="100000">
                                          <p:val>
                                            <p:strVal val="#ppt_w"/>
                                          </p:val>
                                        </p:tav>
                                      </p:tavLst>
                                    </p:anim>
                                    <p:anim calcmode="lin" valueType="num">
                                      <p:cBhvr>
                                        <p:cTn id="140" dur="1000" fill="hold"/>
                                        <p:tgtEl>
                                          <p:spTgt spid="19">
                                            <p:txEl>
                                              <p:pRg st="7" end="7"/>
                                            </p:txEl>
                                          </p:spTgt>
                                        </p:tgtEl>
                                        <p:attrNameLst>
                                          <p:attrName>ppt_h</p:attrName>
                                        </p:attrNameLst>
                                      </p:cBhvr>
                                      <p:tavLst>
                                        <p:tav tm="0">
                                          <p:val>
                                            <p:fltVal val="0"/>
                                          </p:val>
                                        </p:tav>
                                        <p:tav tm="100000">
                                          <p:val>
                                            <p:strVal val="#ppt_h"/>
                                          </p:val>
                                        </p:tav>
                                      </p:tavLst>
                                    </p:anim>
                                    <p:anim calcmode="lin" valueType="num">
                                      <p:cBhvr>
                                        <p:cTn id="141" dur="1000" fill="hold"/>
                                        <p:tgtEl>
                                          <p:spTgt spid="19">
                                            <p:txEl>
                                              <p:pRg st="7" end="7"/>
                                            </p:txEl>
                                          </p:spTgt>
                                        </p:tgtEl>
                                        <p:attrNameLst>
                                          <p:attrName>style.rotation</p:attrName>
                                        </p:attrNameLst>
                                      </p:cBhvr>
                                      <p:tavLst>
                                        <p:tav tm="0">
                                          <p:val>
                                            <p:fltVal val="90"/>
                                          </p:val>
                                        </p:tav>
                                        <p:tav tm="100000">
                                          <p:val>
                                            <p:fltVal val="0"/>
                                          </p:val>
                                        </p:tav>
                                      </p:tavLst>
                                    </p:anim>
                                    <p:animEffect transition="in" filter="fade">
                                      <p:cBhvr>
                                        <p:cTn id="142" dur="1000"/>
                                        <p:tgtEl>
                                          <p:spTgt spid="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bldP spid="3" grpId="0" build="p"/>
      <p:bldP spid="1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Video </a:t>
            </a:r>
            <a:endParaRPr lang="en-US" dirty="0"/>
          </a:p>
        </p:txBody>
      </p:sp>
      <p:sp>
        <p:nvSpPr>
          <p:cNvPr id="14" name="Content Placeholder 13"/>
          <p:cNvSpPr>
            <a:spLocks noGrp="1"/>
          </p:cNvSpPr>
          <p:nvPr>
            <p:ph idx="1"/>
          </p:nvPr>
        </p:nvSpPr>
        <p:spPr/>
        <p:txBody>
          <a:bodyPr/>
          <a:lstStyle/>
          <a:p>
            <a:endParaRPr lang="en-US" dirty="0" smtClean="0">
              <a:hlinkClick r:id="rId2"/>
            </a:endParaRPr>
          </a:p>
          <a:p>
            <a:endParaRPr lang="en-US" dirty="0">
              <a:hlinkClick r:id="rId2"/>
            </a:endParaRPr>
          </a:p>
          <a:p>
            <a:r>
              <a:rPr lang="en-US" dirty="0" smtClean="0">
                <a:hlinkClick r:id="rId2"/>
              </a:rPr>
              <a:t>https</a:t>
            </a:r>
            <a:r>
              <a:rPr lang="en-US" dirty="0">
                <a:hlinkClick r:id="rId2"/>
              </a:rPr>
              <a:t>://www.youtube.com/watch?v=BFd54Yzg-vo</a:t>
            </a:r>
            <a:r>
              <a:rPr lang="en-US" dirty="0"/>
              <a:t> </a:t>
            </a:r>
            <a:endParaRPr lang="ar-JO" dirty="0"/>
          </a:p>
          <a:p>
            <a:endParaRPr lang="en-US" dirty="0"/>
          </a:p>
        </p:txBody>
      </p:sp>
      <p:sp>
        <p:nvSpPr>
          <p:cNvPr id="5" name="Date Placeholder 4"/>
          <p:cNvSpPr>
            <a:spLocks noGrp="1"/>
          </p:cNvSpPr>
          <p:nvPr>
            <p:ph type="dt" sz="half" idx="10"/>
          </p:nvPr>
        </p:nvSpPr>
        <p:spPr/>
        <p:txBody>
          <a:bodyPr/>
          <a:lstStyle/>
          <a:p>
            <a:fld id="{169E572E-5971-4A21-9D78-DE3656D7198C}" type="datetime1">
              <a:rPr lang="en-US" smtClean="0"/>
              <a:pPr/>
              <a:t>1/21/2018</a:t>
            </a:fld>
            <a:endParaRPr lang="en-US" dirty="0"/>
          </a:p>
        </p:txBody>
      </p:sp>
      <p:sp>
        <p:nvSpPr>
          <p:cNvPr id="6" name="Footer Placeholder 5"/>
          <p:cNvSpPr>
            <a:spLocks noGrp="1"/>
          </p:cNvSpPr>
          <p:nvPr>
            <p:ph type="ftr" sz="quarter" idx="11"/>
          </p:nvPr>
        </p:nvSpPr>
        <p:spPr/>
        <p:txBody>
          <a:bodyPr/>
          <a:lstStyle/>
          <a:p>
            <a:r>
              <a:rPr lang="en-US" smtClean="0"/>
              <a:t>Patient Safety </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36</a:t>
            </a:fld>
            <a:endParaRPr lang="en-US" dirty="0"/>
          </a:p>
        </p:txBody>
      </p:sp>
    </p:spTree>
    <p:extLst>
      <p:ext uri="{BB962C8B-B14F-4D97-AF65-F5344CB8AC3E}">
        <p14:creationId xmlns:p14="http://schemas.microsoft.com/office/powerpoint/2010/main" xmlns="" val="417497716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Effect transition="in" filter="wipe(down)">
                                      <p:cBhvr>
                                        <p:cTn id="25" dur="580">
                                          <p:stCondLst>
                                            <p:cond delay="0"/>
                                          </p:stCondLst>
                                        </p:cTn>
                                        <p:tgtEl>
                                          <p:spTgt spid="14">
                                            <p:txEl>
                                              <p:pRg st="2" end="2"/>
                                            </p:txEl>
                                          </p:spTgt>
                                        </p:tgtEl>
                                      </p:cBhvr>
                                    </p:animEffect>
                                    <p:anim calcmode="lin" valueType="num">
                                      <p:cBhvr>
                                        <p:cTn id="26" dur="1822" tmFilter="0,0; 0.14,0.36; 0.43,0.73; 0.71,0.91; 1.0,1.0">
                                          <p:stCondLst>
                                            <p:cond delay="0"/>
                                          </p:stCondLst>
                                        </p:cTn>
                                        <p:tgtEl>
                                          <p:spTgt spid="14">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4">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4">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4">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4">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4">
                                            <p:txEl>
                                              <p:pRg st="2" end="2"/>
                                            </p:txEl>
                                          </p:spTgt>
                                        </p:tgtEl>
                                      </p:cBhvr>
                                      <p:to x="100000" y="60000"/>
                                    </p:animScale>
                                    <p:animScale>
                                      <p:cBhvr>
                                        <p:cTn id="32" dur="166" decel="50000">
                                          <p:stCondLst>
                                            <p:cond delay="676"/>
                                          </p:stCondLst>
                                        </p:cTn>
                                        <p:tgtEl>
                                          <p:spTgt spid="14">
                                            <p:txEl>
                                              <p:pRg st="2" end="2"/>
                                            </p:txEl>
                                          </p:spTgt>
                                        </p:tgtEl>
                                      </p:cBhvr>
                                      <p:to x="100000" y="100000"/>
                                    </p:animScale>
                                    <p:animScale>
                                      <p:cBhvr>
                                        <p:cTn id="33" dur="26">
                                          <p:stCondLst>
                                            <p:cond delay="1312"/>
                                          </p:stCondLst>
                                        </p:cTn>
                                        <p:tgtEl>
                                          <p:spTgt spid="14">
                                            <p:txEl>
                                              <p:pRg st="2" end="2"/>
                                            </p:txEl>
                                          </p:spTgt>
                                        </p:tgtEl>
                                      </p:cBhvr>
                                      <p:to x="100000" y="80000"/>
                                    </p:animScale>
                                    <p:animScale>
                                      <p:cBhvr>
                                        <p:cTn id="34" dur="166" decel="50000">
                                          <p:stCondLst>
                                            <p:cond delay="1338"/>
                                          </p:stCondLst>
                                        </p:cTn>
                                        <p:tgtEl>
                                          <p:spTgt spid="14">
                                            <p:txEl>
                                              <p:pRg st="2" end="2"/>
                                            </p:txEl>
                                          </p:spTgt>
                                        </p:tgtEl>
                                      </p:cBhvr>
                                      <p:to x="100000" y="100000"/>
                                    </p:animScale>
                                    <p:animScale>
                                      <p:cBhvr>
                                        <p:cTn id="35" dur="26">
                                          <p:stCondLst>
                                            <p:cond delay="1642"/>
                                          </p:stCondLst>
                                        </p:cTn>
                                        <p:tgtEl>
                                          <p:spTgt spid="14">
                                            <p:txEl>
                                              <p:pRg st="2" end="2"/>
                                            </p:txEl>
                                          </p:spTgt>
                                        </p:tgtEl>
                                      </p:cBhvr>
                                      <p:to x="100000" y="90000"/>
                                    </p:animScale>
                                    <p:animScale>
                                      <p:cBhvr>
                                        <p:cTn id="36" dur="166" decel="50000">
                                          <p:stCondLst>
                                            <p:cond delay="1668"/>
                                          </p:stCondLst>
                                        </p:cTn>
                                        <p:tgtEl>
                                          <p:spTgt spid="14">
                                            <p:txEl>
                                              <p:pRg st="2" end="2"/>
                                            </p:txEl>
                                          </p:spTgt>
                                        </p:tgtEl>
                                      </p:cBhvr>
                                      <p:to x="100000" y="100000"/>
                                    </p:animScale>
                                    <p:animScale>
                                      <p:cBhvr>
                                        <p:cTn id="37" dur="26">
                                          <p:stCondLst>
                                            <p:cond delay="1808"/>
                                          </p:stCondLst>
                                        </p:cTn>
                                        <p:tgtEl>
                                          <p:spTgt spid="14">
                                            <p:txEl>
                                              <p:pRg st="2" end="2"/>
                                            </p:txEl>
                                          </p:spTgt>
                                        </p:tgtEl>
                                      </p:cBhvr>
                                      <p:to x="100000" y="95000"/>
                                    </p:animScale>
                                    <p:animScale>
                                      <p:cBhvr>
                                        <p:cTn id="38" dur="166" decel="50000">
                                          <p:stCondLst>
                                            <p:cond delay="1834"/>
                                          </p:stCondLst>
                                        </p:cTn>
                                        <p:tgtEl>
                                          <p:spTgt spid="14">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350" y="643930"/>
            <a:ext cx="9601196" cy="671304"/>
          </a:xfrm>
        </p:spPr>
        <p:txBody>
          <a:bodyPr>
            <a:normAutofit fontScale="90000"/>
          </a:bodyPr>
          <a:lstStyle/>
          <a:p>
            <a:r>
              <a:rPr lang="en-US" dirty="0" smtClean="0"/>
              <a:t>Case Study - 1</a:t>
            </a:r>
            <a:endParaRPr lang="en-US" dirty="0"/>
          </a:p>
        </p:txBody>
      </p:sp>
      <p:pic>
        <p:nvPicPr>
          <p:cNvPr id="4" name="Content Placeholder 3"/>
          <p:cNvPicPr>
            <a:picLocks noGrp="1" noChangeAspect="1"/>
          </p:cNvPicPr>
          <p:nvPr>
            <p:ph idx="1"/>
          </p:nvPr>
        </p:nvPicPr>
        <p:blipFill rotWithShape="1">
          <a:blip r:embed="rId2"/>
          <a:srcRect l="17359" t="18612" r="20293" b="9043"/>
          <a:stretch/>
        </p:blipFill>
        <p:spPr>
          <a:xfrm>
            <a:off x="583330" y="1565754"/>
            <a:ext cx="11176000" cy="5172727"/>
          </a:xfrm>
          <a:prstGeom prst="rect">
            <a:avLst/>
          </a:prstGeom>
        </p:spPr>
      </p:pic>
    </p:spTree>
    <p:extLst>
      <p:ext uri="{BB962C8B-B14F-4D97-AF65-F5344CB8AC3E}">
        <p14:creationId xmlns:p14="http://schemas.microsoft.com/office/powerpoint/2010/main" xmlns="" val="88564114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Case Study </a:t>
            </a:r>
            <a:r>
              <a:rPr lang="en-US" dirty="0" smtClean="0"/>
              <a:t>– 1</a:t>
            </a:r>
            <a:br>
              <a:rPr lang="en-US" dirty="0" smtClean="0"/>
            </a:br>
            <a:r>
              <a:rPr lang="en-US" dirty="0" smtClean="0"/>
              <a:t>Recommended </a:t>
            </a:r>
            <a:r>
              <a:rPr lang="en-US" dirty="0"/>
              <a:t>actions:</a:t>
            </a:r>
            <a:br>
              <a:rPr lang="en-US" dirty="0"/>
            </a:br>
            <a:endParaRPr lang="ar-JO"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Pharmacists </a:t>
            </a:r>
            <a:r>
              <a:rPr lang="en-US" dirty="0"/>
              <a:t>/ Technician should READ / CHECK carefully the label of each </a:t>
            </a:r>
            <a:r>
              <a:rPr lang="en-US" dirty="0" smtClean="0"/>
              <a:t>medication they </a:t>
            </a:r>
            <a:r>
              <a:rPr lang="en-US" dirty="0"/>
              <a:t>prepare</a:t>
            </a:r>
            <a:r>
              <a:rPr lang="en-US" dirty="0" smtClean="0"/>
              <a:t>.</a:t>
            </a:r>
          </a:p>
          <a:p>
            <a:endParaRPr lang="en-US" dirty="0"/>
          </a:p>
          <a:p>
            <a:r>
              <a:rPr lang="en-US" dirty="0"/>
              <a:t>DOUBLE CHECKING is essential tool to avoid such </a:t>
            </a:r>
            <a:r>
              <a:rPr lang="en-US" dirty="0" smtClean="0"/>
              <a:t>mistakes</a:t>
            </a:r>
          </a:p>
          <a:p>
            <a:endParaRPr lang="en-US" dirty="0"/>
          </a:p>
          <a:p>
            <a:r>
              <a:rPr lang="en-US" dirty="0"/>
              <a:t>Look Alike medications should be stored separately with proper labeling to avoid such </a:t>
            </a:r>
            <a:r>
              <a:rPr lang="en-US" dirty="0" smtClean="0"/>
              <a:t>mistakes</a:t>
            </a:r>
          </a:p>
          <a:p>
            <a:pPr marL="0" indent="0">
              <a:buNone/>
            </a:pPr>
            <a:endParaRPr lang="en-US" dirty="0"/>
          </a:p>
          <a:p>
            <a:r>
              <a:rPr lang="en-US" dirty="0"/>
              <a:t>To change the brand the hospital purchases of either drugs if possible</a:t>
            </a:r>
          </a:p>
          <a:p>
            <a:pPr marL="0" indent="0">
              <a:buNone/>
            </a:pPr>
            <a:endParaRPr lang="ar-JO" dirty="0"/>
          </a:p>
        </p:txBody>
      </p:sp>
      <p:sp>
        <p:nvSpPr>
          <p:cNvPr id="4" name="Date Placeholder 3"/>
          <p:cNvSpPr>
            <a:spLocks noGrp="1"/>
          </p:cNvSpPr>
          <p:nvPr>
            <p:ph type="dt" sz="half" idx="10"/>
          </p:nvPr>
        </p:nvSpPr>
        <p:spPr/>
        <p:txBody>
          <a:bodyPr/>
          <a:lstStyle/>
          <a:p>
            <a:fld id="{B8F355B2-72B8-40C1-9857-ED337306AA9D}" type="datetime1">
              <a:rPr lang="en-US" smtClean="0"/>
              <a:pPr/>
              <a:t>1/21/2018</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38</a:t>
            </a:fld>
            <a:endParaRPr lang="en-US" dirty="0"/>
          </a:p>
        </p:txBody>
      </p:sp>
    </p:spTree>
    <p:extLst>
      <p:ext uri="{BB962C8B-B14F-4D97-AF65-F5344CB8AC3E}">
        <p14:creationId xmlns:p14="http://schemas.microsoft.com/office/powerpoint/2010/main" xmlns="" val="31542966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p:cTn id="2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p:cTn id="37"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Case Study - 2 </a:t>
            </a:r>
            <a:endParaRPr lang="en-US" dirty="0"/>
          </a:p>
        </p:txBody>
      </p:sp>
      <p:sp>
        <p:nvSpPr>
          <p:cNvPr id="3" name="Content Placeholder 2"/>
          <p:cNvSpPr>
            <a:spLocks noGrp="1"/>
          </p:cNvSpPr>
          <p:nvPr>
            <p:ph idx="1"/>
          </p:nvPr>
        </p:nvSpPr>
        <p:spPr>
          <a:xfrm>
            <a:off x="1295401" y="2425700"/>
            <a:ext cx="9601196" cy="3860800"/>
          </a:xfrm>
        </p:spPr>
        <p:txBody>
          <a:bodyPr>
            <a:normAutofit/>
          </a:bodyPr>
          <a:lstStyle/>
          <a:p>
            <a:r>
              <a:rPr lang="en-US" dirty="0"/>
              <a:t>A 38-year-old woman comes to the hospital with </a:t>
            </a:r>
            <a:r>
              <a:rPr lang="en-US" dirty="0" smtClean="0"/>
              <a:t>20 minutes </a:t>
            </a:r>
            <a:r>
              <a:rPr lang="en-US" dirty="0"/>
              <a:t>of itchy red </a:t>
            </a:r>
            <a:r>
              <a:rPr lang="en-US" dirty="0" smtClean="0"/>
              <a:t>rash and facial swelling; she has a history of serious allergic reactions</a:t>
            </a:r>
            <a:endParaRPr lang="en-US" dirty="0"/>
          </a:p>
          <a:p>
            <a:r>
              <a:rPr lang="en-US" dirty="0"/>
              <a:t>A nurse draws up 10 </a:t>
            </a:r>
            <a:r>
              <a:rPr lang="en-US" dirty="0" err="1"/>
              <a:t>mls</a:t>
            </a:r>
            <a:r>
              <a:rPr lang="en-US" dirty="0"/>
              <a:t> of 1:10,000 </a:t>
            </a:r>
            <a:r>
              <a:rPr lang="en-US" dirty="0" smtClean="0"/>
              <a:t>adrenaline (epinephrine</a:t>
            </a:r>
            <a:r>
              <a:rPr lang="en-US" dirty="0"/>
              <a:t>) into a 10 ml syringe and leaves it at </a:t>
            </a:r>
            <a:r>
              <a:rPr lang="en-US" dirty="0" smtClean="0"/>
              <a:t>the bedside </a:t>
            </a:r>
            <a:r>
              <a:rPr lang="en-US" dirty="0"/>
              <a:t>ready to use (1 mg in total) just in case </a:t>
            </a:r>
            <a:r>
              <a:rPr lang="en-US" dirty="0" smtClean="0"/>
              <a:t>the doctor </a:t>
            </a:r>
            <a:r>
              <a:rPr lang="en-US" dirty="0"/>
              <a:t>requests </a:t>
            </a:r>
            <a:r>
              <a:rPr lang="en-US" dirty="0" smtClean="0"/>
              <a:t>it</a:t>
            </a:r>
            <a:endParaRPr lang="en-US" dirty="0"/>
          </a:p>
          <a:p>
            <a:r>
              <a:rPr lang="en-US" dirty="0"/>
              <a:t>Meanwhile the doctor inserts an intravenous </a:t>
            </a:r>
            <a:r>
              <a:rPr lang="en-US" dirty="0" smtClean="0"/>
              <a:t>cannula</a:t>
            </a:r>
            <a:endParaRPr lang="en-US" dirty="0"/>
          </a:p>
          <a:p>
            <a:r>
              <a:rPr lang="en-US" dirty="0"/>
              <a:t>The doctor sees the 10 ml syringe of clear fluid that </a:t>
            </a:r>
            <a:r>
              <a:rPr lang="en-US" dirty="0" smtClean="0"/>
              <a:t>the nurse </a:t>
            </a:r>
            <a:r>
              <a:rPr lang="en-US" dirty="0"/>
              <a:t>has drawn up and assumes it is normal saline</a:t>
            </a:r>
          </a:p>
        </p:txBody>
      </p:sp>
    </p:spTree>
    <p:extLst>
      <p:ext uri="{BB962C8B-B14F-4D97-AF65-F5344CB8AC3E}">
        <p14:creationId xmlns:p14="http://schemas.microsoft.com/office/powerpoint/2010/main" xmlns="" val="287418297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en-US" b="1" dirty="0" smtClean="0"/>
              <a:t>General Objectives Course</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a:bodyPr>
          <a:lstStyle/>
          <a:p>
            <a:r>
              <a:rPr lang="en-US" b="1" i="1" dirty="0" smtClean="0"/>
              <a:t>At </a:t>
            </a:r>
            <a:r>
              <a:rPr lang="en-US" b="1" i="1" dirty="0" smtClean="0"/>
              <a:t>the end of the course, students will be able to:</a:t>
            </a:r>
            <a:endParaRPr lang="en-US" dirty="0" smtClean="0"/>
          </a:p>
          <a:p>
            <a:pPr lvl="0"/>
            <a:r>
              <a:rPr lang="en-US" i="1" dirty="0" smtClean="0"/>
              <a:t>Identify and value the importance of Patient Safety strategies in enhancing health care   outcomes.</a:t>
            </a:r>
            <a:endParaRPr lang="en-US" dirty="0" smtClean="0"/>
          </a:p>
          <a:p>
            <a:pPr lvl="0"/>
            <a:r>
              <a:rPr lang="en-US" i="1" dirty="0" smtClean="0"/>
              <a:t>Recognize the key competencies relevant to mastering Patient Safety.</a:t>
            </a:r>
            <a:endParaRPr lang="en-US" dirty="0" smtClean="0"/>
          </a:p>
          <a:p>
            <a:pPr lvl="0"/>
            <a:r>
              <a:rPr lang="en-US" i="1" dirty="0" smtClean="0"/>
              <a:t>Explain the Patient Safety system and the effect of complexity on patient care.</a:t>
            </a:r>
            <a:endParaRPr lang="en-US" dirty="0" smtClean="0"/>
          </a:p>
          <a:p>
            <a:pPr lvl="0"/>
            <a:r>
              <a:rPr lang="en-US" i="1" dirty="0" smtClean="0"/>
              <a:t>Explain the process of learning from own errors and reporting them to prevent harm.</a:t>
            </a:r>
            <a:endParaRPr lang="en-US" dirty="0" smtClean="0"/>
          </a:p>
          <a:p>
            <a:pPr lvl="0"/>
            <a:r>
              <a:rPr lang="en-US" i="1" dirty="0" smtClean="0"/>
              <a:t>Identify and value his role as an effective team member in a health care system.</a:t>
            </a:r>
            <a:endParaRPr lang="en-US" dirty="0" smtClean="0"/>
          </a:p>
          <a:p>
            <a:pPr lvl="0"/>
            <a:r>
              <a:rPr lang="en-US" i="1" dirty="0" smtClean="0"/>
              <a:t>Identify quality strategies used to assure safe practice in the workplace.</a:t>
            </a:r>
            <a:endParaRPr lang="en-US" dirty="0" smtClean="0"/>
          </a:p>
          <a:p>
            <a:endParaRPr lang="en-US" dirty="0"/>
          </a:p>
        </p:txBody>
      </p:sp>
      <p:sp>
        <p:nvSpPr>
          <p:cNvPr id="4" name="Date Placeholder 3"/>
          <p:cNvSpPr>
            <a:spLocks noGrp="1"/>
          </p:cNvSpPr>
          <p:nvPr>
            <p:ph type="dt" sz="half" idx="10"/>
          </p:nvPr>
        </p:nvSpPr>
        <p:spPr/>
        <p:txBody>
          <a:bodyPr/>
          <a:lstStyle/>
          <a:p>
            <a:fld id="{B8F355B2-72B8-40C1-9857-ED337306AA9D}" type="datetime1">
              <a:rPr lang="en-US" smtClean="0"/>
              <a:pPr/>
              <a:t>1/21/2018</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4</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 </a:t>
            </a:r>
            <a:r>
              <a:rPr lang="en-US" dirty="0"/>
              <a:t>c</a:t>
            </a:r>
            <a:r>
              <a:rPr lang="en-US" dirty="0" smtClean="0"/>
              <a:t>ase study </a:t>
            </a:r>
            <a:r>
              <a:rPr lang="en-US" dirty="0"/>
              <a:t>- 2  </a:t>
            </a:r>
          </a:p>
        </p:txBody>
      </p:sp>
      <p:sp>
        <p:nvSpPr>
          <p:cNvPr id="3" name="Content Placeholder 2"/>
          <p:cNvSpPr>
            <a:spLocks noGrp="1"/>
          </p:cNvSpPr>
          <p:nvPr>
            <p:ph idx="1"/>
          </p:nvPr>
        </p:nvSpPr>
        <p:spPr>
          <a:xfrm>
            <a:off x="1295401" y="2425700"/>
            <a:ext cx="9601196" cy="3797300"/>
          </a:xfrm>
        </p:spPr>
        <p:txBody>
          <a:bodyPr>
            <a:normAutofit/>
          </a:bodyPr>
          <a:lstStyle/>
          <a:p>
            <a:r>
              <a:rPr lang="en-US" dirty="0"/>
              <a:t>There is no communication between the doctor and </a:t>
            </a:r>
            <a:r>
              <a:rPr lang="en-US" dirty="0" smtClean="0"/>
              <a:t>the nurse </a:t>
            </a:r>
            <a:r>
              <a:rPr lang="en-US" dirty="0"/>
              <a:t>at this </a:t>
            </a:r>
            <a:r>
              <a:rPr lang="en-US" dirty="0" smtClean="0"/>
              <a:t>time</a:t>
            </a:r>
            <a:endParaRPr lang="en-US" dirty="0"/>
          </a:p>
          <a:p>
            <a:r>
              <a:rPr lang="en-US" dirty="0"/>
              <a:t>The doctor gives all 10 </a:t>
            </a:r>
            <a:r>
              <a:rPr lang="en-US" dirty="0" err="1"/>
              <a:t>mls</a:t>
            </a:r>
            <a:r>
              <a:rPr lang="en-US" dirty="0"/>
              <a:t> of adrenaline (</a:t>
            </a:r>
            <a:r>
              <a:rPr lang="en-US" dirty="0" smtClean="0"/>
              <a:t>epinephrine)through </a:t>
            </a:r>
            <a:r>
              <a:rPr lang="en-US" dirty="0"/>
              <a:t>the intravenous cannula thinking he is using </a:t>
            </a:r>
            <a:r>
              <a:rPr lang="en-US" dirty="0" smtClean="0"/>
              <a:t>saline to </a:t>
            </a:r>
            <a:r>
              <a:rPr lang="en-US" dirty="0"/>
              <a:t>flush the line</a:t>
            </a:r>
            <a:r>
              <a:rPr lang="en-US" dirty="0" smtClean="0"/>
              <a:t>.</a:t>
            </a:r>
            <a:endParaRPr lang="en-US" dirty="0"/>
          </a:p>
          <a:p>
            <a:r>
              <a:rPr lang="en-US" dirty="0"/>
              <a:t>The patient suddenly feels terrible, anxious, </a:t>
            </a:r>
            <a:r>
              <a:rPr lang="en-US" dirty="0" smtClean="0"/>
              <a:t>becomes tachycardia </a:t>
            </a:r>
            <a:r>
              <a:rPr lang="en-US" dirty="0"/>
              <a:t>and then </a:t>
            </a:r>
            <a:r>
              <a:rPr lang="en-US" dirty="0" smtClean="0"/>
              <a:t>becomes unconscious </a:t>
            </a:r>
            <a:r>
              <a:rPr lang="en-US" dirty="0"/>
              <a:t>with no </a:t>
            </a:r>
            <a:r>
              <a:rPr lang="en-US" dirty="0" smtClean="0"/>
              <a:t>pulse</a:t>
            </a:r>
            <a:endParaRPr lang="en-US" dirty="0"/>
          </a:p>
          <a:p>
            <a:r>
              <a:rPr lang="en-US" dirty="0"/>
              <a:t>She is discovered to be in ventricular tachycardia, </a:t>
            </a:r>
            <a:r>
              <a:rPr lang="en-US" dirty="0" smtClean="0"/>
              <a:t>is resuscitated </a:t>
            </a:r>
            <a:r>
              <a:rPr lang="en-US" dirty="0"/>
              <a:t>and fortunately makes a good </a:t>
            </a:r>
            <a:r>
              <a:rPr lang="en-US" dirty="0" smtClean="0"/>
              <a:t>recovery</a:t>
            </a:r>
            <a:endParaRPr lang="en-US" dirty="0"/>
          </a:p>
          <a:p>
            <a:r>
              <a:rPr lang="en-US" dirty="0"/>
              <a:t>Recommended dose of adrenaline (epinephrine) </a:t>
            </a:r>
            <a:r>
              <a:rPr lang="en-US" dirty="0" smtClean="0"/>
              <a:t>in anaphylaxis </a:t>
            </a:r>
            <a:r>
              <a:rPr lang="en-US" dirty="0"/>
              <a:t>is 0.3 - 0.5 mg IM, this patient received 1mg IV</a:t>
            </a:r>
          </a:p>
        </p:txBody>
      </p:sp>
    </p:spTree>
    <p:extLst>
      <p:ext uri="{BB962C8B-B14F-4D97-AF65-F5344CB8AC3E}">
        <p14:creationId xmlns:p14="http://schemas.microsoft.com/office/powerpoint/2010/main" xmlns="" val="95970740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2052918"/>
            <a:ext cx="10057378" cy="4195481"/>
          </a:xfrm>
        </p:spPr>
        <p:txBody>
          <a:bodyPr/>
          <a:lstStyle/>
          <a:p>
            <a:pPr marL="0" indent="0" algn="ctr">
              <a:buNone/>
            </a:pPr>
            <a:r>
              <a:rPr lang="en-US" sz="4000" dirty="0"/>
              <a:t>Can you identify the contributing factors for this </a:t>
            </a:r>
            <a:r>
              <a:rPr lang="en-US" sz="4000" dirty="0" smtClean="0"/>
              <a:t>error?</a:t>
            </a:r>
            <a:endParaRPr lang="en-US" sz="4000" dirty="0"/>
          </a:p>
          <a:p>
            <a:endParaRPr lang="ar-JO" dirty="0"/>
          </a:p>
        </p:txBody>
      </p:sp>
      <p:sp>
        <p:nvSpPr>
          <p:cNvPr id="4" name="Date Placeholder 3"/>
          <p:cNvSpPr>
            <a:spLocks noGrp="1"/>
          </p:cNvSpPr>
          <p:nvPr>
            <p:ph type="dt" sz="half" idx="10"/>
          </p:nvPr>
        </p:nvSpPr>
        <p:spPr/>
        <p:txBody>
          <a:bodyPr/>
          <a:lstStyle/>
          <a:p>
            <a:fld id="{B8F355B2-72B8-40C1-9857-ED337306AA9D}" type="datetime1">
              <a:rPr lang="en-US" smtClean="0"/>
              <a:pPr/>
              <a:t>1/21/2018</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41</a:t>
            </a:fld>
            <a:endParaRPr lang="en-US" dirty="0"/>
          </a:p>
        </p:txBody>
      </p:sp>
    </p:spTree>
    <p:extLst>
      <p:ext uri="{BB962C8B-B14F-4D97-AF65-F5344CB8AC3E}">
        <p14:creationId xmlns:p14="http://schemas.microsoft.com/office/powerpoint/2010/main" xmlns="" val="314055437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Can you identify the </a:t>
            </a:r>
            <a:r>
              <a:rPr lang="en-US" dirty="0" smtClean="0"/>
              <a:t>contributing factors to </a:t>
            </a:r>
            <a:r>
              <a:rPr lang="en-US" dirty="0"/>
              <a:t>this error?</a:t>
            </a:r>
          </a:p>
        </p:txBody>
      </p:sp>
      <p:sp>
        <p:nvSpPr>
          <p:cNvPr id="3" name="Content Placeholder 2"/>
          <p:cNvSpPr>
            <a:spLocks noGrp="1"/>
          </p:cNvSpPr>
          <p:nvPr>
            <p:ph idx="1"/>
          </p:nvPr>
        </p:nvSpPr>
        <p:spPr>
          <a:xfrm>
            <a:off x="1295401" y="2438400"/>
            <a:ext cx="9601196" cy="3784600"/>
          </a:xfrm>
        </p:spPr>
        <p:txBody>
          <a:bodyPr>
            <a:normAutofit/>
          </a:bodyPr>
          <a:lstStyle/>
          <a:p>
            <a:r>
              <a:rPr lang="en-US" sz="3200" dirty="0" smtClean="0"/>
              <a:t>Lack </a:t>
            </a:r>
            <a:r>
              <a:rPr lang="en-US" sz="3200" dirty="0"/>
              <a:t>of </a:t>
            </a:r>
            <a:r>
              <a:rPr lang="en-US" sz="3200" dirty="0" smtClean="0"/>
              <a:t>communication</a:t>
            </a:r>
            <a:endParaRPr lang="en-US" sz="3200" dirty="0"/>
          </a:p>
          <a:p>
            <a:r>
              <a:rPr lang="en-US" sz="3200" dirty="0"/>
              <a:t>Inadequate labeling of </a:t>
            </a:r>
            <a:r>
              <a:rPr lang="en-US" sz="3200" dirty="0" smtClean="0"/>
              <a:t>syringe</a:t>
            </a:r>
            <a:endParaRPr lang="en-US" sz="3200" dirty="0"/>
          </a:p>
          <a:p>
            <a:r>
              <a:rPr lang="en-US" sz="3200" dirty="0"/>
              <a:t>Giving a substance without checking and </a:t>
            </a:r>
            <a:r>
              <a:rPr lang="en-US" sz="3200" dirty="0" smtClean="0"/>
              <a:t>double checking what </a:t>
            </a:r>
            <a:r>
              <a:rPr lang="en-US" sz="3200" dirty="0"/>
              <a:t>it </a:t>
            </a:r>
            <a:r>
              <a:rPr lang="en-US" sz="3200" dirty="0" smtClean="0"/>
              <a:t>is</a:t>
            </a:r>
            <a:endParaRPr lang="en-US" sz="3200" dirty="0"/>
          </a:p>
          <a:p>
            <a:r>
              <a:rPr lang="en-US" sz="3200" dirty="0"/>
              <a:t>Lack of care with a potent medication</a:t>
            </a:r>
          </a:p>
        </p:txBody>
      </p:sp>
    </p:spTree>
    <p:extLst>
      <p:ext uri="{BB962C8B-B14F-4D97-AF65-F5344CB8AC3E}">
        <p14:creationId xmlns:p14="http://schemas.microsoft.com/office/powerpoint/2010/main" xmlns="" val="346645988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454" y="2522833"/>
            <a:ext cx="9601196" cy="1303867"/>
          </a:xfrm>
        </p:spPr>
        <p:txBody>
          <a:bodyPr/>
          <a:lstStyle/>
          <a:p>
            <a:r>
              <a:rPr lang="en-US" dirty="0"/>
              <a:t>How could this error have been prevented?</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xmlns="" val="281133241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could this error have been prevented?</a:t>
            </a:r>
          </a:p>
        </p:txBody>
      </p:sp>
      <p:sp>
        <p:nvSpPr>
          <p:cNvPr id="3" name="Content Placeholder 2"/>
          <p:cNvSpPr>
            <a:spLocks noGrp="1"/>
          </p:cNvSpPr>
          <p:nvPr>
            <p:ph idx="1"/>
          </p:nvPr>
        </p:nvSpPr>
        <p:spPr/>
        <p:txBody>
          <a:bodyPr>
            <a:normAutofit/>
          </a:bodyPr>
          <a:lstStyle/>
          <a:p>
            <a:endParaRPr lang="en-US" dirty="0" smtClean="0"/>
          </a:p>
          <a:p>
            <a:r>
              <a:rPr lang="en-US" dirty="0" smtClean="0"/>
              <a:t>Never </a:t>
            </a:r>
            <a:r>
              <a:rPr lang="en-US" dirty="0"/>
              <a:t>give a medication unless you are sure you </a:t>
            </a:r>
            <a:r>
              <a:rPr lang="en-US" dirty="0" smtClean="0"/>
              <a:t>know what </a:t>
            </a:r>
            <a:r>
              <a:rPr lang="en-US" dirty="0"/>
              <a:t>it is; be suspicious of </a:t>
            </a:r>
            <a:r>
              <a:rPr lang="en-US" dirty="0" smtClean="0"/>
              <a:t>unlabeled syringes</a:t>
            </a:r>
            <a:endParaRPr lang="en-US" dirty="0"/>
          </a:p>
          <a:p>
            <a:r>
              <a:rPr lang="en-US" dirty="0"/>
              <a:t>Never use an </a:t>
            </a:r>
            <a:r>
              <a:rPr lang="en-US" dirty="0" smtClean="0"/>
              <a:t>unlabeled </a:t>
            </a:r>
            <a:r>
              <a:rPr lang="en-US" dirty="0"/>
              <a:t>syringe unless you have </a:t>
            </a:r>
            <a:r>
              <a:rPr lang="en-US" dirty="0" smtClean="0"/>
              <a:t>drawn the </a:t>
            </a:r>
            <a:r>
              <a:rPr lang="en-US" dirty="0"/>
              <a:t>medication up </a:t>
            </a:r>
            <a:r>
              <a:rPr lang="en-US" dirty="0" smtClean="0"/>
              <a:t>yourself</a:t>
            </a:r>
            <a:endParaRPr lang="en-US" dirty="0"/>
          </a:p>
          <a:p>
            <a:r>
              <a:rPr lang="en-US" dirty="0"/>
              <a:t>Label all </a:t>
            </a:r>
            <a:r>
              <a:rPr lang="en-US" dirty="0" smtClean="0"/>
              <a:t>syringes</a:t>
            </a:r>
            <a:endParaRPr lang="en-US" dirty="0"/>
          </a:p>
          <a:p>
            <a:r>
              <a:rPr lang="en-US" dirty="0"/>
              <a:t>Communication - nurse and doctor to keep each </a:t>
            </a:r>
            <a:r>
              <a:rPr lang="en-US" dirty="0" smtClean="0"/>
              <a:t>other informed </a:t>
            </a:r>
            <a:r>
              <a:rPr lang="en-US" dirty="0"/>
              <a:t>of what they are </a:t>
            </a:r>
            <a:r>
              <a:rPr lang="en-US" dirty="0" smtClean="0"/>
              <a:t>doing e.g</a:t>
            </a:r>
            <a:r>
              <a:rPr lang="en-US" dirty="0"/>
              <a:t>. nurse: “I’m drawing up some adrenaline</a:t>
            </a:r>
            <a:r>
              <a:rPr lang="en-US" dirty="0" smtClean="0"/>
              <a:t>”</a:t>
            </a:r>
            <a:endParaRPr lang="en-US" dirty="0"/>
          </a:p>
          <a:p>
            <a:r>
              <a:rPr lang="en-US" dirty="0"/>
              <a:t>Develop checking habits before administering </a:t>
            </a:r>
            <a:r>
              <a:rPr lang="en-US" dirty="0" smtClean="0"/>
              <a:t>every medication </a:t>
            </a:r>
            <a:r>
              <a:rPr lang="en-US" dirty="0"/>
              <a:t>… go through the 5 </a:t>
            </a:r>
            <a:r>
              <a:rPr lang="en-US" dirty="0" err="1" smtClean="0"/>
              <a:t>Rse.g</a:t>
            </a:r>
            <a:r>
              <a:rPr lang="en-US" dirty="0" smtClean="0"/>
              <a:t> </a:t>
            </a:r>
            <a:r>
              <a:rPr lang="en-US" dirty="0"/>
              <a:t>doctor: “What is in this syringe?”</a:t>
            </a:r>
          </a:p>
        </p:txBody>
      </p:sp>
    </p:spTree>
    <p:extLst>
      <p:ext uri="{BB962C8B-B14F-4D97-AF65-F5344CB8AC3E}">
        <p14:creationId xmlns:p14="http://schemas.microsoft.com/office/powerpoint/2010/main" xmlns="" val="26625094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p:cTn id="4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8"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452718"/>
            <a:ext cx="9390434" cy="1020482"/>
          </a:xfrm>
        </p:spPr>
        <p:txBody>
          <a:bodyPr/>
          <a:lstStyle/>
          <a:p>
            <a:r>
              <a:rPr lang="en-US" dirty="0"/>
              <a:t>Conclusion</a:t>
            </a:r>
            <a:endParaRPr lang="ar-JO" dirty="0"/>
          </a:p>
        </p:txBody>
      </p:sp>
      <p:sp>
        <p:nvSpPr>
          <p:cNvPr id="3" name="Content Placeholder 2"/>
          <p:cNvSpPr>
            <a:spLocks noGrp="1"/>
          </p:cNvSpPr>
          <p:nvPr>
            <p:ph idx="1"/>
          </p:nvPr>
        </p:nvSpPr>
        <p:spPr>
          <a:xfrm>
            <a:off x="1103312" y="1473200"/>
            <a:ext cx="8946541" cy="4775199"/>
          </a:xfrm>
        </p:spPr>
        <p:txBody>
          <a:bodyPr>
            <a:normAutofit/>
          </a:bodyPr>
          <a:lstStyle/>
          <a:p>
            <a:r>
              <a:rPr lang="en-US" dirty="0" smtClean="0"/>
              <a:t>Patient </a:t>
            </a:r>
            <a:r>
              <a:rPr lang="en-US" dirty="0"/>
              <a:t>safety is the avoidance, prevention and amelioration of harm from </a:t>
            </a:r>
            <a:r>
              <a:rPr lang="en-US" dirty="0" smtClean="0"/>
              <a:t>healthcare.</a:t>
            </a:r>
            <a:endParaRPr lang="en-US" dirty="0"/>
          </a:p>
          <a:p>
            <a:r>
              <a:rPr lang="en-US" dirty="0"/>
              <a:t>Two approaches to the problem of human fallibility exist: </a:t>
            </a:r>
            <a:endParaRPr lang="en-US" dirty="0" smtClean="0"/>
          </a:p>
          <a:p>
            <a:pPr lvl="1"/>
            <a:r>
              <a:rPr lang="en-US" b="1" dirty="0" smtClean="0"/>
              <a:t>The </a:t>
            </a:r>
            <a:r>
              <a:rPr lang="en-US" b="1" dirty="0"/>
              <a:t>person approach </a:t>
            </a:r>
            <a:r>
              <a:rPr lang="en-US" dirty="0"/>
              <a:t>focuses on the errors of individuals, blaming </a:t>
            </a:r>
            <a:r>
              <a:rPr lang="en-US" dirty="0" smtClean="0"/>
              <a:t>them</a:t>
            </a:r>
          </a:p>
          <a:p>
            <a:pPr lvl="1"/>
            <a:r>
              <a:rPr lang="en-US" b="1" dirty="0" smtClean="0"/>
              <a:t>The </a:t>
            </a:r>
            <a:r>
              <a:rPr lang="en-US" b="1" dirty="0"/>
              <a:t>system approach </a:t>
            </a:r>
            <a:r>
              <a:rPr lang="en-US" dirty="0"/>
              <a:t>concentrates on the conditions under which individuals work </a:t>
            </a:r>
            <a:endParaRPr lang="en-US" dirty="0" smtClean="0"/>
          </a:p>
          <a:p>
            <a:r>
              <a:rPr lang="en-US" dirty="0" smtClean="0"/>
              <a:t>Some </a:t>
            </a:r>
            <a:r>
              <a:rPr lang="en-US" dirty="0"/>
              <a:t>errors cause harm but many do </a:t>
            </a:r>
            <a:r>
              <a:rPr lang="en-US" dirty="0" smtClean="0"/>
              <a:t>not.</a:t>
            </a:r>
          </a:p>
          <a:p>
            <a:r>
              <a:rPr lang="en-US" dirty="0"/>
              <a:t>Blaming and then punishing individuals is not an effective approach for improving safety within the system</a:t>
            </a:r>
          </a:p>
          <a:p>
            <a:r>
              <a:rPr lang="en-US" dirty="0"/>
              <a:t>Adverse events often occur because of system breakdowns</a:t>
            </a:r>
          </a:p>
          <a:p>
            <a:r>
              <a:rPr lang="en-US" dirty="0"/>
              <a:t>Standardizing and simplifying clinical processes is a powerful way of improving patient safety </a:t>
            </a:r>
          </a:p>
          <a:p>
            <a:endParaRPr lang="en-US" dirty="0"/>
          </a:p>
        </p:txBody>
      </p:sp>
      <p:sp>
        <p:nvSpPr>
          <p:cNvPr id="4" name="Date Placeholder 3"/>
          <p:cNvSpPr>
            <a:spLocks noGrp="1"/>
          </p:cNvSpPr>
          <p:nvPr>
            <p:ph type="dt" sz="half" idx="10"/>
          </p:nvPr>
        </p:nvSpPr>
        <p:spPr/>
        <p:txBody>
          <a:bodyPr/>
          <a:lstStyle/>
          <a:p>
            <a:fld id="{B8F355B2-72B8-40C1-9857-ED337306AA9D}" type="datetime1">
              <a:rPr lang="en-US" smtClean="0"/>
              <a:pPr/>
              <a:t>1/21/2018</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45</a:t>
            </a:fld>
            <a:endParaRPr lang="en-US" dirty="0"/>
          </a:p>
        </p:txBody>
      </p:sp>
    </p:spTree>
    <p:extLst>
      <p:ext uri="{BB962C8B-B14F-4D97-AF65-F5344CB8AC3E}">
        <p14:creationId xmlns:p14="http://schemas.microsoft.com/office/powerpoint/2010/main" xmlns="" val="165987256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2" end="2"/>
                                            </p:txEl>
                                          </p:spTgt>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p:cTn id="5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0" dur="1000"/>
                                        <p:tgtEl>
                                          <p:spTgt spid="3">
                                            <p:txEl>
                                              <p:pRg st="6" end="6"/>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3">
                                            <p:txEl>
                                              <p:pRg st="7" end="7"/>
                                            </p:txEl>
                                          </p:spTgt>
                                        </p:tgtEl>
                                        <p:attrNameLst>
                                          <p:attrName>style.visibility</p:attrName>
                                        </p:attrNameLst>
                                      </p:cBhvr>
                                      <p:to>
                                        <p:strVal val="visible"/>
                                      </p:to>
                                    </p:set>
                                    <p:anim calcmode="lin" valueType="num">
                                      <p:cBhvr>
                                        <p:cTn id="6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6"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7"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8"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Bibliography</a:t>
            </a:r>
          </a:p>
        </p:txBody>
      </p:sp>
      <p:sp>
        <p:nvSpPr>
          <p:cNvPr id="3" name="Content Placeholder 2"/>
          <p:cNvSpPr>
            <a:spLocks noGrp="1"/>
          </p:cNvSpPr>
          <p:nvPr>
            <p:ph idx="1"/>
          </p:nvPr>
        </p:nvSpPr>
        <p:spPr/>
        <p:txBody>
          <a:bodyPr>
            <a:normAutofit/>
          </a:bodyPr>
          <a:lstStyle/>
          <a:p>
            <a:r>
              <a:rPr lang="en-US" dirty="0" err="1"/>
              <a:t>Maamoun</a:t>
            </a:r>
            <a:r>
              <a:rPr lang="en-US" dirty="0"/>
              <a:t> </a:t>
            </a:r>
            <a:r>
              <a:rPr lang="en-US" dirty="0" err="1"/>
              <a:t>J,An</a:t>
            </a:r>
            <a:r>
              <a:rPr lang="en-US" dirty="0"/>
              <a:t> Introduction to Patient Safety. Journal of Medical Imaging and Radiation Sciences 40 (2009) 123-133</a:t>
            </a:r>
          </a:p>
          <a:p>
            <a:r>
              <a:rPr lang="en-US" dirty="0" smtClean="0"/>
              <a:t>Reason </a:t>
            </a:r>
            <a:r>
              <a:rPr lang="en-US" dirty="0" err="1" smtClean="0"/>
              <a:t>J.Human</a:t>
            </a:r>
            <a:r>
              <a:rPr lang="en-US" dirty="0" smtClean="0"/>
              <a:t> </a:t>
            </a:r>
            <a:r>
              <a:rPr lang="en-US" dirty="0"/>
              <a:t>error: models and management. </a:t>
            </a:r>
            <a:r>
              <a:rPr lang="pt-BR" dirty="0"/>
              <a:t>BMJ. 2000 </a:t>
            </a:r>
            <a:r>
              <a:rPr lang="pt-BR" dirty="0" smtClean="0"/>
              <a:t>Mar 18;320(7237</a:t>
            </a:r>
            <a:r>
              <a:rPr lang="pt-BR" dirty="0"/>
              <a:t>):768-70</a:t>
            </a:r>
            <a:r>
              <a:rPr lang="pt-BR" dirty="0" smtClean="0"/>
              <a:t>.</a:t>
            </a:r>
          </a:p>
          <a:p>
            <a:r>
              <a:rPr lang="en-US" dirty="0" err="1" smtClean="0"/>
              <a:t>Sutker</a:t>
            </a:r>
            <a:r>
              <a:rPr lang="en-US" dirty="0" smtClean="0"/>
              <a:t> WL</a:t>
            </a:r>
            <a:r>
              <a:rPr lang="en-US" b="1" dirty="0" smtClean="0"/>
              <a:t> </a:t>
            </a:r>
            <a:r>
              <a:rPr lang="en-US" dirty="0"/>
              <a:t>The physician's role in patient safety: What's in it for me</a:t>
            </a:r>
            <a:r>
              <a:rPr lang="en-US" dirty="0" smtClean="0"/>
              <a:t>?.</a:t>
            </a:r>
            <a:r>
              <a:rPr lang="en-US" dirty="0"/>
              <a:t> </a:t>
            </a:r>
            <a:r>
              <a:rPr lang="en-US" dirty="0" smtClean="0"/>
              <a:t>Proc </a:t>
            </a:r>
            <a:r>
              <a:rPr lang="en-US" dirty="0"/>
              <a:t>(</a:t>
            </a:r>
            <a:r>
              <a:rPr lang="en-US" dirty="0" err="1"/>
              <a:t>Bayl</a:t>
            </a:r>
            <a:r>
              <a:rPr lang="en-US" dirty="0"/>
              <a:t> </a:t>
            </a:r>
            <a:r>
              <a:rPr lang="en-US" dirty="0" err="1"/>
              <a:t>Univ</a:t>
            </a:r>
            <a:r>
              <a:rPr lang="en-US" dirty="0"/>
              <a:t> Med Cent</a:t>
            </a:r>
            <a:r>
              <a:rPr lang="en-US" dirty="0" smtClean="0"/>
              <a:t>).2008 </a:t>
            </a:r>
            <a:r>
              <a:rPr lang="en-US" dirty="0"/>
              <a:t>Jan;21(1):9-14</a:t>
            </a:r>
            <a:r>
              <a:rPr lang="en-US" dirty="0" smtClean="0"/>
              <a:t>.</a:t>
            </a:r>
          </a:p>
          <a:p>
            <a:r>
              <a:rPr lang="en-US" dirty="0" err="1"/>
              <a:t>Sutker</a:t>
            </a:r>
            <a:r>
              <a:rPr lang="en-US" dirty="0"/>
              <a:t> WL. The physician's role in patient safety: What's in it for me? Proc (</a:t>
            </a:r>
            <a:r>
              <a:rPr lang="en-US" dirty="0" err="1"/>
              <a:t>Bayl</a:t>
            </a:r>
            <a:r>
              <a:rPr lang="en-US" dirty="0"/>
              <a:t> </a:t>
            </a:r>
            <a:r>
              <a:rPr lang="en-US" dirty="0" err="1"/>
              <a:t>Univ</a:t>
            </a:r>
            <a:r>
              <a:rPr lang="en-US" dirty="0"/>
              <a:t> Med ‎Cent). 2008 Jan;21(1):9-14‎</a:t>
            </a:r>
          </a:p>
          <a:p>
            <a:r>
              <a:rPr lang="en-US" dirty="0" smtClean="0"/>
              <a:t>Goode </a:t>
            </a:r>
            <a:r>
              <a:rPr lang="en-US" dirty="0"/>
              <a:t>LD1, Clancy CM, Kimball HR, Meyer G, Eisenberg JM. When is "good enough"? The role and responsibility of physicians to improve patient safety. </a:t>
            </a:r>
            <a:r>
              <a:rPr lang="en-US" dirty="0" err="1"/>
              <a:t>Acad</a:t>
            </a:r>
            <a:r>
              <a:rPr lang="en-US" dirty="0"/>
              <a:t> Med. 2002 Oct;77(10):947-52.</a:t>
            </a:r>
          </a:p>
          <a:p>
            <a:endParaRPr lang="en-US" dirty="0" smtClean="0"/>
          </a:p>
        </p:txBody>
      </p:sp>
      <p:sp>
        <p:nvSpPr>
          <p:cNvPr id="4" name="Date Placeholder 3"/>
          <p:cNvSpPr>
            <a:spLocks noGrp="1"/>
          </p:cNvSpPr>
          <p:nvPr>
            <p:ph type="dt" sz="half" idx="10"/>
          </p:nvPr>
        </p:nvSpPr>
        <p:spPr/>
        <p:txBody>
          <a:bodyPr/>
          <a:lstStyle/>
          <a:p>
            <a:fld id="{050415D7-6690-4FCC-AF47-DF61C36C3709}" type="datetime1">
              <a:rPr lang="en-US" smtClean="0"/>
              <a:pPr/>
              <a:t>1/21/2018</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46</a:t>
            </a:fld>
            <a:endParaRPr lang="en-US" dirty="0"/>
          </a:p>
        </p:txBody>
      </p:sp>
    </p:spTree>
    <p:extLst>
      <p:ext uri="{BB962C8B-B14F-4D97-AF65-F5344CB8AC3E}">
        <p14:creationId xmlns:p14="http://schemas.microsoft.com/office/powerpoint/2010/main" xmlns="" val="88258725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smtClean="0"/>
          </a:p>
          <a:p>
            <a:pPr marL="0" indent="0" algn="ctr">
              <a:buNone/>
            </a:pPr>
            <a:r>
              <a:rPr lang="en-US" sz="4400" dirty="0" smtClean="0">
                <a:latin typeface="Algerian" panose="04020705040A02060702" pitchFamily="82" charset="0"/>
              </a:rPr>
              <a:t>  Thank you </a:t>
            </a:r>
            <a:endParaRPr lang="en-US" sz="4400" dirty="0">
              <a:latin typeface="Algerian" panose="04020705040A02060702" pitchFamily="82" charset="0"/>
            </a:endParaRPr>
          </a:p>
        </p:txBody>
      </p:sp>
      <p:sp>
        <p:nvSpPr>
          <p:cNvPr id="4" name="Date Placeholder 3"/>
          <p:cNvSpPr>
            <a:spLocks noGrp="1"/>
          </p:cNvSpPr>
          <p:nvPr>
            <p:ph type="dt" sz="half" idx="10"/>
          </p:nvPr>
        </p:nvSpPr>
        <p:spPr/>
        <p:txBody>
          <a:bodyPr/>
          <a:lstStyle/>
          <a:p>
            <a:fld id="{B8F355B2-72B8-40C1-9857-ED337306AA9D}" type="datetime1">
              <a:rPr lang="en-US" smtClean="0"/>
              <a:pPr/>
              <a:t>1/21/2018</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47</a:t>
            </a:fld>
            <a:endParaRPr lang="en-US" dirty="0"/>
          </a:p>
        </p:txBody>
      </p:sp>
    </p:spTree>
    <p:extLst>
      <p:ext uri="{BB962C8B-B14F-4D97-AF65-F5344CB8AC3E}">
        <p14:creationId xmlns:p14="http://schemas.microsoft.com/office/powerpoint/2010/main" xmlns="" val="290666756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en-US" b="1" dirty="0" smtClean="0"/>
              <a:t>Marks distribution of continuous assessment:</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lnSpc>
                <a:spcPct val="150000"/>
              </a:lnSpc>
            </a:pPr>
            <a:r>
              <a:rPr lang="en-US" b="1" dirty="0" smtClean="0"/>
              <a:t>Ten marks for first students groups presentation on topics 2 and 3. Five </a:t>
            </a:r>
            <a:r>
              <a:rPr lang="en-US" b="1" dirty="0" smtClean="0"/>
              <a:t>marks for each of the </a:t>
            </a:r>
            <a:r>
              <a:rPr lang="en-US" b="1" dirty="0" smtClean="0"/>
              <a:t>other 2 </a:t>
            </a:r>
            <a:r>
              <a:rPr lang="en-US" b="1" dirty="0" smtClean="0"/>
              <a:t>students group presentations with a total of 20 </a:t>
            </a:r>
            <a:r>
              <a:rPr lang="en-US" b="1" dirty="0" smtClean="0"/>
              <a:t>marks.</a:t>
            </a:r>
            <a:endParaRPr lang="en-US" dirty="0" smtClean="0"/>
          </a:p>
          <a:p>
            <a:pPr>
              <a:lnSpc>
                <a:spcPct val="150000"/>
              </a:lnSpc>
            </a:pPr>
            <a:r>
              <a:rPr lang="en-US" b="1" dirty="0" smtClean="0"/>
              <a:t>Four </a:t>
            </a:r>
            <a:r>
              <a:rPr lang="en-US" b="1" dirty="0" smtClean="0"/>
              <a:t>marks for each of the three students group assignments with a total of 12 marks.</a:t>
            </a:r>
            <a:endParaRPr lang="en-US" dirty="0" smtClean="0"/>
          </a:p>
          <a:p>
            <a:pPr>
              <a:lnSpc>
                <a:spcPct val="150000"/>
              </a:lnSpc>
            </a:pPr>
            <a:r>
              <a:rPr lang="en-US" b="1" dirty="0" smtClean="0"/>
              <a:t>2 </a:t>
            </a:r>
            <a:r>
              <a:rPr lang="en-US" b="1" dirty="0" smtClean="0"/>
              <a:t>marks for quizzes/active participation at the end of the four topics which don’t have presentations or assignments (1, 4, 8, and 10). This is to enhance </a:t>
            </a:r>
            <a:r>
              <a:rPr lang="en-US" b="1" dirty="0" smtClean="0"/>
              <a:t>active </a:t>
            </a:r>
            <a:r>
              <a:rPr lang="en-US" b="1" dirty="0" smtClean="0"/>
              <a:t>participation.</a:t>
            </a:r>
            <a:endParaRPr lang="en-US" dirty="0" smtClean="0"/>
          </a:p>
          <a:p>
            <a:pPr>
              <a:lnSpc>
                <a:spcPct val="150000"/>
              </a:lnSpc>
            </a:pPr>
            <a:endParaRPr lang="en-US" dirty="0"/>
          </a:p>
        </p:txBody>
      </p:sp>
      <p:sp>
        <p:nvSpPr>
          <p:cNvPr id="4" name="Date Placeholder 3"/>
          <p:cNvSpPr>
            <a:spLocks noGrp="1"/>
          </p:cNvSpPr>
          <p:nvPr>
            <p:ph type="dt" sz="half" idx="10"/>
          </p:nvPr>
        </p:nvSpPr>
        <p:spPr/>
        <p:txBody>
          <a:bodyPr/>
          <a:lstStyle/>
          <a:p>
            <a:fld id="{B8F355B2-72B8-40C1-9857-ED337306AA9D}" type="datetime1">
              <a:rPr lang="en-US" smtClean="0"/>
              <a:pPr/>
              <a:t>1/21/2018</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5</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is Patients </a:t>
            </a:r>
            <a:r>
              <a:rPr lang="en-US" dirty="0" smtClean="0"/>
              <a:t>Safety? </a:t>
            </a:r>
            <a:endParaRPr lang="en-US" dirty="0"/>
          </a:p>
        </p:txBody>
      </p:sp>
      <p:sp>
        <p:nvSpPr>
          <p:cNvPr id="4" name="Date Placeholder 3"/>
          <p:cNvSpPr>
            <a:spLocks noGrp="1"/>
          </p:cNvSpPr>
          <p:nvPr>
            <p:ph type="dt" sz="half" idx="10"/>
          </p:nvPr>
        </p:nvSpPr>
        <p:spPr/>
        <p:txBody>
          <a:bodyPr/>
          <a:lstStyle/>
          <a:p>
            <a:fld id="{382FEC78-D395-4990-A770-4E329FAFB4C3}" type="datetime1">
              <a:rPr lang="en-US" smtClean="0"/>
              <a:pPr/>
              <a:t>1/21/2018</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6</a:t>
            </a:fld>
            <a:endParaRPr lang="en-US" dirty="0"/>
          </a:p>
        </p:txBody>
      </p:sp>
      <p:sp>
        <p:nvSpPr>
          <p:cNvPr id="7" name="عنوان فرعي 6"/>
          <p:cNvSpPr>
            <a:spLocks noGrp="1"/>
          </p:cNvSpPr>
          <p:nvPr>
            <p:ph type="subTitle" idx="1"/>
          </p:nvPr>
        </p:nvSpPr>
        <p:spPr/>
        <p:txBody>
          <a:bodyPr/>
          <a:lstStyle/>
          <a:p>
            <a:endParaRPr lang="ar-SA"/>
          </a:p>
        </p:txBody>
      </p:sp>
    </p:spTree>
    <p:extLst>
      <p:ext uri="{BB962C8B-B14F-4D97-AF65-F5344CB8AC3E}">
        <p14:creationId xmlns:p14="http://schemas.microsoft.com/office/powerpoint/2010/main" xmlns="" val="3360453856"/>
      </p:ext>
    </p:extLst>
  </p:cSld>
  <p:clrMapOvr>
    <a:masterClrMapping/>
  </p:clrMapOvr>
  <mc:AlternateContent xmlns:mc="http://schemas.openxmlformats.org/markup-compatibility/2006">
    <mc:Choice xmlns:p15="http://schemas.microsoft.com/office/powerpoint/2012/main" xmlns="" Requires="p15">
      <p:transition spd="slow">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of the topic</a:t>
            </a:r>
            <a:endParaRPr lang="en-US" dirty="0"/>
          </a:p>
        </p:txBody>
      </p:sp>
      <p:sp>
        <p:nvSpPr>
          <p:cNvPr id="3" name="Content Placeholder 2"/>
          <p:cNvSpPr>
            <a:spLocks noGrp="1"/>
          </p:cNvSpPr>
          <p:nvPr>
            <p:ph idx="1"/>
          </p:nvPr>
        </p:nvSpPr>
        <p:spPr>
          <a:xfrm>
            <a:off x="1005341" y="2314175"/>
            <a:ext cx="8946541" cy="3057925"/>
          </a:xfrm>
        </p:spPr>
        <p:txBody>
          <a:bodyPr/>
          <a:lstStyle/>
          <a:p>
            <a:pPr lvl="0"/>
            <a:r>
              <a:rPr lang="en-US" b="1" dirty="0" smtClean="0"/>
              <a:t>Define the basic concepts of patient safety.</a:t>
            </a:r>
            <a:endParaRPr lang="en-US" dirty="0" smtClean="0"/>
          </a:p>
          <a:p>
            <a:pPr>
              <a:buNone/>
            </a:pPr>
            <a:r>
              <a:rPr lang="en-US" b="1" dirty="0" smtClean="0"/>
              <a:t> </a:t>
            </a:r>
            <a:endParaRPr lang="en-US" dirty="0" smtClean="0"/>
          </a:p>
          <a:p>
            <a:pPr lvl="0"/>
            <a:r>
              <a:rPr lang="en-US" b="1" dirty="0" smtClean="0"/>
              <a:t>Identify the application of patient safety in clinical practice. </a:t>
            </a:r>
            <a:endParaRPr lang="en-US" dirty="0" smtClean="0"/>
          </a:p>
          <a:p>
            <a:pPr>
              <a:buNone/>
            </a:pPr>
            <a:r>
              <a:rPr lang="en-US" b="1" dirty="0" smtClean="0"/>
              <a:t> </a:t>
            </a:r>
            <a:endParaRPr lang="en-US" dirty="0" smtClean="0"/>
          </a:p>
          <a:p>
            <a:r>
              <a:rPr lang="en-US" b="1" dirty="0" smtClean="0"/>
              <a:t>Identify the consequences of unsafe practice in health-care.</a:t>
            </a:r>
            <a:endParaRPr lang="en-US" dirty="0"/>
          </a:p>
        </p:txBody>
      </p:sp>
      <p:sp>
        <p:nvSpPr>
          <p:cNvPr id="4" name="Date Placeholder 3"/>
          <p:cNvSpPr>
            <a:spLocks noGrp="1"/>
          </p:cNvSpPr>
          <p:nvPr>
            <p:ph type="dt" sz="half" idx="10"/>
          </p:nvPr>
        </p:nvSpPr>
        <p:spPr/>
        <p:txBody>
          <a:bodyPr/>
          <a:lstStyle/>
          <a:p>
            <a:fld id="{B8F355B2-72B8-40C1-9857-ED337306AA9D}" type="datetime1">
              <a:rPr lang="en-US" smtClean="0"/>
              <a:pPr/>
              <a:t>1/21/2018</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7</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a:t>
            </a:r>
            <a:endParaRPr lang="ar-JO" dirty="0"/>
          </a:p>
        </p:txBody>
      </p:sp>
      <p:sp>
        <p:nvSpPr>
          <p:cNvPr id="3" name="Content Placeholder 2"/>
          <p:cNvSpPr>
            <a:spLocks noGrp="1"/>
          </p:cNvSpPr>
          <p:nvPr>
            <p:ph idx="1"/>
          </p:nvPr>
        </p:nvSpPr>
        <p:spPr>
          <a:xfrm>
            <a:off x="1103312" y="1377864"/>
            <a:ext cx="8946541" cy="4870536"/>
          </a:xfrm>
        </p:spPr>
        <p:txBody>
          <a:bodyPr>
            <a:normAutofit/>
          </a:bodyPr>
          <a:lstStyle/>
          <a:p>
            <a:r>
              <a:rPr lang="en-US" sz="2400" dirty="0" smtClean="0"/>
              <a:t>Introduction and defining </a:t>
            </a:r>
            <a:r>
              <a:rPr lang="en-US" sz="2400" dirty="0"/>
              <a:t>patient safety</a:t>
            </a:r>
          </a:p>
          <a:p>
            <a:r>
              <a:rPr lang="en-US" sz="2400" dirty="0" smtClean="0"/>
              <a:t>The </a:t>
            </a:r>
            <a:r>
              <a:rPr lang="en-US" sz="2400" dirty="0"/>
              <a:t>key dimensions of healthcare quality </a:t>
            </a:r>
            <a:endParaRPr lang="en-US" sz="2400" dirty="0" smtClean="0"/>
          </a:p>
          <a:p>
            <a:r>
              <a:rPr lang="en-US" sz="2400" dirty="0"/>
              <a:t>H</a:t>
            </a:r>
            <a:r>
              <a:rPr lang="en-US" sz="2400" dirty="0" smtClean="0"/>
              <a:t>arm Versus error</a:t>
            </a:r>
          </a:p>
          <a:p>
            <a:r>
              <a:rPr lang="en-US" sz="2400" dirty="0"/>
              <a:t>Sources of System </a:t>
            </a:r>
            <a:r>
              <a:rPr lang="en-US" sz="2400" dirty="0" smtClean="0"/>
              <a:t>Error</a:t>
            </a:r>
          </a:p>
          <a:p>
            <a:r>
              <a:rPr lang="en-US" sz="2400" dirty="0" smtClean="0"/>
              <a:t>Patient </a:t>
            </a:r>
            <a:r>
              <a:rPr lang="en-US" sz="2400" dirty="0"/>
              <a:t>safety </a:t>
            </a:r>
            <a:r>
              <a:rPr lang="en-US" sz="2400" dirty="0" smtClean="0"/>
              <a:t>culture</a:t>
            </a:r>
          </a:p>
          <a:p>
            <a:r>
              <a:rPr lang="en-US" sz="2400" dirty="0" smtClean="0"/>
              <a:t>Types of clinical  incident</a:t>
            </a:r>
          </a:p>
          <a:p>
            <a:r>
              <a:rPr lang="en-US" sz="2400" dirty="0"/>
              <a:t>Seven levels of </a:t>
            </a:r>
            <a:r>
              <a:rPr lang="en-US" sz="2400" dirty="0" smtClean="0"/>
              <a:t>safety</a:t>
            </a:r>
          </a:p>
          <a:p>
            <a:r>
              <a:rPr lang="en-US" sz="2400" dirty="0" smtClean="0"/>
              <a:t>Case </a:t>
            </a:r>
            <a:r>
              <a:rPr lang="en-US" sz="2400" dirty="0"/>
              <a:t>scenario</a:t>
            </a:r>
            <a:r>
              <a:rPr lang="en-US" sz="2400" dirty="0" smtClean="0"/>
              <a:t> </a:t>
            </a:r>
            <a:endParaRPr lang="ar-JO" sz="2400" dirty="0"/>
          </a:p>
        </p:txBody>
      </p:sp>
      <p:sp>
        <p:nvSpPr>
          <p:cNvPr id="4" name="Date Placeholder 3"/>
          <p:cNvSpPr>
            <a:spLocks noGrp="1"/>
          </p:cNvSpPr>
          <p:nvPr>
            <p:ph type="dt" sz="half" idx="10"/>
          </p:nvPr>
        </p:nvSpPr>
        <p:spPr/>
        <p:txBody>
          <a:bodyPr/>
          <a:lstStyle/>
          <a:p>
            <a:fld id="{8B25C0C3-EB12-4188-B780-FCA05E17C3AA}" type="datetime1">
              <a:rPr lang="en-US" smtClean="0"/>
              <a:pPr/>
              <a:t>1/21/2018</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8</a:t>
            </a:fld>
            <a:endParaRPr lang="en-US" dirty="0"/>
          </a:p>
        </p:txBody>
      </p:sp>
    </p:spTree>
    <p:extLst>
      <p:ext uri="{BB962C8B-B14F-4D97-AF65-F5344CB8AC3E}">
        <p14:creationId xmlns:p14="http://schemas.microsoft.com/office/powerpoint/2010/main" xmlns="" val="94662750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 calcmode="lin" valueType="num">
                                      <p:cBhvr>
                                        <p:cTn id="6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txEl>
                                              <p:pRg st="7" end="7"/>
                                            </p:txEl>
                                          </p:spTgt>
                                        </p:tgtEl>
                                        <p:attrNameLst>
                                          <p:attrName>style.visibility</p:attrName>
                                        </p:attrNameLst>
                                      </p:cBhvr>
                                      <p:to>
                                        <p:strVal val="visible"/>
                                      </p:to>
                                    </p:set>
                                    <p:anim calcmode="lin" valueType="num">
                                      <p:cBhvr>
                                        <p:cTn id="71"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2718"/>
            <a:ext cx="9288834" cy="1083982"/>
          </a:xfrm>
        </p:spPr>
        <p:txBody>
          <a:bodyPr/>
          <a:lstStyle/>
          <a:p>
            <a:r>
              <a:rPr lang="en-US" dirty="0" smtClean="0"/>
              <a:t>Objectives</a:t>
            </a:r>
            <a:endParaRPr lang="ar-JO" dirty="0"/>
          </a:p>
        </p:txBody>
      </p:sp>
      <p:sp>
        <p:nvSpPr>
          <p:cNvPr id="3" name="Content Placeholder 2"/>
          <p:cNvSpPr>
            <a:spLocks noGrp="1"/>
          </p:cNvSpPr>
          <p:nvPr>
            <p:ph idx="1"/>
          </p:nvPr>
        </p:nvSpPr>
        <p:spPr>
          <a:xfrm>
            <a:off x="990600" y="1652636"/>
            <a:ext cx="9211087" cy="4785221"/>
          </a:xfrm>
        </p:spPr>
        <p:txBody>
          <a:bodyPr>
            <a:normAutofit fontScale="77500" lnSpcReduction="20000"/>
          </a:bodyPr>
          <a:lstStyle/>
          <a:p>
            <a:r>
              <a:rPr lang="en-US" sz="3200" dirty="0" smtClean="0"/>
              <a:t>After completing this lecture you should:</a:t>
            </a:r>
          </a:p>
          <a:p>
            <a:pPr marL="0" indent="0">
              <a:buNone/>
            </a:pPr>
            <a:endParaRPr lang="en-US" sz="3200" dirty="0" smtClean="0"/>
          </a:p>
          <a:p>
            <a:pPr lvl="1"/>
            <a:r>
              <a:rPr lang="en-US" sz="3200" dirty="0" smtClean="0"/>
              <a:t>Recognize </a:t>
            </a:r>
            <a:r>
              <a:rPr lang="en-US" sz="3200" dirty="0"/>
              <a:t>the magnitude and the importance of patient safety </a:t>
            </a:r>
          </a:p>
          <a:p>
            <a:pPr lvl="1"/>
            <a:r>
              <a:rPr lang="en-US" sz="3200" dirty="0" smtClean="0"/>
              <a:t>Define </a:t>
            </a:r>
            <a:r>
              <a:rPr lang="en-US" sz="3200" dirty="0"/>
              <a:t>and describe the key elements of </a:t>
            </a:r>
            <a:r>
              <a:rPr lang="en-US" sz="3200" dirty="0" smtClean="0"/>
              <a:t>healthcare quality</a:t>
            </a:r>
            <a:endParaRPr lang="en-US" sz="3200" dirty="0">
              <a:ea typeface="Calibri"/>
              <a:cs typeface="Arial"/>
            </a:endParaRPr>
          </a:p>
          <a:p>
            <a:pPr lvl="1"/>
            <a:r>
              <a:rPr lang="en-US" sz="3200" dirty="0"/>
              <a:t>Summarize the differences between error and </a:t>
            </a:r>
            <a:r>
              <a:rPr lang="en-US" sz="3200" dirty="0" smtClean="0"/>
              <a:t>harm</a:t>
            </a:r>
          </a:p>
          <a:p>
            <a:pPr lvl="1"/>
            <a:r>
              <a:rPr lang="en-US" sz="3200" dirty="0"/>
              <a:t>Recognizing characteristics of a just culture</a:t>
            </a:r>
          </a:p>
          <a:p>
            <a:pPr lvl="1"/>
            <a:r>
              <a:rPr lang="en-US" sz="3200" dirty="0"/>
              <a:t>Differentiate between the different types of clinical incidence  </a:t>
            </a:r>
          </a:p>
          <a:p>
            <a:pPr lvl="1"/>
            <a:r>
              <a:rPr lang="en-US" sz="3200" dirty="0"/>
              <a:t>Describe several specific behaviors you can practice to foster a culture of safety in your workplace</a:t>
            </a:r>
          </a:p>
          <a:p>
            <a:pPr lvl="1"/>
            <a:endParaRPr lang="en-US" dirty="0" smtClean="0"/>
          </a:p>
          <a:p>
            <a:endParaRPr lang="en-US" sz="1700" dirty="0" smtClean="0"/>
          </a:p>
          <a:p>
            <a:endParaRPr lang="en-US" sz="1400" dirty="0" smtClean="0"/>
          </a:p>
          <a:p>
            <a:endParaRPr lang="en-US" sz="1400" dirty="0" smtClean="0"/>
          </a:p>
          <a:p>
            <a:endParaRPr lang="en-US" sz="1700" dirty="0"/>
          </a:p>
          <a:p>
            <a:endParaRPr lang="en-US" sz="1700" dirty="0" smtClean="0"/>
          </a:p>
          <a:p>
            <a:endParaRPr lang="ar-JO" sz="1700" dirty="0" smtClean="0"/>
          </a:p>
          <a:p>
            <a:endParaRPr lang="en-US" dirty="0"/>
          </a:p>
          <a:p>
            <a:endParaRPr lang="ar-JO" dirty="0"/>
          </a:p>
        </p:txBody>
      </p:sp>
      <p:sp>
        <p:nvSpPr>
          <p:cNvPr id="6" name="Date Placeholder 5"/>
          <p:cNvSpPr>
            <a:spLocks noGrp="1"/>
          </p:cNvSpPr>
          <p:nvPr>
            <p:ph type="dt" sz="half" idx="10"/>
          </p:nvPr>
        </p:nvSpPr>
        <p:spPr/>
        <p:txBody>
          <a:bodyPr/>
          <a:lstStyle/>
          <a:p>
            <a:fld id="{EDBE7B81-13EF-41C8-8DB6-E6AB916127E2}" type="datetime1">
              <a:rPr lang="en-US" smtClean="0"/>
              <a:pPr/>
              <a:t>1/21/2018</a:t>
            </a:fld>
            <a:endParaRPr lang="en-US" dirty="0"/>
          </a:p>
        </p:txBody>
      </p:sp>
      <p:sp>
        <p:nvSpPr>
          <p:cNvPr id="7" name="Footer Placeholder 6"/>
          <p:cNvSpPr>
            <a:spLocks noGrp="1"/>
          </p:cNvSpPr>
          <p:nvPr>
            <p:ph type="ftr" sz="quarter" idx="11"/>
          </p:nvPr>
        </p:nvSpPr>
        <p:spPr/>
        <p:txBody>
          <a:bodyPr/>
          <a:lstStyle/>
          <a:p>
            <a:r>
              <a:rPr lang="en-US" smtClean="0"/>
              <a:t>Patient Safety </a:t>
            </a:r>
            <a:endParaRPr lang="en-US" dirty="0"/>
          </a:p>
        </p:txBody>
      </p:sp>
      <p:sp>
        <p:nvSpPr>
          <p:cNvPr id="8" name="Slide Number Placeholder 7"/>
          <p:cNvSpPr>
            <a:spLocks noGrp="1"/>
          </p:cNvSpPr>
          <p:nvPr>
            <p:ph type="sldNum" sz="quarter" idx="12"/>
          </p:nvPr>
        </p:nvSpPr>
        <p:spPr/>
        <p:txBody>
          <a:bodyPr/>
          <a:lstStyle/>
          <a:p>
            <a:fld id="{D57F1E4F-1CFF-5643-939E-02111984F565}" type="slidenum">
              <a:rPr lang="en-US" smtClean="0"/>
              <a:pPr/>
              <a:t>9</a:t>
            </a:fld>
            <a:endParaRPr lang="en-US" dirty="0"/>
          </a:p>
        </p:txBody>
      </p:sp>
    </p:spTree>
    <p:extLst>
      <p:ext uri="{BB962C8B-B14F-4D97-AF65-F5344CB8AC3E}">
        <p14:creationId xmlns:p14="http://schemas.microsoft.com/office/powerpoint/2010/main" xmlns="" val="824950190"/>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2" end="2"/>
                                            </p:txEl>
                                          </p:spTgt>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3" end="3"/>
                                            </p:txEl>
                                          </p:spTgt>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4" end="4"/>
                                            </p:txEl>
                                          </p:spTgt>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5" end="5"/>
                                            </p:txEl>
                                          </p:spTgt>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p:cTn id="4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8" dur="1000"/>
                                        <p:tgtEl>
                                          <p:spTgt spid="3">
                                            <p:txEl>
                                              <p:pRg st="6" end="6"/>
                                            </p:txEl>
                                          </p:spTgt>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 calcmode="lin" valueType="num">
                                      <p:cBhvr>
                                        <p:cTn id="51"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2"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3"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4"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2451</TotalTime>
  <Words>2344</Words>
  <Application>Microsoft Office PowerPoint</Application>
  <PresentationFormat>Custom</PresentationFormat>
  <Paragraphs>453</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Ion</vt:lpstr>
      <vt:lpstr>Patient Safety Course</vt:lpstr>
      <vt:lpstr>Course Description</vt:lpstr>
      <vt:lpstr>Topics</vt:lpstr>
      <vt:lpstr>General Objectives Course </vt:lpstr>
      <vt:lpstr>Marks distribution of continuous assessment: </vt:lpstr>
      <vt:lpstr>What is Patients Safety? </vt:lpstr>
      <vt:lpstr>Objectives of the topic</vt:lpstr>
      <vt:lpstr>Outline </vt:lpstr>
      <vt:lpstr>Objectives</vt:lpstr>
      <vt:lpstr>Defining patient safety-Video</vt:lpstr>
      <vt:lpstr>Defining patient safety </vt:lpstr>
      <vt:lpstr>Introduction </vt:lpstr>
      <vt:lpstr>Introduction –Video </vt:lpstr>
      <vt:lpstr>Why is it a problem?</vt:lpstr>
      <vt:lpstr>The 6 key dimensions of healthcare quality </vt:lpstr>
      <vt:lpstr>The 6 key dimensions of healthcare quality </vt:lpstr>
      <vt:lpstr>The 6 key dimensions of healthcare quality </vt:lpstr>
      <vt:lpstr>Harm VS Error </vt:lpstr>
      <vt:lpstr>Sources of System Error</vt:lpstr>
      <vt:lpstr>Error in medicine</vt:lpstr>
      <vt:lpstr>Definition of patient safety culture</vt:lpstr>
      <vt:lpstr>Patient safety culture</vt:lpstr>
      <vt:lpstr>Patient safety culture</vt:lpstr>
      <vt:lpstr> Living a Just Culture Video </vt:lpstr>
      <vt:lpstr>The concept of Clinical incident: </vt:lpstr>
      <vt:lpstr>Types of Clinical incident</vt:lpstr>
      <vt:lpstr>Types of Clinical incident</vt:lpstr>
      <vt:lpstr>Types of Clinical incident</vt:lpstr>
      <vt:lpstr>Types of Clinical incident</vt:lpstr>
      <vt:lpstr>Types of Clinical incident</vt:lpstr>
      <vt:lpstr>Types of Clinical incident</vt:lpstr>
      <vt:lpstr>Seven levels of safety </vt:lpstr>
      <vt:lpstr>Seven levels of safety </vt:lpstr>
      <vt:lpstr>Seven levels of safety </vt:lpstr>
      <vt:lpstr>The physician’s role in patient safety</vt:lpstr>
      <vt:lpstr>Video </vt:lpstr>
      <vt:lpstr>Case Study - 1</vt:lpstr>
      <vt:lpstr>Case Study – 1 Recommended actions: </vt:lpstr>
      <vt:lpstr>Case Study - 2 </vt:lpstr>
      <vt:lpstr>Continue…. case study - 2  </vt:lpstr>
      <vt:lpstr>Slide 41</vt:lpstr>
      <vt:lpstr>Can you identify the contributing factors to this error?</vt:lpstr>
      <vt:lpstr>How could this error have been prevented?</vt:lpstr>
      <vt:lpstr>How could this error have been prevented?</vt:lpstr>
      <vt:lpstr>Conclusion</vt:lpstr>
      <vt:lpstr>Bibliography</vt:lpstr>
      <vt:lpstr>Slide 47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Patients Safety</dc:title>
  <dc:creator>maher</dc:creator>
  <cp:lastModifiedBy>Dr.Nihal</cp:lastModifiedBy>
  <cp:revision>244</cp:revision>
  <cp:lastPrinted>2015-09-06T12:26:36Z</cp:lastPrinted>
  <dcterms:created xsi:type="dcterms:W3CDTF">2015-09-03T12:12:01Z</dcterms:created>
  <dcterms:modified xsi:type="dcterms:W3CDTF">2018-01-21T07:54:45Z</dcterms:modified>
</cp:coreProperties>
</file>