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9"/>
  </p:notesMasterIdLst>
  <p:sldIdLst>
    <p:sldId id="256" r:id="rId2"/>
    <p:sldId id="310" r:id="rId3"/>
    <p:sldId id="311" r:id="rId4"/>
    <p:sldId id="312" r:id="rId5"/>
    <p:sldId id="257" r:id="rId6"/>
    <p:sldId id="296" r:id="rId7"/>
    <p:sldId id="297" r:id="rId8"/>
    <p:sldId id="382" r:id="rId9"/>
    <p:sldId id="387" r:id="rId10"/>
    <p:sldId id="388" r:id="rId11"/>
    <p:sldId id="385" r:id="rId12"/>
    <p:sldId id="386" r:id="rId13"/>
    <p:sldId id="384" r:id="rId14"/>
    <p:sldId id="298" r:id="rId15"/>
    <p:sldId id="316" r:id="rId16"/>
    <p:sldId id="317" r:id="rId17"/>
    <p:sldId id="313" r:id="rId18"/>
    <p:sldId id="318" r:id="rId19"/>
    <p:sldId id="319" r:id="rId20"/>
    <p:sldId id="320" r:id="rId21"/>
    <p:sldId id="321" r:id="rId22"/>
    <p:sldId id="322" r:id="rId23"/>
    <p:sldId id="323" r:id="rId24"/>
    <p:sldId id="314" r:id="rId25"/>
    <p:sldId id="324" r:id="rId26"/>
    <p:sldId id="326" r:id="rId27"/>
    <p:sldId id="325" r:id="rId28"/>
    <p:sldId id="327" r:id="rId29"/>
    <p:sldId id="328" r:id="rId30"/>
    <p:sldId id="258" r:id="rId31"/>
    <p:sldId id="329" r:id="rId32"/>
    <p:sldId id="330" r:id="rId33"/>
    <p:sldId id="331" r:id="rId34"/>
    <p:sldId id="332" r:id="rId35"/>
    <p:sldId id="334" r:id="rId36"/>
    <p:sldId id="335" r:id="rId37"/>
    <p:sldId id="336" r:id="rId38"/>
    <p:sldId id="338" r:id="rId39"/>
    <p:sldId id="259" r:id="rId40"/>
    <p:sldId id="260" r:id="rId41"/>
    <p:sldId id="261" r:id="rId42"/>
    <p:sldId id="262" r:id="rId43"/>
    <p:sldId id="263" r:id="rId44"/>
    <p:sldId id="264" r:id="rId45"/>
    <p:sldId id="265" r:id="rId46"/>
    <p:sldId id="277" r:id="rId47"/>
    <p:sldId id="267" r:id="rId48"/>
    <p:sldId id="278" r:id="rId49"/>
    <p:sldId id="279" r:id="rId50"/>
    <p:sldId id="280" r:id="rId51"/>
    <p:sldId id="269" r:id="rId52"/>
    <p:sldId id="270" r:id="rId53"/>
    <p:sldId id="271" r:id="rId54"/>
    <p:sldId id="272" r:id="rId55"/>
    <p:sldId id="281" r:id="rId56"/>
    <p:sldId id="282" r:id="rId57"/>
    <p:sldId id="283" r:id="rId58"/>
    <p:sldId id="274" r:id="rId59"/>
    <p:sldId id="275" r:id="rId60"/>
    <p:sldId id="276" r:id="rId61"/>
    <p:sldId id="284" r:id="rId62"/>
    <p:sldId id="285" r:id="rId63"/>
    <p:sldId id="290" r:id="rId64"/>
    <p:sldId id="291" r:id="rId65"/>
    <p:sldId id="292" r:id="rId66"/>
    <p:sldId id="287" r:id="rId67"/>
    <p:sldId id="371"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66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941" autoAdjust="0"/>
    <p:restoredTop sz="94660"/>
  </p:normalViewPr>
  <p:slideViewPr>
    <p:cSldViewPr snapToGrid="0">
      <p:cViewPr varScale="1">
        <p:scale>
          <a:sx n="116" d="100"/>
          <a:sy n="116" d="100"/>
        </p:scale>
        <p:origin x="190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F040BD-5954-4831-9390-E8B05D3F057E}" type="datetimeFigureOut">
              <a:rPr lang="en-US" smtClean="0"/>
              <a:t>3/25/2018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563929-4918-46C2-9A96-1BA195C247C3}" type="slidenum">
              <a:rPr lang="en-US" smtClean="0"/>
              <a:t>‹#›</a:t>
            </a:fld>
            <a:endParaRPr lang="en-US"/>
          </a:p>
        </p:txBody>
      </p:sp>
    </p:spTree>
    <p:extLst>
      <p:ext uri="{BB962C8B-B14F-4D97-AF65-F5344CB8AC3E}">
        <p14:creationId xmlns:p14="http://schemas.microsoft.com/office/powerpoint/2010/main" val="1201448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787820F-0533-407F-84CA-BAD37242752F}" type="slidenum">
              <a:rPr lang="en-US" altLang="en-US">
                <a:solidFill>
                  <a:srgbClr val="000000"/>
                </a:solidFill>
                <a:latin typeface="Times New Roman" panose="02020603050405020304" pitchFamily="18" charset="0"/>
              </a:rPr>
              <a:pPr>
                <a:spcBef>
                  <a:spcPct val="0"/>
                </a:spcBef>
              </a:pPr>
              <a:t>46</a:t>
            </a:fld>
            <a:endParaRPr lang="en-US" altLang="en-US">
              <a:solidFill>
                <a:srgbClr val="000000"/>
              </a:solidFill>
              <a:latin typeface="Times New Roman" panose="02020603050405020304" pitchFamily="18" charset="0"/>
            </a:endParaRPr>
          </a:p>
        </p:txBody>
      </p:sp>
      <p:sp>
        <p:nvSpPr>
          <p:cNvPr id="60419" name="Rectangle 2"/>
          <p:cNvSpPr>
            <a:spLocks noGrp="1" noRot="1" noChangeAspect="1" noChangeArrowheads="1" noTextEdit="1"/>
          </p:cNvSpPr>
          <p:nvPr>
            <p:ph type="sldImg"/>
          </p:nvPr>
        </p:nvSpPr>
        <p:spPr>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ln>
        </p:spPr>
        <p:txBody>
          <a:bodyPr/>
          <a:lstStyle/>
          <a:p>
            <a:pPr eaLnBrk="1" hangingPunct="1">
              <a:buFontTx/>
              <a:buChar char="•"/>
            </a:pPr>
            <a:r>
              <a:rPr lang="en-US" altLang="en-US" smtClean="0">
                <a:latin typeface="Arial" panose="020B0604020202020204" pitchFamily="34" charset="0"/>
              </a:rPr>
              <a:t>Proper fit testing is important to maximize the effectiveness of the mask</a:t>
            </a:r>
          </a:p>
          <a:p>
            <a:pPr eaLnBrk="1" hangingPunct="1">
              <a:buFontTx/>
              <a:buChar char="•"/>
            </a:pPr>
            <a:r>
              <a:rPr lang="en-US" altLang="en-US" smtClean="0">
                <a:latin typeface="Arial" panose="020B0604020202020204" pitchFamily="34" charset="0"/>
              </a:rPr>
              <a:t>An N95 respirator will ONLY offer maximally effective protection if it has been tested to show that it fits well.  </a:t>
            </a:r>
          </a:p>
          <a:p>
            <a:pPr eaLnBrk="1" hangingPunct="1">
              <a:buFontTx/>
              <a:buChar char="•"/>
            </a:pPr>
            <a:r>
              <a:rPr lang="en-US" altLang="en-US" smtClean="0">
                <a:latin typeface="Arial" panose="020B0604020202020204" pitchFamily="34" charset="0"/>
              </a:rPr>
              <a:t>If the respirator has a bad fit, inhaled air can leak around the edges and be inhaled without going through the filter.  </a:t>
            </a:r>
          </a:p>
          <a:p>
            <a:pPr eaLnBrk="1" hangingPunct="1">
              <a:buFontTx/>
              <a:buChar char="•"/>
            </a:pPr>
            <a:r>
              <a:rPr lang="en-US" altLang="en-US" smtClean="0">
                <a:latin typeface="Arial" panose="020B0604020202020204" pitchFamily="34" charset="0"/>
              </a:rPr>
              <a:t>If the respirator has been fit tested, and the edges seal well to the face, inhaled air goes through the filter allowing the majority of the microorganisms and particulate matter to be filtered out of the air before it is inhaled </a:t>
            </a:r>
          </a:p>
        </p:txBody>
      </p:sp>
    </p:spTree>
    <p:extLst>
      <p:ext uri="{BB962C8B-B14F-4D97-AF65-F5344CB8AC3E}">
        <p14:creationId xmlns:p14="http://schemas.microsoft.com/office/powerpoint/2010/main" val="966892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219FD4A-3E11-4CAD-B9BE-FA28FD640625}" type="datetimeFigureOut">
              <a:rPr lang="en-US" smtClean="0"/>
              <a:t>3/25/2018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072C2D-2646-42B6-A5AF-01B543B12E00}" type="slidenum">
              <a:rPr lang="en-US" smtClean="0"/>
              <a:t>‹#›</a:t>
            </a:fld>
            <a:endParaRPr lang="en-US"/>
          </a:p>
        </p:txBody>
      </p:sp>
    </p:spTree>
    <p:extLst>
      <p:ext uri="{BB962C8B-B14F-4D97-AF65-F5344CB8AC3E}">
        <p14:creationId xmlns:p14="http://schemas.microsoft.com/office/powerpoint/2010/main" val="3331437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19FD4A-3E11-4CAD-B9BE-FA28FD640625}" type="datetimeFigureOut">
              <a:rPr lang="en-US" smtClean="0"/>
              <a:t>3/25/2018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072C2D-2646-42B6-A5AF-01B543B12E00}" type="slidenum">
              <a:rPr lang="en-US" smtClean="0"/>
              <a:t>‹#›</a:t>
            </a:fld>
            <a:endParaRPr lang="en-US"/>
          </a:p>
        </p:txBody>
      </p:sp>
    </p:spTree>
    <p:extLst>
      <p:ext uri="{BB962C8B-B14F-4D97-AF65-F5344CB8AC3E}">
        <p14:creationId xmlns:p14="http://schemas.microsoft.com/office/powerpoint/2010/main" val="4114015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19FD4A-3E11-4CAD-B9BE-FA28FD640625}" type="datetimeFigureOut">
              <a:rPr lang="en-US" smtClean="0"/>
              <a:t>3/25/2018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072C2D-2646-42B6-A5AF-01B543B12E00}" type="slidenum">
              <a:rPr lang="en-US" smtClean="0"/>
              <a:t>‹#›</a:t>
            </a:fld>
            <a:endParaRPr lang="en-US"/>
          </a:p>
        </p:txBody>
      </p:sp>
    </p:spTree>
    <p:extLst>
      <p:ext uri="{BB962C8B-B14F-4D97-AF65-F5344CB8AC3E}">
        <p14:creationId xmlns:p14="http://schemas.microsoft.com/office/powerpoint/2010/main" val="1649274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19FD4A-3E11-4CAD-B9BE-FA28FD640625}" type="datetimeFigureOut">
              <a:rPr lang="en-US" smtClean="0"/>
              <a:t>3/25/2018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072C2D-2646-42B6-A5AF-01B543B12E00}" type="slidenum">
              <a:rPr lang="en-US" smtClean="0"/>
              <a:t>‹#›</a:t>
            </a:fld>
            <a:endParaRPr lang="en-US"/>
          </a:p>
        </p:txBody>
      </p:sp>
    </p:spTree>
    <p:extLst>
      <p:ext uri="{BB962C8B-B14F-4D97-AF65-F5344CB8AC3E}">
        <p14:creationId xmlns:p14="http://schemas.microsoft.com/office/powerpoint/2010/main" val="3825850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19FD4A-3E11-4CAD-B9BE-FA28FD640625}" type="datetimeFigureOut">
              <a:rPr lang="en-US" smtClean="0"/>
              <a:t>3/25/2018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072C2D-2646-42B6-A5AF-01B543B12E00}" type="slidenum">
              <a:rPr lang="en-US" smtClean="0"/>
              <a:t>‹#›</a:t>
            </a:fld>
            <a:endParaRPr lang="en-US"/>
          </a:p>
        </p:txBody>
      </p:sp>
    </p:spTree>
    <p:extLst>
      <p:ext uri="{BB962C8B-B14F-4D97-AF65-F5344CB8AC3E}">
        <p14:creationId xmlns:p14="http://schemas.microsoft.com/office/powerpoint/2010/main" val="2148591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219FD4A-3E11-4CAD-B9BE-FA28FD640625}" type="datetimeFigureOut">
              <a:rPr lang="en-US" smtClean="0"/>
              <a:t>3/25/2018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072C2D-2646-42B6-A5AF-01B543B12E00}" type="slidenum">
              <a:rPr lang="en-US" smtClean="0"/>
              <a:t>‹#›</a:t>
            </a:fld>
            <a:endParaRPr lang="en-US"/>
          </a:p>
        </p:txBody>
      </p:sp>
    </p:spTree>
    <p:extLst>
      <p:ext uri="{BB962C8B-B14F-4D97-AF65-F5344CB8AC3E}">
        <p14:creationId xmlns:p14="http://schemas.microsoft.com/office/powerpoint/2010/main" val="4214187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219FD4A-3E11-4CAD-B9BE-FA28FD640625}" type="datetimeFigureOut">
              <a:rPr lang="en-US" smtClean="0"/>
              <a:t>3/25/2018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072C2D-2646-42B6-A5AF-01B543B12E00}" type="slidenum">
              <a:rPr lang="en-US" smtClean="0"/>
              <a:t>‹#›</a:t>
            </a:fld>
            <a:endParaRPr lang="en-US"/>
          </a:p>
        </p:txBody>
      </p:sp>
    </p:spTree>
    <p:extLst>
      <p:ext uri="{BB962C8B-B14F-4D97-AF65-F5344CB8AC3E}">
        <p14:creationId xmlns:p14="http://schemas.microsoft.com/office/powerpoint/2010/main" val="275939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219FD4A-3E11-4CAD-B9BE-FA28FD640625}" type="datetimeFigureOut">
              <a:rPr lang="en-US" smtClean="0"/>
              <a:t>3/25/2018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072C2D-2646-42B6-A5AF-01B543B12E00}" type="slidenum">
              <a:rPr lang="en-US" smtClean="0"/>
              <a:t>‹#›</a:t>
            </a:fld>
            <a:endParaRPr lang="en-US"/>
          </a:p>
        </p:txBody>
      </p:sp>
    </p:spTree>
    <p:extLst>
      <p:ext uri="{BB962C8B-B14F-4D97-AF65-F5344CB8AC3E}">
        <p14:creationId xmlns:p14="http://schemas.microsoft.com/office/powerpoint/2010/main" val="2451218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19FD4A-3E11-4CAD-B9BE-FA28FD640625}" type="datetimeFigureOut">
              <a:rPr lang="en-US" smtClean="0"/>
              <a:t>3/25/2018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072C2D-2646-42B6-A5AF-01B543B12E00}" type="slidenum">
              <a:rPr lang="en-US" smtClean="0"/>
              <a:t>‹#›</a:t>
            </a:fld>
            <a:endParaRPr lang="en-US"/>
          </a:p>
        </p:txBody>
      </p:sp>
    </p:spTree>
    <p:extLst>
      <p:ext uri="{BB962C8B-B14F-4D97-AF65-F5344CB8AC3E}">
        <p14:creationId xmlns:p14="http://schemas.microsoft.com/office/powerpoint/2010/main" val="747244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19FD4A-3E11-4CAD-B9BE-FA28FD640625}" type="datetimeFigureOut">
              <a:rPr lang="en-US" smtClean="0"/>
              <a:t>3/25/2018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072C2D-2646-42B6-A5AF-01B543B12E00}" type="slidenum">
              <a:rPr lang="en-US" smtClean="0"/>
              <a:t>‹#›</a:t>
            </a:fld>
            <a:endParaRPr lang="en-US"/>
          </a:p>
        </p:txBody>
      </p:sp>
    </p:spTree>
    <p:extLst>
      <p:ext uri="{BB962C8B-B14F-4D97-AF65-F5344CB8AC3E}">
        <p14:creationId xmlns:p14="http://schemas.microsoft.com/office/powerpoint/2010/main" val="3980331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19FD4A-3E11-4CAD-B9BE-FA28FD640625}" type="datetimeFigureOut">
              <a:rPr lang="en-US" smtClean="0"/>
              <a:t>3/25/2018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072C2D-2646-42B6-A5AF-01B543B12E00}" type="slidenum">
              <a:rPr lang="en-US" smtClean="0"/>
              <a:t>‹#›</a:t>
            </a:fld>
            <a:endParaRPr lang="en-US"/>
          </a:p>
        </p:txBody>
      </p:sp>
    </p:spTree>
    <p:extLst>
      <p:ext uri="{BB962C8B-B14F-4D97-AF65-F5344CB8AC3E}">
        <p14:creationId xmlns:p14="http://schemas.microsoft.com/office/powerpoint/2010/main" val="3593950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19FD4A-3E11-4CAD-B9BE-FA28FD640625}" type="datetimeFigureOut">
              <a:rPr lang="en-US" smtClean="0"/>
              <a:t>3/25/2018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072C2D-2646-42B6-A5AF-01B543B12E00}" type="slidenum">
              <a:rPr lang="en-US" smtClean="0"/>
              <a:t>‹#›</a:t>
            </a:fld>
            <a:endParaRPr lang="en-US"/>
          </a:p>
        </p:txBody>
      </p:sp>
    </p:spTree>
    <p:extLst>
      <p:ext uri="{BB962C8B-B14F-4D97-AF65-F5344CB8AC3E}">
        <p14:creationId xmlns:p14="http://schemas.microsoft.com/office/powerpoint/2010/main" val="20230320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icity.ksu.edu.sa/Pages/default.aspx" TargetMode="External"/><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emf"/></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4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5548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Patients at risk</a:t>
            </a:r>
            <a:endParaRPr lang="en-US" dirty="0"/>
          </a:p>
        </p:txBody>
      </p:sp>
      <p:sp>
        <p:nvSpPr>
          <p:cNvPr id="5" name="Content Placeholder 4"/>
          <p:cNvSpPr>
            <a:spLocks noGrp="1"/>
          </p:cNvSpPr>
          <p:nvPr>
            <p:ph idx="1"/>
          </p:nvPr>
        </p:nvSpPr>
        <p:spPr/>
        <p:txBody>
          <a:bodyPr>
            <a:normAutofit/>
          </a:bodyPr>
          <a:lstStyle/>
          <a:p>
            <a:pPr marL="0" indent="0">
              <a:buNone/>
            </a:pPr>
            <a:r>
              <a:rPr lang="en-US" dirty="0" smtClean="0"/>
              <a:t>immuno-compromised patients (oncology, dialysis, diabetic )</a:t>
            </a:r>
          </a:p>
          <a:p>
            <a:pPr marL="0" indent="0">
              <a:buNone/>
            </a:pPr>
            <a:r>
              <a:rPr lang="en-US" dirty="0" smtClean="0"/>
              <a:t>Prolonged hospital stay (Long stay patients )</a:t>
            </a:r>
          </a:p>
          <a:p>
            <a:pPr marL="0" indent="0">
              <a:buNone/>
            </a:pPr>
            <a:r>
              <a:rPr lang="en-US" dirty="0" smtClean="0"/>
              <a:t> </a:t>
            </a:r>
            <a:r>
              <a:rPr lang="en-US" dirty="0"/>
              <a:t>use of invasive </a:t>
            </a:r>
            <a:r>
              <a:rPr lang="en-US" dirty="0" smtClean="0"/>
              <a:t>devices; (ICU ) </a:t>
            </a:r>
          </a:p>
          <a:p>
            <a:pPr marL="0" indent="0">
              <a:buNone/>
            </a:pPr>
            <a:r>
              <a:rPr lang="en-US" dirty="0" smtClean="0"/>
              <a:t> Post procedures</a:t>
            </a:r>
            <a:r>
              <a:rPr lang="en-US" dirty="0"/>
              <a:t> </a:t>
            </a:r>
            <a:r>
              <a:rPr lang="en-US" dirty="0" smtClean="0"/>
              <a:t>(Surgical )</a:t>
            </a:r>
          </a:p>
          <a:p>
            <a:pPr marL="0" indent="0">
              <a:buNone/>
            </a:pPr>
            <a:endParaRPr lang="en-US" dirty="0"/>
          </a:p>
        </p:txBody>
      </p:sp>
    </p:spTree>
    <p:extLst>
      <p:ext uri="{BB962C8B-B14F-4D97-AF65-F5344CB8AC3E}">
        <p14:creationId xmlns:p14="http://schemas.microsoft.com/office/powerpoint/2010/main" val="26558313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Effective IC requirement </a:t>
            </a:r>
            <a:endParaRPr lang="en-US" dirty="0"/>
          </a:p>
        </p:txBody>
      </p:sp>
      <p:sp>
        <p:nvSpPr>
          <p:cNvPr id="5" name="Content Placeholder 4"/>
          <p:cNvSpPr>
            <a:spLocks noGrp="1"/>
          </p:cNvSpPr>
          <p:nvPr>
            <p:ph idx="1"/>
          </p:nvPr>
        </p:nvSpPr>
        <p:spPr/>
        <p:txBody>
          <a:bodyPr/>
          <a:lstStyle/>
          <a:p>
            <a:endParaRPr lang="en-US" dirty="0"/>
          </a:p>
        </p:txBody>
      </p:sp>
    </p:spTree>
    <p:extLst>
      <p:ext uri="{BB962C8B-B14F-4D97-AF65-F5344CB8AC3E}">
        <p14:creationId xmlns:p14="http://schemas.microsoft.com/office/powerpoint/2010/main" val="32595547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Effective IC requirement </a:t>
            </a:r>
            <a:endParaRPr lang="en-US" dirty="0"/>
          </a:p>
        </p:txBody>
      </p:sp>
      <p:sp>
        <p:nvSpPr>
          <p:cNvPr id="5" name="Content Placeholder 4"/>
          <p:cNvSpPr>
            <a:spLocks noGrp="1"/>
          </p:cNvSpPr>
          <p:nvPr>
            <p:ph idx="1"/>
          </p:nvPr>
        </p:nvSpPr>
        <p:spPr/>
        <p:txBody>
          <a:bodyPr/>
          <a:lstStyle/>
          <a:p>
            <a:endParaRPr lang="en-US" dirty="0"/>
          </a:p>
        </p:txBody>
      </p:sp>
    </p:spTree>
    <p:extLst>
      <p:ext uri="{BB962C8B-B14F-4D97-AF65-F5344CB8AC3E}">
        <p14:creationId xmlns:p14="http://schemas.microsoft.com/office/powerpoint/2010/main" val="28750089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Effective IC requirement </a:t>
            </a:r>
            <a:endParaRPr lang="en-US" dirty="0"/>
          </a:p>
        </p:txBody>
      </p:sp>
      <p:sp>
        <p:nvSpPr>
          <p:cNvPr id="5" name="Content Placeholder 4"/>
          <p:cNvSpPr>
            <a:spLocks noGrp="1"/>
          </p:cNvSpPr>
          <p:nvPr>
            <p:ph idx="1"/>
          </p:nvPr>
        </p:nvSpPr>
        <p:spPr/>
        <p:txBody>
          <a:bodyPr/>
          <a:lstStyle/>
          <a:p>
            <a:endParaRPr lang="en-US" dirty="0"/>
          </a:p>
        </p:txBody>
      </p:sp>
    </p:spTree>
    <p:extLst>
      <p:ext uri="{BB962C8B-B14F-4D97-AF65-F5344CB8AC3E}">
        <p14:creationId xmlns:p14="http://schemas.microsoft.com/office/powerpoint/2010/main" val="34071210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
            <a:ext cx="9144001" cy="6858000"/>
          </a:xfrm>
          <a:prstGeom prst="rect">
            <a:avLst/>
          </a:prstGeom>
        </p:spPr>
      </p:pic>
      <p:sp>
        <p:nvSpPr>
          <p:cNvPr id="2" name="Title 1"/>
          <p:cNvSpPr>
            <a:spLocks noGrp="1"/>
          </p:cNvSpPr>
          <p:nvPr>
            <p:ph type="title"/>
          </p:nvPr>
        </p:nvSpPr>
        <p:spPr>
          <a:xfrm>
            <a:off x="419300" y="190189"/>
            <a:ext cx="7242048" cy="1143000"/>
          </a:xfrm>
        </p:spPr>
        <p:txBody>
          <a:bodyPr/>
          <a:lstStyle/>
          <a:p>
            <a:r>
              <a:rPr lang="en-US" dirty="0" smtClean="0"/>
              <a:t>ICD </a:t>
            </a:r>
            <a:r>
              <a:rPr lang="en-US" sz="2400" cap="none" dirty="0" smtClean="0"/>
              <a:t>And</a:t>
            </a:r>
            <a:r>
              <a:rPr lang="en-US" sz="3200" dirty="0" smtClean="0"/>
              <a:t> </a:t>
            </a:r>
            <a:r>
              <a:rPr lang="en-US" dirty="0" smtClean="0"/>
              <a:t>Manual</a:t>
            </a:r>
            <a:endParaRPr lang="en-US" dirty="0"/>
          </a:p>
        </p:txBody>
      </p:sp>
      <p:sp>
        <p:nvSpPr>
          <p:cNvPr id="3" name="Content Placeholder 2"/>
          <p:cNvSpPr>
            <a:spLocks noGrp="1"/>
          </p:cNvSpPr>
          <p:nvPr>
            <p:ph sz="half" idx="1"/>
          </p:nvPr>
        </p:nvSpPr>
        <p:spPr>
          <a:xfrm>
            <a:off x="363508" y="1493776"/>
            <a:ext cx="3520440" cy="4525963"/>
          </a:xfrm>
          <a:ln/>
        </p:spPr>
        <p:style>
          <a:lnRef idx="2">
            <a:schemeClr val="accent1"/>
          </a:lnRef>
          <a:fillRef idx="1">
            <a:schemeClr val="lt1"/>
          </a:fillRef>
          <a:effectRef idx="0">
            <a:schemeClr val="accent1"/>
          </a:effectRef>
          <a:fontRef idx="minor">
            <a:schemeClr val="dk1"/>
          </a:fontRef>
        </p:style>
        <p:txBody>
          <a:bodyPr>
            <a:normAutofit/>
          </a:bodyPr>
          <a:lstStyle/>
          <a:p>
            <a:r>
              <a:rPr lang="en-US" sz="2000" i="1" dirty="0" smtClean="0">
                <a:solidFill>
                  <a:srgbClr val="00B0F0"/>
                </a:solidFill>
              </a:rPr>
              <a:t>IC</a:t>
            </a:r>
            <a:r>
              <a:rPr lang="en-US" sz="2000" i="1" dirty="0" smtClean="0">
                <a:solidFill>
                  <a:srgbClr val="0070C0"/>
                </a:solidFill>
              </a:rPr>
              <a:t>ITY</a:t>
            </a:r>
            <a:r>
              <a:rPr lang="en-US" sz="2000" i="1" dirty="0" smtClean="0"/>
              <a:t> </a:t>
            </a:r>
            <a:r>
              <a:rPr lang="en-US" sz="2000" dirty="0" smtClean="0"/>
              <a:t>( INTERNT CITY) </a:t>
            </a:r>
          </a:p>
          <a:p>
            <a:pPr marL="0" indent="0">
              <a:buNone/>
            </a:pPr>
            <a:r>
              <a:rPr lang="en-US" sz="2000" dirty="0">
                <a:solidFill>
                  <a:srgbClr val="00B0F0"/>
                </a:solidFill>
                <a:hlinkClick r:id="rId3"/>
              </a:rPr>
              <a:t>http://</a:t>
            </a:r>
            <a:r>
              <a:rPr lang="en-US" sz="2000" dirty="0" smtClean="0">
                <a:solidFill>
                  <a:srgbClr val="00B0F0"/>
                </a:solidFill>
                <a:hlinkClick r:id="rId3"/>
              </a:rPr>
              <a:t>icity.ksu.edu.sa/Pages/default.aspx</a:t>
            </a:r>
            <a:endParaRPr lang="en-US" sz="2000" dirty="0" smtClean="0">
              <a:solidFill>
                <a:srgbClr val="00B0F0"/>
              </a:solidFill>
            </a:endParaRPr>
          </a:p>
          <a:p>
            <a:pPr marL="0" indent="0">
              <a:buNone/>
            </a:pPr>
            <a:endParaRPr lang="en-US" sz="2000" dirty="0"/>
          </a:p>
          <a:p>
            <a:pPr marL="0" indent="0">
              <a:buNone/>
            </a:pPr>
            <a:endParaRPr lang="en-US" sz="2000" dirty="0" smtClean="0"/>
          </a:p>
          <a:p>
            <a:pPr marL="0" indent="0">
              <a:buNone/>
            </a:pPr>
            <a:endParaRPr lang="en-US" sz="2000" dirty="0"/>
          </a:p>
          <a:p>
            <a:pPr marL="0" indent="0">
              <a:buNone/>
            </a:pPr>
            <a:r>
              <a:rPr lang="en-US" sz="2000" dirty="0" smtClean="0"/>
              <a:t>MAIN SERIVCE </a:t>
            </a:r>
          </a:p>
          <a:p>
            <a:pPr marL="0" indent="0">
              <a:buNone/>
            </a:pPr>
            <a:r>
              <a:rPr lang="en-US" sz="2000" dirty="0" smtClean="0"/>
              <a:t>IC Manual </a:t>
            </a:r>
          </a:p>
        </p:txBody>
      </p:sp>
      <p:sp>
        <p:nvSpPr>
          <p:cNvPr id="5" name="Content Placeholder 4"/>
          <p:cNvSpPr>
            <a:spLocks noGrp="1"/>
          </p:cNvSpPr>
          <p:nvPr>
            <p:ph sz="half" idx="2"/>
          </p:nvPr>
        </p:nvSpPr>
        <p:spPr>
          <a:xfrm>
            <a:off x="4046199" y="404533"/>
            <a:ext cx="3520440" cy="5615205"/>
          </a:xfrm>
          <a:ln/>
        </p:spPr>
        <p:style>
          <a:lnRef idx="2">
            <a:schemeClr val="accent1"/>
          </a:lnRef>
          <a:fillRef idx="1">
            <a:schemeClr val="lt1"/>
          </a:fillRef>
          <a:effectRef idx="0">
            <a:schemeClr val="accent1"/>
          </a:effectRef>
          <a:fontRef idx="minor">
            <a:schemeClr val="dk1"/>
          </a:fontRef>
        </p:style>
        <p:txBody>
          <a:bodyPr>
            <a:normAutofit/>
          </a:bodyPr>
          <a:lstStyle/>
          <a:p>
            <a:r>
              <a:rPr lang="en-US" sz="2000" i="1" dirty="0">
                <a:solidFill>
                  <a:srgbClr val="00B0F0"/>
                </a:solidFill>
              </a:rPr>
              <a:t>IC</a:t>
            </a:r>
            <a:r>
              <a:rPr lang="en-US" sz="2000" i="1" dirty="0">
                <a:solidFill>
                  <a:srgbClr val="0070C0"/>
                </a:solidFill>
              </a:rPr>
              <a:t>ITY</a:t>
            </a:r>
            <a:r>
              <a:rPr lang="en-US" sz="2000" i="1" dirty="0"/>
              <a:t> </a:t>
            </a:r>
            <a:r>
              <a:rPr lang="en-US" sz="2000" dirty="0"/>
              <a:t>( INTERNT CITY) </a:t>
            </a:r>
          </a:p>
          <a:p>
            <a:pPr marL="0" indent="0">
              <a:buNone/>
            </a:pPr>
            <a:r>
              <a:rPr lang="en-US" sz="2000" dirty="0">
                <a:hlinkClick r:id="rId3"/>
              </a:rPr>
              <a:t>http://icity.ksu.edu.sa/Pages/default.aspx</a:t>
            </a:r>
            <a:endParaRPr lang="en-US" sz="2000" dirty="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r>
              <a:rPr lang="en-US" sz="2000" dirty="0" smtClean="0"/>
              <a:t>DEPARTMENT </a:t>
            </a:r>
          </a:p>
          <a:p>
            <a:pPr marL="0" indent="0">
              <a:buNone/>
            </a:pPr>
            <a:r>
              <a:rPr lang="en-US" sz="2000" dirty="0" smtClean="0"/>
              <a:t>infection control</a:t>
            </a:r>
          </a:p>
          <a:p>
            <a:pPr marL="0" indent="0">
              <a:buNone/>
            </a:pPr>
            <a:r>
              <a:rPr lang="en-US" sz="2000" dirty="0" smtClean="0"/>
              <a:t> </a:t>
            </a:r>
          </a:p>
          <a:p>
            <a:pPr marL="0" indent="0">
              <a:buNone/>
            </a:pPr>
            <a:endParaRPr lang="en-US" sz="2000" dirty="0" smtClean="0"/>
          </a:p>
          <a:p>
            <a:pPr marL="0" indent="0">
              <a:buNone/>
            </a:pPr>
            <a:endParaRPr lang="en-US" sz="2000" dirty="0"/>
          </a:p>
          <a:p>
            <a:pPr marL="0" indent="0">
              <a:buNone/>
            </a:pPr>
            <a:r>
              <a:rPr lang="en-US" sz="2000" dirty="0" smtClean="0"/>
              <a:t>-refinance staff practice .</a:t>
            </a:r>
          </a:p>
          <a:p>
            <a:pPr>
              <a:buFontTx/>
              <a:buChar char="-"/>
            </a:pPr>
            <a:r>
              <a:rPr lang="en-US" sz="2000" dirty="0" smtClean="0"/>
              <a:t>patient education .</a:t>
            </a:r>
          </a:p>
          <a:p>
            <a:pPr>
              <a:buFontTx/>
              <a:buChar char="-"/>
            </a:pPr>
            <a:r>
              <a:rPr lang="en-US" sz="2000" dirty="0"/>
              <a:t>IC Manual </a:t>
            </a:r>
          </a:p>
          <a:p>
            <a:pPr>
              <a:buFontTx/>
              <a:buChar char="-"/>
            </a:pPr>
            <a:endParaRPr lang="en-US" sz="2000" dirty="0" smtClean="0"/>
          </a:p>
        </p:txBody>
      </p:sp>
      <p:sp>
        <p:nvSpPr>
          <p:cNvPr id="4" name="Down Arrow 3"/>
          <p:cNvSpPr/>
          <p:nvPr/>
        </p:nvSpPr>
        <p:spPr>
          <a:xfrm>
            <a:off x="1619672" y="2708920"/>
            <a:ext cx="504056" cy="8640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5302363" y="1575454"/>
            <a:ext cx="504056" cy="8640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5436096" y="3507624"/>
            <a:ext cx="504056" cy="8640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1235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10" name="TextBox 9"/>
          <p:cNvSpPr txBox="1"/>
          <p:nvPr/>
        </p:nvSpPr>
        <p:spPr>
          <a:xfrm>
            <a:off x="-515408" y="77054"/>
            <a:ext cx="6925734" cy="1015663"/>
          </a:xfrm>
          <a:prstGeom prst="rect">
            <a:avLst/>
          </a:prstGeom>
          <a:noFill/>
        </p:spPr>
        <p:txBody>
          <a:bodyPr wrap="square" rtlCol="0">
            <a:spAutoFit/>
          </a:bodyPr>
          <a:lstStyle/>
          <a:p>
            <a:pPr algn="ctr" fontAlgn="t">
              <a:lnSpc>
                <a:spcPct val="150000"/>
              </a:lnSpc>
              <a:buClr>
                <a:srgbClr val="0070C0"/>
              </a:buClr>
            </a:pPr>
            <a:r>
              <a:rPr lang="en-US" sz="4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lbertus Extra Bold" pitchFamily="34" charset="0"/>
              </a:rPr>
              <a:t>Standard Precaution</a:t>
            </a:r>
          </a:p>
        </p:txBody>
      </p:sp>
      <p:sp>
        <p:nvSpPr>
          <p:cNvPr id="11" name="Rectangle 10"/>
          <p:cNvSpPr/>
          <p:nvPr/>
        </p:nvSpPr>
        <p:spPr>
          <a:xfrm>
            <a:off x="0" y="1219202"/>
            <a:ext cx="9020014" cy="4524315"/>
          </a:xfrm>
          <a:prstGeom prst="rect">
            <a:avLst/>
          </a:prstGeom>
        </p:spPr>
        <p:txBody>
          <a:bodyPr wrap="square">
            <a:spAutoFit/>
          </a:bodyPr>
          <a:lstStyle/>
          <a:p>
            <a:pPr algn="just">
              <a:lnSpc>
                <a:spcPct val="160000"/>
              </a:lnSpc>
            </a:pPr>
            <a:r>
              <a:rPr lang="en-US" sz="2400" b="1" dirty="0" smtClean="0">
                <a:solidFill>
                  <a:srgbClr val="00518E"/>
                </a:solidFill>
                <a:latin typeface="Times New Roman" panose="02020603050405020304" pitchFamily="18" charset="0"/>
                <a:cs typeface="Times New Roman" panose="02020603050405020304" pitchFamily="18" charset="0"/>
              </a:rPr>
              <a:t>a </a:t>
            </a:r>
            <a:r>
              <a:rPr lang="en-US" sz="2400" b="1" dirty="0">
                <a:solidFill>
                  <a:srgbClr val="00518E"/>
                </a:solidFill>
                <a:latin typeface="Times New Roman" panose="02020603050405020304" pitchFamily="18" charset="0"/>
                <a:cs typeface="Times New Roman" panose="02020603050405020304" pitchFamily="18" charset="0"/>
              </a:rPr>
              <a:t>group of practices of infection prevention and control based on a principle that </a:t>
            </a:r>
            <a:r>
              <a:rPr lang="en-US" sz="2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lbertus Extra Bold" pitchFamily="34" charset="0"/>
              </a:rPr>
              <a:t>all blood, body fluids secretions, excretions (except sweat), non intact skin and mucous membranes</a:t>
            </a:r>
            <a:r>
              <a:rPr lang="en-US" sz="2400" b="1" dirty="0">
                <a:solidFill>
                  <a:srgbClr val="00518E"/>
                </a:solidFill>
                <a:latin typeface="Times New Roman" panose="02020603050405020304" pitchFamily="18" charset="0"/>
                <a:cs typeface="Times New Roman" panose="02020603050405020304" pitchFamily="18" charset="0"/>
              </a:rPr>
              <a:t> may contain transmissible infectious agents regardless of their </a:t>
            </a:r>
            <a:r>
              <a:rPr lang="en-US" sz="2400" b="1" dirty="0" smtClean="0">
                <a:solidFill>
                  <a:srgbClr val="00518E"/>
                </a:solidFill>
                <a:latin typeface="Times New Roman" panose="02020603050405020304" pitchFamily="18" charset="0"/>
                <a:cs typeface="Times New Roman" panose="02020603050405020304" pitchFamily="18" charset="0"/>
              </a:rPr>
              <a:t>diagnosis.</a:t>
            </a:r>
          </a:p>
          <a:p>
            <a:endParaRPr lang="en-US" sz="2400" b="1" dirty="0" smtClean="0">
              <a:solidFill>
                <a:srgbClr val="00518E"/>
              </a:solidFill>
              <a:latin typeface="Times New Roman" panose="02020603050405020304" pitchFamily="18" charset="0"/>
              <a:cs typeface="Times New Roman" panose="02020603050405020304" pitchFamily="18" charset="0"/>
            </a:endParaRPr>
          </a:p>
          <a:p>
            <a:r>
              <a:rPr lang="en-US" sz="2400" b="1" dirty="0" smtClean="0">
                <a:solidFill>
                  <a:srgbClr val="00518E"/>
                </a:solidFill>
                <a:latin typeface="Times New Roman" panose="02020603050405020304" pitchFamily="18" charset="0"/>
                <a:cs typeface="Times New Roman" panose="02020603050405020304" pitchFamily="18" charset="0"/>
              </a:rPr>
              <a:t>Applied </a:t>
            </a:r>
            <a:r>
              <a:rPr lang="en-US" sz="2400" b="1" dirty="0">
                <a:solidFill>
                  <a:srgbClr val="00518E"/>
                </a:solidFill>
                <a:latin typeface="Times New Roman" panose="02020603050405020304" pitchFamily="18" charset="0"/>
                <a:cs typeface="Times New Roman" panose="02020603050405020304" pitchFamily="18" charset="0"/>
              </a:rPr>
              <a:t>to </a:t>
            </a:r>
            <a:r>
              <a:rPr lang="en-US" sz="2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lbertus Extra Bold" pitchFamily="34" charset="0"/>
              </a:rPr>
              <a:t>all patients </a:t>
            </a:r>
            <a:r>
              <a:rPr lang="en-US" sz="2400" b="1" dirty="0">
                <a:solidFill>
                  <a:srgbClr val="00518E"/>
                </a:solidFill>
                <a:latin typeface="Times New Roman" panose="02020603050405020304" pitchFamily="18" charset="0"/>
                <a:cs typeface="Times New Roman" panose="02020603050405020304" pitchFamily="18" charset="0"/>
              </a:rPr>
              <a:t>regardless of the patient </a:t>
            </a:r>
            <a:r>
              <a:rPr lang="en-US" sz="2400" b="1" dirty="0" smtClean="0">
                <a:solidFill>
                  <a:srgbClr val="00518E"/>
                </a:solidFill>
                <a:latin typeface="Times New Roman" panose="02020603050405020304" pitchFamily="18" charset="0"/>
                <a:cs typeface="Times New Roman" panose="02020603050405020304" pitchFamily="18" charset="0"/>
              </a:rPr>
              <a:t>diagnoses</a:t>
            </a:r>
          </a:p>
          <a:p>
            <a:endParaRPr lang="en-US" sz="2400" b="1" dirty="0">
              <a:solidFill>
                <a:srgbClr val="00518E"/>
              </a:solidFill>
              <a:latin typeface="Times New Roman" panose="02020603050405020304" pitchFamily="18" charset="0"/>
              <a:cs typeface="Times New Roman" panose="02020603050405020304" pitchFamily="18" charset="0"/>
            </a:endParaRPr>
          </a:p>
          <a:p>
            <a:r>
              <a:rPr lang="en-US" sz="2400" u="sng" dirty="0">
                <a:solidFill>
                  <a:prstClr val="black"/>
                </a:solidFill>
              </a:rPr>
              <a:t>MC-ICD-P/24</a:t>
            </a:r>
          </a:p>
          <a:p>
            <a:pPr algn="just">
              <a:lnSpc>
                <a:spcPct val="160000"/>
              </a:lnSpc>
            </a:pPr>
            <a:endParaRPr lang="en-US" sz="2400" b="1" dirty="0">
              <a:solidFill>
                <a:srgbClr val="00518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539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10" name="TextBox 9"/>
          <p:cNvSpPr txBox="1"/>
          <p:nvPr/>
        </p:nvSpPr>
        <p:spPr>
          <a:xfrm>
            <a:off x="-1184277" y="0"/>
            <a:ext cx="9244541" cy="830997"/>
          </a:xfrm>
          <a:prstGeom prst="rect">
            <a:avLst/>
          </a:prstGeom>
          <a:noFill/>
        </p:spPr>
        <p:txBody>
          <a:bodyPr wrap="square" rtlCol="0">
            <a:spAutoFit/>
          </a:bodyPr>
          <a:lstStyle/>
          <a:p>
            <a:pPr algn="ctr" fontAlgn="t">
              <a:lnSpc>
                <a:spcPct val="150000"/>
              </a:lnSpc>
              <a:buClr>
                <a:srgbClr val="0070C0"/>
              </a:buClr>
            </a:pPr>
            <a:r>
              <a:rPr lang="en-US" sz="32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lbertus Extra Bold" pitchFamily="34" charset="0"/>
              </a:rPr>
              <a:t>Elements Of Standard Precaution</a:t>
            </a:r>
          </a:p>
        </p:txBody>
      </p:sp>
      <p:sp>
        <p:nvSpPr>
          <p:cNvPr id="7" name="Content Placeholder 2"/>
          <p:cNvSpPr>
            <a:spLocks noGrp="1"/>
          </p:cNvSpPr>
          <p:nvPr>
            <p:ph idx="1"/>
          </p:nvPr>
        </p:nvSpPr>
        <p:spPr>
          <a:xfrm>
            <a:off x="118533" y="1117600"/>
            <a:ext cx="8229600" cy="5562600"/>
          </a:xfrm>
        </p:spPr>
        <p:txBody>
          <a:bodyPr>
            <a:normAutofit/>
          </a:bodyPr>
          <a:lstStyle/>
          <a:p>
            <a:pPr>
              <a:buNone/>
            </a:pPr>
            <a:r>
              <a:rPr lang="en-US" b="1" dirty="0">
                <a:solidFill>
                  <a:srgbClr val="00518E"/>
                </a:solidFill>
                <a:latin typeface="Times New Roman" panose="02020603050405020304" pitchFamily="18" charset="0"/>
                <a:cs typeface="Times New Roman" panose="02020603050405020304" pitchFamily="18" charset="0"/>
              </a:rPr>
              <a:t>1. Hand Hygiene</a:t>
            </a:r>
          </a:p>
          <a:p>
            <a:pPr>
              <a:buNone/>
            </a:pPr>
            <a:r>
              <a:rPr lang="en-US" b="1" dirty="0">
                <a:solidFill>
                  <a:srgbClr val="00518E"/>
                </a:solidFill>
                <a:latin typeface="Times New Roman" panose="02020603050405020304" pitchFamily="18" charset="0"/>
                <a:cs typeface="Times New Roman" panose="02020603050405020304" pitchFamily="18" charset="0"/>
              </a:rPr>
              <a:t>2. Gown    3. Mask  4. Face Protection   5. Gloves </a:t>
            </a:r>
          </a:p>
          <a:p>
            <a:pPr>
              <a:buNone/>
            </a:pPr>
            <a:r>
              <a:rPr lang="en-US" b="1" dirty="0">
                <a:solidFill>
                  <a:srgbClr val="00518E"/>
                </a:solidFill>
                <a:latin typeface="Times New Roman" panose="02020603050405020304" pitchFamily="18" charset="0"/>
                <a:cs typeface="Times New Roman" panose="02020603050405020304" pitchFamily="18" charset="0"/>
              </a:rPr>
              <a:t>6. Safe injection practices</a:t>
            </a:r>
          </a:p>
          <a:p>
            <a:pPr>
              <a:buNone/>
            </a:pPr>
            <a:r>
              <a:rPr lang="en-US" b="1" dirty="0">
                <a:solidFill>
                  <a:srgbClr val="00518E"/>
                </a:solidFill>
                <a:latin typeface="Times New Roman" panose="02020603050405020304" pitchFamily="18" charset="0"/>
                <a:cs typeface="Times New Roman" panose="02020603050405020304" pitchFamily="18" charset="0"/>
              </a:rPr>
              <a:t>7. Patient Care Equipment/ Devices</a:t>
            </a:r>
          </a:p>
          <a:p>
            <a:pPr>
              <a:buNone/>
            </a:pPr>
            <a:r>
              <a:rPr lang="en-US" b="1" dirty="0">
                <a:solidFill>
                  <a:srgbClr val="00518E"/>
                </a:solidFill>
                <a:latin typeface="Times New Roman" panose="02020603050405020304" pitchFamily="18" charset="0"/>
                <a:cs typeface="Times New Roman" panose="02020603050405020304" pitchFamily="18" charset="0"/>
              </a:rPr>
              <a:t>8. Environmental Control</a:t>
            </a:r>
          </a:p>
          <a:p>
            <a:pPr>
              <a:buNone/>
            </a:pPr>
            <a:r>
              <a:rPr lang="en-US" b="1" dirty="0">
                <a:solidFill>
                  <a:srgbClr val="00518E"/>
                </a:solidFill>
                <a:latin typeface="Times New Roman" panose="02020603050405020304" pitchFamily="18" charset="0"/>
                <a:cs typeface="Times New Roman" panose="02020603050405020304" pitchFamily="18" charset="0"/>
              </a:rPr>
              <a:t>9. Textile and laundry                    10. Worker  Safety</a:t>
            </a:r>
          </a:p>
          <a:p>
            <a:pPr>
              <a:buNone/>
            </a:pPr>
            <a:r>
              <a:rPr lang="en-US" b="1" dirty="0">
                <a:solidFill>
                  <a:srgbClr val="00518E"/>
                </a:solidFill>
                <a:latin typeface="Times New Roman" panose="02020603050405020304" pitchFamily="18" charset="0"/>
                <a:cs typeface="Times New Roman" panose="02020603050405020304" pitchFamily="18" charset="0"/>
              </a:rPr>
              <a:t>11. Patient Placement and Transport</a:t>
            </a:r>
          </a:p>
          <a:p>
            <a:pPr>
              <a:buNone/>
            </a:pPr>
            <a:r>
              <a:rPr lang="en-US" b="1" dirty="0">
                <a:solidFill>
                  <a:srgbClr val="00518E"/>
                </a:solidFill>
                <a:latin typeface="Times New Roman" panose="02020603050405020304" pitchFamily="18" charset="0"/>
                <a:cs typeface="Times New Roman" panose="02020603050405020304" pitchFamily="18" charset="0"/>
              </a:rPr>
              <a:t>12. Respiratory Hygiene / Cough Etiquette</a:t>
            </a:r>
          </a:p>
          <a:p>
            <a:pPr>
              <a:buNone/>
            </a:pPr>
            <a:r>
              <a:rPr lang="en-US" b="1" dirty="0">
                <a:solidFill>
                  <a:srgbClr val="00518E"/>
                </a:solidFill>
                <a:latin typeface="Times New Roman" panose="02020603050405020304" pitchFamily="18" charset="0"/>
                <a:cs typeface="Times New Roman" panose="02020603050405020304" pitchFamily="18" charset="0"/>
              </a:rPr>
              <a:t>13. Infection Control Practices for Lumbar Puncture</a:t>
            </a:r>
          </a:p>
          <a:p>
            <a:pPr>
              <a:buNone/>
            </a:pPr>
            <a:endParaRPr lang="en-US" dirty="0" smtClean="0">
              <a:effectLst>
                <a:outerShdw blurRad="38100" dist="38100" dir="2700000" algn="tl">
                  <a:srgbClr val="000000">
                    <a:alpha val="43137"/>
                  </a:srgbClr>
                </a:outerShdw>
              </a:effectLst>
            </a:endParaRPr>
          </a:p>
          <a:p>
            <a:pPr>
              <a:buNone/>
            </a:pPr>
            <a:endParaRPr lang="en-US" dirty="0" smtClean="0">
              <a:effectLst>
                <a:outerShdw blurRad="38100" dist="38100" dir="2700000" algn="tl">
                  <a:srgbClr val="000000">
                    <a:alpha val="43137"/>
                  </a:srgbClr>
                </a:outerShdw>
              </a:effectLst>
            </a:endParaRPr>
          </a:p>
          <a:p>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991304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pic>
        <p:nvPicPr>
          <p:cNvPr id="2" name="Content Placeholder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660095"/>
            <a:ext cx="9144000" cy="5002020"/>
          </a:xfr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1518" y="660095"/>
            <a:ext cx="1302482" cy="1544643"/>
          </a:xfrm>
          <a:prstGeom prst="rect">
            <a:avLst/>
          </a:prstGeom>
        </p:spPr>
      </p:pic>
    </p:spTree>
    <p:extLst>
      <p:ext uri="{BB962C8B-B14F-4D97-AF65-F5344CB8AC3E}">
        <p14:creationId xmlns:p14="http://schemas.microsoft.com/office/powerpoint/2010/main" val="5967206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8" name="TextBox 7"/>
          <p:cNvSpPr txBox="1"/>
          <p:nvPr/>
        </p:nvSpPr>
        <p:spPr>
          <a:xfrm>
            <a:off x="218586" y="1044453"/>
            <a:ext cx="4979553" cy="2308324"/>
          </a:xfrm>
          <a:prstGeom prst="rect">
            <a:avLst/>
          </a:prstGeom>
          <a:noFill/>
        </p:spPr>
        <p:txBody>
          <a:bodyPr wrap="square" rtlCol="0">
            <a:spAutoFit/>
          </a:bodyPr>
          <a:lstStyle/>
          <a:p>
            <a:pPr algn="just">
              <a:lnSpc>
                <a:spcPct val="150000"/>
              </a:lnSpc>
              <a:buClr>
                <a:srgbClr val="F79646">
                  <a:lumMod val="75000"/>
                </a:srgbClr>
              </a:buClr>
              <a:buSzPct val="131000"/>
              <a:buFont typeface="Wingdings" pitchFamily="2" charset="2"/>
              <a:buChar char="§"/>
              <a:defRPr/>
            </a:pPr>
            <a:r>
              <a:rPr lang="en-US" sz="2400" b="1" dirty="0">
                <a:solidFill>
                  <a:srgbClr val="00518E"/>
                </a:solidFill>
              </a:rPr>
              <a:t>Healthcare-associated pathogens are most often transmitted from patient to patient through </a:t>
            </a:r>
            <a:r>
              <a:rPr lang="en-US" sz="2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lbertus Extra Bold" pitchFamily="34" charset="0"/>
              </a:rPr>
              <a:t>the hands</a:t>
            </a:r>
            <a:r>
              <a:rPr lang="en-US" sz="2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lbertus Extra Bold" pitchFamily="34" charset="0"/>
              </a:rPr>
              <a:t> </a:t>
            </a:r>
            <a:r>
              <a:rPr lang="en-US" sz="2400" b="1" dirty="0">
                <a:solidFill>
                  <a:srgbClr val="00518E"/>
                </a:solidFill>
              </a:rPr>
              <a:t>of healthcare workers</a:t>
            </a:r>
            <a:r>
              <a:rPr lang="en-US" sz="2400" b="1" dirty="0" smtClean="0">
                <a:solidFill>
                  <a:srgbClr val="00518E"/>
                </a:solidFill>
              </a:rPr>
              <a:t>.</a:t>
            </a:r>
          </a:p>
        </p:txBody>
      </p:sp>
      <p:sp>
        <p:nvSpPr>
          <p:cNvPr id="9" name="Rectangle 8"/>
          <p:cNvSpPr/>
          <p:nvPr/>
        </p:nvSpPr>
        <p:spPr>
          <a:xfrm>
            <a:off x="294785" y="3732478"/>
            <a:ext cx="5315601" cy="3231654"/>
          </a:xfrm>
          <a:prstGeom prst="rect">
            <a:avLst/>
          </a:prstGeom>
        </p:spPr>
        <p:txBody>
          <a:bodyPr wrap="square">
            <a:spAutoFit/>
          </a:bodyPr>
          <a:lstStyle/>
          <a:p>
            <a:pPr algn="just">
              <a:lnSpc>
                <a:spcPct val="150000"/>
              </a:lnSpc>
              <a:buClr>
                <a:srgbClr val="F79646">
                  <a:lumMod val="75000"/>
                </a:srgbClr>
              </a:buClr>
              <a:buSzPct val="131000"/>
              <a:buFont typeface="Wingdings" pitchFamily="2" charset="2"/>
              <a:buChar char="§"/>
              <a:defRPr/>
            </a:pPr>
            <a:r>
              <a:rPr lang="en-US" sz="2400" b="1" dirty="0">
                <a:solidFill>
                  <a:srgbClr val="00518E"/>
                </a:solidFill>
              </a:rPr>
              <a:t>Hand Hygiene is </a:t>
            </a:r>
            <a:r>
              <a:rPr lang="en-US" sz="2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lbertus Extra Bold" pitchFamily="34" charset="0"/>
              </a:rPr>
              <a:t>the single most important measure </a:t>
            </a:r>
            <a:r>
              <a:rPr lang="en-US" sz="2400" b="1" dirty="0">
                <a:solidFill>
                  <a:srgbClr val="00518E"/>
                </a:solidFill>
              </a:rPr>
              <a:t>for preventing the spread of microorganisms in healthcare settings. </a:t>
            </a:r>
            <a:r>
              <a:rPr lang="en-US" sz="3200" b="1" i="1" u="sng" dirty="0">
                <a:solidFill>
                  <a:prstClr val="black">
                    <a:lumMod val="95000"/>
                    <a:lumOff val="5000"/>
                  </a:prstClr>
                </a:solidFill>
              </a:rPr>
              <a:t>MC-ICD-P/08</a:t>
            </a:r>
          </a:p>
          <a:p>
            <a:pPr algn="just">
              <a:lnSpc>
                <a:spcPct val="150000"/>
              </a:lnSpc>
              <a:buClr>
                <a:srgbClr val="F79646">
                  <a:lumMod val="75000"/>
                </a:srgbClr>
              </a:buClr>
              <a:buSzPct val="131000"/>
              <a:buFont typeface="Wingdings" pitchFamily="2" charset="2"/>
              <a:buChar char="§"/>
              <a:defRPr/>
            </a:pPr>
            <a:endParaRPr lang="en-US" sz="32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lbertus Extra Bold" pitchFamily="34" charset="0"/>
            </a:endParaRPr>
          </a:p>
        </p:txBody>
      </p:sp>
      <p:sp>
        <p:nvSpPr>
          <p:cNvPr id="10" name="TextBox 9"/>
          <p:cNvSpPr txBox="1"/>
          <p:nvPr/>
        </p:nvSpPr>
        <p:spPr>
          <a:xfrm>
            <a:off x="0" y="-111010"/>
            <a:ext cx="6925734" cy="923330"/>
          </a:xfrm>
          <a:prstGeom prst="rect">
            <a:avLst/>
          </a:prstGeom>
          <a:noFill/>
        </p:spPr>
        <p:txBody>
          <a:bodyPr wrap="square" rtlCol="0">
            <a:spAutoFit/>
          </a:bodyPr>
          <a:lstStyle/>
          <a:p>
            <a:pPr algn="ctr" fontAlgn="t">
              <a:lnSpc>
                <a:spcPct val="150000"/>
              </a:lnSpc>
              <a:buClr>
                <a:srgbClr val="0070C0"/>
              </a:buClr>
            </a:pPr>
            <a:r>
              <a:rPr lang="en-US" sz="36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lbertus Extra Bold" pitchFamily="34" charset="0"/>
              </a:rPr>
              <a:t>Hand Hygiene</a:t>
            </a:r>
          </a:p>
        </p:txBody>
      </p:sp>
      <p:pic>
        <p:nvPicPr>
          <p:cNvPr id="6" name="Picture 4" descr="http://contaminationmanagement.blog.com/files/2011/01/how-clean-is-clean-752315.jpg"/>
          <p:cNvPicPr>
            <a:picLocks noChangeAspect="1" noChangeArrowheads="1"/>
          </p:cNvPicPr>
          <p:nvPr/>
        </p:nvPicPr>
        <p:blipFill rotWithShape="1">
          <a:blip r:embed="rId3">
            <a:extLst>
              <a:ext uri="{28A0092B-C50C-407E-A947-70E740481C1C}">
                <a14:useLocalDpi xmlns:a14="http://schemas.microsoft.com/office/drawing/2010/main" val="0"/>
              </a:ext>
            </a:extLst>
          </a:blip>
          <a:srcRect l="12803" t="7281" r="16704" b="5143"/>
          <a:stretch/>
        </p:blipFill>
        <p:spPr bwMode="auto">
          <a:xfrm>
            <a:off x="5972028" y="1533611"/>
            <a:ext cx="3171972" cy="308263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42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10" name="Rectangle 9"/>
          <p:cNvSpPr/>
          <p:nvPr/>
        </p:nvSpPr>
        <p:spPr>
          <a:xfrm>
            <a:off x="358962" y="1227932"/>
            <a:ext cx="5329238" cy="523220"/>
          </a:xfrm>
          <a:prstGeom prst="rect">
            <a:avLst/>
          </a:prstGeom>
        </p:spPr>
        <p:txBody>
          <a:bodyPr>
            <a:spAutoFit/>
          </a:bodyPr>
          <a:lstStyle/>
          <a:p>
            <a:pPr>
              <a:defRPr/>
            </a:pPr>
            <a:r>
              <a:rPr lang="en-GB" sz="2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lbertus Extra Bold" pitchFamily="34" charset="0"/>
              </a:rPr>
              <a:t>What are our hands carrying?</a:t>
            </a:r>
            <a:endParaRPr lang="en-US" sz="2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lbertus Extra Bold" pitchFamily="34" charset="0"/>
            </a:endParaRPr>
          </a:p>
        </p:txBody>
      </p:sp>
      <p:sp>
        <p:nvSpPr>
          <p:cNvPr id="11" name="TextBox 10"/>
          <p:cNvSpPr txBox="1"/>
          <p:nvPr/>
        </p:nvSpPr>
        <p:spPr>
          <a:xfrm>
            <a:off x="970491" y="0"/>
            <a:ext cx="6925734" cy="923330"/>
          </a:xfrm>
          <a:prstGeom prst="rect">
            <a:avLst/>
          </a:prstGeom>
          <a:noFill/>
        </p:spPr>
        <p:txBody>
          <a:bodyPr wrap="square" rtlCol="0">
            <a:spAutoFit/>
          </a:bodyPr>
          <a:lstStyle/>
          <a:p>
            <a:pPr algn="ctr" fontAlgn="t">
              <a:lnSpc>
                <a:spcPct val="150000"/>
              </a:lnSpc>
              <a:buClr>
                <a:srgbClr val="0070C0"/>
              </a:buClr>
            </a:pPr>
            <a:r>
              <a:rPr lang="en-US" sz="3600" b="1" dirty="0">
                <a:solidFill>
                  <a:srgbClr val="1869A1"/>
                </a:solidFill>
                <a:effectLst>
                  <a:glow rad="101600">
                    <a:srgbClr val="FFC000">
                      <a:satMod val="175000"/>
                      <a:alpha val="40000"/>
                    </a:srgbClr>
                  </a:glow>
                  <a:outerShdw blurRad="38100" dist="38100" dir="2700000" algn="tl">
                    <a:srgbClr val="000000">
                      <a:alpha val="43137"/>
                    </a:srgbClr>
                  </a:outerShdw>
                </a:effectLst>
                <a:latin typeface="Arial Black" panose="020B0A04020102020204" pitchFamily="34" charset="0"/>
              </a:rPr>
              <a:t>Hand </a:t>
            </a:r>
            <a:r>
              <a:rPr lang="en-US" sz="3600" b="1" dirty="0" smtClean="0">
                <a:solidFill>
                  <a:srgbClr val="1869A1"/>
                </a:solidFill>
                <a:effectLst>
                  <a:glow rad="101600">
                    <a:srgbClr val="FFC000">
                      <a:satMod val="175000"/>
                      <a:alpha val="40000"/>
                    </a:srgbClr>
                  </a:glow>
                  <a:outerShdw blurRad="38100" dist="38100" dir="2700000" algn="tl">
                    <a:srgbClr val="000000">
                      <a:alpha val="43137"/>
                    </a:srgbClr>
                  </a:outerShdw>
                </a:effectLst>
                <a:latin typeface="Arial Black" panose="020B0A04020102020204" pitchFamily="34" charset="0"/>
              </a:rPr>
              <a:t>Hygiene</a:t>
            </a:r>
            <a:endParaRPr lang="en-US" sz="3600" b="1" dirty="0">
              <a:solidFill>
                <a:srgbClr val="1869A1"/>
              </a:solidFill>
              <a:effectLst>
                <a:glow rad="101600">
                  <a:srgbClr val="FFC000">
                    <a:satMod val="175000"/>
                    <a:alpha val="40000"/>
                  </a:srgbClr>
                </a:glow>
                <a:outerShdw blurRad="38100" dist="38100" dir="2700000" algn="tl">
                  <a:srgbClr val="000000">
                    <a:alpha val="43137"/>
                  </a:srgbClr>
                </a:outerShdw>
              </a:effectLst>
              <a:latin typeface="Arial Black" panose="020B0A04020102020204" pitchFamily="34" charset="0"/>
            </a:endParaRPr>
          </a:p>
        </p:txBody>
      </p:sp>
      <p:sp>
        <p:nvSpPr>
          <p:cNvPr id="13" name="Rectangle 3"/>
          <p:cNvSpPr txBox="1">
            <a:spLocks noChangeArrowheads="1"/>
          </p:cNvSpPr>
          <p:nvPr/>
        </p:nvSpPr>
        <p:spPr>
          <a:xfrm>
            <a:off x="296861" y="1774031"/>
            <a:ext cx="3100387" cy="4525963"/>
          </a:xfrm>
          <a:prstGeom prst="rect">
            <a:avLst/>
          </a:prstGeom>
        </p:spPr>
        <p:txBody>
          <a:bodyPr/>
          <a:lstStyle/>
          <a:p>
            <a:pPr marL="457200" indent="-457200" algn="ctr">
              <a:spcBef>
                <a:spcPct val="20000"/>
              </a:spcBef>
              <a:buClr>
                <a:srgbClr val="365B93"/>
              </a:buClr>
              <a:defRPr/>
            </a:pPr>
            <a:r>
              <a:rPr lang="en-GB" sz="2800" b="1" kern="0" dirty="0">
                <a:solidFill>
                  <a:srgbClr val="72AF2F"/>
                </a:solidFill>
              </a:rPr>
              <a:t>Resident Flora:</a:t>
            </a:r>
          </a:p>
          <a:p>
            <a:pPr marL="457200" indent="-457200" algn="just">
              <a:spcBef>
                <a:spcPct val="20000"/>
              </a:spcBef>
              <a:buClr>
                <a:srgbClr val="365B93"/>
              </a:buClr>
              <a:buFont typeface="Arial" pitchFamily="34" charset="0"/>
              <a:buChar char="•"/>
              <a:defRPr/>
            </a:pPr>
            <a:r>
              <a:rPr lang="en-GB" sz="2000" b="1" dirty="0">
                <a:solidFill>
                  <a:srgbClr val="00518E"/>
                </a:solidFill>
              </a:rPr>
              <a:t>Part of body’s natural defence mechanism</a:t>
            </a:r>
          </a:p>
          <a:p>
            <a:pPr marL="457200" indent="-457200" algn="just">
              <a:spcBef>
                <a:spcPct val="20000"/>
              </a:spcBef>
              <a:buClr>
                <a:srgbClr val="365B93"/>
              </a:buClr>
              <a:buFont typeface="Arial" pitchFamily="34" charset="0"/>
              <a:buChar char="•"/>
              <a:defRPr/>
            </a:pPr>
            <a:r>
              <a:rPr lang="en-GB" sz="2000" b="1" dirty="0">
                <a:solidFill>
                  <a:srgbClr val="00518E"/>
                </a:solidFill>
              </a:rPr>
              <a:t>Deep seated.</a:t>
            </a:r>
          </a:p>
          <a:p>
            <a:pPr marL="457200" indent="-457200" algn="just">
              <a:spcBef>
                <a:spcPct val="20000"/>
              </a:spcBef>
              <a:buClr>
                <a:srgbClr val="365B93"/>
              </a:buClr>
              <a:buFont typeface="Arial" pitchFamily="34" charset="0"/>
              <a:buChar char="•"/>
              <a:defRPr/>
            </a:pPr>
            <a:r>
              <a:rPr lang="en-GB" sz="2000" b="1" dirty="0">
                <a:solidFill>
                  <a:srgbClr val="00518E"/>
                </a:solidFill>
              </a:rPr>
              <a:t>Difficult to remove.</a:t>
            </a:r>
          </a:p>
          <a:p>
            <a:pPr marL="457200" indent="-457200" algn="just">
              <a:spcBef>
                <a:spcPct val="20000"/>
              </a:spcBef>
              <a:buClr>
                <a:srgbClr val="365B93"/>
              </a:buClr>
              <a:buFont typeface="Arial" pitchFamily="34" charset="0"/>
              <a:buChar char="•"/>
              <a:defRPr/>
            </a:pPr>
            <a:r>
              <a:rPr lang="en-GB" sz="2000" b="1" dirty="0" smtClean="0">
                <a:solidFill>
                  <a:srgbClr val="00518E"/>
                </a:solidFill>
              </a:rPr>
              <a:t>Associated with </a:t>
            </a:r>
            <a:r>
              <a:rPr lang="en-GB" sz="2000" b="1" dirty="0">
                <a:solidFill>
                  <a:srgbClr val="00518E"/>
                </a:solidFill>
              </a:rPr>
              <a:t>infection following surgery/invasive procedures.</a:t>
            </a:r>
          </a:p>
        </p:txBody>
      </p:sp>
      <p:pic>
        <p:nvPicPr>
          <p:cNvPr id="1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94109" y="2151390"/>
            <a:ext cx="1957387"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4"/>
          <p:cNvSpPr txBox="1">
            <a:spLocks noChangeArrowheads="1"/>
          </p:cNvSpPr>
          <p:nvPr/>
        </p:nvSpPr>
        <p:spPr>
          <a:xfrm>
            <a:off x="5728236" y="1774030"/>
            <a:ext cx="3100388" cy="4525963"/>
          </a:xfrm>
          <a:prstGeom prst="rect">
            <a:avLst/>
          </a:prstGeom>
        </p:spPr>
        <p:txBody>
          <a:bodyPr/>
          <a:lstStyle/>
          <a:p>
            <a:pPr marL="342900" indent="-342900" algn="ctr">
              <a:spcBef>
                <a:spcPct val="20000"/>
              </a:spcBef>
              <a:buClr>
                <a:srgbClr val="365B93"/>
              </a:buClr>
              <a:defRPr/>
            </a:pPr>
            <a:r>
              <a:rPr lang="en-GB" sz="2800" b="1" kern="0" dirty="0">
                <a:solidFill>
                  <a:srgbClr val="72AF2F"/>
                </a:solidFill>
              </a:rPr>
              <a:t>Transient Flora:</a:t>
            </a:r>
          </a:p>
          <a:p>
            <a:pPr marL="457200" indent="-457200" algn="just">
              <a:spcBef>
                <a:spcPct val="20000"/>
              </a:spcBef>
              <a:buClr>
                <a:srgbClr val="365B93"/>
              </a:buClr>
              <a:buFont typeface="Arial" pitchFamily="34" charset="0"/>
              <a:buChar char="•"/>
              <a:defRPr/>
            </a:pPr>
            <a:r>
              <a:rPr lang="en-GB" sz="2000" b="1" dirty="0">
                <a:solidFill>
                  <a:srgbClr val="00518E"/>
                </a:solidFill>
              </a:rPr>
              <a:t>Superficial.</a:t>
            </a:r>
          </a:p>
          <a:p>
            <a:pPr marL="457200" indent="-457200" algn="just">
              <a:spcBef>
                <a:spcPct val="20000"/>
              </a:spcBef>
              <a:buClr>
                <a:srgbClr val="365B93"/>
              </a:buClr>
              <a:buFont typeface="Arial" pitchFamily="34" charset="0"/>
              <a:buChar char="•"/>
              <a:defRPr/>
            </a:pPr>
            <a:r>
              <a:rPr lang="en-GB" sz="2000" b="1" dirty="0">
                <a:solidFill>
                  <a:srgbClr val="00518E"/>
                </a:solidFill>
              </a:rPr>
              <a:t>Transferred with ease to and from hands.</a:t>
            </a:r>
          </a:p>
          <a:p>
            <a:pPr marL="457200" indent="-457200" algn="just">
              <a:spcBef>
                <a:spcPct val="20000"/>
              </a:spcBef>
              <a:buClr>
                <a:srgbClr val="365B93"/>
              </a:buClr>
              <a:buFont typeface="Arial" pitchFamily="34" charset="0"/>
              <a:buChar char="•"/>
              <a:defRPr/>
            </a:pPr>
            <a:r>
              <a:rPr lang="en-GB" sz="2000" b="1" dirty="0">
                <a:solidFill>
                  <a:srgbClr val="00518E"/>
                </a:solidFill>
              </a:rPr>
              <a:t>Important cause of cross infection.</a:t>
            </a:r>
          </a:p>
          <a:p>
            <a:pPr marL="457200" indent="-457200" algn="just">
              <a:spcBef>
                <a:spcPct val="20000"/>
              </a:spcBef>
              <a:buClr>
                <a:srgbClr val="365B93"/>
              </a:buClr>
              <a:buFont typeface="Arial" pitchFamily="34" charset="0"/>
              <a:buChar char="•"/>
              <a:defRPr/>
            </a:pPr>
            <a:r>
              <a:rPr lang="en-GB" sz="2000" b="1" dirty="0">
                <a:solidFill>
                  <a:srgbClr val="00518E"/>
                </a:solidFill>
              </a:rPr>
              <a:t>Easily removed with good hand hygiene.</a:t>
            </a:r>
          </a:p>
        </p:txBody>
      </p:sp>
      <p:pic>
        <p:nvPicPr>
          <p:cNvPr id="16" name="Picture 6" descr="p.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6109" y="5204341"/>
            <a:ext cx="8561388"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245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00" fill="hold"/>
                                        <p:tgtEl>
                                          <p:spTgt spid="15">
                                            <p:txEl>
                                              <p:pRg st="3" end="3"/>
                                            </p:txEl>
                                          </p:spTgt>
                                        </p:tgtEl>
                                        <p:attrNameLst>
                                          <p:attrName>style.color</p:attrName>
                                        </p:attrNameLst>
                                      </p:cBhvr>
                                      <p:to>
                                        <a:srgbClr val="F4220C"/>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
            <a:ext cx="9144001" cy="6858000"/>
          </a:xfrm>
          <a:prstGeom prst="rect">
            <a:avLst/>
          </a:prstGeom>
        </p:spPr>
      </p:pic>
      <p:sp>
        <p:nvSpPr>
          <p:cNvPr id="2" name="Title 1"/>
          <p:cNvSpPr>
            <a:spLocks noGrp="1"/>
          </p:cNvSpPr>
          <p:nvPr>
            <p:ph type="title"/>
          </p:nvPr>
        </p:nvSpPr>
        <p:spPr>
          <a:xfrm>
            <a:off x="785786" y="488952"/>
            <a:ext cx="7758138" cy="796908"/>
          </a:xfrm>
          <a:effectLst>
            <a:glow rad="228600">
              <a:schemeClr val="accent1">
                <a:satMod val="175000"/>
                <a:alpha val="40000"/>
              </a:schemeClr>
            </a:glow>
            <a:outerShdw blurRad="152400" dist="317500" dir="5400000" sx="90000" sy="-19000" rotWithShape="0">
              <a:prstClr val="black">
                <a:alpha val="15000"/>
              </a:prstClr>
            </a:outerShdw>
          </a:effectLst>
        </p:spPr>
        <p:txBody>
          <a:bodyPr>
            <a:normAutofit/>
          </a:bodyPr>
          <a:lstStyle/>
          <a:p>
            <a:r>
              <a:rPr lang="en-US" sz="3600" b="0" cap="none" dirty="0" smtClean="0">
                <a:ln w="0"/>
                <a:solidFill>
                  <a:schemeClr val="accent1"/>
                </a:solidFill>
                <a:effectLst>
                  <a:outerShdw blurRad="38100" dist="25400" dir="5400000" algn="ctr" rotWithShape="0">
                    <a:srgbClr val="6E747A">
                      <a:alpha val="43000"/>
                    </a:srgbClr>
                  </a:outerShdw>
                </a:effectLst>
                <a:latin typeface="Arial Black" pitchFamily="34" charset="0"/>
                <a:cs typeface="Aharoni" pitchFamily="2" charset="-79"/>
              </a:rPr>
              <a:t>INTRODUCTION</a:t>
            </a:r>
            <a:endParaRPr lang="en-US" sz="3600" b="0" cap="none" dirty="0">
              <a:ln w="0"/>
              <a:solidFill>
                <a:schemeClr val="accent1"/>
              </a:solidFill>
              <a:effectLst>
                <a:outerShdw blurRad="38100" dist="25400" dir="5400000" algn="ctr" rotWithShape="0">
                  <a:srgbClr val="6E747A">
                    <a:alpha val="43000"/>
                  </a:srgbClr>
                </a:outerShdw>
              </a:effectLst>
              <a:latin typeface="Arial Black" pitchFamily="34" charset="0"/>
              <a:cs typeface="Aharoni" pitchFamily="2" charset="-79"/>
            </a:endParaRPr>
          </a:p>
        </p:txBody>
      </p:sp>
      <p:sp>
        <p:nvSpPr>
          <p:cNvPr id="3" name="Content Placeholder 2"/>
          <p:cNvSpPr>
            <a:spLocks noGrp="1"/>
          </p:cNvSpPr>
          <p:nvPr>
            <p:ph idx="1"/>
          </p:nvPr>
        </p:nvSpPr>
        <p:spPr>
          <a:xfrm>
            <a:off x="0" y="1500174"/>
            <a:ext cx="8460432" cy="4625989"/>
          </a:xfrm>
        </p:spPr>
        <p:txBody>
          <a:bodyPr>
            <a:normAutofit/>
          </a:bodyPr>
          <a:lstStyle/>
          <a:p>
            <a:pPr>
              <a:buNone/>
            </a:pPr>
            <a:r>
              <a:rPr lang="en-US" sz="2000" dirty="0" smtClean="0"/>
              <a:t> 			</a:t>
            </a:r>
            <a:r>
              <a:rPr lang="en-US" sz="2800" dirty="0" smtClean="0">
                <a:latin typeface="Arial Black" pitchFamily="34" charset="0"/>
              </a:rPr>
              <a:t>	</a:t>
            </a:r>
          </a:p>
          <a:p>
            <a:pPr marL="1797050" lvl="2" indent="-898525">
              <a:buNone/>
            </a:pPr>
            <a:r>
              <a:rPr lang="en-US" sz="2800" dirty="0" smtClean="0">
                <a:latin typeface="Arial Black" pitchFamily="34" charset="0"/>
              </a:rPr>
              <a:t>I.	Infection Control Department </a:t>
            </a:r>
          </a:p>
          <a:p>
            <a:pPr marL="914400" lvl="1" indent="-514350">
              <a:buAutoNum type="romanUcPeriod"/>
            </a:pPr>
            <a:endParaRPr lang="en-US" dirty="0" smtClean="0">
              <a:solidFill>
                <a:schemeClr val="tx1"/>
              </a:solidFill>
              <a:latin typeface="Arial Black" pitchFamily="34" charset="0"/>
            </a:endParaRPr>
          </a:p>
          <a:p>
            <a:pPr marL="914400" lvl="1" indent="-514350">
              <a:buNone/>
            </a:pPr>
            <a:endParaRPr lang="en-US" dirty="0" smtClean="0">
              <a:solidFill>
                <a:schemeClr val="tx1"/>
              </a:solidFill>
              <a:latin typeface="Arial Black" pitchFamily="34" charset="0"/>
            </a:endParaRPr>
          </a:p>
          <a:p>
            <a:pPr marL="914400" lvl="1" indent="-514350">
              <a:buNone/>
            </a:pPr>
            <a:r>
              <a:rPr lang="en-US" dirty="0" smtClean="0">
                <a:solidFill>
                  <a:schemeClr val="tx1"/>
                </a:solidFill>
                <a:latin typeface="Arial Black" pitchFamily="34" charset="0"/>
              </a:rPr>
              <a:t>	</a:t>
            </a:r>
            <a:r>
              <a:rPr lang="en-US" sz="2800" dirty="0" smtClean="0">
                <a:solidFill>
                  <a:schemeClr val="tx1"/>
                </a:solidFill>
                <a:latin typeface="Arial Black" pitchFamily="34" charset="0"/>
              </a:rPr>
              <a:t>II.	Infection Control Committee</a:t>
            </a:r>
            <a:endParaRPr lang="en-US" dirty="0" smtClean="0">
              <a:solidFill>
                <a:schemeClr val="tx1"/>
              </a:solidFill>
              <a:latin typeface="Arial Black" pitchFamily="34" charset="0"/>
            </a:endParaRPr>
          </a:p>
          <a:p>
            <a:pPr marL="514350" indent="-514350">
              <a:buNone/>
            </a:pPr>
            <a:endParaRPr lang="en-US" sz="2800" dirty="0" smtClean="0">
              <a:latin typeface="Arial Black" pitchFamily="34" charset="0"/>
            </a:endParaRPr>
          </a:p>
          <a:p>
            <a:pPr>
              <a:buNone/>
            </a:pPr>
            <a:r>
              <a:rPr lang="en-US" sz="2800" dirty="0" smtClean="0">
                <a:latin typeface="Arial Black" pitchFamily="34" charset="0"/>
              </a:rPr>
              <a:t>		</a:t>
            </a:r>
            <a:endParaRPr lang="en-US" sz="2800" dirty="0" smtClean="0">
              <a:latin typeface="Arial Black" pitchFamily="34" charset="0"/>
              <a:ea typeface="Arial Unicode MS" pitchFamily="34" charset="-128"/>
              <a:cs typeface="Arial Unicode MS" pitchFamily="34" charset="-128"/>
            </a:endParaRPr>
          </a:p>
          <a:p>
            <a:pPr>
              <a:buNone/>
            </a:pPr>
            <a:r>
              <a:rPr lang="en-US" sz="2400" dirty="0" smtClean="0">
                <a:latin typeface="Arial Black" pitchFamily="34" charset="0"/>
              </a:rPr>
              <a:t> </a:t>
            </a:r>
            <a:endParaRPr lang="en-US" sz="2400" dirty="0">
              <a:latin typeface="Arial Black" pitchFamily="34" charset="0"/>
            </a:endParaRPr>
          </a:p>
        </p:txBody>
      </p:sp>
    </p:spTree>
    <p:extLst>
      <p:ext uri="{BB962C8B-B14F-4D97-AF65-F5344CB8AC3E}">
        <p14:creationId xmlns:p14="http://schemas.microsoft.com/office/powerpoint/2010/main" val="10397799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12" name="TextBox 11"/>
          <p:cNvSpPr txBox="1"/>
          <p:nvPr/>
        </p:nvSpPr>
        <p:spPr>
          <a:xfrm>
            <a:off x="1027641" y="0"/>
            <a:ext cx="6925734" cy="923330"/>
          </a:xfrm>
          <a:prstGeom prst="rect">
            <a:avLst/>
          </a:prstGeom>
          <a:noFill/>
        </p:spPr>
        <p:txBody>
          <a:bodyPr wrap="square" rtlCol="0">
            <a:spAutoFit/>
          </a:bodyPr>
          <a:lstStyle/>
          <a:p>
            <a:pPr algn="ctr" fontAlgn="t">
              <a:lnSpc>
                <a:spcPct val="150000"/>
              </a:lnSpc>
              <a:buClr>
                <a:srgbClr val="0070C0"/>
              </a:buClr>
            </a:pPr>
            <a:r>
              <a:rPr lang="en-US" sz="3600" b="1" dirty="0">
                <a:solidFill>
                  <a:srgbClr val="1869A1"/>
                </a:solidFill>
                <a:effectLst>
                  <a:glow rad="101600">
                    <a:srgbClr val="FFC000">
                      <a:satMod val="175000"/>
                      <a:alpha val="40000"/>
                    </a:srgbClr>
                  </a:glow>
                  <a:outerShdw blurRad="38100" dist="38100" dir="2700000" algn="tl">
                    <a:srgbClr val="000000">
                      <a:alpha val="43137"/>
                    </a:srgbClr>
                  </a:outerShdw>
                </a:effectLst>
                <a:latin typeface="Arial Black" panose="020B0A04020102020204" pitchFamily="34" charset="0"/>
              </a:rPr>
              <a:t>Hand </a:t>
            </a:r>
            <a:r>
              <a:rPr lang="en-US" sz="3600" b="1" dirty="0" smtClean="0">
                <a:solidFill>
                  <a:srgbClr val="1869A1"/>
                </a:solidFill>
                <a:effectLst>
                  <a:glow rad="101600">
                    <a:srgbClr val="FFC000">
                      <a:satMod val="175000"/>
                      <a:alpha val="40000"/>
                    </a:srgbClr>
                  </a:glow>
                  <a:outerShdw blurRad="38100" dist="38100" dir="2700000" algn="tl">
                    <a:srgbClr val="000000">
                      <a:alpha val="43137"/>
                    </a:srgbClr>
                  </a:outerShdw>
                </a:effectLst>
                <a:latin typeface="Arial Black" panose="020B0A04020102020204" pitchFamily="34" charset="0"/>
              </a:rPr>
              <a:t>Hygiene</a:t>
            </a:r>
            <a:endParaRPr lang="en-US" sz="3600" b="1" dirty="0">
              <a:solidFill>
                <a:srgbClr val="1869A1"/>
              </a:solidFill>
              <a:effectLst>
                <a:glow rad="101600">
                  <a:srgbClr val="FFC000">
                    <a:satMod val="175000"/>
                    <a:alpha val="40000"/>
                  </a:srgbClr>
                </a:glow>
                <a:outerShdw blurRad="38100" dist="38100" dir="2700000" algn="tl">
                  <a:srgbClr val="000000">
                    <a:alpha val="43137"/>
                  </a:srgbClr>
                </a:outerShdw>
              </a:effectLst>
              <a:latin typeface="Arial Black" panose="020B0A04020102020204" pitchFamily="34" charset="0"/>
            </a:endParaRPr>
          </a:p>
        </p:txBody>
      </p:sp>
      <p:sp>
        <p:nvSpPr>
          <p:cNvPr id="14" name="Title 1"/>
          <p:cNvSpPr>
            <a:spLocks noGrp="1"/>
          </p:cNvSpPr>
          <p:nvPr>
            <p:ph type="title"/>
          </p:nvPr>
        </p:nvSpPr>
        <p:spPr>
          <a:xfrm>
            <a:off x="267399" y="1066801"/>
            <a:ext cx="8723500" cy="865188"/>
          </a:xfrm>
        </p:spPr>
        <p:txBody>
          <a:bodyPr>
            <a:normAutofit/>
          </a:bodyPr>
          <a:lstStyle/>
          <a:p>
            <a:r>
              <a:rPr lang="en-GB" altLang="en-US" sz="2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lbertus Extra Bold" pitchFamily="34" charset="0"/>
                <a:ea typeface="+mn-ea"/>
                <a:cs typeface="+mn-cs"/>
              </a:rPr>
              <a:t>WHO “My five (KEY) moments for hand hygiene”</a:t>
            </a:r>
            <a:endParaRPr lang="en-US" altLang="en-US" sz="2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lbertus Extra Bold" pitchFamily="34" charset="0"/>
              <a:ea typeface="+mn-ea"/>
              <a:cs typeface="+mn-cs"/>
            </a:endParaRPr>
          </a:p>
        </p:txBody>
      </p:sp>
      <p:sp>
        <p:nvSpPr>
          <p:cNvPr id="15" name="Content Placeholder 2"/>
          <p:cNvSpPr>
            <a:spLocks noGrp="1"/>
          </p:cNvSpPr>
          <p:nvPr>
            <p:ph idx="1"/>
          </p:nvPr>
        </p:nvSpPr>
        <p:spPr>
          <a:xfrm>
            <a:off x="84138" y="2420938"/>
            <a:ext cx="7527925" cy="3497262"/>
          </a:xfrm>
        </p:spPr>
        <p:txBody>
          <a:bodyPr/>
          <a:lstStyle/>
          <a:p>
            <a:pPr marL="514350" indent="-514350" algn="just" eaLnBrk="1" hangingPunct="1">
              <a:lnSpc>
                <a:spcPct val="150000"/>
              </a:lnSpc>
              <a:buClr>
                <a:srgbClr val="72AF2F"/>
              </a:buClr>
              <a:buFontTx/>
              <a:buAutoNum type="arabicPeriod"/>
              <a:defRPr/>
            </a:pPr>
            <a:r>
              <a:rPr lang="en-GB" sz="2400" kern="1200" dirty="0" smtClean="0">
                <a:solidFill>
                  <a:srgbClr val="0070C0"/>
                </a:solidFill>
                <a:latin typeface="Arial" charset="0"/>
              </a:rPr>
              <a:t>Before touching a patient.</a:t>
            </a:r>
          </a:p>
          <a:p>
            <a:pPr marL="514350" indent="-514350" algn="just" eaLnBrk="1" hangingPunct="1">
              <a:lnSpc>
                <a:spcPct val="150000"/>
              </a:lnSpc>
              <a:buClr>
                <a:srgbClr val="72AF2F"/>
              </a:buClr>
              <a:buFontTx/>
              <a:buAutoNum type="arabicPeriod"/>
              <a:defRPr/>
            </a:pPr>
            <a:r>
              <a:rPr lang="en-GB" sz="2400" kern="1200" dirty="0" smtClean="0">
                <a:solidFill>
                  <a:srgbClr val="0070C0"/>
                </a:solidFill>
                <a:latin typeface="Arial" charset="0"/>
              </a:rPr>
              <a:t>Before clean/aseptic procedure.</a:t>
            </a:r>
          </a:p>
          <a:p>
            <a:pPr marL="514350" indent="-514350" algn="just" eaLnBrk="1" hangingPunct="1">
              <a:lnSpc>
                <a:spcPct val="150000"/>
              </a:lnSpc>
              <a:buClr>
                <a:srgbClr val="72AF2F"/>
              </a:buClr>
              <a:buFontTx/>
              <a:buAutoNum type="arabicPeriod"/>
              <a:defRPr/>
            </a:pPr>
            <a:r>
              <a:rPr lang="en-GB" sz="2400" kern="1200" dirty="0" smtClean="0">
                <a:solidFill>
                  <a:srgbClr val="0070C0"/>
                </a:solidFill>
                <a:latin typeface="Arial" charset="0"/>
              </a:rPr>
              <a:t>After body fluid exposure risk.</a:t>
            </a:r>
          </a:p>
          <a:p>
            <a:pPr marL="514350" indent="-514350" algn="just" eaLnBrk="1" hangingPunct="1">
              <a:lnSpc>
                <a:spcPct val="150000"/>
              </a:lnSpc>
              <a:buClr>
                <a:srgbClr val="72AF2F"/>
              </a:buClr>
              <a:buFontTx/>
              <a:buAutoNum type="arabicPeriod"/>
              <a:defRPr/>
            </a:pPr>
            <a:r>
              <a:rPr lang="en-GB" sz="2400" kern="1200" dirty="0" smtClean="0">
                <a:solidFill>
                  <a:srgbClr val="0070C0"/>
                </a:solidFill>
                <a:latin typeface="Arial" charset="0"/>
              </a:rPr>
              <a:t>After touching a patient.</a:t>
            </a:r>
          </a:p>
          <a:p>
            <a:pPr marL="514350" indent="-514350" algn="just" eaLnBrk="1" hangingPunct="1">
              <a:lnSpc>
                <a:spcPct val="150000"/>
              </a:lnSpc>
              <a:buClr>
                <a:srgbClr val="72AF2F"/>
              </a:buClr>
              <a:buFontTx/>
              <a:buAutoNum type="arabicPeriod"/>
              <a:defRPr/>
            </a:pPr>
            <a:r>
              <a:rPr lang="en-GB" sz="2400" kern="1200" dirty="0" smtClean="0">
                <a:solidFill>
                  <a:srgbClr val="0070C0"/>
                </a:solidFill>
                <a:latin typeface="Arial" charset="0"/>
              </a:rPr>
              <a:t>After touching patient surroundings.</a:t>
            </a:r>
          </a:p>
          <a:p>
            <a:pPr marL="514350" indent="-514350" algn="just" eaLnBrk="1" hangingPunct="1">
              <a:lnSpc>
                <a:spcPct val="80000"/>
              </a:lnSpc>
              <a:buFont typeface="Arial" panose="020B0604020202020204" pitchFamily="34" charset="0"/>
              <a:buNone/>
              <a:defRPr/>
            </a:pPr>
            <a:endParaRPr lang="en-GB" sz="2600" dirty="0" smtClean="0"/>
          </a:p>
        </p:txBody>
      </p:sp>
      <p:pic>
        <p:nvPicPr>
          <p:cNvPr id="4" name="Picture 3"/>
          <p:cNvPicPr>
            <a:picLocks noChangeAspect="1"/>
          </p:cNvPicPr>
          <p:nvPr/>
        </p:nvPicPr>
        <p:blipFill>
          <a:blip r:embed="rId3"/>
          <a:stretch>
            <a:fillRect/>
          </a:stretch>
        </p:blipFill>
        <p:spPr>
          <a:xfrm>
            <a:off x="5326885" y="2800898"/>
            <a:ext cx="3664014" cy="2737341"/>
          </a:xfrm>
          <a:prstGeom prst="rect">
            <a:avLst/>
          </a:prstGeom>
        </p:spPr>
      </p:pic>
    </p:spTree>
    <p:extLst>
      <p:ext uri="{BB962C8B-B14F-4D97-AF65-F5344CB8AC3E}">
        <p14:creationId xmlns:p14="http://schemas.microsoft.com/office/powerpoint/2010/main" val="20896012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2" name="TextBox 1"/>
          <p:cNvSpPr txBox="1"/>
          <p:nvPr/>
        </p:nvSpPr>
        <p:spPr>
          <a:xfrm>
            <a:off x="818091" y="0"/>
            <a:ext cx="6925734" cy="923330"/>
          </a:xfrm>
          <a:prstGeom prst="rect">
            <a:avLst/>
          </a:prstGeom>
          <a:noFill/>
        </p:spPr>
        <p:txBody>
          <a:bodyPr wrap="square" rtlCol="0">
            <a:spAutoFit/>
          </a:bodyPr>
          <a:lstStyle/>
          <a:p>
            <a:pPr algn="ctr" fontAlgn="t">
              <a:lnSpc>
                <a:spcPct val="150000"/>
              </a:lnSpc>
              <a:buClr>
                <a:srgbClr val="0070C0"/>
              </a:buClr>
            </a:pPr>
            <a:r>
              <a:rPr lang="en-US" sz="3600" b="1" dirty="0">
                <a:solidFill>
                  <a:srgbClr val="1869A1"/>
                </a:solidFill>
                <a:effectLst>
                  <a:glow rad="101600">
                    <a:srgbClr val="FFC000">
                      <a:satMod val="175000"/>
                      <a:alpha val="40000"/>
                    </a:srgbClr>
                  </a:glow>
                  <a:outerShdw blurRad="38100" dist="38100" dir="2700000" algn="tl">
                    <a:srgbClr val="000000">
                      <a:alpha val="43137"/>
                    </a:srgbClr>
                  </a:outerShdw>
                </a:effectLst>
                <a:latin typeface="Arial Black" panose="020B0A04020102020204" pitchFamily="34" charset="0"/>
              </a:rPr>
              <a:t>Hand </a:t>
            </a:r>
            <a:r>
              <a:rPr lang="en-US" sz="3600" b="1" dirty="0" smtClean="0">
                <a:solidFill>
                  <a:srgbClr val="1869A1"/>
                </a:solidFill>
                <a:effectLst>
                  <a:glow rad="101600">
                    <a:srgbClr val="FFC000">
                      <a:satMod val="175000"/>
                      <a:alpha val="40000"/>
                    </a:srgbClr>
                  </a:glow>
                  <a:outerShdw blurRad="38100" dist="38100" dir="2700000" algn="tl">
                    <a:srgbClr val="000000">
                      <a:alpha val="43137"/>
                    </a:srgbClr>
                  </a:outerShdw>
                </a:effectLst>
                <a:latin typeface="Arial Black" panose="020B0A04020102020204" pitchFamily="34" charset="0"/>
              </a:rPr>
              <a:t>Hygiene</a:t>
            </a:r>
            <a:endParaRPr lang="en-US" sz="3600" b="1" dirty="0">
              <a:solidFill>
                <a:srgbClr val="1869A1"/>
              </a:solidFill>
              <a:effectLst>
                <a:glow rad="101600">
                  <a:srgbClr val="FFC000">
                    <a:satMod val="175000"/>
                    <a:alpha val="40000"/>
                  </a:srgbClr>
                </a:glow>
                <a:outerShdw blurRad="38100" dist="38100" dir="2700000" algn="tl">
                  <a:srgbClr val="000000">
                    <a:alpha val="43137"/>
                  </a:srgbClr>
                </a:outerShdw>
              </a:effectLst>
              <a:latin typeface="Arial Black" panose="020B0A04020102020204" pitchFamily="34" charset="0"/>
            </a:endParaRPr>
          </a:p>
        </p:txBody>
      </p:sp>
      <p:sp>
        <p:nvSpPr>
          <p:cNvPr id="3" name="Rectangle 2"/>
          <p:cNvSpPr/>
          <p:nvPr/>
        </p:nvSpPr>
        <p:spPr>
          <a:xfrm>
            <a:off x="168456" y="822235"/>
            <a:ext cx="8084275" cy="1921873"/>
          </a:xfrm>
          <a:prstGeom prst="rect">
            <a:avLst/>
          </a:prstGeom>
        </p:spPr>
        <p:txBody>
          <a:bodyPr wrap="square">
            <a:spAutoFit/>
          </a:bodyPr>
          <a:lstStyle/>
          <a:p>
            <a:pPr algn="just">
              <a:lnSpc>
                <a:spcPct val="160000"/>
              </a:lnSpc>
            </a:pPr>
            <a:r>
              <a:rPr lang="en-US" sz="32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lbertus Extra Bold" pitchFamily="34" charset="0"/>
              </a:rPr>
              <a:t>What , When, How ?</a:t>
            </a:r>
          </a:p>
          <a:p>
            <a:pPr>
              <a:lnSpc>
                <a:spcPct val="150000"/>
              </a:lnSpc>
            </a:pPr>
            <a:r>
              <a:rPr lang="en-US" sz="2400" b="1" u="sng" dirty="0" smtClean="0">
                <a:solidFill>
                  <a:srgbClr val="00518E"/>
                </a:solidFill>
                <a:latin typeface="Times New Roman" panose="02020603050405020304" pitchFamily="18" charset="0"/>
                <a:cs typeface="Times New Roman" panose="02020603050405020304" pitchFamily="18" charset="0"/>
              </a:rPr>
              <a:t>What are types of Hand Hygiene</a:t>
            </a:r>
            <a:r>
              <a:rPr lang="en-US" sz="2400" b="1" dirty="0" smtClean="0">
                <a:solidFill>
                  <a:srgbClr val="00518E"/>
                </a:solidFill>
                <a:latin typeface="Times New Roman" panose="02020603050405020304" pitchFamily="18" charset="0"/>
                <a:cs typeface="Times New Roman" panose="02020603050405020304" pitchFamily="18" charset="0"/>
              </a:rPr>
              <a:t>?</a:t>
            </a:r>
          </a:p>
          <a:p>
            <a:pPr>
              <a:lnSpc>
                <a:spcPct val="150000"/>
              </a:lnSpc>
            </a:pPr>
            <a:endParaRPr lang="en-US" sz="2400" b="1" dirty="0">
              <a:solidFill>
                <a:srgbClr val="00518E"/>
              </a:solidFill>
              <a:latin typeface="Times New Roman" panose="02020603050405020304" pitchFamily="18" charset="0"/>
              <a:cs typeface="Times New Roman" panose="02020603050405020304" pitchFamily="18" charset="0"/>
            </a:endParaRPr>
          </a:p>
        </p:txBody>
      </p:sp>
      <p:sp>
        <p:nvSpPr>
          <p:cNvPr id="4" name="Content Placeholder 2"/>
          <p:cNvSpPr txBox="1">
            <a:spLocks/>
          </p:cNvSpPr>
          <p:nvPr/>
        </p:nvSpPr>
        <p:spPr>
          <a:xfrm>
            <a:off x="507954" y="2147798"/>
            <a:ext cx="8229600" cy="4216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084772"/>
              </a:buClr>
              <a:buFont typeface="Wingdings" panose="05000000000000000000" pitchFamily="2" charset="2"/>
              <a:buChar char="§"/>
              <a:defRPr/>
            </a:pPr>
            <a:r>
              <a:rPr lang="ar-SA" sz="2400" b="1" dirty="0" smtClean="0">
                <a:solidFill>
                  <a:srgbClr val="00518E"/>
                </a:solidFill>
                <a:latin typeface="Times New Roman" panose="02020603050405020304" pitchFamily="18" charset="0"/>
                <a:cs typeface="Times New Roman" panose="02020603050405020304" pitchFamily="18" charset="0"/>
              </a:rPr>
              <a:t>H</a:t>
            </a:r>
            <a:r>
              <a:rPr lang="en-GB" sz="2400" b="1" dirty="0">
                <a:solidFill>
                  <a:srgbClr val="00518E"/>
                </a:solidFill>
                <a:latin typeface="Times New Roman" panose="02020603050405020304" pitchFamily="18" charset="0"/>
                <a:cs typeface="Times New Roman" panose="02020603050405020304" pitchFamily="18" charset="0"/>
              </a:rPr>
              <a:t>and washing</a:t>
            </a:r>
            <a:r>
              <a:rPr lang="en-US" sz="2400" b="1" dirty="0" smtClean="0">
                <a:solidFill>
                  <a:srgbClr val="00518E"/>
                </a:solidFill>
                <a:latin typeface="Times New Roman" panose="02020603050405020304" pitchFamily="18" charset="0"/>
                <a:cs typeface="Times New Roman" panose="02020603050405020304" pitchFamily="18" charset="0"/>
              </a:rPr>
              <a:t>.</a:t>
            </a:r>
          </a:p>
          <a:p>
            <a:pPr>
              <a:buFont typeface="Arial" panose="020B0604020202020204" pitchFamily="34" charset="0"/>
              <a:buNone/>
              <a:defRPr/>
            </a:pPr>
            <a:r>
              <a:rPr lang="en-US" sz="2000" b="1" dirty="0" smtClean="0">
                <a:solidFill>
                  <a:srgbClr val="C00000"/>
                </a:solidFill>
                <a:latin typeface="Times New Roman" panose="02020603050405020304" pitchFamily="18" charset="0"/>
                <a:cs typeface="Times New Roman" panose="02020603050405020304" pitchFamily="18" charset="0"/>
              </a:rPr>
              <a:t>  </a:t>
            </a:r>
            <a:r>
              <a:rPr lang="en-US" sz="1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lbertus Extra Bold" pitchFamily="34" charset="0"/>
              </a:rPr>
              <a:t>40-60 seconds</a:t>
            </a:r>
            <a:endParaRPr lang="en-US" sz="32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lbertus Extra Bold" pitchFamily="34" charset="0"/>
            </a:endParaRPr>
          </a:p>
          <a:p>
            <a:pPr marL="461963" indent="-115888">
              <a:buFont typeface="Wingdings" panose="05000000000000000000" pitchFamily="2" charset="2"/>
              <a:buChar char="ü"/>
              <a:defRPr/>
            </a:pPr>
            <a:r>
              <a:rPr lang="en-US" sz="1800" dirty="0" smtClean="0">
                <a:solidFill>
                  <a:srgbClr val="00518E"/>
                </a:solidFill>
                <a:latin typeface="Times New Roman" panose="02020603050405020304" pitchFamily="18" charset="0"/>
                <a:cs typeface="Times New Roman" panose="02020603050405020304" pitchFamily="18" charset="0"/>
              </a:rPr>
              <a:t>for </a:t>
            </a:r>
            <a:r>
              <a:rPr lang="en-US" sz="1800" dirty="0">
                <a:solidFill>
                  <a:srgbClr val="00518E"/>
                </a:solidFill>
                <a:latin typeface="Times New Roman" panose="02020603050405020304" pitchFamily="18" charset="0"/>
                <a:cs typeface="Times New Roman" panose="02020603050405020304" pitchFamily="18" charset="0"/>
              </a:rPr>
              <a:t>visibly soiled hands &amp;  after using  alcohol gel  several times</a:t>
            </a:r>
          </a:p>
          <a:p>
            <a:pPr marL="461963" indent="-115888">
              <a:buFont typeface="Wingdings" panose="05000000000000000000" pitchFamily="2" charset="2"/>
              <a:buChar char="ü"/>
              <a:defRPr/>
            </a:pPr>
            <a:r>
              <a:rPr lang="en-US" sz="1800" dirty="0" smtClean="0">
                <a:solidFill>
                  <a:srgbClr val="00518E"/>
                </a:solidFill>
                <a:latin typeface="Times New Roman" panose="02020603050405020304" pitchFamily="18" charset="0"/>
                <a:cs typeface="Times New Roman" panose="02020603050405020304" pitchFamily="18" charset="0"/>
              </a:rPr>
              <a:t>when </a:t>
            </a:r>
            <a:r>
              <a:rPr lang="en-US" sz="1800" dirty="0">
                <a:solidFill>
                  <a:srgbClr val="00518E"/>
                </a:solidFill>
                <a:latin typeface="Times New Roman" panose="02020603050405020304" pitchFamily="18" charset="0"/>
                <a:cs typeface="Times New Roman" panose="02020603050405020304" pitchFamily="18" charset="0"/>
              </a:rPr>
              <a:t>handling patients colonized/infected with spore-forming organisms</a:t>
            </a:r>
          </a:p>
          <a:p>
            <a:pPr>
              <a:lnSpc>
                <a:spcPct val="100000"/>
              </a:lnSpc>
              <a:buClr>
                <a:srgbClr val="084772"/>
              </a:buClr>
              <a:buFont typeface="Wingdings" panose="05000000000000000000" pitchFamily="2" charset="2"/>
              <a:buChar char="§"/>
              <a:defRPr/>
            </a:pPr>
            <a:r>
              <a:rPr lang="en-GB" sz="2400" b="1" dirty="0" smtClean="0">
                <a:solidFill>
                  <a:srgbClr val="00518E"/>
                </a:solidFill>
                <a:latin typeface="Times New Roman" panose="02020603050405020304" pitchFamily="18" charset="0"/>
                <a:cs typeface="Times New Roman" panose="02020603050405020304" pitchFamily="18" charset="0"/>
              </a:rPr>
              <a:t>Use </a:t>
            </a:r>
            <a:r>
              <a:rPr lang="en-GB" sz="2400" b="1" dirty="0">
                <a:solidFill>
                  <a:srgbClr val="00518E"/>
                </a:solidFill>
                <a:latin typeface="Times New Roman" panose="02020603050405020304" pitchFamily="18" charset="0"/>
                <a:cs typeface="Times New Roman" panose="02020603050405020304" pitchFamily="18" charset="0"/>
              </a:rPr>
              <a:t>of alcohol rubs/gels</a:t>
            </a:r>
            <a:r>
              <a:rPr lang="en-GB" sz="2400" b="1" dirty="0" smtClean="0">
                <a:solidFill>
                  <a:srgbClr val="00518E"/>
                </a:solidFill>
                <a:latin typeface="Times New Roman" panose="02020603050405020304" pitchFamily="18" charset="0"/>
                <a:cs typeface="Times New Roman" panose="02020603050405020304" pitchFamily="18" charset="0"/>
              </a:rPr>
              <a:t>.</a:t>
            </a:r>
          </a:p>
          <a:p>
            <a:pPr>
              <a:buFont typeface="Arial" panose="020B0604020202020204" pitchFamily="34" charset="0"/>
              <a:buNone/>
              <a:defRPr/>
            </a:pPr>
            <a:r>
              <a:rPr lang="en-US" sz="2000" b="1" dirty="0" smtClean="0">
                <a:solidFill>
                  <a:srgbClr val="C00000"/>
                </a:solidFill>
                <a:latin typeface="Times New Roman" panose="02020603050405020304" pitchFamily="18" charset="0"/>
                <a:cs typeface="Times New Roman" panose="02020603050405020304" pitchFamily="18" charset="0"/>
              </a:rPr>
              <a:t>    </a:t>
            </a:r>
            <a:r>
              <a:rPr lang="en-US" sz="1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lbertus Extra Bold" pitchFamily="34" charset="0"/>
              </a:rPr>
              <a:t>20-30 seconds</a:t>
            </a:r>
          </a:p>
          <a:p>
            <a:pPr marL="514350">
              <a:buFont typeface="Wingdings" panose="05000000000000000000" pitchFamily="2" charset="2"/>
              <a:buChar char="ü"/>
              <a:defRPr/>
            </a:pPr>
            <a:r>
              <a:rPr lang="en-US" sz="1800" dirty="0" smtClean="0">
                <a:solidFill>
                  <a:srgbClr val="00518E"/>
                </a:solidFill>
                <a:latin typeface="Times New Roman" panose="02020603050405020304" pitchFamily="18" charset="0"/>
                <a:cs typeface="Times New Roman" panose="02020603050405020304" pitchFamily="18" charset="0"/>
              </a:rPr>
              <a:t>for </a:t>
            </a:r>
            <a:r>
              <a:rPr lang="en-US" sz="1800" dirty="0">
                <a:solidFill>
                  <a:srgbClr val="00518E"/>
                </a:solidFill>
                <a:latin typeface="Times New Roman" panose="02020603050405020304" pitchFamily="18" charset="0"/>
                <a:cs typeface="Times New Roman" panose="02020603050405020304" pitchFamily="18" charset="0"/>
              </a:rPr>
              <a:t>hands that are not visibly </a:t>
            </a:r>
            <a:r>
              <a:rPr lang="en-US" sz="1800" dirty="0" smtClean="0">
                <a:solidFill>
                  <a:srgbClr val="00518E"/>
                </a:solidFill>
                <a:latin typeface="Times New Roman" panose="02020603050405020304" pitchFamily="18" charset="0"/>
                <a:cs typeface="Times New Roman" panose="02020603050405020304" pitchFamily="18" charset="0"/>
              </a:rPr>
              <a:t>soiled.</a:t>
            </a:r>
            <a:endParaRPr lang="en-GB" sz="2400" b="1" dirty="0">
              <a:solidFill>
                <a:srgbClr val="00518E"/>
              </a:solidFill>
              <a:latin typeface="Times New Roman" panose="02020603050405020304" pitchFamily="18" charset="0"/>
              <a:cs typeface="Times New Roman" panose="02020603050405020304" pitchFamily="18" charset="0"/>
            </a:endParaRPr>
          </a:p>
          <a:p>
            <a:pPr>
              <a:lnSpc>
                <a:spcPct val="100000"/>
              </a:lnSpc>
              <a:buClr>
                <a:srgbClr val="084772"/>
              </a:buClr>
              <a:buFont typeface="Wingdings" panose="05000000000000000000" pitchFamily="2" charset="2"/>
              <a:buChar char="§"/>
              <a:defRPr/>
            </a:pPr>
            <a:r>
              <a:rPr lang="en-GB" sz="2400" b="1" dirty="0">
                <a:solidFill>
                  <a:srgbClr val="00518E"/>
                </a:solidFill>
                <a:latin typeface="Times New Roman" panose="02020603050405020304" pitchFamily="18" charset="0"/>
                <a:cs typeface="Times New Roman" panose="02020603050405020304" pitchFamily="18" charset="0"/>
              </a:rPr>
              <a:t>Surgical hand ‘scrub</a:t>
            </a:r>
            <a:r>
              <a:rPr lang="en-GB" sz="2400" b="1" dirty="0" smtClean="0">
                <a:solidFill>
                  <a:srgbClr val="00518E"/>
                </a:solidFill>
                <a:latin typeface="Times New Roman" panose="02020603050405020304" pitchFamily="18" charset="0"/>
                <a:cs typeface="Times New Roman" panose="02020603050405020304" pitchFamily="18" charset="0"/>
              </a:rPr>
              <a:t>.</a:t>
            </a:r>
          </a:p>
          <a:p>
            <a:pPr marL="514350">
              <a:buFont typeface="Wingdings" panose="05000000000000000000" pitchFamily="2" charset="2"/>
              <a:buChar char="ü"/>
              <a:defRPr/>
            </a:pPr>
            <a:r>
              <a:rPr lang="en-US" sz="1800" dirty="0">
                <a:solidFill>
                  <a:srgbClr val="00518E"/>
                </a:solidFill>
                <a:latin typeface="Times New Roman" panose="02020603050405020304" pitchFamily="18" charset="0"/>
                <a:cs typeface="Times New Roman" panose="02020603050405020304" pitchFamily="18" charset="0"/>
              </a:rPr>
              <a:t>brush and nail </a:t>
            </a:r>
            <a:r>
              <a:rPr lang="en-US" sz="1800" dirty="0" smtClean="0">
                <a:solidFill>
                  <a:srgbClr val="00518E"/>
                </a:solidFill>
                <a:latin typeface="Times New Roman" panose="02020603050405020304" pitchFamily="18" charset="0"/>
                <a:cs typeface="Times New Roman" panose="02020603050405020304" pitchFamily="18" charset="0"/>
              </a:rPr>
              <a:t>file</a:t>
            </a:r>
          </a:p>
          <a:p>
            <a:pPr marL="514350">
              <a:buClr>
                <a:srgbClr val="084772"/>
              </a:buClr>
              <a:buFont typeface="Wingdings" panose="05000000000000000000" pitchFamily="2" charset="2"/>
              <a:buChar char="ü"/>
              <a:defRPr/>
            </a:pPr>
            <a:r>
              <a:rPr lang="en-US" sz="1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lbertus Extra Bold" pitchFamily="34" charset="0"/>
              </a:rPr>
              <a:t>5 minutes </a:t>
            </a:r>
            <a:r>
              <a:rPr lang="en-US" sz="1800" dirty="0">
                <a:solidFill>
                  <a:srgbClr val="00518E"/>
                </a:solidFill>
                <a:latin typeface="Times New Roman" panose="02020603050405020304" pitchFamily="18" charset="0"/>
                <a:cs typeface="Times New Roman" panose="02020603050405020304" pitchFamily="18" charset="0"/>
              </a:rPr>
              <a:t>(first wash of the day); </a:t>
            </a:r>
            <a:r>
              <a:rPr lang="en-US" sz="1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lbertus Extra Bold" pitchFamily="34" charset="0"/>
              </a:rPr>
              <a:t>2-3 minutes </a:t>
            </a:r>
            <a:r>
              <a:rPr lang="en-US" sz="1800" dirty="0">
                <a:solidFill>
                  <a:srgbClr val="00518E"/>
                </a:solidFill>
                <a:latin typeface="Times New Roman" panose="02020603050405020304" pitchFamily="18" charset="0"/>
                <a:cs typeface="Times New Roman" panose="02020603050405020304" pitchFamily="18" charset="0"/>
              </a:rPr>
              <a:t>(in between operations)</a:t>
            </a:r>
          </a:p>
          <a:p>
            <a:pPr>
              <a:lnSpc>
                <a:spcPct val="100000"/>
              </a:lnSpc>
              <a:buClr>
                <a:srgbClr val="084772"/>
              </a:buClr>
              <a:buFont typeface="Wingdings" panose="05000000000000000000" pitchFamily="2" charset="2"/>
              <a:buChar char="§"/>
              <a:defRPr/>
            </a:pPr>
            <a:endParaRPr lang="en-GB" sz="2400" b="1" dirty="0">
              <a:solidFill>
                <a:srgbClr val="00518E"/>
              </a:solidFill>
              <a:latin typeface="Times New Roman" panose="02020603050405020304" pitchFamily="18" charset="0"/>
              <a:cs typeface="Times New Roman" panose="02020603050405020304" pitchFamily="18" charset="0"/>
            </a:endParaRPr>
          </a:p>
          <a:p>
            <a:pPr>
              <a:lnSpc>
                <a:spcPct val="200000"/>
              </a:lnSpc>
              <a:buClr>
                <a:srgbClr val="084772"/>
              </a:buClr>
              <a:buFont typeface="Wingdings" panose="05000000000000000000" pitchFamily="2" charset="2"/>
              <a:buChar char="§"/>
              <a:defRPr/>
            </a:pPr>
            <a:endParaRPr lang="en-GB" sz="2400" b="1" dirty="0">
              <a:solidFill>
                <a:srgbClr val="00518E"/>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7933418" y="3557814"/>
            <a:ext cx="1030313" cy="1847248"/>
          </a:xfrm>
          <a:prstGeom prst="rect">
            <a:avLst/>
          </a:prstGeom>
        </p:spPr>
      </p:pic>
      <p:pic>
        <p:nvPicPr>
          <p:cNvPr id="7" name="Picture 6"/>
          <p:cNvPicPr>
            <a:picLocks noChangeAspect="1"/>
          </p:cNvPicPr>
          <p:nvPr/>
        </p:nvPicPr>
        <p:blipFill>
          <a:blip r:embed="rId4"/>
          <a:stretch>
            <a:fillRect/>
          </a:stretch>
        </p:blipFill>
        <p:spPr>
          <a:xfrm>
            <a:off x="6504196" y="4069671"/>
            <a:ext cx="1024217" cy="1993565"/>
          </a:xfrm>
          <a:prstGeom prst="rect">
            <a:avLst/>
          </a:prstGeom>
        </p:spPr>
      </p:pic>
      <p:pic>
        <p:nvPicPr>
          <p:cNvPr id="8" name="Picture 7"/>
          <p:cNvPicPr>
            <a:picLocks noChangeAspect="1"/>
          </p:cNvPicPr>
          <p:nvPr/>
        </p:nvPicPr>
        <p:blipFill>
          <a:blip r:embed="rId5"/>
          <a:stretch>
            <a:fillRect/>
          </a:stretch>
        </p:blipFill>
        <p:spPr>
          <a:xfrm>
            <a:off x="5009335" y="4800599"/>
            <a:ext cx="1042506" cy="1920406"/>
          </a:xfrm>
          <a:prstGeom prst="rect">
            <a:avLst/>
          </a:prstGeom>
        </p:spPr>
      </p:pic>
      <p:pic>
        <p:nvPicPr>
          <p:cNvPr id="9"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30896" y="1737036"/>
            <a:ext cx="1055187" cy="9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06832" y="832937"/>
            <a:ext cx="1033659" cy="912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53004" y="803006"/>
            <a:ext cx="1117613" cy="956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423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1000"/>
                                        <p:tgtEl>
                                          <p:spTgt spid="4">
                                            <p:txEl>
                                              <p:pRg st="3" end="3"/>
                                            </p:txEl>
                                          </p:spTgt>
                                        </p:tgtEl>
                                      </p:cBhvr>
                                    </p:animEffect>
                                    <p:anim calcmode="lin" valueType="num">
                                      <p:cBhvr>
                                        <p:cTn id="3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fade">
                                      <p:cBhvr>
                                        <p:cTn id="42" dur="1000"/>
                                        <p:tgtEl>
                                          <p:spTgt spid="4">
                                            <p:txEl>
                                              <p:pRg st="4" end="4"/>
                                            </p:txEl>
                                          </p:spTgt>
                                        </p:tgtEl>
                                      </p:cBhvr>
                                    </p:animEffect>
                                    <p:anim calcmode="lin" valueType="num">
                                      <p:cBhvr>
                                        <p:cTn id="4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5" end="5"/>
                                            </p:txEl>
                                          </p:spTgt>
                                        </p:tgtEl>
                                        <p:attrNameLst>
                                          <p:attrName>style.visibility</p:attrName>
                                        </p:attrNameLst>
                                      </p:cBhvr>
                                      <p:to>
                                        <p:strVal val="visible"/>
                                      </p:to>
                                    </p:set>
                                    <p:animEffect transition="in" filter="fade">
                                      <p:cBhvr>
                                        <p:cTn id="49" dur="1000"/>
                                        <p:tgtEl>
                                          <p:spTgt spid="4">
                                            <p:txEl>
                                              <p:pRg st="5" end="5"/>
                                            </p:txEl>
                                          </p:spTgt>
                                        </p:tgtEl>
                                      </p:cBhvr>
                                    </p:animEffect>
                                    <p:anim calcmode="lin" valueType="num">
                                      <p:cBhvr>
                                        <p:cTn id="50"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6" end="6"/>
                                            </p:txEl>
                                          </p:spTgt>
                                        </p:tgtEl>
                                        <p:attrNameLst>
                                          <p:attrName>style.visibility</p:attrName>
                                        </p:attrNameLst>
                                      </p:cBhvr>
                                      <p:to>
                                        <p:strVal val="visible"/>
                                      </p:to>
                                    </p:set>
                                    <p:animEffect transition="in" filter="fade">
                                      <p:cBhvr>
                                        <p:cTn id="56" dur="1000"/>
                                        <p:tgtEl>
                                          <p:spTgt spid="4">
                                            <p:txEl>
                                              <p:pRg st="6" end="6"/>
                                            </p:txEl>
                                          </p:spTgt>
                                        </p:tgtEl>
                                      </p:cBhvr>
                                    </p:animEffect>
                                    <p:anim calcmode="lin" valueType="num">
                                      <p:cBhvr>
                                        <p:cTn id="57"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
                                            <p:txEl>
                                              <p:pRg st="7" end="7"/>
                                            </p:txEl>
                                          </p:spTgt>
                                        </p:tgtEl>
                                        <p:attrNameLst>
                                          <p:attrName>style.visibility</p:attrName>
                                        </p:attrNameLst>
                                      </p:cBhvr>
                                      <p:to>
                                        <p:strVal val="visible"/>
                                      </p:to>
                                    </p:set>
                                    <p:animEffect transition="in" filter="fade">
                                      <p:cBhvr>
                                        <p:cTn id="63" dur="1000"/>
                                        <p:tgtEl>
                                          <p:spTgt spid="4">
                                            <p:txEl>
                                              <p:pRg st="7" end="7"/>
                                            </p:txEl>
                                          </p:spTgt>
                                        </p:tgtEl>
                                      </p:cBhvr>
                                    </p:animEffect>
                                    <p:anim calcmode="lin" valueType="num">
                                      <p:cBhvr>
                                        <p:cTn id="64"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4">
                                            <p:txEl>
                                              <p:pRg st="8" end="8"/>
                                            </p:txEl>
                                          </p:spTgt>
                                        </p:tgtEl>
                                        <p:attrNameLst>
                                          <p:attrName>style.visibility</p:attrName>
                                        </p:attrNameLst>
                                      </p:cBhvr>
                                      <p:to>
                                        <p:strVal val="visible"/>
                                      </p:to>
                                    </p:set>
                                    <p:animEffect transition="in" filter="fade">
                                      <p:cBhvr>
                                        <p:cTn id="70" dur="1000"/>
                                        <p:tgtEl>
                                          <p:spTgt spid="4">
                                            <p:txEl>
                                              <p:pRg st="8" end="8"/>
                                            </p:txEl>
                                          </p:spTgt>
                                        </p:tgtEl>
                                      </p:cBhvr>
                                    </p:animEffect>
                                    <p:anim calcmode="lin" valueType="num">
                                      <p:cBhvr>
                                        <p:cTn id="71"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72"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4">
                                            <p:txEl>
                                              <p:pRg st="9" end="9"/>
                                            </p:txEl>
                                          </p:spTgt>
                                        </p:tgtEl>
                                        <p:attrNameLst>
                                          <p:attrName>style.visibility</p:attrName>
                                        </p:attrNameLst>
                                      </p:cBhvr>
                                      <p:to>
                                        <p:strVal val="visible"/>
                                      </p:to>
                                    </p:set>
                                    <p:animEffect transition="in" filter="fade">
                                      <p:cBhvr>
                                        <p:cTn id="77" dur="1000"/>
                                        <p:tgtEl>
                                          <p:spTgt spid="4">
                                            <p:txEl>
                                              <p:pRg st="9" end="9"/>
                                            </p:txEl>
                                          </p:spTgt>
                                        </p:tgtEl>
                                      </p:cBhvr>
                                    </p:animEffect>
                                    <p:anim calcmode="lin" valueType="num">
                                      <p:cBhvr>
                                        <p:cTn id="78"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79"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4" name="TextBox 3"/>
          <p:cNvSpPr txBox="1"/>
          <p:nvPr/>
        </p:nvSpPr>
        <p:spPr>
          <a:xfrm>
            <a:off x="989541" y="19050"/>
            <a:ext cx="6925734" cy="923330"/>
          </a:xfrm>
          <a:prstGeom prst="rect">
            <a:avLst/>
          </a:prstGeom>
          <a:noFill/>
        </p:spPr>
        <p:txBody>
          <a:bodyPr wrap="square" rtlCol="0">
            <a:spAutoFit/>
          </a:bodyPr>
          <a:lstStyle/>
          <a:p>
            <a:pPr algn="ctr" fontAlgn="t">
              <a:lnSpc>
                <a:spcPct val="150000"/>
              </a:lnSpc>
              <a:buClr>
                <a:srgbClr val="0070C0"/>
              </a:buClr>
            </a:pPr>
            <a:r>
              <a:rPr lang="en-US" sz="3600" b="1" dirty="0">
                <a:solidFill>
                  <a:srgbClr val="1869A1"/>
                </a:solidFill>
                <a:effectLst>
                  <a:glow rad="101600">
                    <a:srgbClr val="FFC000">
                      <a:satMod val="175000"/>
                      <a:alpha val="40000"/>
                    </a:srgbClr>
                  </a:glow>
                  <a:outerShdw blurRad="38100" dist="38100" dir="2700000" algn="tl">
                    <a:srgbClr val="000000">
                      <a:alpha val="43137"/>
                    </a:srgbClr>
                  </a:outerShdw>
                </a:effectLst>
                <a:latin typeface="Arial Black" panose="020B0A04020102020204" pitchFamily="34" charset="0"/>
              </a:rPr>
              <a:t>Hand </a:t>
            </a:r>
            <a:r>
              <a:rPr lang="en-US" sz="3600" b="1" dirty="0" smtClean="0">
                <a:solidFill>
                  <a:srgbClr val="1869A1"/>
                </a:solidFill>
                <a:effectLst>
                  <a:glow rad="101600">
                    <a:srgbClr val="FFC000">
                      <a:satMod val="175000"/>
                      <a:alpha val="40000"/>
                    </a:srgbClr>
                  </a:glow>
                  <a:outerShdw blurRad="38100" dist="38100" dir="2700000" algn="tl">
                    <a:srgbClr val="000000">
                      <a:alpha val="43137"/>
                    </a:srgbClr>
                  </a:outerShdw>
                </a:effectLst>
                <a:latin typeface="Arial Black" panose="020B0A04020102020204" pitchFamily="34" charset="0"/>
              </a:rPr>
              <a:t>Hygiene</a:t>
            </a:r>
            <a:endParaRPr lang="en-US" sz="3600" b="1" dirty="0">
              <a:solidFill>
                <a:srgbClr val="1869A1"/>
              </a:solidFill>
              <a:effectLst>
                <a:glow rad="101600">
                  <a:srgbClr val="FFC000">
                    <a:satMod val="175000"/>
                    <a:alpha val="40000"/>
                  </a:srgbClr>
                </a:glow>
                <a:outerShdw blurRad="38100" dist="38100" dir="2700000" algn="tl">
                  <a:srgbClr val="000000">
                    <a:alpha val="43137"/>
                  </a:srgbClr>
                </a:outerShdw>
              </a:effectLst>
              <a:latin typeface="Arial Black" panose="020B0A04020102020204" pitchFamily="34" charset="0"/>
            </a:endParaRPr>
          </a:p>
        </p:txBody>
      </p:sp>
      <p:sp>
        <p:nvSpPr>
          <p:cNvPr id="5" name="Title 1"/>
          <p:cNvSpPr>
            <a:spLocks noGrp="1"/>
          </p:cNvSpPr>
          <p:nvPr>
            <p:ph type="title"/>
          </p:nvPr>
        </p:nvSpPr>
        <p:spPr>
          <a:xfrm>
            <a:off x="309562" y="1134059"/>
            <a:ext cx="5957888" cy="563562"/>
          </a:xfrm>
        </p:spPr>
        <p:txBody>
          <a:bodyPr>
            <a:normAutofit/>
          </a:bodyPr>
          <a:lstStyle/>
          <a:p>
            <a:r>
              <a:rPr lang="en-US" altLang="en-US" sz="2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lbertus Extra Bold" pitchFamily="34" charset="0"/>
                <a:ea typeface="+mn-ea"/>
                <a:cs typeface="+mn-cs"/>
              </a:rPr>
              <a:t>Tips for perfect clean hands</a:t>
            </a:r>
          </a:p>
        </p:txBody>
      </p:sp>
      <p:sp>
        <p:nvSpPr>
          <p:cNvPr id="6" name="Content Placeholder 5"/>
          <p:cNvSpPr>
            <a:spLocks noGrp="1"/>
          </p:cNvSpPr>
          <p:nvPr>
            <p:ph idx="1"/>
          </p:nvPr>
        </p:nvSpPr>
        <p:spPr>
          <a:xfrm>
            <a:off x="179388" y="2165350"/>
            <a:ext cx="8229600" cy="4216400"/>
          </a:xfrm>
        </p:spPr>
        <p:txBody>
          <a:bodyPr/>
          <a:lstStyle/>
          <a:p>
            <a:pPr eaLnBrk="1" hangingPunct="1">
              <a:defRPr/>
            </a:pPr>
            <a:endParaRPr lang="en-GB" sz="2400" b="1" kern="1200" dirty="0" smtClean="0">
              <a:solidFill>
                <a:srgbClr val="72AF2F"/>
              </a:solidFill>
              <a:latin typeface="Arial" charset="0"/>
              <a:sym typeface="Monotype Sorts" pitchFamily="2" charset="2"/>
            </a:endParaRPr>
          </a:p>
          <a:p>
            <a:pPr eaLnBrk="1" hangingPunct="1">
              <a:defRPr/>
            </a:pPr>
            <a:r>
              <a:rPr lang="en-GB" b="1" kern="1200" dirty="0" smtClean="0">
                <a:solidFill>
                  <a:srgbClr val="72AF2F"/>
                </a:solidFill>
                <a:latin typeface="Arial Black" panose="020B0A04020102020204" pitchFamily="34" charset="0"/>
                <a:sym typeface="Monotype Sorts" pitchFamily="2" charset="2"/>
              </a:rPr>
              <a:t>Fingernails:</a:t>
            </a:r>
          </a:p>
          <a:p>
            <a:pPr marL="457200" lvl="1" indent="0" algn="just" eaLnBrk="1" hangingPunct="1">
              <a:buNone/>
              <a:defRPr/>
            </a:pPr>
            <a:endParaRPr lang="en-GB" sz="1800" b="1" kern="1200" dirty="0" smtClean="0">
              <a:solidFill>
                <a:srgbClr val="0070C0"/>
              </a:solidFill>
              <a:latin typeface="Arial" charset="0"/>
              <a:ea typeface="+mn-ea"/>
              <a:cs typeface="+mn-cs"/>
              <a:sym typeface="Monotype Sorts" pitchFamily="2" charset="2"/>
            </a:endParaRPr>
          </a:p>
          <a:p>
            <a:pPr marL="457200" lvl="1" indent="0" algn="just" eaLnBrk="1" hangingPunct="1">
              <a:buNone/>
              <a:defRPr/>
            </a:pPr>
            <a:r>
              <a:rPr lang="en-GB" sz="1800" b="1" kern="1200" dirty="0" smtClean="0">
                <a:solidFill>
                  <a:srgbClr val="0070C0"/>
                </a:solidFill>
                <a:latin typeface="Arial" charset="0"/>
                <a:ea typeface="+mn-ea"/>
                <a:cs typeface="+mn-cs"/>
                <a:sym typeface="Monotype Sorts" pitchFamily="2" charset="2"/>
              </a:rPr>
              <a:t>Should be  short, clean, and free from nail varnish as it harbour micro organisms that are not easily removed during hand hygiene.</a:t>
            </a:r>
          </a:p>
          <a:p>
            <a:pPr lvl="1" algn="just" eaLnBrk="1" hangingPunct="1">
              <a:defRPr/>
            </a:pPr>
            <a:endParaRPr lang="en-GB" b="1" dirty="0" smtClean="0">
              <a:solidFill>
                <a:srgbClr val="72AF2F"/>
              </a:solidFill>
              <a:latin typeface="Arial" charset="0"/>
              <a:sym typeface="Monotype Sorts" pitchFamily="2" charset="2"/>
            </a:endParaRPr>
          </a:p>
          <a:p>
            <a:pPr marL="228600" lvl="1">
              <a:spcBef>
                <a:spcPts val="1000"/>
              </a:spcBef>
              <a:defRPr/>
            </a:pPr>
            <a:r>
              <a:rPr lang="en-GB" sz="2800" b="1" dirty="0">
                <a:solidFill>
                  <a:srgbClr val="72AF2F"/>
                </a:solidFill>
                <a:latin typeface="Arial Black" panose="020B0A04020102020204" pitchFamily="34" charset="0"/>
                <a:sym typeface="Monotype Sorts" pitchFamily="2" charset="2"/>
              </a:rPr>
              <a:t>Jewellery:</a:t>
            </a:r>
          </a:p>
          <a:p>
            <a:pPr marL="457200" lvl="1" indent="0">
              <a:buNone/>
              <a:defRPr/>
            </a:pPr>
            <a:r>
              <a:rPr lang="en-US" sz="1800" b="1" dirty="0">
                <a:solidFill>
                  <a:srgbClr val="0070C0"/>
                </a:solidFill>
                <a:latin typeface="Arial" charset="0"/>
              </a:rPr>
              <a:t>For proper hand hygiene REMOVE  hand ring and watch</a:t>
            </a:r>
          </a:p>
          <a:p>
            <a:pPr lvl="1" eaLnBrk="1" hangingPunct="1">
              <a:buFont typeface="Arial" panose="020B0604020202020204" pitchFamily="34" charset="0"/>
              <a:buNone/>
              <a:defRPr/>
            </a:pPr>
            <a:endParaRPr lang="en-GB" sz="2400" dirty="0" smtClean="0"/>
          </a:p>
          <a:p>
            <a:pPr marL="0" indent="0">
              <a:buNone/>
              <a:defRPr/>
            </a:pPr>
            <a:endParaRPr lang="en-US" dirty="0" smtClean="0"/>
          </a:p>
        </p:txBody>
      </p:sp>
      <p:pic>
        <p:nvPicPr>
          <p:cNvPr id="7" name="Picture 6"/>
          <p:cNvPicPr>
            <a:picLocks noChangeAspect="1"/>
          </p:cNvPicPr>
          <p:nvPr/>
        </p:nvPicPr>
        <p:blipFill>
          <a:blip r:embed="rId3"/>
          <a:stretch>
            <a:fillRect/>
          </a:stretch>
        </p:blipFill>
        <p:spPr>
          <a:xfrm>
            <a:off x="3288506" y="2165350"/>
            <a:ext cx="835224" cy="847417"/>
          </a:xfrm>
          <a:prstGeom prst="rect">
            <a:avLst/>
          </a:prstGeom>
        </p:spPr>
      </p:pic>
      <p:pic>
        <p:nvPicPr>
          <p:cNvPr id="8" name="Picture 7"/>
          <p:cNvPicPr>
            <a:picLocks noChangeAspect="1"/>
          </p:cNvPicPr>
          <p:nvPr/>
        </p:nvPicPr>
        <p:blipFill>
          <a:blip r:embed="rId4"/>
          <a:stretch>
            <a:fillRect/>
          </a:stretch>
        </p:blipFill>
        <p:spPr>
          <a:xfrm>
            <a:off x="4519703" y="2151933"/>
            <a:ext cx="1164437" cy="999831"/>
          </a:xfrm>
          <a:prstGeom prst="rect">
            <a:avLst/>
          </a:prstGeom>
        </p:spPr>
      </p:pic>
      <p:pic>
        <p:nvPicPr>
          <p:cNvPr id="9"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0113" y="2151933"/>
            <a:ext cx="9906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6"/>
          <a:stretch>
            <a:fillRect/>
          </a:stretch>
        </p:blipFill>
        <p:spPr>
          <a:xfrm>
            <a:off x="6943153" y="4273550"/>
            <a:ext cx="2200847" cy="2182557"/>
          </a:xfrm>
          <a:prstGeom prst="rect">
            <a:avLst/>
          </a:prstGeom>
        </p:spPr>
      </p:pic>
    </p:spTree>
    <p:extLst>
      <p:ext uri="{BB962C8B-B14F-4D97-AF65-F5344CB8AC3E}">
        <p14:creationId xmlns:p14="http://schemas.microsoft.com/office/powerpoint/2010/main" val="9480451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pic>
        <p:nvPicPr>
          <p:cNvPr id="9" name="Content Placeholder 6" descr="io.jpg"/>
          <p:cNvPicPr>
            <a:picLocks noGrp="1" noChangeAspect="1"/>
          </p:cNvPicPr>
          <p:nvPr>
            <p:ph idx="1"/>
          </p:nvPr>
        </p:nvPicPr>
        <p:blipFill>
          <a:blip r:embed="rId3" cstate="print"/>
          <a:stretch>
            <a:fillRect/>
          </a:stretch>
        </p:blipFill>
        <p:spPr>
          <a:xfrm>
            <a:off x="179388" y="1219200"/>
            <a:ext cx="8888412" cy="4897395"/>
          </a:xfrm>
          <a:ln w="127000" cap="sq" cmpd="thickThin">
            <a:solidFill>
              <a:srgbClr val="0070C0"/>
            </a:solidFill>
          </a:ln>
          <a:effectLst>
            <a:innerShdw blurRad="76200">
              <a:srgbClr val="000000"/>
            </a:innerShdw>
          </a:effectLst>
        </p:spPr>
      </p:pic>
      <p:sp>
        <p:nvSpPr>
          <p:cNvPr id="6" name="TextBox 5"/>
          <p:cNvSpPr txBox="1"/>
          <p:nvPr/>
        </p:nvSpPr>
        <p:spPr>
          <a:xfrm>
            <a:off x="970491" y="0"/>
            <a:ext cx="6925734" cy="923330"/>
          </a:xfrm>
          <a:prstGeom prst="rect">
            <a:avLst/>
          </a:prstGeom>
          <a:noFill/>
        </p:spPr>
        <p:txBody>
          <a:bodyPr wrap="square" rtlCol="0">
            <a:spAutoFit/>
          </a:bodyPr>
          <a:lstStyle/>
          <a:p>
            <a:pPr algn="ctr" fontAlgn="t">
              <a:lnSpc>
                <a:spcPct val="150000"/>
              </a:lnSpc>
              <a:buClr>
                <a:srgbClr val="0070C0"/>
              </a:buClr>
            </a:pPr>
            <a:r>
              <a:rPr lang="en-US" sz="3600" b="1" dirty="0">
                <a:solidFill>
                  <a:srgbClr val="1869A1"/>
                </a:solidFill>
                <a:effectLst>
                  <a:glow rad="101600">
                    <a:srgbClr val="FFC000">
                      <a:satMod val="175000"/>
                      <a:alpha val="40000"/>
                    </a:srgbClr>
                  </a:glow>
                  <a:outerShdw blurRad="38100" dist="38100" dir="2700000" algn="tl">
                    <a:srgbClr val="000000">
                      <a:alpha val="43137"/>
                    </a:srgbClr>
                  </a:outerShdw>
                </a:effectLst>
                <a:latin typeface="Arial Black" panose="020B0A04020102020204" pitchFamily="34" charset="0"/>
              </a:rPr>
              <a:t>Hand </a:t>
            </a:r>
            <a:r>
              <a:rPr lang="en-US" sz="3600" b="1" dirty="0" smtClean="0">
                <a:solidFill>
                  <a:srgbClr val="1869A1"/>
                </a:solidFill>
                <a:effectLst>
                  <a:glow rad="101600">
                    <a:srgbClr val="FFC000">
                      <a:satMod val="175000"/>
                      <a:alpha val="40000"/>
                    </a:srgbClr>
                  </a:glow>
                  <a:outerShdw blurRad="38100" dist="38100" dir="2700000" algn="tl">
                    <a:srgbClr val="000000">
                      <a:alpha val="43137"/>
                    </a:srgbClr>
                  </a:outerShdw>
                </a:effectLst>
                <a:latin typeface="Arial Black" panose="020B0A04020102020204" pitchFamily="34" charset="0"/>
              </a:rPr>
              <a:t>Rub </a:t>
            </a:r>
            <a:endParaRPr lang="en-US" sz="3600" b="1" dirty="0">
              <a:solidFill>
                <a:srgbClr val="1869A1"/>
              </a:solidFill>
              <a:effectLst>
                <a:glow rad="101600">
                  <a:srgbClr val="FFC000">
                    <a:satMod val="175000"/>
                    <a:alpha val="40000"/>
                  </a:srgbClr>
                </a:glow>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23477412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97" y="938568"/>
            <a:ext cx="9144793" cy="5300000"/>
          </a:xfrm>
          <a:prstGeom prst="rect">
            <a:avLst/>
          </a:prstGeom>
        </p:spPr>
      </p:pic>
      <p:sp>
        <p:nvSpPr>
          <p:cNvPr id="3" name="Rectangle 2"/>
          <p:cNvSpPr/>
          <p:nvPr/>
        </p:nvSpPr>
        <p:spPr>
          <a:xfrm>
            <a:off x="2881239" y="-188821"/>
            <a:ext cx="2998064" cy="923330"/>
          </a:xfrm>
          <a:prstGeom prst="rect">
            <a:avLst/>
          </a:prstGeom>
        </p:spPr>
        <p:txBody>
          <a:bodyPr wrap="none">
            <a:spAutoFit/>
          </a:bodyPr>
          <a:lstStyle/>
          <a:p>
            <a:pPr lvl="0" algn="ctr" fontAlgn="t">
              <a:lnSpc>
                <a:spcPct val="150000"/>
              </a:lnSpc>
              <a:buClr>
                <a:srgbClr val="0070C0"/>
              </a:buClr>
            </a:pPr>
            <a:r>
              <a:rPr lang="en-US" sz="3600" b="1" dirty="0">
                <a:solidFill>
                  <a:srgbClr val="1869A1"/>
                </a:solidFill>
                <a:effectLst>
                  <a:glow rad="101600">
                    <a:srgbClr val="FFC000">
                      <a:satMod val="175000"/>
                      <a:alpha val="40000"/>
                    </a:srgbClr>
                  </a:glow>
                  <a:outerShdw blurRad="38100" dist="38100" dir="2700000" algn="tl">
                    <a:srgbClr val="000000">
                      <a:alpha val="43137"/>
                    </a:srgbClr>
                  </a:outerShdw>
                </a:effectLst>
                <a:latin typeface="Arial Black" panose="020B0A04020102020204" pitchFamily="34" charset="0"/>
              </a:rPr>
              <a:t>Hand Wash</a:t>
            </a:r>
          </a:p>
        </p:txBody>
      </p:sp>
    </p:spTree>
    <p:extLst>
      <p:ext uri="{BB962C8B-B14F-4D97-AF65-F5344CB8AC3E}">
        <p14:creationId xmlns:p14="http://schemas.microsoft.com/office/powerpoint/2010/main" val="4787192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6" name="TextBox 5"/>
          <p:cNvSpPr txBox="1"/>
          <p:nvPr/>
        </p:nvSpPr>
        <p:spPr>
          <a:xfrm>
            <a:off x="184437" y="1673261"/>
            <a:ext cx="8737087" cy="2251065"/>
          </a:xfrm>
          <a:prstGeom prst="rect">
            <a:avLst/>
          </a:prstGeom>
          <a:noFill/>
        </p:spPr>
        <p:txBody>
          <a:bodyPr wrap="square" rtlCol="0">
            <a:spAutoFit/>
          </a:bodyPr>
          <a:lstStyle/>
          <a:p>
            <a:pPr algn="just">
              <a:lnSpc>
                <a:spcPct val="150000"/>
              </a:lnSpc>
              <a:buClr>
                <a:srgbClr val="F79646">
                  <a:lumMod val="75000"/>
                </a:srgbClr>
              </a:buClr>
              <a:buSzPct val="131000"/>
              <a:buFont typeface="Wingdings" pitchFamily="2" charset="2"/>
              <a:buChar char="§"/>
              <a:defRPr/>
            </a:pPr>
            <a:r>
              <a:rPr lang="en-US" sz="2400" b="1" dirty="0">
                <a:solidFill>
                  <a:srgbClr val="00518E"/>
                </a:solidFill>
              </a:rPr>
              <a:t> </a:t>
            </a:r>
            <a:r>
              <a:rPr lang="en-US" sz="2400" b="1" dirty="0" smtClean="0">
                <a:solidFill>
                  <a:srgbClr val="00518E"/>
                </a:solidFill>
              </a:rPr>
              <a:t>A variety of barriers to protect both the patient and HCW’s from the potential risks of cross infection whenever blood/body fluid splashes are expected to come in contact with mucous membranes, airways, skin and clothing</a:t>
            </a:r>
            <a:endParaRPr lang="en-US" sz="2400" b="1" dirty="0">
              <a:solidFill>
                <a:srgbClr val="00518E"/>
              </a:solidFill>
            </a:endParaRPr>
          </a:p>
        </p:txBody>
      </p:sp>
      <p:pic>
        <p:nvPicPr>
          <p:cNvPr id="7" name="Picture 6"/>
          <p:cNvPicPr>
            <a:picLocks noChangeAspect="1"/>
          </p:cNvPicPr>
          <p:nvPr/>
        </p:nvPicPr>
        <p:blipFill>
          <a:blip r:embed="rId3"/>
          <a:stretch>
            <a:fillRect/>
          </a:stretch>
        </p:blipFill>
        <p:spPr>
          <a:xfrm>
            <a:off x="7347433" y="4060866"/>
            <a:ext cx="1856877" cy="1808704"/>
          </a:xfrm>
          <a:prstGeom prst="rect">
            <a:avLst/>
          </a:prstGeom>
        </p:spPr>
      </p:pic>
      <p:pic>
        <p:nvPicPr>
          <p:cNvPr id="8" name="Picture 7"/>
          <p:cNvPicPr>
            <a:picLocks noChangeAspect="1"/>
          </p:cNvPicPr>
          <p:nvPr/>
        </p:nvPicPr>
        <p:blipFill>
          <a:blip r:embed="rId4"/>
          <a:stretch>
            <a:fillRect/>
          </a:stretch>
        </p:blipFill>
        <p:spPr>
          <a:xfrm>
            <a:off x="56422" y="4116455"/>
            <a:ext cx="1286776" cy="2162947"/>
          </a:xfrm>
          <a:prstGeom prst="rect">
            <a:avLst/>
          </a:prstGeom>
        </p:spPr>
      </p:pic>
      <p:pic>
        <p:nvPicPr>
          <p:cNvPr id="3" name="Picture 2"/>
          <p:cNvPicPr>
            <a:picLocks noChangeAspect="1"/>
          </p:cNvPicPr>
          <p:nvPr/>
        </p:nvPicPr>
        <p:blipFill>
          <a:blip r:embed="rId5"/>
          <a:stretch>
            <a:fillRect/>
          </a:stretch>
        </p:blipFill>
        <p:spPr>
          <a:xfrm>
            <a:off x="1255302" y="4816235"/>
            <a:ext cx="2152075" cy="1463167"/>
          </a:xfrm>
          <a:prstGeom prst="rect">
            <a:avLst/>
          </a:prstGeom>
        </p:spPr>
      </p:pic>
      <p:pic>
        <p:nvPicPr>
          <p:cNvPr id="9" name="Picture 8"/>
          <p:cNvPicPr>
            <a:picLocks noChangeAspect="1"/>
          </p:cNvPicPr>
          <p:nvPr/>
        </p:nvPicPr>
        <p:blipFill>
          <a:blip r:embed="rId6"/>
          <a:stretch>
            <a:fillRect/>
          </a:stretch>
        </p:blipFill>
        <p:spPr>
          <a:xfrm>
            <a:off x="3663112" y="4247384"/>
            <a:ext cx="1901087" cy="1901087"/>
          </a:xfrm>
          <a:prstGeom prst="rect">
            <a:avLst/>
          </a:prstGeom>
        </p:spPr>
      </p:pic>
      <p:pic>
        <p:nvPicPr>
          <p:cNvPr id="10" name="Picture 9"/>
          <p:cNvPicPr>
            <a:picLocks noChangeAspect="1"/>
          </p:cNvPicPr>
          <p:nvPr/>
        </p:nvPicPr>
        <p:blipFill>
          <a:blip r:embed="rId7"/>
          <a:stretch>
            <a:fillRect/>
          </a:stretch>
        </p:blipFill>
        <p:spPr>
          <a:xfrm>
            <a:off x="5433123" y="4407386"/>
            <a:ext cx="1914310" cy="1115665"/>
          </a:xfrm>
          <a:prstGeom prst="rect">
            <a:avLst/>
          </a:prstGeom>
        </p:spPr>
      </p:pic>
      <p:sp>
        <p:nvSpPr>
          <p:cNvPr id="11" name="TextBox 10"/>
          <p:cNvSpPr txBox="1"/>
          <p:nvPr/>
        </p:nvSpPr>
        <p:spPr>
          <a:xfrm>
            <a:off x="136560" y="266871"/>
            <a:ext cx="8139311" cy="923330"/>
          </a:xfrm>
          <a:prstGeom prst="rect">
            <a:avLst/>
          </a:prstGeom>
          <a:noFill/>
        </p:spPr>
        <p:txBody>
          <a:bodyPr wrap="square" rtlCol="0">
            <a:spAutoFit/>
          </a:bodyPr>
          <a:lstStyle/>
          <a:p>
            <a:pPr algn="ctr" fontAlgn="t">
              <a:lnSpc>
                <a:spcPct val="150000"/>
              </a:lnSpc>
              <a:buClr>
                <a:srgbClr val="0070C0"/>
              </a:buClr>
            </a:pPr>
            <a:r>
              <a:rPr lang="en-US" sz="3600" b="1" dirty="0" smtClean="0">
                <a:solidFill>
                  <a:srgbClr val="1869A1"/>
                </a:solidFill>
                <a:effectLst>
                  <a:glow rad="101600">
                    <a:srgbClr val="FFC000">
                      <a:satMod val="175000"/>
                      <a:alpha val="40000"/>
                    </a:srgbClr>
                  </a:glow>
                  <a:outerShdw blurRad="38100" dist="38100" dir="2700000" algn="tl">
                    <a:srgbClr val="000000">
                      <a:alpha val="43137"/>
                    </a:srgbClr>
                  </a:outerShdw>
                </a:effectLst>
                <a:latin typeface="Arial Black" panose="020B0A04020102020204" pitchFamily="34" charset="0"/>
              </a:rPr>
              <a:t>Personal Protective Equipment</a:t>
            </a:r>
            <a:endParaRPr lang="en-US" sz="3600" b="1" dirty="0">
              <a:solidFill>
                <a:srgbClr val="1869A1"/>
              </a:solidFill>
              <a:effectLst>
                <a:glow rad="101600">
                  <a:srgbClr val="FFC000">
                    <a:satMod val="175000"/>
                    <a:alpha val="40000"/>
                  </a:srgbClr>
                </a:glow>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6921910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2467" y="746507"/>
            <a:ext cx="6046651" cy="5006713"/>
          </a:xfrm>
          <a:prstGeom prst="rect">
            <a:avLst/>
          </a:prstGeom>
        </p:spPr>
      </p:pic>
      <p:sp>
        <p:nvSpPr>
          <p:cNvPr id="4" name="Freeform 3"/>
          <p:cNvSpPr/>
          <p:nvPr/>
        </p:nvSpPr>
        <p:spPr>
          <a:xfrm>
            <a:off x="5004857" y="1296531"/>
            <a:ext cx="3969810" cy="837070"/>
          </a:xfrm>
          <a:custGeom>
            <a:avLst/>
            <a:gdLst>
              <a:gd name="connsiteX0" fmla="*/ 0 w 1778764"/>
              <a:gd name="connsiteY0" fmla="*/ 773763 h 1547525"/>
              <a:gd name="connsiteX1" fmla="*/ 386881 w 1778764"/>
              <a:gd name="connsiteY1" fmla="*/ 0 h 1547525"/>
              <a:gd name="connsiteX2" fmla="*/ 1391883 w 1778764"/>
              <a:gd name="connsiteY2" fmla="*/ 0 h 1547525"/>
              <a:gd name="connsiteX3" fmla="*/ 1778764 w 1778764"/>
              <a:gd name="connsiteY3" fmla="*/ 773763 h 1547525"/>
              <a:gd name="connsiteX4" fmla="*/ 1391883 w 1778764"/>
              <a:gd name="connsiteY4" fmla="*/ 1547525 h 1547525"/>
              <a:gd name="connsiteX5" fmla="*/ 386881 w 1778764"/>
              <a:gd name="connsiteY5" fmla="*/ 1547525 h 1547525"/>
              <a:gd name="connsiteX6" fmla="*/ 0 w 1778764"/>
              <a:gd name="connsiteY6" fmla="*/ 773763 h 154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764" h="1547525">
                <a:moveTo>
                  <a:pt x="889381" y="0"/>
                </a:moveTo>
                <a:lnTo>
                  <a:pt x="1778763" y="336587"/>
                </a:lnTo>
                <a:lnTo>
                  <a:pt x="1778763" y="1210938"/>
                </a:lnTo>
                <a:lnTo>
                  <a:pt x="889381" y="1547525"/>
                </a:lnTo>
                <a:lnTo>
                  <a:pt x="1" y="1210938"/>
                </a:lnTo>
                <a:lnTo>
                  <a:pt x="1" y="336587"/>
                </a:lnTo>
                <a:lnTo>
                  <a:pt x="889381" y="0"/>
                </a:lnTo>
                <a:close/>
              </a:path>
            </a:pathLst>
          </a:custGeom>
          <a:solidFill>
            <a:srgbClr val="B1BB26"/>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283066" tIns="319102" rIns="283067" bIns="319101" numCol="1" spcCol="1270" anchor="ctr" anchorCtr="0">
            <a:noAutofit/>
          </a:bodyPr>
          <a:lstStyle/>
          <a:p>
            <a:pPr algn="ctr" defTabSz="466725">
              <a:lnSpc>
                <a:spcPct val="90000"/>
              </a:lnSpc>
              <a:spcBef>
                <a:spcPct val="0"/>
              </a:spcBef>
              <a:spcAft>
                <a:spcPct val="35000"/>
              </a:spcAft>
            </a:pPr>
            <a:r>
              <a:rPr lang="en-US" sz="4400" b="1" dirty="0" smtClean="0">
                <a:solidFill>
                  <a:srgbClr val="00518E"/>
                </a:solidFill>
              </a:rPr>
              <a:t>Glove Pyramid</a:t>
            </a:r>
            <a:endParaRPr lang="en-US" sz="4400" b="1" dirty="0">
              <a:solidFill>
                <a:srgbClr val="146AA0"/>
              </a:solidFill>
            </a:endParaRPr>
          </a:p>
        </p:txBody>
      </p:sp>
    </p:spTree>
    <p:extLst>
      <p:ext uri="{BB962C8B-B14F-4D97-AF65-F5344CB8AC3E}">
        <p14:creationId xmlns:p14="http://schemas.microsoft.com/office/powerpoint/2010/main" val="30869876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2" name="Freeform 1"/>
          <p:cNvSpPr/>
          <p:nvPr/>
        </p:nvSpPr>
        <p:spPr>
          <a:xfrm>
            <a:off x="238124" y="225994"/>
            <a:ext cx="6436140" cy="631786"/>
          </a:xfrm>
          <a:custGeom>
            <a:avLst/>
            <a:gdLst>
              <a:gd name="connsiteX0" fmla="*/ 0 w 1778764"/>
              <a:gd name="connsiteY0" fmla="*/ 773763 h 1547525"/>
              <a:gd name="connsiteX1" fmla="*/ 386881 w 1778764"/>
              <a:gd name="connsiteY1" fmla="*/ 0 h 1547525"/>
              <a:gd name="connsiteX2" fmla="*/ 1391883 w 1778764"/>
              <a:gd name="connsiteY2" fmla="*/ 0 h 1547525"/>
              <a:gd name="connsiteX3" fmla="*/ 1778764 w 1778764"/>
              <a:gd name="connsiteY3" fmla="*/ 773763 h 1547525"/>
              <a:gd name="connsiteX4" fmla="*/ 1391883 w 1778764"/>
              <a:gd name="connsiteY4" fmla="*/ 1547525 h 1547525"/>
              <a:gd name="connsiteX5" fmla="*/ 386881 w 1778764"/>
              <a:gd name="connsiteY5" fmla="*/ 1547525 h 1547525"/>
              <a:gd name="connsiteX6" fmla="*/ 0 w 1778764"/>
              <a:gd name="connsiteY6" fmla="*/ 773763 h 154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764" h="1547525">
                <a:moveTo>
                  <a:pt x="889381" y="0"/>
                </a:moveTo>
                <a:lnTo>
                  <a:pt x="1778763" y="336587"/>
                </a:lnTo>
                <a:lnTo>
                  <a:pt x="1778763" y="1210938"/>
                </a:lnTo>
                <a:lnTo>
                  <a:pt x="889381" y="1547525"/>
                </a:lnTo>
                <a:lnTo>
                  <a:pt x="1" y="1210938"/>
                </a:lnTo>
                <a:lnTo>
                  <a:pt x="1" y="336587"/>
                </a:lnTo>
                <a:lnTo>
                  <a:pt x="889381" y="0"/>
                </a:lnTo>
                <a:close/>
              </a:path>
            </a:pathLst>
          </a:custGeom>
          <a:solidFill>
            <a:srgbClr val="B1BB26"/>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283066" tIns="319102" rIns="283067" bIns="319101" numCol="1" spcCol="1270" anchor="ctr" anchorCtr="0">
            <a:noAutofit/>
          </a:bodyPr>
          <a:lstStyle/>
          <a:p>
            <a:pPr algn="ctr" defTabSz="466725">
              <a:lnSpc>
                <a:spcPct val="90000"/>
              </a:lnSpc>
              <a:spcBef>
                <a:spcPct val="0"/>
              </a:spcBef>
              <a:spcAft>
                <a:spcPct val="35000"/>
              </a:spcAft>
            </a:pPr>
            <a:r>
              <a:rPr lang="en-US" sz="4400" b="1" dirty="0" smtClean="0">
                <a:solidFill>
                  <a:srgbClr val="00518E"/>
                </a:solidFill>
              </a:rPr>
              <a:t>Masks </a:t>
            </a:r>
            <a:endParaRPr lang="en-US" sz="4400" b="1" dirty="0">
              <a:solidFill>
                <a:srgbClr val="146AA0"/>
              </a:solidFill>
            </a:endParaRPr>
          </a:p>
        </p:txBody>
      </p:sp>
      <p:pic>
        <p:nvPicPr>
          <p:cNvPr id="5" name="Picture 4"/>
          <p:cNvPicPr>
            <a:picLocks noChangeAspect="1"/>
          </p:cNvPicPr>
          <p:nvPr/>
        </p:nvPicPr>
        <p:blipFill>
          <a:blip r:embed="rId3"/>
          <a:stretch>
            <a:fillRect/>
          </a:stretch>
        </p:blipFill>
        <p:spPr>
          <a:xfrm>
            <a:off x="0" y="1028699"/>
            <a:ext cx="7416800" cy="5200651"/>
          </a:xfrm>
          <a:prstGeom prst="rect">
            <a:avLst/>
          </a:prstGeom>
        </p:spPr>
      </p:pic>
      <p:sp>
        <p:nvSpPr>
          <p:cNvPr id="7" name="TextBox 6"/>
          <p:cNvSpPr txBox="1"/>
          <p:nvPr/>
        </p:nvSpPr>
        <p:spPr>
          <a:xfrm>
            <a:off x="3995602" y="1028699"/>
            <a:ext cx="4894217" cy="984885"/>
          </a:xfrm>
          <a:prstGeom prst="rect">
            <a:avLst/>
          </a:prstGeom>
          <a:noFill/>
        </p:spPr>
        <p:txBody>
          <a:bodyPr wrap="square" rtlCol="0">
            <a:spAutoFit/>
          </a:bodyPr>
          <a:lstStyle/>
          <a:p>
            <a:r>
              <a:rPr lang="en-US" sz="4000" dirty="0">
                <a:solidFill>
                  <a:srgbClr val="C00000"/>
                </a:solidFill>
                <a:latin typeface="Cooper Std Black" panose="0208090304030B020404" pitchFamily="18" charset="0"/>
              </a:rPr>
              <a:t>DON’T TOUCH </a:t>
            </a:r>
          </a:p>
          <a:p>
            <a:endParaRPr lang="en-US" dirty="0">
              <a:solidFill>
                <a:prstClr val="black"/>
              </a:solidFill>
            </a:endParaRPr>
          </a:p>
        </p:txBody>
      </p:sp>
      <p:sp>
        <p:nvSpPr>
          <p:cNvPr id="8" name="TextBox 7"/>
          <p:cNvSpPr txBox="1"/>
          <p:nvPr/>
        </p:nvSpPr>
        <p:spPr>
          <a:xfrm>
            <a:off x="3150326" y="1661283"/>
            <a:ext cx="6122126" cy="523220"/>
          </a:xfrm>
          <a:prstGeom prst="rect">
            <a:avLst/>
          </a:prstGeom>
          <a:noFill/>
        </p:spPr>
        <p:txBody>
          <a:bodyPr wrap="square" rtlCol="0">
            <a:spAutoFit/>
          </a:bodyPr>
          <a:lstStyle/>
          <a:p>
            <a:pPr algn="ctr"/>
            <a:r>
              <a:rPr lang="en-US" sz="2800" dirty="0" smtClean="0">
                <a:solidFill>
                  <a:srgbClr val="5B9BD5">
                    <a:lumMod val="75000"/>
                  </a:srgbClr>
                </a:solidFill>
                <a:latin typeface="Cooper Std Black" panose="0208090304030B020404" pitchFamily="18" charset="0"/>
              </a:rPr>
              <a:t>THE FRONT OF THE MASK</a:t>
            </a:r>
            <a:endParaRPr lang="en-US" sz="2800" dirty="0">
              <a:solidFill>
                <a:srgbClr val="5B9BD5">
                  <a:lumMod val="75000"/>
                </a:srgbClr>
              </a:solidFill>
              <a:latin typeface="Cooper Std Black" panose="0208090304030B020404" pitchFamily="18" charset="0"/>
            </a:endParaRPr>
          </a:p>
        </p:txBody>
      </p:sp>
    </p:spTree>
    <p:extLst>
      <p:ext uri="{BB962C8B-B14F-4D97-AF65-F5344CB8AC3E}">
        <p14:creationId xmlns:p14="http://schemas.microsoft.com/office/powerpoint/2010/main" val="51510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1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014" t="1255" r="49377" b="991"/>
          <a:stretch/>
        </p:blipFill>
        <p:spPr>
          <a:xfrm>
            <a:off x="583474" y="1489165"/>
            <a:ext cx="3466012" cy="48332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p:cNvPicPr>
            <a:picLocks noChangeAspect="1"/>
          </p:cNvPicPr>
          <p:nvPr/>
        </p:nvPicPr>
        <p:blipFill rotWithShape="1">
          <a:blip r:embed="rId2"/>
          <a:srcRect l="49627" t="1431" r="888" b="1343"/>
          <a:stretch/>
        </p:blipFill>
        <p:spPr>
          <a:xfrm>
            <a:off x="4981303" y="1645920"/>
            <a:ext cx="3457304" cy="48071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extBox 1"/>
          <p:cNvSpPr txBox="1"/>
          <p:nvPr/>
        </p:nvSpPr>
        <p:spPr>
          <a:xfrm>
            <a:off x="1489166" y="322216"/>
            <a:ext cx="6871063" cy="769441"/>
          </a:xfrm>
          <a:prstGeom prst="rect">
            <a:avLst/>
          </a:prstGeom>
          <a:noFill/>
        </p:spPr>
        <p:txBody>
          <a:bodyPr wrap="square" rtlCol="0">
            <a:spAutoFit/>
          </a:bodyPr>
          <a:lstStyle/>
          <a:p>
            <a:r>
              <a:rPr lang="en-US" sz="4400" b="1" dirty="0" smtClean="0">
                <a:ln w="10541" cmpd="sng">
                  <a:noFill/>
                  <a:prstDash val="solid"/>
                </a:ln>
                <a:solidFill>
                  <a:srgbClr val="002060"/>
                </a:solidFill>
                <a:effectLst>
                  <a:glow rad="139700">
                    <a:srgbClr val="5B9BD5">
                      <a:satMod val="175000"/>
                      <a:alpha val="40000"/>
                    </a:srgbClr>
                  </a:glow>
                </a:effectLst>
                <a:latin typeface="Cooper Std Black" panose="0208090304030B020404" pitchFamily="18" charset="0"/>
              </a:rPr>
              <a:t>Donning </a:t>
            </a:r>
            <a:r>
              <a:rPr lang="en-US" sz="4400" b="1" dirty="0" smtClean="0">
                <a:ln w="10541" cmpd="sng">
                  <a:noFill/>
                  <a:prstDash val="solid"/>
                </a:ln>
                <a:solidFill>
                  <a:srgbClr val="002060"/>
                </a:solidFill>
                <a:effectLst>
                  <a:glow rad="139700">
                    <a:srgbClr val="5B9BD5">
                      <a:satMod val="175000"/>
                      <a:alpha val="40000"/>
                    </a:srgbClr>
                  </a:glow>
                </a:effectLst>
                <a:latin typeface="Adobe Caslon Pro Bold" panose="0205070206050A020403" pitchFamily="18" charset="0"/>
              </a:rPr>
              <a:t>&amp;</a:t>
            </a:r>
            <a:r>
              <a:rPr lang="en-US" sz="4400" b="1" dirty="0" smtClean="0">
                <a:ln w="10541" cmpd="sng">
                  <a:noFill/>
                  <a:prstDash val="solid"/>
                </a:ln>
                <a:solidFill>
                  <a:srgbClr val="002060"/>
                </a:solidFill>
                <a:effectLst>
                  <a:glow rad="139700">
                    <a:srgbClr val="5B9BD5">
                      <a:satMod val="175000"/>
                      <a:alpha val="40000"/>
                    </a:srgbClr>
                  </a:glow>
                </a:effectLst>
                <a:latin typeface="Cooper Std Black" panose="0208090304030B020404" pitchFamily="18" charset="0"/>
              </a:rPr>
              <a:t> Doffing</a:t>
            </a:r>
            <a:endParaRPr lang="en-US" sz="4400" b="1" dirty="0">
              <a:ln w="10541" cmpd="sng">
                <a:noFill/>
                <a:prstDash val="solid"/>
              </a:ln>
              <a:solidFill>
                <a:srgbClr val="002060"/>
              </a:solidFill>
              <a:effectLst>
                <a:glow rad="139700">
                  <a:srgbClr val="5B9BD5">
                    <a:satMod val="175000"/>
                    <a:alpha val="40000"/>
                  </a:srgbClr>
                </a:glow>
              </a:effectLst>
              <a:latin typeface="Cooper Std Black" panose="0208090304030B020404" pitchFamily="18" charset="0"/>
            </a:endParaRPr>
          </a:p>
        </p:txBody>
      </p:sp>
    </p:spTree>
    <p:extLst>
      <p:ext uri="{BB962C8B-B14F-4D97-AF65-F5344CB8AC3E}">
        <p14:creationId xmlns:p14="http://schemas.microsoft.com/office/powerpoint/2010/main" val="9389067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9" name="Freeform 8"/>
          <p:cNvSpPr/>
          <p:nvPr/>
        </p:nvSpPr>
        <p:spPr>
          <a:xfrm>
            <a:off x="296334" y="288997"/>
            <a:ext cx="6781800" cy="837070"/>
          </a:xfrm>
          <a:custGeom>
            <a:avLst/>
            <a:gdLst>
              <a:gd name="connsiteX0" fmla="*/ 0 w 1778764"/>
              <a:gd name="connsiteY0" fmla="*/ 773763 h 1547525"/>
              <a:gd name="connsiteX1" fmla="*/ 386881 w 1778764"/>
              <a:gd name="connsiteY1" fmla="*/ 0 h 1547525"/>
              <a:gd name="connsiteX2" fmla="*/ 1391883 w 1778764"/>
              <a:gd name="connsiteY2" fmla="*/ 0 h 1547525"/>
              <a:gd name="connsiteX3" fmla="*/ 1778764 w 1778764"/>
              <a:gd name="connsiteY3" fmla="*/ 773763 h 1547525"/>
              <a:gd name="connsiteX4" fmla="*/ 1391883 w 1778764"/>
              <a:gd name="connsiteY4" fmla="*/ 1547525 h 1547525"/>
              <a:gd name="connsiteX5" fmla="*/ 386881 w 1778764"/>
              <a:gd name="connsiteY5" fmla="*/ 1547525 h 1547525"/>
              <a:gd name="connsiteX6" fmla="*/ 0 w 1778764"/>
              <a:gd name="connsiteY6" fmla="*/ 773763 h 154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764" h="1547525">
                <a:moveTo>
                  <a:pt x="889381" y="0"/>
                </a:moveTo>
                <a:lnTo>
                  <a:pt x="1778763" y="336587"/>
                </a:lnTo>
                <a:lnTo>
                  <a:pt x="1778763" y="1210938"/>
                </a:lnTo>
                <a:lnTo>
                  <a:pt x="889381" y="1547525"/>
                </a:lnTo>
                <a:lnTo>
                  <a:pt x="1" y="1210938"/>
                </a:lnTo>
                <a:lnTo>
                  <a:pt x="1" y="336587"/>
                </a:lnTo>
                <a:lnTo>
                  <a:pt x="889381" y="0"/>
                </a:lnTo>
                <a:close/>
              </a:path>
            </a:pathLst>
          </a:custGeom>
          <a:solidFill>
            <a:srgbClr val="B1BB26"/>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283066" tIns="319102" rIns="283067" bIns="319101" numCol="1" spcCol="1270" anchor="ctr" anchorCtr="0">
            <a:noAutofit/>
          </a:bodyPr>
          <a:lstStyle/>
          <a:p>
            <a:pPr algn="ctr" defTabSz="466725">
              <a:lnSpc>
                <a:spcPct val="90000"/>
              </a:lnSpc>
              <a:spcBef>
                <a:spcPct val="0"/>
              </a:spcBef>
              <a:spcAft>
                <a:spcPct val="35000"/>
              </a:spcAft>
            </a:pPr>
            <a:r>
              <a:rPr lang="en-US" sz="4400" b="1" dirty="0" smtClean="0">
                <a:solidFill>
                  <a:srgbClr val="00518E"/>
                </a:solidFill>
              </a:rPr>
              <a:t>Safe Injection Practices</a:t>
            </a:r>
            <a:endParaRPr lang="en-US" sz="4400" b="1" dirty="0">
              <a:solidFill>
                <a:srgbClr val="146AA0"/>
              </a:solidFill>
            </a:endParaRPr>
          </a:p>
        </p:txBody>
      </p:sp>
      <p:pic>
        <p:nvPicPr>
          <p:cNvPr id="2" name="Picture 1"/>
          <p:cNvPicPr>
            <a:picLocks noChangeAspect="1"/>
          </p:cNvPicPr>
          <p:nvPr/>
        </p:nvPicPr>
        <p:blipFill rotWithShape="1">
          <a:blip r:embed="rId3"/>
          <a:srcRect l="5342" t="4470" r="5613" b="28804"/>
          <a:stretch/>
        </p:blipFill>
        <p:spPr>
          <a:xfrm>
            <a:off x="7078134" y="2919163"/>
            <a:ext cx="1888742" cy="2126864"/>
          </a:xfrm>
          <a:prstGeom prst="rect">
            <a:avLst/>
          </a:prstGeom>
        </p:spPr>
      </p:pic>
      <p:sp>
        <p:nvSpPr>
          <p:cNvPr id="10" name="TextBox 9"/>
          <p:cNvSpPr txBox="1"/>
          <p:nvPr/>
        </p:nvSpPr>
        <p:spPr>
          <a:xfrm>
            <a:off x="0" y="1223999"/>
            <a:ext cx="8983133" cy="3724096"/>
          </a:xfrm>
          <a:prstGeom prst="rect">
            <a:avLst/>
          </a:prstGeom>
          <a:noFill/>
        </p:spPr>
        <p:txBody>
          <a:bodyPr wrap="square" rtlCol="0">
            <a:spAutoFit/>
          </a:bodyPr>
          <a:lstStyle/>
          <a:p>
            <a:pPr algn="just"/>
            <a:endParaRPr lang="en-US" sz="2000" b="1" dirty="0" smtClean="0">
              <a:solidFill>
                <a:prstClr val="black"/>
              </a:solidFill>
            </a:endParaRPr>
          </a:p>
          <a:p>
            <a:pPr marL="342900" indent="-342900" algn="just">
              <a:lnSpc>
                <a:spcPct val="150000"/>
              </a:lnSpc>
              <a:buClr>
                <a:srgbClr val="ED7D31">
                  <a:lumMod val="75000"/>
                </a:srgbClr>
              </a:buClr>
              <a:buFont typeface="Wingdings" panose="05000000000000000000" pitchFamily="2" charset="2"/>
              <a:buChar char="§"/>
            </a:pPr>
            <a:r>
              <a:rPr lang="en-US" sz="2400" b="1" dirty="0" smtClean="0">
                <a:solidFill>
                  <a:srgbClr val="00518E"/>
                </a:solidFill>
              </a:rPr>
              <a:t>Do not recap, bend</a:t>
            </a:r>
            <a:r>
              <a:rPr lang="en-US" sz="2400" b="1" dirty="0">
                <a:solidFill>
                  <a:srgbClr val="00518E"/>
                </a:solidFill>
              </a:rPr>
              <a:t>, break, or hand-manipulate used </a:t>
            </a:r>
            <a:r>
              <a:rPr lang="en-US" sz="2400" b="1" dirty="0" smtClean="0">
                <a:solidFill>
                  <a:srgbClr val="00518E"/>
                </a:solidFill>
              </a:rPr>
              <a:t>needles. </a:t>
            </a:r>
          </a:p>
          <a:p>
            <a:pPr marL="342900" indent="-342900" algn="just">
              <a:lnSpc>
                <a:spcPct val="150000"/>
              </a:lnSpc>
              <a:buClr>
                <a:srgbClr val="ED7D31">
                  <a:lumMod val="75000"/>
                </a:srgbClr>
              </a:buClr>
              <a:buFont typeface="Wingdings" panose="05000000000000000000" pitchFamily="2" charset="2"/>
              <a:buChar char="§"/>
            </a:pPr>
            <a:r>
              <a:rPr lang="en-US" sz="2400" b="1" dirty="0">
                <a:solidFill>
                  <a:srgbClr val="00518E"/>
                </a:solidFill>
              </a:rPr>
              <a:t>I</a:t>
            </a:r>
            <a:r>
              <a:rPr lang="en-US" sz="2400" b="1" dirty="0" smtClean="0">
                <a:solidFill>
                  <a:srgbClr val="00518E"/>
                </a:solidFill>
              </a:rPr>
              <a:t>f </a:t>
            </a:r>
            <a:r>
              <a:rPr lang="en-US" sz="2400" b="1" dirty="0">
                <a:solidFill>
                  <a:srgbClr val="00518E"/>
                </a:solidFill>
              </a:rPr>
              <a:t>recapping is </a:t>
            </a:r>
            <a:r>
              <a:rPr lang="en-US" sz="2400" b="1" dirty="0" smtClean="0">
                <a:solidFill>
                  <a:srgbClr val="00518E"/>
                </a:solidFill>
              </a:rPr>
              <a:t>required</a:t>
            </a:r>
            <a:r>
              <a:rPr lang="en-US" sz="2400" b="1" dirty="0">
                <a:solidFill>
                  <a:srgbClr val="00518E"/>
                </a:solidFill>
              </a:rPr>
              <a:t>, use a one-handed scoop technique </a:t>
            </a:r>
            <a:r>
              <a:rPr lang="en-US" sz="2400" b="1" dirty="0" smtClean="0">
                <a:solidFill>
                  <a:srgbClr val="00518E"/>
                </a:solidFill>
              </a:rPr>
              <a:t>only.</a:t>
            </a:r>
          </a:p>
          <a:p>
            <a:pPr marL="342900" indent="-342900" algn="just">
              <a:lnSpc>
                <a:spcPct val="150000"/>
              </a:lnSpc>
              <a:buClr>
                <a:srgbClr val="ED7D31">
                  <a:lumMod val="75000"/>
                </a:srgbClr>
              </a:buClr>
              <a:buFont typeface="Wingdings" panose="05000000000000000000" pitchFamily="2" charset="2"/>
              <a:buChar char="§"/>
            </a:pPr>
            <a:r>
              <a:rPr lang="en-US" sz="2400" b="1" dirty="0">
                <a:solidFill>
                  <a:srgbClr val="00518E"/>
                </a:solidFill>
              </a:rPr>
              <a:t>U</a:t>
            </a:r>
            <a:r>
              <a:rPr lang="en-US" sz="2400" b="1" dirty="0" smtClean="0">
                <a:solidFill>
                  <a:srgbClr val="00518E"/>
                </a:solidFill>
              </a:rPr>
              <a:t>se </a:t>
            </a:r>
            <a:r>
              <a:rPr lang="en-US" sz="2400" b="1" dirty="0">
                <a:solidFill>
                  <a:srgbClr val="00518E"/>
                </a:solidFill>
              </a:rPr>
              <a:t>safety features when </a:t>
            </a:r>
            <a:r>
              <a:rPr lang="en-US" sz="2400" b="1" dirty="0" smtClean="0">
                <a:solidFill>
                  <a:srgbClr val="00518E"/>
                </a:solidFill>
              </a:rPr>
              <a:t>available.</a:t>
            </a:r>
          </a:p>
          <a:p>
            <a:pPr marL="342900" indent="-342900" algn="just">
              <a:lnSpc>
                <a:spcPct val="150000"/>
              </a:lnSpc>
              <a:buClr>
                <a:srgbClr val="ED7D31">
                  <a:lumMod val="75000"/>
                </a:srgbClr>
              </a:buClr>
              <a:buFont typeface="Wingdings" panose="05000000000000000000" pitchFamily="2" charset="2"/>
              <a:buChar char="§"/>
            </a:pPr>
            <a:r>
              <a:rPr lang="en-US" sz="2400" b="1" dirty="0" smtClean="0">
                <a:solidFill>
                  <a:srgbClr val="00518E"/>
                </a:solidFill>
              </a:rPr>
              <a:t>Place </a:t>
            </a:r>
            <a:r>
              <a:rPr lang="en-US" sz="2400" b="1" dirty="0">
                <a:solidFill>
                  <a:srgbClr val="00518E"/>
                </a:solidFill>
              </a:rPr>
              <a:t>used sharps in puncture-resistant </a:t>
            </a:r>
            <a:r>
              <a:rPr lang="en-US" sz="2400" b="1" dirty="0" smtClean="0">
                <a:solidFill>
                  <a:srgbClr val="00518E"/>
                </a:solidFill>
              </a:rPr>
              <a:t>container.</a:t>
            </a:r>
          </a:p>
          <a:p>
            <a:pPr marL="342900" indent="-342900" algn="just">
              <a:lnSpc>
                <a:spcPct val="150000"/>
              </a:lnSpc>
              <a:buClr>
                <a:srgbClr val="ED7D31">
                  <a:lumMod val="75000"/>
                </a:srgbClr>
              </a:buClr>
              <a:buFont typeface="Wingdings" panose="05000000000000000000" pitchFamily="2" charset="2"/>
              <a:buChar char="§"/>
            </a:pPr>
            <a:r>
              <a:rPr lang="en-US" sz="2400" b="1" dirty="0">
                <a:solidFill>
                  <a:srgbClr val="00518E"/>
                </a:solidFill>
              </a:rPr>
              <a:t>Use Single Dose </a:t>
            </a:r>
            <a:r>
              <a:rPr lang="en-US" sz="2400" b="1" dirty="0" smtClean="0">
                <a:solidFill>
                  <a:srgbClr val="00518E"/>
                </a:solidFill>
              </a:rPr>
              <a:t>vials.</a:t>
            </a:r>
            <a:endParaRPr lang="en-US" sz="2400" b="1" dirty="0">
              <a:solidFill>
                <a:srgbClr val="00518E"/>
              </a:solidFill>
            </a:endParaRPr>
          </a:p>
          <a:p>
            <a:pPr marL="342900" indent="-342900" algn="just">
              <a:lnSpc>
                <a:spcPct val="150000"/>
              </a:lnSpc>
              <a:buClr>
                <a:srgbClr val="ED7D31">
                  <a:lumMod val="75000"/>
                </a:srgbClr>
              </a:buClr>
              <a:buFont typeface="Wingdings" panose="05000000000000000000" pitchFamily="2" charset="2"/>
              <a:buChar char="§"/>
            </a:pPr>
            <a:endParaRPr lang="en-US" sz="2400" b="1" dirty="0">
              <a:solidFill>
                <a:srgbClr val="00518E"/>
              </a:solidFill>
            </a:endParaRPr>
          </a:p>
        </p:txBody>
      </p:sp>
    </p:spTree>
    <p:extLst>
      <p:ext uri="{BB962C8B-B14F-4D97-AF65-F5344CB8AC3E}">
        <p14:creationId xmlns:p14="http://schemas.microsoft.com/office/powerpoint/2010/main" val="33920403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
            <a:ext cx="9144001" cy="6858000"/>
          </a:xfrm>
          <a:prstGeom prst="rect">
            <a:avLst/>
          </a:prstGeom>
        </p:spPr>
      </p:pic>
      <p:sp>
        <p:nvSpPr>
          <p:cNvPr id="3" name="Content Placeholder 2"/>
          <p:cNvSpPr>
            <a:spLocks noGrp="1"/>
          </p:cNvSpPr>
          <p:nvPr>
            <p:ph idx="1"/>
          </p:nvPr>
        </p:nvSpPr>
        <p:spPr>
          <a:xfrm>
            <a:off x="428596" y="571480"/>
            <a:ext cx="8715404" cy="5697559"/>
          </a:xfrm>
          <a:effectLst>
            <a:glow rad="228600">
              <a:schemeClr val="accent1">
                <a:satMod val="175000"/>
                <a:alpha val="40000"/>
              </a:schemeClr>
            </a:glow>
          </a:effectLst>
        </p:spPr>
        <p:txBody>
          <a:bodyPr>
            <a:normAutofit fontScale="85000" lnSpcReduction="20000"/>
          </a:bodyPr>
          <a:lstStyle/>
          <a:p>
            <a:pPr marL="651510" indent="-514350">
              <a:buNone/>
            </a:pPr>
            <a:r>
              <a:rPr lang="en-US" dirty="0" smtClean="0">
                <a:latin typeface="Arial Unicode MS" pitchFamily="34" charset="-128"/>
                <a:ea typeface="Arial Unicode MS" pitchFamily="34" charset="-128"/>
                <a:cs typeface="Arial Unicode MS" pitchFamily="34" charset="-128"/>
              </a:rPr>
              <a:t>		</a:t>
            </a:r>
            <a:r>
              <a:rPr lang="en-US" sz="3200" b="1" dirty="0" smtClean="0">
                <a:solidFill>
                  <a:schemeClr val="accent1"/>
                </a:solidFill>
                <a:latin typeface="Arial Black" pitchFamily="34" charset="0"/>
                <a:ea typeface="Arial Unicode MS" pitchFamily="34" charset="-128"/>
                <a:cs typeface="Arial Unicode MS" pitchFamily="34" charset="-128"/>
              </a:rPr>
              <a:t>    </a:t>
            </a:r>
            <a:r>
              <a:rPr lang="en-US" sz="3600" b="1" dirty="0" smtClean="0">
                <a:solidFill>
                  <a:schemeClr val="accent1"/>
                </a:solidFill>
                <a:latin typeface="Arial Black" pitchFamily="34" charset="0"/>
                <a:ea typeface="Arial Unicode MS" pitchFamily="34" charset="-128"/>
                <a:cs typeface="Arial Unicode MS" pitchFamily="34" charset="-128"/>
              </a:rPr>
              <a:t>Responsibilities </a:t>
            </a:r>
          </a:p>
          <a:p>
            <a:pPr marL="651510" indent="-514350">
              <a:buNone/>
            </a:pPr>
            <a:r>
              <a:rPr lang="en-US" sz="3600" b="1" dirty="0" smtClean="0">
                <a:solidFill>
                  <a:srgbClr val="FFFF00"/>
                </a:solidFill>
                <a:latin typeface="Arial Black" pitchFamily="34" charset="0"/>
                <a:ea typeface="Arial Unicode MS" pitchFamily="34" charset="-128"/>
                <a:cs typeface="Arial Unicode MS" pitchFamily="34" charset="-128"/>
              </a:rPr>
              <a:t> </a:t>
            </a:r>
            <a:r>
              <a:rPr lang="en-US" dirty="0" smtClean="0">
                <a:latin typeface="Arial Unicode MS" pitchFamily="34" charset="-128"/>
                <a:ea typeface="Arial Unicode MS" pitchFamily="34" charset="-128"/>
                <a:cs typeface="Arial Unicode MS" pitchFamily="34" charset="-128"/>
              </a:rPr>
              <a:t>			    </a:t>
            </a:r>
          </a:p>
          <a:p>
            <a:pPr marL="651510" indent="-514350">
              <a:lnSpc>
                <a:spcPct val="160000"/>
              </a:lnSpc>
              <a:buFont typeface="+mj-lt"/>
              <a:buAutoNum type="arabicPeriod"/>
            </a:pPr>
            <a:r>
              <a:rPr lang="en-US" sz="3300" dirty="0" smtClean="0">
                <a:latin typeface="Arial Unicode MS" pitchFamily="34" charset="-128"/>
                <a:ea typeface="Arial Unicode MS" pitchFamily="34" charset="-128"/>
                <a:cs typeface="Arial Unicode MS" pitchFamily="34" charset="-128"/>
              </a:rPr>
              <a:t>Minimize Hospital Acquired Infection</a:t>
            </a:r>
          </a:p>
          <a:p>
            <a:pPr marL="651510" indent="-514350">
              <a:lnSpc>
                <a:spcPct val="160000"/>
              </a:lnSpc>
              <a:buFont typeface="+mj-lt"/>
              <a:buAutoNum type="arabicPeriod"/>
            </a:pPr>
            <a:r>
              <a:rPr lang="en-US" sz="3300" dirty="0" smtClean="0">
                <a:latin typeface="Arial Unicode MS" pitchFamily="34" charset="-128"/>
                <a:ea typeface="Arial Unicode MS" pitchFamily="34" charset="-128"/>
                <a:cs typeface="Arial Unicode MS" pitchFamily="34" charset="-128"/>
              </a:rPr>
              <a:t>Healthy Environment for </a:t>
            </a:r>
            <a:r>
              <a:rPr lang="en-US" sz="2800" dirty="0" err="1" smtClean="0">
                <a:latin typeface="Arial Unicode MS" pitchFamily="34" charset="-128"/>
                <a:ea typeface="Arial Unicode MS" pitchFamily="34" charset="-128"/>
                <a:cs typeface="Arial Unicode MS" pitchFamily="34" charset="-128"/>
              </a:rPr>
              <a:t>Patients,Visitors,HCW</a:t>
            </a:r>
            <a:endParaRPr lang="en-US" sz="2800" dirty="0" smtClean="0">
              <a:latin typeface="Arial Unicode MS" pitchFamily="34" charset="-128"/>
              <a:ea typeface="Arial Unicode MS" pitchFamily="34" charset="-128"/>
              <a:cs typeface="Arial Unicode MS" pitchFamily="34" charset="-128"/>
            </a:endParaRPr>
          </a:p>
          <a:p>
            <a:pPr marL="651510" indent="-514350">
              <a:lnSpc>
                <a:spcPct val="160000"/>
              </a:lnSpc>
              <a:buFont typeface="+mj-lt"/>
              <a:buAutoNum type="arabicPeriod"/>
            </a:pPr>
            <a:r>
              <a:rPr lang="en-US" sz="3300" dirty="0" smtClean="0">
                <a:latin typeface="Arial Unicode MS" pitchFamily="34" charset="-128"/>
                <a:ea typeface="Arial Unicode MS" pitchFamily="34" charset="-128"/>
                <a:cs typeface="Arial Unicode MS" pitchFamily="34" charset="-128"/>
              </a:rPr>
              <a:t>HCW- post-exposure prophylaxis </a:t>
            </a:r>
          </a:p>
          <a:p>
            <a:pPr marL="651510" indent="-514350">
              <a:lnSpc>
                <a:spcPct val="160000"/>
              </a:lnSpc>
              <a:buFont typeface="+mj-lt"/>
              <a:buAutoNum type="arabicPeriod"/>
            </a:pPr>
            <a:r>
              <a:rPr lang="en-US" sz="3300" dirty="0" smtClean="0">
                <a:latin typeface="Arial Unicode MS" pitchFamily="34" charset="-128"/>
                <a:ea typeface="Arial Unicode MS" pitchFamily="34" charset="-128"/>
                <a:cs typeface="Arial Unicode MS" pitchFamily="34" charset="-128"/>
              </a:rPr>
              <a:t>Education</a:t>
            </a:r>
          </a:p>
          <a:p>
            <a:pPr marL="651510" indent="-514350">
              <a:lnSpc>
                <a:spcPct val="160000"/>
              </a:lnSpc>
              <a:buFont typeface="+mj-lt"/>
              <a:buAutoNum type="arabicPeriod"/>
            </a:pPr>
            <a:r>
              <a:rPr lang="en-US" sz="3300" dirty="0" smtClean="0">
                <a:latin typeface="Arial Unicode MS" pitchFamily="34" charset="-128"/>
                <a:ea typeface="Arial Unicode MS" pitchFamily="34" charset="-128"/>
                <a:cs typeface="Arial Unicode MS" pitchFamily="34" charset="-128"/>
              </a:rPr>
              <a:t>Notification</a:t>
            </a:r>
            <a:endParaRPr lang="en-US" sz="3300" dirty="0">
              <a:latin typeface="Arial Unicode MS" pitchFamily="34" charset="-128"/>
              <a:ea typeface="Arial Unicode MS" pitchFamily="34" charset="-128"/>
              <a:cs typeface="Arial Unicode MS" pitchFamily="34" charset="-128"/>
            </a:endParaRPr>
          </a:p>
          <a:p>
            <a:pPr marL="651510" indent="-514350">
              <a:lnSpc>
                <a:spcPct val="160000"/>
              </a:lnSpc>
              <a:buFont typeface="+mj-lt"/>
              <a:buAutoNum type="arabicPeriod"/>
            </a:pPr>
            <a:r>
              <a:rPr lang="en-US" sz="3300" dirty="0" smtClean="0">
                <a:latin typeface="Arial Unicode MS" pitchFamily="34" charset="-128"/>
                <a:ea typeface="Arial Unicode MS" pitchFamily="34" charset="-128"/>
                <a:cs typeface="Arial Unicode MS" pitchFamily="34" charset="-128"/>
              </a:rPr>
              <a:t>HCW immunization</a:t>
            </a:r>
            <a:endParaRPr lang="en-US" sz="3800" dirty="0" smtClean="0">
              <a:latin typeface="Arial Unicode MS" pitchFamily="34" charset="-128"/>
              <a:ea typeface="Arial Unicode MS" pitchFamily="34" charset="-128"/>
              <a:cs typeface="Arial Unicode MS" pitchFamily="34" charset="-128"/>
            </a:endParaRPr>
          </a:p>
          <a:p>
            <a:pPr marL="651510" indent="-514350">
              <a:buNone/>
            </a:pPr>
            <a:r>
              <a:rPr lang="en-US" dirty="0" smtClean="0">
                <a:latin typeface="Arial Unicode MS" pitchFamily="34" charset="-128"/>
                <a:ea typeface="Arial Unicode MS" pitchFamily="34" charset="-128"/>
                <a:cs typeface="Arial Unicode MS" pitchFamily="34" charset="-128"/>
              </a:rPr>
              <a:t>	</a:t>
            </a:r>
            <a:endParaRPr lang="en-US" dirty="0"/>
          </a:p>
        </p:txBody>
      </p:sp>
    </p:spTree>
    <p:extLst>
      <p:ext uri="{BB962C8B-B14F-4D97-AF65-F5344CB8AC3E}">
        <p14:creationId xmlns:p14="http://schemas.microsoft.com/office/powerpoint/2010/main" val="40600505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436092"/>
            <a:ext cx="7886700" cy="1325563"/>
          </a:xfrm>
        </p:spPr>
        <p:txBody>
          <a:bodyPr/>
          <a:lstStyle/>
          <a:p>
            <a:endParaRPr lang="en-US" dirty="0"/>
          </a:p>
        </p:txBody>
      </p:sp>
      <p:sp>
        <p:nvSpPr>
          <p:cNvPr id="5" name="Content Placeholder 4"/>
          <p:cNvSpPr>
            <a:spLocks noGrp="1"/>
          </p:cNvSpPr>
          <p:nvPr>
            <p:ph idx="1"/>
          </p:nvPr>
        </p:nvSpPr>
        <p:spPr>
          <a:xfrm>
            <a:off x="418585" y="2875949"/>
            <a:ext cx="7886700" cy="3327143"/>
          </a:xfrm>
        </p:spPr>
        <p:txBody>
          <a:bodyPr/>
          <a:lstStyle/>
          <a:p>
            <a:pPr marL="0" indent="0">
              <a:buNone/>
            </a:pPr>
            <a:endParaRPr lang="en-US" b="1" dirty="0">
              <a:solidFill>
                <a:schemeClr val="accent5">
                  <a:lumMod val="50000"/>
                </a:schemeClr>
              </a:solidFill>
              <a:latin typeface="Courier New" pitchFamily="49" charset="0"/>
              <a:cs typeface="Courier New" pitchFamily="49" charset="0"/>
            </a:endParaRP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2963" y="678425"/>
            <a:ext cx="5039532" cy="5524667"/>
          </a:xfrm>
          <a:prstGeom prst="rect">
            <a:avLst/>
          </a:prstGeom>
        </p:spPr>
      </p:pic>
      <p:pic>
        <p:nvPicPr>
          <p:cNvPr id="6" name="Picture 5"/>
          <p:cNvPicPr>
            <a:picLocks noChangeAspect="1"/>
          </p:cNvPicPr>
          <p:nvPr/>
        </p:nvPicPr>
        <p:blipFill rotWithShape="1">
          <a:blip r:embed="rId4"/>
          <a:srcRect l="6168"/>
          <a:stretch/>
        </p:blipFill>
        <p:spPr>
          <a:xfrm>
            <a:off x="0" y="0"/>
            <a:ext cx="4912963" cy="6203092"/>
          </a:xfrm>
          <a:prstGeom prst="rect">
            <a:avLst/>
          </a:prstGeom>
        </p:spPr>
      </p:pic>
    </p:spTree>
    <p:extLst>
      <p:ext uri="{BB962C8B-B14F-4D97-AF65-F5344CB8AC3E}">
        <p14:creationId xmlns:p14="http://schemas.microsoft.com/office/powerpoint/2010/main" val="16049183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35" name="TextBox 34"/>
          <p:cNvSpPr txBox="1"/>
          <p:nvPr/>
        </p:nvSpPr>
        <p:spPr>
          <a:xfrm>
            <a:off x="0" y="802767"/>
            <a:ext cx="8983133" cy="4832092"/>
          </a:xfrm>
          <a:prstGeom prst="rect">
            <a:avLst/>
          </a:prstGeom>
          <a:noFill/>
        </p:spPr>
        <p:txBody>
          <a:bodyPr wrap="square" rtlCol="0">
            <a:spAutoFit/>
          </a:bodyPr>
          <a:lstStyle/>
          <a:p>
            <a:pPr algn="just"/>
            <a:endParaRPr lang="en-US" sz="2000" b="1" dirty="0" smtClean="0">
              <a:solidFill>
                <a:prstClr val="black"/>
              </a:solidFill>
            </a:endParaRPr>
          </a:p>
          <a:p>
            <a:pPr marL="342900" indent="-342900" algn="just">
              <a:lnSpc>
                <a:spcPct val="150000"/>
              </a:lnSpc>
              <a:buClr>
                <a:srgbClr val="ED7D31">
                  <a:lumMod val="75000"/>
                </a:srgbClr>
              </a:buClr>
              <a:buFont typeface="Wingdings" panose="05000000000000000000" pitchFamily="2" charset="2"/>
              <a:buChar char="§"/>
            </a:pPr>
            <a:r>
              <a:rPr lang="en-US" sz="2400" b="1" dirty="0">
                <a:solidFill>
                  <a:srgbClr val="00518E"/>
                </a:solidFill>
              </a:rPr>
              <a:t>Handle used patient care equipment soiled with blood, body </a:t>
            </a:r>
            <a:r>
              <a:rPr lang="en-US" sz="2400" b="1" dirty="0" smtClean="0">
                <a:solidFill>
                  <a:srgbClr val="00518E"/>
                </a:solidFill>
              </a:rPr>
              <a:t>fluids in </a:t>
            </a:r>
            <a:r>
              <a:rPr lang="en-US" sz="2400" b="1" dirty="0">
                <a:solidFill>
                  <a:srgbClr val="00518E"/>
                </a:solidFill>
              </a:rPr>
              <a:t>a manner that prevents </a:t>
            </a:r>
            <a:r>
              <a:rPr lang="en-US" sz="2400" b="1" dirty="0" smtClean="0">
                <a:solidFill>
                  <a:srgbClr val="00518E"/>
                </a:solidFill>
              </a:rPr>
              <a:t>transfer of microorganisms to one’s self, other patients and environments. </a:t>
            </a:r>
          </a:p>
          <a:p>
            <a:pPr marL="342900" indent="-342900" algn="just">
              <a:lnSpc>
                <a:spcPct val="150000"/>
              </a:lnSpc>
              <a:buClr>
                <a:srgbClr val="ED7D31">
                  <a:lumMod val="75000"/>
                </a:srgbClr>
              </a:buClr>
              <a:buFont typeface="Wingdings" panose="05000000000000000000" pitchFamily="2" charset="2"/>
              <a:buChar char="§"/>
            </a:pPr>
            <a:r>
              <a:rPr lang="en-US" sz="2400" b="1" i="1" u="sng" dirty="0" smtClean="0">
                <a:solidFill>
                  <a:srgbClr val="00518E"/>
                </a:solidFill>
              </a:rPr>
              <a:t>Single </a:t>
            </a:r>
            <a:r>
              <a:rPr lang="en-US" sz="2400" b="1" i="1" u="sng" dirty="0">
                <a:solidFill>
                  <a:srgbClr val="00518E"/>
                </a:solidFill>
              </a:rPr>
              <a:t>use</a:t>
            </a:r>
            <a:r>
              <a:rPr lang="en-US" sz="2400" b="1" dirty="0" smtClean="0">
                <a:solidFill>
                  <a:srgbClr val="00518E"/>
                </a:solidFill>
              </a:rPr>
              <a:t>,</a:t>
            </a:r>
            <a:r>
              <a:rPr lang="en-US" sz="2400" b="1" dirty="0">
                <a:solidFill>
                  <a:srgbClr val="00518E"/>
                </a:solidFill>
              </a:rPr>
              <a:t> disposable items must be disposed properly.</a:t>
            </a:r>
          </a:p>
          <a:p>
            <a:pPr marL="342900" indent="-342900" algn="just">
              <a:lnSpc>
                <a:spcPct val="150000"/>
              </a:lnSpc>
              <a:buClr>
                <a:srgbClr val="ED7D31">
                  <a:lumMod val="75000"/>
                </a:srgbClr>
              </a:buClr>
              <a:buFont typeface="Wingdings" panose="05000000000000000000" pitchFamily="2" charset="2"/>
              <a:buChar char="§"/>
            </a:pPr>
            <a:r>
              <a:rPr lang="en-US" sz="2400" b="1" i="1" u="sng" dirty="0">
                <a:solidFill>
                  <a:srgbClr val="00518E"/>
                </a:solidFill>
              </a:rPr>
              <a:t>Reusable items</a:t>
            </a:r>
            <a:r>
              <a:rPr lang="en-US" sz="2400" b="1" dirty="0">
                <a:solidFill>
                  <a:srgbClr val="00518E"/>
                </a:solidFill>
              </a:rPr>
              <a:t>  have to be been cleaned and reprocessed appropriately, prior to use on another patient based on the manufacture recommendation and the intended use (Spaulding criteria</a:t>
            </a:r>
            <a:r>
              <a:rPr lang="en-US" sz="2400" b="1" dirty="0" smtClean="0">
                <a:solidFill>
                  <a:srgbClr val="00518E"/>
                </a:solidFill>
              </a:rPr>
              <a:t>).</a:t>
            </a:r>
            <a:endParaRPr lang="en-US" sz="2400" b="1" dirty="0">
              <a:solidFill>
                <a:srgbClr val="00518E"/>
              </a:solidFill>
            </a:endParaRPr>
          </a:p>
        </p:txBody>
      </p:sp>
      <p:sp>
        <p:nvSpPr>
          <p:cNvPr id="37" name="Freeform 36"/>
          <p:cNvSpPr/>
          <p:nvPr/>
        </p:nvSpPr>
        <p:spPr>
          <a:xfrm>
            <a:off x="389467" y="399065"/>
            <a:ext cx="6858000" cy="676202"/>
          </a:xfrm>
          <a:custGeom>
            <a:avLst/>
            <a:gdLst>
              <a:gd name="connsiteX0" fmla="*/ 0 w 1778764"/>
              <a:gd name="connsiteY0" fmla="*/ 773763 h 1547525"/>
              <a:gd name="connsiteX1" fmla="*/ 386881 w 1778764"/>
              <a:gd name="connsiteY1" fmla="*/ 0 h 1547525"/>
              <a:gd name="connsiteX2" fmla="*/ 1391883 w 1778764"/>
              <a:gd name="connsiteY2" fmla="*/ 0 h 1547525"/>
              <a:gd name="connsiteX3" fmla="*/ 1778764 w 1778764"/>
              <a:gd name="connsiteY3" fmla="*/ 773763 h 1547525"/>
              <a:gd name="connsiteX4" fmla="*/ 1391883 w 1778764"/>
              <a:gd name="connsiteY4" fmla="*/ 1547525 h 1547525"/>
              <a:gd name="connsiteX5" fmla="*/ 386881 w 1778764"/>
              <a:gd name="connsiteY5" fmla="*/ 1547525 h 1547525"/>
              <a:gd name="connsiteX6" fmla="*/ 0 w 1778764"/>
              <a:gd name="connsiteY6" fmla="*/ 773763 h 154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764" h="1547525">
                <a:moveTo>
                  <a:pt x="889381" y="0"/>
                </a:moveTo>
                <a:lnTo>
                  <a:pt x="1778763" y="336587"/>
                </a:lnTo>
                <a:lnTo>
                  <a:pt x="1778763" y="1210938"/>
                </a:lnTo>
                <a:lnTo>
                  <a:pt x="889381" y="1547525"/>
                </a:lnTo>
                <a:lnTo>
                  <a:pt x="1" y="1210938"/>
                </a:lnTo>
                <a:lnTo>
                  <a:pt x="1" y="336587"/>
                </a:lnTo>
                <a:lnTo>
                  <a:pt x="889381" y="0"/>
                </a:lnTo>
                <a:close/>
              </a:path>
            </a:pathLst>
          </a:custGeom>
          <a:solidFill>
            <a:srgbClr val="B1BB26"/>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283066" tIns="319102" rIns="283067" bIns="319101" numCol="1" spcCol="1270" anchor="ctr" anchorCtr="0">
            <a:noAutofit/>
          </a:bodyPr>
          <a:lstStyle/>
          <a:p>
            <a:pPr algn="ctr" defTabSz="466725">
              <a:lnSpc>
                <a:spcPct val="90000"/>
              </a:lnSpc>
              <a:spcBef>
                <a:spcPct val="0"/>
              </a:spcBef>
              <a:spcAft>
                <a:spcPct val="35000"/>
              </a:spcAft>
            </a:pPr>
            <a:r>
              <a:rPr lang="en-US" sz="4400" b="1" dirty="0" smtClean="0">
                <a:solidFill>
                  <a:srgbClr val="00518E"/>
                </a:solidFill>
              </a:rPr>
              <a:t>Patient Care Equipment</a:t>
            </a:r>
            <a:endParaRPr lang="en-US" sz="4400" b="1" dirty="0">
              <a:solidFill>
                <a:srgbClr val="146AA0"/>
              </a:solidFill>
            </a:endParaRPr>
          </a:p>
        </p:txBody>
      </p:sp>
    </p:spTree>
    <p:extLst>
      <p:ext uri="{BB962C8B-B14F-4D97-AF65-F5344CB8AC3E}">
        <p14:creationId xmlns:p14="http://schemas.microsoft.com/office/powerpoint/2010/main" val="15142111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35" name="TextBox 34"/>
          <p:cNvSpPr txBox="1"/>
          <p:nvPr/>
        </p:nvSpPr>
        <p:spPr>
          <a:xfrm>
            <a:off x="0" y="778934"/>
            <a:ext cx="9144000" cy="4832092"/>
          </a:xfrm>
          <a:prstGeom prst="rect">
            <a:avLst/>
          </a:prstGeom>
          <a:noFill/>
        </p:spPr>
        <p:txBody>
          <a:bodyPr wrap="square" rtlCol="0">
            <a:spAutoFit/>
          </a:bodyPr>
          <a:lstStyle/>
          <a:p>
            <a:pPr algn="just"/>
            <a:endParaRPr lang="en-US" sz="2000" b="1" dirty="0" smtClean="0">
              <a:solidFill>
                <a:prstClr val="black"/>
              </a:solidFill>
            </a:endParaRPr>
          </a:p>
          <a:p>
            <a:pPr marL="342900" indent="-342900" algn="just">
              <a:lnSpc>
                <a:spcPct val="150000"/>
              </a:lnSpc>
              <a:buClr>
                <a:srgbClr val="ED7D31">
                  <a:lumMod val="75000"/>
                </a:srgbClr>
              </a:buClr>
              <a:buFont typeface="Wingdings" panose="05000000000000000000" pitchFamily="2" charset="2"/>
              <a:buChar char="§"/>
            </a:pPr>
            <a:r>
              <a:rPr lang="en-US" sz="2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lbertus Extra Bold" pitchFamily="34" charset="0"/>
              </a:rPr>
              <a:t>Cleaning: </a:t>
            </a:r>
            <a:r>
              <a:rPr lang="en-US" sz="2400" b="1" dirty="0" smtClean="0">
                <a:solidFill>
                  <a:srgbClr val="00518E"/>
                </a:solidFill>
              </a:rPr>
              <a:t>Removal </a:t>
            </a:r>
            <a:r>
              <a:rPr lang="en-US" sz="2400" b="1" dirty="0">
                <a:solidFill>
                  <a:srgbClr val="00518E"/>
                </a:solidFill>
              </a:rPr>
              <a:t>of adherent visible soil, blood, protein substances (tissue) and other debris from surfaces by mechanical or manual process.</a:t>
            </a:r>
          </a:p>
          <a:p>
            <a:pPr marL="342900" indent="-342900" algn="just">
              <a:lnSpc>
                <a:spcPct val="150000"/>
              </a:lnSpc>
              <a:buClr>
                <a:srgbClr val="ED7D31">
                  <a:lumMod val="75000"/>
                </a:srgbClr>
              </a:buClr>
              <a:buFont typeface="Wingdings" panose="05000000000000000000" pitchFamily="2" charset="2"/>
              <a:buChar char="§"/>
            </a:pPr>
            <a:r>
              <a:rPr lang="en-US" sz="2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lbertus Extra Bold" pitchFamily="34" charset="0"/>
              </a:rPr>
              <a:t>Disinfection:</a:t>
            </a:r>
            <a:r>
              <a:rPr lang="en-US" sz="2400" b="1" dirty="0">
                <a:solidFill>
                  <a:srgbClr val="00518E"/>
                </a:solidFill>
              </a:rPr>
              <a:t> </a:t>
            </a:r>
            <a:r>
              <a:rPr lang="en-US" sz="2400" b="1" dirty="0" smtClean="0">
                <a:solidFill>
                  <a:srgbClr val="00518E"/>
                </a:solidFill>
              </a:rPr>
              <a:t>Destruction of  most viable pathogenic microorganisms to a specific level except </a:t>
            </a:r>
            <a:r>
              <a:rPr lang="en-US" sz="2400" b="1" u="sng" dirty="0" smtClean="0">
                <a:solidFill>
                  <a:srgbClr val="00518E"/>
                </a:solidFill>
              </a:rPr>
              <a:t>spores</a:t>
            </a:r>
            <a:r>
              <a:rPr lang="en-US" sz="2400" b="1" dirty="0" smtClean="0">
                <a:solidFill>
                  <a:srgbClr val="00518E"/>
                </a:solidFill>
              </a:rPr>
              <a:t>  (high, intermediate, and low). </a:t>
            </a:r>
            <a:endParaRPr lang="en-US" sz="2400" b="1" dirty="0">
              <a:solidFill>
                <a:srgbClr val="00518E"/>
              </a:solidFill>
            </a:endParaRPr>
          </a:p>
          <a:p>
            <a:pPr marL="342900" indent="-342900" algn="just">
              <a:lnSpc>
                <a:spcPct val="150000"/>
              </a:lnSpc>
              <a:buClr>
                <a:srgbClr val="ED7D31">
                  <a:lumMod val="75000"/>
                </a:srgbClr>
              </a:buClr>
              <a:buFont typeface="Wingdings" panose="05000000000000000000" pitchFamily="2" charset="2"/>
              <a:buChar char="§"/>
            </a:pPr>
            <a:r>
              <a:rPr lang="en-US" sz="2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lbertus Extra Bold" pitchFamily="34" charset="0"/>
              </a:rPr>
              <a:t>Sterilization:</a:t>
            </a:r>
            <a:r>
              <a:rPr lang="en-US" sz="2400" b="1" dirty="0">
                <a:solidFill>
                  <a:srgbClr val="00518E"/>
                </a:solidFill>
              </a:rPr>
              <a:t> The process by which all forms of microorganism, including bacteria, viruses, spores and fungi are destroyed.</a:t>
            </a:r>
          </a:p>
        </p:txBody>
      </p:sp>
      <p:sp>
        <p:nvSpPr>
          <p:cNvPr id="37" name="Freeform 36"/>
          <p:cNvSpPr/>
          <p:nvPr/>
        </p:nvSpPr>
        <p:spPr>
          <a:xfrm>
            <a:off x="431800" y="102732"/>
            <a:ext cx="6858000" cy="676202"/>
          </a:xfrm>
          <a:custGeom>
            <a:avLst/>
            <a:gdLst>
              <a:gd name="connsiteX0" fmla="*/ 0 w 1778764"/>
              <a:gd name="connsiteY0" fmla="*/ 773763 h 1547525"/>
              <a:gd name="connsiteX1" fmla="*/ 386881 w 1778764"/>
              <a:gd name="connsiteY1" fmla="*/ 0 h 1547525"/>
              <a:gd name="connsiteX2" fmla="*/ 1391883 w 1778764"/>
              <a:gd name="connsiteY2" fmla="*/ 0 h 1547525"/>
              <a:gd name="connsiteX3" fmla="*/ 1778764 w 1778764"/>
              <a:gd name="connsiteY3" fmla="*/ 773763 h 1547525"/>
              <a:gd name="connsiteX4" fmla="*/ 1391883 w 1778764"/>
              <a:gd name="connsiteY4" fmla="*/ 1547525 h 1547525"/>
              <a:gd name="connsiteX5" fmla="*/ 386881 w 1778764"/>
              <a:gd name="connsiteY5" fmla="*/ 1547525 h 1547525"/>
              <a:gd name="connsiteX6" fmla="*/ 0 w 1778764"/>
              <a:gd name="connsiteY6" fmla="*/ 773763 h 154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764" h="1547525">
                <a:moveTo>
                  <a:pt x="889381" y="0"/>
                </a:moveTo>
                <a:lnTo>
                  <a:pt x="1778763" y="336587"/>
                </a:lnTo>
                <a:lnTo>
                  <a:pt x="1778763" y="1210938"/>
                </a:lnTo>
                <a:lnTo>
                  <a:pt x="889381" y="1547525"/>
                </a:lnTo>
                <a:lnTo>
                  <a:pt x="1" y="1210938"/>
                </a:lnTo>
                <a:lnTo>
                  <a:pt x="1" y="336587"/>
                </a:lnTo>
                <a:lnTo>
                  <a:pt x="889381" y="0"/>
                </a:lnTo>
                <a:close/>
              </a:path>
            </a:pathLst>
          </a:custGeom>
          <a:solidFill>
            <a:srgbClr val="B1BB26"/>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283066" tIns="319102" rIns="283067" bIns="319101" numCol="1" spcCol="1270" anchor="ctr" anchorCtr="0">
            <a:noAutofit/>
          </a:bodyPr>
          <a:lstStyle/>
          <a:p>
            <a:pPr algn="ctr" defTabSz="466725">
              <a:lnSpc>
                <a:spcPct val="90000"/>
              </a:lnSpc>
              <a:spcBef>
                <a:spcPct val="0"/>
              </a:spcBef>
              <a:spcAft>
                <a:spcPct val="35000"/>
              </a:spcAft>
            </a:pPr>
            <a:r>
              <a:rPr lang="en-US" sz="4400" b="1" dirty="0" smtClean="0">
                <a:solidFill>
                  <a:srgbClr val="00518E"/>
                </a:solidFill>
              </a:rPr>
              <a:t>Definitions </a:t>
            </a:r>
            <a:endParaRPr lang="en-US" sz="4400" b="1" dirty="0">
              <a:solidFill>
                <a:srgbClr val="146AA0"/>
              </a:solidFill>
            </a:endParaRPr>
          </a:p>
        </p:txBody>
      </p:sp>
      <p:sp>
        <p:nvSpPr>
          <p:cNvPr id="2" name="Rectangle 1"/>
          <p:cNvSpPr/>
          <p:nvPr/>
        </p:nvSpPr>
        <p:spPr>
          <a:xfrm>
            <a:off x="1351330" y="5548564"/>
            <a:ext cx="3277949" cy="461665"/>
          </a:xfrm>
          <a:prstGeom prst="rect">
            <a:avLst/>
          </a:prstGeom>
        </p:spPr>
        <p:txBody>
          <a:bodyPr wrap="none">
            <a:spAutoFit/>
          </a:bodyPr>
          <a:lstStyle/>
          <a:p>
            <a:r>
              <a:rPr lang="en-US" sz="2400" b="1" i="1" u="sng" dirty="0">
                <a:solidFill>
                  <a:prstClr val="black">
                    <a:lumMod val="95000"/>
                    <a:lumOff val="5000"/>
                  </a:prstClr>
                </a:solidFill>
              </a:rPr>
              <a:t>MC-ICD-P/29,30 ,35 &amp;41</a:t>
            </a:r>
          </a:p>
        </p:txBody>
      </p:sp>
    </p:spTree>
    <p:extLst>
      <p:ext uri="{BB962C8B-B14F-4D97-AF65-F5344CB8AC3E}">
        <p14:creationId xmlns:p14="http://schemas.microsoft.com/office/powerpoint/2010/main" val="33588046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3" name="Freeform 2"/>
          <p:cNvSpPr/>
          <p:nvPr/>
        </p:nvSpPr>
        <p:spPr>
          <a:xfrm>
            <a:off x="303581" y="153153"/>
            <a:ext cx="6436140" cy="631786"/>
          </a:xfrm>
          <a:custGeom>
            <a:avLst/>
            <a:gdLst>
              <a:gd name="connsiteX0" fmla="*/ 0 w 1778764"/>
              <a:gd name="connsiteY0" fmla="*/ 773763 h 1547525"/>
              <a:gd name="connsiteX1" fmla="*/ 386881 w 1778764"/>
              <a:gd name="connsiteY1" fmla="*/ 0 h 1547525"/>
              <a:gd name="connsiteX2" fmla="*/ 1391883 w 1778764"/>
              <a:gd name="connsiteY2" fmla="*/ 0 h 1547525"/>
              <a:gd name="connsiteX3" fmla="*/ 1778764 w 1778764"/>
              <a:gd name="connsiteY3" fmla="*/ 773763 h 1547525"/>
              <a:gd name="connsiteX4" fmla="*/ 1391883 w 1778764"/>
              <a:gd name="connsiteY4" fmla="*/ 1547525 h 1547525"/>
              <a:gd name="connsiteX5" fmla="*/ 386881 w 1778764"/>
              <a:gd name="connsiteY5" fmla="*/ 1547525 h 1547525"/>
              <a:gd name="connsiteX6" fmla="*/ 0 w 1778764"/>
              <a:gd name="connsiteY6" fmla="*/ 773763 h 154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764" h="1547525">
                <a:moveTo>
                  <a:pt x="889381" y="0"/>
                </a:moveTo>
                <a:lnTo>
                  <a:pt x="1778763" y="336587"/>
                </a:lnTo>
                <a:lnTo>
                  <a:pt x="1778763" y="1210938"/>
                </a:lnTo>
                <a:lnTo>
                  <a:pt x="889381" y="1547525"/>
                </a:lnTo>
                <a:lnTo>
                  <a:pt x="1" y="1210938"/>
                </a:lnTo>
                <a:lnTo>
                  <a:pt x="1" y="336587"/>
                </a:lnTo>
                <a:lnTo>
                  <a:pt x="889381" y="0"/>
                </a:lnTo>
                <a:close/>
              </a:path>
            </a:pathLst>
          </a:custGeom>
          <a:solidFill>
            <a:srgbClr val="F88617"/>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283066" tIns="319102" rIns="283067" bIns="319101" numCol="1" spcCol="1270" anchor="ctr" anchorCtr="0">
            <a:noAutofit/>
          </a:bodyPr>
          <a:lstStyle/>
          <a:p>
            <a:pPr algn="ctr" defTabSz="466725">
              <a:lnSpc>
                <a:spcPct val="90000"/>
              </a:lnSpc>
              <a:spcBef>
                <a:spcPct val="0"/>
              </a:spcBef>
              <a:spcAft>
                <a:spcPct val="35000"/>
              </a:spcAft>
            </a:pPr>
            <a:r>
              <a:rPr lang="en-US" sz="2800" b="1" dirty="0">
                <a:solidFill>
                  <a:srgbClr val="146AA0"/>
                </a:solidFill>
              </a:rPr>
              <a:t>Environmental Control</a:t>
            </a:r>
          </a:p>
        </p:txBody>
      </p:sp>
      <p:sp>
        <p:nvSpPr>
          <p:cNvPr id="4" name="TextBox 3"/>
          <p:cNvSpPr txBox="1"/>
          <p:nvPr/>
        </p:nvSpPr>
        <p:spPr>
          <a:xfrm>
            <a:off x="0" y="1079120"/>
            <a:ext cx="8737087" cy="5693866"/>
          </a:xfrm>
          <a:prstGeom prst="rect">
            <a:avLst/>
          </a:prstGeom>
          <a:noFill/>
        </p:spPr>
        <p:txBody>
          <a:bodyPr wrap="square" rtlCol="0">
            <a:spAutoFit/>
          </a:bodyPr>
          <a:lstStyle/>
          <a:p>
            <a:pPr algn="just">
              <a:lnSpc>
                <a:spcPct val="150000"/>
              </a:lnSpc>
              <a:buClr>
                <a:srgbClr val="F79646">
                  <a:lumMod val="75000"/>
                </a:srgbClr>
              </a:buClr>
              <a:buSzPct val="131000"/>
              <a:buFont typeface="Wingdings" pitchFamily="2" charset="2"/>
              <a:buChar char="§"/>
              <a:defRPr/>
            </a:pPr>
            <a:r>
              <a:rPr lang="en-US" sz="20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lbertus Extra Bold" pitchFamily="34" charset="0"/>
              </a:rPr>
              <a:t>Routine Cleaning:</a:t>
            </a:r>
            <a:r>
              <a:rPr lang="en-US" sz="2000" b="1" dirty="0" smtClean="0">
                <a:solidFill>
                  <a:srgbClr val="00518E"/>
                </a:solidFill>
              </a:rPr>
              <a:t> </a:t>
            </a:r>
            <a:r>
              <a:rPr lang="en-US" sz="1600" b="1" dirty="0" smtClean="0">
                <a:solidFill>
                  <a:srgbClr val="00518E"/>
                </a:solidFill>
                <a:latin typeface="Times New Roman" panose="02020603050405020304" pitchFamily="18" charset="0"/>
                <a:cs typeface="Times New Roman" panose="02020603050405020304" pitchFamily="18" charset="0"/>
              </a:rPr>
              <a:t>Hospital approved disinfectant ,                 </a:t>
            </a:r>
            <a:r>
              <a:rPr lang="en-US" sz="1600" b="1" i="1" u="sng" dirty="0" smtClean="0">
                <a:solidFill>
                  <a:prstClr val="black">
                    <a:lumMod val="95000"/>
                    <a:lumOff val="5000"/>
                  </a:prstClr>
                </a:solidFill>
              </a:rPr>
              <a:t> </a:t>
            </a:r>
            <a:r>
              <a:rPr lang="en-US" sz="1600" b="1" i="1" u="sng" dirty="0">
                <a:solidFill>
                  <a:prstClr val="black">
                    <a:lumMod val="95000"/>
                    <a:lumOff val="5000"/>
                  </a:prstClr>
                </a:solidFill>
              </a:rPr>
              <a:t>MC-ICD-P/14</a:t>
            </a:r>
          </a:p>
          <a:p>
            <a:pPr algn="just">
              <a:lnSpc>
                <a:spcPct val="150000"/>
              </a:lnSpc>
              <a:buClr>
                <a:srgbClr val="F79646">
                  <a:lumMod val="75000"/>
                </a:srgbClr>
              </a:buClr>
              <a:buSzPct val="131000"/>
              <a:buFont typeface="Wingdings" pitchFamily="2" charset="2"/>
              <a:buChar char="§"/>
              <a:defRPr/>
            </a:pPr>
            <a:endParaRPr lang="en-US" sz="1600" b="1" dirty="0" smtClean="0">
              <a:solidFill>
                <a:srgbClr val="00518E"/>
              </a:solidFill>
              <a:latin typeface="Times New Roman" panose="02020603050405020304" pitchFamily="18" charset="0"/>
              <a:cs typeface="Times New Roman" panose="02020603050405020304" pitchFamily="18" charset="0"/>
            </a:endParaRPr>
          </a:p>
          <a:p>
            <a:pPr algn="just">
              <a:lnSpc>
                <a:spcPct val="200000"/>
              </a:lnSpc>
              <a:buClr>
                <a:srgbClr val="F79646">
                  <a:lumMod val="75000"/>
                </a:srgbClr>
              </a:buClr>
              <a:buSzPct val="131000"/>
              <a:defRPr/>
            </a:pPr>
            <a:r>
              <a:rPr lang="en-US" b="1" dirty="0" smtClean="0">
                <a:solidFill>
                  <a:srgbClr val="00518E"/>
                </a:solidFill>
                <a:latin typeface="Times New Roman" panose="02020603050405020304" pitchFamily="18" charset="0"/>
                <a:cs typeface="Times New Roman" panose="02020603050405020304" pitchFamily="18" charset="0"/>
              </a:rPr>
              <a:t> AZO with Contact time </a:t>
            </a:r>
            <a:r>
              <a:rPr lang="en-US" sz="2800" b="1" dirty="0" smtClean="0">
                <a:solidFill>
                  <a:srgbClr val="00518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 min</a:t>
            </a:r>
            <a:r>
              <a:rPr lang="en-US" b="1" dirty="0" smtClean="0">
                <a:solidFill>
                  <a:srgbClr val="00518E"/>
                </a:solidFill>
                <a:latin typeface="Times New Roman" panose="02020603050405020304" pitchFamily="18" charset="0"/>
                <a:cs typeface="Times New Roman" panose="02020603050405020304" pitchFamily="18" charset="0"/>
              </a:rPr>
              <a:t>.</a:t>
            </a:r>
          </a:p>
          <a:p>
            <a:pPr algn="just">
              <a:lnSpc>
                <a:spcPct val="200000"/>
              </a:lnSpc>
              <a:buClr>
                <a:srgbClr val="F79646">
                  <a:lumMod val="75000"/>
                </a:srgbClr>
              </a:buClr>
              <a:buSzPct val="131000"/>
              <a:defRPr/>
            </a:pPr>
            <a:r>
              <a:rPr lang="en-US" dirty="0" smtClean="0">
                <a:solidFill>
                  <a:prstClr val="black"/>
                </a:solidFill>
              </a:rPr>
              <a:t> </a:t>
            </a:r>
            <a:r>
              <a:rPr lang="en-US" b="1" dirty="0">
                <a:solidFill>
                  <a:srgbClr val="00518E"/>
                </a:solidFill>
                <a:latin typeface="Times New Roman" panose="02020603050405020304" pitchFamily="18" charset="0"/>
                <a:cs typeface="Times New Roman" panose="02020603050405020304" pitchFamily="18" charset="0"/>
              </a:rPr>
              <a:t>DesNet plus with contact time </a:t>
            </a:r>
            <a:r>
              <a:rPr lang="en-US" sz="2800" b="1" dirty="0">
                <a:solidFill>
                  <a:srgbClr val="00518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US" sz="2800" b="1" dirty="0" smtClean="0">
                <a:solidFill>
                  <a:srgbClr val="00518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min.</a:t>
            </a:r>
          </a:p>
          <a:p>
            <a:pPr algn="just">
              <a:lnSpc>
                <a:spcPct val="150000"/>
              </a:lnSpc>
              <a:buClr>
                <a:srgbClr val="F79646">
                  <a:lumMod val="75000"/>
                </a:srgbClr>
              </a:buClr>
              <a:buSzPct val="131000"/>
              <a:defRPr/>
            </a:pPr>
            <a:endParaRPr lang="en-US" sz="1600" b="1" dirty="0" smtClean="0">
              <a:solidFill>
                <a:srgbClr val="00518E"/>
              </a:solidFill>
              <a:latin typeface="Times New Roman" panose="02020603050405020304" pitchFamily="18" charset="0"/>
              <a:cs typeface="Times New Roman" panose="02020603050405020304" pitchFamily="18" charset="0"/>
            </a:endParaRPr>
          </a:p>
          <a:p>
            <a:pPr algn="just">
              <a:lnSpc>
                <a:spcPct val="150000"/>
              </a:lnSpc>
              <a:buClr>
                <a:srgbClr val="F79646">
                  <a:lumMod val="75000"/>
                </a:srgbClr>
              </a:buClr>
              <a:buSzPct val="131000"/>
              <a:buFont typeface="Wingdings" pitchFamily="2" charset="2"/>
              <a:buChar char="§"/>
              <a:defRPr/>
            </a:pPr>
            <a:r>
              <a:rPr lang="en-US" sz="20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lbertus Extra Bold" pitchFamily="34" charset="0"/>
              </a:rPr>
              <a:t>Special Pathogen:</a:t>
            </a:r>
          </a:p>
          <a:p>
            <a:pPr marL="739775" lvl="4" indent="-342900" algn="just">
              <a:lnSpc>
                <a:spcPct val="150000"/>
              </a:lnSpc>
              <a:buFont typeface="Wingdings" panose="05000000000000000000" pitchFamily="2" charset="2"/>
              <a:buChar char="ü"/>
            </a:pPr>
            <a:r>
              <a:rPr lang="en-US" sz="16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lbertus Extra Bold" pitchFamily="34" charset="0"/>
              </a:rPr>
              <a:t>MDRO/ MRSA</a:t>
            </a:r>
            <a:r>
              <a:rPr lang="en-US" sz="1600" b="1" dirty="0">
                <a:solidFill>
                  <a:srgbClr val="00518E"/>
                </a:solidFill>
                <a:latin typeface="Times New Roman" panose="02020603050405020304" pitchFamily="18" charset="0"/>
                <a:cs typeface="Times New Roman" panose="02020603050405020304" pitchFamily="18" charset="0"/>
              </a:rPr>
              <a:t>: routine cleaning</a:t>
            </a:r>
          </a:p>
          <a:p>
            <a:pPr marL="739775" lvl="4" indent="-342900" algn="just">
              <a:lnSpc>
                <a:spcPct val="150000"/>
              </a:lnSpc>
              <a:buFont typeface="Wingdings" panose="05000000000000000000" pitchFamily="2" charset="2"/>
              <a:buChar char="ü"/>
            </a:pPr>
            <a:r>
              <a:rPr lang="en-US" sz="16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lbertus Extra Bold" pitchFamily="34" charset="0"/>
              </a:rPr>
              <a:t>VRE</a:t>
            </a:r>
            <a:r>
              <a:rPr lang="en-US" sz="1600" b="1" dirty="0">
                <a:solidFill>
                  <a:srgbClr val="00518E"/>
                </a:solidFill>
                <a:latin typeface="Times New Roman" panose="02020603050405020304" pitchFamily="18" charset="0"/>
                <a:cs typeface="Times New Roman" panose="02020603050405020304" pitchFamily="18" charset="0"/>
              </a:rPr>
              <a:t>: vigorous cleaning.</a:t>
            </a:r>
          </a:p>
          <a:p>
            <a:pPr marL="739775" lvl="4" indent="-342900" algn="just">
              <a:lnSpc>
                <a:spcPct val="150000"/>
              </a:lnSpc>
              <a:buFont typeface="Wingdings" panose="05000000000000000000" pitchFamily="2" charset="2"/>
              <a:buChar char="ü"/>
            </a:pPr>
            <a:r>
              <a:rPr lang="en-US" sz="16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lbertus Extra Bold" pitchFamily="34" charset="0"/>
              </a:rPr>
              <a:t>Clostridium Defficille</a:t>
            </a:r>
            <a:r>
              <a:rPr lang="en-US" sz="1600" b="1" dirty="0">
                <a:solidFill>
                  <a:srgbClr val="00518E"/>
                </a:solidFill>
                <a:latin typeface="Times New Roman" panose="02020603050405020304" pitchFamily="18" charset="0"/>
                <a:cs typeface="Times New Roman" panose="02020603050405020304" pitchFamily="18" charset="0"/>
              </a:rPr>
              <a:t>:</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smtClean="0">
                <a:solidFill>
                  <a:srgbClr val="00518E"/>
                </a:solidFill>
                <a:latin typeface="Times New Roman" panose="02020603050405020304" pitchFamily="18" charset="0"/>
                <a:cs typeface="Times New Roman" panose="02020603050405020304" pitchFamily="18" charset="0"/>
              </a:rPr>
              <a:t>Hypochlorite Releasing Products (</a:t>
            </a:r>
            <a:r>
              <a:rPr lang="en-US" sz="1600" b="1" dirty="0">
                <a:solidFill>
                  <a:srgbClr val="00518E"/>
                </a:solidFill>
                <a:latin typeface="Times New Roman" panose="02020603050405020304" pitchFamily="18" charset="0"/>
                <a:cs typeface="Times New Roman" panose="02020603050405020304" pitchFamily="18" charset="0"/>
              </a:rPr>
              <a:t>contact time 2 min)</a:t>
            </a:r>
          </a:p>
          <a:p>
            <a:pPr marL="396875" lvl="4" algn="just">
              <a:lnSpc>
                <a:spcPct val="150000"/>
              </a:lnSpc>
            </a:pPr>
            <a:endParaRPr lang="en-US" sz="1600" b="1" dirty="0">
              <a:solidFill>
                <a:srgbClr val="00518E"/>
              </a:solidFill>
              <a:latin typeface="Times New Roman" panose="02020603050405020304" pitchFamily="18" charset="0"/>
              <a:cs typeface="Times New Roman" panose="02020603050405020304" pitchFamily="18" charset="0"/>
            </a:endParaRPr>
          </a:p>
          <a:p>
            <a:pPr algn="just">
              <a:lnSpc>
                <a:spcPct val="150000"/>
              </a:lnSpc>
              <a:buClr>
                <a:srgbClr val="F79646">
                  <a:lumMod val="75000"/>
                </a:srgbClr>
              </a:buClr>
              <a:buSzPct val="131000"/>
              <a:buFont typeface="Wingdings" pitchFamily="2" charset="2"/>
              <a:buChar char="§"/>
              <a:defRPr/>
            </a:pPr>
            <a:endParaRPr lang="en-US" sz="2400" b="1" dirty="0">
              <a:solidFill>
                <a:srgbClr val="00518E"/>
              </a:solidFill>
            </a:endParaRPr>
          </a:p>
        </p:txBody>
      </p:sp>
      <p:pic>
        <p:nvPicPr>
          <p:cNvPr id="1028" name="Picture 4" descr="Image result for azo spray msd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148" t="4202" r="18168" b="3136"/>
          <a:stretch/>
        </p:blipFill>
        <p:spPr bwMode="auto">
          <a:xfrm>
            <a:off x="4190999" y="1591288"/>
            <a:ext cx="795867" cy="15494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DesNet plu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199" y="2365988"/>
            <a:ext cx="1323406" cy="13234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persept Hypochlorite Releasing Products"/>
          <p:cNvPicPr>
            <a:picLocks noChangeAspect="1" noChangeArrowheads="1"/>
          </p:cNvPicPr>
          <p:nvPr/>
        </p:nvPicPr>
        <p:blipFill rotWithShape="1">
          <a:blip r:embed="rId5">
            <a:extLst>
              <a:ext uri="{28A0092B-C50C-407E-A947-70E740481C1C}">
                <a14:useLocalDpi xmlns:a14="http://schemas.microsoft.com/office/drawing/2010/main" val="0"/>
              </a:ext>
            </a:extLst>
          </a:blip>
          <a:srcRect r="71019"/>
          <a:stretch/>
        </p:blipFill>
        <p:spPr bwMode="auto">
          <a:xfrm>
            <a:off x="7958667" y="4144096"/>
            <a:ext cx="837687" cy="1387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0326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62391" y="0"/>
            <a:ext cx="6854759" cy="5961888"/>
          </a:xfrm>
          <a:prstGeom prst="rect">
            <a:avLst/>
          </a:prstGeom>
        </p:spPr>
      </p:pic>
      <p:pic>
        <p:nvPicPr>
          <p:cNvPr id="2052" name="Picture 4" descr="Image result for persept Hypochlorite Releasing Produc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7150" y="689627"/>
            <a:ext cx="1495303" cy="1495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384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n w="17780" cmpd="sng">
                  <a:solidFill>
                    <a:srgbClr val="FFFFFF"/>
                  </a:solidFill>
                  <a:prstDash val="solid"/>
                  <a:miter lim="800000"/>
                </a:ln>
                <a:solidFill>
                  <a:srgbClr val="FF75DB"/>
                </a:solidFill>
                <a:effectLst>
                  <a:outerShdw blurRad="50800" algn="tl" rotWithShape="0">
                    <a:srgbClr val="000000"/>
                  </a:outerShdw>
                </a:effectLst>
                <a:latin typeface="Bodoni MT Black" pitchFamily="18" charset="0"/>
              </a:rPr>
              <a:t> </a:t>
            </a:r>
            <a:endParaRPr lang="en-US" dirty="0"/>
          </a:p>
        </p:txBody>
      </p:sp>
      <p:sp>
        <p:nvSpPr>
          <p:cNvPr id="3" name="Rectangle 2"/>
          <p:cNvSpPr/>
          <p:nvPr/>
        </p:nvSpPr>
        <p:spPr>
          <a:xfrm>
            <a:off x="923751" y="365126"/>
            <a:ext cx="3314433" cy="769441"/>
          </a:xfrm>
          <a:prstGeom prst="rect">
            <a:avLst/>
          </a:prstGeom>
        </p:spPr>
        <p:txBody>
          <a:bodyPr wrap="none">
            <a:spAutoFit/>
          </a:bodyPr>
          <a:lstStyle/>
          <a:p>
            <a:r>
              <a:rPr lang="en-US" sz="4400" dirty="0">
                <a:solidFill>
                  <a:prstClr val="black"/>
                </a:solidFill>
                <a:latin typeface="Calibri Light" panose="020F0302020204030204"/>
                <a:ea typeface="+mj-ea"/>
                <a:cs typeface="+mj-cs"/>
              </a:rPr>
              <a:t>Blood spillage</a:t>
            </a:r>
            <a:endParaRPr lang="en-US" dirty="0"/>
          </a:p>
        </p:txBody>
      </p:sp>
      <p:pic>
        <p:nvPicPr>
          <p:cNvPr id="7" name="Picture 2" descr="Image result for blood spill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906" y="2877630"/>
            <a:ext cx="5066242" cy="32170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persept Hypochlorite Releasing Products"/>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610051" y="749846"/>
            <a:ext cx="3200400" cy="279860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156950" y="3962942"/>
            <a:ext cx="2106602" cy="523220"/>
          </a:xfrm>
          <a:prstGeom prst="rect">
            <a:avLst/>
          </a:prstGeom>
        </p:spPr>
        <p:txBody>
          <a:bodyPr wrap="none">
            <a:spAutoFit/>
          </a:bodyPr>
          <a:lstStyle/>
          <a:p>
            <a:pPr marL="257175" lvl="4" indent="-257175"/>
            <a:r>
              <a:rPr lang="en-US" sz="2800" b="1" i="1" u="sng" dirty="0">
                <a:solidFill>
                  <a:prstClr val="black"/>
                </a:solidFill>
              </a:rPr>
              <a:t>MC-ICD-P/01</a:t>
            </a:r>
          </a:p>
        </p:txBody>
      </p:sp>
    </p:spTree>
    <p:extLst>
      <p:ext uri="{BB962C8B-B14F-4D97-AF65-F5344CB8AC3E}">
        <p14:creationId xmlns:p14="http://schemas.microsoft.com/office/powerpoint/2010/main" val="6740048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8" name="Content Placeholder 2"/>
          <p:cNvSpPr>
            <a:spLocks noGrp="1"/>
          </p:cNvSpPr>
          <p:nvPr>
            <p:ph idx="1"/>
          </p:nvPr>
        </p:nvSpPr>
        <p:spPr>
          <a:xfrm>
            <a:off x="414866" y="1327597"/>
            <a:ext cx="8729134" cy="4267200"/>
          </a:xfrm>
        </p:spPr>
        <p:txBody>
          <a:bodyPr>
            <a:normAutofit fontScale="40000" lnSpcReduction="20000"/>
          </a:bodyPr>
          <a:lstStyle/>
          <a:p>
            <a:pPr>
              <a:buNone/>
            </a:pPr>
            <a:endParaRPr lang="en-US" dirty="0"/>
          </a:p>
          <a:p>
            <a:pPr>
              <a:lnSpc>
                <a:spcPct val="170000"/>
              </a:lnSpc>
              <a:buClr>
                <a:schemeClr val="accent2">
                  <a:lumMod val="75000"/>
                </a:schemeClr>
              </a:buClr>
              <a:buFont typeface="Wingdings" panose="05000000000000000000" pitchFamily="2" charset="2"/>
              <a:buChar char="§"/>
            </a:pPr>
            <a:r>
              <a:rPr lang="en-US" sz="7000" b="1" dirty="0">
                <a:solidFill>
                  <a:srgbClr val="00518E"/>
                </a:solidFill>
                <a:latin typeface="Times New Roman" panose="02020603050405020304" pitchFamily="18" charset="0"/>
                <a:cs typeface="Times New Roman" panose="02020603050405020304" pitchFamily="18" charset="0"/>
              </a:rPr>
              <a:t>Prevention of </a:t>
            </a:r>
            <a:r>
              <a:rPr lang="en-US" sz="7000" b="1" dirty="0" smtClean="0">
                <a:solidFill>
                  <a:srgbClr val="00518E"/>
                </a:solidFill>
                <a:latin typeface="Times New Roman" panose="02020603050405020304" pitchFamily="18" charset="0"/>
                <a:cs typeface="Times New Roman" panose="02020603050405020304" pitchFamily="18" charset="0"/>
              </a:rPr>
              <a:t> </a:t>
            </a:r>
            <a:r>
              <a:rPr lang="en-US" sz="7000" b="1" dirty="0">
                <a:solidFill>
                  <a:srgbClr val="00518E"/>
                </a:solidFill>
                <a:latin typeface="Times New Roman" panose="02020603050405020304" pitchFamily="18" charset="0"/>
                <a:cs typeface="Times New Roman" panose="02020603050405020304" pitchFamily="18" charset="0"/>
              </a:rPr>
              <a:t>sharps-related </a:t>
            </a:r>
            <a:r>
              <a:rPr lang="en-US" sz="7000" b="1" dirty="0" smtClean="0">
                <a:solidFill>
                  <a:srgbClr val="00518E"/>
                </a:solidFill>
                <a:latin typeface="Times New Roman" panose="02020603050405020304" pitchFamily="18" charset="0"/>
                <a:cs typeface="Times New Roman" panose="02020603050405020304" pitchFamily="18" charset="0"/>
              </a:rPr>
              <a:t>injuries.</a:t>
            </a:r>
          </a:p>
          <a:p>
            <a:pPr>
              <a:lnSpc>
                <a:spcPct val="170000"/>
              </a:lnSpc>
              <a:buClr>
                <a:schemeClr val="accent2">
                  <a:lumMod val="75000"/>
                </a:schemeClr>
              </a:buClr>
              <a:buFont typeface="Wingdings" panose="05000000000000000000" pitchFamily="2" charset="2"/>
              <a:buChar char="§"/>
            </a:pPr>
            <a:r>
              <a:rPr lang="en-US" sz="7000" b="1" dirty="0" smtClean="0">
                <a:solidFill>
                  <a:srgbClr val="00518E"/>
                </a:solidFill>
                <a:latin typeface="Times New Roman" panose="02020603050405020304" pitchFamily="18" charset="0"/>
                <a:cs typeface="Times New Roman" panose="02020603050405020304" pitchFamily="18" charset="0"/>
              </a:rPr>
              <a:t>Precautions </a:t>
            </a:r>
            <a:r>
              <a:rPr lang="en-US" sz="7000" b="1" dirty="0">
                <a:solidFill>
                  <a:srgbClr val="00518E"/>
                </a:solidFill>
                <a:latin typeface="Times New Roman" panose="02020603050405020304" pitchFamily="18" charset="0"/>
                <a:cs typeface="Times New Roman" panose="02020603050405020304" pitchFamily="18" charset="0"/>
              </a:rPr>
              <a:t>during aerosol-generating </a:t>
            </a:r>
            <a:r>
              <a:rPr lang="en-US" sz="7000" b="1" dirty="0" smtClean="0">
                <a:solidFill>
                  <a:srgbClr val="00518E"/>
                </a:solidFill>
                <a:latin typeface="Times New Roman" panose="02020603050405020304" pitchFamily="18" charset="0"/>
                <a:cs typeface="Times New Roman" panose="02020603050405020304" pitchFamily="18" charset="0"/>
              </a:rPr>
              <a:t>procedures.</a:t>
            </a:r>
            <a:endParaRPr lang="en-US" sz="7000" b="1" dirty="0">
              <a:solidFill>
                <a:srgbClr val="00518E"/>
              </a:solidFill>
              <a:latin typeface="Times New Roman" panose="02020603050405020304" pitchFamily="18" charset="0"/>
              <a:cs typeface="Times New Roman" panose="02020603050405020304" pitchFamily="18" charset="0"/>
            </a:endParaRPr>
          </a:p>
          <a:p>
            <a:pPr>
              <a:lnSpc>
                <a:spcPct val="170000"/>
              </a:lnSpc>
              <a:buClr>
                <a:schemeClr val="accent2">
                  <a:lumMod val="75000"/>
                </a:schemeClr>
              </a:buClr>
              <a:buFont typeface="Wingdings" panose="05000000000000000000" pitchFamily="2" charset="2"/>
              <a:buChar char="§"/>
            </a:pPr>
            <a:r>
              <a:rPr lang="en-US" sz="7000" b="1" dirty="0">
                <a:solidFill>
                  <a:srgbClr val="00518E"/>
                </a:solidFill>
                <a:latin typeface="Times New Roman" panose="02020603050405020304" pitchFamily="18" charset="0"/>
                <a:cs typeface="Times New Roman" panose="02020603050405020304" pitchFamily="18" charset="0"/>
              </a:rPr>
              <a:t>Prevention of mucous membrane </a:t>
            </a:r>
            <a:r>
              <a:rPr lang="en-US" sz="7000" b="1" dirty="0" smtClean="0">
                <a:solidFill>
                  <a:srgbClr val="00518E"/>
                </a:solidFill>
                <a:latin typeface="Times New Roman" panose="02020603050405020304" pitchFamily="18" charset="0"/>
                <a:cs typeface="Times New Roman" panose="02020603050405020304" pitchFamily="18" charset="0"/>
              </a:rPr>
              <a:t>contact.</a:t>
            </a:r>
            <a:r>
              <a:rPr lang="en-US" sz="7200" b="1" dirty="0" smtClean="0">
                <a:latin typeface="Gill Sans MT" pitchFamily="34" charset="0"/>
              </a:rPr>
              <a:t>	</a:t>
            </a:r>
          </a:p>
          <a:p>
            <a:pPr marL="0" lvl="1" indent="0">
              <a:lnSpc>
                <a:spcPct val="120000"/>
              </a:lnSpc>
              <a:buClr>
                <a:schemeClr val="accent2">
                  <a:lumMod val="75000"/>
                </a:schemeClr>
              </a:buClr>
              <a:buNone/>
            </a:pPr>
            <a:r>
              <a:rPr lang="en-US" sz="7200" b="1" dirty="0" smtClean="0">
                <a:latin typeface="Gill Sans MT" pitchFamily="34" charset="0"/>
              </a:rPr>
              <a:t>	</a:t>
            </a:r>
          </a:p>
          <a:p>
            <a:pPr marL="342900" lvl="1" indent="-342900">
              <a:lnSpc>
                <a:spcPct val="120000"/>
              </a:lnSpc>
              <a:buNone/>
            </a:pPr>
            <a:r>
              <a:rPr lang="en-US" sz="7200" b="1" dirty="0" smtClean="0">
                <a:latin typeface="Gill Sans MT" pitchFamily="34" charset="0"/>
              </a:rPr>
              <a:t>		</a:t>
            </a:r>
          </a:p>
        </p:txBody>
      </p:sp>
      <p:sp>
        <p:nvSpPr>
          <p:cNvPr id="10" name="Freeform 9"/>
          <p:cNvSpPr/>
          <p:nvPr/>
        </p:nvSpPr>
        <p:spPr>
          <a:xfrm>
            <a:off x="1109344" y="200887"/>
            <a:ext cx="5553923" cy="631786"/>
          </a:xfrm>
          <a:custGeom>
            <a:avLst/>
            <a:gdLst>
              <a:gd name="connsiteX0" fmla="*/ 0 w 1778764"/>
              <a:gd name="connsiteY0" fmla="*/ 773763 h 1547525"/>
              <a:gd name="connsiteX1" fmla="*/ 386881 w 1778764"/>
              <a:gd name="connsiteY1" fmla="*/ 0 h 1547525"/>
              <a:gd name="connsiteX2" fmla="*/ 1391883 w 1778764"/>
              <a:gd name="connsiteY2" fmla="*/ 0 h 1547525"/>
              <a:gd name="connsiteX3" fmla="*/ 1778764 w 1778764"/>
              <a:gd name="connsiteY3" fmla="*/ 773763 h 1547525"/>
              <a:gd name="connsiteX4" fmla="*/ 1391883 w 1778764"/>
              <a:gd name="connsiteY4" fmla="*/ 1547525 h 1547525"/>
              <a:gd name="connsiteX5" fmla="*/ 386881 w 1778764"/>
              <a:gd name="connsiteY5" fmla="*/ 1547525 h 1547525"/>
              <a:gd name="connsiteX6" fmla="*/ 0 w 1778764"/>
              <a:gd name="connsiteY6" fmla="*/ 773763 h 154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764" h="1547525">
                <a:moveTo>
                  <a:pt x="889381" y="0"/>
                </a:moveTo>
                <a:lnTo>
                  <a:pt x="1778763" y="336587"/>
                </a:lnTo>
                <a:lnTo>
                  <a:pt x="1778763" y="1210938"/>
                </a:lnTo>
                <a:lnTo>
                  <a:pt x="889381" y="1547525"/>
                </a:lnTo>
                <a:lnTo>
                  <a:pt x="1" y="1210938"/>
                </a:lnTo>
                <a:lnTo>
                  <a:pt x="1" y="336587"/>
                </a:lnTo>
                <a:lnTo>
                  <a:pt x="889381" y="0"/>
                </a:lnTo>
                <a:close/>
              </a:path>
            </a:pathLst>
          </a:custGeom>
          <a:solidFill>
            <a:srgbClr val="F88617"/>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283066" tIns="319102" rIns="283067" bIns="319101" numCol="1" spcCol="1270" anchor="ctr" anchorCtr="0">
            <a:noAutofit/>
          </a:bodyPr>
          <a:lstStyle/>
          <a:p>
            <a:pPr algn="ctr" defTabSz="1600200">
              <a:lnSpc>
                <a:spcPct val="90000"/>
              </a:lnSpc>
              <a:spcBef>
                <a:spcPct val="0"/>
              </a:spcBef>
              <a:spcAft>
                <a:spcPct val="35000"/>
              </a:spcAft>
            </a:pPr>
            <a:r>
              <a:rPr lang="en-US" sz="2800" b="1" dirty="0" smtClean="0">
                <a:solidFill>
                  <a:srgbClr val="146AA0"/>
                </a:solidFill>
              </a:rPr>
              <a:t>Worker Safety </a:t>
            </a:r>
            <a:endParaRPr lang="en-US" sz="2800" b="1" dirty="0">
              <a:solidFill>
                <a:srgbClr val="146AA0"/>
              </a:solidFill>
            </a:endParaRPr>
          </a:p>
        </p:txBody>
      </p:sp>
      <p:pic>
        <p:nvPicPr>
          <p:cNvPr id="7170" name="Picture 2" descr="Image result for Worker Safe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066" y="4629461"/>
            <a:ext cx="2900892" cy="1655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5050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447030" y="3574473"/>
            <a:ext cx="3310232" cy="2604654"/>
          </a:xfrm>
          <a:prstGeom prst="rect">
            <a:avLst/>
          </a:prstGeom>
        </p:spPr>
      </p:pic>
      <p:pic>
        <p:nvPicPr>
          <p:cNvPr id="8" name="Picture 7"/>
          <p:cNvPicPr>
            <a:picLocks noChangeAspect="1"/>
          </p:cNvPicPr>
          <p:nvPr/>
        </p:nvPicPr>
        <p:blipFill>
          <a:blip r:embed="rId4"/>
          <a:stretch>
            <a:fillRect/>
          </a:stretch>
        </p:blipFill>
        <p:spPr>
          <a:xfrm>
            <a:off x="5557391" y="1251629"/>
            <a:ext cx="3089510" cy="2087315"/>
          </a:xfrm>
          <a:prstGeom prst="rect">
            <a:avLst/>
          </a:prstGeom>
        </p:spPr>
      </p:pic>
      <p:pic>
        <p:nvPicPr>
          <p:cNvPr id="9" name="Picture 8"/>
          <p:cNvPicPr>
            <a:picLocks noChangeAspect="1"/>
          </p:cNvPicPr>
          <p:nvPr/>
        </p:nvPicPr>
        <p:blipFill>
          <a:blip r:embed="rId5"/>
          <a:stretch>
            <a:fillRect/>
          </a:stretch>
        </p:blipFill>
        <p:spPr>
          <a:xfrm>
            <a:off x="290636" y="1377517"/>
            <a:ext cx="4683700" cy="4801610"/>
          </a:xfrm>
          <a:prstGeom prst="rect">
            <a:avLst/>
          </a:prstGeom>
        </p:spPr>
      </p:pic>
      <p:sp>
        <p:nvSpPr>
          <p:cNvPr id="10" name="Freeform 9"/>
          <p:cNvSpPr/>
          <p:nvPr/>
        </p:nvSpPr>
        <p:spPr>
          <a:xfrm>
            <a:off x="1109344" y="200887"/>
            <a:ext cx="5553923" cy="631786"/>
          </a:xfrm>
          <a:custGeom>
            <a:avLst/>
            <a:gdLst>
              <a:gd name="connsiteX0" fmla="*/ 0 w 1778764"/>
              <a:gd name="connsiteY0" fmla="*/ 773763 h 1547525"/>
              <a:gd name="connsiteX1" fmla="*/ 386881 w 1778764"/>
              <a:gd name="connsiteY1" fmla="*/ 0 h 1547525"/>
              <a:gd name="connsiteX2" fmla="*/ 1391883 w 1778764"/>
              <a:gd name="connsiteY2" fmla="*/ 0 h 1547525"/>
              <a:gd name="connsiteX3" fmla="*/ 1778764 w 1778764"/>
              <a:gd name="connsiteY3" fmla="*/ 773763 h 1547525"/>
              <a:gd name="connsiteX4" fmla="*/ 1391883 w 1778764"/>
              <a:gd name="connsiteY4" fmla="*/ 1547525 h 1547525"/>
              <a:gd name="connsiteX5" fmla="*/ 386881 w 1778764"/>
              <a:gd name="connsiteY5" fmla="*/ 1547525 h 1547525"/>
              <a:gd name="connsiteX6" fmla="*/ 0 w 1778764"/>
              <a:gd name="connsiteY6" fmla="*/ 773763 h 154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764" h="1547525">
                <a:moveTo>
                  <a:pt x="889381" y="0"/>
                </a:moveTo>
                <a:lnTo>
                  <a:pt x="1778763" y="336587"/>
                </a:lnTo>
                <a:lnTo>
                  <a:pt x="1778763" y="1210938"/>
                </a:lnTo>
                <a:lnTo>
                  <a:pt x="889381" y="1547525"/>
                </a:lnTo>
                <a:lnTo>
                  <a:pt x="1" y="1210938"/>
                </a:lnTo>
                <a:lnTo>
                  <a:pt x="1" y="336587"/>
                </a:lnTo>
                <a:lnTo>
                  <a:pt x="889381" y="0"/>
                </a:lnTo>
                <a:close/>
              </a:path>
            </a:pathLst>
          </a:custGeom>
          <a:solidFill>
            <a:srgbClr val="F88617"/>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283066" tIns="319102" rIns="283067" bIns="319101" numCol="1" spcCol="1270" anchor="ctr" anchorCtr="0">
            <a:noAutofit/>
          </a:bodyPr>
          <a:lstStyle/>
          <a:p>
            <a:pPr algn="ctr" defTabSz="1600200">
              <a:lnSpc>
                <a:spcPct val="90000"/>
              </a:lnSpc>
              <a:spcBef>
                <a:spcPct val="0"/>
              </a:spcBef>
              <a:spcAft>
                <a:spcPct val="35000"/>
              </a:spcAft>
            </a:pPr>
            <a:r>
              <a:rPr lang="en-US" sz="2800" b="1" dirty="0" smtClean="0">
                <a:solidFill>
                  <a:srgbClr val="146AA0"/>
                </a:solidFill>
              </a:rPr>
              <a:t>Cough Etiquette</a:t>
            </a:r>
            <a:endParaRPr lang="en-US" sz="2800" b="1" dirty="0">
              <a:solidFill>
                <a:srgbClr val="146AA0"/>
              </a:solidFill>
            </a:endParaRPr>
          </a:p>
        </p:txBody>
      </p:sp>
    </p:spTree>
    <p:extLst>
      <p:ext uri="{BB962C8B-B14F-4D97-AF65-F5344CB8AC3E}">
        <p14:creationId xmlns:p14="http://schemas.microsoft.com/office/powerpoint/2010/main" val="17614266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2" name="Freeform 1"/>
          <p:cNvSpPr/>
          <p:nvPr/>
        </p:nvSpPr>
        <p:spPr>
          <a:xfrm>
            <a:off x="245744" y="210754"/>
            <a:ext cx="4456643" cy="631786"/>
          </a:xfrm>
          <a:custGeom>
            <a:avLst/>
            <a:gdLst>
              <a:gd name="connsiteX0" fmla="*/ 0 w 1778764"/>
              <a:gd name="connsiteY0" fmla="*/ 773763 h 1547525"/>
              <a:gd name="connsiteX1" fmla="*/ 386881 w 1778764"/>
              <a:gd name="connsiteY1" fmla="*/ 0 h 1547525"/>
              <a:gd name="connsiteX2" fmla="*/ 1391883 w 1778764"/>
              <a:gd name="connsiteY2" fmla="*/ 0 h 1547525"/>
              <a:gd name="connsiteX3" fmla="*/ 1778764 w 1778764"/>
              <a:gd name="connsiteY3" fmla="*/ 773763 h 1547525"/>
              <a:gd name="connsiteX4" fmla="*/ 1391883 w 1778764"/>
              <a:gd name="connsiteY4" fmla="*/ 1547525 h 1547525"/>
              <a:gd name="connsiteX5" fmla="*/ 386881 w 1778764"/>
              <a:gd name="connsiteY5" fmla="*/ 1547525 h 1547525"/>
              <a:gd name="connsiteX6" fmla="*/ 0 w 1778764"/>
              <a:gd name="connsiteY6" fmla="*/ 773763 h 154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764" h="1547525">
                <a:moveTo>
                  <a:pt x="889381" y="0"/>
                </a:moveTo>
                <a:lnTo>
                  <a:pt x="1778763" y="336587"/>
                </a:lnTo>
                <a:lnTo>
                  <a:pt x="1778763" y="1210938"/>
                </a:lnTo>
                <a:lnTo>
                  <a:pt x="889381" y="1547525"/>
                </a:lnTo>
                <a:lnTo>
                  <a:pt x="1" y="1210938"/>
                </a:lnTo>
                <a:lnTo>
                  <a:pt x="1" y="336587"/>
                </a:lnTo>
                <a:lnTo>
                  <a:pt x="889381" y="0"/>
                </a:lnTo>
                <a:close/>
              </a:path>
            </a:pathLst>
          </a:custGeom>
          <a:solidFill>
            <a:srgbClr val="F88617"/>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283066" tIns="319102" rIns="283067" bIns="319101" numCol="1" spcCol="1270" anchor="ctr" anchorCtr="0">
            <a:noAutofit/>
          </a:bodyPr>
          <a:lstStyle/>
          <a:p>
            <a:pPr algn="ctr" defTabSz="1600200">
              <a:lnSpc>
                <a:spcPct val="90000"/>
              </a:lnSpc>
              <a:spcBef>
                <a:spcPct val="0"/>
              </a:spcBef>
              <a:spcAft>
                <a:spcPct val="35000"/>
              </a:spcAft>
            </a:pPr>
            <a:r>
              <a:rPr lang="en-US" sz="2800" b="1" dirty="0">
                <a:solidFill>
                  <a:srgbClr val="146AA0"/>
                </a:solidFill>
              </a:rPr>
              <a:t>Waste Disposal </a:t>
            </a:r>
          </a:p>
        </p:txBody>
      </p:sp>
      <p:pic>
        <p:nvPicPr>
          <p:cNvPr id="3" name="Picture 2"/>
          <p:cNvPicPr>
            <a:picLocks noChangeAspect="1"/>
          </p:cNvPicPr>
          <p:nvPr/>
        </p:nvPicPr>
        <p:blipFill>
          <a:blip r:embed="rId3"/>
          <a:stretch>
            <a:fillRect/>
          </a:stretch>
        </p:blipFill>
        <p:spPr>
          <a:xfrm>
            <a:off x="128188" y="1016950"/>
            <a:ext cx="8409062" cy="43653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794791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all" dirty="0">
                <a:ln w="9000" cmpd="sng">
                  <a:solidFill>
                    <a:schemeClr val="accent4">
                      <a:shade val="50000"/>
                      <a:satMod val="120000"/>
                    </a:schemeClr>
                  </a:solidFill>
                  <a:prstDash val="solid"/>
                </a:ln>
                <a:solidFill>
                  <a:srgbClr val="002060"/>
                </a:solidFill>
                <a:effectLst>
                  <a:glow rad="63500">
                    <a:schemeClr val="bg1">
                      <a:alpha val="40000"/>
                    </a:schemeClr>
                  </a:glow>
                  <a:reflection blurRad="12700" stA="28000" endPos="45000" dist="1000" dir="5400000" sy="-100000" algn="bl" rotWithShape="0"/>
                </a:effectLst>
                <a:latin typeface="Bodoni MT Black" pitchFamily="18" charset="0"/>
              </a:rPr>
              <a:t>Transmission-Based Precautions</a:t>
            </a:r>
            <a:endParaRPr lang="en-US" dirty="0"/>
          </a:p>
        </p:txBody>
      </p:sp>
      <p:sp>
        <p:nvSpPr>
          <p:cNvPr id="3" name="Rectangle 2"/>
          <p:cNvSpPr/>
          <p:nvPr/>
        </p:nvSpPr>
        <p:spPr>
          <a:xfrm>
            <a:off x="1470452" y="2128260"/>
            <a:ext cx="6388443" cy="790833"/>
          </a:xfrm>
          <a:prstGeom prst="rect">
            <a:avLst/>
          </a:prstGeom>
          <a:solidFill>
            <a:srgbClr val="B266C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effectLst>
                  <a:outerShdw blurRad="38100" dist="38100" dir="2700000" algn="tl">
                    <a:srgbClr val="000000">
                      <a:alpha val="43137"/>
                    </a:srgbClr>
                  </a:outerShdw>
                </a:effectLst>
                <a:latin typeface="Courier New" pitchFamily="49" charset="0"/>
                <a:cs typeface="Courier New" pitchFamily="49" charset="0"/>
              </a:rPr>
              <a:t>Airborne Precautions</a:t>
            </a:r>
          </a:p>
          <a:p>
            <a:pPr algn="ctr"/>
            <a:endParaRPr lang="en-US" dirty="0"/>
          </a:p>
        </p:txBody>
      </p:sp>
      <p:sp>
        <p:nvSpPr>
          <p:cNvPr id="4" name="Flowchart: Process 3"/>
          <p:cNvSpPr/>
          <p:nvPr/>
        </p:nvSpPr>
        <p:spPr>
          <a:xfrm>
            <a:off x="1470452" y="3467164"/>
            <a:ext cx="6400800" cy="729048"/>
          </a:xfrm>
          <a:prstGeom prst="flowChartProcess">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effectLst>
                  <a:outerShdw blurRad="38100" dist="38100" dir="2700000" algn="tl">
                    <a:srgbClr val="000000">
                      <a:alpha val="43137"/>
                    </a:srgbClr>
                  </a:outerShdw>
                </a:effectLst>
                <a:latin typeface="Courier New" pitchFamily="49" charset="0"/>
                <a:cs typeface="Courier New" pitchFamily="49" charset="0"/>
              </a:rPr>
              <a:t>Droplet Precautions</a:t>
            </a:r>
          </a:p>
          <a:p>
            <a:pPr algn="ctr"/>
            <a:endParaRPr lang="en-US" dirty="0"/>
          </a:p>
        </p:txBody>
      </p:sp>
      <p:sp>
        <p:nvSpPr>
          <p:cNvPr id="6" name="Flowchart: Process 5"/>
          <p:cNvSpPr/>
          <p:nvPr/>
        </p:nvSpPr>
        <p:spPr>
          <a:xfrm>
            <a:off x="1470452" y="4584357"/>
            <a:ext cx="6388443" cy="753762"/>
          </a:xfrm>
          <a:prstGeom prst="flowChart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effectLst>
                  <a:outerShdw blurRad="38100" dist="38100" dir="2700000" algn="tl">
                    <a:srgbClr val="000000">
                      <a:alpha val="43137"/>
                    </a:srgbClr>
                  </a:outerShdw>
                </a:effectLst>
                <a:latin typeface="Courier New" pitchFamily="49" charset="0"/>
                <a:cs typeface="Courier New" pitchFamily="49" charset="0"/>
              </a:rPr>
              <a:t>Contact Precautions</a:t>
            </a:r>
            <a:endParaRPr lang="en-US" sz="4000" dirty="0">
              <a:solidFill>
                <a:srgbClr val="002060"/>
              </a:solidFill>
            </a:endParaRPr>
          </a:p>
          <a:p>
            <a:pPr algn="ctr"/>
            <a:endParaRPr lang="en-US" dirty="0"/>
          </a:p>
        </p:txBody>
      </p:sp>
    </p:spTree>
    <p:extLst>
      <p:ext uri="{BB962C8B-B14F-4D97-AF65-F5344CB8AC3E}">
        <p14:creationId xmlns:p14="http://schemas.microsoft.com/office/powerpoint/2010/main" val="28807214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
            <a:ext cx="9144001" cy="6858000"/>
          </a:xfrm>
          <a:prstGeom prst="rect">
            <a:avLst/>
          </a:prstGeom>
        </p:spPr>
      </p:pic>
      <p:sp>
        <p:nvSpPr>
          <p:cNvPr id="2" name="Rectangle 1"/>
          <p:cNvSpPr/>
          <p:nvPr/>
        </p:nvSpPr>
        <p:spPr>
          <a:xfrm>
            <a:off x="295048" y="1033757"/>
            <a:ext cx="7072362" cy="5509200"/>
          </a:xfrm>
          <a:prstGeom prst="rect">
            <a:avLst/>
          </a:prstGeom>
        </p:spPr>
        <p:txBody>
          <a:bodyPr wrap="square">
            <a:spAutoFit/>
          </a:bodyPr>
          <a:lstStyle/>
          <a:p>
            <a:pPr>
              <a:buNone/>
            </a:pPr>
            <a:r>
              <a:rPr lang="en-US" sz="3200" dirty="0" smtClean="0">
                <a:latin typeface="Arial Unicode MS" pitchFamily="34" charset="-128"/>
                <a:ea typeface="Arial Unicode MS" pitchFamily="34" charset="-128"/>
                <a:cs typeface="Arial Unicode MS" pitchFamily="34" charset="-128"/>
              </a:rPr>
              <a:t>			    </a:t>
            </a:r>
          </a:p>
          <a:p>
            <a:pPr marL="514350" indent="-514350">
              <a:lnSpc>
                <a:spcPct val="150000"/>
              </a:lnSpc>
              <a:buClr>
                <a:srgbClr val="7030A0"/>
              </a:buClr>
              <a:buFont typeface="+mj-lt"/>
              <a:buAutoNum type="arabicPeriod" startAt="7"/>
            </a:pPr>
            <a:r>
              <a:rPr lang="en-US" sz="3200" dirty="0" smtClean="0">
                <a:latin typeface="Arial Unicode MS" pitchFamily="34" charset="-128"/>
                <a:ea typeface="Arial Unicode MS" pitchFamily="34" charset="-128"/>
                <a:cs typeface="Arial Unicode MS" pitchFamily="34" charset="-128"/>
              </a:rPr>
              <a:t>Surveillance </a:t>
            </a:r>
          </a:p>
          <a:p>
            <a:pPr marL="514350" indent="-514350">
              <a:lnSpc>
                <a:spcPct val="150000"/>
              </a:lnSpc>
              <a:buClr>
                <a:srgbClr val="7030A0"/>
              </a:buClr>
              <a:buFont typeface="+mj-lt"/>
              <a:buAutoNum type="arabicPeriod" startAt="7"/>
            </a:pPr>
            <a:r>
              <a:rPr lang="en-US" sz="3200" dirty="0" smtClean="0">
                <a:latin typeface="Arial Unicode MS" pitchFamily="34" charset="-128"/>
                <a:ea typeface="Arial Unicode MS" pitchFamily="34" charset="-128"/>
                <a:cs typeface="Arial Unicode MS" pitchFamily="34" charset="-128"/>
              </a:rPr>
              <a:t>Outbreak Management</a:t>
            </a:r>
          </a:p>
          <a:p>
            <a:pPr marL="514350" indent="-514350">
              <a:lnSpc>
                <a:spcPct val="150000"/>
              </a:lnSpc>
              <a:buClr>
                <a:srgbClr val="7030A0"/>
              </a:buClr>
              <a:buFont typeface="+mj-lt"/>
              <a:buAutoNum type="arabicPeriod" startAt="7"/>
            </a:pPr>
            <a:r>
              <a:rPr lang="en-US" sz="3200" dirty="0" smtClean="0">
                <a:latin typeface="Arial Unicode MS" pitchFamily="34" charset="-128"/>
                <a:ea typeface="Arial Unicode MS" pitchFamily="34" charset="-128"/>
                <a:cs typeface="Arial Unicode MS" pitchFamily="34" charset="-128"/>
              </a:rPr>
              <a:t>Waste Management</a:t>
            </a:r>
          </a:p>
          <a:p>
            <a:pPr marL="514350" indent="-514350">
              <a:lnSpc>
                <a:spcPct val="150000"/>
              </a:lnSpc>
              <a:buClr>
                <a:srgbClr val="7030A0"/>
              </a:buClr>
              <a:buFont typeface="+mj-lt"/>
              <a:buAutoNum type="arabicPeriod" startAt="7"/>
            </a:pPr>
            <a:r>
              <a:rPr lang="en-US" sz="3200" dirty="0" smtClean="0">
                <a:latin typeface="Arial Unicode MS" pitchFamily="34" charset="-128"/>
                <a:ea typeface="Arial Unicode MS" pitchFamily="34" charset="-128"/>
                <a:cs typeface="Arial Unicode MS" pitchFamily="34" charset="-128"/>
              </a:rPr>
              <a:t>Antimicrobial Policy</a:t>
            </a:r>
          </a:p>
          <a:p>
            <a:pPr marL="514350" indent="-514350">
              <a:lnSpc>
                <a:spcPct val="150000"/>
              </a:lnSpc>
              <a:buClr>
                <a:srgbClr val="7030A0"/>
              </a:buClr>
              <a:buFont typeface="+mj-lt"/>
              <a:buAutoNum type="arabicPeriod" startAt="7"/>
            </a:pPr>
            <a:r>
              <a:rPr lang="en-US" sz="3200" dirty="0" smtClean="0">
                <a:latin typeface="Arial Unicode MS" pitchFamily="34" charset="-128"/>
                <a:ea typeface="Arial Unicode MS" pitchFamily="34" charset="-128"/>
                <a:cs typeface="Arial Unicode MS" pitchFamily="34" charset="-128"/>
              </a:rPr>
              <a:t>Coordination to MOH</a:t>
            </a:r>
          </a:p>
          <a:p>
            <a:pPr marL="514350" indent="-514350">
              <a:lnSpc>
                <a:spcPct val="150000"/>
              </a:lnSpc>
              <a:buClr>
                <a:srgbClr val="7030A0"/>
              </a:buClr>
              <a:buFont typeface="+mj-lt"/>
              <a:buAutoNum type="arabicPeriod" startAt="7"/>
            </a:pPr>
            <a:r>
              <a:rPr lang="en-US" sz="3200" dirty="0" smtClean="0">
                <a:latin typeface="Arial Unicode MS" pitchFamily="34" charset="-128"/>
                <a:ea typeface="Arial Unicode MS" pitchFamily="34" charset="-128"/>
                <a:cs typeface="Arial Unicode MS" pitchFamily="34" charset="-128"/>
              </a:rPr>
              <a:t>Product Evaluation</a:t>
            </a:r>
          </a:p>
          <a:p>
            <a:pPr marL="651510" indent="-514350">
              <a:buNone/>
            </a:pPr>
            <a:endParaRPr lang="en-US" sz="3200" dirty="0"/>
          </a:p>
        </p:txBody>
      </p:sp>
      <p:pic>
        <p:nvPicPr>
          <p:cNvPr id="3" name="Picture 2"/>
          <p:cNvPicPr>
            <a:picLocks noChangeAspect="1"/>
          </p:cNvPicPr>
          <p:nvPr/>
        </p:nvPicPr>
        <p:blipFill>
          <a:blip r:embed="rId3"/>
          <a:stretch>
            <a:fillRect/>
          </a:stretch>
        </p:blipFill>
        <p:spPr>
          <a:xfrm>
            <a:off x="323528" y="332656"/>
            <a:ext cx="3267739" cy="701101"/>
          </a:xfrm>
          <a:prstGeom prst="rect">
            <a:avLst/>
          </a:prstGeom>
        </p:spPr>
      </p:pic>
    </p:spTree>
    <p:extLst>
      <p:ext uri="{BB962C8B-B14F-4D97-AF65-F5344CB8AC3E}">
        <p14:creationId xmlns:p14="http://schemas.microsoft.com/office/powerpoint/2010/main" val="41079835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n w="17780" cmpd="sng">
                  <a:solidFill>
                    <a:srgbClr val="FFFFFF"/>
                  </a:solidFill>
                  <a:prstDash val="solid"/>
                  <a:miter lim="800000"/>
                </a:ln>
                <a:solidFill>
                  <a:srgbClr val="FF75DB"/>
                </a:solidFill>
                <a:effectLst>
                  <a:outerShdw blurRad="50800" algn="tl" rotWithShape="0">
                    <a:srgbClr val="000000"/>
                  </a:outerShdw>
                </a:effectLst>
                <a:latin typeface="Bodoni MT Black" pitchFamily="18" charset="0"/>
              </a:rPr>
              <a:t> AIRBORNE                 PRECAUTIONS</a:t>
            </a:r>
            <a:endParaRPr lang="en-US" dirty="0"/>
          </a:p>
        </p:txBody>
      </p:sp>
      <p:pic>
        <p:nvPicPr>
          <p:cNvPr id="4" name="Content Placeholder 6" descr="2005-08-19.gif"/>
          <p:cNvPicPr>
            <a:picLocks noChangeAspect="1"/>
          </p:cNvPicPr>
          <p:nvPr/>
        </p:nvPicPr>
        <p:blipFill>
          <a:blip r:embed="rId3" cstate="print"/>
          <a:stretch>
            <a:fillRect/>
          </a:stretch>
        </p:blipFill>
        <p:spPr>
          <a:xfrm>
            <a:off x="1112108" y="1866900"/>
            <a:ext cx="6487297" cy="3124200"/>
          </a:xfrm>
          <a:prstGeom prst="rect">
            <a:avLst/>
          </a:prstGeom>
          <a:ln w="38100" cap="sq">
            <a:solidFill>
              <a:srgbClr val="FF00FF"/>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1408670" y="4991100"/>
            <a:ext cx="5226907" cy="1200329"/>
          </a:xfrm>
          <a:prstGeom prst="rect">
            <a:avLst/>
          </a:prstGeom>
        </p:spPr>
        <p:txBody>
          <a:bodyPr wrap="square">
            <a:spAutoFit/>
          </a:bodyPr>
          <a:lstStyle/>
          <a:p>
            <a:pPr algn="ctr"/>
            <a:r>
              <a:rPr lang="en-GB" b="1" dirty="0">
                <a:solidFill>
                  <a:srgbClr val="002060"/>
                </a:solidFill>
                <a:latin typeface="Courier New" pitchFamily="49" charset="0"/>
                <a:cs typeface="Courier New" pitchFamily="49" charset="0"/>
              </a:rPr>
              <a:t>Causative agents of diseases under airborne precaution are </a:t>
            </a:r>
            <a:r>
              <a:rPr lang="en-GB" b="1" dirty="0">
                <a:solidFill>
                  <a:srgbClr val="002060"/>
                </a:solidFill>
                <a:effectLst>
                  <a:glow rad="63500">
                    <a:schemeClr val="bg1">
                      <a:alpha val="40000"/>
                    </a:schemeClr>
                  </a:glow>
                </a:effectLst>
                <a:latin typeface="Courier New" pitchFamily="49" charset="0"/>
                <a:cs typeface="Courier New" pitchFamily="49" charset="0"/>
              </a:rPr>
              <a:t>less than </a:t>
            </a:r>
            <a:r>
              <a:rPr lang="en-US" b="1" dirty="0">
                <a:solidFill>
                  <a:srgbClr val="002060"/>
                </a:solidFill>
                <a:effectLst>
                  <a:glow rad="63500">
                    <a:schemeClr val="bg1">
                      <a:alpha val="40000"/>
                    </a:schemeClr>
                  </a:glow>
                </a:effectLst>
                <a:latin typeface="Courier New" pitchFamily="49" charset="0"/>
                <a:cs typeface="Courier New" pitchFamily="49" charset="0"/>
              </a:rPr>
              <a:t>5 </a:t>
            </a:r>
            <a:r>
              <a:rPr lang="el-GR" b="1" dirty="0">
                <a:solidFill>
                  <a:srgbClr val="002060"/>
                </a:solidFill>
                <a:effectLst>
                  <a:glow rad="63500">
                    <a:schemeClr val="bg1">
                      <a:alpha val="40000"/>
                    </a:schemeClr>
                  </a:glow>
                </a:effectLst>
                <a:latin typeface="Courier New" pitchFamily="49" charset="0"/>
                <a:cs typeface="Courier New" pitchFamily="49" charset="0"/>
              </a:rPr>
              <a:t>μ</a:t>
            </a:r>
            <a:r>
              <a:rPr lang="en-US" b="1" dirty="0">
                <a:solidFill>
                  <a:srgbClr val="002060"/>
                </a:solidFill>
                <a:effectLst>
                  <a:glow rad="63500">
                    <a:schemeClr val="bg1">
                      <a:alpha val="40000"/>
                    </a:schemeClr>
                  </a:glow>
                </a:effectLst>
                <a:latin typeface="Courier New" pitchFamily="49" charset="0"/>
                <a:cs typeface="Courier New" pitchFamily="49" charset="0"/>
              </a:rPr>
              <a:t>m</a:t>
            </a:r>
            <a:r>
              <a:rPr lang="en-US" b="1" dirty="0">
                <a:solidFill>
                  <a:srgbClr val="002060"/>
                </a:solidFill>
                <a:latin typeface="Courier New" pitchFamily="49" charset="0"/>
                <a:cs typeface="Courier New" pitchFamily="49" charset="0"/>
              </a:rPr>
              <a:t>, thus can be carried away by air currents</a:t>
            </a:r>
            <a:endParaRPr lang="en-US" dirty="0">
              <a:solidFill>
                <a:srgbClr val="002060"/>
              </a:solidFill>
            </a:endParaRPr>
          </a:p>
        </p:txBody>
      </p:sp>
    </p:spTree>
    <p:extLst>
      <p:ext uri="{BB962C8B-B14F-4D97-AF65-F5344CB8AC3E}">
        <p14:creationId xmlns:p14="http://schemas.microsoft.com/office/powerpoint/2010/main" val="93119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n w="17780" cmpd="sng">
                  <a:solidFill>
                    <a:srgbClr val="FFFFFF"/>
                  </a:solidFill>
                  <a:prstDash val="solid"/>
                  <a:miter lim="800000"/>
                </a:ln>
                <a:solidFill>
                  <a:srgbClr val="FF33CC"/>
                </a:solidFill>
                <a:effectLst>
                  <a:outerShdw blurRad="50800" algn="tl" rotWithShape="0">
                    <a:srgbClr val="000000"/>
                  </a:outerShdw>
                </a:effectLst>
                <a:latin typeface="Bodoni MT Black" pitchFamily="18" charset="0"/>
              </a:rPr>
              <a:t>DISEASES UNDER AIRBORNE PRECAUTION</a:t>
            </a:r>
            <a:endParaRPr lang="en-US" dirty="0"/>
          </a:p>
        </p:txBody>
      </p:sp>
      <p:sp>
        <p:nvSpPr>
          <p:cNvPr id="5" name="Content Placeholder 4"/>
          <p:cNvSpPr>
            <a:spLocks noGrp="1"/>
          </p:cNvSpPr>
          <p:nvPr>
            <p:ph idx="1"/>
          </p:nvPr>
        </p:nvSpPr>
        <p:spPr/>
        <p:txBody>
          <a:bodyPr/>
          <a:lstStyle/>
          <a:p>
            <a:pPr marL="365125" indent="-282575">
              <a:spcBef>
                <a:spcPts val="600"/>
              </a:spcBef>
              <a:buClr>
                <a:srgbClr val="FF33CC"/>
              </a:buClr>
              <a:buSzPct val="125000"/>
            </a:pPr>
            <a:r>
              <a:rPr lang="en-US" sz="4000" b="1" dirty="0">
                <a:solidFill>
                  <a:srgbClr val="002060"/>
                </a:solidFill>
                <a:latin typeface="Courier New" pitchFamily="49" charset="0"/>
                <a:cs typeface="Courier New" pitchFamily="49" charset="0"/>
                <a:sym typeface="Wingdings" pitchFamily="2" charset="2"/>
              </a:rPr>
              <a:t>Measles</a:t>
            </a:r>
          </a:p>
          <a:p>
            <a:pPr marL="365125" indent="-282575">
              <a:spcBef>
                <a:spcPts val="600"/>
              </a:spcBef>
              <a:buClr>
                <a:srgbClr val="FF33CC"/>
              </a:buClr>
              <a:buSzPct val="125000"/>
              <a:buNone/>
            </a:pPr>
            <a:endParaRPr lang="en-US" sz="4000" b="1" dirty="0">
              <a:solidFill>
                <a:srgbClr val="002060"/>
              </a:solidFill>
              <a:latin typeface="Courier New" pitchFamily="49" charset="0"/>
              <a:cs typeface="Courier New" pitchFamily="49" charset="0"/>
              <a:sym typeface="Wingdings" pitchFamily="2" charset="2"/>
            </a:endParaRPr>
          </a:p>
          <a:p>
            <a:pPr marL="365125" indent="-282575">
              <a:spcBef>
                <a:spcPts val="600"/>
              </a:spcBef>
              <a:buClr>
                <a:srgbClr val="FF33CC"/>
              </a:buClr>
              <a:buSzPct val="125000"/>
            </a:pPr>
            <a:r>
              <a:rPr lang="en-US" sz="4000" b="1" dirty="0">
                <a:solidFill>
                  <a:srgbClr val="002060"/>
                </a:solidFill>
                <a:latin typeface="Courier New" pitchFamily="49" charset="0"/>
                <a:cs typeface="Courier New" pitchFamily="49" charset="0"/>
                <a:sym typeface="Wingdings" pitchFamily="2" charset="2"/>
              </a:rPr>
              <a:t>Tuberculosis (Pulmonary/Laryngeal)</a:t>
            </a:r>
          </a:p>
          <a:p>
            <a:pPr marL="365125" indent="-282575">
              <a:spcBef>
                <a:spcPts val="600"/>
              </a:spcBef>
              <a:buClr>
                <a:srgbClr val="FF33CC"/>
              </a:buClr>
              <a:buSzPct val="125000"/>
              <a:buNone/>
            </a:pPr>
            <a:endParaRPr lang="en-US" sz="4000" b="1" dirty="0">
              <a:solidFill>
                <a:srgbClr val="002060"/>
              </a:solidFill>
              <a:latin typeface="Courier New" pitchFamily="49" charset="0"/>
              <a:cs typeface="Courier New" pitchFamily="49" charset="0"/>
              <a:sym typeface="Wingdings" pitchFamily="2" charset="2"/>
            </a:endParaRPr>
          </a:p>
          <a:p>
            <a:pPr marL="365125" indent="-282575">
              <a:spcBef>
                <a:spcPts val="600"/>
              </a:spcBef>
              <a:buClr>
                <a:srgbClr val="FF33CC"/>
              </a:buClr>
              <a:buSzPct val="125000"/>
            </a:pPr>
            <a:r>
              <a:rPr lang="en-US" sz="4000" b="1" dirty="0">
                <a:solidFill>
                  <a:srgbClr val="002060"/>
                </a:solidFill>
                <a:latin typeface="Courier New" pitchFamily="49" charset="0"/>
                <a:cs typeface="Courier New" pitchFamily="49" charset="0"/>
                <a:sym typeface="Wingdings" pitchFamily="2" charset="2"/>
              </a:rPr>
              <a:t>Varicella</a:t>
            </a:r>
          </a:p>
          <a:p>
            <a:endParaRPr lang="en-US" dirty="0"/>
          </a:p>
        </p:txBody>
      </p:sp>
    </p:spTree>
    <p:extLst>
      <p:ext uri="{BB962C8B-B14F-4D97-AF65-F5344CB8AC3E}">
        <p14:creationId xmlns:p14="http://schemas.microsoft.com/office/powerpoint/2010/main" val="18809923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7780" cmpd="sng">
                  <a:solidFill>
                    <a:srgbClr val="FFFFFF"/>
                  </a:solidFill>
                  <a:prstDash val="solid"/>
                  <a:miter lim="800000"/>
                </a:ln>
                <a:solidFill>
                  <a:srgbClr val="FF33CC"/>
                </a:solidFill>
                <a:effectLst>
                  <a:outerShdw blurRad="50800" algn="tl" rotWithShape="0">
                    <a:srgbClr val="000000"/>
                  </a:outerShdw>
                </a:effectLst>
                <a:latin typeface="Bodoni MT Black" pitchFamily="18" charset="0"/>
              </a:rPr>
              <a:t>AIRBORNE PRECAUTIONS</a:t>
            </a:r>
            <a:endParaRPr lang="en-US" dirty="0"/>
          </a:p>
        </p:txBody>
      </p:sp>
      <p:sp>
        <p:nvSpPr>
          <p:cNvPr id="5" name="Content Placeholder 4"/>
          <p:cNvSpPr>
            <a:spLocks noGrp="1"/>
          </p:cNvSpPr>
          <p:nvPr>
            <p:ph idx="1"/>
          </p:nvPr>
        </p:nvSpPr>
        <p:spPr/>
        <p:txBody>
          <a:bodyPr/>
          <a:lstStyle/>
          <a:p>
            <a:pPr marL="365760" indent="-283464" fontAlgn="auto">
              <a:spcAft>
                <a:spcPts val="0"/>
              </a:spcAft>
              <a:buNone/>
              <a:defRPr/>
            </a:pPr>
            <a:r>
              <a:rPr lang="en-US" b="1" i="1" dirty="0">
                <a:ln w="12700">
                  <a:solidFill>
                    <a:schemeClr val="tx2">
                      <a:satMod val="155000"/>
                    </a:schemeClr>
                  </a:solidFill>
                  <a:prstDash val="solid"/>
                </a:ln>
                <a:solidFill>
                  <a:srgbClr val="FF75DB"/>
                </a:solidFill>
                <a:effectLst>
                  <a:glow rad="63500">
                    <a:schemeClr val="bg1">
                      <a:alpha val="40000"/>
                    </a:schemeClr>
                  </a:glow>
                  <a:outerShdw blurRad="41275" dist="20320" dir="1800000" algn="tl" rotWithShape="0">
                    <a:srgbClr val="000000">
                      <a:alpha val="40000"/>
                    </a:srgbClr>
                  </a:outerShdw>
                </a:effectLst>
                <a:latin typeface="Times New Roman" pitchFamily="18" charset="0"/>
                <a:cs typeface="Times New Roman" pitchFamily="18" charset="0"/>
              </a:rPr>
              <a:t>Patient Placement</a:t>
            </a:r>
          </a:p>
          <a:p>
            <a:pPr marL="365760" indent="-283464" fontAlgn="auto">
              <a:spcAft>
                <a:spcPts val="0"/>
              </a:spcAft>
              <a:buNone/>
              <a:defRPr/>
            </a:pPr>
            <a:endParaRPr lang="en-US" sz="700" b="1" i="1" dirty="0">
              <a:solidFill>
                <a:srgbClr val="FF33CC"/>
              </a:solidFill>
              <a:effectLst>
                <a:glow rad="63500">
                  <a:schemeClr val="tx1">
                    <a:alpha val="40000"/>
                  </a:schemeClr>
                </a:glow>
                <a:outerShdw blurRad="38100" dist="38100" dir="2700000" algn="tl">
                  <a:srgbClr val="000000">
                    <a:alpha val="43137"/>
                  </a:srgbClr>
                </a:outerShdw>
              </a:effectLst>
              <a:latin typeface="Times New Roman" pitchFamily="18" charset="0"/>
              <a:cs typeface="Times New Roman" pitchFamily="18" charset="0"/>
            </a:endParaRPr>
          </a:p>
          <a:p>
            <a:pPr marL="365760" indent="-283464">
              <a:buClr>
                <a:srgbClr val="FF75DB"/>
              </a:buClr>
              <a:defRPr/>
            </a:pPr>
            <a:r>
              <a:rPr lang="en-US" b="1" dirty="0">
                <a:solidFill>
                  <a:srgbClr val="002060"/>
                </a:solidFill>
                <a:latin typeface="Courier New" pitchFamily="49" charset="0"/>
                <a:cs typeface="Courier New" pitchFamily="49" charset="0"/>
              </a:rPr>
              <a:t>Single room with negative air pressure</a:t>
            </a:r>
          </a:p>
          <a:p>
            <a:pPr marL="365760" indent="-283464" fontAlgn="auto">
              <a:spcAft>
                <a:spcPts val="0"/>
              </a:spcAft>
              <a:buClr>
                <a:srgbClr val="FF75DB"/>
              </a:buClr>
              <a:buNone/>
              <a:defRPr/>
            </a:pPr>
            <a:endParaRPr lang="en-US" sz="700" b="1" dirty="0">
              <a:solidFill>
                <a:srgbClr val="002060"/>
              </a:solidFill>
              <a:latin typeface="Courier New" pitchFamily="49" charset="0"/>
              <a:cs typeface="Courier New" pitchFamily="49" charset="0"/>
            </a:endParaRPr>
          </a:p>
          <a:p>
            <a:pPr marL="365760" indent="-283464" fontAlgn="auto">
              <a:spcAft>
                <a:spcPts val="0"/>
              </a:spcAft>
              <a:buClr>
                <a:srgbClr val="FF75DB"/>
              </a:buClr>
              <a:buNone/>
              <a:defRPr/>
            </a:pPr>
            <a:endParaRPr lang="en-US" sz="700" b="1" dirty="0">
              <a:solidFill>
                <a:srgbClr val="002060"/>
              </a:solidFill>
              <a:latin typeface="Courier New" pitchFamily="49" charset="0"/>
              <a:cs typeface="Courier New" pitchFamily="49" charset="0"/>
            </a:endParaRPr>
          </a:p>
          <a:p>
            <a:pPr marL="365760" indent="-283464">
              <a:buClr>
                <a:srgbClr val="FF75DB"/>
              </a:buClr>
              <a:defRPr/>
            </a:pPr>
            <a:r>
              <a:rPr lang="en-US" b="1" dirty="0" smtClean="0">
                <a:solidFill>
                  <a:srgbClr val="002060"/>
                </a:solidFill>
                <a:latin typeface="Courier New" pitchFamily="49" charset="0"/>
                <a:cs typeface="Courier New" pitchFamily="49" charset="0"/>
              </a:rPr>
              <a:t>12 </a:t>
            </a:r>
            <a:r>
              <a:rPr lang="en-US" b="1" dirty="0">
                <a:solidFill>
                  <a:srgbClr val="002060"/>
                </a:solidFill>
                <a:latin typeface="Courier New" pitchFamily="49" charset="0"/>
                <a:cs typeface="Courier New" pitchFamily="49" charset="0"/>
              </a:rPr>
              <a:t>air exchanges per </a:t>
            </a:r>
            <a:r>
              <a:rPr lang="en-US" b="1" dirty="0" smtClean="0">
                <a:solidFill>
                  <a:srgbClr val="002060"/>
                </a:solidFill>
                <a:latin typeface="Courier New" pitchFamily="49" charset="0"/>
                <a:cs typeface="Courier New" pitchFamily="49" charset="0"/>
              </a:rPr>
              <a:t>hour(MOH)</a:t>
            </a:r>
            <a:endParaRPr lang="en-US" b="1" dirty="0">
              <a:solidFill>
                <a:srgbClr val="002060"/>
              </a:solidFill>
              <a:latin typeface="Courier New" pitchFamily="49" charset="0"/>
              <a:cs typeface="Courier New" pitchFamily="49" charset="0"/>
            </a:endParaRPr>
          </a:p>
          <a:p>
            <a:pPr marL="365760" indent="-283464" fontAlgn="auto">
              <a:spcAft>
                <a:spcPts val="0"/>
              </a:spcAft>
              <a:buClr>
                <a:srgbClr val="FF75DB"/>
              </a:buClr>
              <a:buNone/>
              <a:defRPr/>
            </a:pPr>
            <a:endParaRPr lang="en-US" sz="700" b="1" dirty="0">
              <a:solidFill>
                <a:srgbClr val="002060"/>
              </a:solidFill>
              <a:latin typeface="Courier New" pitchFamily="49" charset="0"/>
              <a:cs typeface="Courier New" pitchFamily="49" charset="0"/>
            </a:endParaRPr>
          </a:p>
          <a:p>
            <a:pPr marL="365760" indent="-283464" fontAlgn="auto">
              <a:spcAft>
                <a:spcPts val="0"/>
              </a:spcAft>
              <a:buClr>
                <a:srgbClr val="FF75DB"/>
              </a:buClr>
              <a:buNone/>
              <a:defRPr/>
            </a:pPr>
            <a:endParaRPr lang="en-US" sz="700" b="1" dirty="0">
              <a:solidFill>
                <a:srgbClr val="002060"/>
              </a:solidFill>
              <a:latin typeface="Courier New" pitchFamily="49" charset="0"/>
              <a:cs typeface="Courier New" pitchFamily="49" charset="0"/>
            </a:endParaRPr>
          </a:p>
          <a:p>
            <a:pPr marL="365760" indent="-283464">
              <a:buClr>
                <a:srgbClr val="FF75DB"/>
              </a:buClr>
              <a:defRPr/>
            </a:pPr>
            <a:r>
              <a:rPr lang="en-US" b="1" dirty="0">
                <a:solidFill>
                  <a:srgbClr val="002060"/>
                </a:solidFill>
                <a:latin typeface="Courier New" pitchFamily="49" charset="0"/>
                <a:cs typeface="Courier New" pitchFamily="49" charset="0"/>
              </a:rPr>
              <a:t>Room door </a:t>
            </a:r>
            <a:r>
              <a:rPr lang="en-US" b="1" dirty="0" smtClean="0">
                <a:solidFill>
                  <a:srgbClr val="002060"/>
                </a:solidFill>
                <a:latin typeface="Courier New" pitchFamily="49" charset="0"/>
                <a:cs typeface="Courier New" pitchFamily="49" charset="0"/>
              </a:rPr>
              <a:t>closed</a:t>
            </a:r>
          </a:p>
          <a:p>
            <a:pPr marL="365760" indent="-283464">
              <a:buClr>
                <a:srgbClr val="FF75DB"/>
              </a:buClr>
              <a:defRPr/>
            </a:pPr>
            <a:r>
              <a:rPr lang="en-US" b="1" i="1" u="sng" dirty="0">
                <a:solidFill>
                  <a:schemeClr val="tx1">
                    <a:lumMod val="95000"/>
                    <a:lumOff val="5000"/>
                  </a:schemeClr>
                </a:solidFill>
              </a:rPr>
              <a:t>MC-ICD-P/43</a:t>
            </a:r>
          </a:p>
          <a:p>
            <a:pPr marL="365760" indent="-283464">
              <a:buClr>
                <a:srgbClr val="FF75DB"/>
              </a:buClr>
              <a:defRPr/>
            </a:pPr>
            <a:endParaRPr lang="en-US" b="1" dirty="0">
              <a:solidFill>
                <a:srgbClr val="002060"/>
              </a:solidFill>
              <a:latin typeface="Courier New" pitchFamily="49" charset="0"/>
              <a:cs typeface="Courier New" pitchFamily="49" charset="0"/>
            </a:endParaRPr>
          </a:p>
          <a:p>
            <a:endParaRPr lang="en-US" dirty="0"/>
          </a:p>
        </p:txBody>
      </p:sp>
    </p:spTree>
    <p:extLst>
      <p:ext uri="{BB962C8B-B14F-4D97-AF65-F5344CB8AC3E}">
        <p14:creationId xmlns:p14="http://schemas.microsoft.com/office/powerpoint/2010/main" val="33078907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7780" cmpd="sng">
                  <a:solidFill>
                    <a:srgbClr val="FFFFFF"/>
                  </a:solidFill>
                  <a:prstDash val="solid"/>
                  <a:miter lim="800000"/>
                </a:ln>
                <a:solidFill>
                  <a:srgbClr val="FF33CC"/>
                </a:solidFill>
                <a:effectLst>
                  <a:outerShdw blurRad="50800" algn="tl" rotWithShape="0">
                    <a:srgbClr val="000000"/>
                  </a:outerShdw>
                </a:effectLst>
                <a:latin typeface="Bodoni MT Black" pitchFamily="18" charset="0"/>
              </a:rPr>
              <a:t>AIRBORNE PRECAUTIONS</a:t>
            </a:r>
            <a:endParaRPr lang="en-US" dirty="0"/>
          </a:p>
        </p:txBody>
      </p:sp>
      <p:sp>
        <p:nvSpPr>
          <p:cNvPr id="5" name="Content Placeholder 4"/>
          <p:cNvSpPr>
            <a:spLocks noGrp="1"/>
          </p:cNvSpPr>
          <p:nvPr>
            <p:ph idx="1"/>
          </p:nvPr>
        </p:nvSpPr>
        <p:spPr/>
        <p:txBody>
          <a:bodyPr/>
          <a:lstStyle/>
          <a:p>
            <a:pPr marL="365760" indent="-283464" fontAlgn="auto">
              <a:spcAft>
                <a:spcPts val="0"/>
              </a:spcAft>
              <a:buNone/>
              <a:defRPr/>
            </a:pPr>
            <a:r>
              <a:rPr lang="en-US" b="1" i="1" dirty="0">
                <a:ln w="12700">
                  <a:solidFill>
                    <a:schemeClr val="tx2">
                      <a:satMod val="155000"/>
                    </a:schemeClr>
                  </a:solidFill>
                  <a:prstDash val="solid"/>
                </a:ln>
                <a:solidFill>
                  <a:srgbClr val="FF75DB"/>
                </a:solidFill>
                <a:effectLst>
                  <a:glow rad="101600">
                    <a:schemeClr val="bg1">
                      <a:alpha val="60000"/>
                    </a:schemeClr>
                  </a:glow>
                  <a:outerShdw blurRad="41275" dist="20320" dir="1800000" algn="tl" rotWithShape="0">
                    <a:srgbClr val="000000">
                      <a:alpha val="40000"/>
                    </a:srgbClr>
                  </a:outerShdw>
                </a:effectLst>
                <a:latin typeface="Times New Roman" pitchFamily="18" charset="0"/>
                <a:cs typeface="Times New Roman" pitchFamily="18" charset="0"/>
              </a:rPr>
              <a:t>Protection for HCW</a:t>
            </a:r>
          </a:p>
          <a:p>
            <a:pPr marL="365760" indent="-283464" fontAlgn="auto">
              <a:spcAft>
                <a:spcPts val="0"/>
              </a:spcAft>
              <a:buNone/>
              <a:defRPr/>
            </a:pPr>
            <a:endParaRPr lang="en-US" sz="800" b="1" i="1" dirty="0">
              <a:ln w="12700">
                <a:solidFill>
                  <a:schemeClr val="tx2">
                    <a:satMod val="155000"/>
                  </a:schemeClr>
                </a:solidFill>
                <a:prstDash val="solid"/>
              </a:ln>
              <a:solidFill>
                <a:srgbClr val="FF75DB"/>
              </a:solidFill>
              <a:effectLst>
                <a:glow rad="101600">
                  <a:schemeClr val="bg1">
                    <a:alpha val="60000"/>
                  </a:schemeClr>
                </a:glow>
                <a:outerShdw blurRad="41275" dist="20320" dir="1800000" algn="tl" rotWithShape="0">
                  <a:srgbClr val="000000">
                    <a:alpha val="40000"/>
                  </a:srgbClr>
                </a:outerShdw>
              </a:effectLst>
              <a:latin typeface="Times New Roman" pitchFamily="18" charset="0"/>
              <a:cs typeface="Times New Roman" pitchFamily="18" charset="0"/>
            </a:endParaRPr>
          </a:p>
          <a:p>
            <a:pPr marL="365760" indent="-283464" fontAlgn="auto">
              <a:spcAft>
                <a:spcPts val="0"/>
              </a:spcAft>
              <a:buClr>
                <a:srgbClr val="FF33CC"/>
              </a:buClr>
              <a:buFont typeface="Wingdings" pitchFamily="2" charset="2"/>
              <a:buChar char="ü"/>
              <a:defRPr/>
            </a:pPr>
            <a:r>
              <a:rPr lang="en-US" b="1" dirty="0">
                <a:solidFill>
                  <a:srgbClr val="002060"/>
                </a:solidFill>
                <a:latin typeface="Courier New" pitchFamily="49" charset="0"/>
                <a:cs typeface="Courier New" pitchFamily="49" charset="0"/>
              </a:rPr>
              <a:t>Standard Precautions</a:t>
            </a:r>
          </a:p>
          <a:p>
            <a:pPr marL="365760" indent="-283464" fontAlgn="auto">
              <a:spcAft>
                <a:spcPts val="0"/>
              </a:spcAft>
              <a:buClr>
                <a:srgbClr val="FF33CC"/>
              </a:buClr>
              <a:buFont typeface="Wingdings" pitchFamily="2" charset="2"/>
              <a:buChar char="ü"/>
              <a:defRPr/>
            </a:pPr>
            <a:r>
              <a:rPr lang="en-US" b="1" dirty="0">
                <a:solidFill>
                  <a:srgbClr val="002060"/>
                </a:solidFill>
                <a:latin typeface="Courier New" pitchFamily="49" charset="0"/>
                <a:cs typeface="Courier New" pitchFamily="49" charset="0"/>
                <a:sym typeface="Wingdings" pitchFamily="2" charset="2"/>
              </a:rPr>
              <a:t>N95 respirator</a:t>
            </a:r>
          </a:p>
          <a:p>
            <a:pPr>
              <a:buNone/>
              <a:defRPr/>
            </a:pPr>
            <a:r>
              <a:rPr lang="en-US" sz="3600" b="1" i="1" dirty="0">
                <a:ln w="12700">
                  <a:solidFill>
                    <a:schemeClr val="tx2">
                      <a:satMod val="155000"/>
                    </a:schemeClr>
                  </a:solidFill>
                  <a:prstDash val="solid"/>
                </a:ln>
                <a:solidFill>
                  <a:srgbClr val="FF75DB"/>
                </a:solidFill>
                <a:effectLst>
                  <a:glow rad="63500">
                    <a:schemeClr val="bg1">
                      <a:alpha val="40000"/>
                    </a:schemeClr>
                  </a:glow>
                  <a:outerShdw blurRad="41275" dist="20320" dir="1800000" algn="tl" rotWithShape="0">
                    <a:srgbClr val="000000">
                      <a:alpha val="40000"/>
                    </a:srgbClr>
                  </a:outerShdw>
                </a:effectLst>
                <a:latin typeface="Times New Roman" pitchFamily="18" charset="0"/>
                <a:cs typeface="Times New Roman" pitchFamily="18" charset="0"/>
                <a:sym typeface="Wingdings" pitchFamily="2" charset="2"/>
              </a:rPr>
              <a:t>Patient Transport</a:t>
            </a:r>
          </a:p>
          <a:p>
            <a:pPr>
              <a:defRPr/>
            </a:pPr>
            <a:endParaRPr lang="en-US" sz="1200" b="1" i="1" dirty="0">
              <a:solidFill>
                <a:srgbClr val="FF33CC"/>
              </a:solidFill>
              <a:effectLst>
                <a:outerShdw blurRad="38100" dist="38100" dir="2700000" algn="tl">
                  <a:srgbClr val="000000">
                    <a:alpha val="43137"/>
                  </a:srgbClr>
                </a:outerShdw>
              </a:effectLst>
              <a:latin typeface="Times New Roman" pitchFamily="18" charset="0"/>
              <a:cs typeface="Times New Roman" pitchFamily="18" charset="0"/>
              <a:sym typeface="Wingdings" pitchFamily="2" charset="2"/>
            </a:endParaRPr>
          </a:p>
          <a:p>
            <a:pPr>
              <a:buClr>
                <a:srgbClr val="FF33CC"/>
              </a:buClr>
              <a:buFont typeface="Wingdings" pitchFamily="2" charset="2"/>
              <a:buChar char="ü"/>
              <a:defRPr/>
            </a:pPr>
            <a:r>
              <a:rPr lang="en-US" b="1" dirty="0">
                <a:solidFill>
                  <a:schemeClr val="tx2"/>
                </a:solidFill>
                <a:latin typeface="Courier New" pitchFamily="49" charset="0"/>
                <a:cs typeface="Courier New" pitchFamily="49" charset="0"/>
                <a:sym typeface="Wingdings" pitchFamily="2" charset="2"/>
              </a:rPr>
              <a:t> </a:t>
            </a:r>
            <a:r>
              <a:rPr lang="en-US" b="1" dirty="0">
                <a:solidFill>
                  <a:srgbClr val="002060"/>
                </a:solidFill>
                <a:latin typeface="Courier New" pitchFamily="49" charset="0"/>
                <a:cs typeface="Courier New" pitchFamily="49" charset="0"/>
                <a:sym typeface="Wingdings" pitchFamily="2" charset="2"/>
              </a:rPr>
              <a:t>Limit movement</a:t>
            </a:r>
          </a:p>
          <a:p>
            <a:pPr>
              <a:buClr>
                <a:srgbClr val="FF33CC"/>
              </a:buClr>
              <a:buFont typeface="Wingdings" pitchFamily="2" charset="2"/>
              <a:buChar char="ü"/>
              <a:defRPr/>
            </a:pPr>
            <a:r>
              <a:rPr lang="en-US" b="1" dirty="0">
                <a:solidFill>
                  <a:srgbClr val="002060"/>
                </a:solidFill>
                <a:latin typeface="Courier New" pitchFamily="49" charset="0"/>
                <a:cs typeface="Courier New" pitchFamily="49" charset="0"/>
                <a:sym typeface="Wingdings" pitchFamily="2" charset="2"/>
              </a:rPr>
              <a:t> Mask the patient</a:t>
            </a:r>
          </a:p>
          <a:p>
            <a:pPr>
              <a:buClr>
                <a:srgbClr val="FF33CC"/>
              </a:buClr>
              <a:buNone/>
              <a:defRPr/>
            </a:pPr>
            <a:r>
              <a:rPr lang="en-US" b="1" dirty="0">
                <a:solidFill>
                  <a:srgbClr val="002060"/>
                </a:solidFill>
                <a:latin typeface="Courier New" pitchFamily="49" charset="0"/>
                <a:cs typeface="Courier New" pitchFamily="49" charset="0"/>
                <a:sym typeface="Wingdings" pitchFamily="2" charset="2"/>
              </a:rPr>
              <a:t>	 with surgical mask</a:t>
            </a:r>
          </a:p>
          <a:p>
            <a:endParaRPr lang="en-US" dirty="0"/>
          </a:p>
        </p:txBody>
      </p:sp>
      <p:pic>
        <p:nvPicPr>
          <p:cNvPr id="4" name="Picture 3"/>
          <p:cNvPicPr>
            <a:picLocks noChangeAspect="1" noChangeArrowheads="1"/>
          </p:cNvPicPr>
          <p:nvPr/>
        </p:nvPicPr>
        <p:blipFill>
          <a:blip r:embed="rId3" cstate="print"/>
          <a:srcRect/>
          <a:stretch>
            <a:fillRect/>
          </a:stretch>
        </p:blipFill>
        <p:spPr bwMode="auto">
          <a:xfrm>
            <a:off x="5759279" y="2004927"/>
            <a:ext cx="2209800" cy="15593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noChangeArrowheads="1"/>
          </p:cNvPicPr>
          <p:nvPr/>
        </p:nvPicPr>
        <p:blipFill>
          <a:blip r:embed="rId4" cstate="print"/>
          <a:srcRect/>
          <a:stretch>
            <a:fillRect/>
          </a:stretch>
        </p:blipFill>
        <p:spPr bwMode="auto">
          <a:xfrm>
            <a:off x="5759279" y="4114799"/>
            <a:ext cx="2209800" cy="13074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0725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7780" cmpd="sng">
                  <a:solidFill>
                    <a:srgbClr val="FFFFFF"/>
                  </a:solidFill>
                  <a:prstDash val="solid"/>
                  <a:miter lim="800000"/>
                </a:ln>
                <a:solidFill>
                  <a:srgbClr val="FF33CC"/>
                </a:solidFill>
                <a:effectLst>
                  <a:outerShdw blurRad="50800" algn="tl" rotWithShape="0">
                    <a:srgbClr val="000000"/>
                  </a:outerShdw>
                </a:effectLst>
                <a:latin typeface="Bodoni MT Black" pitchFamily="18" charset="0"/>
              </a:rPr>
              <a:t>AIRBORNE PRECAUTIONS</a:t>
            </a:r>
            <a:endParaRPr lang="en-US" dirty="0"/>
          </a:p>
        </p:txBody>
      </p:sp>
      <p:sp>
        <p:nvSpPr>
          <p:cNvPr id="5" name="Content Placeholder 4"/>
          <p:cNvSpPr>
            <a:spLocks noGrp="1"/>
          </p:cNvSpPr>
          <p:nvPr>
            <p:ph idx="1"/>
          </p:nvPr>
        </p:nvSpPr>
        <p:spPr/>
        <p:txBody>
          <a:bodyPr/>
          <a:lstStyle/>
          <a:p>
            <a:r>
              <a:rPr lang="en-US" sz="6000" b="1" dirty="0">
                <a:solidFill>
                  <a:srgbClr val="002060"/>
                </a:solidFill>
                <a:latin typeface="Courier New" pitchFamily="49" charset="0"/>
                <a:cs typeface="Courier New" pitchFamily="49" charset="0"/>
                <a:sym typeface="Wingdings" pitchFamily="2" charset="2"/>
              </a:rPr>
              <a:t>N95 mask is single use</a:t>
            </a:r>
          </a:p>
          <a:p>
            <a:endParaRPr lang="en-US" dirty="0"/>
          </a:p>
        </p:txBody>
      </p:sp>
      <p:pic>
        <p:nvPicPr>
          <p:cNvPr id="4" name="Picture 3"/>
          <p:cNvPicPr>
            <a:picLocks noChangeAspect="1" noChangeArrowheads="1"/>
          </p:cNvPicPr>
          <p:nvPr/>
        </p:nvPicPr>
        <p:blipFill>
          <a:blip r:embed="rId3" cstate="print"/>
          <a:srcRect/>
          <a:stretch>
            <a:fillRect/>
          </a:stretch>
        </p:blipFill>
        <p:spPr bwMode="auto">
          <a:xfrm>
            <a:off x="1876167" y="3713205"/>
            <a:ext cx="3338384" cy="236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8598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60"/>
                </a:solidFill>
              </a:rPr>
              <a:t>FIT TEST </a:t>
            </a:r>
            <a:endParaRPr lang="en-US" dirty="0"/>
          </a:p>
        </p:txBody>
      </p:sp>
      <p:pic>
        <p:nvPicPr>
          <p:cNvPr id="4" name="Content Placeholder 3"/>
          <p:cNvPicPr>
            <a:picLocks noGrp="1" noChangeAspect="1"/>
          </p:cNvPicPr>
          <p:nvPr>
            <p:ph idx="1"/>
          </p:nvPr>
        </p:nvPicPr>
        <p:blipFill>
          <a:blip r:embed="rId3"/>
          <a:stretch>
            <a:fillRect/>
          </a:stretch>
        </p:blipFill>
        <p:spPr>
          <a:xfrm>
            <a:off x="260264" y="1920479"/>
            <a:ext cx="2000250" cy="2000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2" descr="http://www.moldex.com/images/interior/qualitivequantitiv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6708" y="2999059"/>
            <a:ext cx="4057650" cy="31352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4811" y="1027907"/>
            <a:ext cx="2818088" cy="2666288"/>
          </a:xfrm>
          <a:prstGeom prst="rect">
            <a:avLst/>
          </a:prstGeom>
        </p:spPr>
      </p:pic>
      <p:sp>
        <p:nvSpPr>
          <p:cNvPr id="3" name="Rectangle 2"/>
          <p:cNvSpPr/>
          <p:nvPr/>
        </p:nvSpPr>
        <p:spPr>
          <a:xfrm>
            <a:off x="260264" y="5309108"/>
            <a:ext cx="1830437" cy="461665"/>
          </a:xfrm>
          <a:prstGeom prst="rect">
            <a:avLst/>
          </a:prstGeom>
        </p:spPr>
        <p:txBody>
          <a:bodyPr wrap="none">
            <a:spAutoFit/>
          </a:bodyPr>
          <a:lstStyle/>
          <a:p>
            <a:pPr>
              <a:buNone/>
            </a:pPr>
            <a:r>
              <a:rPr lang="en-US" sz="2400" b="1" i="1" u="sng" dirty="0">
                <a:solidFill>
                  <a:schemeClr val="tx1">
                    <a:lumMod val="95000"/>
                    <a:lumOff val="5000"/>
                  </a:schemeClr>
                </a:solidFill>
              </a:rPr>
              <a:t>MC-ICD-P/26</a:t>
            </a:r>
          </a:p>
        </p:txBody>
      </p:sp>
    </p:spTree>
    <p:extLst>
      <p:ext uri="{BB962C8B-B14F-4D97-AF65-F5344CB8AC3E}">
        <p14:creationId xmlns:p14="http://schemas.microsoft.com/office/powerpoint/2010/main" val="18718277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3MmedN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0057" y="2743200"/>
            <a:ext cx="1683544"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descr="3MmedN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050" y="2728913"/>
            <a:ext cx="18859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AutoShape 5"/>
          <p:cNvSpPr>
            <a:spLocks noChangeArrowheads="1"/>
          </p:cNvSpPr>
          <p:nvPr/>
        </p:nvSpPr>
        <p:spPr bwMode="auto">
          <a:xfrm rot="-1870952">
            <a:off x="3917158" y="4427936"/>
            <a:ext cx="536972" cy="435769"/>
          </a:xfrm>
          <a:prstGeom prst="curvedDownArrow">
            <a:avLst>
              <a:gd name="adj1" fmla="val 34006"/>
              <a:gd name="adj2" fmla="val 68007"/>
              <a:gd name="adj3" fmla="val 33333"/>
            </a:avLst>
          </a:prstGeom>
          <a:solidFill>
            <a:srgbClr val="FF6600"/>
          </a:solidFill>
          <a:ln w="9525">
            <a:solidFill>
              <a:srgbClr val="000000"/>
            </a:solidFill>
            <a:miter lim="800000"/>
            <a:headEnd/>
            <a:tailEnd/>
          </a:ln>
        </p:spPr>
        <p:txBody>
          <a:bodyPr wrap="none" anchor="ctr"/>
          <a:lstStyle>
            <a:lvl1pPr>
              <a:spcBef>
                <a:spcPct val="20000"/>
              </a:spcBef>
              <a:buClr>
                <a:srgbClr val="66C1FC"/>
              </a:buClr>
              <a:buChar char="•"/>
              <a:defRPr sz="2400">
                <a:solidFill>
                  <a:srgbClr val="FFFFFF"/>
                </a:solidFill>
                <a:latin typeface="Arial" panose="020B0604020202020204" pitchFamily="34" charset="0"/>
              </a:defRPr>
            </a:lvl1pPr>
            <a:lvl2pPr marL="742950" indent="-285750">
              <a:spcBef>
                <a:spcPct val="20000"/>
              </a:spcBef>
              <a:buClr>
                <a:srgbClr val="66C1FC"/>
              </a:buClr>
              <a:buChar char="•"/>
              <a:defRPr sz="2000">
                <a:solidFill>
                  <a:srgbClr val="FFFFFF"/>
                </a:solidFill>
                <a:latin typeface="Arial" panose="020B0604020202020204" pitchFamily="34" charset="0"/>
              </a:defRPr>
            </a:lvl2pPr>
            <a:lvl3pPr marL="1143000" indent="-228600">
              <a:spcBef>
                <a:spcPct val="20000"/>
              </a:spcBef>
              <a:buClr>
                <a:srgbClr val="66C1FC"/>
              </a:buClr>
              <a:buChar char="•"/>
              <a:defRPr>
                <a:solidFill>
                  <a:srgbClr val="FFFFFF"/>
                </a:solidFill>
                <a:latin typeface="Arial" panose="020B0604020202020204" pitchFamily="34" charset="0"/>
              </a:defRPr>
            </a:lvl3pPr>
            <a:lvl4pPr marL="1600200" indent="-228600">
              <a:spcBef>
                <a:spcPct val="20000"/>
              </a:spcBef>
              <a:buClr>
                <a:srgbClr val="66C1FC"/>
              </a:buClr>
              <a:buChar char="•"/>
              <a:defRPr sz="1600">
                <a:solidFill>
                  <a:srgbClr val="FFFFFF"/>
                </a:solidFill>
                <a:latin typeface="Arial" panose="020B0604020202020204" pitchFamily="34" charset="0"/>
              </a:defRPr>
            </a:lvl4pPr>
            <a:lvl5pPr marL="2057400" indent="-228600">
              <a:spcBef>
                <a:spcPct val="20000"/>
              </a:spcBef>
              <a:buClr>
                <a:srgbClr val="66C1FC"/>
              </a:buClr>
              <a:buChar char="•"/>
              <a:defRPr sz="1600">
                <a:solidFill>
                  <a:srgbClr val="FFFFFF"/>
                </a:solidFill>
                <a:latin typeface="Arial" panose="020B0604020202020204" pitchFamily="34" charset="0"/>
              </a:defRPr>
            </a:lvl5pPr>
            <a:lvl6pPr marL="2514600" indent="-228600" algn="l" rtl="0" eaLnBrk="0" fontAlgn="base" hangingPunct="0">
              <a:spcBef>
                <a:spcPct val="20000"/>
              </a:spcBef>
              <a:spcAft>
                <a:spcPct val="0"/>
              </a:spcAft>
              <a:buClr>
                <a:srgbClr val="66C1FC"/>
              </a:buClr>
              <a:buChar char="•"/>
              <a:defRPr sz="1600">
                <a:solidFill>
                  <a:srgbClr val="FFFFFF"/>
                </a:solidFill>
                <a:latin typeface="Arial" panose="020B0604020202020204" pitchFamily="34" charset="0"/>
              </a:defRPr>
            </a:lvl6pPr>
            <a:lvl7pPr marL="2971800" indent="-228600" algn="l" rtl="0" eaLnBrk="0" fontAlgn="base" hangingPunct="0">
              <a:spcBef>
                <a:spcPct val="20000"/>
              </a:spcBef>
              <a:spcAft>
                <a:spcPct val="0"/>
              </a:spcAft>
              <a:buClr>
                <a:srgbClr val="66C1FC"/>
              </a:buClr>
              <a:buChar char="•"/>
              <a:defRPr sz="1600">
                <a:solidFill>
                  <a:srgbClr val="FFFFFF"/>
                </a:solidFill>
                <a:latin typeface="Arial" panose="020B0604020202020204" pitchFamily="34" charset="0"/>
              </a:defRPr>
            </a:lvl7pPr>
            <a:lvl8pPr marL="3429000" indent="-228600" algn="l" rtl="0" eaLnBrk="0" fontAlgn="base" hangingPunct="0">
              <a:spcBef>
                <a:spcPct val="20000"/>
              </a:spcBef>
              <a:spcAft>
                <a:spcPct val="0"/>
              </a:spcAft>
              <a:buClr>
                <a:srgbClr val="66C1FC"/>
              </a:buClr>
              <a:buChar char="•"/>
              <a:defRPr sz="1600">
                <a:solidFill>
                  <a:srgbClr val="FFFFFF"/>
                </a:solidFill>
                <a:latin typeface="Arial" panose="020B0604020202020204" pitchFamily="34" charset="0"/>
              </a:defRPr>
            </a:lvl8pPr>
            <a:lvl9pPr marL="3886200" indent="-228600" algn="l" rtl="0" eaLnBrk="0" fontAlgn="base" hangingPunct="0">
              <a:spcBef>
                <a:spcPct val="20000"/>
              </a:spcBef>
              <a:spcAft>
                <a:spcPct val="0"/>
              </a:spcAft>
              <a:buClr>
                <a:srgbClr val="66C1FC"/>
              </a:buClr>
              <a:buChar char="•"/>
              <a:defRPr sz="1600">
                <a:solidFill>
                  <a:srgbClr val="FFFFFF"/>
                </a:solidFill>
                <a:latin typeface="Arial" panose="020B0604020202020204" pitchFamily="34" charset="0"/>
              </a:defRPr>
            </a:lvl9pPr>
          </a:lstStyle>
          <a:p>
            <a:pPr defTabSz="685800">
              <a:spcBef>
                <a:spcPct val="0"/>
              </a:spcBef>
              <a:buClrTx/>
              <a:buNone/>
            </a:pPr>
            <a:endParaRPr lang="en-US" altLang="en-US" sz="1800">
              <a:solidFill>
                <a:srgbClr val="000000"/>
              </a:solidFill>
              <a:latin typeface="Times New Roman" panose="02020603050405020304" pitchFamily="18" charset="0"/>
            </a:endParaRPr>
          </a:p>
        </p:txBody>
      </p:sp>
      <p:sp>
        <p:nvSpPr>
          <p:cNvPr id="25606" name="AutoShape 6"/>
          <p:cNvSpPr>
            <a:spLocks noChangeArrowheads="1"/>
          </p:cNvSpPr>
          <p:nvPr/>
        </p:nvSpPr>
        <p:spPr bwMode="auto">
          <a:xfrm rot="6380700" flipH="1">
            <a:off x="4978004" y="3967164"/>
            <a:ext cx="457200" cy="831056"/>
          </a:xfrm>
          <a:prstGeom prst="curvedLeftArrow">
            <a:avLst>
              <a:gd name="adj1" fmla="val 29538"/>
              <a:gd name="adj2" fmla="val 71900"/>
              <a:gd name="adj3" fmla="val 33333"/>
            </a:avLst>
          </a:prstGeom>
          <a:solidFill>
            <a:srgbClr val="FF6600"/>
          </a:solidFill>
          <a:ln w="9525">
            <a:solidFill>
              <a:srgbClr val="000000"/>
            </a:solidFill>
            <a:miter lim="800000"/>
            <a:headEnd/>
            <a:tailEnd/>
          </a:ln>
        </p:spPr>
        <p:txBody>
          <a:bodyPr wrap="none" anchor="ctr"/>
          <a:lstStyle>
            <a:lvl1pPr>
              <a:spcBef>
                <a:spcPct val="20000"/>
              </a:spcBef>
              <a:buClr>
                <a:srgbClr val="66C1FC"/>
              </a:buClr>
              <a:buChar char="•"/>
              <a:defRPr sz="2400">
                <a:solidFill>
                  <a:srgbClr val="FFFFFF"/>
                </a:solidFill>
                <a:latin typeface="Arial" panose="020B0604020202020204" pitchFamily="34" charset="0"/>
              </a:defRPr>
            </a:lvl1pPr>
            <a:lvl2pPr marL="742950" indent="-285750">
              <a:spcBef>
                <a:spcPct val="20000"/>
              </a:spcBef>
              <a:buClr>
                <a:srgbClr val="66C1FC"/>
              </a:buClr>
              <a:buChar char="•"/>
              <a:defRPr sz="2000">
                <a:solidFill>
                  <a:srgbClr val="FFFFFF"/>
                </a:solidFill>
                <a:latin typeface="Arial" panose="020B0604020202020204" pitchFamily="34" charset="0"/>
              </a:defRPr>
            </a:lvl2pPr>
            <a:lvl3pPr marL="1143000" indent="-228600">
              <a:spcBef>
                <a:spcPct val="20000"/>
              </a:spcBef>
              <a:buClr>
                <a:srgbClr val="66C1FC"/>
              </a:buClr>
              <a:buChar char="•"/>
              <a:defRPr>
                <a:solidFill>
                  <a:srgbClr val="FFFFFF"/>
                </a:solidFill>
                <a:latin typeface="Arial" panose="020B0604020202020204" pitchFamily="34" charset="0"/>
              </a:defRPr>
            </a:lvl3pPr>
            <a:lvl4pPr marL="1600200" indent="-228600">
              <a:spcBef>
                <a:spcPct val="20000"/>
              </a:spcBef>
              <a:buClr>
                <a:srgbClr val="66C1FC"/>
              </a:buClr>
              <a:buChar char="•"/>
              <a:defRPr sz="1600">
                <a:solidFill>
                  <a:srgbClr val="FFFFFF"/>
                </a:solidFill>
                <a:latin typeface="Arial" panose="020B0604020202020204" pitchFamily="34" charset="0"/>
              </a:defRPr>
            </a:lvl4pPr>
            <a:lvl5pPr marL="2057400" indent="-228600">
              <a:spcBef>
                <a:spcPct val="20000"/>
              </a:spcBef>
              <a:buClr>
                <a:srgbClr val="66C1FC"/>
              </a:buClr>
              <a:buChar char="•"/>
              <a:defRPr sz="1600">
                <a:solidFill>
                  <a:srgbClr val="FFFFFF"/>
                </a:solidFill>
                <a:latin typeface="Arial" panose="020B0604020202020204" pitchFamily="34" charset="0"/>
              </a:defRPr>
            </a:lvl5pPr>
            <a:lvl6pPr marL="2514600" indent="-228600" algn="l" rtl="0" eaLnBrk="0" fontAlgn="base" hangingPunct="0">
              <a:spcBef>
                <a:spcPct val="20000"/>
              </a:spcBef>
              <a:spcAft>
                <a:spcPct val="0"/>
              </a:spcAft>
              <a:buClr>
                <a:srgbClr val="66C1FC"/>
              </a:buClr>
              <a:buChar char="•"/>
              <a:defRPr sz="1600">
                <a:solidFill>
                  <a:srgbClr val="FFFFFF"/>
                </a:solidFill>
                <a:latin typeface="Arial" panose="020B0604020202020204" pitchFamily="34" charset="0"/>
              </a:defRPr>
            </a:lvl6pPr>
            <a:lvl7pPr marL="2971800" indent="-228600" algn="l" rtl="0" eaLnBrk="0" fontAlgn="base" hangingPunct="0">
              <a:spcBef>
                <a:spcPct val="20000"/>
              </a:spcBef>
              <a:spcAft>
                <a:spcPct val="0"/>
              </a:spcAft>
              <a:buClr>
                <a:srgbClr val="66C1FC"/>
              </a:buClr>
              <a:buChar char="•"/>
              <a:defRPr sz="1600">
                <a:solidFill>
                  <a:srgbClr val="FFFFFF"/>
                </a:solidFill>
                <a:latin typeface="Arial" panose="020B0604020202020204" pitchFamily="34" charset="0"/>
              </a:defRPr>
            </a:lvl7pPr>
            <a:lvl8pPr marL="3429000" indent="-228600" algn="l" rtl="0" eaLnBrk="0" fontAlgn="base" hangingPunct="0">
              <a:spcBef>
                <a:spcPct val="20000"/>
              </a:spcBef>
              <a:spcAft>
                <a:spcPct val="0"/>
              </a:spcAft>
              <a:buClr>
                <a:srgbClr val="66C1FC"/>
              </a:buClr>
              <a:buChar char="•"/>
              <a:defRPr sz="1600">
                <a:solidFill>
                  <a:srgbClr val="FFFFFF"/>
                </a:solidFill>
                <a:latin typeface="Arial" panose="020B0604020202020204" pitchFamily="34" charset="0"/>
              </a:defRPr>
            </a:lvl8pPr>
            <a:lvl9pPr marL="3886200" indent="-228600" algn="l" rtl="0" eaLnBrk="0" fontAlgn="base" hangingPunct="0">
              <a:spcBef>
                <a:spcPct val="20000"/>
              </a:spcBef>
              <a:spcAft>
                <a:spcPct val="0"/>
              </a:spcAft>
              <a:buClr>
                <a:srgbClr val="66C1FC"/>
              </a:buClr>
              <a:buChar char="•"/>
              <a:defRPr sz="1600">
                <a:solidFill>
                  <a:srgbClr val="FFFFFF"/>
                </a:solidFill>
                <a:latin typeface="Arial" panose="020B0604020202020204" pitchFamily="34" charset="0"/>
              </a:defRPr>
            </a:lvl9pPr>
          </a:lstStyle>
          <a:p>
            <a:pPr defTabSz="685800">
              <a:spcBef>
                <a:spcPct val="0"/>
              </a:spcBef>
              <a:buClrTx/>
              <a:buNone/>
            </a:pPr>
            <a:endParaRPr lang="en-US" altLang="en-US" sz="1800">
              <a:solidFill>
                <a:srgbClr val="000000"/>
              </a:solidFill>
              <a:latin typeface="Times New Roman" panose="02020603050405020304" pitchFamily="18" charset="0"/>
            </a:endParaRPr>
          </a:p>
        </p:txBody>
      </p:sp>
      <p:sp>
        <p:nvSpPr>
          <p:cNvPr id="25607" name="AutoShape 7"/>
          <p:cNvSpPr>
            <a:spLocks noChangeArrowheads="1"/>
          </p:cNvSpPr>
          <p:nvPr/>
        </p:nvSpPr>
        <p:spPr bwMode="auto">
          <a:xfrm rot="-2961457">
            <a:off x="4632722" y="5318522"/>
            <a:ext cx="623888" cy="400050"/>
          </a:xfrm>
          <a:prstGeom prst="curvedUpArrow">
            <a:avLst>
              <a:gd name="adj1" fmla="val 36988"/>
              <a:gd name="adj2" fmla="val 73969"/>
              <a:gd name="adj3" fmla="val 33333"/>
            </a:avLst>
          </a:prstGeom>
          <a:solidFill>
            <a:srgbClr val="FF6600"/>
          </a:solidFill>
          <a:ln w="9525">
            <a:solidFill>
              <a:srgbClr val="000000"/>
            </a:solidFill>
            <a:miter lim="800000"/>
            <a:headEnd/>
            <a:tailEnd/>
          </a:ln>
        </p:spPr>
        <p:txBody>
          <a:bodyPr wrap="none" anchor="ctr"/>
          <a:lstStyle>
            <a:lvl1pPr>
              <a:spcBef>
                <a:spcPct val="20000"/>
              </a:spcBef>
              <a:buClr>
                <a:srgbClr val="66C1FC"/>
              </a:buClr>
              <a:buChar char="•"/>
              <a:defRPr sz="2400">
                <a:solidFill>
                  <a:srgbClr val="FFFFFF"/>
                </a:solidFill>
                <a:latin typeface="Arial" panose="020B0604020202020204" pitchFamily="34" charset="0"/>
              </a:defRPr>
            </a:lvl1pPr>
            <a:lvl2pPr marL="742950" indent="-285750">
              <a:spcBef>
                <a:spcPct val="20000"/>
              </a:spcBef>
              <a:buClr>
                <a:srgbClr val="66C1FC"/>
              </a:buClr>
              <a:buChar char="•"/>
              <a:defRPr sz="2000">
                <a:solidFill>
                  <a:srgbClr val="FFFFFF"/>
                </a:solidFill>
                <a:latin typeface="Arial" panose="020B0604020202020204" pitchFamily="34" charset="0"/>
              </a:defRPr>
            </a:lvl2pPr>
            <a:lvl3pPr marL="1143000" indent="-228600">
              <a:spcBef>
                <a:spcPct val="20000"/>
              </a:spcBef>
              <a:buClr>
                <a:srgbClr val="66C1FC"/>
              </a:buClr>
              <a:buChar char="•"/>
              <a:defRPr>
                <a:solidFill>
                  <a:srgbClr val="FFFFFF"/>
                </a:solidFill>
                <a:latin typeface="Arial" panose="020B0604020202020204" pitchFamily="34" charset="0"/>
              </a:defRPr>
            </a:lvl3pPr>
            <a:lvl4pPr marL="1600200" indent="-228600">
              <a:spcBef>
                <a:spcPct val="20000"/>
              </a:spcBef>
              <a:buClr>
                <a:srgbClr val="66C1FC"/>
              </a:buClr>
              <a:buChar char="•"/>
              <a:defRPr sz="1600">
                <a:solidFill>
                  <a:srgbClr val="FFFFFF"/>
                </a:solidFill>
                <a:latin typeface="Arial" panose="020B0604020202020204" pitchFamily="34" charset="0"/>
              </a:defRPr>
            </a:lvl4pPr>
            <a:lvl5pPr marL="2057400" indent="-228600">
              <a:spcBef>
                <a:spcPct val="20000"/>
              </a:spcBef>
              <a:buClr>
                <a:srgbClr val="66C1FC"/>
              </a:buClr>
              <a:buChar char="•"/>
              <a:defRPr sz="1600">
                <a:solidFill>
                  <a:srgbClr val="FFFFFF"/>
                </a:solidFill>
                <a:latin typeface="Arial" panose="020B0604020202020204" pitchFamily="34" charset="0"/>
              </a:defRPr>
            </a:lvl5pPr>
            <a:lvl6pPr marL="2514600" indent="-228600" algn="l" rtl="0" eaLnBrk="0" fontAlgn="base" hangingPunct="0">
              <a:spcBef>
                <a:spcPct val="20000"/>
              </a:spcBef>
              <a:spcAft>
                <a:spcPct val="0"/>
              </a:spcAft>
              <a:buClr>
                <a:srgbClr val="66C1FC"/>
              </a:buClr>
              <a:buChar char="•"/>
              <a:defRPr sz="1600">
                <a:solidFill>
                  <a:srgbClr val="FFFFFF"/>
                </a:solidFill>
                <a:latin typeface="Arial" panose="020B0604020202020204" pitchFamily="34" charset="0"/>
              </a:defRPr>
            </a:lvl6pPr>
            <a:lvl7pPr marL="2971800" indent="-228600" algn="l" rtl="0" eaLnBrk="0" fontAlgn="base" hangingPunct="0">
              <a:spcBef>
                <a:spcPct val="20000"/>
              </a:spcBef>
              <a:spcAft>
                <a:spcPct val="0"/>
              </a:spcAft>
              <a:buClr>
                <a:srgbClr val="66C1FC"/>
              </a:buClr>
              <a:buChar char="•"/>
              <a:defRPr sz="1600">
                <a:solidFill>
                  <a:srgbClr val="FFFFFF"/>
                </a:solidFill>
                <a:latin typeface="Arial" panose="020B0604020202020204" pitchFamily="34" charset="0"/>
              </a:defRPr>
            </a:lvl7pPr>
            <a:lvl8pPr marL="3429000" indent="-228600" algn="l" rtl="0" eaLnBrk="0" fontAlgn="base" hangingPunct="0">
              <a:spcBef>
                <a:spcPct val="20000"/>
              </a:spcBef>
              <a:spcAft>
                <a:spcPct val="0"/>
              </a:spcAft>
              <a:buClr>
                <a:srgbClr val="66C1FC"/>
              </a:buClr>
              <a:buChar char="•"/>
              <a:defRPr sz="1600">
                <a:solidFill>
                  <a:srgbClr val="FFFFFF"/>
                </a:solidFill>
                <a:latin typeface="Arial" panose="020B0604020202020204" pitchFamily="34" charset="0"/>
              </a:defRPr>
            </a:lvl8pPr>
            <a:lvl9pPr marL="3886200" indent="-228600" algn="l" rtl="0" eaLnBrk="0" fontAlgn="base" hangingPunct="0">
              <a:spcBef>
                <a:spcPct val="20000"/>
              </a:spcBef>
              <a:spcAft>
                <a:spcPct val="0"/>
              </a:spcAft>
              <a:buClr>
                <a:srgbClr val="66C1FC"/>
              </a:buClr>
              <a:buChar char="•"/>
              <a:defRPr sz="1600">
                <a:solidFill>
                  <a:srgbClr val="FFFFFF"/>
                </a:solidFill>
                <a:latin typeface="Arial" panose="020B0604020202020204" pitchFamily="34" charset="0"/>
              </a:defRPr>
            </a:lvl9pPr>
          </a:lstStyle>
          <a:p>
            <a:pPr defTabSz="685800">
              <a:spcBef>
                <a:spcPct val="0"/>
              </a:spcBef>
              <a:buClrTx/>
              <a:buNone/>
            </a:pPr>
            <a:endParaRPr lang="en-US" altLang="en-US" sz="1800">
              <a:solidFill>
                <a:srgbClr val="000000"/>
              </a:solidFill>
              <a:latin typeface="Times New Roman" panose="02020603050405020304" pitchFamily="18" charset="0"/>
            </a:endParaRPr>
          </a:p>
        </p:txBody>
      </p:sp>
      <p:sp>
        <p:nvSpPr>
          <p:cNvPr id="25608" name="AutoShape 8"/>
          <p:cNvSpPr>
            <a:spLocks noChangeArrowheads="1"/>
          </p:cNvSpPr>
          <p:nvPr/>
        </p:nvSpPr>
        <p:spPr bwMode="auto">
          <a:xfrm rot="3021887">
            <a:off x="6087666" y="4869656"/>
            <a:ext cx="670322" cy="482204"/>
          </a:xfrm>
          <a:prstGeom prst="upArrow">
            <a:avLst>
              <a:gd name="adj1" fmla="val 50000"/>
              <a:gd name="adj2" fmla="val 35833"/>
            </a:avLst>
          </a:prstGeom>
          <a:solidFill>
            <a:srgbClr val="00FF00"/>
          </a:solidFill>
          <a:ln w="9525">
            <a:solidFill>
              <a:srgbClr val="000000"/>
            </a:solidFill>
            <a:miter lim="800000"/>
            <a:headEnd/>
            <a:tailEnd/>
          </a:ln>
        </p:spPr>
        <p:txBody>
          <a:bodyPr wrap="none" anchor="ctr"/>
          <a:lstStyle>
            <a:lvl1pPr>
              <a:spcBef>
                <a:spcPct val="20000"/>
              </a:spcBef>
              <a:buClr>
                <a:srgbClr val="66C1FC"/>
              </a:buClr>
              <a:buChar char="•"/>
              <a:defRPr sz="2400">
                <a:solidFill>
                  <a:srgbClr val="FFFFFF"/>
                </a:solidFill>
                <a:latin typeface="Arial" panose="020B0604020202020204" pitchFamily="34" charset="0"/>
              </a:defRPr>
            </a:lvl1pPr>
            <a:lvl2pPr marL="742950" indent="-285750">
              <a:spcBef>
                <a:spcPct val="20000"/>
              </a:spcBef>
              <a:buClr>
                <a:srgbClr val="66C1FC"/>
              </a:buClr>
              <a:buChar char="•"/>
              <a:defRPr sz="2000">
                <a:solidFill>
                  <a:srgbClr val="FFFFFF"/>
                </a:solidFill>
                <a:latin typeface="Arial" panose="020B0604020202020204" pitchFamily="34" charset="0"/>
              </a:defRPr>
            </a:lvl2pPr>
            <a:lvl3pPr marL="1143000" indent="-228600">
              <a:spcBef>
                <a:spcPct val="20000"/>
              </a:spcBef>
              <a:buClr>
                <a:srgbClr val="66C1FC"/>
              </a:buClr>
              <a:buChar char="•"/>
              <a:defRPr>
                <a:solidFill>
                  <a:srgbClr val="FFFFFF"/>
                </a:solidFill>
                <a:latin typeface="Arial" panose="020B0604020202020204" pitchFamily="34" charset="0"/>
              </a:defRPr>
            </a:lvl3pPr>
            <a:lvl4pPr marL="1600200" indent="-228600">
              <a:spcBef>
                <a:spcPct val="20000"/>
              </a:spcBef>
              <a:buClr>
                <a:srgbClr val="66C1FC"/>
              </a:buClr>
              <a:buChar char="•"/>
              <a:defRPr sz="1600">
                <a:solidFill>
                  <a:srgbClr val="FFFFFF"/>
                </a:solidFill>
                <a:latin typeface="Arial" panose="020B0604020202020204" pitchFamily="34" charset="0"/>
              </a:defRPr>
            </a:lvl4pPr>
            <a:lvl5pPr marL="2057400" indent="-228600">
              <a:spcBef>
                <a:spcPct val="20000"/>
              </a:spcBef>
              <a:buClr>
                <a:srgbClr val="66C1FC"/>
              </a:buClr>
              <a:buChar char="•"/>
              <a:defRPr sz="1600">
                <a:solidFill>
                  <a:srgbClr val="FFFFFF"/>
                </a:solidFill>
                <a:latin typeface="Arial" panose="020B0604020202020204" pitchFamily="34" charset="0"/>
              </a:defRPr>
            </a:lvl5pPr>
            <a:lvl6pPr marL="2514600" indent="-228600" algn="l" rtl="0" eaLnBrk="0" fontAlgn="base" hangingPunct="0">
              <a:spcBef>
                <a:spcPct val="20000"/>
              </a:spcBef>
              <a:spcAft>
                <a:spcPct val="0"/>
              </a:spcAft>
              <a:buClr>
                <a:srgbClr val="66C1FC"/>
              </a:buClr>
              <a:buChar char="•"/>
              <a:defRPr sz="1600">
                <a:solidFill>
                  <a:srgbClr val="FFFFFF"/>
                </a:solidFill>
                <a:latin typeface="Arial" panose="020B0604020202020204" pitchFamily="34" charset="0"/>
              </a:defRPr>
            </a:lvl6pPr>
            <a:lvl7pPr marL="2971800" indent="-228600" algn="l" rtl="0" eaLnBrk="0" fontAlgn="base" hangingPunct="0">
              <a:spcBef>
                <a:spcPct val="20000"/>
              </a:spcBef>
              <a:spcAft>
                <a:spcPct val="0"/>
              </a:spcAft>
              <a:buClr>
                <a:srgbClr val="66C1FC"/>
              </a:buClr>
              <a:buChar char="•"/>
              <a:defRPr sz="1600">
                <a:solidFill>
                  <a:srgbClr val="FFFFFF"/>
                </a:solidFill>
                <a:latin typeface="Arial" panose="020B0604020202020204" pitchFamily="34" charset="0"/>
              </a:defRPr>
            </a:lvl7pPr>
            <a:lvl8pPr marL="3429000" indent="-228600" algn="l" rtl="0" eaLnBrk="0" fontAlgn="base" hangingPunct="0">
              <a:spcBef>
                <a:spcPct val="20000"/>
              </a:spcBef>
              <a:spcAft>
                <a:spcPct val="0"/>
              </a:spcAft>
              <a:buClr>
                <a:srgbClr val="66C1FC"/>
              </a:buClr>
              <a:buChar char="•"/>
              <a:defRPr sz="1600">
                <a:solidFill>
                  <a:srgbClr val="FFFFFF"/>
                </a:solidFill>
                <a:latin typeface="Arial" panose="020B0604020202020204" pitchFamily="34" charset="0"/>
              </a:defRPr>
            </a:lvl8pPr>
            <a:lvl9pPr marL="3886200" indent="-228600" algn="l" rtl="0" eaLnBrk="0" fontAlgn="base" hangingPunct="0">
              <a:spcBef>
                <a:spcPct val="20000"/>
              </a:spcBef>
              <a:spcAft>
                <a:spcPct val="0"/>
              </a:spcAft>
              <a:buClr>
                <a:srgbClr val="66C1FC"/>
              </a:buClr>
              <a:buChar char="•"/>
              <a:defRPr sz="1600">
                <a:solidFill>
                  <a:srgbClr val="FFFFFF"/>
                </a:solidFill>
                <a:latin typeface="Arial" panose="020B0604020202020204" pitchFamily="34" charset="0"/>
              </a:defRPr>
            </a:lvl9pPr>
          </a:lstStyle>
          <a:p>
            <a:pPr defTabSz="685800">
              <a:spcBef>
                <a:spcPct val="0"/>
              </a:spcBef>
              <a:buClrTx/>
              <a:buNone/>
            </a:pPr>
            <a:endParaRPr lang="en-US" altLang="en-US" sz="1800">
              <a:solidFill>
                <a:srgbClr val="000000"/>
              </a:solidFill>
              <a:latin typeface="Times New Roman" panose="02020603050405020304" pitchFamily="18" charset="0"/>
            </a:endParaRPr>
          </a:p>
        </p:txBody>
      </p:sp>
      <p:sp>
        <p:nvSpPr>
          <p:cNvPr id="130057" name="Text Box 9"/>
          <p:cNvSpPr txBox="1">
            <a:spLocks noChangeArrowheads="1"/>
          </p:cNvSpPr>
          <p:nvPr/>
        </p:nvSpPr>
        <p:spPr bwMode="auto">
          <a:xfrm>
            <a:off x="4143347" y="1972081"/>
            <a:ext cx="2662139" cy="461665"/>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wrap="none">
            <a:spAutoFit/>
          </a:bodyPr>
          <a:lstStyle/>
          <a:p>
            <a:pPr defTabSz="685800">
              <a:spcBef>
                <a:spcPct val="30000"/>
              </a:spcBef>
              <a:defRPr/>
            </a:pPr>
            <a:r>
              <a:rPr lang="en-US" sz="2400" dirty="0">
                <a:solidFill>
                  <a:srgbClr val="FF0000"/>
                </a:solidFill>
                <a:effectLst>
                  <a:outerShdw blurRad="38100" dist="38100" dir="2700000" algn="tl">
                    <a:srgbClr val="C0C0C0"/>
                  </a:outerShdw>
                </a:effectLst>
                <a:latin typeface="Arial" charset="0"/>
              </a:rPr>
              <a:t>Well sealed check</a:t>
            </a:r>
          </a:p>
        </p:txBody>
      </p:sp>
      <p:sp>
        <p:nvSpPr>
          <p:cNvPr id="40970" name="AutoShape 11"/>
          <p:cNvSpPr>
            <a:spLocks noChangeArrowheads="1"/>
          </p:cNvSpPr>
          <p:nvPr/>
        </p:nvSpPr>
        <p:spPr bwMode="auto">
          <a:xfrm rot="3021887">
            <a:off x="4262439" y="4967289"/>
            <a:ext cx="170260" cy="389335"/>
          </a:xfrm>
          <a:prstGeom prst="upArrow">
            <a:avLst>
              <a:gd name="adj1" fmla="val 50000"/>
              <a:gd name="adj2" fmla="val 42749"/>
            </a:avLst>
          </a:prstGeom>
          <a:solidFill>
            <a:srgbClr val="00FF00"/>
          </a:solidFill>
          <a:ln w="9525">
            <a:solidFill>
              <a:srgbClr val="000000"/>
            </a:solidFill>
            <a:miter lim="800000"/>
            <a:headEnd/>
            <a:tailEnd/>
          </a:ln>
        </p:spPr>
        <p:txBody>
          <a:bodyPr wrap="none" anchor="ctr"/>
          <a:lstStyle>
            <a:lvl1pPr>
              <a:spcBef>
                <a:spcPct val="20000"/>
              </a:spcBef>
              <a:buClr>
                <a:srgbClr val="66C1FC"/>
              </a:buClr>
              <a:buChar char="•"/>
              <a:defRPr sz="2400">
                <a:solidFill>
                  <a:srgbClr val="FFFFFF"/>
                </a:solidFill>
                <a:latin typeface="Arial" panose="020B0604020202020204" pitchFamily="34" charset="0"/>
              </a:defRPr>
            </a:lvl1pPr>
            <a:lvl2pPr marL="742950" indent="-285750">
              <a:spcBef>
                <a:spcPct val="20000"/>
              </a:spcBef>
              <a:buClr>
                <a:srgbClr val="66C1FC"/>
              </a:buClr>
              <a:buChar char="•"/>
              <a:defRPr sz="2000">
                <a:solidFill>
                  <a:srgbClr val="FFFFFF"/>
                </a:solidFill>
                <a:latin typeface="Arial" panose="020B0604020202020204" pitchFamily="34" charset="0"/>
              </a:defRPr>
            </a:lvl2pPr>
            <a:lvl3pPr marL="1143000" indent="-228600">
              <a:spcBef>
                <a:spcPct val="20000"/>
              </a:spcBef>
              <a:buClr>
                <a:srgbClr val="66C1FC"/>
              </a:buClr>
              <a:buChar char="•"/>
              <a:defRPr>
                <a:solidFill>
                  <a:srgbClr val="FFFFFF"/>
                </a:solidFill>
                <a:latin typeface="Arial" panose="020B0604020202020204" pitchFamily="34" charset="0"/>
              </a:defRPr>
            </a:lvl3pPr>
            <a:lvl4pPr marL="1600200" indent="-228600">
              <a:spcBef>
                <a:spcPct val="20000"/>
              </a:spcBef>
              <a:buClr>
                <a:srgbClr val="66C1FC"/>
              </a:buClr>
              <a:buChar char="•"/>
              <a:defRPr sz="1600">
                <a:solidFill>
                  <a:srgbClr val="FFFFFF"/>
                </a:solidFill>
                <a:latin typeface="Arial" panose="020B0604020202020204" pitchFamily="34" charset="0"/>
              </a:defRPr>
            </a:lvl4pPr>
            <a:lvl5pPr marL="2057400" indent="-228600">
              <a:spcBef>
                <a:spcPct val="20000"/>
              </a:spcBef>
              <a:buClr>
                <a:srgbClr val="66C1FC"/>
              </a:buClr>
              <a:buChar char="•"/>
              <a:defRPr sz="1600">
                <a:solidFill>
                  <a:srgbClr val="FFFFFF"/>
                </a:solidFill>
                <a:latin typeface="Arial" panose="020B0604020202020204" pitchFamily="34" charset="0"/>
              </a:defRPr>
            </a:lvl5pPr>
            <a:lvl6pPr marL="2514600" indent="-228600" algn="l" rtl="0" eaLnBrk="0" fontAlgn="base" hangingPunct="0">
              <a:spcBef>
                <a:spcPct val="20000"/>
              </a:spcBef>
              <a:spcAft>
                <a:spcPct val="0"/>
              </a:spcAft>
              <a:buClr>
                <a:srgbClr val="66C1FC"/>
              </a:buClr>
              <a:buChar char="•"/>
              <a:defRPr sz="1600">
                <a:solidFill>
                  <a:srgbClr val="FFFFFF"/>
                </a:solidFill>
                <a:latin typeface="Arial" panose="020B0604020202020204" pitchFamily="34" charset="0"/>
              </a:defRPr>
            </a:lvl6pPr>
            <a:lvl7pPr marL="2971800" indent="-228600" algn="l" rtl="0" eaLnBrk="0" fontAlgn="base" hangingPunct="0">
              <a:spcBef>
                <a:spcPct val="20000"/>
              </a:spcBef>
              <a:spcAft>
                <a:spcPct val="0"/>
              </a:spcAft>
              <a:buClr>
                <a:srgbClr val="66C1FC"/>
              </a:buClr>
              <a:buChar char="•"/>
              <a:defRPr sz="1600">
                <a:solidFill>
                  <a:srgbClr val="FFFFFF"/>
                </a:solidFill>
                <a:latin typeface="Arial" panose="020B0604020202020204" pitchFamily="34" charset="0"/>
              </a:defRPr>
            </a:lvl7pPr>
            <a:lvl8pPr marL="3429000" indent="-228600" algn="l" rtl="0" eaLnBrk="0" fontAlgn="base" hangingPunct="0">
              <a:spcBef>
                <a:spcPct val="20000"/>
              </a:spcBef>
              <a:spcAft>
                <a:spcPct val="0"/>
              </a:spcAft>
              <a:buClr>
                <a:srgbClr val="66C1FC"/>
              </a:buClr>
              <a:buChar char="•"/>
              <a:defRPr sz="1600">
                <a:solidFill>
                  <a:srgbClr val="FFFFFF"/>
                </a:solidFill>
                <a:latin typeface="Arial" panose="020B0604020202020204" pitchFamily="34" charset="0"/>
              </a:defRPr>
            </a:lvl8pPr>
            <a:lvl9pPr marL="3886200" indent="-228600" algn="l" rtl="0" eaLnBrk="0" fontAlgn="base" hangingPunct="0">
              <a:spcBef>
                <a:spcPct val="20000"/>
              </a:spcBef>
              <a:spcAft>
                <a:spcPct val="0"/>
              </a:spcAft>
              <a:buClr>
                <a:srgbClr val="66C1FC"/>
              </a:buClr>
              <a:buChar char="•"/>
              <a:defRPr sz="1600">
                <a:solidFill>
                  <a:srgbClr val="FFFFFF"/>
                </a:solidFill>
                <a:latin typeface="Arial" panose="020B0604020202020204" pitchFamily="34" charset="0"/>
              </a:defRPr>
            </a:lvl9pPr>
          </a:lstStyle>
          <a:p>
            <a:pPr defTabSz="685800">
              <a:spcBef>
                <a:spcPct val="0"/>
              </a:spcBef>
              <a:buClrTx/>
              <a:buNone/>
            </a:pPr>
            <a:endParaRPr lang="en-US" altLang="en-US" sz="1800">
              <a:solidFill>
                <a:srgbClr val="000000"/>
              </a:solidFill>
              <a:latin typeface="Times New Roman" panose="02020603050405020304" pitchFamily="18" charset="0"/>
            </a:endParaRPr>
          </a:p>
        </p:txBody>
      </p:sp>
      <p:sp>
        <p:nvSpPr>
          <p:cNvPr id="13" name="Rectangle 3"/>
          <p:cNvSpPr txBox="1">
            <a:spLocks noChangeArrowheads="1"/>
          </p:cNvSpPr>
          <p:nvPr/>
        </p:nvSpPr>
        <p:spPr>
          <a:xfrm>
            <a:off x="279452" y="1920585"/>
            <a:ext cx="2643385" cy="564656"/>
          </a:xfrm>
          <a:prstGeom prst="rect">
            <a:avLst/>
          </a:prstGeom>
        </p:spPr>
        <p:style>
          <a:lnRef idx="2">
            <a:schemeClr val="accent5"/>
          </a:lnRef>
          <a:fillRef idx="1">
            <a:schemeClr val="lt1"/>
          </a:fillRef>
          <a:effectRef idx="0">
            <a:schemeClr val="accent5"/>
          </a:effectRef>
          <a:fontRef idx="minor">
            <a:schemeClr val="dk1"/>
          </a:fontRef>
        </p:style>
        <p:txBody>
          <a:bodyPr/>
          <a:lstStyle>
            <a:lvl1pPr marL="342900" indent="-342900" algn="l" rtl="0" eaLnBrk="1" fontAlgn="base" hangingPunct="1">
              <a:spcBef>
                <a:spcPct val="20000"/>
              </a:spcBef>
              <a:spcAft>
                <a:spcPct val="0"/>
              </a:spcAft>
              <a:buClr>
                <a:srgbClr val="66C1FC"/>
              </a:buClr>
              <a:buChar char="•"/>
              <a:defRPr sz="2400">
                <a:solidFill>
                  <a:srgbClr val="FFFFFF"/>
                </a:solidFill>
                <a:latin typeface="+mn-lt"/>
                <a:ea typeface="+mn-ea"/>
                <a:cs typeface="+mn-cs"/>
              </a:defRPr>
            </a:lvl1pPr>
            <a:lvl2pPr marL="742950" indent="-285750" algn="l" rtl="0" eaLnBrk="1" fontAlgn="base" hangingPunct="1">
              <a:spcBef>
                <a:spcPct val="20000"/>
              </a:spcBef>
              <a:spcAft>
                <a:spcPct val="0"/>
              </a:spcAft>
              <a:buClr>
                <a:srgbClr val="66C1FC"/>
              </a:buClr>
              <a:buChar char="•"/>
              <a:defRPr sz="2000">
                <a:solidFill>
                  <a:srgbClr val="FFFFFF"/>
                </a:solidFill>
                <a:latin typeface="+mn-lt"/>
              </a:defRPr>
            </a:lvl2pPr>
            <a:lvl3pPr marL="1143000" indent="-228600" algn="l" rtl="0" eaLnBrk="1" fontAlgn="base" hangingPunct="1">
              <a:spcBef>
                <a:spcPct val="20000"/>
              </a:spcBef>
              <a:spcAft>
                <a:spcPct val="0"/>
              </a:spcAft>
              <a:buClr>
                <a:srgbClr val="66C1FC"/>
              </a:buClr>
              <a:buChar char="•"/>
              <a:defRPr>
                <a:solidFill>
                  <a:srgbClr val="FFFFFF"/>
                </a:solidFill>
                <a:latin typeface="+mn-lt"/>
              </a:defRPr>
            </a:lvl3pPr>
            <a:lvl4pPr marL="1600200" indent="-228600" algn="l" rtl="0" eaLnBrk="1" fontAlgn="base" hangingPunct="1">
              <a:spcBef>
                <a:spcPct val="20000"/>
              </a:spcBef>
              <a:spcAft>
                <a:spcPct val="0"/>
              </a:spcAft>
              <a:buClr>
                <a:srgbClr val="66C1FC"/>
              </a:buClr>
              <a:buChar char="•"/>
              <a:defRPr sz="1600">
                <a:solidFill>
                  <a:srgbClr val="FFFFFF"/>
                </a:solidFill>
                <a:latin typeface="+mn-lt"/>
              </a:defRPr>
            </a:lvl4pPr>
            <a:lvl5pPr marL="2057400" indent="-228600" algn="l" rtl="0" eaLnBrk="1" fontAlgn="base" hangingPunct="1">
              <a:spcBef>
                <a:spcPct val="20000"/>
              </a:spcBef>
              <a:spcAft>
                <a:spcPct val="0"/>
              </a:spcAft>
              <a:buClr>
                <a:srgbClr val="66C1FC"/>
              </a:buClr>
              <a:buChar char="•"/>
              <a:defRPr sz="1600">
                <a:solidFill>
                  <a:srgbClr val="FFFFFF"/>
                </a:solidFill>
                <a:latin typeface="+mn-lt"/>
              </a:defRPr>
            </a:lvl5pPr>
            <a:lvl6pPr marL="2514600" indent="-228600" algn="l" rtl="0" eaLnBrk="1" fontAlgn="base" hangingPunct="1">
              <a:spcBef>
                <a:spcPct val="20000"/>
              </a:spcBef>
              <a:spcAft>
                <a:spcPct val="0"/>
              </a:spcAft>
              <a:buClr>
                <a:srgbClr val="66C1FC"/>
              </a:buClr>
              <a:buChar char="•"/>
              <a:defRPr sz="1600">
                <a:solidFill>
                  <a:srgbClr val="FFFFFF"/>
                </a:solidFill>
                <a:latin typeface="+mn-lt"/>
              </a:defRPr>
            </a:lvl6pPr>
            <a:lvl7pPr marL="2971800" indent="-228600" algn="l" rtl="0" eaLnBrk="1" fontAlgn="base" hangingPunct="1">
              <a:spcBef>
                <a:spcPct val="20000"/>
              </a:spcBef>
              <a:spcAft>
                <a:spcPct val="0"/>
              </a:spcAft>
              <a:buClr>
                <a:srgbClr val="66C1FC"/>
              </a:buClr>
              <a:buChar char="•"/>
              <a:defRPr sz="1600">
                <a:solidFill>
                  <a:srgbClr val="FFFFFF"/>
                </a:solidFill>
                <a:latin typeface="+mn-lt"/>
              </a:defRPr>
            </a:lvl7pPr>
            <a:lvl8pPr marL="3429000" indent="-228600" algn="l" rtl="0" eaLnBrk="1" fontAlgn="base" hangingPunct="1">
              <a:spcBef>
                <a:spcPct val="20000"/>
              </a:spcBef>
              <a:spcAft>
                <a:spcPct val="0"/>
              </a:spcAft>
              <a:buClr>
                <a:srgbClr val="66C1FC"/>
              </a:buClr>
              <a:buChar char="•"/>
              <a:defRPr sz="1600">
                <a:solidFill>
                  <a:srgbClr val="FFFFFF"/>
                </a:solidFill>
                <a:latin typeface="+mn-lt"/>
              </a:defRPr>
            </a:lvl8pPr>
            <a:lvl9pPr marL="3886200" indent="-228600" algn="l" rtl="0" eaLnBrk="1" fontAlgn="base" hangingPunct="1">
              <a:spcBef>
                <a:spcPct val="20000"/>
              </a:spcBef>
              <a:spcAft>
                <a:spcPct val="0"/>
              </a:spcAft>
              <a:buClr>
                <a:srgbClr val="66C1FC"/>
              </a:buClr>
              <a:buChar char="•"/>
              <a:defRPr sz="1600">
                <a:solidFill>
                  <a:srgbClr val="FFFFFF"/>
                </a:solidFill>
                <a:latin typeface="+mn-lt"/>
              </a:defRPr>
            </a:lvl9pPr>
          </a:lstStyle>
          <a:p>
            <a:pPr defTabSz="685800">
              <a:defRPr/>
            </a:pPr>
            <a:r>
              <a:rPr lang="en-US" altLang="en-US" kern="0" dirty="0">
                <a:solidFill>
                  <a:srgbClr val="FF0000"/>
                </a:solidFill>
                <a:sym typeface="Wingdings" pitchFamily="2" charset="2"/>
              </a:rPr>
              <a:t>N95 respirator</a:t>
            </a:r>
          </a:p>
        </p:txBody>
      </p:sp>
      <p:sp>
        <p:nvSpPr>
          <p:cNvPr id="59405" name="AutoShape 2"/>
          <p:cNvSpPr>
            <a:spLocks noGrp="1" noChangeArrowheads="1"/>
          </p:cNvSpPr>
          <p:nvPr>
            <p:ph type="title"/>
          </p:nvPr>
        </p:nvSpPr>
        <p:spPr>
          <a:xfrm>
            <a:off x="0" y="152400"/>
            <a:ext cx="8382000" cy="1358163"/>
          </a:xfrm>
        </p:spPr>
        <p:style>
          <a:lnRef idx="1">
            <a:schemeClr val="accent1"/>
          </a:lnRef>
          <a:fillRef idx="2">
            <a:schemeClr val="accent1"/>
          </a:fillRef>
          <a:effectRef idx="1">
            <a:schemeClr val="accent1"/>
          </a:effectRef>
          <a:fontRef idx="minor">
            <a:schemeClr val="dk1"/>
          </a:fontRef>
        </p:style>
        <p:txBody>
          <a:bodyPr>
            <a:normAutofit/>
          </a:bodyPr>
          <a:lstStyle/>
          <a:p>
            <a:pPr algn="ctr" eaLnBrk="1" hangingPunct="1"/>
            <a:r>
              <a:rPr lang="en-US" altLang="en-US" dirty="0" smtClean="0">
                <a:solidFill>
                  <a:schemeClr val="tx1"/>
                </a:solidFill>
              </a:rPr>
              <a:t>For Airborne Precautions</a:t>
            </a:r>
          </a:p>
        </p:txBody>
      </p:sp>
      <p:pic>
        <p:nvPicPr>
          <p:cNvPr id="12" name="Picture 11"/>
          <p:cNvPicPr>
            <a:picLocks noChangeAspect="1"/>
          </p:cNvPicPr>
          <p:nvPr/>
        </p:nvPicPr>
        <p:blipFill>
          <a:blip r:embed="rId4"/>
          <a:stretch>
            <a:fillRect/>
          </a:stretch>
        </p:blipFill>
        <p:spPr>
          <a:xfrm>
            <a:off x="601020" y="3160190"/>
            <a:ext cx="2000250" cy="272534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Rectangle 1"/>
          <p:cNvSpPr/>
          <p:nvPr/>
        </p:nvSpPr>
        <p:spPr>
          <a:xfrm>
            <a:off x="3198573" y="5910154"/>
            <a:ext cx="1830437" cy="461665"/>
          </a:xfrm>
          <a:prstGeom prst="rect">
            <a:avLst/>
          </a:prstGeom>
        </p:spPr>
        <p:txBody>
          <a:bodyPr wrap="none">
            <a:spAutoFit/>
          </a:bodyPr>
          <a:lstStyle/>
          <a:p>
            <a:r>
              <a:rPr lang="en-US" sz="2400" b="1" i="1" u="sng" dirty="0">
                <a:solidFill>
                  <a:schemeClr val="tx1">
                    <a:lumMod val="95000"/>
                    <a:lumOff val="5000"/>
                  </a:schemeClr>
                </a:solidFill>
              </a:rPr>
              <a:t>MC-ICD-P/05</a:t>
            </a:r>
          </a:p>
        </p:txBody>
      </p:sp>
    </p:spTree>
    <p:extLst>
      <p:ext uri="{BB962C8B-B14F-4D97-AF65-F5344CB8AC3E}">
        <p14:creationId xmlns:p14="http://schemas.microsoft.com/office/powerpoint/2010/main" val="379145519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0057"/>
                                        </p:tgtEl>
                                        <p:attrNameLst>
                                          <p:attrName>style.visibility</p:attrName>
                                        </p:attrNameLst>
                                      </p:cBhvr>
                                      <p:to>
                                        <p:strVal val="visible"/>
                                      </p:to>
                                    </p:set>
                                    <p:anim calcmode="lin" valueType="num">
                                      <p:cBhvr additive="base">
                                        <p:cTn id="7" dur="500" fill="hold"/>
                                        <p:tgtEl>
                                          <p:spTgt spid="130057"/>
                                        </p:tgtEl>
                                        <p:attrNameLst>
                                          <p:attrName>ppt_x</p:attrName>
                                        </p:attrNameLst>
                                      </p:cBhvr>
                                      <p:tavLst>
                                        <p:tav tm="0">
                                          <p:val>
                                            <p:strVal val="#ppt_x"/>
                                          </p:val>
                                        </p:tav>
                                        <p:tav tm="100000">
                                          <p:val>
                                            <p:strVal val="#ppt_x"/>
                                          </p:val>
                                        </p:tav>
                                      </p:tavLst>
                                    </p:anim>
                                    <p:anim calcmode="lin" valueType="num">
                                      <p:cBhvr additive="base">
                                        <p:cTn id="8" dur="500" fill="hold"/>
                                        <p:tgtEl>
                                          <p:spTgt spid="13005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0962"/>
                                        </p:tgtEl>
                                        <p:attrNameLst>
                                          <p:attrName>style.visibility</p:attrName>
                                        </p:attrNameLst>
                                      </p:cBhvr>
                                      <p:to>
                                        <p:strVal val="visible"/>
                                      </p:to>
                                    </p:set>
                                  </p:childTnLst>
                                </p:cTn>
                              </p:par>
                              <p:par>
                                <p:cTn id="13" presetID="42" presetClass="entr" presetSubtype="0" fill="hold" grpId="0" nodeType="withEffect">
                                  <p:stCondLst>
                                    <p:cond delay="0"/>
                                  </p:stCondLst>
                                  <p:childTnLst>
                                    <p:set>
                                      <p:cBhvr>
                                        <p:cTn id="14" dur="1" fill="hold">
                                          <p:stCondLst>
                                            <p:cond delay="0"/>
                                          </p:stCondLst>
                                        </p:cTn>
                                        <p:tgtEl>
                                          <p:spTgt spid="40970"/>
                                        </p:tgtEl>
                                        <p:attrNameLst>
                                          <p:attrName>style.visibility</p:attrName>
                                        </p:attrNameLst>
                                      </p:cBhvr>
                                      <p:to>
                                        <p:strVal val="visible"/>
                                      </p:to>
                                    </p:set>
                                    <p:animEffect transition="in" filter="fade">
                                      <p:cBhvr>
                                        <p:cTn id="15" dur="1000"/>
                                        <p:tgtEl>
                                          <p:spTgt spid="40970"/>
                                        </p:tgtEl>
                                      </p:cBhvr>
                                    </p:animEffect>
                                    <p:anim calcmode="lin" valueType="num">
                                      <p:cBhvr>
                                        <p:cTn id="16" dur="1000" fill="hold"/>
                                        <p:tgtEl>
                                          <p:spTgt spid="40970"/>
                                        </p:tgtEl>
                                        <p:attrNameLst>
                                          <p:attrName>ppt_x</p:attrName>
                                        </p:attrNameLst>
                                      </p:cBhvr>
                                      <p:tavLst>
                                        <p:tav tm="0">
                                          <p:val>
                                            <p:strVal val="#ppt_x"/>
                                          </p:val>
                                        </p:tav>
                                        <p:tav tm="100000">
                                          <p:val>
                                            <p:strVal val="#ppt_x"/>
                                          </p:val>
                                        </p:tav>
                                      </p:tavLst>
                                    </p:anim>
                                    <p:anim calcmode="lin" valueType="num">
                                      <p:cBhvr>
                                        <p:cTn id="17" dur="1000" fill="hold"/>
                                        <p:tgtEl>
                                          <p:spTgt spid="40970"/>
                                        </p:tgtEl>
                                        <p:attrNameLst>
                                          <p:attrName>ppt_y</p:attrName>
                                        </p:attrNameLst>
                                      </p:cBhvr>
                                      <p:tavLst>
                                        <p:tav tm="0">
                                          <p:val>
                                            <p:strVal val="#ppt_y+.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2" nodeType="clickEffect">
                                  <p:stCondLst>
                                    <p:cond delay="0"/>
                                  </p:stCondLst>
                                  <p:childTnLst>
                                    <p:set>
                                      <p:cBhvr>
                                        <p:cTn id="21" dur="1" fill="hold">
                                          <p:stCondLst>
                                            <p:cond delay="0"/>
                                          </p:stCondLst>
                                        </p:cTn>
                                        <p:tgtEl>
                                          <p:spTgt spid="25605"/>
                                        </p:tgtEl>
                                        <p:attrNameLst>
                                          <p:attrName>style.visibility</p:attrName>
                                        </p:attrNameLst>
                                      </p:cBhvr>
                                      <p:to>
                                        <p:strVal val="visible"/>
                                      </p:to>
                                    </p:set>
                                  </p:childTnLst>
                                </p:cTn>
                              </p:par>
                              <p:par>
                                <p:cTn id="22" presetID="1" presetClass="entr" presetSubtype="0" fill="hold" grpId="2" nodeType="withEffect">
                                  <p:stCondLst>
                                    <p:cond delay="0"/>
                                  </p:stCondLst>
                                  <p:childTnLst>
                                    <p:set>
                                      <p:cBhvr>
                                        <p:cTn id="23" dur="1" fill="hold">
                                          <p:stCondLst>
                                            <p:cond delay="0"/>
                                          </p:stCondLst>
                                        </p:cTn>
                                        <p:tgtEl>
                                          <p:spTgt spid="25606"/>
                                        </p:tgtEl>
                                        <p:attrNameLst>
                                          <p:attrName>style.visibility</p:attrName>
                                        </p:attrNameLst>
                                      </p:cBhvr>
                                      <p:to>
                                        <p:strVal val="visible"/>
                                      </p:to>
                                    </p:set>
                                  </p:childTnLst>
                                </p:cTn>
                              </p:par>
                              <p:par>
                                <p:cTn id="24" presetID="1" presetClass="entr" presetSubtype="0" fill="hold" grpId="2" nodeType="withEffect">
                                  <p:stCondLst>
                                    <p:cond delay="0"/>
                                  </p:stCondLst>
                                  <p:childTnLst>
                                    <p:set>
                                      <p:cBhvr>
                                        <p:cTn id="25" dur="1" fill="hold">
                                          <p:stCondLst>
                                            <p:cond delay="0"/>
                                          </p:stCondLst>
                                        </p:cTn>
                                        <p:tgtEl>
                                          <p:spTgt spid="25607"/>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32" presetClass="emph" presetSubtype="0" fill="hold" grpId="0" nodeType="clickEffect">
                                  <p:stCondLst>
                                    <p:cond delay="0"/>
                                  </p:stCondLst>
                                  <p:childTnLst>
                                    <p:animRot by="120000">
                                      <p:cBhvr>
                                        <p:cTn id="29" dur="100" fill="hold">
                                          <p:stCondLst>
                                            <p:cond delay="0"/>
                                          </p:stCondLst>
                                        </p:cTn>
                                        <p:tgtEl>
                                          <p:spTgt spid="25605"/>
                                        </p:tgtEl>
                                        <p:attrNameLst>
                                          <p:attrName>r</p:attrName>
                                        </p:attrNameLst>
                                      </p:cBhvr>
                                    </p:animRot>
                                    <p:animRot by="-240000">
                                      <p:cBhvr>
                                        <p:cTn id="30" dur="200" fill="hold">
                                          <p:stCondLst>
                                            <p:cond delay="200"/>
                                          </p:stCondLst>
                                        </p:cTn>
                                        <p:tgtEl>
                                          <p:spTgt spid="25605"/>
                                        </p:tgtEl>
                                        <p:attrNameLst>
                                          <p:attrName>r</p:attrName>
                                        </p:attrNameLst>
                                      </p:cBhvr>
                                    </p:animRot>
                                    <p:animRot by="240000">
                                      <p:cBhvr>
                                        <p:cTn id="31" dur="200" fill="hold">
                                          <p:stCondLst>
                                            <p:cond delay="400"/>
                                          </p:stCondLst>
                                        </p:cTn>
                                        <p:tgtEl>
                                          <p:spTgt spid="25605"/>
                                        </p:tgtEl>
                                        <p:attrNameLst>
                                          <p:attrName>r</p:attrName>
                                        </p:attrNameLst>
                                      </p:cBhvr>
                                    </p:animRot>
                                    <p:animRot by="-240000">
                                      <p:cBhvr>
                                        <p:cTn id="32" dur="200" fill="hold">
                                          <p:stCondLst>
                                            <p:cond delay="600"/>
                                          </p:stCondLst>
                                        </p:cTn>
                                        <p:tgtEl>
                                          <p:spTgt spid="25605"/>
                                        </p:tgtEl>
                                        <p:attrNameLst>
                                          <p:attrName>r</p:attrName>
                                        </p:attrNameLst>
                                      </p:cBhvr>
                                    </p:animRot>
                                    <p:animRot by="120000">
                                      <p:cBhvr>
                                        <p:cTn id="33" dur="200" fill="hold">
                                          <p:stCondLst>
                                            <p:cond delay="800"/>
                                          </p:stCondLst>
                                        </p:cTn>
                                        <p:tgtEl>
                                          <p:spTgt spid="25605"/>
                                        </p:tgtEl>
                                        <p:attrNameLst>
                                          <p:attrName>r</p:attrName>
                                        </p:attrNameLst>
                                      </p:cBhvr>
                                    </p:animRot>
                                  </p:childTnLst>
                                </p:cTn>
                              </p:par>
                              <p:par>
                                <p:cTn id="34" presetID="32" presetClass="emph" presetSubtype="0" fill="hold" grpId="0" nodeType="withEffect">
                                  <p:stCondLst>
                                    <p:cond delay="0"/>
                                  </p:stCondLst>
                                  <p:childTnLst>
                                    <p:animRot by="120000">
                                      <p:cBhvr>
                                        <p:cTn id="35" dur="100" fill="hold">
                                          <p:stCondLst>
                                            <p:cond delay="0"/>
                                          </p:stCondLst>
                                        </p:cTn>
                                        <p:tgtEl>
                                          <p:spTgt spid="25606"/>
                                        </p:tgtEl>
                                        <p:attrNameLst>
                                          <p:attrName>r</p:attrName>
                                        </p:attrNameLst>
                                      </p:cBhvr>
                                    </p:animRot>
                                    <p:animRot by="-240000">
                                      <p:cBhvr>
                                        <p:cTn id="36" dur="200" fill="hold">
                                          <p:stCondLst>
                                            <p:cond delay="200"/>
                                          </p:stCondLst>
                                        </p:cTn>
                                        <p:tgtEl>
                                          <p:spTgt spid="25606"/>
                                        </p:tgtEl>
                                        <p:attrNameLst>
                                          <p:attrName>r</p:attrName>
                                        </p:attrNameLst>
                                      </p:cBhvr>
                                    </p:animRot>
                                    <p:animRot by="240000">
                                      <p:cBhvr>
                                        <p:cTn id="37" dur="200" fill="hold">
                                          <p:stCondLst>
                                            <p:cond delay="400"/>
                                          </p:stCondLst>
                                        </p:cTn>
                                        <p:tgtEl>
                                          <p:spTgt spid="25606"/>
                                        </p:tgtEl>
                                        <p:attrNameLst>
                                          <p:attrName>r</p:attrName>
                                        </p:attrNameLst>
                                      </p:cBhvr>
                                    </p:animRot>
                                    <p:animRot by="-240000">
                                      <p:cBhvr>
                                        <p:cTn id="38" dur="200" fill="hold">
                                          <p:stCondLst>
                                            <p:cond delay="600"/>
                                          </p:stCondLst>
                                        </p:cTn>
                                        <p:tgtEl>
                                          <p:spTgt spid="25606"/>
                                        </p:tgtEl>
                                        <p:attrNameLst>
                                          <p:attrName>r</p:attrName>
                                        </p:attrNameLst>
                                      </p:cBhvr>
                                    </p:animRot>
                                    <p:animRot by="120000">
                                      <p:cBhvr>
                                        <p:cTn id="39" dur="200" fill="hold">
                                          <p:stCondLst>
                                            <p:cond delay="800"/>
                                          </p:stCondLst>
                                        </p:cTn>
                                        <p:tgtEl>
                                          <p:spTgt spid="25606"/>
                                        </p:tgtEl>
                                        <p:attrNameLst>
                                          <p:attrName>r</p:attrName>
                                        </p:attrNameLst>
                                      </p:cBhvr>
                                    </p:animRot>
                                  </p:childTnLst>
                                </p:cTn>
                              </p:par>
                              <p:par>
                                <p:cTn id="40" presetID="32" presetClass="emph" presetSubtype="0" fill="hold" grpId="0" nodeType="withEffect">
                                  <p:stCondLst>
                                    <p:cond delay="0"/>
                                  </p:stCondLst>
                                  <p:childTnLst>
                                    <p:animRot by="120000">
                                      <p:cBhvr>
                                        <p:cTn id="41" dur="100" fill="hold">
                                          <p:stCondLst>
                                            <p:cond delay="0"/>
                                          </p:stCondLst>
                                        </p:cTn>
                                        <p:tgtEl>
                                          <p:spTgt spid="25607"/>
                                        </p:tgtEl>
                                        <p:attrNameLst>
                                          <p:attrName>r</p:attrName>
                                        </p:attrNameLst>
                                      </p:cBhvr>
                                    </p:animRot>
                                    <p:animRot by="-240000">
                                      <p:cBhvr>
                                        <p:cTn id="42" dur="200" fill="hold">
                                          <p:stCondLst>
                                            <p:cond delay="200"/>
                                          </p:stCondLst>
                                        </p:cTn>
                                        <p:tgtEl>
                                          <p:spTgt spid="25607"/>
                                        </p:tgtEl>
                                        <p:attrNameLst>
                                          <p:attrName>r</p:attrName>
                                        </p:attrNameLst>
                                      </p:cBhvr>
                                    </p:animRot>
                                    <p:animRot by="240000">
                                      <p:cBhvr>
                                        <p:cTn id="43" dur="200" fill="hold">
                                          <p:stCondLst>
                                            <p:cond delay="400"/>
                                          </p:stCondLst>
                                        </p:cTn>
                                        <p:tgtEl>
                                          <p:spTgt spid="25607"/>
                                        </p:tgtEl>
                                        <p:attrNameLst>
                                          <p:attrName>r</p:attrName>
                                        </p:attrNameLst>
                                      </p:cBhvr>
                                    </p:animRot>
                                    <p:animRot by="-240000">
                                      <p:cBhvr>
                                        <p:cTn id="44" dur="200" fill="hold">
                                          <p:stCondLst>
                                            <p:cond delay="600"/>
                                          </p:stCondLst>
                                        </p:cTn>
                                        <p:tgtEl>
                                          <p:spTgt spid="25607"/>
                                        </p:tgtEl>
                                        <p:attrNameLst>
                                          <p:attrName>r</p:attrName>
                                        </p:attrNameLst>
                                      </p:cBhvr>
                                    </p:animRot>
                                    <p:animRot by="120000">
                                      <p:cBhvr>
                                        <p:cTn id="45" dur="200" fill="hold">
                                          <p:stCondLst>
                                            <p:cond delay="800"/>
                                          </p:stCondLst>
                                        </p:cTn>
                                        <p:tgtEl>
                                          <p:spTgt spid="25607"/>
                                        </p:tgtEl>
                                        <p:attrNameLst>
                                          <p:attrName>r</p:attrName>
                                        </p:attrNameLst>
                                      </p:cBhvr>
                                    </p:animRot>
                                  </p:childTnLst>
                                </p:cTn>
                              </p:par>
                              <p:par>
                                <p:cTn id="46" presetID="32" presetClass="emph" presetSubtype="0" fill="hold" grpId="1" nodeType="withEffect">
                                  <p:stCondLst>
                                    <p:cond delay="0"/>
                                  </p:stCondLst>
                                  <p:childTnLst>
                                    <p:animRot by="120000">
                                      <p:cBhvr>
                                        <p:cTn id="47" dur="100" fill="hold">
                                          <p:stCondLst>
                                            <p:cond delay="0"/>
                                          </p:stCondLst>
                                        </p:cTn>
                                        <p:tgtEl>
                                          <p:spTgt spid="25605"/>
                                        </p:tgtEl>
                                        <p:attrNameLst>
                                          <p:attrName>r</p:attrName>
                                        </p:attrNameLst>
                                      </p:cBhvr>
                                    </p:animRot>
                                    <p:animRot by="-240000">
                                      <p:cBhvr>
                                        <p:cTn id="48" dur="200" fill="hold">
                                          <p:stCondLst>
                                            <p:cond delay="200"/>
                                          </p:stCondLst>
                                        </p:cTn>
                                        <p:tgtEl>
                                          <p:spTgt spid="25605"/>
                                        </p:tgtEl>
                                        <p:attrNameLst>
                                          <p:attrName>r</p:attrName>
                                        </p:attrNameLst>
                                      </p:cBhvr>
                                    </p:animRot>
                                    <p:animRot by="240000">
                                      <p:cBhvr>
                                        <p:cTn id="49" dur="200" fill="hold">
                                          <p:stCondLst>
                                            <p:cond delay="400"/>
                                          </p:stCondLst>
                                        </p:cTn>
                                        <p:tgtEl>
                                          <p:spTgt spid="25605"/>
                                        </p:tgtEl>
                                        <p:attrNameLst>
                                          <p:attrName>r</p:attrName>
                                        </p:attrNameLst>
                                      </p:cBhvr>
                                    </p:animRot>
                                    <p:animRot by="-240000">
                                      <p:cBhvr>
                                        <p:cTn id="50" dur="200" fill="hold">
                                          <p:stCondLst>
                                            <p:cond delay="600"/>
                                          </p:stCondLst>
                                        </p:cTn>
                                        <p:tgtEl>
                                          <p:spTgt spid="25605"/>
                                        </p:tgtEl>
                                        <p:attrNameLst>
                                          <p:attrName>r</p:attrName>
                                        </p:attrNameLst>
                                      </p:cBhvr>
                                    </p:animRot>
                                    <p:animRot by="120000">
                                      <p:cBhvr>
                                        <p:cTn id="51" dur="200" fill="hold">
                                          <p:stCondLst>
                                            <p:cond delay="800"/>
                                          </p:stCondLst>
                                        </p:cTn>
                                        <p:tgtEl>
                                          <p:spTgt spid="25605"/>
                                        </p:tgtEl>
                                        <p:attrNameLst>
                                          <p:attrName>r</p:attrName>
                                        </p:attrNameLst>
                                      </p:cBhvr>
                                    </p:animRot>
                                  </p:childTnLst>
                                </p:cTn>
                              </p:par>
                              <p:par>
                                <p:cTn id="52" presetID="32" presetClass="emph" presetSubtype="0" fill="hold" grpId="1" nodeType="withEffect">
                                  <p:stCondLst>
                                    <p:cond delay="0"/>
                                  </p:stCondLst>
                                  <p:childTnLst>
                                    <p:animRot by="120000">
                                      <p:cBhvr>
                                        <p:cTn id="53" dur="100" fill="hold">
                                          <p:stCondLst>
                                            <p:cond delay="0"/>
                                          </p:stCondLst>
                                        </p:cTn>
                                        <p:tgtEl>
                                          <p:spTgt spid="25606"/>
                                        </p:tgtEl>
                                        <p:attrNameLst>
                                          <p:attrName>r</p:attrName>
                                        </p:attrNameLst>
                                      </p:cBhvr>
                                    </p:animRot>
                                    <p:animRot by="-240000">
                                      <p:cBhvr>
                                        <p:cTn id="54" dur="200" fill="hold">
                                          <p:stCondLst>
                                            <p:cond delay="200"/>
                                          </p:stCondLst>
                                        </p:cTn>
                                        <p:tgtEl>
                                          <p:spTgt spid="25606"/>
                                        </p:tgtEl>
                                        <p:attrNameLst>
                                          <p:attrName>r</p:attrName>
                                        </p:attrNameLst>
                                      </p:cBhvr>
                                    </p:animRot>
                                    <p:animRot by="240000">
                                      <p:cBhvr>
                                        <p:cTn id="55" dur="200" fill="hold">
                                          <p:stCondLst>
                                            <p:cond delay="400"/>
                                          </p:stCondLst>
                                        </p:cTn>
                                        <p:tgtEl>
                                          <p:spTgt spid="25606"/>
                                        </p:tgtEl>
                                        <p:attrNameLst>
                                          <p:attrName>r</p:attrName>
                                        </p:attrNameLst>
                                      </p:cBhvr>
                                    </p:animRot>
                                    <p:animRot by="-240000">
                                      <p:cBhvr>
                                        <p:cTn id="56" dur="200" fill="hold">
                                          <p:stCondLst>
                                            <p:cond delay="600"/>
                                          </p:stCondLst>
                                        </p:cTn>
                                        <p:tgtEl>
                                          <p:spTgt spid="25606"/>
                                        </p:tgtEl>
                                        <p:attrNameLst>
                                          <p:attrName>r</p:attrName>
                                        </p:attrNameLst>
                                      </p:cBhvr>
                                    </p:animRot>
                                    <p:animRot by="120000">
                                      <p:cBhvr>
                                        <p:cTn id="57" dur="200" fill="hold">
                                          <p:stCondLst>
                                            <p:cond delay="800"/>
                                          </p:stCondLst>
                                        </p:cTn>
                                        <p:tgtEl>
                                          <p:spTgt spid="25606"/>
                                        </p:tgtEl>
                                        <p:attrNameLst>
                                          <p:attrName>r</p:attrName>
                                        </p:attrNameLst>
                                      </p:cBhvr>
                                    </p:animRot>
                                  </p:childTnLst>
                                </p:cTn>
                              </p:par>
                              <p:par>
                                <p:cTn id="58" presetID="32" presetClass="emph" presetSubtype="0" fill="hold" grpId="1" nodeType="withEffect">
                                  <p:stCondLst>
                                    <p:cond delay="0"/>
                                  </p:stCondLst>
                                  <p:childTnLst>
                                    <p:animRot by="120000">
                                      <p:cBhvr>
                                        <p:cTn id="59" dur="100" fill="hold">
                                          <p:stCondLst>
                                            <p:cond delay="0"/>
                                          </p:stCondLst>
                                        </p:cTn>
                                        <p:tgtEl>
                                          <p:spTgt spid="25607"/>
                                        </p:tgtEl>
                                        <p:attrNameLst>
                                          <p:attrName>r</p:attrName>
                                        </p:attrNameLst>
                                      </p:cBhvr>
                                    </p:animRot>
                                    <p:animRot by="-240000">
                                      <p:cBhvr>
                                        <p:cTn id="60" dur="200" fill="hold">
                                          <p:stCondLst>
                                            <p:cond delay="200"/>
                                          </p:stCondLst>
                                        </p:cTn>
                                        <p:tgtEl>
                                          <p:spTgt spid="25607"/>
                                        </p:tgtEl>
                                        <p:attrNameLst>
                                          <p:attrName>r</p:attrName>
                                        </p:attrNameLst>
                                      </p:cBhvr>
                                    </p:animRot>
                                    <p:animRot by="240000">
                                      <p:cBhvr>
                                        <p:cTn id="61" dur="200" fill="hold">
                                          <p:stCondLst>
                                            <p:cond delay="400"/>
                                          </p:stCondLst>
                                        </p:cTn>
                                        <p:tgtEl>
                                          <p:spTgt spid="25607"/>
                                        </p:tgtEl>
                                        <p:attrNameLst>
                                          <p:attrName>r</p:attrName>
                                        </p:attrNameLst>
                                      </p:cBhvr>
                                    </p:animRot>
                                    <p:animRot by="-240000">
                                      <p:cBhvr>
                                        <p:cTn id="62" dur="200" fill="hold">
                                          <p:stCondLst>
                                            <p:cond delay="600"/>
                                          </p:stCondLst>
                                        </p:cTn>
                                        <p:tgtEl>
                                          <p:spTgt spid="25607"/>
                                        </p:tgtEl>
                                        <p:attrNameLst>
                                          <p:attrName>r</p:attrName>
                                        </p:attrNameLst>
                                      </p:cBhvr>
                                    </p:animRot>
                                    <p:animRot by="120000">
                                      <p:cBhvr>
                                        <p:cTn id="63" dur="200" fill="hold">
                                          <p:stCondLst>
                                            <p:cond delay="800"/>
                                          </p:stCondLst>
                                        </p:cTn>
                                        <p:tgtEl>
                                          <p:spTgt spid="25607"/>
                                        </p:tgtEl>
                                        <p:attrNameLst>
                                          <p:attrName>r</p:attrName>
                                        </p:attrNameLst>
                                      </p:cBhvr>
                                    </p:animRot>
                                  </p:childTnLst>
                                </p:cTn>
                              </p:par>
                            </p:childTnLst>
                          </p:cTn>
                        </p:par>
                      </p:childTnLst>
                    </p:cTn>
                  </p:par>
                  <p:par>
                    <p:cTn id="64" fill="hold" nodeType="clickPar">
                      <p:stCondLst>
                        <p:cond delay="indefinite"/>
                      </p:stCondLst>
                      <p:childTnLst>
                        <p:par>
                          <p:cTn id="65" fill="hold" nodeType="withGroup">
                            <p:stCondLst>
                              <p:cond delay="0"/>
                            </p:stCondLst>
                            <p:childTnLst>
                              <p:par>
                                <p:cTn id="66" presetID="1" presetClass="entr" presetSubtype="0" fill="hold" nodeType="clickEffect">
                                  <p:stCondLst>
                                    <p:cond delay="0"/>
                                  </p:stCondLst>
                                  <p:childTnLst>
                                    <p:set>
                                      <p:cBhvr>
                                        <p:cTn id="67" dur="1" fill="hold">
                                          <p:stCondLst>
                                            <p:cond delay="0"/>
                                          </p:stCondLst>
                                        </p:cTn>
                                        <p:tgtEl>
                                          <p:spTgt spid="25603"/>
                                        </p:tgtEl>
                                        <p:attrNameLst>
                                          <p:attrName>style.visibility</p:attrName>
                                        </p:attrNameLst>
                                      </p:cBhvr>
                                      <p:to>
                                        <p:strVal val="visible"/>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5" presetClass="entr" presetSubtype="0" fill="hold" grpId="0" nodeType="clickEffect">
                                  <p:stCondLst>
                                    <p:cond delay="0"/>
                                  </p:stCondLst>
                                  <p:childTnLst>
                                    <p:set>
                                      <p:cBhvr>
                                        <p:cTn id="71" dur="1" fill="hold">
                                          <p:stCondLst>
                                            <p:cond delay="0"/>
                                          </p:stCondLst>
                                        </p:cTn>
                                        <p:tgtEl>
                                          <p:spTgt spid="25608"/>
                                        </p:tgtEl>
                                        <p:attrNameLst>
                                          <p:attrName>style.visibility</p:attrName>
                                        </p:attrNameLst>
                                      </p:cBhvr>
                                      <p:to>
                                        <p:strVal val="visible"/>
                                      </p:to>
                                    </p:set>
                                    <p:anim calcmode="lin" valueType="num">
                                      <p:cBhvr>
                                        <p:cTn id="72" dur="1000" fill="hold"/>
                                        <p:tgtEl>
                                          <p:spTgt spid="25608"/>
                                        </p:tgtEl>
                                        <p:attrNameLst>
                                          <p:attrName>ppt_w</p:attrName>
                                        </p:attrNameLst>
                                      </p:cBhvr>
                                      <p:tavLst>
                                        <p:tav tm="0">
                                          <p:val>
                                            <p:fltVal val="0"/>
                                          </p:val>
                                        </p:tav>
                                        <p:tav tm="100000">
                                          <p:val>
                                            <p:strVal val="#ppt_w"/>
                                          </p:val>
                                        </p:tav>
                                      </p:tavLst>
                                    </p:anim>
                                    <p:anim calcmode="lin" valueType="num">
                                      <p:cBhvr>
                                        <p:cTn id="73" dur="1000" fill="hold"/>
                                        <p:tgtEl>
                                          <p:spTgt spid="25608"/>
                                        </p:tgtEl>
                                        <p:attrNameLst>
                                          <p:attrName>ppt_h</p:attrName>
                                        </p:attrNameLst>
                                      </p:cBhvr>
                                      <p:tavLst>
                                        <p:tav tm="0">
                                          <p:val>
                                            <p:fltVal val="0"/>
                                          </p:val>
                                        </p:tav>
                                        <p:tav tm="100000">
                                          <p:val>
                                            <p:strVal val="#ppt_h"/>
                                          </p:val>
                                        </p:tav>
                                      </p:tavLst>
                                    </p:anim>
                                    <p:anim calcmode="lin" valueType="num">
                                      <p:cBhvr>
                                        <p:cTn id="74" dur="1000" fill="hold"/>
                                        <p:tgtEl>
                                          <p:spTgt spid="25608"/>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2560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6" presetClass="emph" presetSubtype="0" fill="hold" grpId="1" nodeType="clickEffect">
                                  <p:stCondLst>
                                    <p:cond delay="0"/>
                                  </p:stCondLst>
                                  <p:childTnLst>
                                    <p:animScale>
                                      <p:cBhvr>
                                        <p:cTn id="79" dur="2000" fill="hold"/>
                                        <p:tgtEl>
                                          <p:spTgt spid="25608"/>
                                        </p:tgtEl>
                                      </p:cBhvr>
                                      <p:by x="150000" y="150000"/>
                                    </p:animScale>
                                  </p:childTnLst>
                                </p:cTn>
                              </p:par>
                            </p:childTnLst>
                          </p:cTn>
                        </p:par>
                        <p:par>
                          <p:cTn id="80" fill="hold" nodeType="afterGroup">
                            <p:stCondLst>
                              <p:cond delay="2000"/>
                            </p:stCondLst>
                            <p:childTnLst>
                              <p:par>
                                <p:cTn id="81" presetID="6" presetClass="emph" presetSubtype="0" fill="hold" grpId="2" nodeType="afterEffect">
                                  <p:stCondLst>
                                    <p:cond delay="0"/>
                                  </p:stCondLst>
                                  <p:childTnLst>
                                    <p:animScale>
                                      <p:cBhvr>
                                        <p:cTn id="82" dur="2000" fill="hold"/>
                                        <p:tgtEl>
                                          <p:spTgt spid="2560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animBg="1"/>
      <p:bldP spid="25605" grpId="1" animBg="1"/>
      <p:bldP spid="25605" grpId="2" animBg="1"/>
      <p:bldP spid="25606" grpId="0" animBg="1"/>
      <p:bldP spid="25606" grpId="1" animBg="1"/>
      <p:bldP spid="25606" grpId="2" animBg="1"/>
      <p:bldP spid="25607" grpId="0" animBg="1"/>
      <p:bldP spid="25607" grpId="1" animBg="1"/>
      <p:bldP spid="25607" grpId="2" animBg="1"/>
      <p:bldP spid="25608" grpId="0" animBg="1"/>
      <p:bldP spid="25608" grpId="1" animBg="1"/>
      <p:bldP spid="25608" grpId="2" animBg="1"/>
      <p:bldP spid="130057" grpId="0" animBg="1"/>
      <p:bldP spid="4097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2060"/>
                </a:solidFill>
              </a:rPr>
              <a:t>Powered Air </a:t>
            </a:r>
            <a:r>
              <a:rPr lang="en-US" b="1" dirty="0" smtClean="0">
                <a:solidFill>
                  <a:srgbClr val="002060"/>
                </a:solidFill>
              </a:rPr>
              <a:t>purifying respirator</a:t>
            </a:r>
            <a:br>
              <a:rPr lang="en-US" b="1" dirty="0" smtClean="0">
                <a:solidFill>
                  <a:srgbClr val="002060"/>
                </a:solidFill>
              </a:rPr>
            </a:br>
            <a:r>
              <a:rPr lang="en-US" b="1" dirty="0" smtClean="0">
                <a:solidFill>
                  <a:srgbClr val="002060"/>
                </a:solidFill>
              </a:rPr>
              <a:t>(PAPR)</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5611" y="1905000"/>
            <a:ext cx="3002691" cy="3445476"/>
          </a:xfrm>
          <a:prstGeom prst="rect">
            <a:avLst/>
          </a:prstGeom>
        </p:spPr>
      </p:pic>
      <p:pic>
        <p:nvPicPr>
          <p:cNvPr id="6"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905000"/>
            <a:ext cx="3133082" cy="3445476"/>
          </a:xfrm>
          <a:prstGeom prst="rect">
            <a:avLst/>
          </a:prstGeom>
        </p:spPr>
      </p:pic>
    </p:spTree>
    <p:extLst>
      <p:ext uri="{BB962C8B-B14F-4D97-AF65-F5344CB8AC3E}">
        <p14:creationId xmlns:p14="http://schemas.microsoft.com/office/powerpoint/2010/main" val="10967652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6FE226-FDB7-4C21-9016-78064590C507}" type="slidenum">
              <a:rPr lang="en-US" smtClean="0"/>
              <a:t>48</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25676911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C6FE226-FDB7-4C21-9016-78064590C507}" type="slidenum">
              <a:rPr lang="en-US" smtClean="0"/>
              <a:t>49</a:t>
            </a:fld>
            <a:endParaRPr lang="en-US"/>
          </a:p>
        </p:txBody>
      </p:sp>
      <p:sp>
        <p:nvSpPr>
          <p:cNvPr id="5" name="TextBox 4"/>
          <p:cNvSpPr txBox="1"/>
          <p:nvPr/>
        </p:nvSpPr>
        <p:spPr>
          <a:xfrm>
            <a:off x="2772130" y="189565"/>
            <a:ext cx="3665767" cy="487185"/>
          </a:xfrm>
          <a:prstGeom prst="rect">
            <a:avLst/>
          </a:prstGeom>
          <a:noFill/>
        </p:spPr>
        <p:txBody>
          <a:bodyPr wrap="square" rtlCol="0">
            <a:spAutoFit/>
          </a:bodyPr>
          <a:lstStyle/>
          <a:p>
            <a:pPr algn="ctr"/>
            <a:r>
              <a:rPr lang="en-US" sz="2566" b="1" dirty="0">
                <a:solidFill>
                  <a:srgbClr val="FF99FF"/>
                </a:solidFill>
              </a:rPr>
              <a:t>AIRBORNE PRECAUTIONS</a:t>
            </a:r>
          </a:p>
        </p:txBody>
      </p:sp>
      <p:graphicFrame>
        <p:nvGraphicFramePr>
          <p:cNvPr id="7" name="Table 6"/>
          <p:cNvGraphicFramePr>
            <a:graphicFrameLocks noGrp="1"/>
          </p:cNvGraphicFramePr>
          <p:nvPr>
            <p:extLst/>
          </p:nvPr>
        </p:nvGraphicFramePr>
        <p:xfrm>
          <a:off x="0" y="674627"/>
          <a:ext cx="9144000" cy="6181249"/>
        </p:xfrm>
        <a:graphic>
          <a:graphicData uri="http://schemas.openxmlformats.org/drawingml/2006/table">
            <a:tbl>
              <a:tblPr firstRow="1" firstCol="1" bandRow="1"/>
              <a:tblGrid>
                <a:gridCol w="3888231"/>
                <a:gridCol w="859803"/>
                <a:gridCol w="4395966"/>
              </a:tblGrid>
              <a:tr h="277267">
                <a:tc gridSpan="3">
                  <a:txBody>
                    <a:bodyPr/>
                    <a:lstStyle/>
                    <a:p>
                      <a:pPr marL="0" marR="0" algn="ctr">
                        <a:lnSpc>
                          <a:spcPct val="107000"/>
                        </a:lnSpc>
                        <a:spcBef>
                          <a:spcPts val="0"/>
                        </a:spcBef>
                        <a:spcAft>
                          <a:spcPts val="0"/>
                        </a:spcAft>
                      </a:pPr>
                      <a:r>
                        <a:rPr lang="en-US" sz="100" b="1" dirty="0">
                          <a:effectLst/>
                          <a:latin typeface="Calibri" panose="020F0502020204030204" pitchFamily="34" charset="0"/>
                          <a:ea typeface="Calibri" panose="020F0502020204030204" pitchFamily="34" charset="0"/>
                          <a:cs typeface="Arial" panose="020B0604020202020204" pitchFamily="34" charset="0"/>
                        </a:rPr>
                        <a:t> </a:t>
                      </a:r>
                      <a:endParaRPr lang="en-US" sz="600" dirty="0">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Arial" panose="020B0604020202020204" pitchFamily="34" charset="0"/>
                        </a:rPr>
                        <a:t>Display sign outside the door. Remove sign </a:t>
                      </a:r>
                      <a:r>
                        <a:rPr lang="en-US" sz="1000" b="1" u="sng" dirty="0">
                          <a:effectLst/>
                          <a:latin typeface="Calibri" panose="020F0502020204030204" pitchFamily="34" charset="0"/>
                          <a:ea typeface="Calibri" panose="020F0502020204030204" pitchFamily="34" charset="0"/>
                          <a:cs typeface="Arial" panose="020B0604020202020204" pitchFamily="34" charset="0"/>
                        </a:rPr>
                        <a:t>after</a:t>
                      </a:r>
                      <a:r>
                        <a:rPr lang="en-US" sz="1000" b="1" dirty="0">
                          <a:effectLst/>
                          <a:latin typeface="Calibri" panose="020F0502020204030204" pitchFamily="34" charset="0"/>
                          <a:ea typeface="Calibri" panose="020F0502020204030204" pitchFamily="34" charset="0"/>
                          <a:cs typeface="Arial" panose="020B0604020202020204" pitchFamily="34" charset="0"/>
                        </a:rPr>
                        <a:t> room is cleaned.</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35040" marR="350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hMerge="1">
                  <a:txBody>
                    <a:bodyPr/>
                    <a:lstStyle/>
                    <a:p>
                      <a:endParaRPr lang="en-US"/>
                    </a:p>
                  </a:txBody>
                  <a:tcPr/>
                </a:tc>
                <a:tc hMerge="1">
                  <a:txBody>
                    <a:bodyPr/>
                    <a:lstStyle/>
                    <a:p>
                      <a:endParaRPr lang="en-US"/>
                    </a:p>
                  </a:txBody>
                  <a:tcPr/>
                </a:tc>
              </a:tr>
              <a:tr h="150710">
                <a:tc gridSpan="3">
                  <a:txBody>
                    <a:bodyPr/>
                    <a:lstStyle/>
                    <a:p>
                      <a:pPr marL="342900" marR="0" lvl="0" indent="-342900" rtl="0">
                        <a:lnSpc>
                          <a:spcPct val="107000"/>
                        </a:lnSpc>
                        <a:spcBef>
                          <a:spcPts val="0"/>
                        </a:spcBef>
                        <a:spcAft>
                          <a:spcPts val="0"/>
                        </a:spcAft>
                        <a:buFont typeface="Symbol" panose="05050102010706020507" pitchFamily="18" charset="2"/>
                        <a:buBlip>
                          <a:blip r:embed="rId2"/>
                        </a:buBlip>
                      </a:pPr>
                      <a:r>
                        <a:rPr lang="en-US" sz="900" b="1" dirty="0">
                          <a:effectLst/>
                          <a:latin typeface="Calibri" panose="020F0502020204030204" pitchFamily="34" charset="0"/>
                          <a:ea typeface="Calibri" panose="020F0502020204030204" pitchFamily="34" charset="0"/>
                          <a:cs typeface="Arial" panose="020B0604020202020204" pitchFamily="34" charset="0"/>
                        </a:rPr>
                        <a:t>Common Conditions:</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5040" marR="35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r>
              <a:tr h="401849">
                <a:tc gridSpan="2">
                  <a:txBody>
                    <a:bodyPr/>
                    <a:lstStyle/>
                    <a:p>
                      <a:pPr marL="342900" marR="0" lvl="0" indent="-342900" rtl="0">
                        <a:lnSpc>
                          <a:spcPct val="107000"/>
                        </a:lnSpc>
                        <a:spcBef>
                          <a:spcPts val="0"/>
                        </a:spcBef>
                        <a:spcAft>
                          <a:spcPts val="0"/>
                        </a:spcAft>
                        <a:buFont typeface="Symbol" panose="05050102010706020507" pitchFamily="18" charset="2"/>
                        <a:buChar char=""/>
                      </a:pPr>
                      <a:r>
                        <a:rPr lang="en-US" sz="800" dirty="0">
                          <a:effectLst/>
                          <a:latin typeface="Calibri" panose="020F0502020204030204" pitchFamily="34" charset="0"/>
                          <a:ea typeface="Calibri" panose="020F0502020204030204" pitchFamily="34" charset="0"/>
                          <a:cs typeface="Arial" panose="020B0604020202020204" pitchFamily="34" charset="0"/>
                        </a:rPr>
                        <a:t>Pulmonary or Laryngeal Tuberculosis</a:t>
                      </a:r>
                    </a:p>
                    <a:p>
                      <a:pPr marL="342900" marR="0" lvl="0" indent="-342900">
                        <a:lnSpc>
                          <a:spcPct val="107000"/>
                        </a:lnSpc>
                        <a:spcBef>
                          <a:spcPts val="0"/>
                        </a:spcBef>
                        <a:spcAft>
                          <a:spcPts val="0"/>
                        </a:spcAft>
                        <a:buFont typeface="Symbol" panose="05050102010706020507" pitchFamily="18" charset="2"/>
                        <a:buChar char=""/>
                      </a:pPr>
                      <a:r>
                        <a:rPr lang="en-US" sz="800" dirty="0">
                          <a:effectLst/>
                          <a:latin typeface="Calibri" panose="020F0502020204030204" pitchFamily="34" charset="0"/>
                          <a:ea typeface="Calibri" panose="020F0502020204030204" pitchFamily="34" charset="0"/>
                          <a:cs typeface="Arial" panose="020B0604020202020204" pitchFamily="34" charset="0"/>
                        </a:rPr>
                        <a:t>Chicken Pox</a:t>
                      </a:r>
                    </a:p>
                    <a:p>
                      <a:pPr marL="342900" marR="0" lvl="0" indent="-342900">
                        <a:lnSpc>
                          <a:spcPct val="107000"/>
                        </a:lnSpc>
                        <a:spcBef>
                          <a:spcPts val="0"/>
                        </a:spcBef>
                        <a:spcAft>
                          <a:spcPts val="0"/>
                        </a:spcAft>
                        <a:buFont typeface="Symbol" panose="05050102010706020507" pitchFamily="18" charset="2"/>
                        <a:buChar char=""/>
                      </a:pPr>
                      <a:r>
                        <a:rPr lang="en-US" sz="800" dirty="0">
                          <a:effectLst/>
                          <a:latin typeface="Calibri" panose="020F0502020204030204" pitchFamily="34" charset="0"/>
                          <a:ea typeface="Calibri" panose="020F0502020204030204" pitchFamily="34" charset="0"/>
                          <a:cs typeface="Arial" panose="020B0604020202020204" pitchFamily="34" charset="0"/>
                        </a:rPr>
                        <a:t>Disseminated Herpes Zoster (Shingles)</a:t>
                      </a:r>
                    </a:p>
                  </a:txBody>
                  <a:tcPr marL="35040" marR="35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a:txBody>
                    <a:bodyPr/>
                    <a:lstStyle/>
                    <a:p>
                      <a:pPr marL="342900" marR="0" lvl="0" indent="-342900" rtl="0">
                        <a:lnSpc>
                          <a:spcPct val="107000"/>
                        </a:lnSpc>
                        <a:spcBef>
                          <a:spcPts val="0"/>
                        </a:spcBef>
                        <a:spcAft>
                          <a:spcPts val="0"/>
                        </a:spcAft>
                        <a:buFont typeface="Symbol" panose="05050102010706020507" pitchFamily="18" charset="2"/>
                        <a:buChar char=""/>
                      </a:pPr>
                      <a:r>
                        <a:rPr lang="en-US" sz="800" dirty="0" err="1">
                          <a:effectLst/>
                          <a:latin typeface="Calibri" panose="020F0502020204030204" pitchFamily="34" charset="0"/>
                          <a:ea typeface="Calibri" panose="020F0502020204030204" pitchFamily="34" charset="0"/>
                          <a:cs typeface="Arial" panose="020B0604020202020204" pitchFamily="34" charset="0"/>
                        </a:rPr>
                        <a:t>Rubeola</a:t>
                      </a:r>
                      <a:r>
                        <a:rPr lang="en-US" sz="800" dirty="0">
                          <a:effectLst/>
                          <a:latin typeface="Calibri" panose="020F0502020204030204" pitchFamily="34" charset="0"/>
                          <a:ea typeface="Calibri" panose="020F0502020204030204" pitchFamily="34" charset="0"/>
                          <a:cs typeface="Arial" panose="020B0604020202020204" pitchFamily="34" charset="0"/>
                        </a:rPr>
                        <a:t> (Measles)</a:t>
                      </a:r>
                    </a:p>
                    <a:p>
                      <a:pPr marL="342900" marR="0" lvl="0" indent="-342900">
                        <a:lnSpc>
                          <a:spcPct val="107000"/>
                        </a:lnSpc>
                        <a:spcBef>
                          <a:spcPts val="0"/>
                        </a:spcBef>
                        <a:spcAft>
                          <a:spcPts val="0"/>
                        </a:spcAft>
                        <a:buFont typeface="Symbol" panose="05050102010706020507" pitchFamily="18" charset="2"/>
                        <a:buChar char=""/>
                      </a:pPr>
                      <a:r>
                        <a:rPr lang="en-US" sz="800" dirty="0">
                          <a:effectLst/>
                          <a:latin typeface="Calibri" panose="020F0502020204030204" pitchFamily="34" charset="0"/>
                          <a:ea typeface="Calibri" panose="020F0502020204030204" pitchFamily="34" charset="0"/>
                          <a:cs typeface="Arial" panose="020B0604020202020204" pitchFamily="34" charset="0"/>
                        </a:rPr>
                        <a:t>Avian Influenza</a:t>
                      </a:r>
                    </a:p>
                  </a:txBody>
                  <a:tcPr marL="35040" marR="35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25656">
                <a:tc gridSpan="3">
                  <a:txBody>
                    <a:bodyPr/>
                    <a:lstStyle/>
                    <a:p>
                      <a:pPr marL="0" marR="0">
                        <a:lnSpc>
                          <a:spcPct val="107000"/>
                        </a:lnSpc>
                        <a:spcBef>
                          <a:spcPts val="0"/>
                        </a:spcBef>
                        <a:spcAft>
                          <a:spcPts val="0"/>
                        </a:spcAft>
                      </a:pPr>
                      <a:r>
                        <a:rPr lang="en-US" sz="300" b="1" dirty="0">
                          <a:effectLst/>
                          <a:latin typeface="Calibri" panose="020F0502020204030204" pitchFamily="34" charset="0"/>
                          <a:ea typeface="Calibri" panose="020F0502020204030204" pitchFamily="34" charset="0"/>
                          <a:cs typeface="Arial" panose="020B0604020202020204" pitchFamily="34" charset="0"/>
                        </a:rPr>
                        <a:t> </a:t>
                      </a:r>
                      <a:endParaRPr lang="en-US" sz="600" dirty="0">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Arial" panose="020B0604020202020204" pitchFamily="34" charset="0"/>
                        </a:rPr>
                        <a:t>Family and other visitors to follow precautions</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35040" marR="35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hMerge="1">
                  <a:txBody>
                    <a:bodyPr/>
                    <a:lstStyle/>
                    <a:p>
                      <a:endParaRPr lang="en-US"/>
                    </a:p>
                  </a:txBody>
                  <a:tcPr/>
                </a:tc>
                <a:tc hMerge="1">
                  <a:txBody>
                    <a:bodyPr/>
                    <a:lstStyle/>
                    <a:p>
                      <a:endParaRPr lang="en-US"/>
                    </a:p>
                  </a:txBody>
                  <a:tcPr/>
                </a:tc>
              </a:tr>
              <a:tr h="2944404">
                <a:tc gridSpan="3">
                  <a:txBody>
                    <a:bodyPr/>
                    <a:lstStyle/>
                    <a:p>
                      <a:pPr marL="342900" marR="0" lvl="0" indent="-342900" rtl="0">
                        <a:lnSpc>
                          <a:spcPct val="107000"/>
                        </a:lnSpc>
                        <a:spcBef>
                          <a:spcPts val="0"/>
                        </a:spcBef>
                        <a:spcAft>
                          <a:spcPts val="0"/>
                        </a:spcAft>
                        <a:buFont typeface="Symbol" panose="05050102010706020507" pitchFamily="18" charset="2"/>
                        <a:buBlip>
                          <a:blip r:embed="rId2"/>
                        </a:buBlip>
                      </a:pPr>
                      <a:r>
                        <a:rPr lang="en-US" sz="900" b="1" dirty="0">
                          <a:effectLst/>
                          <a:latin typeface="Calibri" panose="020F0502020204030204" pitchFamily="34" charset="0"/>
                          <a:ea typeface="Calibri" panose="020F0502020204030204" pitchFamily="34" charset="0"/>
                          <a:cs typeface="Arial" panose="020B0604020202020204" pitchFamily="34" charset="0"/>
                        </a:rPr>
                        <a:t>Airborne Infection Isolation Room</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721050" marR="0" lvl="1" indent="-342900">
                        <a:lnSpc>
                          <a:spcPct val="107000"/>
                        </a:lnSpc>
                        <a:spcBef>
                          <a:spcPts val="0"/>
                        </a:spcBef>
                        <a:spcAft>
                          <a:spcPts val="0"/>
                        </a:spcAft>
                        <a:buFont typeface="Wingdings" panose="05000000000000000000" pitchFamily="2" charset="2"/>
                        <a:buChar char=""/>
                      </a:pPr>
                      <a:r>
                        <a:rPr lang="en-US" sz="800" dirty="0">
                          <a:effectLst/>
                          <a:latin typeface="Calibri" panose="020F0502020204030204" pitchFamily="34" charset="0"/>
                          <a:ea typeface="Calibri" panose="020F0502020204030204" pitchFamily="34" charset="0"/>
                          <a:cs typeface="Arial" panose="020B0604020202020204" pitchFamily="34" charset="0"/>
                        </a:rPr>
                        <a:t>Use Airborne Isolation room. Nurse to notify Infection Control Preventionist and Facilities/Engineering of room number when starting and stopping precautions</a:t>
                      </a:r>
                    </a:p>
                    <a:p>
                      <a:pPr marL="457200" marR="0">
                        <a:lnSpc>
                          <a:spcPct val="107000"/>
                        </a:lnSpc>
                        <a:spcBef>
                          <a:spcPts val="0"/>
                        </a:spcBef>
                        <a:spcAft>
                          <a:spcPts val="0"/>
                        </a:spcAft>
                      </a:pPr>
                      <a:r>
                        <a:rPr lang="en-US" sz="800" b="1" dirty="0">
                          <a:effectLst/>
                          <a:latin typeface="Calibri" panose="020F0502020204030204" pitchFamily="34" charset="0"/>
                          <a:ea typeface="Calibri" panose="020F0502020204030204" pitchFamily="34" charset="0"/>
                          <a:cs typeface="Arial" panose="020B0604020202020204" pitchFamily="34" charset="0"/>
                        </a:rPr>
                        <a:t> </a:t>
                      </a:r>
                      <a:endParaRPr lang="en-US" sz="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Blip>
                          <a:blip r:embed="rId2"/>
                        </a:buBlip>
                      </a:pPr>
                      <a:r>
                        <a:rPr lang="en-US" sz="900" b="1" dirty="0">
                          <a:effectLst/>
                          <a:latin typeface="Calibri" panose="020F0502020204030204" pitchFamily="34" charset="0"/>
                          <a:ea typeface="Calibri" panose="020F0502020204030204" pitchFamily="34" charset="0"/>
                          <a:cs typeface="Arial" panose="020B0604020202020204" pitchFamily="34" charset="0"/>
                        </a:rPr>
                        <a:t>Dishes / Utensils:</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721050" marR="0" lvl="1" indent="-342900">
                        <a:lnSpc>
                          <a:spcPct val="107000"/>
                        </a:lnSpc>
                        <a:spcBef>
                          <a:spcPts val="0"/>
                        </a:spcBef>
                        <a:spcAft>
                          <a:spcPts val="0"/>
                        </a:spcAft>
                        <a:buFont typeface="Wingdings" panose="05000000000000000000" pitchFamily="2" charset="2"/>
                        <a:buChar char=""/>
                      </a:pPr>
                      <a:r>
                        <a:rPr lang="en-US" sz="800" dirty="0">
                          <a:effectLst/>
                          <a:latin typeface="Calibri" panose="020F0502020204030204" pitchFamily="34" charset="0"/>
                          <a:ea typeface="Calibri" panose="020F0502020204030204" pitchFamily="34" charset="0"/>
                          <a:cs typeface="Arial" panose="020B0604020202020204" pitchFamily="34" charset="0"/>
                        </a:rPr>
                        <a:t> No special precautions. Kitchenware sanitized in dishwasher.</a:t>
                      </a:r>
                    </a:p>
                    <a:p>
                      <a:pPr marL="0" marR="0">
                        <a:lnSpc>
                          <a:spcPct val="107000"/>
                        </a:lnSpc>
                        <a:spcBef>
                          <a:spcPts val="0"/>
                        </a:spcBef>
                        <a:spcAft>
                          <a:spcPts val="0"/>
                        </a:spcAft>
                      </a:pPr>
                      <a:r>
                        <a:rPr lang="en-US" sz="800" b="1" dirty="0">
                          <a:effectLst/>
                          <a:latin typeface="Calibri" panose="020F0502020204030204" pitchFamily="34" charset="0"/>
                          <a:ea typeface="Calibri" panose="020F0502020204030204" pitchFamily="34" charset="0"/>
                          <a:cs typeface="Arial" panose="020B0604020202020204" pitchFamily="34" charset="0"/>
                        </a:rPr>
                        <a:t> </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Blip>
                          <a:blip r:embed="rId2"/>
                        </a:buBlip>
                      </a:pPr>
                      <a:r>
                        <a:rPr lang="en-US" sz="900" b="1" dirty="0">
                          <a:effectLst/>
                          <a:latin typeface="Calibri" panose="020F0502020204030204" pitchFamily="34" charset="0"/>
                          <a:ea typeface="Calibri" panose="020F0502020204030204" pitchFamily="34" charset="0"/>
                          <a:cs typeface="Arial" panose="020B0604020202020204" pitchFamily="34" charset="0"/>
                        </a:rPr>
                        <a:t>Equipment / Supplies:</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721050" marR="0" lvl="1" indent="-342900">
                        <a:lnSpc>
                          <a:spcPct val="107000"/>
                        </a:lnSpc>
                        <a:spcBef>
                          <a:spcPts val="0"/>
                        </a:spcBef>
                        <a:spcAft>
                          <a:spcPts val="0"/>
                        </a:spcAft>
                        <a:buFont typeface="Symbol" panose="05050102010706020507" pitchFamily="18" charset="2"/>
                        <a:buChar char=""/>
                      </a:pPr>
                      <a:r>
                        <a:rPr lang="en-US" sz="800" dirty="0">
                          <a:effectLst/>
                          <a:latin typeface="Calibri" panose="020F0502020204030204" pitchFamily="34" charset="0"/>
                          <a:ea typeface="Calibri" panose="020F0502020204030204" pitchFamily="34" charset="0"/>
                          <a:cs typeface="Arial" panose="020B0604020202020204" pitchFamily="34" charset="0"/>
                        </a:rPr>
                        <a:t>Use dedicated or disposable equipment when available.</a:t>
                      </a:r>
                    </a:p>
                    <a:p>
                      <a:pPr marL="721050" marR="0" lvl="1" indent="-342900">
                        <a:lnSpc>
                          <a:spcPct val="107000"/>
                        </a:lnSpc>
                        <a:spcBef>
                          <a:spcPts val="0"/>
                        </a:spcBef>
                        <a:spcAft>
                          <a:spcPts val="0"/>
                        </a:spcAft>
                        <a:buFont typeface="Symbol" panose="05050102010706020507" pitchFamily="18" charset="2"/>
                        <a:buChar char=""/>
                      </a:pPr>
                      <a:r>
                        <a:rPr lang="en-US" sz="800" dirty="0">
                          <a:effectLst/>
                          <a:latin typeface="Calibri" panose="020F0502020204030204" pitchFamily="34" charset="0"/>
                          <a:ea typeface="Calibri" panose="020F0502020204030204" pitchFamily="34" charset="0"/>
                          <a:cs typeface="Arial" panose="020B0604020202020204" pitchFamily="34" charset="0"/>
                        </a:rPr>
                        <a:t>Clean and disinfect reusable equipment including IV pumps, cell phone, or pagers (if used in room), other electronics, supplies and equipment prior to removing from patient’s room.</a:t>
                      </a:r>
                    </a:p>
                    <a:p>
                      <a:pPr marL="721050" marR="0" lvl="1" indent="-342900">
                        <a:lnSpc>
                          <a:spcPct val="107000"/>
                        </a:lnSpc>
                        <a:spcBef>
                          <a:spcPts val="0"/>
                        </a:spcBef>
                        <a:spcAft>
                          <a:spcPts val="0"/>
                        </a:spcAft>
                        <a:buFont typeface="Symbol" panose="05050102010706020507" pitchFamily="18" charset="2"/>
                        <a:buChar char=""/>
                      </a:pPr>
                      <a:r>
                        <a:rPr lang="en-US" sz="800" dirty="0">
                          <a:effectLst/>
                          <a:latin typeface="Calibri" panose="020F0502020204030204" pitchFamily="34" charset="0"/>
                          <a:ea typeface="Calibri" panose="020F0502020204030204" pitchFamily="34" charset="0"/>
                          <a:cs typeface="Arial" panose="020B0604020202020204" pitchFamily="34" charset="0"/>
                        </a:rPr>
                        <a:t>Ensure blood pressure cuff and stethoscope are cleaned and disinfected between patients.</a:t>
                      </a:r>
                    </a:p>
                    <a:p>
                      <a:pPr marL="721050" marR="0" lvl="1" indent="-342900">
                        <a:lnSpc>
                          <a:spcPct val="107000"/>
                        </a:lnSpc>
                        <a:spcBef>
                          <a:spcPts val="0"/>
                        </a:spcBef>
                        <a:spcAft>
                          <a:spcPts val="0"/>
                        </a:spcAft>
                        <a:buFont typeface="Symbol" panose="05050102010706020507" pitchFamily="18" charset="2"/>
                        <a:buChar char=""/>
                      </a:pPr>
                      <a:r>
                        <a:rPr lang="en-US" sz="800" dirty="0">
                          <a:effectLst/>
                          <a:latin typeface="Calibri" panose="020F0502020204030204" pitchFamily="34" charset="0"/>
                          <a:ea typeface="Calibri" panose="020F0502020204030204" pitchFamily="34" charset="0"/>
                          <a:cs typeface="Arial" panose="020B0604020202020204" pitchFamily="34" charset="0"/>
                        </a:rPr>
                        <a:t>Only essential supplies in room.</a:t>
                      </a:r>
                    </a:p>
                    <a:p>
                      <a:pPr marL="671195"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Arial" panose="020B0604020202020204" pitchFamily="34" charset="0"/>
                        </a:rPr>
                        <a:t> </a:t>
                      </a:r>
                    </a:p>
                    <a:p>
                      <a:pPr marL="342900" marR="0" lvl="0" indent="-342900">
                        <a:lnSpc>
                          <a:spcPct val="107000"/>
                        </a:lnSpc>
                        <a:spcBef>
                          <a:spcPts val="0"/>
                        </a:spcBef>
                        <a:spcAft>
                          <a:spcPts val="0"/>
                        </a:spcAft>
                        <a:buFont typeface="Symbol" panose="05050102010706020507" pitchFamily="18" charset="2"/>
                        <a:buBlip>
                          <a:blip r:embed="rId2"/>
                        </a:buBlip>
                      </a:pPr>
                      <a:r>
                        <a:rPr lang="en-US" sz="900" b="1" dirty="0">
                          <a:effectLst/>
                          <a:latin typeface="Calibri" panose="020F0502020204030204" pitchFamily="34" charset="0"/>
                          <a:ea typeface="Calibri" panose="020F0502020204030204" pitchFamily="34" charset="0"/>
                          <a:cs typeface="Arial" panose="020B0604020202020204" pitchFamily="34" charset="0"/>
                        </a:rPr>
                        <a:t>Linen Management:</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721050" marR="0" lvl="1" indent="-342900">
                        <a:lnSpc>
                          <a:spcPct val="107000"/>
                        </a:lnSpc>
                        <a:spcBef>
                          <a:spcPts val="0"/>
                        </a:spcBef>
                        <a:spcAft>
                          <a:spcPts val="0"/>
                        </a:spcAft>
                        <a:buFont typeface="Wingdings" panose="05000000000000000000" pitchFamily="2" charset="2"/>
                        <a:buChar char=""/>
                      </a:pPr>
                      <a:r>
                        <a:rPr lang="en-US" sz="800" dirty="0">
                          <a:effectLst/>
                          <a:latin typeface="Calibri" panose="020F0502020204030204" pitchFamily="34" charset="0"/>
                          <a:ea typeface="Calibri" panose="020F0502020204030204" pitchFamily="34" charset="0"/>
                          <a:cs typeface="Arial" panose="020B0604020202020204" pitchFamily="34" charset="0"/>
                        </a:rPr>
                        <a:t>Bag linen in the patient’s room.</a:t>
                      </a:r>
                    </a:p>
                    <a:p>
                      <a:pPr marL="0" marR="0">
                        <a:lnSpc>
                          <a:spcPct val="107000"/>
                        </a:lnSpc>
                        <a:spcBef>
                          <a:spcPts val="0"/>
                        </a:spcBef>
                        <a:spcAft>
                          <a:spcPts val="0"/>
                        </a:spcAft>
                      </a:pPr>
                      <a:r>
                        <a:rPr lang="en-US" sz="800" b="1" dirty="0">
                          <a:effectLst/>
                          <a:latin typeface="Calibri" panose="020F0502020204030204" pitchFamily="34" charset="0"/>
                          <a:ea typeface="Calibri" panose="020F0502020204030204" pitchFamily="34" charset="0"/>
                          <a:cs typeface="Arial" panose="020B0604020202020204" pitchFamily="34" charset="0"/>
                        </a:rPr>
                        <a:t> </a:t>
                      </a:r>
                      <a:endParaRPr lang="en-US" sz="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Blip>
                          <a:blip r:embed="rId2"/>
                        </a:buBlip>
                      </a:pPr>
                      <a:r>
                        <a:rPr lang="en-US" sz="900" b="1" dirty="0">
                          <a:effectLst/>
                          <a:latin typeface="Calibri" panose="020F0502020204030204" pitchFamily="34" charset="0"/>
                          <a:ea typeface="Calibri" panose="020F0502020204030204" pitchFamily="34" charset="0"/>
                          <a:cs typeface="Arial" panose="020B0604020202020204" pitchFamily="34" charset="0"/>
                        </a:rPr>
                        <a:t>Patient Identification Procedure:</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721050" marR="0" lvl="1" indent="-342900">
                        <a:lnSpc>
                          <a:spcPct val="107000"/>
                        </a:lnSpc>
                        <a:spcBef>
                          <a:spcPts val="0"/>
                        </a:spcBef>
                        <a:spcAft>
                          <a:spcPts val="0"/>
                        </a:spcAft>
                        <a:buFont typeface="Wingdings" panose="05000000000000000000" pitchFamily="2" charset="2"/>
                        <a:buChar char=""/>
                      </a:pPr>
                      <a:r>
                        <a:rPr lang="en-US" sz="800" dirty="0">
                          <a:effectLst/>
                          <a:latin typeface="Calibri" panose="020F0502020204030204" pitchFamily="34" charset="0"/>
                          <a:ea typeface="Calibri" panose="020F0502020204030204" pitchFamily="34" charset="0"/>
                          <a:cs typeface="Arial" panose="020B0604020202020204" pitchFamily="34" charset="0"/>
                        </a:rPr>
                        <a:t>Use patient’s label for validation of patient identity and destroy in room after use.</a:t>
                      </a:r>
                    </a:p>
                    <a:p>
                      <a:pPr marL="228600" marR="0">
                        <a:lnSpc>
                          <a:spcPct val="107000"/>
                        </a:lnSpc>
                        <a:spcBef>
                          <a:spcPts val="0"/>
                        </a:spcBef>
                        <a:spcAft>
                          <a:spcPts val="0"/>
                        </a:spcAft>
                      </a:pPr>
                      <a:r>
                        <a:rPr lang="en-US" sz="800" b="1" dirty="0">
                          <a:effectLst/>
                          <a:latin typeface="Calibri" panose="020F0502020204030204" pitchFamily="34" charset="0"/>
                          <a:ea typeface="Calibri" panose="020F0502020204030204" pitchFamily="34" charset="0"/>
                          <a:cs typeface="Arial" panose="020B0604020202020204" pitchFamily="34" charset="0"/>
                        </a:rPr>
                        <a:t> </a:t>
                      </a:r>
                      <a:endParaRPr lang="en-US" sz="800" dirty="0">
                        <a:effectLst/>
                        <a:latin typeface="Calibri" panose="020F0502020204030204" pitchFamily="34" charset="0"/>
                        <a:ea typeface="Calibri" panose="020F0502020204030204" pitchFamily="34" charset="0"/>
                        <a:cs typeface="Arial" panose="020B0604020202020204" pitchFamily="34" charset="0"/>
                      </a:endParaRPr>
                    </a:p>
                  </a:txBody>
                  <a:tcPr marL="35040" marR="35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r>
              <a:tr h="265319">
                <a:tc gridSpan="3">
                  <a:txBody>
                    <a:bodyPr/>
                    <a:lstStyle/>
                    <a:p>
                      <a:pPr marL="0" marR="0" algn="ctr">
                        <a:lnSpc>
                          <a:spcPct val="107000"/>
                        </a:lnSpc>
                        <a:spcBef>
                          <a:spcPts val="0"/>
                        </a:spcBef>
                        <a:spcAft>
                          <a:spcPts val="0"/>
                        </a:spcAft>
                      </a:pPr>
                      <a:r>
                        <a:rPr lang="en-US" sz="200" b="1" dirty="0">
                          <a:effectLst/>
                          <a:latin typeface="Calibri" panose="020F0502020204030204" pitchFamily="34" charset="0"/>
                          <a:ea typeface="Calibri" panose="020F0502020204030204" pitchFamily="34" charset="0"/>
                          <a:cs typeface="Arial" panose="020B0604020202020204" pitchFamily="34" charset="0"/>
                        </a:rPr>
                        <a:t> </a:t>
                      </a:r>
                      <a:endParaRPr lang="en-US" sz="600" dirty="0">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Arial" panose="020B0604020202020204" pitchFamily="34" charset="0"/>
                        </a:rPr>
                        <a:t>Personal Protective Equipment (PPE</a:t>
                      </a:r>
                      <a:r>
                        <a:rPr lang="en-US" sz="1000" b="1" dirty="0" smtClean="0">
                          <a:effectLst/>
                          <a:latin typeface="Calibri" panose="020F0502020204030204" pitchFamily="34" charset="0"/>
                          <a:ea typeface="Calibri" panose="020F0502020204030204" pitchFamily="34" charset="0"/>
                          <a:cs typeface="Arial" panose="020B0604020202020204" pitchFamily="34" charset="0"/>
                        </a:rPr>
                        <a:t>)</a:t>
                      </a:r>
                      <a:r>
                        <a:rPr lang="en-US" sz="1000" b="1" dirty="0">
                          <a:effectLst/>
                          <a:latin typeface="Calibri" panose="020F0502020204030204" pitchFamily="34" charset="0"/>
                          <a:ea typeface="Calibri" panose="020F0502020204030204" pitchFamily="34" charset="0"/>
                          <a:cs typeface="Arial" panose="020B0604020202020204" pitchFamily="34" charset="0"/>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35040" marR="350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hMerge="1">
                  <a:txBody>
                    <a:bodyPr/>
                    <a:lstStyle/>
                    <a:p>
                      <a:endParaRPr lang="en-US"/>
                    </a:p>
                  </a:txBody>
                  <a:tcPr/>
                </a:tc>
                <a:tc hMerge="1">
                  <a:txBody>
                    <a:bodyPr/>
                    <a:lstStyle/>
                    <a:p>
                      <a:endParaRPr lang="en-US"/>
                    </a:p>
                  </a:txBody>
                  <a:tcPr/>
                </a:tc>
              </a:tr>
              <a:tr h="716301">
                <a:tc>
                  <a:txBody>
                    <a:bodyPr/>
                    <a:lstStyle/>
                    <a:p>
                      <a:pPr marL="342900" marR="0" lvl="0" indent="-342900" rtl="0">
                        <a:lnSpc>
                          <a:spcPct val="107000"/>
                        </a:lnSpc>
                        <a:spcBef>
                          <a:spcPts val="0"/>
                        </a:spcBef>
                        <a:spcAft>
                          <a:spcPts val="0"/>
                        </a:spcAft>
                        <a:buFont typeface="Symbol" panose="05050102010706020507" pitchFamily="18" charset="2"/>
                        <a:buBlip>
                          <a:blip r:embed="rId2"/>
                        </a:buBlip>
                      </a:pPr>
                      <a:r>
                        <a:rPr lang="en-US" sz="900" b="1" dirty="0">
                          <a:effectLst/>
                          <a:latin typeface="Calibri" panose="020F0502020204030204" pitchFamily="34" charset="0"/>
                          <a:ea typeface="Calibri" panose="020F0502020204030204" pitchFamily="34" charset="0"/>
                          <a:cs typeface="Arial" panose="020B0604020202020204" pitchFamily="34" charset="0"/>
                        </a:rPr>
                        <a:t>Put ON in order:</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721050" marR="0" lvl="1" indent="-342900">
                        <a:lnSpc>
                          <a:spcPct val="107000"/>
                        </a:lnSpc>
                        <a:spcBef>
                          <a:spcPts val="0"/>
                        </a:spcBef>
                        <a:spcAft>
                          <a:spcPts val="0"/>
                        </a:spcAft>
                        <a:buFont typeface="+mj-lt"/>
                        <a:buAutoNum type="arabicPeriod"/>
                      </a:pPr>
                      <a:r>
                        <a:rPr lang="en-US" sz="800" dirty="0">
                          <a:effectLst/>
                          <a:latin typeface="Calibri" panose="020F0502020204030204" pitchFamily="34" charset="0"/>
                          <a:ea typeface="Calibri" panose="020F0502020204030204" pitchFamily="34" charset="0"/>
                          <a:cs typeface="Arial" panose="020B0604020202020204" pitchFamily="34" charset="0"/>
                        </a:rPr>
                        <a:t>Wash or sanitize hands</a:t>
                      </a:r>
                    </a:p>
                    <a:p>
                      <a:pPr marL="721050" marR="0" lvl="1" indent="-342900">
                        <a:lnSpc>
                          <a:spcPct val="107000"/>
                        </a:lnSpc>
                        <a:spcBef>
                          <a:spcPts val="0"/>
                        </a:spcBef>
                        <a:spcAft>
                          <a:spcPts val="0"/>
                        </a:spcAft>
                        <a:buFont typeface="+mj-lt"/>
                        <a:buAutoNum type="arabicPeriod"/>
                      </a:pPr>
                      <a:r>
                        <a:rPr lang="en-US" sz="800" dirty="0">
                          <a:effectLst/>
                          <a:latin typeface="Calibri" panose="020F0502020204030204" pitchFamily="34" charset="0"/>
                          <a:ea typeface="Calibri" panose="020F0502020204030204" pitchFamily="34" charset="0"/>
                          <a:cs typeface="Arial" panose="020B0604020202020204" pitchFamily="34" charset="0"/>
                        </a:rPr>
                        <a:t>Fitted N-95, 99, 100 respirator or PAPR required</a:t>
                      </a:r>
                    </a:p>
                  </a:txBody>
                  <a:tcPr marL="35040" marR="35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marL="342900" marR="0" lvl="0" indent="-342900" rtl="0">
                        <a:lnSpc>
                          <a:spcPct val="107000"/>
                        </a:lnSpc>
                        <a:spcBef>
                          <a:spcPts val="0"/>
                        </a:spcBef>
                        <a:spcAft>
                          <a:spcPts val="0"/>
                        </a:spcAft>
                        <a:buFont typeface="Symbol" panose="05050102010706020507" pitchFamily="18" charset="2"/>
                        <a:buBlip>
                          <a:blip r:embed="rId2"/>
                        </a:buBlip>
                      </a:pPr>
                      <a:r>
                        <a:rPr lang="en-US" sz="900" b="1" dirty="0">
                          <a:effectLst/>
                          <a:latin typeface="Calibri" panose="020F0502020204030204" pitchFamily="34" charset="0"/>
                          <a:ea typeface="Calibri" panose="020F0502020204030204" pitchFamily="34" charset="0"/>
                          <a:cs typeface="Arial" panose="020B0604020202020204" pitchFamily="34" charset="0"/>
                        </a:rPr>
                        <a:t>Take OFF &amp; dispose outside room, in order</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721050" marR="0" lvl="1" indent="-342900">
                        <a:lnSpc>
                          <a:spcPct val="107000"/>
                        </a:lnSpc>
                        <a:spcBef>
                          <a:spcPts val="0"/>
                        </a:spcBef>
                        <a:spcAft>
                          <a:spcPts val="0"/>
                        </a:spcAft>
                        <a:buFont typeface="+mj-lt"/>
                        <a:buAutoNum type="arabicPeriod"/>
                      </a:pPr>
                      <a:r>
                        <a:rPr lang="en-US" sz="800" dirty="0">
                          <a:effectLst/>
                          <a:latin typeface="Calibri" panose="020F0502020204030204" pitchFamily="34" charset="0"/>
                          <a:ea typeface="Calibri" panose="020F0502020204030204" pitchFamily="34" charset="0"/>
                          <a:cs typeface="Arial" panose="020B0604020202020204" pitchFamily="34" charset="0"/>
                        </a:rPr>
                        <a:t>Fitted N-95, 99, 100 respirator or PAPR</a:t>
                      </a:r>
                    </a:p>
                    <a:p>
                      <a:pPr marL="721050" marR="0" lvl="1" indent="-342900">
                        <a:lnSpc>
                          <a:spcPct val="107000"/>
                        </a:lnSpc>
                        <a:spcBef>
                          <a:spcPts val="0"/>
                        </a:spcBef>
                        <a:spcAft>
                          <a:spcPts val="0"/>
                        </a:spcAft>
                        <a:buFont typeface="+mj-lt"/>
                        <a:buAutoNum type="arabicPeriod"/>
                      </a:pPr>
                      <a:r>
                        <a:rPr lang="en-US" sz="800" dirty="0">
                          <a:effectLst/>
                          <a:latin typeface="Calibri" panose="020F0502020204030204" pitchFamily="34" charset="0"/>
                          <a:ea typeface="Calibri" panose="020F0502020204030204" pitchFamily="34" charset="0"/>
                          <a:cs typeface="Arial" panose="020B0604020202020204" pitchFamily="34" charset="0"/>
                        </a:rPr>
                        <a:t>Wash or sanitize hands (even if gloves used)</a:t>
                      </a:r>
                    </a:p>
                    <a:p>
                      <a:pPr marL="0" marR="0">
                        <a:lnSpc>
                          <a:spcPct val="107000"/>
                        </a:lnSpc>
                        <a:spcBef>
                          <a:spcPts val="0"/>
                        </a:spcBef>
                        <a:spcAft>
                          <a:spcPts val="0"/>
                        </a:spcAft>
                      </a:pPr>
                      <a:r>
                        <a:rPr lang="en-US" sz="600" b="1" dirty="0">
                          <a:effectLst/>
                          <a:latin typeface="Calibri" panose="020F0502020204030204" pitchFamily="34" charset="0"/>
                          <a:ea typeface="Calibri" panose="020F0502020204030204" pitchFamily="34" charset="0"/>
                          <a:cs typeface="Arial" panose="020B0604020202020204" pitchFamily="34" charset="0"/>
                        </a:rPr>
                        <a:t> </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5040" marR="35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342900" marR="0" lvl="0" indent="-342900" rtl="0">
                        <a:lnSpc>
                          <a:spcPct val="107000"/>
                        </a:lnSpc>
                        <a:spcBef>
                          <a:spcPts val="0"/>
                        </a:spcBef>
                        <a:spcAft>
                          <a:spcPts val="0"/>
                        </a:spcAft>
                        <a:buFont typeface="Symbol" panose="05050102010706020507" pitchFamily="18" charset="2"/>
                        <a:buBlip>
                          <a:blip r:embed="rId2"/>
                        </a:buBlip>
                      </a:pP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54612" marR="546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9104">
                <a:tc gridSpan="3">
                  <a:txBody>
                    <a:bodyPr/>
                    <a:lstStyle/>
                    <a:p>
                      <a:pPr marL="342900" marR="0" lvl="0" indent="-342900" rtl="0">
                        <a:lnSpc>
                          <a:spcPct val="107000"/>
                        </a:lnSpc>
                        <a:spcBef>
                          <a:spcPts val="0"/>
                        </a:spcBef>
                        <a:spcAft>
                          <a:spcPts val="0"/>
                        </a:spcAft>
                        <a:buFont typeface="Symbol" panose="05050102010706020507" pitchFamily="18" charset="2"/>
                        <a:buBlip>
                          <a:blip r:embed="rId2"/>
                        </a:buBlip>
                      </a:pPr>
                      <a:r>
                        <a:rPr lang="en-US" sz="900" b="1" dirty="0">
                          <a:effectLst/>
                          <a:latin typeface="Calibri" panose="020F0502020204030204" pitchFamily="34" charset="0"/>
                          <a:ea typeface="Calibri" panose="020F0502020204030204" pitchFamily="34" charset="0"/>
                          <a:cs typeface="Arial" panose="020B0604020202020204" pitchFamily="34" charset="0"/>
                        </a:rPr>
                        <a:t>Room Cleaning:</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721050" marR="0" lvl="1" indent="-342900">
                        <a:lnSpc>
                          <a:spcPct val="107000"/>
                        </a:lnSpc>
                        <a:spcBef>
                          <a:spcPts val="0"/>
                        </a:spcBef>
                        <a:spcAft>
                          <a:spcPts val="0"/>
                        </a:spcAft>
                        <a:buFont typeface="Wingdings" panose="05000000000000000000" pitchFamily="2" charset="2"/>
                        <a:buChar char=""/>
                      </a:pPr>
                      <a:r>
                        <a:rPr lang="en-US" sz="800" dirty="0">
                          <a:effectLst/>
                          <a:latin typeface="Calibri" panose="020F0502020204030204" pitchFamily="34" charset="0"/>
                          <a:ea typeface="Calibri" panose="020F0502020204030204" pitchFamily="34" charset="0"/>
                          <a:cs typeface="Arial" panose="020B0604020202020204" pitchFamily="34" charset="0"/>
                        </a:rPr>
                        <a:t>After patient is discharged, keep door closed for one hour to allow complete room air exchange before routine cleaning procedures. Change cubicle curtain if visibly soiled.</a:t>
                      </a:r>
                    </a:p>
                    <a:p>
                      <a:pPr marL="457200" marR="0">
                        <a:lnSpc>
                          <a:spcPct val="107000"/>
                        </a:lnSpc>
                        <a:spcBef>
                          <a:spcPts val="0"/>
                        </a:spcBef>
                        <a:spcAft>
                          <a:spcPts val="0"/>
                        </a:spcAft>
                      </a:pPr>
                      <a:r>
                        <a:rPr lang="en-US" sz="600" b="1" dirty="0">
                          <a:effectLst/>
                          <a:latin typeface="Calibri" panose="020F0502020204030204" pitchFamily="34" charset="0"/>
                          <a:ea typeface="Calibri" panose="020F0502020204030204" pitchFamily="34" charset="0"/>
                          <a:cs typeface="Arial" panose="020B0604020202020204" pitchFamily="34" charset="0"/>
                        </a:rPr>
                        <a:t> </a:t>
                      </a: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5040" marR="35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r>
              <a:tr h="680639">
                <a:tc gridSpan="3">
                  <a:txBody>
                    <a:bodyPr/>
                    <a:lstStyle/>
                    <a:p>
                      <a:pPr marL="342900" marR="0" lvl="0" indent="-342900" rtl="0">
                        <a:lnSpc>
                          <a:spcPct val="107000"/>
                        </a:lnSpc>
                        <a:spcBef>
                          <a:spcPts val="0"/>
                        </a:spcBef>
                        <a:spcAft>
                          <a:spcPts val="0"/>
                        </a:spcAft>
                        <a:buFont typeface="Symbol" panose="05050102010706020507" pitchFamily="18" charset="2"/>
                        <a:buBlip>
                          <a:blip r:embed="rId2"/>
                        </a:buBlip>
                      </a:pPr>
                      <a:r>
                        <a:rPr lang="en-US" sz="900" b="1" dirty="0">
                          <a:effectLst/>
                          <a:latin typeface="Calibri" panose="020F0502020204030204" pitchFamily="34" charset="0"/>
                          <a:ea typeface="Calibri" panose="020F0502020204030204" pitchFamily="34" charset="0"/>
                          <a:cs typeface="Arial" panose="020B0604020202020204" pitchFamily="34" charset="0"/>
                        </a:rPr>
                        <a:t>Transport:</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721050" marR="0" lvl="1" indent="-342900">
                        <a:lnSpc>
                          <a:spcPct val="107000"/>
                        </a:lnSpc>
                        <a:spcBef>
                          <a:spcPts val="0"/>
                        </a:spcBef>
                        <a:spcAft>
                          <a:spcPts val="0"/>
                        </a:spcAft>
                        <a:buFont typeface="Wingdings" panose="05000000000000000000" pitchFamily="2" charset="2"/>
                        <a:buChar char=""/>
                      </a:pPr>
                      <a:r>
                        <a:rPr lang="en-US" sz="800" dirty="0">
                          <a:effectLst/>
                          <a:latin typeface="Calibri" panose="020F0502020204030204" pitchFamily="34" charset="0"/>
                          <a:ea typeface="Calibri" panose="020F0502020204030204" pitchFamily="34" charset="0"/>
                          <a:cs typeface="Arial" panose="020B0604020202020204" pitchFamily="34" charset="0"/>
                        </a:rPr>
                        <a:t>Essential transport only and place surgical mask on patient. Clean and disinfect transport vehicle. Alert receiving department regarding patient’s isolation precaution status.</a:t>
                      </a:r>
                    </a:p>
                    <a:p>
                      <a:pPr marL="835350" marR="0" lvl="1">
                        <a:lnSpc>
                          <a:spcPct val="107000"/>
                        </a:lnSpc>
                        <a:spcBef>
                          <a:spcPts val="0"/>
                        </a:spcBef>
                        <a:spcAft>
                          <a:spcPts val="0"/>
                        </a:spcAft>
                      </a:pPr>
                      <a:r>
                        <a:rPr lang="en-US" sz="800" b="1" dirty="0">
                          <a:effectLst/>
                          <a:latin typeface="Calibri" panose="020F0502020204030204" pitchFamily="34" charset="0"/>
                          <a:ea typeface="Calibri" panose="020F0502020204030204" pitchFamily="34" charset="0"/>
                          <a:cs typeface="Arial" panose="020B0604020202020204" pitchFamily="34" charset="0"/>
                        </a:rPr>
                        <a:t> </a:t>
                      </a:r>
                      <a:endParaRPr lang="en-US" sz="800" dirty="0">
                        <a:effectLst/>
                        <a:latin typeface="Calibri" panose="020F0502020204030204" pitchFamily="34" charset="0"/>
                        <a:ea typeface="Calibri" panose="020F0502020204030204" pitchFamily="34" charset="0"/>
                        <a:cs typeface="Arial" panose="020B0604020202020204" pitchFamily="34" charset="0"/>
                      </a:endParaRPr>
                    </a:p>
                    <a:p>
                      <a:pPr marL="721050" marR="0" lvl="1" indent="-342900">
                        <a:lnSpc>
                          <a:spcPct val="107000"/>
                        </a:lnSpc>
                        <a:spcBef>
                          <a:spcPts val="0"/>
                        </a:spcBef>
                        <a:spcAft>
                          <a:spcPts val="0"/>
                        </a:spcAft>
                        <a:buFont typeface="Wingdings" panose="05000000000000000000" pitchFamily="2" charset="2"/>
                        <a:buChar char=""/>
                      </a:pPr>
                      <a:r>
                        <a:rPr lang="en-US" sz="800" dirty="0">
                          <a:effectLst/>
                          <a:latin typeface="Calibri" panose="020F0502020204030204" pitchFamily="34" charset="0"/>
                          <a:ea typeface="Calibri" panose="020F0502020204030204" pitchFamily="34" charset="0"/>
                          <a:cs typeface="Arial" panose="020B0604020202020204" pitchFamily="34" charset="0"/>
                        </a:rPr>
                        <a:t>Discontinue precautions as per hospital policy or Infection </a:t>
                      </a:r>
                      <a:r>
                        <a:rPr lang="en-US" sz="800" dirty="0" smtClean="0">
                          <a:effectLst/>
                          <a:latin typeface="Calibri" panose="020F0502020204030204" pitchFamily="34" charset="0"/>
                          <a:ea typeface="Calibri" panose="020F0502020204030204" pitchFamily="34" charset="0"/>
                          <a:cs typeface="Arial" panose="020B0604020202020204" pitchFamily="34" charset="0"/>
                        </a:rPr>
                        <a:t>Preventionist Instructions.</a:t>
                      </a:r>
                      <a:endParaRPr lang="en-US" sz="800" dirty="0">
                        <a:effectLst/>
                        <a:latin typeface="Calibri" panose="020F0502020204030204" pitchFamily="34" charset="0"/>
                        <a:ea typeface="Calibri" panose="020F0502020204030204" pitchFamily="34" charset="0"/>
                        <a:cs typeface="Arial" panose="020B0604020202020204" pitchFamily="34" charset="0"/>
                      </a:endParaRPr>
                    </a:p>
                  </a:txBody>
                  <a:tcPr marL="35040" marR="35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395495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pic>
        <p:nvPicPr>
          <p:cNvPr id="3"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729" y="1286822"/>
            <a:ext cx="8819535" cy="4848507"/>
          </a:xfrm>
          <a:prstGeom prst="rect">
            <a:avLst/>
          </a:prstGeom>
        </p:spPr>
      </p:pic>
      <p:sp>
        <p:nvSpPr>
          <p:cNvPr id="2" name="Rectangle 1"/>
          <p:cNvSpPr/>
          <p:nvPr/>
        </p:nvSpPr>
        <p:spPr>
          <a:xfrm>
            <a:off x="1066235" y="220914"/>
            <a:ext cx="4169796" cy="646331"/>
          </a:xfrm>
          <a:prstGeom prst="rect">
            <a:avLst/>
          </a:prstGeom>
        </p:spPr>
        <p:txBody>
          <a:bodyPr wrap="none">
            <a:spAutoFit/>
          </a:bodyPr>
          <a:lstStyle/>
          <a:p>
            <a:r>
              <a:rPr lang="en-US" sz="3600" dirty="0"/>
              <a:t>CHAIN OF INFECTION</a:t>
            </a:r>
          </a:p>
        </p:txBody>
      </p:sp>
    </p:spTree>
    <p:extLst>
      <p:ext uri="{BB962C8B-B14F-4D97-AF65-F5344CB8AC3E}">
        <p14:creationId xmlns:p14="http://schemas.microsoft.com/office/powerpoint/2010/main" val="11474747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879507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63980"/>
            <a:ext cx="7886700" cy="1325563"/>
          </a:xfrm>
        </p:spPr>
        <p:txBody>
          <a:bodyPr/>
          <a:lstStyle/>
          <a:p>
            <a:pPr algn="ctr"/>
            <a:r>
              <a:rPr lang="en-US" b="1" dirty="0">
                <a:ln w="17780" cmpd="sng">
                  <a:solidFill>
                    <a:srgbClr val="FFFFFF"/>
                  </a:solidFill>
                  <a:prstDash val="solid"/>
                  <a:miter lim="800000"/>
                </a:ln>
                <a:solidFill>
                  <a:srgbClr val="00B0F0"/>
                </a:solidFill>
                <a:effectLst>
                  <a:outerShdw blurRad="50800" algn="tl" rotWithShape="0">
                    <a:srgbClr val="000000"/>
                  </a:outerShdw>
                </a:effectLst>
                <a:latin typeface="Bodoni MT Black" pitchFamily="18" charset="0"/>
              </a:rPr>
              <a:t>DROPLET PRECAUTIONS</a:t>
            </a:r>
            <a:endParaRPr lang="en-US" dirty="0"/>
          </a:p>
        </p:txBody>
      </p:sp>
      <p:pic>
        <p:nvPicPr>
          <p:cNvPr id="4" name="Picture 5" descr="Germs-Make-Me-Sick-Snot-Rocket.jpg"/>
          <p:cNvPicPr>
            <a:picLocks noGrp="1" noChangeAspect="1"/>
          </p:cNvPicPr>
          <p:nvPr>
            <p:ph idx="1"/>
          </p:nvPr>
        </p:nvPicPr>
        <p:blipFill>
          <a:blip r:embed="rId3" cstate="print"/>
          <a:srcRect/>
          <a:stretch>
            <a:fillRect/>
          </a:stretch>
        </p:blipFill>
        <p:spPr bwMode="auto">
          <a:xfrm>
            <a:off x="1859270" y="1964724"/>
            <a:ext cx="4244967" cy="2236573"/>
          </a:xfrm>
          <a:prstGeom prst="rect">
            <a:avLst/>
          </a:prstGeom>
          <a:ln w="38100" cap="sq">
            <a:solidFill>
              <a:srgbClr val="4BD0FF"/>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858373" y="4532524"/>
            <a:ext cx="6656079" cy="923330"/>
          </a:xfrm>
          <a:prstGeom prst="rect">
            <a:avLst/>
          </a:prstGeom>
        </p:spPr>
        <p:txBody>
          <a:bodyPr wrap="square">
            <a:spAutoFit/>
          </a:bodyPr>
          <a:lstStyle/>
          <a:p>
            <a:r>
              <a:rPr lang="en-GB" b="1" dirty="0">
                <a:solidFill>
                  <a:srgbClr val="002060"/>
                </a:solidFill>
                <a:latin typeface="Courier New" pitchFamily="49" charset="0"/>
                <a:cs typeface="Courier New" pitchFamily="49" charset="0"/>
              </a:rPr>
              <a:t>Causative agents of diseases under droplet precaution are </a:t>
            </a:r>
            <a:r>
              <a:rPr lang="en-GB" b="1" dirty="0">
                <a:solidFill>
                  <a:srgbClr val="002060"/>
                </a:solidFill>
                <a:effectLst>
                  <a:glow rad="63500">
                    <a:schemeClr val="bg1">
                      <a:alpha val="40000"/>
                    </a:schemeClr>
                  </a:glow>
                </a:effectLst>
                <a:latin typeface="Courier New" pitchFamily="49" charset="0"/>
                <a:cs typeface="Courier New" pitchFamily="49" charset="0"/>
              </a:rPr>
              <a:t>greater than </a:t>
            </a:r>
            <a:r>
              <a:rPr lang="en-US" b="1" dirty="0">
                <a:solidFill>
                  <a:srgbClr val="002060"/>
                </a:solidFill>
                <a:effectLst>
                  <a:glow rad="63500">
                    <a:schemeClr val="bg1">
                      <a:alpha val="40000"/>
                    </a:schemeClr>
                  </a:glow>
                </a:effectLst>
                <a:latin typeface="Courier New" pitchFamily="49" charset="0"/>
                <a:cs typeface="Courier New" pitchFamily="49" charset="0"/>
              </a:rPr>
              <a:t>5 </a:t>
            </a:r>
            <a:r>
              <a:rPr lang="el-GR" b="1" dirty="0">
                <a:solidFill>
                  <a:srgbClr val="002060"/>
                </a:solidFill>
                <a:effectLst>
                  <a:glow rad="63500">
                    <a:schemeClr val="bg1">
                      <a:alpha val="40000"/>
                    </a:schemeClr>
                  </a:glow>
                </a:effectLst>
                <a:latin typeface="Courier New" pitchFamily="49" charset="0"/>
                <a:cs typeface="Courier New" pitchFamily="49" charset="0"/>
              </a:rPr>
              <a:t>μ</a:t>
            </a:r>
            <a:r>
              <a:rPr lang="en-US" b="1" dirty="0">
                <a:solidFill>
                  <a:srgbClr val="002060"/>
                </a:solidFill>
                <a:effectLst>
                  <a:glow rad="63500">
                    <a:schemeClr val="bg1">
                      <a:alpha val="40000"/>
                    </a:schemeClr>
                  </a:glow>
                </a:effectLst>
                <a:latin typeface="Courier New" pitchFamily="49" charset="0"/>
                <a:cs typeface="Courier New" pitchFamily="49" charset="0"/>
              </a:rPr>
              <a:t>m</a:t>
            </a:r>
            <a:r>
              <a:rPr lang="en-US" b="1" dirty="0">
                <a:solidFill>
                  <a:srgbClr val="002060"/>
                </a:solidFill>
                <a:latin typeface="Courier New" pitchFamily="49" charset="0"/>
                <a:cs typeface="Courier New" pitchFamily="49" charset="0"/>
              </a:rPr>
              <a:t>. They can travel up to 3 feet (</a:t>
            </a:r>
            <a:r>
              <a:rPr lang="en-US" b="1" dirty="0" smtClean="0">
                <a:solidFill>
                  <a:srgbClr val="002060"/>
                </a:solidFill>
                <a:latin typeface="Courier New" pitchFamily="49" charset="0"/>
                <a:cs typeface="Courier New" pitchFamily="49" charset="0"/>
              </a:rPr>
              <a:t>1mtr) </a:t>
            </a:r>
            <a:endParaRPr lang="en-US" dirty="0">
              <a:solidFill>
                <a:srgbClr val="002060"/>
              </a:solidFill>
            </a:endParaRPr>
          </a:p>
        </p:txBody>
      </p:sp>
    </p:spTree>
    <p:extLst>
      <p:ext uri="{BB962C8B-B14F-4D97-AF65-F5344CB8AC3E}">
        <p14:creationId xmlns:p14="http://schemas.microsoft.com/office/powerpoint/2010/main" val="106708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n w="17780" cmpd="sng">
                  <a:solidFill>
                    <a:srgbClr val="FFFFFF"/>
                  </a:solidFill>
                  <a:prstDash val="solid"/>
                  <a:miter lim="800000"/>
                </a:ln>
                <a:solidFill>
                  <a:srgbClr val="00B0F0"/>
                </a:solidFill>
                <a:effectLst>
                  <a:outerShdw blurRad="50800" algn="tl" rotWithShape="0">
                    <a:srgbClr val="000000"/>
                  </a:outerShdw>
                </a:effectLst>
                <a:latin typeface="Bodoni MT Black" pitchFamily="18" charset="0"/>
              </a:rPr>
              <a:t/>
            </a:r>
            <a:br>
              <a:rPr lang="en-US" b="1" dirty="0">
                <a:ln w="17780" cmpd="sng">
                  <a:solidFill>
                    <a:srgbClr val="FFFFFF"/>
                  </a:solidFill>
                  <a:prstDash val="solid"/>
                  <a:miter lim="800000"/>
                </a:ln>
                <a:solidFill>
                  <a:srgbClr val="00B0F0"/>
                </a:solidFill>
                <a:effectLst>
                  <a:outerShdw blurRad="50800" algn="tl" rotWithShape="0">
                    <a:srgbClr val="000000"/>
                  </a:outerShdw>
                </a:effectLst>
                <a:latin typeface="Bodoni MT Black" pitchFamily="18" charset="0"/>
              </a:rPr>
            </a:br>
            <a:r>
              <a:rPr lang="en-US" b="1" dirty="0">
                <a:ln w="17780" cmpd="sng">
                  <a:solidFill>
                    <a:srgbClr val="FFFFFF"/>
                  </a:solidFill>
                  <a:prstDash val="solid"/>
                  <a:miter lim="800000"/>
                </a:ln>
                <a:solidFill>
                  <a:srgbClr val="00B0F0"/>
                </a:solidFill>
                <a:effectLst>
                  <a:outerShdw blurRad="50800" algn="tl" rotWithShape="0">
                    <a:srgbClr val="000000"/>
                  </a:outerShdw>
                </a:effectLst>
                <a:latin typeface="Bodoni MT Black" pitchFamily="18" charset="0"/>
              </a:rPr>
              <a:t>DISEASES UNDER DROPLET PRECAUTION</a:t>
            </a:r>
            <a:endParaRPr lang="en-US" dirty="0"/>
          </a:p>
        </p:txBody>
      </p:sp>
      <p:sp>
        <p:nvSpPr>
          <p:cNvPr id="5" name="Content Placeholder 4"/>
          <p:cNvSpPr>
            <a:spLocks noGrp="1"/>
          </p:cNvSpPr>
          <p:nvPr>
            <p:ph idx="1"/>
          </p:nvPr>
        </p:nvSpPr>
        <p:spPr/>
        <p:txBody>
          <a:bodyPr>
            <a:normAutofit lnSpcReduction="10000"/>
          </a:bodyPr>
          <a:lstStyle/>
          <a:p>
            <a:pPr marL="365760" indent="-283464">
              <a:buClr>
                <a:schemeClr val="bg1"/>
              </a:buClr>
              <a:buSzPct val="150000"/>
              <a:defRPr/>
            </a:pPr>
            <a:endParaRPr lang="en-US" b="1" i="1" dirty="0" smtClean="0">
              <a:solidFill>
                <a:srgbClr val="002060"/>
              </a:solidFill>
              <a:latin typeface="Courier New" pitchFamily="49" charset="0"/>
              <a:cs typeface="Courier New" pitchFamily="49" charset="0"/>
              <a:sym typeface="Wingdings" pitchFamily="2" charset="2"/>
            </a:endParaRPr>
          </a:p>
          <a:p>
            <a:pPr marL="365760" indent="-283464">
              <a:buClr>
                <a:schemeClr val="bg1"/>
              </a:buClr>
              <a:buSzPct val="150000"/>
              <a:defRPr/>
            </a:pPr>
            <a:r>
              <a:rPr lang="en-US" b="1" i="1" dirty="0" err="1" smtClean="0">
                <a:solidFill>
                  <a:srgbClr val="002060"/>
                </a:solidFill>
                <a:latin typeface="Courier New" pitchFamily="49" charset="0"/>
                <a:cs typeface="Courier New" pitchFamily="49" charset="0"/>
                <a:sym typeface="Wingdings" pitchFamily="2" charset="2"/>
              </a:rPr>
              <a:t>Haemophilus</a:t>
            </a:r>
            <a:r>
              <a:rPr lang="en-US" b="1" i="1" dirty="0" smtClean="0">
                <a:solidFill>
                  <a:srgbClr val="002060"/>
                </a:solidFill>
                <a:latin typeface="Courier New" pitchFamily="49" charset="0"/>
                <a:cs typeface="Courier New" pitchFamily="49" charset="0"/>
                <a:sym typeface="Wingdings" pitchFamily="2" charset="2"/>
              </a:rPr>
              <a:t> </a:t>
            </a:r>
            <a:r>
              <a:rPr lang="en-US" b="1" i="1" dirty="0" err="1">
                <a:solidFill>
                  <a:srgbClr val="002060"/>
                </a:solidFill>
                <a:latin typeface="Courier New" pitchFamily="49" charset="0"/>
                <a:cs typeface="Courier New" pitchFamily="49" charset="0"/>
                <a:sym typeface="Wingdings" pitchFamily="2" charset="2"/>
              </a:rPr>
              <a:t>influenzae</a:t>
            </a:r>
            <a:r>
              <a:rPr lang="en-US" b="1" i="1" dirty="0">
                <a:solidFill>
                  <a:srgbClr val="002060"/>
                </a:solidFill>
                <a:latin typeface="Courier New" pitchFamily="49" charset="0"/>
                <a:cs typeface="Courier New" pitchFamily="49" charset="0"/>
                <a:sym typeface="Wingdings" pitchFamily="2" charset="2"/>
              </a:rPr>
              <a:t> </a:t>
            </a:r>
            <a:r>
              <a:rPr lang="en-US" b="1" dirty="0">
                <a:solidFill>
                  <a:srgbClr val="002060"/>
                </a:solidFill>
                <a:latin typeface="Courier New" pitchFamily="49" charset="0"/>
                <a:cs typeface="Courier New" pitchFamily="49" charset="0"/>
                <a:sym typeface="Wingdings" pitchFamily="2" charset="2"/>
              </a:rPr>
              <a:t>type B disease, including meningitis, pneumonia, epiglottis and sepsis</a:t>
            </a:r>
          </a:p>
          <a:p>
            <a:pPr marL="365760" indent="-283464">
              <a:buClr>
                <a:schemeClr val="bg1"/>
              </a:buClr>
              <a:buSzPct val="150000"/>
              <a:defRPr/>
            </a:pPr>
            <a:endParaRPr lang="en-US" b="1" dirty="0">
              <a:solidFill>
                <a:srgbClr val="002060"/>
              </a:solidFill>
              <a:latin typeface="Courier New" pitchFamily="49" charset="0"/>
              <a:cs typeface="Courier New" pitchFamily="49" charset="0"/>
              <a:sym typeface="Wingdings" pitchFamily="2" charset="2"/>
            </a:endParaRPr>
          </a:p>
          <a:p>
            <a:pPr marL="365760" indent="-283464">
              <a:buClr>
                <a:schemeClr val="bg1"/>
              </a:buClr>
              <a:buSzPct val="150000"/>
              <a:defRPr/>
            </a:pPr>
            <a:r>
              <a:rPr lang="en-US" b="1" i="1" dirty="0">
                <a:solidFill>
                  <a:srgbClr val="002060"/>
                </a:solidFill>
                <a:latin typeface="Courier New" pitchFamily="49" charset="0"/>
                <a:cs typeface="Courier New" pitchFamily="49" charset="0"/>
                <a:sym typeface="Wingdings" pitchFamily="2" charset="2"/>
              </a:rPr>
              <a:t>Streptococcal</a:t>
            </a:r>
            <a:r>
              <a:rPr lang="en-US" b="1" dirty="0">
                <a:solidFill>
                  <a:srgbClr val="002060"/>
                </a:solidFill>
                <a:latin typeface="Courier New" pitchFamily="49" charset="0"/>
                <a:cs typeface="Courier New" pitchFamily="49" charset="0"/>
                <a:sym typeface="Wingdings" pitchFamily="2" charset="2"/>
              </a:rPr>
              <a:t> (group A) pharyngitis, scarlet fever in infants and young children</a:t>
            </a:r>
          </a:p>
          <a:p>
            <a:pPr marL="365760" indent="-283464">
              <a:buClr>
                <a:schemeClr val="bg1"/>
              </a:buClr>
              <a:buSzPct val="150000"/>
              <a:defRPr/>
            </a:pPr>
            <a:endParaRPr lang="en-US" b="1" dirty="0">
              <a:solidFill>
                <a:srgbClr val="002060"/>
              </a:solidFill>
              <a:latin typeface="Courier New" pitchFamily="49" charset="0"/>
              <a:cs typeface="Courier New" pitchFamily="49" charset="0"/>
              <a:sym typeface="Wingdings" pitchFamily="2" charset="2"/>
            </a:endParaRPr>
          </a:p>
          <a:p>
            <a:pPr marL="365760" indent="-283464">
              <a:buClr>
                <a:schemeClr val="bg1"/>
              </a:buClr>
              <a:buSzPct val="150000"/>
              <a:defRPr/>
            </a:pPr>
            <a:r>
              <a:rPr lang="en-US" b="1" dirty="0">
                <a:solidFill>
                  <a:srgbClr val="002060"/>
                </a:solidFill>
                <a:latin typeface="Courier New" pitchFamily="49" charset="0"/>
                <a:cs typeface="Courier New" pitchFamily="49" charset="0"/>
                <a:sym typeface="Wingdings" pitchFamily="2" charset="2"/>
              </a:rPr>
              <a:t>Influenza, Mumps</a:t>
            </a:r>
          </a:p>
          <a:p>
            <a:endParaRPr lang="en-US" dirty="0"/>
          </a:p>
        </p:txBody>
      </p:sp>
    </p:spTree>
    <p:extLst>
      <p:ext uri="{BB962C8B-B14F-4D97-AF65-F5344CB8AC3E}">
        <p14:creationId xmlns:p14="http://schemas.microsoft.com/office/powerpoint/2010/main" val="28195308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7780" cmpd="sng">
                  <a:solidFill>
                    <a:srgbClr val="FFFFFF"/>
                  </a:solidFill>
                  <a:prstDash val="solid"/>
                  <a:miter lim="800000"/>
                </a:ln>
                <a:solidFill>
                  <a:srgbClr val="00B0F0"/>
                </a:solidFill>
                <a:effectLst>
                  <a:outerShdw blurRad="50800" algn="tl" rotWithShape="0">
                    <a:srgbClr val="000000"/>
                  </a:outerShdw>
                </a:effectLst>
                <a:latin typeface="Bodoni MT Black" pitchFamily="18" charset="0"/>
              </a:rPr>
              <a:t>DROPLET PRECAUTIONS</a:t>
            </a:r>
            <a:endParaRPr lang="en-US" dirty="0"/>
          </a:p>
        </p:txBody>
      </p:sp>
      <p:sp>
        <p:nvSpPr>
          <p:cNvPr id="5" name="Content Placeholder 4"/>
          <p:cNvSpPr>
            <a:spLocks noGrp="1"/>
          </p:cNvSpPr>
          <p:nvPr>
            <p:ph idx="1"/>
          </p:nvPr>
        </p:nvSpPr>
        <p:spPr/>
        <p:txBody>
          <a:bodyPr/>
          <a:lstStyle/>
          <a:p>
            <a:pPr marL="365760" indent="-283464" fontAlgn="auto">
              <a:lnSpc>
                <a:spcPct val="80000"/>
              </a:lnSpc>
              <a:spcAft>
                <a:spcPts val="0"/>
              </a:spcAft>
              <a:buNone/>
              <a:defRPr/>
            </a:pPr>
            <a:r>
              <a:rPr lang="en-US" sz="4400" b="1"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Patient placement</a:t>
            </a:r>
          </a:p>
          <a:p>
            <a:pPr marL="365760" indent="-283464" fontAlgn="auto">
              <a:lnSpc>
                <a:spcPct val="80000"/>
              </a:lnSpc>
              <a:spcAft>
                <a:spcPts val="0"/>
              </a:spcAft>
              <a:buNone/>
              <a:defRPr/>
            </a:pPr>
            <a:endParaRPr lang="en-US" sz="1100" b="1" u="sng" dirty="0">
              <a:solidFill>
                <a:srgbClr val="002060"/>
              </a:solidFill>
            </a:endParaRPr>
          </a:p>
          <a:p>
            <a:pPr marL="365760" indent="-283464">
              <a:lnSpc>
                <a:spcPct val="80000"/>
              </a:lnSpc>
              <a:buClr>
                <a:srgbClr val="4BD0FF"/>
              </a:buClr>
              <a:buSzPct val="155000"/>
              <a:defRPr/>
            </a:pPr>
            <a:r>
              <a:rPr lang="en-US" sz="4400" b="1" dirty="0">
                <a:solidFill>
                  <a:srgbClr val="002060"/>
                </a:solidFill>
                <a:latin typeface="Courier New" pitchFamily="49" charset="0"/>
                <a:cs typeface="Courier New" pitchFamily="49" charset="0"/>
                <a:sym typeface="Wingdings" pitchFamily="2" charset="2"/>
              </a:rPr>
              <a:t>Private room</a:t>
            </a:r>
          </a:p>
          <a:p>
            <a:pPr marL="365760" indent="-283464">
              <a:lnSpc>
                <a:spcPct val="80000"/>
              </a:lnSpc>
              <a:buClr>
                <a:srgbClr val="4BD0FF"/>
              </a:buClr>
              <a:buSzPct val="155000"/>
              <a:defRPr/>
            </a:pPr>
            <a:endParaRPr lang="en-US" sz="4400" b="1" dirty="0">
              <a:solidFill>
                <a:srgbClr val="002060"/>
              </a:solidFill>
              <a:latin typeface="Courier New" pitchFamily="49" charset="0"/>
              <a:cs typeface="Courier New" pitchFamily="49" charset="0"/>
              <a:sym typeface="Wingdings" pitchFamily="2" charset="2"/>
            </a:endParaRPr>
          </a:p>
          <a:p>
            <a:pPr marL="365760" indent="-283464">
              <a:lnSpc>
                <a:spcPct val="80000"/>
              </a:lnSpc>
              <a:buClr>
                <a:srgbClr val="4BD0FF"/>
              </a:buClr>
              <a:buSzPct val="155000"/>
              <a:defRPr/>
            </a:pPr>
            <a:r>
              <a:rPr lang="en-US" sz="4400" b="1" dirty="0">
                <a:solidFill>
                  <a:srgbClr val="002060"/>
                </a:solidFill>
                <a:latin typeface="Courier New" pitchFamily="49" charset="0"/>
                <a:cs typeface="Courier New" pitchFamily="49" charset="0"/>
                <a:sym typeface="Wingdings" pitchFamily="2" charset="2"/>
              </a:rPr>
              <a:t>Cohort nursing</a:t>
            </a:r>
          </a:p>
          <a:p>
            <a:endParaRPr lang="en-US" dirty="0"/>
          </a:p>
        </p:txBody>
      </p:sp>
    </p:spTree>
    <p:extLst>
      <p:ext uri="{BB962C8B-B14F-4D97-AF65-F5344CB8AC3E}">
        <p14:creationId xmlns:p14="http://schemas.microsoft.com/office/powerpoint/2010/main" val="22507008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7780" cmpd="sng">
                  <a:solidFill>
                    <a:srgbClr val="FFFFFF"/>
                  </a:solidFill>
                  <a:prstDash val="solid"/>
                  <a:miter lim="800000"/>
                </a:ln>
                <a:solidFill>
                  <a:srgbClr val="00B0F0"/>
                </a:solidFill>
                <a:effectLst>
                  <a:outerShdw blurRad="50800" algn="tl" rotWithShape="0">
                    <a:srgbClr val="000000"/>
                  </a:outerShdw>
                </a:effectLst>
                <a:latin typeface="Bodoni MT Black" pitchFamily="18" charset="0"/>
              </a:rPr>
              <a:t>DROPLET PRECAUTIONS</a:t>
            </a:r>
            <a:endParaRPr lang="en-US" dirty="0"/>
          </a:p>
        </p:txBody>
      </p:sp>
      <p:sp>
        <p:nvSpPr>
          <p:cNvPr id="5" name="Content Placeholder 4"/>
          <p:cNvSpPr>
            <a:spLocks noGrp="1"/>
          </p:cNvSpPr>
          <p:nvPr>
            <p:ph idx="1"/>
          </p:nvPr>
        </p:nvSpPr>
        <p:spPr/>
        <p:txBody>
          <a:bodyPr>
            <a:normAutofit lnSpcReduction="10000"/>
          </a:bodyPr>
          <a:lstStyle/>
          <a:p>
            <a:pPr marL="365760" indent="-283464" fontAlgn="auto">
              <a:spcAft>
                <a:spcPts val="0"/>
              </a:spcAft>
              <a:buNone/>
              <a:defRPr/>
            </a:pPr>
            <a:r>
              <a:rPr lang="en-US" b="1" i="1" dirty="0">
                <a:solidFill>
                  <a:srgbClr val="4BD0FF"/>
                </a:solidFill>
                <a:effectLst>
                  <a:outerShdw blurRad="38100" dist="38100" dir="2700000" algn="tl">
                    <a:srgbClr val="000000">
                      <a:alpha val="43137"/>
                    </a:srgbClr>
                  </a:outerShdw>
                </a:effectLst>
                <a:latin typeface="Times New Roman" pitchFamily="18" charset="0"/>
                <a:cs typeface="Times New Roman" pitchFamily="18" charset="0"/>
              </a:rPr>
              <a:t>Protection for HCW</a:t>
            </a:r>
          </a:p>
          <a:p>
            <a:pPr marL="365760" indent="-283464" fontAlgn="auto">
              <a:spcAft>
                <a:spcPts val="0"/>
              </a:spcAft>
              <a:buNone/>
              <a:defRPr/>
            </a:pPr>
            <a:endParaRPr lang="en-US" sz="1000" b="1" i="1" u="sng" dirty="0">
              <a:solidFill>
                <a:srgbClr val="00B0F0"/>
              </a:solidFill>
              <a:effectLst>
                <a:outerShdw blurRad="38100" dist="38100" dir="2700000" algn="tl">
                  <a:srgbClr val="000000">
                    <a:alpha val="43137"/>
                  </a:srgbClr>
                </a:outerShdw>
              </a:effectLst>
              <a:latin typeface="Times New Roman" pitchFamily="18" charset="0"/>
              <a:cs typeface="Times New Roman" pitchFamily="18" charset="0"/>
            </a:endParaRPr>
          </a:p>
          <a:p>
            <a:pPr marL="365760" indent="-283464">
              <a:buClr>
                <a:srgbClr val="4BD0FF"/>
              </a:buClr>
              <a:buSzPct val="150000"/>
              <a:defRPr/>
            </a:pPr>
            <a:r>
              <a:rPr lang="en-US" b="1" dirty="0">
                <a:solidFill>
                  <a:srgbClr val="002060"/>
                </a:solidFill>
                <a:latin typeface="Courier New" pitchFamily="49" charset="0"/>
                <a:cs typeface="Courier New" pitchFamily="49" charset="0"/>
                <a:sym typeface="Wingdings" pitchFamily="2" charset="2"/>
              </a:rPr>
              <a:t>Standard precautions</a:t>
            </a:r>
          </a:p>
          <a:p>
            <a:pPr marL="365760" indent="-283464">
              <a:buClr>
                <a:srgbClr val="4BD0FF"/>
              </a:buClr>
              <a:buSzPct val="150000"/>
              <a:defRPr/>
            </a:pPr>
            <a:r>
              <a:rPr lang="en-US" b="1" dirty="0">
                <a:solidFill>
                  <a:srgbClr val="002060"/>
                </a:solidFill>
                <a:latin typeface="Courier New" pitchFamily="49" charset="0"/>
                <a:cs typeface="Courier New" pitchFamily="49" charset="0"/>
                <a:sym typeface="Wingdings" pitchFamily="2" charset="2"/>
              </a:rPr>
              <a:t>Surgical mask if working within 3 feet of the patient</a:t>
            </a:r>
          </a:p>
          <a:p>
            <a:pPr marL="365760" indent="-283464" fontAlgn="auto">
              <a:spcAft>
                <a:spcPts val="0"/>
              </a:spcAft>
              <a:buClr>
                <a:srgbClr val="4BD0FF"/>
              </a:buClr>
              <a:buSzPct val="150000"/>
              <a:buNone/>
              <a:defRPr/>
            </a:pPr>
            <a:endParaRPr lang="en-US" sz="1800" b="1" dirty="0">
              <a:solidFill>
                <a:schemeClr val="bg1"/>
              </a:solidFill>
              <a:latin typeface="Courier New" pitchFamily="49" charset="0"/>
              <a:cs typeface="Courier New" pitchFamily="49" charset="0"/>
              <a:sym typeface="Wingdings" pitchFamily="2" charset="2"/>
            </a:endParaRPr>
          </a:p>
          <a:p>
            <a:pPr marL="365760" indent="-283464" fontAlgn="auto">
              <a:spcBef>
                <a:spcPts val="600"/>
              </a:spcBef>
              <a:spcAft>
                <a:spcPts val="0"/>
              </a:spcAft>
              <a:buClr>
                <a:schemeClr val="accent1"/>
              </a:buClr>
              <a:buSzPct val="80000"/>
              <a:buNone/>
              <a:defRPr/>
            </a:pPr>
            <a:r>
              <a:rPr lang="en-US" b="1" i="1" dirty="0">
                <a:solidFill>
                  <a:srgbClr val="4BD0FF"/>
                </a:solidFill>
                <a:effectLst>
                  <a:outerShdw blurRad="38100" dist="38100" dir="2700000" algn="tl">
                    <a:srgbClr val="000000">
                      <a:alpha val="43137"/>
                    </a:srgbClr>
                  </a:outerShdw>
                </a:effectLst>
                <a:latin typeface="Times New Roman" pitchFamily="18" charset="0"/>
                <a:cs typeface="Times New Roman" pitchFamily="18" charset="0"/>
              </a:rPr>
              <a:t>Patient Transport</a:t>
            </a:r>
          </a:p>
          <a:p>
            <a:pPr marL="365760" indent="-283464" fontAlgn="auto">
              <a:spcBef>
                <a:spcPts val="600"/>
              </a:spcBef>
              <a:spcAft>
                <a:spcPts val="0"/>
              </a:spcAft>
              <a:buClr>
                <a:schemeClr val="accent1"/>
              </a:buClr>
              <a:buSzPct val="80000"/>
              <a:defRPr/>
            </a:pPr>
            <a:endParaRPr lang="en-US" sz="900" b="1" dirty="0">
              <a:solidFill>
                <a:srgbClr val="00FF00"/>
              </a:solidFill>
            </a:endParaRPr>
          </a:p>
          <a:p>
            <a:pPr marL="365760" indent="-283464">
              <a:spcBef>
                <a:spcPts val="600"/>
              </a:spcBef>
              <a:buClr>
                <a:srgbClr val="4BD0FF"/>
              </a:buClr>
              <a:buSzPct val="150000"/>
              <a:defRPr/>
            </a:pPr>
            <a:r>
              <a:rPr lang="en-US" b="1" dirty="0">
                <a:solidFill>
                  <a:srgbClr val="002060"/>
                </a:solidFill>
                <a:latin typeface="Courier New" pitchFamily="49" charset="0"/>
                <a:cs typeface="Courier New" pitchFamily="49" charset="0"/>
                <a:sym typeface="Wingdings" pitchFamily="2" charset="2"/>
              </a:rPr>
              <a:t>Limit movement</a:t>
            </a:r>
          </a:p>
          <a:p>
            <a:pPr marL="365760" indent="-283464">
              <a:spcBef>
                <a:spcPts val="600"/>
              </a:spcBef>
              <a:buClr>
                <a:srgbClr val="4BD0FF"/>
              </a:buClr>
              <a:buSzPct val="150000"/>
              <a:defRPr/>
            </a:pPr>
            <a:r>
              <a:rPr lang="en-US" b="1" dirty="0">
                <a:solidFill>
                  <a:srgbClr val="002060"/>
                </a:solidFill>
                <a:latin typeface="Courier New" pitchFamily="49" charset="0"/>
                <a:cs typeface="Courier New" pitchFamily="49" charset="0"/>
                <a:sym typeface="Wingdings" pitchFamily="2" charset="2"/>
              </a:rPr>
              <a:t>Mask the patient with</a:t>
            </a:r>
          </a:p>
          <a:p>
            <a:pPr marL="365760" indent="-283464" fontAlgn="auto">
              <a:spcBef>
                <a:spcPts val="600"/>
              </a:spcBef>
              <a:spcAft>
                <a:spcPts val="0"/>
              </a:spcAft>
              <a:buClr>
                <a:srgbClr val="4BD0FF"/>
              </a:buClr>
              <a:buSzPct val="150000"/>
              <a:buNone/>
              <a:defRPr/>
            </a:pPr>
            <a:r>
              <a:rPr lang="en-US" b="1" dirty="0">
                <a:solidFill>
                  <a:srgbClr val="002060"/>
                </a:solidFill>
                <a:latin typeface="Courier New" pitchFamily="49" charset="0"/>
                <a:cs typeface="Courier New" pitchFamily="49" charset="0"/>
                <a:sym typeface="Wingdings" pitchFamily="2" charset="2"/>
              </a:rPr>
              <a:t>  surgical mask</a:t>
            </a:r>
          </a:p>
          <a:p>
            <a:endParaRPr lang="en-US" dirty="0"/>
          </a:p>
        </p:txBody>
      </p:sp>
      <p:pic>
        <p:nvPicPr>
          <p:cNvPr id="4" name="Picture 4"/>
          <p:cNvPicPr>
            <a:picLocks noChangeAspect="1" noChangeArrowheads="1"/>
          </p:cNvPicPr>
          <p:nvPr/>
        </p:nvPicPr>
        <p:blipFill>
          <a:blip r:embed="rId3" cstate="print"/>
          <a:srcRect/>
          <a:stretch>
            <a:fillRect/>
          </a:stretch>
        </p:blipFill>
        <p:spPr bwMode="auto">
          <a:xfrm>
            <a:off x="5860706" y="3420526"/>
            <a:ext cx="2209800" cy="1905000"/>
          </a:xfrm>
          <a:prstGeom prst="rect">
            <a:avLst/>
          </a:prstGeom>
          <a:ln w="38100" cap="sq">
            <a:solidFill>
              <a:srgbClr val="4BD0FF"/>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1322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6FE226-FDB7-4C21-9016-78064590C507}" type="slidenum">
              <a:rPr lang="en-US" smtClean="0"/>
              <a:t>55</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175757743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C6FE226-FDB7-4C21-9016-78064590C507}" type="slidenum">
              <a:rPr lang="en-US" smtClean="0"/>
              <a:t>56</a:t>
            </a:fld>
            <a:endParaRPr lang="en-US"/>
          </a:p>
        </p:txBody>
      </p:sp>
      <p:sp>
        <p:nvSpPr>
          <p:cNvPr id="5" name="TextBox 4"/>
          <p:cNvSpPr txBox="1"/>
          <p:nvPr/>
        </p:nvSpPr>
        <p:spPr>
          <a:xfrm>
            <a:off x="2772130" y="189565"/>
            <a:ext cx="3665767" cy="487185"/>
          </a:xfrm>
          <a:prstGeom prst="rect">
            <a:avLst/>
          </a:prstGeom>
          <a:noFill/>
        </p:spPr>
        <p:txBody>
          <a:bodyPr wrap="square" rtlCol="0">
            <a:spAutoFit/>
          </a:bodyPr>
          <a:lstStyle/>
          <a:p>
            <a:pPr algn="ctr"/>
            <a:r>
              <a:rPr lang="en-US" sz="2566" b="1" dirty="0">
                <a:solidFill>
                  <a:srgbClr val="00B0F0"/>
                </a:solidFill>
              </a:rPr>
              <a:t>DROPLET PRECAUTIONS</a:t>
            </a:r>
          </a:p>
        </p:txBody>
      </p:sp>
      <p:graphicFrame>
        <p:nvGraphicFramePr>
          <p:cNvPr id="7" name="Table 6"/>
          <p:cNvGraphicFramePr>
            <a:graphicFrameLocks noGrp="1"/>
          </p:cNvGraphicFramePr>
          <p:nvPr>
            <p:extLst/>
          </p:nvPr>
        </p:nvGraphicFramePr>
        <p:xfrm>
          <a:off x="0" y="676752"/>
          <a:ext cx="9144000" cy="6181247"/>
        </p:xfrm>
        <a:graphic>
          <a:graphicData uri="http://schemas.openxmlformats.org/drawingml/2006/table">
            <a:tbl>
              <a:tblPr firstRow="1" firstCol="1" bandRow="1"/>
              <a:tblGrid>
                <a:gridCol w="3888231"/>
                <a:gridCol w="859804"/>
                <a:gridCol w="4395965"/>
              </a:tblGrid>
              <a:tr h="288630">
                <a:tc gridSpan="3">
                  <a:txBody>
                    <a:bodyPr/>
                    <a:lstStyle/>
                    <a:p>
                      <a:pPr marL="0" marR="0" algn="ctr">
                        <a:lnSpc>
                          <a:spcPct val="107000"/>
                        </a:lnSpc>
                        <a:spcBef>
                          <a:spcPts val="0"/>
                        </a:spcBef>
                        <a:spcAft>
                          <a:spcPts val="0"/>
                        </a:spcAft>
                      </a:pPr>
                      <a:r>
                        <a:rPr lang="en-US" sz="100" b="1" dirty="0">
                          <a:effectLst/>
                          <a:latin typeface="Calibri" panose="020F0502020204030204" pitchFamily="34" charset="0"/>
                          <a:ea typeface="Calibri" panose="020F0502020204030204" pitchFamily="34" charset="0"/>
                          <a:cs typeface="Arial" panose="020B0604020202020204" pitchFamily="34" charset="0"/>
                        </a:rPr>
                        <a:t> </a:t>
                      </a:r>
                      <a:endParaRPr lang="en-US" sz="600" dirty="0">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Arial" panose="020B0604020202020204" pitchFamily="34" charset="0"/>
                        </a:rPr>
                        <a:t>Display sign outside the door. Remove sign </a:t>
                      </a:r>
                      <a:r>
                        <a:rPr lang="en-US" sz="1000" b="1" u="sng" dirty="0">
                          <a:effectLst/>
                          <a:latin typeface="Calibri" panose="020F0502020204030204" pitchFamily="34" charset="0"/>
                          <a:ea typeface="Calibri" panose="020F0502020204030204" pitchFamily="34" charset="0"/>
                          <a:cs typeface="Arial" panose="020B0604020202020204" pitchFamily="34" charset="0"/>
                        </a:rPr>
                        <a:t>after</a:t>
                      </a:r>
                      <a:r>
                        <a:rPr lang="en-US" sz="1000" b="1" dirty="0">
                          <a:effectLst/>
                          <a:latin typeface="Calibri" panose="020F0502020204030204" pitchFamily="34" charset="0"/>
                          <a:ea typeface="Calibri" panose="020F0502020204030204" pitchFamily="34" charset="0"/>
                          <a:cs typeface="Arial" panose="020B0604020202020204" pitchFamily="34" charset="0"/>
                        </a:rPr>
                        <a:t> room is cleaned.</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35040" marR="350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hMerge="1">
                  <a:txBody>
                    <a:bodyPr/>
                    <a:lstStyle/>
                    <a:p>
                      <a:endParaRPr lang="en-US"/>
                    </a:p>
                  </a:txBody>
                  <a:tcPr/>
                </a:tc>
                <a:tc hMerge="1">
                  <a:txBody>
                    <a:bodyPr/>
                    <a:lstStyle/>
                    <a:p>
                      <a:endParaRPr lang="en-US"/>
                    </a:p>
                  </a:txBody>
                  <a:tcPr/>
                </a:tc>
              </a:tr>
              <a:tr h="156886">
                <a:tc gridSpan="3">
                  <a:txBody>
                    <a:bodyPr/>
                    <a:lstStyle/>
                    <a:p>
                      <a:pPr marL="342900" marR="0" lvl="0" indent="-342900" rtl="0">
                        <a:lnSpc>
                          <a:spcPct val="107000"/>
                        </a:lnSpc>
                        <a:spcBef>
                          <a:spcPts val="0"/>
                        </a:spcBef>
                        <a:spcAft>
                          <a:spcPts val="0"/>
                        </a:spcAft>
                        <a:buFont typeface="Symbol" panose="05050102010706020507" pitchFamily="18" charset="2"/>
                        <a:buBlip>
                          <a:blip r:embed="rId2"/>
                        </a:buBlip>
                      </a:pPr>
                      <a:r>
                        <a:rPr lang="en-US" sz="900" b="1" dirty="0">
                          <a:effectLst/>
                          <a:latin typeface="Calibri" panose="020F0502020204030204" pitchFamily="34" charset="0"/>
                          <a:ea typeface="Calibri" panose="020F0502020204030204" pitchFamily="34" charset="0"/>
                          <a:cs typeface="Arial" panose="020B0604020202020204" pitchFamily="34" charset="0"/>
                        </a:rPr>
                        <a:t>Common Conditions:</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5040" marR="35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r>
              <a:tr h="372827">
                <a:tc gridSpan="2">
                  <a:txBody>
                    <a:bodyPr/>
                    <a:lstStyle/>
                    <a:p>
                      <a:pPr marL="342900" marR="0" lvl="0" indent="-342900" rtl="0">
                        <a:lnSpc>
                          <a:spcPct val="107000"/>
                        </a:lnSpc>
                        <a:spcBef>
                          <a:spcPts val="0"/>
                        </a:spcBef>
                        <a:spcAft>
                          <a:spcPts val="0"/>
                        </a:spcAft>
                        <a:buFont typeface="Symbol" panose="05050102010706020507" pitchFamily="18" charset="2"/>
                        <a:buChar char=""/>
                      </a:pPr>
                      <a:r>
                        <a:rPr lang="en-US" sz="800" dirty="0" smtClean="0">
                          <a:effectLst/>
                          <a:latin typeface="Calibri" panose="020F0502020204030204" pitchFamily="34" charset="0"/>
                          <a:ea typeface="Calibri" panose="020F0502020204030204" pitchFamily="34" charset="0"/>
                          <a:cs typeface="Arial" panose="020B0604020202020204" pitchFamily="34" charset="0"/>
                        </a:rPr>
                        <a:t>Seasonal Influenza</a:t>
                      </a:r>
                      <a:endParaRPr lang="en-US" sz="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800" dirty="0" smtClean="0">
                          <a:effectLst/>
                          <a:latin typeface="Calibri" panose="020F0502020204030204" pitchFamily="34" charset="0"/>
                          <a:ea typeface="Calibri" panose="020F0502020204030204" pitchFamily="34" charset="0"/>
                          <a:cs typeface="Arial" panose="020B0604020202020204" pitchFamily="34" charset="0"/>
                        </a:rPr>
                        <a:t>Bacterial</a:t>
                      </a:r>
                      <a:r>
                        <a:rPr lang="en-US" sz="800" baseline="0" dirty="0" smtClean="0">
                          <a:effectLst/>
                          <a:latin typeface="Calibri" panose="020F0502020204030204" pitchFamily="34" charset="0"/>
                          <a:ea typeface="Calibri" panose="020F0502020204030204" pitchFamily="34" charset="0"/>
                          <a:cs typeface="Arial" panose="020B0604020202020204" pitchFamily="34" charset="0"/>
                        </a:rPr>
                        <a:t> Meningitis (N. meningitides)</a:t>
                      </a:r>
                    </a:p>
                  </a:txBody>
                  <a:tcPr marL="35040" marR="35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a:txBody>
                    <a:bodyPr/>
                    <a:lstStyle/>
                    <a:p>
                      <a:pPr marL="342900" marR="0" lvl="0" indent="-342900" rtl="0">
                        <a:lnSpc>
                          <a:spcPct val="107000"/>
                        </a:lnSpc>
                        <a:spcBef>
                          <a:spcPts val="0"/>
                        </a:spcBef>
                        <a:spcAft>
                          <a:spcPts val="0"/>
                        </a:spcAft>
                        <a:buFont typeface="Symbol" panose="05050102010706020507" pitchFamily="18" charset="2"/>
                        <a:buChar char=""/>
                      </a:pPr>
                      <a:r>
                        <a:rPr lang="en-US" sz="800" dirty="0" smtClean="0">
                          <a:effectLst/>
                          <a:latin typeface="Calibri" panose="020F0502020204030204" pitchFamily="34" charset="0"/>
                          <a:ea typeface="Calibri" panose="020F0502020204030204" pitchFamily="34" charset="0"/>
                          <a:cs typeface="Arial" panose="020B0604020202020204" pitchFamily="34" charset="0"/>
                        </a:rPr>
                        <a:t>Pertussis</a:t>
                      </a:r>
                      <a:r>
                        <a:rPr lang="en-US" sz="800" baseline="0" dirty="0" smtClean="0">
                          <a:effectLst/>
                          <a:latin typeface="Calibri" panose="020F0502020204030204" pitchFamily="34" charset="0"/>
                          <a:ea typeface="Calibri" panose="020F0502020204030204" pitchFamily="34" charset="0"/>
                          <a:cs typeface="Arial" panose="020B0604020202020204" pitchFamily="34" charset="0"/>
                        </a:rPr>
                        <a:t> (Whooping Cough)</a:t>
                      </a:r>
                      <a:endParaRPr lang="en-US" sz="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800" dirty="0" smtClean="0">
                          <a:effectLst/>
                          <a:latin typeface="Calibri" panose="020F0502020204030204" pitchFamily="34" charset="0"/>
                          <a:ea typeface="Calibri" panose="020F0502020204030204" pitchFamily="34" charset="0"/>
                          <a:cs typeface="Arial" panose="020B0604020202020204" pitchFamily="34" charset="0"/>
                        </a:rPr>
                        <a:t>Mumps</a:t>
                      </a:r>
                      <a:endParaRPr lang="en-US" sz="800" dirty="0">
                        <a:effectLst/>
                        <a:latin typeface="Calibri" panose="020F0502020204030204" pitchFamily="34" charset="0"/>
                        <a:ea typeface="Calibri" panose="020F0502020204030204" pitchFamily="34" charset="0"/>
                        <a:cs typeface="Arial" panose="020B0604020202020204" pitchFamily="34" charset="0"/>
                      </a:endParaRPr>
                    </a:p>
                  </a:txBody>
                  <a:tcPr marL="35040" marR="35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34903">
                <a:tc gridSpan="3">
                  <a:txBody>
                    <a:bodyPr/>
                    <a:lstStyle/>
                    <a:p>
                      <a:pPr marL="0" marR="0">
                        <a:lnSpc>
                          <a:spcPct val="107000"/>
                        </a:lnSpc>
                        <a:spcBef>
                          <a:spcPts val="0"/>
                        </a:spcBef>
                        <a:spcAft>
                          <a:spcPts val="0"/>
                        </a:spcAft>
                      </a:pPr>
                      <a:r>
                        <a:rPr lang="en-US" sz="300" b="1" dirty="0">
                          <a:effectLst/>
                          <a:latin typeface="Calibri" panose="020F0502020204030204" pitchFamily="34" charset="0"/>
                          <a:ea typeface="Calibri" panose="020F0502020204030204" pitchFamily="34" charset="0"/>
                          <a:cs typeface="Arial" panose="020B0604020202020204" pitchFamily="34" charset="0"/>
                        </a:rPr>
                        <a:t> </a:t>
                      </a:r>
                      <a:endParaRPr lang="en-US" sz="600" dirty="0">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Arial" panose="020B0604020202020204" pitchFamily="34" charset="0"/>
                        </a:rPr>
                        <a:t>Family and other visitors to follow precautions</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35040" marR="35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hMerge="1">
                  <a:txBody>
                    <a:bodyPr/>
                    <a:lstStyle/>
                    <a:p>
                      <a:endParaRPr lang="en-US"/>
                    </a:p>
                  </a:txBody>
                  <a:tcPr/>
                </a:tc>
                <a:tc hMerge="1">
                  <a:txBody>
                    <a:bodyPr/>
                    <a:lstStyle/>
                    <a:p>
                      <a:endParaRPr lang="en-US"/>
                    </a:p>
                  </a:txBody>
                  <a:tcPr/>
                </a:tc>
              </a:tr>
              <a:tr h="2639990">
                <a:tc gridSpan="3">
                  <a:txBody>
                    <a:bodyPr/>
                    <a:lstStyle/>
                    <a:p>
                      <a:pPr marL="457200" marR="0">
                        <a:lnSpc>
                          <a:spcPct val="107000"/>
                        </a:lnSpc>
                        <a:spcBef>
                          <a:spcPts val="0"/>
                        </a:spcBef>
                        <a:spcAft>
                          <a:spcPts val="0"/>
                        </a:spcAft>
                      </a:pPr>
                      <a:r>
                        <a:rPr lang="en-US" sz="800" b="1" dirty="0">
                          <a:effectLst/>
                          <a:latin typeface="Calibri" panose="020F0502020204030204" pitchFamily="34" charset="0"/>
                          <a:ea typeface="Calibri" panose="020F0502020204030204" pitchFamily="34" charset="0"/>
                          <a:cs typeface="Arial" panose="020B0604020202020204" pitchFamily="34" charset="0"/>
                        </a:rPr>
                        <a:t> </a:t>
                      </a:r>
                      <a:endParaRPr lang="en-US" sz="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Blip>
                          <a:blip r:embed="rId2"/>
                        </a:buBlip>
                      </a:pPr>
                      <a:r>
                        <a:rPr lang="en-US" sz="900" b="1" dirty="0">
                          <a:effectLst/>
                          <a:latin typeface="Calibri" panose="020F0502020204030204" pitchFamily="34" charset="0"/>
                          <a:ea typeface="Calibri" panose="020F0502020204030204" pitchFamily="34" charset="0"/>
                          <a:cs typeface="Arial" panose="020B0604020202020204" pitchFamily="34" charset="0"/>
                        </a:rPr>
                        <a:t>Dishes / Utensils:</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721050" marR="0" lvl="1" indent="-342900">
                        <a:lnSpc>
                          <a:spcPct val="107000"/>
                        </a:lnSpc>
                        <a:spcBef>
                          <a:spcPts val="0"/>
                        </a:spcBef>
                        <a:spcAft>
                          <a:spcPts val="0"/>
                        </a:spcAft>
                        <a:buFont typeface="Wingdings" panose="05000000000000000000" pitchFamily="2" charset="2"/>
                        <a:buChar char=""/>
                      </a:pPr>
                      <a:r>
                        <a:rPr lang="en-US" sz="800" dirty="0">
                          <a:effectLst/>
                          <a:latin typeface="Calibri" panose="020F0502020204030204" pitchFamily="34" charset="0"/>
                          <a:ea typeface="Calibri" panose="020F0502020204030204" pitchFamily="34" charset="0"/>
                          <a:cs typeface="Arial" panose="020B0604020202020204" pitchFamily="34" charset="0"/>
                        </a:rPr>
                        <a:t> No special precautions. Kitchenware sanitized in dishwasher.</a:t>
                      </a:r>
                    </a:p>
                    <a:p>
                      <a:pPr marL="0" marR="0">
                        <a:lnSpc>
                          <a:spcPct val="107000"/>
                        </a:lnSpc>
                        <a:spcBef>
                          <a:spcPts val="0"/>
                        </a:spcBef>
                        <a:spcAft>
                          <a:spcPts val="0"/>
                        </a:spcAft>
                      </a:pPr>
                      <a:r>
                        <a:rPr lang="en-US" sz="800" b="1" dirty="0">
                          <a:effectLst/>
                          <a:latin typeface="Calibri" panose="020F0502020204030204" pitchFamily="34" charset="0"/>
                          <a:ea typeface="Calibri" panose="020F0502020204030204" pitchFamily="34" charset="0"/>
                          <a:cs typeface="Arial" panose="020B0604020202020204" pitchFamily="34" charset="0"/>
                        </a:rPr>
                        <a:t> </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Blip>
                          <a:blip r:embed="rId2"/>
                        </a:buBlip>
                      </a:pPr>
                      <a:r>
                        <a:rPr lang="en-US" sz="900" b="1" dirty="0">
                          <a:effectLst/>
                          <a:latin typeface="Calibri" panose="020F0502020204030204" pitchFamily="34" charset="0"/>
                          <a:ea typeface="Calibri" panose="020F0502020204030204" pitchFamily="34" charset="0"/>
                          <a:cs typeface="Arial" panose="020B0604020202020204" pitchFamily="34" charset="0"/>
                        </a:rPr>
                        <a:t>Equipment / Supplies:</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721050" marR="0" lvl="1" indent="-342900">
                        <a:lnSpc>
                          <a:spcPct val="107000"/>
                        </a:lnSpc>
                        <a:spcBef>
                          <a:spcPts val="0"/>
                        </a:spcBef>
                        <a:spcAft>
                          <a:spcPts val="0"/>
                        </a:spcAft>
                        <a:buFont typeface="Symbol" panose="05050102010706020507" pitchFamily="18" charset="2"/>
                        <a:buChar char=""/>
                      </a:pPr>
                      <a:r>
                        <a:rPr lang="en-US" sz="800" dirty="0">
                          <a:effectLst/>
                          <a:latin typeface="Calibri" panose="020F0502020204030204" pitchFamily="34" charset="0"/>
                          <a:ea typeface="Calibri" panose="020F0502020204030204" pitchFamily="34" charset="0"/>
                          <a:cs typeface="Arial" panose="020B0604020202020204" pitchFamily="34" charset="0"/>
                        </a:rPr>
                        <a:t>Use dedicated or disposable equipment when available.</a:t>
                      </a:r>
                    </a:p>
                    <a:p>
                      <a:pPr marL="721050" marR="0" lvl="1" indent="-342900">
                        <a:lnSpc>
                          <a:spcPct val="107000"/>
                        </a:lnSpc>
                        <a:spcBef>
                          <a:spcPts val="0"/>
                        </a:spcBef>
                        <a:spcAft>
                          <a:spcPts val="0"/>
                        </a:spcAft>
                        <a:buFont typeface="Symbol" panose="05050102010706020507" pitchFamily="18" charset="2"/>
                        <a:buChar char=""/>
                      </a:pPr>
                      <a:r>
                        <a:rPr lang="en-US" sz="800" dirty="0">
                          <a:effectLst/>
                          <a:latin typeface="Calibri" panose="020F0502020204030204" pitchFamily="34" charset="0"/>
                          <a:ea typeface="Calibri" panose="020F0502020204030204" pitchFamily="34" charset="0"/>
                          <a:cs typeface="Arial" panose="020B0604020202020204" pitchFamily="34" charset="0"/>
                        </a:rPr>
                        <a:t>Clean and disinfect reusable equipment including IV pumps, cell phone, or pagers (if used in room), other electronics, supplies and equipment prior to removing from patient’s room.</a:t>
                      </a:r>
                    </a:p>
                    <a:p>
                      <a:pPr marL="721050" marR="0" lvl="1" indent="-342900">
                        <a:lnSpc>
                          <a:spcPct val="107000"/>
                        </a:lnSpc>
                        <a:spcBef>
                          <a:spcPts val="0"/>
                        </a:spcBef>
                        <a:spcAft>
                          <a:spcPts val="0"/>
                        </a:spcAft>
                        <a:buFont typeface="Symbol" panose="05050102010706020507" pitchFamily="18" charset="2"/>
                        <a:buChar char=""/>
                      </a:pPr>
                      <a:r>
                        <a:rPr lang="en-US" sz="800" dirty="0">
                          <a:effectLst/>
                          <a:latin typeface="Calibri" panose="020F0502020204030204" pitchFamily="34" charset="0"/>
                          <a:ea typeface="Calibri" panose="020F0502020204030204" pitchFamily="34" charset="0"/>
                          <a:cs typeface="Arial" panose="020B0604020202020204" pitchFamily="34" charset="0"/>
                        </a:rPr>
                        <a:t>Ensure blood pressure cuff and stethoscope are cleaned and disinfected between patients.</a:t>
                      </a:r>
                    </a:p>
                    <a:p>
                      <a:pPr marL="721050" marR="0" lvl="1" indent="-342900">
                        <a:lnSpc>
                          <a:spcPct val="107000"/>
                        </a:lnSpc>
                        <a:spcBef>
                          <a:spcPts val="0"/>
                        </a:spcBef>
                        <a:spcAft>
                          <a:spcPts val="0"/>
                        </a:spcAft>
                        <a:buFont typeface="Symbol" panose="05050102010706020507" pitchFamily="18" charset="2"/>
                        <a:buChar char=""/>
                      </a:pPr>
                      <a:r>
                        <a:rPr lang="en-US" sz="800" dirty="0">
                          <a:effectLst/>
                          <a:latin typeface="Calibri" panose="020F0502020204030204" pitchFamily="34" charset="0"/>
                          <a:ea typeface="Calibri" panose="020F0502020204030204" pitchFamily="34" charset="0"/>
                          <a:cs typeface="Arial" panose="020B0604020202020204" pitchFamily="34" charset="0"/>
                        </a:rPr>
                        <a:t>Only essential supplies in room.</a:t>
                      </a:r>
                    </a:p>
                    <a:p>
                      <a:pPr marL="671195"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Arial" panose="020B0604020202020204" pitchFamily="34" charset="0"/>
                        </a:rPr>
                        <a:t> </a:t>
                      </a:r>
                    </a:p>
                    <a:p>
                      <a:pPr marL="342900" marR="0" lvl="0" indent="-342900">
                        <a:lnSpc>
                          <a:spcPct val="107000"/>
                        </a:lnSpc>
                        <a:spcBef>
                          <a:spcPts val="0"/>
                        </a:spcBef>
                        <a:spcAft>
                          <a:spcPts val="0"/>
                        </a:spcAft>
                        <a:buFont typeface="Symbol" panose="05050102010706020507" pitchFamily="18" charset="2"/>
                        <a:buBlip>
                          <a:blip r:embed="rId2"/>
                        </a:buBlip>
                      </a:pPr>
                      <a:r>
                        <a:rPr lang="en-US" sz="900" b="1" dirty="0">
                          <a:effectLst/>
                          <a:latin typeface="Calibri" panose="020F0502020204030204" pitchFamily="34" charset="0"/>
                          <a:ea typeface="Calibri" panose="020F0502020204030204" pitchFamily="34" charset="0"/>
                          <a:cs typeface="Arial" panose="020B0604020202020204" pitchFamily="34" charset="0"/>
                        </a:rPr>
                        <a:t>Linen Management:</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721050" marR="0" lvl="1" indent="-342900">
                        <a:lnSpc>
                          <a:spcPct val="107000"/>
                        </a:lnSpc>
                        <a:spcBef>
                          <a:spcPts val="0"/>
                        </a:spcBef>
                        <a:spcAft>
                          <a:spcPts val="0"/>
                        </a:spcAft>
                        <a:buFont typeface="Wingdings" panose="05000000000000000000" pitchFamily="2" charset="2"/>
                        <a:buChar char=""/>
                      </a:pPr>
                      <a:r>
                        <a:rPr lang="en-US" sz="800" dirty="0">
                          <a:effectLst/>
                          <a:latin typeface="Calibri" panose="020F0502020204030204" pitchFamily="34" charset="0"/>
                          <a:ea typeface="Calibri" panose="020F0502020204030204" pitchFamily="34" charset="0"/>
                          <a:cs typeface="Arial" panose="020B0604020202020204" pitchFamily="34" charset="0"/>
                        </a:rPr>
                        <a:t>Bag linen in the patient’s room.</a:t>
                      </a:r>
                    </a:p>
                    <a:p>
                      <a:pPr marL="0" marR="0">
                        <a:lnSpc>
                          <a:spcPct val="107000"/>
                        </a:lnSpc>
                        <a:spcBef>
                          <a:spcPts val="0"/>
                        </a:spcBef>
                        <a:spcAft>
                          <a:spcPts val="0"/>
                        </a:spcAft>
                      </a:pPr>
                      <a:r>
                        <a:rPr lang="en-US" sz="800" b="1" dirty="0">
                          <a:effectLst/>
                          <a:latin typeface="Calibri" panose="020F0502020204030204" pitchFamily="34" charset="0"/>
                          <a:ea typeface="Calibri" panose="020F0502020204030204" pitchFamily="34" charset="0"/>
                          <a:cs typeface="Arial" panose="020B0604020202020204" pitchFamily="34" charset="0"/>
                        </a:rPr>
                        <a:t> </a:t>
                      </a:r>
                      <a:endParaRPr lang="en-US" sz="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Blip>
                          <a:blip r:embed="rId2"/>
                        </a:buBlip>
                      </a:pPr>
                      <a:r>
                        <a:rPr lang="en-US" sz="900" b="1" dirty="0">
                          <a:effectLst/>
                          <a:latin typeface="Calibri" panose="020F0502020204030204" pitchFamily="34" charset="0"/>
                          <a:ea typeface="Calibri" panose="020F0502020204030204" pitchFamily="34" charset="0"/>
                          <a:cs typeface="Arial" panose="020B0604020202020204" pitchFamily="34" charset="0"/>
                        </a:rPr>
                        <a:t>Patient Identification Procedure:</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721050" marR="0" lvl="1" indent="-342900">
                        <a:lnSpc>
                          <a:spcPct val="107000"/>
                        </a:lnSpc>
                        <a:spcBef>
                          <a:spcPts val="0"/>
                        </a:spcBef>
                        <a:spcAft>
                          <a:spcPts val="0"/>
                        </a:spcAft>
                        <a:buFont typeface="Wingdings" panose="05000000000000000000" pitchFamily="2" charset="2"/>
                        <a:buChar char=""/>
                      </a:pPr>
                      <a:r>
                        <a:rPr lang="en-US" sz="800" dirty="0">
                          <a:effectLst/>
                          <a:latin typeface="Calibri" panose="020F0502020204030204" pitchFamily="34" charset="0"/>
                          <a:ea typeface="Calibri" panose="020F0502020204030204" pitchFamily="34" charset="0"/>
                          <a:cs typeface="Arial" panose="020B0604020202020204" pitchFamily="34" charset="0"/>
                        </a:rPr>
                        <a:t>Use patient’s label for validation of patient identity and destroy in room after use.</a:t>
                      </a:r>
                    </a:p>
                    <a:p>
                      <a:pPr marL="228600" marR="0">
                        <a:lnSpc>
                          <a:spcPct val="107000"/>
                        </a:lnSpc>
                        <a:spcBef>
                          <a:spcPts val="0"/>
                        </a:spcBef>
                        <a:spcAft>
                          <a:spcPts val="0"/>
                        </a:spcAft>
                      </a:pPr>
                      <a:r>
                        <a:rPr lang="en-US" sz="800" b="1" dirty="0">
                          <a:effectLst/>
                          <a:latin typeface="Calibri" panose="020F0502020204030204" pitchFamily="34" charset="0"/>
                          <a:ea typeface="Calibri" panose="020F0502020204030204" pitchFamily="34" charset="0"/>
                          <a:cs typeface="Arial" panose="020B0604020202020204" pitchFamily="34" charset="0"/>
                        </a:rPr>
                        <a:t> </a:t>
                      </a:r>
                      <a:endParaRPr lang="en-US" sz="800" dirty="0">
                        <a:effectLst/>
                        <a:latin typeface="Calibri" panose="020F0502020204030204" pitchFamily="34" charset="0"/>
                        <a:ea typeface="Calibri" panose="020F0502020204030204" pitchFamily="34" charset="0"/>
                        <a:cs typeface="Arial" panose="020B0604020202020204" pitchFamily="34" charset="0"/>
                      </a:endParaRPr>
                    </a:p>
                  </a:txBody>
                  <a:tcPr marL="35040" marR="35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r>
              <a:tr h="276191">
                <a:tc gridSpan="3">
                  <a:txBody>
                    <a:bodyPr/>
                    <a:lstStyle/>
                    <a:p>
                      <a:pPr marL="0" marR="0" algn="ctr">
                        <a:lnSpc>
                          <a:spcPct val="107000"/>
                        </a:lnSpc>
                        <a:spcBef>
                          <a:spcPts val="0"/>
                        </a:spcBef>
                        <a:spcAft>
                          <a:spcPts val="0"/>
                        </a:spcAft>
                      </a:pPr>
                      <a:r>
                        <a:rPr lang="en-US" sz="200" b="1" dirty="0">
                          <a:effectLst/>
                          <a:latin typeface="Calibri" panose="020F0502020204030204" pitchFamily="34" charset="0"/>
                          <a:ea typeface="Calibri" panose="020F0502020204030204" pitchFamily="34" charset="0"/>
                          <a:cs typeface="Arial" panose="020B0604020202020204" pitchFamily="34" charset="0"/>
                        </a:rPr>
                        <a:t> </a:t>
                      </a:r>
                      <a:endParaRPr lang="en-US" sz="600" dirty="0">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Arial" panose="020B0604020202020204" pitchFamily="34" charset="0"/>
                        </a:rPr>
                        <a:t>Personal Protective Equipment (PPE</a:t>
                      </a:r>
                      <a:r>
                        <a:rPr lang="en-US" sz="1000" b="1" dirty="0" smtClean="0">
                          <a:effectLst/>
                          <a:latin typeface="Calibri" panose="020F0502020204030204" pitchFamily="34" charset="0"/>
                          <a:ea typeface="Calibri" panose="020F0502020204030204" pitchFamily="34" charset="0"/>
                          <a:cs typeface="Arial" panose="020B0604020202020204" pitchFamily="34" charset="0"/>
                        </a:rPr>
                        <a:t>)</a:t>
                      </a:r>
                      <a:r>
                        <a:rPr lang="en-US" sz="1000" b="1" dirty="0">
                          <a:effectLst/>
                          <a:latin typeface="Calibri" panose="020F0502020204030204" pitchFamily="34" charset="0"/>
                          <a:ea typeface="Calibri" panose="020F0502020204030204" pitchFamily="34" charset="0"/>
                          <a:cs typeface="Arial" panose="020B0604020202020204" pitchFamily="34" charset="0"/>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35040" marR="350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hMerge="1">
                  <a:txBody>
                    <a:bodyPr/>
                    <a:lstStyle/>
                    <a:p>
                      <a:endParaRPr lang="en-US"/>
                    </a:p>
                  </a:txBody>
                  <a:tcPr/>
                </a:tc>
                <a:tc hMerge="1">
                  <a:txBody>
                    <a:bodyPr/>
                    <a:lstStyle/>
                    <a:p>
                      <a:endParaRPr lang="en-US"/>
                    </a:p>
                  </a:txBody>
                  <a:tcPr/>
                </a:tc>
              </a:tr>
              <a:tr h="993518">
                <a:tc>
                  <a:txBody>
                    <a:bodyPr/>
                    <a:lstStyle/>
                    <a:p>
                      <a:pPr marL="342900" marR="0" lvl="0" indent="-342900" rtl="0">
                        <a:lnSpc>
                          <a:spcPct val="107000"/>
                        </a:lnSpc>
                        <a:spcBef>
                          <a:spcPts val="0"/>
                        </a:spcBef>
                        <a:spcAft>
                          <a:spcPts val="0"/>
                        </a:spcAft>
                        <a:buFont typeface="Symbol" panose="05050102010706020507" pitchFamily="18" charset="2"/>
                        <a:buBlip>
                          <a:blip r:embed="rId2"/>
                        </a:buBlip>
                      </a:pPr>
                      <a:r>
                        <a:rPr lang="en-US" sz="900" b="1" dirty="0">
                          <a:effectLst/>
                          <a:latin typeface="Calibri" panose="020F0502020204030204" pitchFamily="34" charset="0"/>
                          <a:ea typeface="Calibri" panose="020F0502020204030204" pitchFamily="34" charset="0"/>
                          <a:cs typeface="Arial" panose="020B0604020202020204" pitchFamily="34" charset="0"/>
                        </a:rPr>
                        <a:t>Put ON in order:</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721050" marR="0" lvl="1" indent="-342900">
                        <a:lnSpc>
                          <a:spcPct val="107000"/>
                        </a:lnSpc>
                        <a:spcBef>
                          <a:spcPts val="0"/>
                        </a:spcBef>
                        <a:spcAft>
                          <a:spcPts val="0"/>
                        </a:spcAft>
                        <a:buFont typeface="+mj-lt"/>
                        <a:buAutoNum type="arabicPeriod"/>
                      </a:pPr>
                      <a:r>
                        <a:rPr lang="en-US" sz="800" dirty="0">
                          <a:effectLst/>
                          <a:latin typeface="Calibri" panose="020F0502020204030204" pitchFamily="34" charset="0"/>
                          <a:ea typeface="Calibri" panose="020F0502020204030204" pitchFamily="34" charset="0"/>
                          <a:cs typeface="Arial" panose="020B0604020202020204" pitchFamily="34" charset="0"/>
                        </a:rPr>
                        <a:t>Wash or sanitize hands</a:t>
                      </a:r>
                    </a:p>
                    <a:p>
                      <a:pPr marL="721050" marR="0" lvl="1" indent="-342900">
                        <a:lnSpc>
                          <a:spcPct val="107000"/>
                        </a:lnSpc>
                        <a:spcBef>
                          <a:spcPts val="0"/>
                        </a:spcBef>
                        <a:spcAft>
                          <a:spcPts val="0"/>
                        </a:spcAft>
                        <a:buFont typeface="+mj-lt"/>
                        <a:buAutoNum type="arabicPeriod"/>
                      </a:pPr>
                      <a:r>
                        <a:rPr lang="en-US" sz="800" dirty="0" smtClean="0">
                          <a:effectLst/>
                          <a:latin typeface="Calibri" panose="020F0502020204030204" pitchFamily="34" charset="0"/>
                          <a:ea typeface="Calibri" panose="020F0502020204030204" pitchFamily="34" charset="0"/>
                          <a:cs typeface="Arial" panose="020B0604020202020204" pitchFamily="34" charset="0"/>
                        </a:rPr>
                        <a:t>Gown</a:t>
                      </a:r>
                      <a:r>
                        <a:rPr lang="en-US" sz="800" baseline="0" dirty="0" smtClean="0">
                          <a:effectLst/>
                          <a:latin typeface="Calibri" panose="020F0502020204030204" pitchFamily="34" charset="0"/>
                          <a:ea typeface="Calibri" panose="020F0502020204030204" pitchFamily="34" charset="0"/>
                          <a:cs typeface="Arial" panose="020B0604020202020204" pitchFamily="34" charset="0"/>
                        </a:rPr>
                        <a:t> (if needed)</a:t>
                      </a:r>
                    </a:p>
                    <a:p>
                      <a:pPr marL="721050" marR="0" lvl="1" indent="-342900">
                        <a:lnSpc>
                          <a:spcPct val="107000"/>
                        </a:lnSpc>
                        <a:spcBef>
                          <a:spcPts val="0"/>
                        </a:spcBef>
                        <a:spcAft>
                          <a:spcPts val="0"/>
                        </a:spcAft>
                        <a:buFont typeface="+mj-lt"/>
                        <a:buAutoNum type="arabicPeriod"/>
                      </a:pPr>
                      <a:r>
                        <a:rPr lang="en-US" sz="800" baseline="0" dirty="0" smtClean="0">
                          <a:effectLst/>
                          <a:latin typeface="Calibri" panose="020F0502020204030204" pitchFamily="34" charset="0"/>
                          <a:ea typeface="Calibri" panose="020F0502020204030204" pitchFamily="34" charset="0"/>
                          <a:cs typeface="Arial" panose="020B0604020202020204" pitchFamily="34" charset="0"/>
                        </a:rPr>
                        <a:t>Mask</a:t>
                      </a:r>
                    </a:p>
                    <a:p>
                      <a:pPr marL="721050" marR="0" lvl="1" indent="-342900">
                        <a:lnSpc>
                          <a:spcPct val="107000"/>
                        </a:lnSpc>
                        <a:spcBef>
                          <a:spcPts val="0"/>
                        </a:spcBef>
                        <a:spcAft>
                          <a:spcPts val="0"/>
                        </a:spcAft>
                        <a:buFont typeface="+mj-lt"/>
                        <a:buAutoNum type="arabicPeriod"/>
                      </a:pPr>
                      <a:r>
                        <a:rPr lang="en-US" sz="800" baseline="0" dirty="0" smtClean="0">
                          <a:effectLst/>
                          <a:latin typeface="Calibri" panose="020F0502020204030204" pitchFamily="34" charset="0"/>
                          <a:ea typeface="Calibri" panose="020F0502020204030204" pitchFamily="34" charset="0"/>
                          <a:cs typeface="Arial" panose="020B0604020202020204" pitchFamily="34" charset="0"/>
                        </a:rPr>
                        <a:t>Eye cover</a:t>
                      </a:r>
                    </a:p>
                    <a:p>
                      <a:pPr marL="721050" marR="0" lvl="1" indent="-342900">
                        <a:lnSpc>
                          <a:spcPct val="107000"/>
                        </a:lnSpc>
                        <a:spcBef>
                          <a:spcPts val="0"/>
                        </a:spcBef>
                        <a:spcAft>
                          <a:spcPts val="0"/>
                        </a:spcAft>
                        <a:buFont typeface="+mj-lt"/>
                        <a:buAutoNum type="arabicPeriod"/>
                      </a:pPr>
                      <a:r>
                        <a:rPr lang="en-US" sz="800" baseline="0" dirty="0" smtClean="0">
                          <a:effectLst/>
                          <a:latin typeface="Calibri" panose="020F0502020204030204" pitchFamily="34" charset="0"/>
                          <a:ea typeface="Calibri" panose="020F0502020204030204" pitchFamily="34" charset="0"/>
                          <a:cs typeface="Arial" panose="020B0604020202020204" pitchFamily="34" charset="0"/>
                        </a:rPr>
                        <a:t>Gloves (if needed)</a:t>
                      </a:r>
                      <a:endParaRPr lang="en-US" sz="800" dirty="0" smtClean="0">
                        <a:effectLst/>
                        <a:latin typeface="Calibri" panose="020F0502020204030204" pitchFamily="34" charset="0"/>
                        <a:ea typeface="Calibri" panose="020F0502020204030204" pitchFamily="34" charset="0"/>
                        <a:cs typeface="Arial" panose="020B0604020202020204" pitchFamily="34" charset="0"/>
                      </a:endParaRPr>
                    </a:p>
                    <a:p>
                      <a:pPr marL="721050" marR="0" lvl="1" indent="-342900">
                        <a:lnSpc>
                          <a:spcPct val="107000"/>
                        </a:lnSpc>
                        <a:spcBef>
                          <a:spcPts val="0"/>
                        </a:spcBef>
                        <a:spcAft>
                          <a:spcPts val="0"/>
                        </a:spcAft>
                        <a:buFont typeface="+mj-lt"/>
                        <a:buAutoNum type="arabicPeriod"/>
                      </a:pPr>
                      <a:endParaRPr lang="en-US" sz="800" dirty="0">
                        <a:effectLst/>
                        <a:latin typeface="Calibri" panose="020F0502020204030204" pitchFamily="34" charset="0"/>
                        <a:ea typeface="Calibri" panose="020F0502020204030204" pitchFamily="34" charset="0"/>
                        <a:cs typeface="Arial" panose="020B0604020202020204" pitchFamily="34" charset="0"/>
                      </a:endParaRPr>
                    </a:p>
                  </a:txBody>
                  <a:tcPr marL="35040" marR="35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marL="342900" marR="0" lvl="0" indent="-342900" rtl="0">
                        <a:lnSpc>
                          <a:spcPct val="107000"/>
                        </a:lnSpc>
                        <a:spcBef>
                          <a:spcPts val="0"/>
                        </a:spcBef>
                        <a:spcAft>
                          <a:spcPts val="0"/>
                        </a:spcAft>
                        <a:buFont typeface="Symbol" panose="05050102010706020507" pitchFamily="18" charset="2"/>
                        <a:buBlip>
                          <a:blip r:embed="rId2"/>
                        </a:buBlip>
                      </a:pPr>
                      <a:r>
                        <a:rPr lang="en-US" sz="900" b="1" dirty="0">
                          <a:effectLst/>
                          <a:latin typeface="Calibri" panose="020F0502020204030204" pitchFamily="34" charset="0"/>
                          <a:ea typeface="Calibri" panose="020F0502020204030204" pitchFamily="34" charset="0"/>
                          <a:cs typeface="Arial" panose="020B0604020202020204" pitchFamily="34" charset="0"/>
                        </a:rPr>
                        <a:t>Take OFF &amp; dispose outside room, in order</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721050" marR="0" lvl="1" indent="-342900">
                        <a:lnSpc>
                          <a:spcPct val="107000"/>
                        </a:lnSpc>
                        <a:spcBef>
                          <a:spcPts val="0"/>
                        </a:spcBef>
                        <a:spcAft>
                          <a:spcPts val="0"/>
                        </a:spcAft>
                        <a:buFont typeface="+mj-lt"/>
                        <a:buAutoNum type="arabicPeriod"/>
                      </a:pPr>
                      <a:r>
                        <a:rPr lang="en-US" sz="800" b="0" dirty="0" smtClean="0">
                          <a:effectLst/>
                          <a:latin typeface="Calibri" panose="020F0502020204030204" pitchFamily="34" charset="0"/>
                          <a:ea typeface="Calibri" panose="020F0502020204030204" pitchFamily="34" charset="0"/>
                          <a:cs typeface="Arial" panose="020B0604020202020204" pitchFamily="34" charset="0"/>
                        </a:rPr>
                        <a:t>Gloves</a:t>
                      </a:r>
                      <a:r>
                        <a:rPr lang="en-US" sz="800" b="0" baseline="0" dirty="0" smtClean="0">
                          <a:effectLst/>
                          <a:latin typeface="Calibri" panose="020F0502020204030204" pitchFamily="34" charset="0"/>
                          <a:ea typeface="Calibri" panose="020F0502020204030204" pitchFamily="34" charset="0"/>
                          <a:cs typeface="Arial" panose="020B0604020202020204" pitchFamily="34" charset="0"/>
                        </a:rPr>
                        <a:t> (if used)</a:t>
                      </a:r>
                    </a:p>
                    <a:p>
                      <a:pPr marL="721050" marR="0" lvl="1" indent="-342900">
                        <a:lnSpc>
                          <a:spcPct val="107000"/>
                        </a:lnSpc>
                        <a:spcBef>
                          <a:spcPts val="0"/>
                        </a:spcBef>
                        <a:spcAft>
                          <a:spcPts val="0"/>
                        </a:spcAft>
                        <a:buFont typeface="+mj-lt"/>
                        <a:buAutoNum type="arabicPeriod"/>
                      </a:pPr>
                      <a:r>
                        <a:rPr lang="en-US" sz="800" b="0" baseline="0" dirty="0" smtClean="0">
                          <a:effectLst/>
                          <a:latin typeface="Calibri" panose="020F0502020204030204" pitchFamily="34" charset="0"/>
                          <a:ea typeface="Calibri" panose="020F0502020204030204" pitchFamily="34" charset="0"/>
                          <a:cs typeface="Arial" panose="020B0604020202020204" pitchFamily="34" charset="0"/>
                        </a:rPr>
                        <a:t>Eye cover</a:t>
                      </a:r>
                    </a:p>
                    <a:p>
                      <a:pPr marL="721050" marR="0" lvl="1" indent="-342900">
                        <a:lnSpc>
                          <a:spcPct val="107000"/>
                        </a:lnSpc>
                        <a:spcBef>
                          <a:spcPts val="0"/>
                        </a:spcBef>
                        <a:spcAft>
                          <a:spcPts val="0"/>
                        </a:spcAft>
                        <a:buFont typeface="+mj-lt"/>
                        <a:buAutoNum type="arabicPeriod"/>
                      </a:pPr>
                      <a:r>
                        <a:rPr lang="en-US" sz="800" b="0" baseline="0" dirty="0" smtClean="0">
                          <a:effectLst/>
                          <a:latin typeface="Calibri" panose="020F0502020204030204" pitchFamily="34" charset="0"/>
                          <a:ea typeface="Calibri" panose="020F0502020204030204" pitchFamily="34" charset="0"/>
                          <a:cs typeface="Arial" panose="020B0604020202020204" pitchFamily="34" charset="0"/>
                        </a:rPr>
                        <a:t>Gown (if used)</a:t>
                      </a:r>
                    </a:p>
                    <a:p>
                      <a:pPr marL="721050" marR="0" lvl="1" indent="-342900">
                        <a:lnSpc>
                          <a:spcPct val="107000"/>
                        </a:lnSpc>
                        <a:spcBef>
                          <a:spcPts val="0"/>
                        </a:spcBef>
                        <a:spcAft>
                          <a:spcPts val="0"/>
                        </a:spcAft>
                        <a:buFont typeface="+mj-lt"/>
                        <a:buAutoNum type="arabicPeriod"/>
                      </a:pPr>
                      <a:r>
                        <a:rPr lang="en-US" sz="800" b="0" dirty="0">
                          <a:effectLst/>
                          <a:latin typeface="Calibri" panose="020F0502020204030204" pitchFamily="34" charset="0"/>
                          <a:ea typeface="Calibri" panose="020F0502020204030204" pitchFamily="34" charset="0"/>
                          <a:cs typeface="Arial" panose="020B0604020202020204" pitchFamily="34" charset="0"/>
                        </a:rPr>
                        <a:t> </a:t>
                      </a:r>
                      <a:r>
                        <a:rPr lang="en-US" sz="800" b="0" dirty="0" smtClean="0">
                          <a:effectLst/>
                          <a:latin typeface="Calibri" panose="020F0502020204030204" pitchFamily="34" charset="0"/>
                          <a:ea typeface="Calibri" panose="020F0502020204030204" pitchFamily="34" charset="0"/>
                          <a:cs typeface="Arial" panose="020B0604020202020204" pitchFamily="34" charset="0"/>
                        </a:rPr>
                        <a:t>Mask</a:t>
                      </a:r>
                    </a:p>
                    <a:p>
                      <a:pPr marL="721050" marR="0" lvl="1" indent="-342900">
                        <a:lnSpc>
                          <a:spcPct val="107000"/>
                        </a:lnSpc>
                        <a:spcBef>
                          <a:spcPts val="0"/>
                        </a:spcBef>
                        <a:spcAft>
                          <a:spcPts val="0"/>
                        </a:spcAft>
                        <a:buFont typeface="+mj-lt"/>
                        <a:buAutoNum type="arabicPeriod"/>
                      </a:pPr>
                      <a:r>
                        <a:rPr lang="en-US" sz="800" b="0" dirty="0" smtClean="0">
                          <a:effectLst/>
                          <a:latin typeface="Calibri" panose="020F0502020204030204" pitchFamily="34" charset="0"/>
                          <a:ea typeface="Calibri" panose="020F0502020204030204" pitchFamily="34" charset="0"/>
                          <a:cs typeface="Arial" panose="020B0604020202020204" pitchFamily="34" charset="0"/>
                        </a:rPr>
                        <a:t>Wash or sanitize hands (even if gloves used)</a:t>
                      </a:r>
                    </a:p>
                    <a:p>
                      <a:pPr marL="721050" marR="0" lvl="1" indent="-342900">
                        <a:lnSpc>
                          <a:spcPct val="107000"/>
                        </a:lnSpc>
                        <a:spcBef>
                          <a:spcPts val="0"/>
                        </a:spcBef>
                        <a:spcAft>
                          <a:spcPts val="0"/>
                        </a:spcAft>
                        <a:buFont typeface="+mj-lt"/>
                        <a:buAutoNum type="arabicPeriod"/>
                      </a:pP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5040" marR="35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342900" marR="0" lvl="0" indent="-342900" rtl="0">
                        <a:lnSpc>
                          <a:spcPct val="107000"/>
                        </a:lnSpc>
                        <a:spcBef>
                          <a:spcPts val="0"/>
                        </a:spcBef>
                        <a:spcAft>
                          <a:spcPts val="0"/>
                        </a:spcAft>
                        <a:buFont typeface="Symbol" panose="05050102010706020507" pitchFamily="18" charset="2"/>
                        <a:buBlip>
                          <a:blip r:embed="rId2"/>
                        </a:buBlip>
                      </a:pP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54612" marR="546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4744">
                <a:tc gridSpan="3">
                  <a:txBody>
                    <a:bodyPr/>
                    <a:lstStyle/>
                    <a:p>
                      <a:pPr marL="342900" marR="0" lvl="0" indent="-342900" rtl="0">
                        <a:lnSpc>
                          <a:spcPct val="107000"/>
                        </a:lnSpc>
                        <a:spcBef>
                          <a:spcPts val="0"/>
                        </a:spcBef>
                        <a:spcAft>
                          <a:spcPts val="0"/>
                        </a:spcAft>
                        <a:buFont typeface="Symbol" panose="05050102010706020507" pitchFamily="18" charset="2"/>
                        <a:buBlip>
                          <a:blip r:embed="rId2"/>
                        </a:buBlip>
                      </a:pPr>
                      <a:r>
                        <a:rPr lang="en-US" sz="900" b="1" dirty="0" smtClean="0">
                          <a:effectLst/>
                          <a:latin typeface="Calibri" panose="020F0502020204030204" pitchFamily="34" charset="0"/>
                          <a:ea typeface="Calibri" panose="020F0502020204030204" pitchFamily="34" charset="0"/>
                          <a:cs typeface="Arial" panose="020B0604020202020204" pitchFamily="34" charset="0"/>
                        </a:rPr>
                        <a:t>Private</a:t>
                      </a:r>
                      <a:r>
                        <a:rPr lang="en-US" sz="900" b="1" baseline="0" dirty="0" smtClean="0">
                          <a:effectLst/>
                          <a:latin typeface="Calibri" panose="020F0502020204030204" pitchFamily="34" charset="0"/>
                          <a:ea typeface="Calibri" panose="020F0502020204030204" pitchFamily="34" charset="0"/>
                          <a:cs typeface="Arial" panose="020B0604020202020204" pitchFamily="34" charset="0"/>
                        </a:rPr>
                        <a:t> </a:t>
                      </a:r>
                      <a:r>
                        <a:rPr lang="en-US" sz="900" b="1" dirty="0" smtClean="0">
                          <a:effectLst/>
                          <a:latin typeface="Calibri" panose="020F0502020204030204" pitchFamily="34" charset="0"/>
                          <a:ea typeface="Calibri" panose="020F0502020204030204" pitchFamily="34" charset="0"/>
                          <a:cs typeface="Arial" panose="020B0604020202020204" pitchFamily="34" charset="0"/>
                        </a:rPr>
                        <a:t>Room:</a:t>
                      </a:r>
                    </a:p>
                    <a:p>
                      <a:pPr marL="663900" marR="0" lvl="1" indent="-285750" rtl="0">
                        <a:lnSpc>
                          <a:spcPct val="107000"/>
                        </a:lnSpc>
                        <a:spcBef>
                          <a:spcPts val="0"/>
                        </a:spcBef>
                        <a:spcAft>
                          <a:spcPts val="0"/>
                        </a:spcAft>
                        <a:buFont typeface="Wingdings" panose="05000000000000000000" pitchFamily="2" charset="2"/>
                        <a:buChar char="Ø"/>
                      </a:pPr>
                      <a:r>
                        <a:rPr lang="en-US" sz="900" b="0" dirty="0" smtClean="0">
                          <a:effectLst/>
                          <a:latin typeface="Calibri" panose="020F0502020204030204" pitchFamily="34" charset="0"/>
                          <a:ea typeface="Calibri" panose="020F0502020204030204" pitchFamily="34" charset="0"/>
                          <a:cs typeface="Arial" panose="020B0604020202020204" pitchFamily="34" charset="0"/>
                        </a:rPr>
                        <a:t>If</a:t>
                      </a:r>
                      <a:r>
                        <a:rPr lang="en-US" sz="900" b="0" baseline="0" dirty="0" smtClean="0">
                          <a:effectLst/>
                          <a:latin typeface="Calibri" panose="020F0502020204030204" pitchFamily="34" charset="0"/>
                          <a:ea typeface="Calibri" panose="020F0502020204030204" pitchFamily="34" charset="0"/>
                          <a:cs typeface="Arial" panose="020B0604020202020204" pitchFamily="34" charset="0"/>
                        </a:rPr>
                        <a:t> not available, room with patient that has the same organism but no other infection.</a:t>
                      </a:r>
                      <a:endParaRPr lang="en-US" sz="900" b="0" dirty="0">
                        <a:effectLst/>
                        <a:latin typeface="Calibri" panose="020F0502020204030204" pitchFamily="34" charset="0"/>
                        <a:ea typeface="Calibri" panose="020F0502020204030204" pitchFamily="34" charset="0"/>
                        <a:cs typeface="Arial" panose="020B0604020202020204" pitchFamily="34" charset="0"/>
                      </a:endParaRPr>
                    </a:p>
                  </a:txBody>
                  <a:tcPr marL="35040" marR="35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r>
              <a:tr h="693558">
                <a:tc gridSpan="3">
                  <a:txBody>
                    <a:bodyPr/>
                    <a:lstStyle/>
                    <a:p>
                      <a:pPr marL="342900" marR="0" lvl="0" indent="-342900" rtl="0">
                        <a:lnSpc>
                          <a:spcPct val="107000"/>
                        </a:lnSpc>
                        <a:spcBef>
                          <a:spcPts val="0"/>
                        </a:spcBef>
                        <a:spcAft>
                          <a:spcPts val="0"/>
                        </a:spcAft>
                        <a:buFont typeface="Symbol" panose="05050102010706020507" pitchFamily="18" charset="2"/>
                        <a:buBlip>
                          <a:blip r:embed="rId2"/>
                        </a:buBlip>
                      </a:pPr>
                      <a:r>
                        <a:rPr lang="en-US" sz="900" b="1" dirty="0">
                          <a:effectLst/>
                          <a:latin typeface="Calibri" panose="020F0502020204030204" pitchFamily="34" charset="0"/>
                          <a:ea typeface="Calibri" panose="020F0502020204030204" pitchFamily="34" charset="0"/>
                          <a:cs typeface="Arial" panose="020B0604020202020204" pitchFamily="34" charset="0"/>
                        </a:rPr>
                        <a:t>Transport:</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721050" marR="0" lvl="1" indent="-342900">
                        <a:lnSpc>
                          <a:spcPct val="107000"/>
                        </a:lnSpc>
                        <a:spcBef>
                          <a:spcPts val="0"/>
                        </a:spcBef>
                        <a:spcAft>
                          <a:spcPts val="0"/>
                        </a:spcAft>
                        <a:buFont typeface="Wingdings" panose="05000000000000000000" pitchFamily="2" charset="2"/>
                        <a:buChar char=""/>
                      </a:pPr>
                      <a:r>
                        <a:rPr lang="en-US" sz="800" dirty="0">
                          <a:effectLst/>
                          <a:latin typeface="Calibri" panose="020F0502020204030204" pitchFamily="34" charset="0"/>
                          <a:ea typeface="Calibri" panose="020F0502020204030204" pitchFamily="34" charset="0"/>
                          <a:cs typeface="Arial" panose="020B0604020202020204" pitchFamily="34" charset="0"/>
                        </a:rPr>
                        <a:t>Essential transport only and place surgical mask on patient. Clean and disinfect transport vehicle. Alert receiving department regarding patient’s isolation precaution status.</a:t>
                      </a:r>
                    </a:p>
                    <a:p>
                      <a:pPr marL="835350" marR="0" lvl="1">
                        <a:lnSpc>
                          <a:spcPct val="107000"/>
                        </a:lnSpc>
                        <a:spcBef>
                          <a:spcPts val="0"/>
                        </a:spcBef>
                        <a:spcAft>
                          <a:spcPts val="0"/>
                        </a:spcAft>
                      </a:pPr>
                      <a:r>
                        <a:rPr lang="en-US" sz="800" b="1" dirty="0">
                          <a:effectLst/>
                          <a:latin typeface="Calibri" panose="020F0502020204030204" pitchFamily="34" charset="0"/>
                          <a:ea typeface="Calibri" panose="020F0502020204030204" pitchFamily="34" charset="0"/>
                          <a:cs typeface="Arial" panose="020B0604020202020204" pitchFamily="34" charset="0"/>
                        </a:rPr>
                        <a:t> </a:t>
                      </a:r>
                      <a:endParaRPr lang="en-US" sz="800" dirty="0">
                        <a:effectLst/>
                        <a:latin typeface="Calibri" panose="020F0502020204030204" pitchFamily="34" charset="0"/>
                        <a:ea typeface="Calibri" panose="020F0502020204030204" pitchFamily="34" charset="0"/>
                        <a:cs typeface="Arial" panose="020B0604020202020204" pitchFamily="34" charset="0"/>
                      </a:endParaRPr>
                    </a:p>
                    <a:p>
                      <a:pPr marL="721050" marR="0" lvl="1" indent="-342900">
                        <a:lnSpc>
                          <a:spcPct val="107000"/>
                        </a:lnSpc>
                        <a:spcBef>
                          <a:spcPts val="0"/>
                        </a:spcBef>
                        <a:spcAft>
                          <a:spcPts val="0"/>
                        </a:spcAft>
                        <a:buFont typeface="Wingdings" panose="05000000000000000000" pitchFamily="2" charset="2"/>
                        <a:buChar char=""/>
                      </a:pPr>
                      <a:r>
                        <a:rPr lang="en-US" sz="800" dirty="0">
                          <a:effectLst/>
                          <a:latin typeface="Calibri" panose="020F0502020204030204" pitchFamily="34" charset="0"/>
                          <a:ea typeface="Calibri" panose="020F0502020204030204" pitchFamily="34" charset="0"/>
                          <a:cs typeface="Arial" panose="020B0604020202020204" pitchFamily="34" charset="0"/>
                        </a:rPr>
                        <a:t>Discontinue precautions as per hospital policy or Infection </a:t>
                      </a:r>
                      <a:r>
                        <a:rPr lang="en-US" sz="800" dirty="0" smtClean="0">
                          <a:effectLst/>
                          <a:latin typeface="Calibri" panose="020F0502020204030204" pitchFamily="34" charset="0"/>
                          <a:ea typeface="Calibri" panose="020F0502020204030204" pitchFamily="34" charset="0"/>
                          <a:cs typeface="Arial" panose="020B0604020202020204" pitchFamily="34" charset="0"/>
                        </a:rPr>
                        <a:t>Preventionist Instructions.</a:t>
                      </a:r>
                      <a:endParaRPr lang="en-US" sz="800" dirty="0">
                        <a:effectLst/>
                        <a:latin typeface="Calibri" panose="020F0502020204030204" pitchFamily="34" charset="0"/>
                        <a:ea typeface="Calibri" panose="020F0502020204030204" pitchFamily="34" charset="0"/>
                        <a:cs typeface="Arial" panose="020B0604020202020204" pitchFamily="34" charset="0"/>
                      </a:endParaRPr>
                    </a:p>
                  </a:txBody>
                  <a:tcPr marL="35040" marR="35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29113779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27071936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7780" cmpd="sng">
                  <a:solidFill>
                    <a:srgbClr val="FFFFFF"/>
                  </a:solidFill>
                  <a:prstDash val="solid"/>
                  <a:miter lim="800000"/>
                </a:ln>
                <a:solidFill>
                  <a:srgbClr val="FFC000"/>
                </a:solidFill>
                <a:effectLst>
                  <a:outerShdw blurRad="50800" algn="tl" rotWithShape="0">
                    <a:srgbClr val="000000"/>
                  </a:outerShdw>
                </a:effectLst>
                <a:latin typeface="Bodoni MT Black" pitchFamily="18" charset="0"/>
              </a:rPr>
              <a:t>CONTACT PRECAUTIONS</a:t>
            </a:r>
            <a:endParaRPr lang="en-US" dirty="0"/>
          </a:p>
        </p:txBody>
      </p:sp>
      <p:pic>
        <p:nvPicPr>
          <p:cNvPr id="4" name="Picture 2" descr="http://blog.mlive.com/behealthy/2009/09/hand%20germs.jpg"/>
          <p:cNvPicPr>
            <a:picLocks noGrp="1" noChangeAspect="1" noChangeArrowheads="1"/>
          </p:cNvPicPr>
          <p:nvPr>
            <p:ph idx="1"/>
          </p:nvPr>
        </p:nvPicPr>
        <p:blipFill>
          <a:blip r:embed="rId3" cstate="print"/>
          <a:srcRect/>
          <a:stretch>
            <a:fillRect/>
          </a:stretch>
        </p:blipFill>
        <p:spPr bwMode="auto">
          <a:xfrm>
            <a:off x="2999329" y="1690689"/>
            <a:ext cx="3389114" cy="1828800"/>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1569309" y="3901298"/>
            <a:ext cx="6647934" cy="923330"/>
          </a:xfrm>
          <a:prstGeom prst="rect">
            <a:avLst/>
          </a:prstGeom>
        </p:spPr>
        <p:txBody>
          <a:bodyPr wrap="square">
            <a:spAutoFit/>
          </a:bodyPr>
          <a:lstStyle/>
          <a:p>
            <a:pPr algn="ctr">
              <a:buNone/>
            </a:pPr>
            <a:r>
              <a:rPr lang="en-GB" b="1" dirty="0">
                <a:solidFill>
                  <a:srgbClr val="002060"/>
                </a:solidFill>
                <a:latin typeface="Courier New" pitchFamily="49" charset="0"/>
                <a:cs typeface="Courier New" pitchFamily="49" charset="0"/>
              </a:rPr>
              <a:t>Use In addition to standard precaution, for patients known or suspected to have serious illness transmitted through contact</a:t>
            </a:r>
          </a:p>
        </p:txBody>
      </p:sp>
    </p:spTree>
    <p:extLst>
      <p:ext uri="{BB962C8B-B14F-4D97-AF65-F5344CB8AC3E}">
        <p14:creationId xmlns:p14="http://schemas.microsoft.com/office/powerpoint/2010/main" val="424502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7780" cmpd="sng">
                  <a:solidFill>
                    <a:srgbClr val="FFFFFF"/>
                  </a:solidFill>
                  <a:prstDash val="solid"/>
                  <a:miter lim="800000"/>
                </a:ln>
                <a:solidFill>
                  <a:srgbClr val="FFC000"/>
                </a:solidFill>
                <a:effectLst>
                  <a:outerShdw blurRad="50800" algn="tl" rotWithShape="0">
                    <a:srgbClr val="000000"/>
                  </a:outerShdw>
                </a:effectLst>
                <a:latin typeface="Bodoni MT Black" pitchFamily="18" charset="0"/>
              </a:rPr>
              <a:t>CONTACT PRECAUTIONS</a:t>
            </a:r>
            <a:endParaRPr lang="en-US" dirty="0"/>
          </a:p>
        </p:txBody>
      </p:sp>
      <p:pic>
        <p:nvPicPr>
          <p:cNvPr id="4" name="Content Placeholder 6" descr="http://www.muhealth.org/images/CH/art/GermsOnHand.jpg"/>
          <p:cNvPicPr>
            <a:picLocks noGrp="1" noChangeAspect="1" noChangeArrowheads="1"/>
          </p:cNvPicPr>
          <p:nvPr>
            <p:ph idx="1"/>
          </p:nvPr>
        </p:nvPicPr>
        <p:blipFill>
          <a:blip r:embed="rId3" cstate="print"/>
          <a:srcRect/>
          <a:stretch>
            <a:fillRect/>
          </a:stretch>
        </p:blipFill>
        <p:spPr bwMode="auto">
          <a:xfrm>
            <a:off x="721326" y="2745796"/>
            <a:ext cx="2857500" cy="2609850"/>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pic>
        <p:nvPicPr>
          <p:cNvPr id="6" name="Picture 4"/>
          <p:cNvPicPr>
            <a:picLocks noChangeAspect="1" noChangeArrowheads="1"/>
          </p:cNvPicPr>
          <p:nvPr/>
        </p:nvPicPr>
        <p:blipFill>
          <a:blip r:embed="rId4" cstate="print"/>
          <a:srcRect/>
          <a:stretch>
            <a:fillRect/>
          </a:stretch>
        </p:blipFill>
        <p:spPr bwMode="auto">
          <a:xfrm>
            <a:off x="4831492" y="2868065"/>
            <a:ext cx="3200400" cy="2365311"/>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4831492" y="2094711"/>
            <a:ext cx="2528256" cy="369332"/>
          </a:xfrm>
          <a:prstGeom prst="rect">
            <a:avLst/>
          </a:prstGeom>
        </p:spPr>
        <p:txBody>
          <a:bodyPr wrap="none">
            <a:spAutoFit/>
          </a:bodyPr>
          <a:lstStyle/>
          <a:p>
            <a:pPr algn="ctr"/>
            <a:r>
              <a:rPr lang="en-US" b="1" dirty="0">
                <a:solidFill>
                  <a:srgbClr val="002060"/>
                </a:solidFill>
                <a:latin typeface="Courier New" pitchFamily="49" charset="0"/>
                <a:cs typeface="Courier New" pitchFamily="49" charset="0"/>
              </a:rPr>
              <a:t>In-Direct Contact</a:t>
            </a:r>
          </a:p>
        </p:txBody>
      </p:sp>
      <p:sp>
        <p:nvSpPr>
          <p:cNvPr id="7" name="Text Placeholder 3"/>
          <p:cNvSpPr txBox="1">
            <a:spLocks/>
          </p:cNvSpPr>
          <p:nvPr/>
        </p:nvSpPr>
        <p:spPr>
          <a:xfrm>
            <a:off x="628650" y="1965879"/>
            <a:ext cx="3312368" cy="639762"/>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smtClean="0">
                <a:solidFill>
                  <a:srgbClr val="002060"/>
                </a:solidFill>
                <a:latin typeface="Courier New" pitchFamily="49" charset="0"/>
                <a:cs typeface="Courier New" pitchFamily="49" charset="0"/>
              </a:rPr>
              <a:t>Direct Contact Transmission</a:t>
            </a:r>
            <a:endParaRPr lang="en-US" b="1" dirty="0">
              <a:solidFill>
                <a:srgbClr val="002060"/>
              </a:solidFill>
              <a:latin typeface="Courier New" pitchFamily="49" charset="0"/>
              <a:cs typeface="Courier New" pitchFamily="49" charset="0"/>
            </a:endParaRPr>
          </a:p>
        </p:txBody>
      </p:sp>
    </p:spTree>
    <p:extLst>
      <p:ext uri="{BB962C8B-B14F-4D97-AF65-F5344CB8AC3E}">
        <p14:creationId xmlns:p14="http://schemas.microsoft.com/office/powerpoint/2010/main" val="206950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linds(horizontal)">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
            <a:ext cx="9144001" cy="6858000"/>
          </a:xfrm>
          <a:prstGeom prst="rect">
            <a:avLst/>
          </a:prstGeom>
        </p:spPr>
      </p:pic>
      <p:sp>
        <p:nvSpPr>
          <p:cNvPr id="2" name="Title 1"/>
          <p:cNvSpPr>
            <a:spLocks noGrp="1"/>
          </p:cNvSpPr>
          <p:nvPr>
            <p:ph type="title"/>
          </p:nvPr>
        </p:nvSpPr>
        <p:spPr>
          <a:xfrm>
            <a:off x="475658" y="0"/>
            <a:ext cx="7239000" cy="1143000"/>
          </a:xfrm>
          <a:effectLst>
            <a:glow rad="228600">
              <a:schemeClr val="accent1">
                <a:satMod val="175000"/>
                <a:alpha val="40000"/>
              </a:schemeClr>
            </a:glow>
          </a:effectLst>
        </p:spPr>
        <p:txBody>
          <a:bodyPr>
            <a:normAutofit/>
          </a:bodyPr>
          <a:lstStyle/>
          <a:p>
            <a:r>
              <a:rPr lang="en-US" sz="3600" dirty="0" smtClean="0">
                <a:latin typeface="Arial Black" pitchFamily="34" charset="0"/>
              </a:rPr>
              <a:t>Definition of Infection</a:t>
            </a:r>
            <a:endParaRPr lang="en-US" sz="3600" dirty="0">
              <a:latin typeface="Arial Black" pitchFamily="34" charset="0"/>
            </a:endParaRPr>
          </a:p>
        </p:txBody>
      </p:sp>
      <p:sp>
        <p:nvSpPr>
          <p:cNvPr id="3" name="Content Placeholder 2"/>
          <p:cNvSpPr>
            <a:spLocks noGrp="1"/>
          </p:cNvSpPr>
          <p:nvPr>
            <p:ph idx="1"/>
          </p:nvPr>
        </p:nvSpPr>
        <p:spPr>
          <a:xfrm>
            <a:off x="203041" y="1412776"/>
            <a:ext cx="7516688" cy="4846320"/>
          </a:xfrm>
          <a:effectLst>
            <a:glow rad="228600">
              <a:schemeClr val="accent1">
                <a:satMod val="175000"/>
                <a:alpha val="40000"/>
              </a:schemeClr>
            </a:glow>
          </a:effectLst>
        </p:spPr>
        <p:txBody>
          <a:bodyPr>
            <a:normAutofit fontScale="92500" lnSpcReduction="10000"/>
          </a:bodyPr>
          <a:lstStyle/>
          <a:p>
            <a:pPr marL="0" indent="0">
              <a:lnSpc>
                <a:spcPct val="100000"/>
              </a:lnSpc>
              <a:buNone/>
            </a:pPr>
            <a:r>
              <a:rPr lang="en-US" sz="3200" b="1" u="sng" dirty="0">
                <a:solidFill>
                  <a:srgbClr val="FF0000"/>
                </a:solidFill>
                <a:latin typeface="Times New Roman" pitchFamily="18" charset="0"/>
                <a:cs typeface="Times New Roman" pitchFamily="18" charset="0"/>
              </a:rPr>
              <a:t>Presented  on Admission ( POA </a:t>
            </a:r>
            <a:r>
              <a:rPr lang="en-US" sz="3200" b="1" u="sng" dirty="0" smtClean="0">
                <a:solidFill>
                  <a:srgbClr val="FF0000"/>
                </a:solidFill>
                <a:latin typeface="Times New Roman" pitchFamily="18" charset="0"/>
                <a:cs typeface="Times New Roman" pitchFamily="18" charset="0"/>
              </a:rPr>
              <a:t>) (Community </a:t>
            </a:r>
            <a:r>
              <a:rPr lang="en-US" sz="3200" b="1" u="sng" dirty="0">
                <a:solidFill>
                  <a:srgbClr val="FF0000"/>
                </a:solidFill>
                <a:latin typeface="Times New Roman" pitchFamily="18" charset="0"/>
                <a:cs typeface="Times New Roman" pitchFamily="18" charset="0"/>
              </a:rPr>
              <a:t>Acquired</a:t>
            </a:r>
            <a:r>
              <a:rPr lang="en-US" sz="3200" dirty="0">
                <a:solidFill>
                  <a:srgbClr val="FF0000"/>
                </a:solidFill>
              </a:rPr>
              <a:t>)</a:t>
            </a:r>
            <a:endParaRPr lang="en-US" sz="3200" b="1" u="sng" dirty="0">
              <a:solidFill>
                <a:srgbClr val="FF0000"/>
              </a:solidFill>
              <a:latin typeface="Times New Roman" pitchFamily="18" charset="0"/>
              <a:cs typeface="Times New Roman" pitchFamily="18" charset="0"/>
            </a:endParaRPr>
          </a:p>
          <a:p>
            <a:pPr lvl="0">
              <a:buNone/>
            </a:pPr>
            <a:r>
              <a:rPr lang="en-US" dirty="0" smtClean="0">
                <a:latin typeface="Arial" pitchFamily="34" charset="0"/>
                <a:cs typeface="Arial" pitchFamily="34" charset="0"/>
              </a:rPr>
              <a:t> </a:t>
            </a:r>
            <a:r>
              <a:rPr lang="en-US" sz="2800" dirty="0" smtClean="0"/>
              <a:t>Infection </a:t>
            </a:r>
            <a:r>
              <a:rPr lang="en-US" sz="2800" dirty="0"/>
              <a:t>that presented or incubating at the time of admission to the hospital at the first 2 calendar days from admission and according to each disease case definition </a:t>
            </a:r>
            <a:r>
              <a:rPr lang="en-US" dirty="0">
                <a:cs typeface="Arial" pitchFamily="34" charset="0"/>
              </a:rPr>
              <a:t> </a:t>
            </a:r>
          </a:p>
          <a:p>
            <a:pPr lvl="0"/>
            <a:r>
              <a:rPr lang="en-US" sz="3200" b="1" u="sng" dirty="0">
                <a:solidFill>
                  <a:srgbClr val="FF0000"/>
                </a:solidFill>
                <a:latin typeface="Times New Roman" pitchFamily="18" charset="0"/>
                <a:cs typeface="Times New Roman" pitchFamily="18" charset="0"/>
              </a:rPr>
              <a:t>Health Care - Associated (</a:t>
            </a:r>
            <a:r>
              <a:rPr lang="en-US" sz="3200" b="1" i="1" u="sng" dirty="0" smtClean="0">
                <a:solidFill>
                  <a:srgbClr val="FF0000"/>
                </a:solidFill>
                <a:latin typeface="Times New Roman" pitchFamily="18" charset="0"/>
                <a:cs typeface="Times New Roman" pitchFamily="18" charset="0"/>
              </a:rPr>
              <a:t>nosocomial)</a:t>
            </a:r>
            <a:endParaRPr lang="en-US" sz="3200" b="1" i="1" u="sng" dirty="0">
              <a:solidFill>
                <a:srgbClr val="FF0000"/>
              </a:solidFill>
              <a:latin typeface="Times New Roman" pitchFamily="18" charset="0"/>
              <a:cs typeface="Times New Roman" pitchFamily="18" charset="0"/>
            </a:endParaRPr>
          </a:p>
          <a:p>
            <a:pPr lvl="0">
              <a:buNone/>
            </a:pPr>
            <a:r>
              <a:rPr lang="en-US" dirty="0" smtClean="0">
                <a:latin typeface="Times New Roman" pitchFamily="18" charset="0"/>
                <a:cs typeface="Times New Roman" pitchFamily="18" charset="0"/>
              </a:rPr>
              <a:t>	</a:t>
            </a:r>
            <a:r>
              <a:rPr lang="en-US" sz="2800" dirty="0"/>
              <a:t> It is presented after 2 calendar days of admission or within a defined period after hospital discharge according to the disease incubation period. </a:t>
            </a:r>
            <a:r>
              <a:rPr lang="en-US" dirty="0" smtClean="0">
                <a:latin typeface="Arial Unicode MS" pitchFamily="34" charset="-128"/>
                <a:ea typeface="Arial Unicode MS" pitchFamily="34" charset="-128"/>
                <a:cs typeface="Arial Unicode MS" pitchFamily="34" charset="-128"/>
              </a:rPr>
              <a:t>We follow NHSN definition for HAI.</a:t>
            </a:r>
          </a:p>
          <a:p>
            <a:pPr lvl="0">
              <a:buNone/>
            </a:pP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48291315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7780" cmpd="sng">
                  <a:solidFill>
                    <a:srgbClr val="FFFFFF"/>
                  </a:solidFill>
                  <a:prstDash val="solid"/>
                  <a:miter lim="800000"/>
                </a:ln>
                <a:solidFill>
                  <a:srgbClr val="FFC000"/>
                </a:solidFill>
                <a:effectLst>
                  <a:outerShdw blurRad="50800" algn="tl" rotWithShape="0">
                    <a:srgbClr val="000000"/>
                  </a:outerShdw>
                </a:effectLst>
                <a:latin typeface="Bodoni MT Black" pitchFamily="18" charset="0"/>
              </a:rPr>
              <a:t>DISEASES UNDER CONTACT PRECAUTION</a:t>
            </a:r>
            <a:endParaRPr lang="en-US" dirty="0"/>
          </a:p>
        </p:txBody>
      </p:sp>
      <p:sp>
        <p:nvSpPr>
          <p:cNvPr id="5" name="Content Placeholder 4"/>
          <p:cNvSpPr>
            <a:spLocks noGrp="1"/>
          </p:cNvSpPr>
          <p:nvPr>
            <p:ph idx="1"/>
          </p:nvPr>
        </p:nvSpPr>
        <p:spPr/>
        <p:txBody>
          <a:bodyPr/>
          <a:lstStyle/>
          <a:p>
            <a:pPr>
              <a:buClr>
                <a:srgbClr val="FFC000"/>
              </a:buClr>
            </a:pPr>
            <a:r>
              <a:rPr lang="en-US" b="1" dirty="0">
                <a:solidFill>
                  <a:srgbClr val="002060"/>
                </a:solidFill>
                <a:latin typeface="Courier New" pitchFamily="49" charset="0"/>
                <a:cs typeface="Courier New" pitchFamily="49" charset="0"/>
              </a:rPr>
              <a:t>Multi-drug resistant microorganisms (MDRO’s), VRE, MRSA, ESBL, </a:t>
            </a:r>
            <a:r>
              <a:rPr lang="en-US" b="1" i="1" dirty="0" err="1">
                <a:solidFill>
                  <a:srgbClr val="002060"/>
                </a:solidFill>
                <a:latin typeface="Courier New" pitchFamily="49" charset="0"/>
                <a:cs typeface="Courier New" pitchFamily="49" charset="0"/>
              </a:rPr>
              <a:t>B.cepacia</a:t>
            </a:r>
            <a:endParaRPr lang="en-US" b="1" i="1" dirty="0">
              <a:solidFill>
                <a:srgbClr val="002060"/>
              </a:solidFill>
              <a:latin typeface="Courier New" pitchFamily="49" charset="0"/>
              <a:cs typeface="Courier New" pitchFamily="49" charset="0"/>
            </a:endParaRPr>
          </a:p>
          <a:p>
            <a:pPr>
              <a:buClr>
                <a:srgbClr val="FFC000"/>
              </a:buClr>
              <a:buNone/>
            </a:pPr>
            <a:endParaRPr lang="en-US" b="1" i="1" dirty="0">
              <a:solidFill>
                <a:srgbClr val="002060"/>
              </a:solidFill>
              <a:latin typeface="Courier New" pitchFamily="49" charset="0"/>
              <a:cs typeface="Courier New" pitchFamily="49" charset="0"/>
            </a:endParaRPr>
          </a:p>
          <a:p>
            <a:pPr>
              <a:buClr>
                <a:srgbClr val="FFC000"/>
              </a:buClr>
            </a:pPr>
            <a:r>
              <a:rPr lang="en-US" b="1" dirty="0">
                <a:solidFill>
                  <a:srgbClr val="002060"/>
                </a:solidFill>
                <a:latin typeface="Courier New" pitchFamily="49" charset="0"/>
                <a:cs typeface="Courier New" pitchFamily="49" charset="0"/>
              </a:rPr>
              <a:t>RSV infection in infants, young </a:t>
            </a:r>
            <a:r>
              <a:rPr lang="en-US" b="1" dirty="0" err="1">
                <a:solidFill>
                  <a:srgbClr val="002060"/>
                </a:solidFill>
                <a:latin typeface="Courier New" pitchFamily="49" charset="0"/>
                <a:cs typeface="Courier New" pitchFamily="49" charset="0"/>
              </a:rPr>
              <a:t>childrena</a:t>
            </a:r>
            <a:r>
              <a:rPr lang="en-US" b="1" dirty="0">
                <a:solidFill>
                  <a:srgbClr val="002060"/>
                </a:solidFill>
                <a:latin typeface="Courier New" pitchFamily="49" charset="0"/>
                <a:cs typeface="Courier New" pitchFamily="49" charset="0"/>
              </a:rPr>
              <a:t> </a:t>
            </a:r>
            <a:r>
              <a:rPr lang="en-US" b="1" dirty="0" err="1">
                <a:solidFill>
                  <a:srgbClr val="002060"/>
                </a:solidFill>
                <a:latin typeface="Courier New" pitchFamily="49" charset="0"/>
                <a:cs typeface="Courier New" pitchFamily="49" charset="0"/>
              </a:rPr>
              <a:t>nd</a:t>
            </a:r>
            <a:r>
              <a:rPr lang="en-US" b="1" dirty="0">
                <a:solidFill>
                  <a:srgbClr val="002060"/>
                </a:solidFill>
                <a:latin typeface="Courier New" pitchFamily="49" charset="0"/>
                <a:cs typeface="Courier New" pitchFamily="49" charset="0"/>
              </a:rPr>
              <a:t> immunocompromised </a:t>
            </a:r>
            <a:r>
              <a:rPr lang="en-US" b="1" dirty="0" smtClean="0">
                <a:solidFill>
                  <a:srgbClr val="002060"/>
                </a:solidFill>
                <a:latin typeface="Courier New" pitchFamily="49" charset="0"/>
                <a:cs typeface="Courier New" pitchFamily="49" charset="0"/>
              </a:rPr>
              <a:t>patients</a:t>
            </a:r>
            <a:endParaRPr lang="en-US" b="1" dirty="0">
              <a:solidFill>
                <a:srgbClr val="002060"/>
              </a:solidFill>
              <a:latin typeface="Courier New" pitchFamily="49" charset="0"/>
              <a:cs typeface="Courier New" pitchFamily="49" charset="0"/>
            </a:endParaRPr>
          </a:p>
          <a:p>
            <a:pPr>
              <a:buClr>
                <a:srgbClr val="FFC000"/>
              </a:buClr>
            </a:pPr>
            <a:r>
              <a:rPr lang="en-US" b="1" dirty="0">
                <a:solidFill>
                  <a:srgbClr val="002060"/>
                </a:solidFill>
                <a:latin typeface="Courier New" pitchFamily="49" charset="0"/>
                <a:cs typeface="Courier New" pitchFamily="49" charset="0"/>
              </a:rPr>
              <a:t>Clostridium </a:t>
            </a:r>
            <a:r>
              <a:rPr lang="en-US" b="1" dirty="0" err="1">
                <a:solidFill>
                  <a:srgbClr val="002060"/>
                </a:solidFill>
                <a:latin typeface="Courier New" pitchFamily="49" charset="0"/>
                <a:cs typeface="Courier New" pitchFamily="49" charset="0"/>
              </a:rPr>
              <a:t>defficile</a:t>
            </a:r>
            <a:r>
              <a:rPr lang="en-US" b="1" dirty="0">
                <a:solidFill>
                  <a:srgbClr val="002060"/>
                </a:solidFill>
                <a:latin typeface="Courier New" pitchFamily="49" charset="0"/>
                <a:cs typeface="Courier New" pitchFamily="49" charset="0"/>
              </a:rPr>
              <a:t> enterocolitis</a:t>
            </a:r>
          </a:p>
          <a:p>
            <a:endParaRPr lang="en-US" dirty="0"/>
          </a:p>
        </p:txBody>
      </p:sp>
    </p:spTree>
    <p:extLst>
      <p:ext uri="{BB962C8B-B14F-4D97-AF65-F5344CB8AC3E}">
        <p14:creationId xmlns:p14="http://schemas.microsoft.com/office/powerpoint/2010/main" val="126212998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7780" cmpd="sng">
                  <a:solidFill>
                    <a:srgbClr val="FFFFFF"/>
                  </a:solidFill>
                  <a:prstDash val="solid"/>
                  <a:miter lim="800000"/>
                </a:ln>
                <a:solidFill>
                  <a:srgbClr val="FFC000"/>
                </a:solidFill>
                <a:effectLst>
                  <a:outerShdw blurRad="50800" algn="tl" rotWithShape="0">
                    <a:srgbClr val="000000"/>
                  </a:outerShdw>
                </a:effectLst>
                <a:latin typeface="Bodoni MT Black" pitchFamily="18" charset="0"/>
              </a:rPr>
              <a:t>CONTACT PRECAUTIONS</a:t>
            </a:r>
            <a:endParaRPr lang="en-US" dirty="0"/>
          </a:p>
        </p:txBody>
      </p:sp>
      <p:sp>
        <p:nvSpPr>
          <p:cNvPr id="5" name="Content Placeholder 4"/>
          <p:cNvSpPr>
            <a:spLocks noGrp="1"/>
          </p:cNvSpPr>
          <p:nvPr>
            <p:ph idx="1"/>
          </p:nvPr>
        </p:nvSpPr>
        <p:spPr/>
        <p:txBody>
          <a:bodyPr/>
          <a:lstStyle/>
          <a:p>
            <a:pPr>
              <a:buNone/>
            </a:pPr>
            <a:r>
              <a:rPr lang="en-US" sz="3200" b="1" i="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Patient placement</a:t>
            </a:r>
          </a:p>
          <a:p>
            <a:pPr>
              <a:buNone/>
            </a:pPr>
            <a:endParaRPr lang="en-US" sz="600" b="1" i="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a:p>
            <a:pPr marL="365760" indent="-283464">
              <a:lnSpc>
                <a:spcPct val="80000"/>
              </a:lnSpc>
              <a:buClr>
                <a:srgbClr val="FFC000"/>
              </a:buClr>
              <a:buSzPct val="100000"/>
              <a:defRPr/>
            </a:pPr>
            <a:r>
              <a:rPr lang="en-US" b="1" dirty="0">
                <a:solidFill>
                  <a:srgbClr val="002060"/>
                </a:solidFill>
                <a:latin typeface="Courier New" pitchFamily="49" charset="0"/>
                <a:cs typeface="Courier New" pitchFamily="49" charset="0"/>
                <a:sym typeface="Wingdings" pitchFamily="2" charset="2"/>
              </a:rPr>
              <a:t>Private room</a:t>
            </a:r>
          </a:p>
          <a:p>
            <a:pPr marL="365760" indent="-283464">
              <a:lnSpc>
                <a:spcPct val="80000"/>
              </a:lnSpc>
              <a:buClr>
                <a:srgbClr val="FFC000"/>
              </a:buClr>
              <a:buSzPct val="100000"/>
              <a:defRPr/>
            </a:pPr>
            <a:endParaRPr lang="en-US" b="1" dirty="0">
              <a:solidFill>
                <a:srgbClr val="002060"/>
              </a:solidFill>
              <a:latin typeface="Courier New" pitchFamily="49" charset="0"/>
              <a:cs typeface="Courier New" pitchFamily="49" charset="0"/>
              <a:sym typeface="Wingdings" pitchFamily="2" charset="2"/>
            </a:endParaRPr>
          </a:p>
          <a:p>
            <a:pPr marL="365760" indent="-283464">
              <a:lnSpc>
                <a:spcPct val="80000"/>
              </a:lnSpc>
              <a:buClr>
                <a:srgbClr val="FFC000"/>
              </a:buClr>
              <a:buSzPct val="100000"/>
              <a:defRPr/>
            </a:pPr>
            <a:r>
              <a:rPr lang="en-US" b="1" dirty="0">
                <a:solidFill>
                  <a:srgbClr val="002060"/>
                </a:solidFill>
                <a:latin typeface="Courier New" pitchFamily="49" charset="0"/>
                <a:cs typeface="Courier New" pitchFamily="49" charset="0"/>
                <a:sym typeface="Wingdings" pitchFamily="2" charset="2"/>
              </a:rPr>
              <a:t>Cohort nursing</a:t>
            </a:r>
          </a:p>
          <a:p>
            <a:endParaRPr lang="en-US" dirty="0"/>
          </a:p>
        </p:txBody>
      </p:sp>
    </p:spTree>
    <p:extLst>
      <p:ext uri="{BB962C8B-B14F-4D97-AF65-F5344CB8AC3E}">
        <p14:creationId xmlns:p14="http://schemas.microsoft.com/office/powerpoint/2010/main" val="249723938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7780" cmpd="sng">
                  <a:solidFill>
                    <a:srgbClr val="FFFFFF"/>
                  </a:solidFill>
                  <a:prstDash val="solid"/>
                  <a:miter lim="800000"/>
                </a:ln>
                <a:solidFill>
                  <a:srgbClr val="FFC000"/>
                </a:solidFill>
                <a:effectLst>
                  <a:outerShdw blurRad="50800" algn="tl" rotWithShape="0">
                    <a:srgbClr val="000000"/>
                  </a:outerShdw>
                </a:effectLst>
                <a:latin typeface="Bodoni MT Black" pitchFamily="18" charset="0"/>
              </a:rPr>
              <a:t>CONTACT PRECAUTIONS</a:t>
            </a:r>
            <a:endParaRPr lang="en-US" dirty="0"/>
          </a:p>
        </p:txBody>
      </p:sp>
      <p:sp>
        <p:nvSpPr>
          <p:cNvPr id="5" name="Content Placeholder 4"/>
          <p:cNvSpPr>
            <a:spLocks noGrp="1"/>
          </p:cNvSpPr>
          <p:nvPr>
            <p:ph idx="1"/>
          </p:nvPr>
        </p:nvSpPr>
        <p:spPr/>
        <p:txBody>
          <a:bodyPr/>
          <a:lstStyle/>
          <a:p>
            <a:pPr marL="365760" indent="-283464" fontAlgn="auto">
              <a:spcBef>
                <a:spcPts val="600"/>
              </a:spcBef>
              <a:spcAft>
                <a:spcPts val="0"/>
              </a:spcAft>
              <a:buClr>
                <a:schemeClr val="accent1"/>
              </a:buClr>
              <a:buSzPct val="80000"/>
              <a:buNone/>
              <a:defRPr/>
            </a:pPr>
            <a:r>
              <a:rPr lang="en-US" sz="3200" b="1" i="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Protection for HCW</a:t>
            </a:r>
          </a:p>
          <a:p>
            <a:pPr marL="365760" indent="-283464" fontAlgn="auto">
              <a:spcBef>
                <a:spcPts val="600"/>
              </a:spcBef>
              <a:spcAft>
                <a:spcPts val="0"/>
              </a:spcAft>
              <a:buClr>
                <a:schemeClr val="accent1"/>
              </a:buClr>
              <a:buSzPct val="80000"/>
              <a:buNone/>
              <a:defRPr/>
            </a:pPr>
            <a:endParaRPr lang="en-US" sz="700" b="1" i="1" u="sng" dirty="0">
              <a:solidFill>
                <a:srgbClr val="00B0F0"/>
              </a:solidFill>
              <a:effectLst>
                <a:outerShdw blurRad="38100" dist="38100" dir="2700000" algn="tl">
                  <a:srgbClr val="000000">
                    <a:alpha val="43137"/>
                  </a:srgbClr>
                </a:outerShdw>
              </a:effectLst>
              <a:latin typeface="Times New Roman" pitchFamily="18" charset="0"/>
              <a:cs typeface="Times New Roman" pitchFamily="18" charset="0"/>
            </a:endParaRPr>
          </a:p>
          <a:p>
            <a:pPr marL="365760" indent="-283464">
              <a:spcBef>
                <a:spcPts val="600"/>
              </a:spcBef>
              <a:buClr>
                <a:srgbClr val="FFC000"/>
              </a:buClr>
              <a:buSzPct val="100000"/>
              <a:defRPr/>
            </a:pPr>
            <a:r>
              <a:rPr lang="en-US" b="1" dirty="0">
                <a:solidFill>
                  <a:srgbClr val="002060"/>
                </a:solidFill>
                <a:latin typeface="Courier New" pitchFamily="49" charset="0"/>
                <a:cs typeface="Courier New" pitchFamily="49" charset="0"/>
                <a:sym typeface="Wingdings" pitchFamily="2" charset="2"/>
              </a:rPr>
              <a:t>Handwashing</a:t>
            </a:r>
          </a:p>
          <a:p>
            <a:pPr marL="365760" indent="-283464">
              <a:spcBef>
                <a:spcPts val="600"/>
              </a:spcBef>
              <a:buClr>
                <a:srgbClr val="FFC000"/>
              </a:buClr>
              <a:buSzPct val="100000"/>
              <a:defRPr/>
            </a:pPr>
            <a:r>
              <a:rPr lang="en-US" b="1" dirty="0">
                <a:solidFill>
                  <a:srgbClr val="002060"/>
                </a:solidFill>
                <a:latin typeface="Courier New" pitchFamily="49" charset="0"/>
                <a:cs typeface="Courier New" pitchFamily="49" charset="0"/>
                <a:sym typeface="Wingdings" pitchFamily="2" charset="2"/>
              </a:rPr>
              <a:t>Gloves</a:t>
            </a:r>
          </a:p>
          <a:p>
            <a:pPr marL="365760" indent="-283464">
              <a:spcBef>
                <a:spcPts val="600"/>
              </a:spcBef>
              <a:buClr>
                <a:srgbClr val="FFC000"/>
              </a:buClr>
              <a:buSzPct val="100000"/>
              <a:defRPr/>
            </a:pPr>
            <a:r>
              <a:rPr lang="en-US" b="1" dirty="0">
                <a:solidFill>
                  <a:srgbClr val="002060"/>
                </a:solidFill>
                <a:latin typeface="Courier New" pitchFamily="49" charset="0"/>
                <a:cs typeface="Courier New" pitchFamily="49" charset="0"/>
                <a:sym typeface="Wingdings" pitchFamily="2" charset="2"/>
              </a:rPr>
              <a:t>Gown </a:t>
            </a:r>
          </a:p>
          <a:p>
            <a:pPr marL="365760" indent="-283464" fontAlgn="auto">
              <a:spcBef>
                <a:spcPts val="600"/>
              </a:spcBef>
              <a:spcAft>
                <a:spcPts val="0"/>
              </a:spcAft>
              <a:buClr>
                <a:srgbClr val="FFC000"/>
              </a:buClr>
              <a:buSzPct val="100000"/>
              <a:buNone/>
              <a:defRPr/>
            </a:pPr>
            <a:endParaRPr lang="en-US" sz="1050" b="1" dirty="0">
              <a:solidFill>
                <a:schemeClr val="bg1"/>
              </a:solidFill>
              <a:latin typeface="Courier New" pitchFamily="49" charset="0"/>
              <a:cs typeface="Courier New" pitchFamily="49" charset="0"/>
              <a:sym typeface="Wingdings" pitchFamily="2" charset="2"/>
            </a:endParaRPr>
          </a:p>
          <a:p>
            <a:pPr marL="365760" indent="-283464" fontAlgn="auto">
              <a:spcBef>
                <a:spcPts val="600"/>
              </a:spcBef>
              <a:spcAft>
                <a:spcPts val="0"/>
              </a:spcAft>
              <a:buClr>
                <a:schemeClr val="accent1"/>
              </a:buClr>
              <a:buSzPct val="80000"/>
              <a:buNone/>
              <a:defRPr/>
            </a:pPr>
            <a:r>
              <a:rPr lang="en-US" b="1" i="1"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Patient Transport</a:t>
            </a:r>
          </a:p>
          <a:p>
            <a:pPr marL="365760" indent="-283464" fontAlgn="auto">
              <a:spcBef>
                <a:spcPts val="600"/>
              </a:spcBef>
              <a:spcAft>
                <a:spcPts val="0"/>
              </a:spcAft>
              <a:buClr>
                <a:schemeClr val="accent1"/>
              </a:buClr>
              <a:buSzPct val="80000"/>
              <a:defRPr/>
            </a:pPr>
            <a:endParaRPr lang="en-US" sz="1200" b="1" dirty="0">
              <a:solidFill>
                <a:srgbClr val="00FF00"/>
              </a:solidFill>
            </a:endParaRPr>
          </a:p>
          <a:p>
            <a:pPr marL="365760" indent="-283464" fontAlgn="auto">
              <a:spcBef>
                <a:spcPts val="600"/>
              </a:spcBef>
              <a:spcAft>
                <a:spcPts val="0"/>
              </a:spcAft>
              <a:buClr>
                <a:srgbClr val="FFC000"/>
              </a:buClr>
              <a:buSzPct val="100000"/>
              <a:defRPr/>
            </a:pPr>
            <a:r>
              <a:rPr lang="en-US" sz="2400" b="1" dirty="0">
                <a:solidFill>
                  <a:srgbClr val="002060"/>
                </a:solidFill>
                <a:latin typeface="Courier New" pitchFamily="49" charset="0"/>
                <a:cs typeface="Courier New" pitchFamily="49" charset="0"/>
                <a:sym typeface="Wingdings" pitchFamily="2" charset="2"/>
              </a:rPr>
              <a:t>Limit movement</a:t>
            </a:r>
          </a:p>
          <a:p>
            <a:endParaRPr lang="en-US" dirty="0"/>
          </a:p>
        </p:txBody>
      </p:sp>
      <p:pic>
        <p:nvPicPr>
          <p:cNvPr id="4" name="Picture 2"/>
          <p:cNvPicPr>
            <a:picLocks noChangeAspect="1" noChangeArrowheads="1"/>
          </p:cNvPicPr>
          <p:nvPr/>
        </p:nvPicPr>
        <p:blipFill>
          <a:blip r:embed="rId3" cstate="print"/>
          <a:srcRect/>
          <a:stretch>
            <a:fillRect/>
          </a:stretch>
        </p:blipFill>
        <p:spPr bwMode="auto">
          <a:xfrm>
            <a:off x="4895335" y="2131541"/>
            <a:ext cx="3162300" cy="2733675"/>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4234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6FE226-FDB7-4C21-9016-78064590C507}" type="slidenum">
              <a:rPr lang="en-US" smtClean="0"/>
              <a:t>63</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24586041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C6FE226-FDB7-4C21-9016-78064590C507}" type="slidenum">
              <a:rPr lang="en-US" smtClean="0"/>
              <a:t>64</a:t>
            </a:fld>
            <a:endParaRPr lang="en-US"/>
          </a:p>
        </p:txBody>
      </p:sp>
      <p:sp>
        <p:nvSpPr>
          <p:cNvPr id="5" name="TextBox 4"/>
          <p:cNvSpPr txBox="1"/>
          <p:nvPr/>
        </p:nvSpPr>
        <p:spPr>
          <a:xfrm>
            <a:off x="2772130" y="189565"/>
            <a:ext cx="3665767" cy="487185"/>
          </a:xfrm>
          <a:prstGeom prst="rect">
            <a:avLst/>
          </a:prstGeom>
          <a:noFill/>
        </p:spPr>
        <p:txBody>
          <a:bodyPr wrap="square" rtlCol="0">
            <a:spAutoFit/>
          </a:bodyPr>
          <a:lstStyle/>
          <a:p>
            <a:pPr algn="ctr"/>
            <a:r>
              <a:rPr lang="en-US" sz="2566" b="1" dirty="0">
                <a:solidFill>
                  <a:schemeClr val="accent4">
                    <a:lumMod val="60000"/>
                    <a:lumOff val="40000"/>
                  </a:schemeClr>
                </a:solidFill>
              </a:rPr>
              <a:t>CONTACT PRECAUTIONS</a:t>
            </a:r>
          </a:p>
        </p:txBody>
      </p:sp>
      <p:graphicFrame>
        <p:nvGraphicFramePr>
          <p:cNvPr id="7" name="Table 6"/>
          <p:cNvGraphicFramePr>
            <a:graphicFrameLocks noGrp="1"/>
          </p:cNvGraphicFramePr>
          <p:nvPr>
            <p:extLst/>
          </p:nvPr>
        </p:nvGraphicFramePr>
        <p:xfrm>
          <a:off x="0" y="676750"/>
          <a:ext cx="9116291" cy="6181250"/>
        </p:xfrm>
        <a:graphic>
          <a:graphicData uri="http://schemas.openxmlformats.org/drawingml/2006/table">
            <a:tbl>
              <a:tblPr firstRow="1" firstCol="1" bandRow="1"/>
              <a:tblGrid>
                <a:gridCol w="3876449"/>
                <a:gridCol w="857198"/>
                <a:gridCol w="4382644"/>
              </a:tblGrid>
              <a:tr h="182972">
                <a:tc gridSpan="3">
                  <a:txBody>
                    <a:bodyPr/>
                    <a:lstStyle/>
                    <a:p>
                      <a:pPr marL="0" marR="0" algn="ctr">
                        <a:lnSpc>
                          <a:spcPct val="107000"/>
                        </a:lnSpc>
                        <a:spcBef>
                          <a:spcPts val="0"/>
                        </a:spcBef>
                        <a:spcAft>
                          <a:spcPts val="0"/>
                        </a:spcAft>
                      </a:pPr>
                      <a:r>
                        <a:rPr lang="en-US" sz="100" b="1" dirty="0">
                          <a:effectLst/>
                          <a:latin typeface="Calibri" panose="020F0502020204030204" pitchFamily="34" charset="0"/>
                          <a:ea typeface="Calibri" panose="020F0502020204030204" pitchFamily="34" charset="0"/>
                          <a:cs typeface="Arial" panose="020B0604020202020204" pitchFamily="34" charset="0"/>
                        </a:rPr>
                        <a:t> </a:t>
                      </a:r>
                      <a:endParaRPr lang="en-US" sz="600" dirty="0">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Arial" panose="020B0604020202020204" pitchFamily="34" charset="0"/>
                        </a:rPr>
                        <a:t>Display sign outside the door. Remove sign </a:t>
                      </a:r>
                      <a:r>
                        <a:rPr lang="en-US" sz="1000" b="1" u="sng" dirty="0">
                          <a:effectLst/>
                          <a:latin typeface="Calibri" panose="020F0502020204030204" pitchFamily="34" charset="0"/>
                          <a:ea typeface="Calibri" panose="020F0502020204030204" pitchFamily="34" charset="0"/>
                          <a:cs typeface="Arial" panose="020B0604020202020204" pitchFamily="34" charset="0"/>
                        </a:rPr>
                        <a:t>after</a:t>
                      </a:r>
                      <a:r>
                        <a:rPr lang="en-US" sz="1000" b="1" dirty="0">
                          <a:effectLst/>
                          <a:latin typeface="Calibri" panose="020F0502020204030204" pitchFamily="34" charset="0"/>
                          <a:ea typeface="Calibri" panose="020F0502020204030204" pitchFamily="34" charset="0"/>
                          <a:cs typeface="Arial" panose="020B0604020202020204" pitchFamily="34" charset="0"/>
                        </a:rPr>
                        <a:t> room is cleaned.</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35040" marR="350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hMerge="1">
                  <a:txBody>
                    <a:bodyPr/>
                    <a:lstStyle/>
                    <a:p>
                      <a:endParaRPr lang="en-US"/>
                    </a:p>
                  </a:txBody>
                  <a:tcPr/>
                </a:tc>
                <a:tc hMerge="1">
                  <a:txBody>
                    <a:bodyPr/>
                    <a:lstStyle/>
                    <a:p>
                      <a:endParaRPr lang="en-US"/>
                    </a:p>
                  </a:txBody>
                  <a:tcPr/>
                </a:tc>
              </a:tr>
              <a:tr h="149681">
                <a:tc gridSpan="3">
                  <a:txBody>
                    <a:bodyPr/>
                    <a:lstStyle/>
                    <a:p>
                      <a:pPr marL="342900" marR="0" lvl="0" indent="-342900" rtl="0">
                        <a:lnSpc>
                          <a:spcPct val="107000"/>
                        </a:lnSpc>
                        <a:spcBef>
                          <a:spcPts val="0"/>
                        </a:spcBef>
                        <a:spcAft>
                          <a:spcPts val="0"/>
                        </a:spcAft>
                        <a:buFont typeface="Symbol" panose="05050102010706020507" pitchFamily="18" charset="2"/>
                        <a:buBlip>
                          <a:blip r:embed="rId2"/>
                        </a:buBlip>
                      </a:pPr>
                      <a:r>
                        <a:rPr lang="en-US" sz="900" b="1" dirty="0">
                          <a:effectLst/>
                          <a:latin typeface="Calibri" panose="020F0502020204030204" pitchFamily="34" charset="0"/>
                          <a:ea typeface="Calibri" panose="020F0502020204030204" pitchFamily="34" charset="0"/>
                          <a:cs typeface="Arial" panose="020B0604020202020204" pitchFamily="34" charset="0"/>
                        </a:rPr>
                        <a:t>Common Conditions:</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35040" marR="35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r>
              <a:tr h="601194">
                <a:tc gridSpan="2">
                  <a:txBody>
                    <a:bodyPr/>
                    <a:lstStyle/>
                    <a:p>
                      <a:pPr marL="342900" marR="0" lvl="0" indent="-342900" rtl="0">
                        <a:lnSpc>
                          <a:spcPct val="107000"/>
                        </a:lnSpc>
                        <a:spcBef>
                          <a:spcPts val="0"/>
                        </a:spcBef>
                        <a:spcAft>
                          <a:spcPts val="0"/>
                        </a:spcAft>
                        <a:buFont typeface="Symbol" panose="05050102010706020507" pitchFamily="18" charset="2"/>
                        <a:buChar char=""/>
                      </a:pPr>
                      <a:r>
                        <a:rPr lang="en-US" sz="800" dirty="0" smtClean="0">
                          <a:effectLst/>
                          <a:latin typeface="Calibri" panose="020F0502020204030204" pitchFamily="34" charset="0"/>
                          <a:ea typeface="Calibri" panose="020F0502020204030204" pitchFamily="34" charset="0"/>
                          <a:cs typeface="Arial" panose="020B0604020202020204" pitchFamily="34" charset="0"/>
                        </a:rPr>
                        <a:t>Multi-Drug</a:t>
                      </a:r>
                      <a:r>
                        <a:rPr lang="en-US" sz="800" baseline="0" dirty="0" smtClean="0">
                          <a:effectLst/>
                          <a:latin typeface="Calibri" panose="020F0502020204030204" pitchFamily="34" charset="0"/>
                          <a:ea typeface="Calibri" panose="020F0502020204030204" pitchFamily="34" charset="0"/>
                          <a:cs typeface="Arial" panose="020B0604020202020204" pitchFamily="34" charset="0"/>
                        </a:rPr>
                        <a:t> Resistant Organism</a:t>
                      </a:r>
                    </a:p>
                    <a:p>
                      <a:pPr marL="549600" marR="0" lvl="1" indent="-171450" rtl="0">
                        <a:lnSpc>
                          <a:spcPct val="107000"/>
                        </a:lnSpc>
                        <a:spcBef>
                          <a:spcPts val="0"/>
                        </a:spcBef>
                        <a:spcAft>
                          <a:spcPts val="0"/>
                        </a:spcAft>
                        <a:buFont typeface="Wingdings" panose="05000000000000000000" pitchFamily="2" charset="2"/>
                        <a:buChar char="ü"/>
                      </a:pPr>
                      <a:r>
                        <a:rPr lang="en-US" sz="800" baseline="0" dirty="0" err="1" smtClean="0">
                          <a:effectLst/>
                          <a:latin typeface="Calibri" panose="020F0502020204030204" pitchFamily="34" charset="0"/>
                          <a:ea typeface="Calibri" panose="020F0502020204030204" pitchFamily="34" charset="0"/>
                          <a:cs typeface="Arial" panose="020B0604020202020204" pitchFamily="34" charset="0"/>
                        </a:rPr>
                        <a:t>Methicilline</a:t>
                      </a:r>
                      <a:r>
                        <a:rPr lang="en-US" sz="800" baseline="0" dirty="0" smtClean="0">
                          <a:effectLst/>
                          <a:latin typeface="Calibri" panose="020F0502020204030204" pitchFamily="34" charset="0"/>
                          <a:ea typeface="Calibri" panose="020F0502020204030204" pitchFamily="34" charset="0"/>
                          <a:cs typeface="Arial" panose="020B0604020202020204" pitchFamily="34" charset="0"/>
                        </a:rPr>
                        <a:t> Resistant Staphylococcus Aureus (MRSA</a:t>
                      </a:r>
                    </a:p>
                    <a:p>
                      <a:pPr marL="549600" marR="0" lvl="1" indent="-171450" rtl="0">
                        <a:lnSpc>
                          <a:spcPct val="107000"/>
                        </a:lnSpc>
                        <a:spcBef>
                          <a:spcPts val="0"/>
                        </a:spcBef>
                        <a:spcAft>
                          <a:spcPts val="0"/>
                        </a:spcAft>
                        <a:buFont typeface="Wingdings" panose="05000000000000000000" pitchFamily="2" charset="2"/>
                        <a:buChar char="ü"/>
                      </a:pPr>
                      <a:r>
                        <a:rPr lang="en-US" sz="800" baseline="0" dirty="0" smtClean="0">
                          <a:effectLst/>
                          <a:latin typeface="Calibri" panose="020F0502020204030204" pitchFamily="34" charset="0"/>
                          <a:ea typeface="Calibri" panose="020F0502020204030204" pitchFamily="34" charset="0"/>
                          <a:cs typeface="Arial" panose="020B0604020202020204" pitchFamily="34" charset="0"/>
                        </a:rPr>
                        <a:t> Vancomycin Resistant Enterococcus (VRE)</a:t>
                      </a:r>
                      <a:endParaRPr lang="en-US" sz="800" dirty="0">
                        <a:effectLst/>
                        <a:latin typeface="Calibri" panose="020F0502020204030204" pitchFamily="34" charset="0"/>
                        <a:ea typeface="Calibri" panose="020F0502020204030204" pitchFamily="34" charset="0"/>
                        <a:cs typeface="Arial" panose="020B0604020202020204" pitchFamily="34" charset="0"/>
                      </a:endParaRPr>
                    </a:p>
                  </a:txBody>
                  <a:tcPr marL="35040" marR="35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a:txBody>
                    <a:bodyPr/>
                    <a:lstStyle/>
                    <a:p>
                      <a:pPr marL="342900" marR="0" lvl="0" indent="-342900" rtl="0">
                        <a:lnSpc>
                          <a:spcPct val="107000"/>
                        </a:lnSpc>
                        <a:spcBef>
                          <a:spcPts val="0"/>
                        </a:spcBef>
                        <a:spcAft>
                          <a:spcPts val="0"/>
                        </a:spcAft>
                        <a:buFont typeface="Symbol" panose="05050102010706020507" pitchFamily="18" charset="2"/>
                        <a:buChar char=""/>
                      </a:pPr>
                      <a:r>
                        <a:rPr lang="en-US" sz="800" dirty="0" smtClean="0">
                          <a:effectLst/>
                          <a:latin typeface="Calibri" panose="020F0502020204030204" pitchFamily="34" charset="0"/>
                          <a:ea typeface="Calibri" panose="020F0502020204030204" pitchFamily="34" charset="0"/>
                          <a:cs typeface="Arial" panose="020B0604020202020204" pitchFamily="34" charset="0"/>
                        </a:rPr>
                        <a:t>Clostridium Difficile Infection</a:t>
                      </a:r>
                      <a:r>
                        <a:rPr lang="en-US" sz="800" baseline="0" dirty="0" smtClean="0">
                          <a:effectLst/>
                          <a:latin typeface="Calibri" panose="020F0502020204030204" pitchFamily="34" charset="0"/>
                          <a:ea typeface="Calibri" panose="020F0502020204030204" pitchFamily="34" charset="0"/>
                          <a:cs typeface="Arial" panose="020B0604020202020204" pitchFamily="34" charset="0"/>
                        </a:rPr>
                        <a:t> (C. Diff)</a:t>
                      </a:r>
                      <a:endParaRPr lang="en-US" sz="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800" dirty="0" smtClean="0">
                          <a:effectLst/>
                          <a:latin typeface="Calibri" panose="020F0502020204030204" pitchFamily="34" charset="0"/>
                          <a:ea typeface="Calibri" panose="020F0502020204030204" pitchFamily="34" charset="0"/>
                          <a:cs typeface="Arial" panose="020B0604020202020204" pitchFamily="34" charset="0"/>
                        </a:rPr>
                        <a:t>Scabies</a:t>
                      </a:r>
                    </a:p>
                    <a:p>
                      <a:pPr marL="342900" marR="0" lvl="0" indent="-342900">
                        <a:lnSpc>
                          <a:spcPct val="107000"/>
                        </a:lnSpc>
                        <a:spcBef>
                          <a:spcPts val="0"/>
                        </a:spcBef>
                        <a:spcAft>
                          <a:spcPts val="0"/>
                        </a:spcAft>
                        <a:buFont typeface="Symbol" panose="05050102010706020507" pitchFamily="18" charset="2"/>
                        <a:buChar char=""/>
                      </a:pPr>
                      <a:r>
                        <a:rPr lang="en-US" sz="800" dirty="0" smtClean="0">
                          <a:effectLst/>
                          <a:latin typeface="Calibri" panose="020F0502020204030204" pitchFamily="34" charset="0"/>
                          <a:ea typeface="Calibri" panose="020F0502020204030204" pitchFamily="34" charset="0"/>
                          <a:cs typeface="Arial" panose="020B0604020202020204" pitchFamily="34" charset="0"/>
                        </a:rPr>
                        <a:t>Wounds</a:t>
                      </a:r>
                      <a:r>
                        <a:rPr lang="en-US" sz="800" baseline="0" dirty="0" smtClean="0">
                          <a:effectLst/>
                          <a:latin typeface="Calibri" panose="020F0502020204030204" pitchFamily="34" charset="0"/>
                          <a:ea typeface="Calibri" panose="020F0502020204030204" pitchFamily="34" charset="0"/>
                          <a:cs typeface="Arial" panose="020B0604020202020204" pitchFamily="34" charset="0"/>
                        </a:rPr>
                        <a:t> or abscesses with uncontained drainage</a:t>
                      </a:r>
                      <a:endParaRPr lang="en-US" sz="800" dirty="0">
                        <a:effectLst/>
                        <a:latin typeface="Calibri" panose="020F0502020204030204" pitchFamily="34" charset="0"/>
                        <a:ea typeface="Calibri" panose="020F0502020204030204" pitchFamily="34" charset="0"/>
                        <a:cs typeface="Arial" panose="020B0604020202020204" pitchFamily="34" charset="0"/>
                      </a:endParaRPr>
                    </a:p>
                  </a:txBody>
                  <a:tcPr marL="35040" marR="35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16198">
                <a:tc gridSpan="3">
                  <a:txBody>
                    <a:bodyPr/>
                    <a:lstStyle/>
                    <a:p>
                      <a:pPr marL="0" marR="0">
                        <a:lnSpc>
                          <a:spcPct val="107000"/>
                        </a:lnSpc>
                        <a:spcBef>
                          <a:spcPts val="0"/>
                        </a:spcBef>
                        <a:spcAft>
                          <a:spcPts val="0"/>
                        </a:spcAft>
                      </a:pPr>
                      <a:r>
                        <a:rPr lang="en-US" sz="300" b="1" dirty="0">
                          <a:effectLst/>
                          <a:latin typeface="Calibri" panose="020F0502020204030204" pitchFamily="34" charset="0"/>
                          <a:ea typeface="Calibri" panose="020F0502020204030204" pitchFamily="34" charset="0"/>
                          <a:cs typeface="Arial" panose="020B0604020202020204" pitchFamily="34" charset="0"/>
                        </a:rPr>
                        <a:t> </a:t>
                      </a:r>
                      <a:endParaRPr lang="en-US" sz="600" dirty="0">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Arial" panose="020B0604020202020204" pitchFamily="34" charset="0"/>
                        </a:rPr>
                        <a:t>Family and other visitors to follow precautions</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35040" marR="35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hMerge="1">
                  <a:txBody>
                    <a:bodyPr/>
                    <a:lstStyle/>
                    <a:p>
                      <a:endParaRPr lang="en-US"/>
                    </a:p>
                  </a:txBody>
                  <a:tcPr/>
                </a:tc>
                <a:tc hMerge="1">
                  <a:txBody>
                    <a:bodyPr/>
                    <a:lstStyle/>
                    <a:p>
                      <a:endParaRPr lang="en-US"/>
                    </a:p>
                  </a:txBody>
                  <a:tcPr/>
                </a:tc>
              </a:tr>
              <a:tr h="2481435">
                <a:tc gridSpan="3">
                  <a:txBody>
                    <a:bodyPr/>
                    <a:lstStyle/>
                    <a:p>
                      <a:pPr marL="457200" marR="0">
                        <a:lnSpc>
                          <a:spcPct val="107000"/>
                        </a:lnSpc>
                        <a:spcBef>
                          <a:spcPts val="0"/>
                        </a:spcBef>
                        <a:spcAft>
                          <a:spcPts val="0"/>
                        </a:spcAft>
                      </a:pPr>
                      <a:r>
                        <a:rPr lang="en-US" sz="800" b="1" dirty="0">
                          <a:effectLst/>
                          <a:latin typeface="Calibri" panose="020F0502020204030204" pitchFamily="34" charset="0"/>
                          <a:ea typeface="Calibri" panose="020F0502020204030204" pitchFamily="34" charset="0"/>
                          <a:cs typeface="Arial" panose="020B0604020202020204" pitchFamily="34" charset="0"/>
                        </a:rPr>
                        <a:t> </a:t>
                      </a:r>
                      <a:endParaRPr lang="en-US" sz="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Blip>
                          <a:blip r:embed="rId2"/>
                        </a:buBlip>
                      </a:pPr>
                      <a:r>
                        <a:rPr lang="en-US" sz="900" b="1" dirty="0">
                          <a:effectLst/>
                          <a:latin typeface="Calibri" panose="020F0502020204030204" pitchFamily="34" charset="0"/>
                          <a:ea typeface="Calibri" panose="020F0502020204030204" pitchFamily="34" charset="0"/>
                          <a:cs typeface="Arial" panose="020B0604020202020204" pitchFamily="34" charset="0"/>
                        </a:rPr>
                        <a:t>Dishes / Utensils:</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721050" marR="0" lvl="1" indent="-342900">
                        <a:lnSpc>
                          <a:spcPct val="107000"/>
                        </a:lnSpc>
                        <a:spcBef>
                          <a:spcPts val="0"/>
                        </a:spcBef>
                        <a:spcAft>
                          <a:spcPts val="0"/>
                        </a:spcAft>
                        <a:buFont typeface="Wingdings" panose="05000000000000000000" pitchFamily="2" charset="2"/>
                        <a:buChar char=""/>
                      </a:pPr>
                      <a:r>
                        <a:rPr lang="en-US" sz="800" dirty="0">
                          <a:effectLst/>
                          <a:latin typeface="Calibri" panose="020F0502020204030204" pitchFamily="34" charset="0"/>
                          <a:ea typeface="Calibri" panose="020F0502020204030204" pitchFamily="34" charset="0"/>
                          <a:cs typeface="Arial" panose="020B0604020202020204" pitchFamily="34" charset="0"/>
                        </a:rPr>
                        <a:t> No special precautions. Kitchenware sanitized in dishwasher.</a:t>
                      </a:r>
                    </a:p>
                    <a:p>
                      <a:pPr marL="0" marR="0">
                        <a:lnSpc>
                          <a:spcPct val="107000"/>
                        </a:lnSpc>
                        <a:spcBef>
                          <a:spcPts val="0"/>
                        </a:spcBef>
                        <a:spcAft>
                          <a:spcPts val="0"/>
                        </a:spcAft>
                      </a:pPr>
                      <a:r>
                        <a:rPr lang="en-US" sz="800" b="1" dirty="0">
                          <a:effectLst/>
                          <a:latin typeface="Calibri" panose="020F0502020204030204" pitchFamily="34" charset="0"/>
                          <a:ea typeface="Calibri" panose="020F0502020204030204" pitchFamily="34" charset="0"/>
                          <a:cs typeface="Arial" panose="020B0604020202020204" pitchFamily="34" charset="0"/>
                        </a:rPr>
                        <a:t> </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Blip>
                          <a:blip r:embed="rId2"/>
                        </a:buBlip>
                      </a:pPr>
                      <a:r>
                        <a:rPr lang="en-US" sz="900" b="1" dirty="0">
                          <a:effectLst/>
                          <a:latin typeface="Calibri" panose="020F0502020204030204" pitchFamily="34" charset="0"/>
                          <a:ea typeface="Calibri" panose="020F0502020204030204" pitchFamily="34" charset="0"/>
                          <a:cs typeface="Arial" panose="020B0604020202020204" pitchFamily="34" charset="0"/>
                        </a:rPr>
                        <a:t>Equipment / Supplies:</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721050" marR="0" lvl="1" indent="-342900">
                        <a:lnSpc>
                          <a:spcPct val="107000"/>
                        </a:lnSpc>
                        <a:spcBef>
                          <a:spcPts val="0"/>
                        </a:spcBef>
                        <a:spcAft>
                          <a:spcPts val="0"/>
                        </a:spcAft>
                        <a:buFont typeface="Symbol" panose="05050102010706020507" pitchFamily="18" charset="2"/>
                        <a:buChar char=""/>
                      </a:pPr>
                      <a:r>
                        <a:rPr lang="en-US" sz="800" dirty="0">
                          <a:effectLst/>
                          <a:latin typeface="Calibri" panose="020F0502020204030204" pitchFamily="34" charset="0"/>
                          <a:ea typeface="Calibri" panose="020F0502020204030204" pitchFamily="34" charset="0"/>
                          <a:cs typeface="Arial" panose="020B0604020202020204" pitchFamily="34" charset="0"/>
                        </a:rPr>
                        <a:t>Use dedicated or disposable equipment when available.</a:t>
                      </a:r>
                    </a:p>
                    <a:p>
                      <a:pPr marL="721050" marR="0" lvl="1" indent="-342900">
                        <a:lnSpc>
                          <a:spcPct val="107000"/>
                        </a:lnSpc>
                        <a:spcBef>
                          <a:spcPts val="0"/>
                        </a:spcBef>
                        <a:spcAft>
                          <a:spcPts val="0"/>
                        </a:spcAft>
                        <a:buFont typeface="Symbol" panose="05050102010706020507" pitchFamily="18" charset="2"/>
                        <a:buChar char=""/>
                      </a:pPr>
                      <a:r>
                        <a:rPr lang="en-US" sz="800" dirty="0">
                          <a:effectLst/>
                          <a:latin typeface="Calibri" panose="020F0502020204030204" pitchFamily="34" charset="0"/>
                          <a:ea typeface="Calibri" panose="020F0502020204030204" pitchFamily="34" charset="0"/>
                          <a:cs typeface="Arial" panose="020B0604020202020204" pitchFamily="34" charset="0"/>
                        </a:rPr>
                        <a:t>Clean and disinfect reusable equipment including IV pumps, cell phone, or pagers (if used in room), other electronics, supplies and equipment prior to removing from patient’s room.</a:t>
                      </a:r>
                    </a:p>
                    <a:p>
                      <a:pPr marL="721050" marR="0" lvl="1" indent="-342900">
                        <a:lnSpc>
                          <a:spcPct val="107000"/>
                        </a:lnSpc>
                        <a:spcBef>
                          <a:spcPts val="0"/>
                        </a:spcBef>
                        <a:spcAft>
                          <a:spcPts val="0"/>
                        </a:spcAft>
                        <a:buFont typeface="Symbol" panose="05050102010706020507" pitchFamily="18" charset="2"/>
                        <a:buChar char=""/>
                      </a:pPr>
                      <a:r>
                        <a:rPr lang="en-US" sz="800" dirty="0">
                          <a:effectLst/>
                          <a:latin typeface="Calibri" panose="020F0502020204030204" pitchFamily="34" charset="0"/>
                          <a:ea typeface="Calibri" panose="020F0502020204030204" pitchFamily="34" charset="0"/>
                          <a:cs typeface="Arial" panose="020B0604020202020204" pitchFamily="34" charset="0"/>
                        </a:rPr>
                        <a:t>Ensure blood pressure cuff and stethoscope are cleaned and disinfected between patients.</a:t>
                      </a:r>
                    </a:p>
                    <a:p>
                      <a:pPr marL="721050" marR="0" lvl="1" indent="-342900">
                        <a:lnSpc>
                          <a:spcPct val="107000"/>
                        </a:lnSpc>
                        <a:spcBef>
                          <a:spcPts val="0"/>
                        </a:spcBef>
                        <a:spcAft>
                          <a:spcPts val="0"/>
                        </a:spcAft>
                        <a:buFont typeface="Symbol" panose="05050102010706020507" pitchFamily="18" charset="2"/>
                        <a:buChar char=""/>
                      </a:pPr>
                      <a:r>
                        <a:rPr lang="en-US" sz="800" dirty="0">
                          <a:effectLst/>
                          <a:latin typeface="Calibri" panose="020F0502020204030204" pitchFamily="34" charset="0"/>
                          <a:ea typeface="Calibri" panose="020F0502020204030204" pitchFamily="34" charset="0"/>
                          <a:cs typeface="Arial" panose="020B0604020202020204" pitchFamily="34" charset="0"/>
                        </a:rPr>
                        <a:t>Only essential supplies in room.</a:t>
                      </a:r>
                    </a:p>
                    <a:p>
                      <a:pPr marL="671195" marR="0">
                        <a:lnSpc>
                          <a:spcPct val="107000"/>
                        </a:lnSpc>
                        <a:spcBef>
                          <a:spcPts val="0"/>
                        </a:spcBef>
                        <a:spcAft>
                          <a:spcPts val="0"/>
                        </a:spcAft>
                      </a:pPr>
                      <a:r>
                        <a:rPr lang="en-US" sz="800" dirty="0">
                          <a:effectLst/>
                          <a:latin typeface="Calibri" panose="020F0502020204030204" pitchFamily="34" charset="0"/>
                          <a:ea typeface="Calibri" panose="020F0502020204030204" pitchFamily="34" charset="0"/>
                          <a:cs typeface="Arial" panose="020B0604020202020204" pitchFamily="34" charset="0"/>
                        </a:rPr>
                        <a:t> </a:t>
                      </a:r>
                    </a:p>
                    <a:p>
                      <a:pPr marL="342900" marR="0" lvl="0" indent="-342900">
                        <a:lnSpc>
                          <a:spcPct val="107000"/>
                        </a:lnSpc>
                        <a:spcBef>
                          <a:spcPts val="0"/>
                        </a:spcBef>
                        <a:spcAft>
                          <a:spcPts val="0"/>
                        </a:spcAft>
                        <a:buFont typeface="Symbol" panose="05050102010706020507" pitchFamily="18" charset="2"/>
                        <a:buBlip>
                          <a:blip r:embed="rId2"/>
                        </a:buBlip>
                      </a:pPr>
                      <a:r>
                        <a:rPr lang="en-US" sz="900" b="1" dirty="0">
                          <a:effectLst/>
                          <a:latin typeface="Calibri" panose="020F0502020204030204" pitchFamily="34" charset="0"/>
                          <a:ea typeface="Calibri" panose="020F0502020204030204" pitchFamily="34" charset="0"/>
                          <a:cs typeface="Arial" panose="020B0604020202020204" pitchFamily="34" charset="0"/>
                        </a:rPr>
                        <a:t>Linen Management:</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721050" marR="0" lvl="1" indent="-342900">
                        <a:lnSpc>
                          <a:spcPct val="107000"/>
                        </a:lnSpc>
                        <a:spcBef>
                          <a:spcPts val="0"/>
                        </a:spcBef>
                        <a:spcAft>
                          <a:spcPts val="0"/>
                        </a:spcAft>
                        <a:buFont typeface="Wingdings" panose="05000000000000000000" pitchFamily="2" charset="2"/>
                        <a:buChar char=""/>
                      </a:pPr>
                      <a:r>
                        <a:rPr lang="en-US" sz="800" dirty="0">
                          <a:effectLst/>
                          <a:latin typeface="Calibri" panose="020F0502020204030204" pitchFamily="34" charset="0"/>
                          <a:ea typeface="Calibri" panose="020F0502020204030204" pitchFamily="34" charset="0"/>
                          <a:cs typeface="Arial" panose="020B0604020202020204" pitchFamily="34" charset="0"/>
                        </a:rPr>
                        <a:t>Bag linen in the patient’s room.</a:t>
                      </a:r>
                    </a:p>
                    <a:p>
                      <a:pPr marL="0" marR="0">
                        <a:lnSpc>
                          <a:spcPct val="107000"/>
                        </a:lnSpc>
                        <a:spcBef>
                          <a:spcPts val="0"/>
                        </a:spcBef>
                        <a:spcAft>
                          <a:spcPts val="0"/>
                        </a:spcAft>
                      </a:pPr>
                      <a:r>
                        <a:rPr lang="en-US" sz="800" b="1" dirty="0">
                          <a:effectLst/>
                          <a:latin typeface="Calibri" panose="020F0502020204030204" pitchFamily="34" charset="0"/>
                          <a:ea typeface="Calibri" panose="020F0502020204030204" pitchFamily="34" charset="0"/>
                          <a:cs typeface="Arial" panose="020B0604020202020204" pitchFamily="34" charset="0"/>
                        </a:rPr>
                        <a:t> </a:t>
                      </a:r>
                      <a:endParaRPr lang="en-US" sz="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Blip>
                          <a:blip r:embed="rId2"/>
                        </a:buBlip>
                      </a:pPr>
                      <a:r>
                        <a:rPr lang="en-US" sz="900" b="1" dirty="0">
                          <a:effectLst/>
                          <a:latin typeface="Calibri" panose="020F0502020204030204" pitchFamily="34" charset="0"/>
                          <a:ea typeface="Calibri" panose="020F0502020204030204" pitchFamily="34" charset="0"/>
                          <a:cs typeface="Arial" panose="020B0604020202020204" pitchFamily="34" charset="0"/>
                        </a:rPr>
                        <a:t>Patient Identification Procedure:</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721050" marR="0" lvl="1" indent="-342900">
                        <a:lnSpc>
                          <a:spcPct val="107000"/>
                        </a:lnSpc>
                        <a:spcBef>
                          <a:spcPts val="0"/>
                        </a:spcBef>
                        <a:spcAft>
                          <a:spcPts val="0"/>
                        </a:spcAft>
                        <a:buFont typeface="Wingdings" panose="05000000000000000000" pitchFamily="2" charset="2"/>
                        <a:buChar char=""/>
                      </a:pPr>
                      <a:r>
                        <a:rPr lang="en-US" sz="800" dirty="0">
                          <a:effectLst/>
                          <a:latin typeface="Calibri" panose="020F0502020204030204" pitchFamily="34" charset="0"/>
                          <a:ea typeface="Calibri" panose="020F0502020204030204" pitchFamily="34" charset="0"/>
                          <a:cs typeface="Arial" panose="020B0604020202020204" pitchFamily="34" charset="0"/>
                        </a:rPr>
                        <a:t>Use patient’s label for validation of patient identity and destroy in room after use.</a:t>
                      </a:r>
                    </a:p>
                    <a:p>
                      <a:pPr marL="228600" marR="0">
                        <a:lnSpc>
                          <a:spcPct val="107000"/>
                        </a:lnSpc>
                        <a:spcBef>
                          <a:spcPts val="0"/>
                        </a:spcBef>
                        <a:spcAft>
                          <a:spcPts val="0"/>
                        </a:spcAft>
                      </a:pPr>
                      <a:r>
                        <a:rPr lang="en-US" sz="800" b="1" dirty="0">
                          <a:effectLst/>
                          <a:latin typeface="Calibri" panose="020F0502020204030204" pitchFamily="34" charset="0"/>
                          <a:ea typeface="Calibri" panose="020F0502020204030204" pitchFamily="34" charset="0"/>
                          <a:cs typeface="Arial" panose="020B0604020202020204" pitchFamily="34" charset="0"/>
                        </a:rPr>
                        <a:t> </a:t>
                      </a:r>
                      <a:endParaRPr lang="en-US" sz="800" dirty="0">
                        <a:effectLst/>
                        <a:latin typeface="Calibri" panose="020F0502020204030204" pitchFamily="34" charset="0"/>
                        <a:ea typeface="Calibri" panose="020F0502020204030204" pitchFamily="34" charset="0"/>
                        <a:cs typeface="Arial" panose="020B0604020202020204" pitchFamily="34" charset="0"/>
                      </a:endParaRPr>
                    </a:p>
                  </a:txBody>
                  <a:tcPr marL="35040" marR="35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r>
              <a:tr h="199617">
                <a:tc gridSpan="3">
                  <a:txBody>
                    <a:bodyPr/>
                    <a:lstStyle/>
                    <a:p>
                      <a:pPr marL="0" marR="0" algn="ctr">
                        <a:lnSpc>
                          <a:spcPct val="107000"/>
                        </a:lnSpc>
                        <a:spcBef>
                          <a:spcPts val="0"/>
                        </a:spcBef>
                        <a:spcAft>
                          <a:spcPts val="0"/>
                        </a:spcAft>
                      </a:pPr>
                      <a:r>
                        <a:rPr lang="en-US" sz="200" b="1" dirty="0">
                          <a:effectLst/>
                          <a:latin typeface="Calibri" panose="020F0502020204030204" pitchFamily="34" charset="0"/>
                          <a:ea typeface="Calibri" panose="020F0502020204030204" pitchFamily="34" charset="0"/>
                          <a:cs typeface="Arial" panose="020B0604020202020204" pitchFamily="34" charset="0"/>
                        </a:rPr>
                        <a:t> </a:t>
                      </a:r>
                      <a:endParaRPr lang="en-US" sz="600" dirty="0">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Arial" panose="020B0604020202020204" pitchFamily="34" charset="0"/>
                        </a:rPr>
                        <a:t>Personal Protective Equipment (PPE</a:t>
                      </a:r>
                      <a:r>
                        <a:rPr lang="en-US" sz="1000" b="1" dirty="0" smtClean="0">
                          <a:effectLst/>
                          <a:latin typeface="Calibri" panose="020F0502020204030204" pitchFamily="34" charset="0"/>
                          <a:ea typeface="Calibri" panose="020F0502020204030204" pitchFamily="34" charset="0"/>
                          <a:cs typeface="Arial" panose="020B0604020202020204" pitchFamily="34" charset="0"/>
                        </a:rPr>
                        <a:t>)</a:t>
                      </a:r>
                      <a:r>
                        <a:rPr lang="en-US" sz="1000" b="1" dirty="0">
                          <a:effectLst/>
                          <a:latin typeface="Calibri" panose="020F0502020204030204" pitchFamily="34" charset="0"/>
                          <a:ea typeface="Calibri" panose="020F0502020204030204" pitchFamily="34" charset="0"/>
                          <a:cs typeface="Arial" panose="020B0604020202020204" pitchFamily="34" charset="0"/>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35040" marR="350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hMerge="1">
                  <a:txBody>
                    <a:bodyPr/>
                    <a:lstStyle/>
                    <a:p>
                      <a:endParaRPr lang="en-US"/>
                    </a:p>
                  </a:txBody>
                  <a:tcPr/>
                </a:tc>
                <a:tc hMerge="1">
                  <a:txBody>
                    <a:bodyPr/>
                    <a:lstStyle/>
                    <a:p>
                      <a:endParaRPr lang="en-US"/>
                    </a:p>
                  </a:txBody>
                  <a:tcPr/>
                </a:tc>
              </a:tr>
              <a:tr h="1087761">
                <a:tc>
                  <a:txBody>
                    <a:bodyPr/>
                    <a:lstStyle/>
                    <a:p>
                      <a:pPr marL="342900" marR="0" lvl="0" indent="-342900" rtl="0">
                        <a:lnSpc>
                          <a:spcPct val="107000"/>
                        </a:lnSpc>
                        <a:spcBef>
                          <a:spcPts val="0"/>
                        </a:spcBef>
                        <a:spcAft>
                          <a:spcPts val="0"/>
                        </a:spcAft>
                        <a:buFont typeface="Symbol" panose="05050102010706020507" pitchFamily="18" charset="2"/>
                        <a:buBlip>
                          <a:blip r:embed="rId2"/>
                        </a:buBlip>
                      </a:pPr>
                      <a:r>
                        <a:rPr lang="en-US" sz="900" b="1" dirty="0">
                          <a:effectLst/>
                          <a:latin typeface="Calibri" panose="020F0502020204030204" pitchFamily="34" charset="0"/>
                          <a:ea typeface="Calibri" panose="020F0502020204030204" pitchFamily="34" charset="0"/>
                          <a:cs typeface="Arial" panose="020B0604020202020204" pitchFamily="34" charset="0"/>
                        </a:rPr>
                        <a:t>Put ON in order:</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721050" marR="0" lvl="1" indent="-342900">
                        <a:lnSpc>
                          <a:spcPct val="107000"/>
                        </a:lnSpc>
                        <a:spcBef>
                          <a:spcPts val="0"/>
                        </a:spcBef>
                        <a:spcAft>
                          <a:spcPts val="0"/>
                        </a:spcAft>
                        <a:buFont typeface="+mj-lt"/>
                        <a:buAutoNum type="arabicPeriod"/>
                      </a:pPr>
                      <a:r>
                        <a:rPr lang="en-US" sz="800" dirty="0">
                          <a:effectLst/>
                          <a:latin typeface="Calibri" panose="020F0502020204030204" pitchFamily="34" charset="0"/>
                          <a:ea typeface="Calibri" panose="020F0502020204030204" pitchFamily="34" charset="0"/>
                          <a:cs typeface="Arial" panose="020B0604020202020204" pitchFamily="34" charset="0"/>
                        </a:rPr>
                        <a:t>Wash or sanitize hands</a:t>
                      </a:r>
                    </a:p>
                    <a:p>
                      <a:pPr marL="721050" marR="0" lvl="1" indent="-342900">
                        <a:lnSpc>
                          <a:spcPct val="107000"/>
                        </a:lnSpc>
                        <a:spcBef>
                          <a:spcPts val="0"/>
                        </a:spcBef>
                        <a:spcAft>
                          <a:spcPts val="0"/>
                        </a:spcAft>
                        <a:buFont typeface="+mj-lt"/>
                        <a:buAutoNum type="arabicPeriod"/>
                      </a:pPr>
                      <a:r>
                        <a:rPr lang="en-US" sz="800" dirty="0" smtClean="0">
                          <a:effectLst/>
                          <a:latin typeface="Calibri" panose="020F0502020204030204" pitchFamily="34" charset="0"/>
                          <a:ea typeface="Calibri" panose="020F0502020204030204" pitchFamily="34" charset="0"/>
                          <a:cs typeface="Arial" panose="020B0604020202020204" pitchFamily="34" charset="0"/>
                        </a:rPr>
                        <a:t>Gown</a:t>
                      </a:r>
                      <a:r>
                        <a:rPr lang="en-US" sz="800" baseline="0" dirty="0" smtClean="0">
                          <a:effectLst/>
                          <a:latin typeface="Calibri" panose="020F0502020204030204" pitchFamily="34" charset="0"/>
                          <a:ea typeface="Calibri" panose="020F0502020204030204" pitchFamily="34" charset="0"/>
                          <a:cs typeface="Arial" panose="020B0604020202020204" pitchFamily="34" charset="0"/>
                        </a:rPr>
                        <a:t> </a:t>
                      </a:r>
                    </a:p>
                    <a:p>
                      <a:pPr marL="721050" marR="0" lvl="1" indent="-342900">
                        <a:lnSpc>
                          <a:spcPct val="107000"/>
                        </a:lnSpc>
                        <a:spcBef>
                          <a:spcPts val="0"/>
                        </a:spcBef>
                        <a:spcAft>
                          <a:spcPts val="0"/>
                        </a:spcAft>
                        <a:buFont typeface="+mj-lt"/>
                        <a:buAutoNum type="arabicPeriod"/>
                      </a:pPr>
                      <a:r>
                        <a:rPr lang="en-US" sz="800" baseline="0" dirty="0" smtClean="0">
                          <a:effectLst/>
                          <a:latin typeface="Calibri" panose="020F0502020204030204" pitchFamily="34" charset="0"/>
                          <a:ea typeface="Calibri" panose="020F0502020204030204" pitchFamily="34" charset="0"/>
                          <a:cs typeface="Arial" panose="020B0604020202020204" pitchFamily="34" charset="0"/>
                        </a:rPr>
                        <a:t>Mask (if needed)</a:t>
                      </a:r>
                    </a:p>
                    <a:p>
                      <a:pPr marL="721050" marR="0" lvl="1" indent="-342900">
                        <a:lnSpc>
                          <a:spcPct val="107000"/>
                        </a:lnSpc>
                        <a:spcBef>
                          <a:spcPts val="0"/>
                        </a:spcBef>
                        <a:spcAft>
                          <a:spcPts val="0"/>
                        </a:spcAft>
                        <a:buFont typeface="+mj-lt"/>
                        <a:buAutoNum type="arabicPeriod"/>
                      </a:pPr>
                      <a:r>
                        <a:rPr lang="en-US" sz="800" baseline="0" dirty="0" smtClean="0">
                          <a:effectLst/>
                          <a:latin typeface="Calibri" panose="020F0502020204030204" pitchFamily="34" charset="0"/>
                          <a:ea typeface="Calibri" panose="020F0502020204030204" pitchFamily="34" charset="0"/>
                          <a:cs typeface="Arial" panose="020B0604020202020204" pitchFamily="34" charset="0"/>
                        </a:rPr>
                        <a:t>Eye cover (if needed)</a:t>
                      </a:r>
                    </a:p>
                    <a:p>
                      <a:pPr marL="721050" marR="0" lvl="1" indent="-342900">
                        <a:lnSpc>
                          <a:spcPct val="107000"/>
                        </a:lnSpc>
                        <a:spcBef>
                          <a:spcPts val="0"/>
                        </a:spcBef>
                        <a:spcAft>
                          <a:spcPts val="0"/>
                        </a:spcAft>
                        <a:buFont typeface="+mj-lt"/>
                        <a:buAutoNum type="arabicPeriod"/>
                      </a:pPr>
                      <a:r>
                        <a:rPr lang="en-US" sz="800" baseline="0" dirty="0" smtClean="0">
                          <a:effectLst/>
                          <a:latin typeface="Calibri" panose="020F0502020204030204" pitchFamily="34" charset="0"/>
                          <a:ea typeface="Calibri" panose="020F0502020204030204" pitchFamily="34" charset="0"/>
                          <a:cs typeface="Arial" panose="020B0604020202020204" pitchFamily="34" charset="0"/>
                        </a:rPr>
                        <a:t>Gloves</a:t>
                      </a:r>
                      <a:endParaRPr lang="en-US" sz="800" dirty="0">
                        <a:effectLst/>
                        <a:latin typeface="Calibri" panose="020F0502020204030204" pitchFamily="34" charset="0"/>
                        <a:ea typeface="Calibri" panose="020F0502020204030204" pitchFamily="34" charset="0"/>
                        <a:cs typeface="Arial" panose="020B0604020202020204" pitchFamily="34" charset="0"/>
                      </a:endParaRPr>
                    </a:p>
                  </a:txBody>
                  <a:tcPr marL="35040" marR="35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marL="342900" marR="0" lvl="0" indent="-342900" rtl="0">
                        <a:lnSpc>
                          <a:spcPct val="107000"/>
                        </a:lnSpc>
                        <a:spcBef>
                          <a:spcPts val="0"/>
                        </a:spcBef>
                        <a:spcAft>
                          <a:spcPts val="0"/>
                        </a:spcAft>
                        <a:buFont typeface="Symbol" panose="05050102010706020507" pitchFamily="18" charset="2"/>
                        <a:buBlip>
                          <a:blip r:embed="rId2"/>
                        </a:buBlip>
                      </a:pPr>
                      <a:r>
                        <a:rPr lang="en-US" sz="900" b="1" dirty="0">
                          <a:effectLst/>
                          <a:latin typeface="Calibri" panose="020F0502020204030204" pitchFamily="34" charset="0"/>
                          <a:ea typeface="Calibri" panose="020F0502020204030204" pitchFamily="34" charset="0"/>
                          <a:cs typeface="Arial" panose="020B0604020202020204" pitchFamily="34" charset="0"/>
                        </a:rPr>
                        <a:t>Take OFF &amp; dispose outside room, in order</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721050" marR="0" lvl="1" indent="-342900">
                        <a:lnSpc>
                          <a:spcPct val="107000"/>
                        </a:lnSpc>
                        <a:spcBef>
                          <a:spcPts val="0"/>
                        </a:spcBef>
                        <a:spcAft>
                          <a:spcPts val="0"/>
                        </a:spcAft>
                        <a:buFont typeface="+mj-lt"/>
                        <a:buAutoNum type="arabicPeriod"/>
                      </a:pPr>
                      <a:r>
                        <a:rPr lang="en-US" sz="800" b="0" dirty="0" smtClean="0">
                          <a:effectLst/>
                          <a:latin typeface="Calibri" panose="020F0502020204030204" pitchFamily="34" charset="0"/>
                          <a:ea typeface="Calibri" panose="020F0502020204030204" pitchFamily="34" charset="0"/>
                          <a:cs typeface="Arial" panose="020B0604020202020204" pitchFamily="34" charset="0"/>
                        </a:rPr>
                        <a:t>Gloves</a:t>
                      </a:r>
                      <a:r>
                        <a:rPr lang="en-US" sz="800" b="0" baseline="0" dirty="0" smtClean="0">
                          <a:effectLst/>
                          <a:latin typeface="Calibri" panose="020F0502020204030204" pitchFamily="34" charset="0"/>
                          <a:ea typeface="Calibri" panose="020F0502020204030204" pitchFamily="34" charset="0"/>
                          <a:cs typeface="Arial" panose="020B0604020202020204" pitchFamily="34" charset="0"/>
                        </a:rPr>
                        <a:t> </a:t>
                      </a:r>
                    </a:p>
                    <a:p>
                      <a:pPr marL="721050" marR="0" lvl="1" indent="-342900">
                        <a:lnSpc>
                          <a:spcPct val="107000"/>
                        </a:lnSpc>
                        <a:spcBef>
                          <a:spcPts val="0"/>
                        </a:spcBef>
                        <a:spcAft>
                          <a:spcPts val="0"/>
                        </a:spcAft>
                        <a:buFont typeface="+mj-lt"/>
                        <a:buAutoNum type="arabicPeriod"/>
                      </a:pPr>
                      <a:r>
                        <a:rPr lang="en-US" sz="800" b="0" baseline="0" dirty="0" smtClean="0">
                          <a:effectLst/>
                          <a:latin typeface="Calibri" panose="020F0502020204030204" pitchFamily="34" charset="0"/>
                          <a:ea typeface="Calibri" panose="020F0502020204030204" pitchFamily="34" charset="0"/>
                          <a:cs typeface="Arial" panose="020B0604020202020204" pitchFamily="34" charset="0"/>
                        </a:rPr>
                        <a:t>Eye cover (if used)</a:t>
                      </a:r>
                    </a:p>
                    <a:p>
                      <a:pPr marL="721050" marR="0" lvl="1" indent="-342900">
                        <a:lnSpc>
                          <a:spcPct val="107000"/>
                        </a:lnSpc>
                        <a:spcBef>
                          <a:spcPts val="0"/>
                        </a:spcBef>
                        <a:spcAft>
                          <a:spcPts val="0"/>
                        </a:spcAft>
                        <a:buFont typeface="+mj-lt"/>
                        <a:buAutoNum type="arabicPeriod"/>
                      </a:pPr>
                      <a:r>
                        <a:rPr lang="en-US" sz="800" b="0" baseline="0" dirty="0" smtClean="0">
                          <a:effectLst/>
                          <a:latin typeface="Calibri" panose="020F0502020204030204" pitchFamily="34" charset="0"/>
                          <a:ea typeface="Calibri" panose="020F0502020204030204" pitchFamily="34" charset="0"/>
                          <a:cs typeface="Arial" panose="020B0604020202020204" pitchFamily="34" charset="0"/>
                        </a:rPr>
                        <a:t>Gown </a:t>
                      </a:r>
                    </a:p>
                    <a:p>
                      <a:pPr marL="721050" marR="0" lvl="1" indent="-342900">
                        <a:lnSpc>
                          <a:spcPct val="107000"/>
                        </a:lnSpc>
                        <a:spcBef>
                          <a:spcPts val="0"/>
                        </a:spcBef>
                        <a:spcAft>
                          <a:spcPts val="0"/>
                        </a:spcAft>
                        <a:buFont typeface="+mj-lt"/>
                        <a:buAutoNum type="arabicPeriod"/>
                      </a:pPr>
                      <a:r>
                        <a:rPr lang="en-US" sz="800" b="0" dirty="0">
                          <a:effectLst/>
                          <a:latin typeface="Calibri" panose="020F0502020204030204" pitchFamily="34" charset="0"/>
                          <a:ea typeface="Calibri" panose="020F0502020204030204" pitchFamily="34" charset="0"/>
                          <a:cs typeface="Arial" panose="020B0604020202020204" pitchFamily="34" charset="0"/>
                        </a:rPr>
                        <a:t> </a:t>
                      </a:r>
                      <a:r>
                        <a:rPr lang="en-US" sz="800" b="0" dirty="0" smtClean="0">
                          <a:effectLst/>
                          <a:latin typeface="Calibri" panose="020F0502020204030204" pitchFamily="34" charset="0"/>
                          <a:ea typeface="Calibri" panose="020F0502020204030204" pitchFamily="34" charset="0"/>
                          <a:cs typeface="Arial" panose="020B0604020202020204" pitchFamily="34" charset="0"/>
                        </a:rPr>
                        <a:t>Mask (if used)</a:t>
                      </a:r>
                    </a:p>
                    <a:p>
                      <a:pPr marL="721050" marR="0" lvl="1" indent="-342900">
                        <a:lnSpc>
                          <a:spcPct val="107000"/>
                        </a:lnSpc>
                        <a:spcBef>
                          <a:spcPts val="0"/>
                        </a:spcBef>
                        <a:spcAft>
                          <a:spcPts val="0"/>
                        </a:spcAft>
                        <a:buFont typeface="+mj-lt"/>
                        <a:buAutoNum type="arabicPeriod"/>
                      </a:pPr>
                      <a:r>
                        <a:rPr lang="en-US" sz="800" b="0" dirty="0" smtClean="0">
                          <a:effectLst/>
                          <a:latin typeface="Calibri" panose="020F0502020204030204" pitchFamily="34" charset="0"/>
                          <a:ea typeface="Calibri" panose="020F0502020204030204" pitchFamily="34" charset="0"/>
                          <a:cs typeface="Arial" panose="020B0604020202020204" pitchFamily="34" charset="0"/>
                        </a:rPr>
                        <a:t>Wash or sanitize hands (even if gloves used)</a:t>
                      </a:r>
                    </a:p>
                    <a:p>
                      <a:pPr marL="721050" marR="0" lvl="1" indent="-342900">
                        <a:lnSpc>
                          <a:spcPct val="107000"/>
                        </a:lnSpc>
                        <a:spcBef>
                          <a:spcPts val="0"/>
                        </a:spcBef>
                        <a:spcAft>
                          <a:spcPts val="0"/>
                        </a:spcAft>
                        <a:buFont typeface="+mj-lt"/>
                        <a:buAutoNum type="arabicPeriod"/>
                      </a:pPr>
                      <a:endParaRPr lang="en-US" sz="600" dirty="0">
                        <a:effectLst/>
                        <a:latin typeface="Calibri" panose="020F0502020204030204" pitchFamily="34" charset="0"/>
                        <a:ea typeface="Calibri" panose="020F0502020204030204" pitchFamily="34" charset="0"/>
                        <a:cs typeface="Arial" panose="020B0604020202020204" pitchFamily="34" charset="0"/>
                      </a:endParaRPr>
                    </a:p>
                  </a:txBody>
                  <a:tcPr marL="35040" marR="35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342900" marR="0" lvl="0" indent="-342900" rtl="0">
                        <a:lnSpc>
                          <a:spcPct val="107000"/>
                        </a:lnSpc>
                        <a:spcBef>
                          <a:spcPts val="0"/>
                        </a:spcBef>
                        <a:spcAft>
                          <a:spcPts val="0"/>
                        </a:spcAft>
                        <a:buFont typeface="Symbol" panose="05050102010706020507" pitchFamily="18" charset="2"/>
                        <a:buBlip>
                          <a:blip r:embed="rId2"/>
                        </a:buBlip>
                      </a:pP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54612" marR="546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3415">
                <a:tc gridSpan="3">
                  <a:txBody>
                    <a:bodyPr/>
                    <a:lstStyle/>
                    <a:p>
                      <a:pPr marL="342900" marR="0" lvl="0" indent="-342900" rtl="0">
                        <a:lnSpc>
                          <a:spcPct val="107000"/>
                        </a:lnSpc>
                        <a:spcBef>
                          <a:spcPts val="0"/>
                        </a:spcBef>
                        <a:spcAft>
                          <a:spcPts val="0"/>
                        </a:spcAft>
                        <a:buFont typeface="Symbol" panose="05050102010706020507" pitchFamily="18" charset="2"/>
                        <a:buBlip>
                          <a:blip r:embed="rId2"/>
                        </a:buBlip>
                      </a:pPr>
                      <a:r>
                        <a:rPr lang="en-US" sz="900" b="1" dirty="0" smtClean="0">
                          <a:effectLst/>
                          <a:latin typeface="Calibri" panose="020F0502020204030204" pitchFamily="34" charset="0"/>
                          <a:ea typeface="Calibri" panose="020F0502020204030204" pitchFamily="34" charset="0"/>
                          <a:cs typeface="Arial" panose="020B0604020202020204" pitchFamily="34" charset="0"/>
                        </a:rPr>
                        <a:t>Private</a:t>
                      </a:r>
                      <a:r>
                        <a:rPr lang="en-US" sz="900" b="1" baseline="0" dirty="0" smtClean="0">
                          <a:effectLst/>
                          <a:latin typeface="Calibri" panose="020F0502020204030204" pitchFamily="34" charset="0"/>
                          <a:ea typeface="Calibri" panose="020F0502020204030204" pitchFamily="34" charset="0"/>
                          <a:cs typeface="Arial" panose="020B0604020202020204" pitchFamily="34" charset="0"/>
                        </a:rPr>
                        <a:t> </a:t>
                      </a:r>
                      <a:r>
                        <a:rPr lang="en-US" sz="900" b="1" dirty="0" smtClean="0">
                          <a:effectLst/>
                          <a:latin typeface="Calibri" panose="020F0502020204030204" pitchFamily="34" charset="0"/>
                          <a:ea typeface="Calibri" panose="020F0502020204030204" pitchFamily="34" charset="0"/>
                          <a:cs typeface="Arial" panose="020B0604020202020204" pitchFamily="34" charset="0"/>
                        </a:rPr>
                        <a:t>Room:</a:t>
                      </a:r>
                    </a:p>
                    <a:p>
                      <a:pPr marL="663900" marR="0" lvl="1" indent="-285750" rtl="0">
                        <a:lnSpc>
                          <a:spcPct val="107000"/>
                        </a:lnSpc>
                        <a:spcBef>
                          <a:spcPts val="0"/>
                        </a:spcBef>
                        <a:spcAft>
                          <a:spcPts val="0"/>
                        </a:spcAft>
                        <a:buFont typeface="Wingdings" panose="05000000000000000000" pitchFamily="2" charset="2"/>
                        <a:buChar char="Ø"/>
                      </a:pPr>
                      <a:r>
                        <a:rPr lang="en-US" sz="900" b="0" dirty="0" smtClean="0">
                          <a:effectLst/>
                          <a:latin typeface="Calibri" panose="020F0502020204030204" pitchFamily="34" charset="0"/>
                          <a:ea typeface="Calibri" panose="020F0502020204030204" pitchFamily="34" charset="0"/>
                          <a:cs typeface="Arial" panose="020B0604020202020204" pitchFamily="34" charset="0"/>
                        </a:rPr>
                        <a:t>If</a:t>
                      </a:r>
                      <a:r>
                        <a:rPr lang="en-US" sz="900" b="0" baseline="0" dirty="0" smtClean="0">
                          <a:effectLst/>
                          <a:latin typeface="Calibri" panose="020F0502020204030204" pitchFamily="34" charset="0"/>
                          <a:ea typeface="Calibri" panose="020F0502020204030204" pitchFamily="34" charset="0"/>
                          <a:cs typeface="Arial" panose="020B0604020202020204" pitchFamily="34" charset="0"/>
                        </a:rPr>
                        <a:t> not available, room with patient that has the same organism but no other infection.</a:t>
                      </a:r>
                      <a:endParaRPr lang="en-US" sz="900" b="0" dirty="0">
                        <a:effectLst/>
                        <a:latin typeface="Calibri" panose="020F0502020204030204" pitchFamily="34" charset="0"/>
                        <a:ea typeface="Calibri" panose="020F0502020204030204" pitchFamily="34" charset="0"/>
                        <a:cs typeface="Arial" panose="020B0604020202020204" pitchFamily="34" charset="0"/>
                      </a:endParaRPr>
                    </a:p>
                  </a:txBody>
                  <a:tcPr marL="35040" marR="35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r>
              <a:tr h="858977">
                <a:tc gridSpan="3">
                  <a:txBody>
                    <a:bodyPr/>
                    <a:lstStyle/>
                    <a:p>
                      <a:pPr marL="342900" marR="0" lvl="0" indent="-342900" rtl="0">
                        <a:lnSpc>
                          <a:spcPct val="107000"/>
                        </a:lnSpc>
                        <a:spcBef>
                          <a:spcPts val="0"/>
                        </a:spcBef>
                        <a:spcAft>
                          <a:spcPts val="0"/>
                        </a:spcAft>
                        <a:buFont typeface="Symbol" panose="05050102010706020507" pitchFamily="18" charset="2"/>
                        <a:buBlip>
                          <a:blip r:embed="rId2"/>
                        </a:buBlip>
                      </a:pPr>
                      <a:r>
                        <a:rPr lang="en-US" sz="900" b="1" dirty="0">
                          <a:effectLst/>
                          <a:latin typeface="Calibri" panose="020F0502020204030204" pitchFamily="34" charset="0"/>
                          <a:ea typeface="Calibri" panose="020F0502020204030204" pitchFamily="34" charset="0"/>
                          <a:cs typeface="Arial" panose="020B0604020202020204" pitchFamily="34" charset="0"/>
                        </a:rPr>
                        <a:t>Transport:</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721050" marR="0" lvl="1" indent="-342900">
                        <a:lnSpc>
                          <a:spcPct val="107000"/>
                        </a:lnSpc>
                        <a:spcBef>
                          <a:spcPts val="0"/>
                        </a:spcBef>
                        <a:spcAft>
                          <a:spcPts val="0"/>
                        </a:spcAft>
                        <a:buFont typeface="Wingdings" panose="05000000000000000000" pitchFamily="2" charset="2"/>
                        <a:buChar char=""/>
                      </a:pPr>
                      <a:r>
                        <a:rPr lang="en-US" sz="800" dirty="0">
                          <a:effectLst/>
                          <a:latin typeface="Calibri" panose="020F0502020204030204" pitchFamily="34" charset="0"/>
                          <a:ea typeface="Calibri" panose="020F0502020204030204" pitchFamily="34" charset="0"/>
                          <a:cs typeface="Arial" panose="020B0604020202020204" pitchFamily="34" charset="0"/>
                        </a:rPr>
                        <a:t>Essential transport </a:t>
                      </a:r>
                      <a:r>
                        <a:rPr lang="en-US" sz="800" dirty="0" smtClean="0">
                          <a:effectLst/>
                          <a:latin typeface="Calibri" panose="020F0502020204030204" pitchFamily="34" charset="0"/>
                          <a:ea typeface="Calibri" panose="020F0502020204030204" pitchFamily="34" charset="0"/>
                          <a:cs typeface="Arial" panose="020B0604020202020204" pitchFamily="34" charset="0"/>
                        </a:rPr>
                        <a:t>only. Place patient</a:t>
                      </a:r>
                      <a:r>
                        <a:rPr lang="en-US" sz="800" baseline="0" dirty="0" smtClean="0">
                          <a:effectLst/>
                          <a:latin typeface="Calibri" panose="020F0502020204030204" pitchFamily="34" charset="0"/>
                          <a:ea typeface="Calibri" panose="020F0502020204030204" pitchFamily="34" charset="0"/>
                          <a:cs typeface="Arial" panose="020B0604020202020204" pitchFamily="34" charset="0"/>
                        </a:rPr>
                        <a:t> in clean gown. Clean and disinfect transport vehicle. Alert receiving department regarding patient’s isolation precaution status.</a:t>
                      </a:r>
                    </a:p>
                    <a:p>
                      <a:pPr marL="378150" marR="0" lvl="1" indent="0">
                        <a:lnSpc>
                          <a:spcPct val="107000"/>
                        </a:lnSpc>
                        <a:spcBef>
                          <a:spcPts val="0"/>
                        </a:spcBef>
                        <a:spcAft>
                          <a:spcPts val="0"/>
                        </a:spcAft>
                        <a:buFont typeface="Wingdings" panose="05000000000000000000" pitchFamily="2" charset="2"/>
                        <a:buNone/>
                      </a:pPr>
                      <a:r>
                        <a:rPr lang="en-US" sz="800" dirty="0" smtClean="0">
                          <a:effectLst/>
                          <a:latin typeface="Calibri" panose="020F0502020204030204" pitchFamily="34" charset="0"/>
                          <a:ea typeface="Calibri" panose="020F0502020204030204" pitchFamily="34" charset="0"/>
                          <a:cs typeface="Arial" panose="020B0604020202020204" pitchFamily="34" charset="0"/>
                        </a:rPr>
                        <a:t> </a:t>
                      </a:r>
                      <a:r>
                        <a:rPr lang="en-US" sz="800" b="1" dirty="0">
                          <a:effectLst/>
                          <a:latin typeface="Calibri" panose="020F0502020204030204" pitchFamily="34" charset="0"/>
                          <a:ea typeface="Calibri" panose="020F0502020204030204" pitchFamily="34" charset="0"/>
                          <a:cs typeface="Arial" panose="020B0604020202020204" pitchFamily="34" charset="0"/>
                        </a:rPr>
                        <a:t> </a:t>
                      </a:r>
                      <a:endParaRPr lang="en-US" sz="800" dirty="0">
                        <a:effectLst/>
                        <a:latin typeface="Calibri" panose="020F0502020204030204" pitchFamily="34" charset="0"/>
                        <a:ea typeface="Calibri" panose="020F0502020204030204" pitchFamily="34" charset="0"/>
                        <a:cs typeface="Arial" panose="020B0604020202020204" pitchFamily="34" charset="0"/>
                      </a:endParaRPr>
                    </a:p>
                    <a:p>
                      <a:pPr marL="721050" marR="0" lvl="1" indent="-342900">
                        <a:lnSpc>
                          <a:spcPct val="107000"/>
                        </a:lnSpc>
                        <a:spcBef>
                          <a:spcPts val="0"/>
                        </a:spcBef>
                        <a:spcAft>
                          <a:spcPts val="0"/>
                        </a:spcAft>
                        <a:buFont typeface="Wingdings" panose="05000000000000000000" pitchFamily="2" charset="2"/>
                        <a:buChar char=""/>
                      </a:pPr>
                      <a:r>
                        <a:rPr lang="en-US" sz="800" dirty="0">
                          <a:effectLst/>
                          <a:latin typeface="Calibri" panose="020F0502020204030204" pitchFamily="34" charset="0"/>
                          <a:ea typeface="Calibri" panose="020F0502020204030204" pitchFamily="34" charset="0"/>
                          <a:cs typeface="Arial" panose="020B0604020202020204" pitchFamily="34" charset="0"/>
                        </a:rPr>
                        <a:t>Discontinue precautions as per hospital policy or Infection </a:t>
                      </a:r>
                      <a:r>
                        <a:rPr lang="en-US" sz="800" dirty="0" smtClean="0">
                          <a:effectLst/>
                          <a:latin typeface="Calibri" panose="020F0502020204030204" pitchFamily="34" charset="0"/>
                          <a:ea typeface="Calibri" panose="020F0502020204030204" pitchFamily="34" charset="0"/>
                          <a:cs typeface="Arial" panose="020B0604020202020204" pitchFamily="34" charset="0"/>
                        </a:rPr>
                        <a:t>Preventionist Instructions.</a:t>
                      </a:r>
                      <a:endParaRPr lang="en-US" sz="800" dirty="0">
                        <a:effectLst/>
                        <a:latin typeface="Calibri" panose="020F0502020204030204" pitchFamily="34" charset="0"/>
                        <a:ea typeface="Calibri" panose="020F0502020204030204" pitchFamily="34" charset="0"/>
                        <a:cs typeface="Arial" panose="020B0604020202020204" pitchFamily="34" charset="0"/>
                      </a:endParaRPr>
                    </a:p>
                  </a:txBody>
                  <a:tcPr marL="35040" marR="350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19682949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8287550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7780" cmpd="sng">
                  <a:solidFill>
                    <a:srgbClr val="FFFFFF"/>
                  </a:solidFill>
                  <a:prstDash val="solid"/>
                  <a:miter lim="800000"/>
                </a:ln>
                <a:solidFill>
                  <a:srgbClr val="0070C0"/>
                </a:solidFill>
                <a:effectLst>
                  <a:outerShdw blurRad="50800" algn="tl" rotWithShape="0">
                    <a:srgbClr val="000000"/>
                  </a:outerShdw>
                </a:effectLst>
                <a:latin typeface="Bodoni MT Black" pitchFamily="18" charset="0"/>
              </a:rPr>
              <a:t>EMPIRIC ISOLATION PRECAUTIONS</a:t>
            </a:r>
            <a:endParaRPr lang="en-US" dirty="0"/>
          </a:p>
        </p:txBody>
      </p:sp>
      <p:sp>
        <p:nvSpPr>
          <p:cNvPr id="5" name="Content Placeholder 4"/>
          <p:cNvSpPr>
            <a:spLocks noGrp="1"/>
          </p:cNvSpPr>
          <p:nvPr>
            <p:ph idx="1"/>
          </p:nvPr>
        </p:nvSpPr>
        <p:spPr/>
        <p:txBody>
          <a:bodyPr>
            <a:normAutofit/>
          </a:bodyPr>
          <a:lstStyle/>
          <a:p>
            <a:pPr>
              <a:buClr>
                <a:srgbClr val="002060"/>
              </a:buClr>
              <a:defRPr/>
            </a:pPr>
            <a:r>
              <a:rPr lang="en-US" sz="2400" b="1" dirty="0">
                <a:solidFill>
                  <a:srgbClr val="002060"/>
                </a:solidFill>
                <a:latin typeface="Courier New" pitchFamily="49" charset="0"/>
                <a:ea typeface="Arial Unicode MS" pitchFamily="34" charset="-128"/>
                <a:cs typeface="Courier New" pitchFamily="49" charset="0"/>
              </a:rPr>
              <a:t>The risk of infection transmission may be highest before a definitive  diagnosis can be reached</a:t>
            </a:r>
          </a:p>
          <a:p>
            <a:pPr>
              <a:buNone/>
              <a:defRPr/>
            </a:pPr>
            <a:endParaRPr lang="en-US" sz="2400" b="1" i="1" dirty="0">
              <a:solidFill>
                <a:srgbClr val="002060"/>
              </a:solidFill>
              <a:latin typeface="Courier New" pitchFamily="49" charset="0"/>
              <a:cs typeface="Courier New" pitchFamily="49" charset="0"/>
            </a:endParaRPr>
          </a:p>
          <a:p>
            <a:pPr>
              <a:buClr>
                <a:srgbClr val="002060"/>
              </a:buClr>
              <a:defRPr/>
            </a:pPr>
            <a:r>
              <a:rPr lang="en-US" sz="2400" b="1" dirty="0">
                <a:solidFill>
                  <a:srgbClr val="002060"/>
                </a:solidFill>
                <a:latin typeface="Courier New" pitchFamily="49" charset="0"/>
                <a:ea typeface="Arial Unicode MS" pitchFamily="34" charset="-128"/>
                <a:cs typeface="Courier New" pitchFamily="49" charset="0"/>
              </a:rPr>
              <a:t>Therefore, patients with certain clinical syndromes should be isolated empirically until we have  a  definitive diagnosis</a:t>
            </a:r>
            <a:r>
              <a:rPr lang="en-US" sz="3200" b="1" dirty="0">
                <a:solidFill>
                  <a:srgbClr val="002060"/>
                </a:solidFill>
                <a:latin typeface="Courier New" pitchFamily="49" charset="0"/>
                <a:ea typeface="Arial Unicode MS" pitchFamily="34" charset="-128"/>
                <a:cs typeface="Courier New" pitchFamily="49" charset="0"/>
              </a:rPr>
              <a:t>. </a:t>
            </a:r>
          </a:p>
          <a:p>
            <a:endParaRPr lang="en-US" sz="2400" dirty="0"/>
          </a:p>
        </p:txBody>
      </p:sp>
      <p:pic>
        <p:nvPicPr>
          <p:cNvPr id="4" name="Picture 2" descr="http://ts3.mm.bing.net/th?id=H.4672062181671086&amp;pid=15.1"/>
          <p:cNvPicPr>
            <a:picLocks noChangeAspect="1" noChangeArrowheads="1"/>
          </p:cNvPicPr>
          <p:nvPr/>
        </p:nvPicPr>
        <p:blipFill>
          <a:blip r:embed="rId3" cstate="print"/>
          <a:srcRect/>
          <a:stretch>
            <a:fillRect/>
          </a:stretch>
        </p:blipFill>
        <p:spPr bwMode="auto">
          <a:xfrm>
            <a:off x="3029465" y="4559643"/>
            <a:ext cx="3085070" cy="1445505"/>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0977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12375139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
            <a:ext cx="9144001" cy="6858000"/>
          </a:xfrm>
          <a:prstGeom prst="rect">
            <a:avLst/>
          </a:prstGeom>
        </p:spPr>
      </p:pic>
      <p:sp>
        <p:nvSpPr>
          <p:cNvPr id="2" name="Title 1"/>
          <p:cNvSpPr>
            <a:spLocks noGrp="1"/>
          </p:cNvSpPr>
          <p:nvPr>
            <p:ph type="title"/>
          </p:nvPr>
        </p:nvSpPr>
        <p:spPr>
          <a:effectLst>
            <a:glow rad="228600">
              <a:schemeClr val="accent1">
                <a:satMod val="175000"/>
                <a:alpha val="40000"/>
              </a:schemeClr>
            </a:glow>
          </a:effectLst>
        </p:spPr>
        <p:txBody>
          <a:bodyPr>
            <a:noAutofit/>
          </a:bodyPr>
          <a:lstStyle/>
          <a:p>
            <a:r>
              <a:rPr lang="en-US" sz="3600" b="1" dirty="0" smtClean="0">
                <a:latin typeface="Arial Black" pitchFamily="34" charset="0"/>
              </a:rPr>
              <a:t>Categories of </a:t>
            </a:r>
            <a:br>
              <a:rPr lang="en-US" sz="3600" b="1" dirty="0" smtClean="0">
                <a:latin typeface="Arial Black" pitchFamily="34" charset="0"/>
              </a:rPr>
            </a:br>
            <a:r>
              <a:rPr lang="en-US" sz="3600" b="1" dirty="0" smtClean="0">
                <a:latin typeface="Arial Black" pitchFamily="34" charset="0"/>
              </a:rPr>
              <a:t>Nosocomial Infection</a:t>
            </a:r>
            <a:endParaRPr lang="en-US" sz="3600" b="1" dirty="0">
              <a:latin typeface="Arial Black" pitchFamily="34" charset="0"/>
            </a:endParaRPr>
          </a:p>
        </p:txBody>
      </p:sp>
      <p:sp>
        <p:nvSpPr>
          <p:cNvPr id="3" name="Content Placeholder 2"/>
          <p:cNvSpPr>
            <a:spLocks noGrp="1"/>
          </p:cNvSpPr>
          <p:nvPr>
            <p:ph idx="1"/>
          </p:nvPr>
        </p:nvSpPr>
        <p:spPr>
          <a:xfrm>
            <a:off x="457200" y="1760557"/>
            <a:ext cx="8229600" cy="4525963"/>
          </a:xfrm>
        </p:spPr>
        <p:txBody>
          <a:bodyPr/>
          <a:lstStyle/>
          <a:p>
            <a:pPr eaLnBrk="0" hangingPunct="0">
              <a:lnSpc>
                <a:spcPct val="90000"/>
              </a:lnSpc>
              <a:buClr>
                <a:srgbClr val="00FF00"/>
              </a:buClr>
              <a:buNone/>
            </a:pPr>
            <a:r>
              <a:rPr lang="en-US" dirty="0" smtClean="0">
                <a:solidFill>
                  <a:schemeClr val="tx2"/>
                </a:solidFill>
                <a:latin typeface="Arial Unicode MS" pitchFamily="34" charset="-128"/>
                <a:ea typeface="Arial Unicode MS" pitchFamily="34" charset="-128"/>
                <a:cs typeface="Arial Unicode MS" pitchFamily="34" charset="-128"/>
              </a:rPr>
              <a:t>	</a:t>
            </a:r>
            <a:r>
              <a:rPr lang="en-US" dirty="0" smtClean="0">
                <a:latin typeface="Arial Unicode MS" pitchFamily="34" charset="-128"/>
                <a:ea typeface="Arial Unicode MS" pitchFamily="34" charset="-128"/>
                <a:cs typeface="Arial Unicode MS" pitchFamily="34" charset="-128"/>
              </a:rPr>
              <a:t> 1.	  </a:t>
            </a:r>
            <a:r>
              <a:rPr lang="en-US" b="1" dirty="0" smtClean="0">
                <a:latin typeface="Arial Unicode MS" pitchFamily="34" charset="-128"/>
                <a:ea typeface="Arial Unicode MS" pitchFamily="34" charset="-128"/>
                <a:cs typeface="Arial Unicode MS" pitchFamily="34" charset="-128"/>
              </a:rPr>
              <a:t>Surgical  Site  Infection (SSI )</a:t>
            </a:r>
          </a:p>
          <a:p>
            <a:pPr eaLnBrk="0" hangingPunct="0">
              <a:lnSpc>
                <a:spcPct val="90000"/>
              </a:lnSpc>
              <a:buClr>
                <a:srgbClr val="00FF00"/>
              </a:buClr>
              <a:buNone/>
            </a:pPr>
            <a:r>
              <a:rPr lang="en-US" b="1" dirty="0" smtClean="0">
                <a:latin typeface="Arial Unicode MS" pitchFamily="34" charset="-128"/>
                <a:ea typeface="Arial Unicode MS" pitchFamily="34" charset="-128"/>
                <a:cs typeface="Arial Unicode MS" pitchFamily="34" charset="-128"/>
              </a:rPr>
              <a:t>	 2.	   Pneumonia</a:t>
            </a:r>
          </a:p>
          <a:p>
            <a:pPr eaLnBrk="0" hangingPunct="0">
              <a:buClr>
                <a:srgbClr val="00FF00"/>
              </a:buClr>
              <a:buNone/>
            </a:pPr>
            <a:r>
              <a:rPr lang="en-US" b="1" dirty="0" smtClean="0">
                <a:latin typeface="Arial Unicode MS" pitchFamily="34" charset="-128"/>
                <a:ea typeface="Arial Unicode MS" pitchFamily="34" charset="-128"/>
                <a:cs typeface="Arial Unicode MS" pitchFamily="34" charset="-128"/>
              </a:rPr>
              <a:t>	 3.	   Urinary Tract  </a:t>
            </a:r>
            <a:r>
              <a:rPr lang="en-US" b="1" dirty="0">
                <a:latin typeface="Arial Unicode MS" pitchFamily="34" charset="-128"/>
                <a:ea typeface="Arial Unicode MS" pitchFamily="34" charset="-128"/>
                <a:cs typeface="Arial Unicode MS" pitchFamily="34" charset="-128"/>
              </a:rPr>
              <a:t>Infection </a:t>
            </a:r>
            <a:r>
              <a:rPr lang="en-US" b="1" dirty="0" smtClean="0">
                <a:latin typeface="Arial Unicode MS" pitchFamily="34" charset="-128"/>
                <a:ea typeface="Arial Unicode MS" pitchFamily="34" charset="-128"/>
                <a:cs typeface="Arial Unicode MS" pitchFamily="34" charset="-128"/>
              </a:rPr>
              <a:t>(UTI )</a:t>
            </a:r>
          </a:p>
          <a:p>
            <a:pPr eaLnBrk="0" hangingPunct="0">
              <a:lnSpc>
                <a:spcPct val="90000"/>
              </a:lnSpc>
              <a:buClr>
                <a:srgbClr val="00FF00"/>
              </a:buClr>
              <a:buNone/>
            </a:pPr>
            <a:r>
              <a:rPr lang="en-US" b="1" dirty="0" smtClean="0">
                <a:latin typeface="Arial Unicode MS" pitchFamily="34" charset="-128"/>
                <a:ea typeface="Arial Unicode MS" pitchFamily="34" charset="-128"/>
                <a:cs typeface="Arial Unicode MS" pitchFamily="34" charset="-128"/>
              </a:rPr>
              <a:t>	 4.	   Bacteremia</a:t>
            </a:r>
          </a:p>
          <a:p>
            <a:pPr eaLnBrk="0" hangingPunct="0">
              <a:lnSpc>
                <a:spcPct val="90000"/>
              </a:lnSpc>
              <a:buClr>
                <a:srgbClr val="00FF00"/>
              </a:buClr>
              <a:buNone/>
            </a:pPr>
            <a:r>
              <a:rPr lang="en-US" b="1" dirty="0" smtClean="0">
                <a:latin typeface="Arial Unicode MS" pitchFamily="34" charset="-128"/>
                <a:ea typeface="Arial Unicode MS" pitchFamily="34" charset="-128"/>
                <a:cs typeface="Arial Unicode MS" pitchFamily="34" charset="-128"/>
              </a:rPr>
              <a:t>	 5.	   Device  Related Infection (VAP-  </a:t>
            </a:r>
          </a:p>
          <a:p>
            <a:pPr eaLnBrk="0" hangingPunct="0">
              <a:lnSpc>
                <a:spcPct val="90000"/>
              </a:lnSpc>
              <a:buClr>
                <a:srgbClr val="00FF00"/>
              </a:buClr>
              <a:buNone/>
            </a:pPr>
            <a:r>
              <a:rPr lang="en-US" b="1" dirty="0" smtClean="0">
                <a:latin typeface="Arial Unicode MS" pitchFamily="34" charset="-128"/>
                <a:ea typeface="Arial Unicode MS" pitchFamily="34" charset="-128"/>
                <a:cs typeface="Arial Unicode MS" pitchFamily="34" charset="-128"/>
              </a:rPr>
              <a:t>  	  	          CLABSI-CA UTI ) </a:t>
            </a:r>
          </a:p>
          <a:p>
            <a:pPr eaLnBrk="0" hangingPunct="0">
              <a:lnSpc>
                <a:spcPct val="90000"/>
              </a:lnSpc>
              <a:buClr>
                <a:srgbClr val="00FF00"/>
              </a:buClr>
              <a:buNone/>
            </a:pPr>
            <a:r>
              <a:rPr lang="en-US" b="1" dirty="0" smtClean="0">
                <a:latin typeface="Arial Unicode MS" pitchFamily="34" charset="-128"/>
                <a:ea typeface="Arial Unicode MS" pitchFamily="34" charset="-128"/>
                <a:cs typeface="Arial Unicode MS" pitchFamily="34" charset="-128"/>
              </a:rPr>
              <a:t>	 6.	  Gastro – intestinal  Tract  Infection</a:t>
            </a:r>
          </a:p>
          <a:p>
            <a:pPr>
              <a:buNone/>
            </a:pPr>
            <a:endParaRPr lang="en-US" dirty="0">
              <a:latin typeface="Arial Unicode MS" pitchFamily="34" charset="-128"/>
              <a:ea typeface="Arial Unicode MS" pitchFamily="34" charset="-128"/>
              <a:cs typeface="Arial Unicode MS" pitchFamily="34" charset="-128"/>
            </a:endParaRPr>
          </a:p>
        </p:txBody>
      </p:sp>
    </p:spTree>
    <p:extLst>
      <p:ext uri="{BB962C8B-B14F-4D97-AF65-F5344CB8AC3E}">
        <p14:creationId xmlns:p14="http://schemas.microsoft.com/office/powerpoint/2010/main" val="34168513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HAI  burden</a:t>
            </a:r>
            <a:endParaRPr lang="en-US" dirty="0"/>
          </a:p>
        </p:txBody>
      </p:sp>
      <p:sp>
        <p:nvSpPr>
          <p:cNvPr id="5" name="Content Placeholder 4"/>
          <p:cNvSpPr>
            <a:spLocks noGrp="1"/>
          </p:cNvSpPr>
          <p:nvPr>
            <p:ph idx="1"/>
          </p:nvPr>
        </p:nvSpPr>
        <p:spPr>
          <a:xfrm>
            <a:off x="288324" y="1512587"/>
            <a:ext cx="8435546" cy="4351338"/>
          </a:xfrm>
        </p:spPr>
        <p:txBody>
          <a:bodyPr>
            <a:normAutofit/>
          </a:bodyPr>
          <a:lstStyle/>
          <a:p>
            <a:pPr marL="0" indent="0">
              <a:buNone/>
            </a:pPr>
            <a:r>
              <a:rPr lang="en-US" dirty="0" smtClean="0"/>
              <a:t> </a:t>
            </a:r>
            <a:r>
              <a:rPr lang="en-US" dirty="0"/>
              <a:t>• Hundreds of millions of patients are affected </a:t>
            </a:r>
            <a:r>
              <a:rPr lang="en-US" dirty="0" smtClean="0"/>
              <a:t>by HAI  </a:t>
            </a:r>
            <a:r>
              <a:rPr lang="en-US" dirty="0"/>
              <a:t>worldwide each year, leading to significant mortality and financial losses for health systems. </a:t>
            </a:r>
            <a:endParaRPr lang="en-US" dirty="0" smtClean="0"/>
          </a:p>
          <a:p>
            <a:pPr marL="0" indent="0">
              <a:buNone/>
            </a:pPr>
            <a:r>
              <a:rPr lang="en-US" dirty="0" smtClean="0"/>
              <a:t> • </a:t>
            </a:r>
            <a:r>
              <a:rPr lang="en-US" dirty="0"/>
              <a:t>Of every </a:t>
            </a:r>
            <a:r>
              <a:rPr lang="en-US" dirty="0">
                <a:solidFill>
                  <a:srgbClr val="FF0000"/>
                </a:solidFill>
              </a:rPr>
              <a:t>100</a:t>
            </a:r>
            <a:r>
              <a:rPr lang="en-US" dirty="0"/>
              <a:t> hospitalized patients </a:t>
            </a:r>
            <a:r>
              <a:rPr lang="en-US" dirty="0" smtClean="0"/>
              <a:t>, </a:t>
            </a:r>
            <a:r>
              <a:rPr lang="en-US" dirty="0">
                <a:solidFill>
                  <a:srgbClr val="FF0000"/>
                </a:solidFill>
              </a:rPr>
              <a:t>7</a:t>
            </a:r>
            <a:r>
              <a:rPr lang="en-US" dirty="0"/>
              <a:t> in developed and </a:t>
            </a:r>
            <a:r>
              <a:rPr lang="en-US" dirty="0">
                <a:solidFill>
                  <a:srgbClr val="FF0000"/>
                </a:solidFill>
              </a:rPr>
              <a:t>10</a:t>
            </a:r>
            <a:r>
              <a:rPr lang="en-US" dirty="0"/>
              <a:t> in developing countries will acquire at least one HAI .</a:t>
            </a:r>
            <a:endParaRPr lang="en-US" dirty="0" smtClean="0"/>
          </a:p>
          <a:p>
            <a:pPr marL="0" indent="0">
              <a:buNone/>
            </a:pPr>
            <a:r>
              <a:rPr lang="en-US" dirty="0" smtClean="0"/>
              <a:t> </a:t>
            </a:r>
            <a:r>
              <a:rPr lang="en-US" dirty="0"/>
              <a:t>• While </a:t>
            </a:r>
            <a:r>
              <a:rPr lang="en-US" dirty="0" smtClean="0">
                <a:solidFill>
                  <a:srgbClr val="FF0000"/>
                </a:solidFill>
              </a:rPr>
              <a:t>UTI </a:t>
            </a:r>
            <a:r>
              <a:rPr lang="en-US" dirty="0" smtClean="0"/>
              <a:t>is </a:t>
            </a:r>
            <a:r>
              <a:rPr lang="en-US" dirty="0"/>
              <a:t>the most frequent HAI </a:t>
            </a:r>
            <a:r>
              <a:rPr lang="en-US" dirty="0" smtClean="0"/>
              <a:t>in </a:t>
            </a:r>
            <a:r>
              <a:rPr lang="en-US" dirty="0"/>
              <a:t>high-income countries, </a:t>
            </a:r>
            <a:r>
              <a:rPr lang="en-US" dirty="0" smtClean="0">
                <a:solidFill>
                  <a:srgbClr val="FF0000"/>
                </a:solidFill>
              </a:rPr>
              <a:t>SSI</a:t>
            </a:r>
            <a:r>
              <a:rPr lang="en-US" dirty="0" smtClean="0"/>
              <a:t> is </a:t>
            </a:r>
            <a:r>
              <a:rPr lang="en-US" dirty="0" smtClean="0">
                <a:solidFill>
                  <a:srgbClr val="FF0000"/>
                </a:solidFill>
              </a:rPr>
              <a:t>1/3</a:t>
            </a:r>
            <a:r>
              <a:rPr lang="en-US" dirty="0" smtClean="0"/>
              <a:t> in </a:t>
            </a:r>
            <a:r>
              <a:rPr lang="en-US" dirty="0"/>
              <a:t>settings with limited resources, </a:t>
            </a:r>
            <a:endParaRPr lang="en-US" dirty="0" smtClean="0"/>
          </a:p>
          <a:p>
            <a:pPr marL="0" indent="0">
              <a:buNone/>
            </a:pPr>
            <a:r>
              <a:rPr lang="en-US" dirty="0" smtClean="0"/>
              <a:t>(9 </a:t>
            </a:r>
            <a:r>
              <a:rPr lang="en-US" dirty="0"/>
              <a:t>times higher </a:t>
            </a:r>
            <a:r>
              <a:rPr lang="en-US" dirty="0" smtClean="0"/>
              <a:t>than </a:t>
            </a:r>
            <a:r>
              <a:rPr lang="en-US" dirty="0"/>
              <a:t>developed </a:t>
            </a:r>
            <a:r>
              <a:rPr lang="en-US" dirty="0" smtClean="0"/>
              <a:t>countries) .</a:t>
            </a:r>
          </a:p>
          <a:p>
            <a:pPr marL="0" indent="0">
              <a:buNone/>
            </a:pPr>
            <a:endParaRPr lang="en-US" dirty="0"/>
          </a:p>
        </p:txBody>
      </p:sp>
    </p:spTree>
    <p:extLst>
      <p:ext uri="{BB962C8B-B14F-4D97-AF65-F5344CB8AC3E}">
        <p14:creationId xmlns:p14="http://schemas.microsoft.com/office/powerpoint/2010/main" val="229624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HAI  burden</a:t>
            </a:r>
          </a:p>
        </p:txBody>
      </p:sp>
      <p:sp>
        <p:nvSpPr>
          <p:cNvPr id="5" name="Content Placeholder 4"/>
          <p:cNvSpPr>
            <a:spLocks noGrp="1"/>
          </p:cNvSpPr>
          <p:nvPr>
            <p:ph idx="1"/>
          </p:nvPr>
        </p:nvSpPr>
        <p:spPr/>
        <p:txBody>
          <a:bodyPr>
            <a:normAutofit/>
          </a:bodyPr>
          <a:lstStyle/>
          <a:p>
            <a:r>
              <a:rPr lang="en-US" dirty="0" smtClean="0"/>
              <a:t>HAI annually </a:t>
            </a:r>
            <a:r>
              <a:rPr lang="en-US" dirty="0"/>
              <a:t>account for 37 000 attributable deaths in Europe </a:t>
            </a:r>
            <a:endParaRPr lang="en-US" dirty="0" smtClean="0"/>
          </a:p>
          <a:p>
            <a:r>
              <a:rPr lang="en-US" dirty="0" smtClean="0"/>
              <a:t>99 </a:t>
            </a:r>
            <a:r>
              <a:rPr lang="en-US" dirty="0"/>
              <a:t>000 deaths in the USA. </a:t>
            </a:r>
            <a:endParaRPr lang="en-US" dirty="0" smtClean="0"/>
          </a:p>
          <a:p>
            <a:r>
              <a:rPr lang="en-US" dirty="0" smtClean="0"/>
              <a:t>Annual </a:t>
            </a:r>
            <a:r>
              <a:rPr lang="en-US" dirty="0"/>
              <a:t>financial losses </a:t>
            </a:r>
            <a:r>
              <a:rPr lang="en-US" dirty="0" smtClean="0"/>
              <a:t>of,€</a:t>
            </a:r>
            <a:r>
              <a:rPr lang="en-US" dirty="0"/>
              <a:t>7 billion in Europe, </a:t>
            </a:r>
            <a:r>
              <a:rPr lang="en-US" dirty="0" smtClean="0"/>
              <a:t>with 16 </a:t>
            </a:r>
            <a:r>
              <a:rPr lang="en-US" dirty="0"/>
              <a:t>million extra days of hospital </a:t>
            </a:r>
            <a:r>
              <a:rPr lang="en-US" dirty="0" smtClean="0"/>
              <a:t>stay</a:t>
            </a:r>
            <a:endParaRPr lang="en-US" dirty="0"/>
          </a:p>
          <a:p>
            <a:r>
              <a:rPr lang="en-US" dirty="0" smtClean="0"/>
              <a:t> </a:t>
            </a:r>
            <a:r>
              <a:rPr lang="en-US" dirty="0"/>
              <a:t>US$ 6.5 billion in the USA. </a:t>
            </a:r>
            <a:endParaRPr lang="en-US" dirty="0" smtClean="0"/>
          </a:p>
          <a:p>
            <a:r>
              <a:rPr lang="en-US" dirty="0" smtClean="0"/>
              <a:t> </a:t>
            </a:r>
            <a:r>
              <a:rPr lang="en-US" dirty="0"/>
              <a:t>Brazil, was estimated to be equal to US$ 18 million in 1992</a:t>
            </a:r>
            <a:r>
              <a:rPr lang="en-US" dirty="0" smtClean="0"/>
              <a:t>.</a:t>
            </a:r>
          </a:p>
          <a:p>
            <a:r>
              <a:rPr lang="en-US" dirty="0" smtClean="0"/>
              <a:t> </a:t>
            </a:r>
            <a:r>
              <a:rPr lang="en-US" dirty="0"/>
              <a:t>In Mexican ICUs, </a:t>
            </a:r>
            <a:r>
              <a:rPr lang="en-US" dirty="0" smtClean="0"/>
              <a:t>US</a:t>
            </a:r>
            <a:r>
              <a:rPr lang="en-US" dirty="0"/>
              <a:t>$ 12 </a:t>
            </a:r>
            <a:r>
              <a:rPr lang="en-US" dirty="0" smtClean="0"/>
              <a:t>155/each HAI. </a:t>
            </a:r>
          </a:p>
        </p:txBody>
      </p:sp>
    </p:spTree>
    <p:extLst>
      <p:ext uri="{BB962C8B-B14F-4D97-AF65-F5344CB8AC3E}">
        <p14:creationId xmlns:p14="http://schemas.microsoft.com/office/powerpoint/2010/main" val="8454355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612</TotalTime>
  <Words>1802</Words>
  <Application>Microsoft Office PowerPoint</Application>
  <PresentationFormat>On-screen Show (4:3)</PresentationFormat>
  <Paragraphs>439</Paragraphs>
  <Slides>67</Slides>
  <Notes>1</Notes>
  <HiddenSlides>3</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67</vt:i4>
      </vt:variant>
    </vt:vector>
  </HeadingPairs>
  <TitlesOfParts>
    <vt:vector size="84" baseType="lpstr">
      <vt:lpstr>Arial Unicode MS</vt:lpstr>
      <vt:lpstr>Adobe Caslon Pro Bold</vt:lpstr>
      <vt:lpstr>Aharoni</vt:lpstr>
      <vt:lpstr>Albertus Extra Bold</vt:lpstr>
      <vt:lpstr>Arial</vt:lpstr>
      <vt:lpstr>Arial Black</vt:lpstr>
      <vt:lpstr>Bodoni MT Black</vt:lpstr>
      <vt:lpstr>Calibri</vt:lpstr>
      <vt:lpstr>Calibri Light</vt:lpstr>
      <vt:lpstr>Cooper Std Black</vt:lpstr>
      <vt:lpstr>Courier New</vt:lpstr>
      <vt:lpstr>Gill Sans MT</vt:lpstr>
      <vt:lpstr>Monotype Sorts</vt:lpstr>
      <vt:lpstr>Symbol</vt:lpstr>
      <vt:lpstr>Times New Roman</vt:lpstr>
      <vt:lpstr>Wingdings</vt:lpstr>
      <vt:lpstr>Office Theme</vt:lpstr>
      <vt:lpstr>PowerPoint Presentation</vt:lpstr>
      <vt:lpstr>INTRODUCTION</vt:lpstr>
      <vt:lpstr>PowerPoint Presentation</vt:lpstr>
      <vt:lpstr>PowerPoint Presentation</vt:lpstr>
      <vt:lpstr>PowerPoint Presentation</vt:lpstr>
      <vt:lpstr>Definition of Infection</vt:lpstr>
      <vt:lpstr>Categories of  Nosocomial Infection</vt:lpstr>
      <vt:lpstr>HAI  burden</vt:lpstr>
      <vt:lpstr>HAI  burden</vt:lpstr>
      <vt:lpstr>Patients at risk</vt:lpstr>
      <vt:lpstr>Effective IC requirement </vt:lpstr>
      <vt:lpstr>Effective IC requirement </vt:lpstr>
      <vt:lpstr>Effective IC requirement </vt:lpstr>
      <vt:lpstr>ICD And Manual</vt:lpstr>
      <vt:lpstr>PowerPoint Presentation</vt:lpstr>
      <vt:lpstr>PowerPoint Presentation</vt:lpstr>
      <vt:lpstr>PowerPoint Presentation</vt:lpstr>
      <vt:lpstr>PowerPoint Presentation</vt:lpstr>
      <vt:lpstr>PowerPoint Presentation</vt:lpstr>
      <vt:lpstr>WHO “My five (KEY) moments for hand hygiene”</vt:lpstr>
      <vt:lpstr>PowerPoint Presentation</vt:lpstr>
      <vt:lpstr>Tips for perfect clean hands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Transmission-Based Precautions</vt:lpstr>
      <vt:lpstr> AIRBORNE                 PRECAUTIONS</vt:lpstr>
      <vt:lpstr>DISEASES UNDER AIRBORNE PRECAUTION</vt:lpstr>
      <vt:lpstr>AIRBORNE PRECAUTIONS</vt:lpstr>
      <vt:lpstr>AIRBORNE PRECAUTIONS</vt:lpstr>
      <vt:lpstr>AIRBORNE PRECAUTIONS</vt:lpstr>
      <vt:lpstr>FIT TEST </vt:lpstr>
      <vt:lpstr>For Airborne Precautions</vt:lpstr>
      <vt:lpstr>Powered Air purifying respirator (PAPR)</vt:lpstr>
      <vt:lpstr>PowerPoint Presentation</vt:lpstr>
      <vt:lpstr>PowerPoint Presentation</vt:lpstr>
      <vt:lpstr>PowerPoint Presentation</vt:lpstr>
      <vt:lpstr>DROPLET PRECAUTIONS</vt:lpstr>
      <vt:lpstr> DISEASES UNDER DROPLET PRECAUTION</vt:lpstr>
      <vt:lpstr>DROPLET PRECAUTIONS</vt:lpstr>
      <vt:lpstr>DROPLET PRECAUTIONS</vt:lpstr>
      <vt:lpstr>PowerPoint Presentation</vt:lpstr>
      <vt:lpstr>PowerPoint Presentation</vt:lpstr>
      <vt:lpstr>PowerPoint Presentation</vt:lpstr>
      <vt:lpstr>CONTACT PRECAUTIONS</vt:lpstr>
      <vt:lpstr>CONTACT PRECAUTIONS</vt:lpstr>
      <vt:lpstr>DISEASES UNDER CONTACT PRECAUTION</vt:lpstr>
      <vt:lpstr>CONTACT PRECAUTIONS</vt:lpstr>
      <vt:lpstr>CONTACT PRECAUTIONS</vt:lpstr>
      <vt:lpstr>PowerPoint Presentation</vt:lpstr>
      <vt:lpstr>PowerPoint Presentation</vt:lpstr>
      <vt:lpstr>PowerPoint Presentation</vt:lpstr>
      <vt:lpstr>EMPIRIC ISOLATION PRECAUTIONS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Maha Mamdouh Qabeel</dc:creator>
  <cp:lastModifiedBy>abba elgujja</cp:lastModifiedBy>
  <cp:revision>46</cp:revision>
  <dcterms:created xsi:type="dcterms:W3CDTF">2018-01-24T06:02:02Z</dcterms:created>
  <dcterms:modified xsi:type="dcterms:W3CDTF">2018-03-25T09:05:25Z</dcterms:modified>
</cp:coreProperties>
</file>