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5"/>
  </p:notesMasterIdLst>
  <p:handoutMasterIdLst>
    <p:handoutMasterId r:id="rId16"/>
  </p:handoutMasterIdLst>
  <p:sldIdLst>
    <p:sldId id="299" r:id="rId2"/>
    <p:sldId id="330" r:id="rId3"/>
    <p:sldId id="326" r:id="rId4"/>
    <p:sldId id="327" r:id="rId5"/>
    <p:sldId id="328" r:id="rId6"/>
    <p:sldId id="257" r:id="rId7"/>
    <p:sldId id="300" r:id="rId8"/>
    <p:sldId id="301" r:id="rId9"/>
    <p:sldId id="258" r:id="rId10"/>
    <p:sldId id="325" r:id="rId11"/>
    <p:sldId id="266" r:id="rId12"/>
    <p:sldId id="329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0033CC"/>
    <a:srgbClr val="CC3300"/>
    <a:srgbClr val="0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86604" autoAdjust="0"/>
  </p:normalViewPr>
  <p:slideViewPr>
    <p:cSldViewPr>
      <p:cViewPr>
        <p:scale>
          <a:sx n="60" d="100"/>
          <a:sy n="60" d="100"/>
        </p:scale>
        <p:origin x="-66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4B148-E22A-43CB-8627-535DD1D77A6B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84FC7-8E0F-404B-9613-9E04B3DE3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33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F7058-BBB6-4179-BBC4-418577EC600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3B4B1-C3CA-4E15-9494-BC0798D52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90412E2-F50E-4246-A63B-1F7A108B4C9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6C3867-91BA-44D0-B3FB-0760550B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city.ksu.edu.sa/Pages/default.aspx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24" y="0"/>
            <a:ext cx="92536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1" y="-387424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Chain of infection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7848872" cy="4630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Categories of </a:t>
            </a:r>
            <a:b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Nosocomial Infection</a:t>
            </a:r>
            <a:endParaRPr lang="en-US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rgbClr val="00FF00"/>
              </a:buClr>
              <a:buNone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1.	 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Surgical  Site  Infection</a:t>
            </a:r>
          </a:p>
          <a:p>
            <a:pPr eaLnBrk="0" hangingPunct="0">
              <a:lnSpc>
                <a:spcPct val="90000"/>
              </a:lnSpc>
              <a:buClr>
                <a:srgbClr val="00FF00"/>
              </a:buCl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2.	   Pneumonia</a:t>
            </a:r>
          </a:p>
          <a:p>
            <a:pPr eaLnBrk="0" hangingPunct="0">
              <a:lnSpc>
                <a:spcPct val="90000"/>
              </a:lnSpc>
              <a:buClr>
                <a:srgbClr val="00FF00"/>
              </a:buCl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3.	   Urinary Tract  Infection</a:t>
            </a:r>
          </a:p>
          <a:p>
            <a:pPr eaLnBrk="0" hangingPunct="0">
              <a:lnSpc>
                <a:spcPct val="90000"/>
              </a:lnSpc>
              <a:buClr>
                <a:srgbClr val="00FF00"/>
              </a:buCl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4.	   Bacteremia</a:t>
            </a:r>
          </a:p>
          <a:p>
            <a:pPr eaLnBrk="0" hangingPunct="0">
              <a:lnSpc>
                <a:spcPct val="90000"/>
              </a:lnSpc>
              <a:buClr>
                <a:srgbClr val="00FF00"/>
              </a:buCl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5.	   Device  Related Infection (VAP-  </a:t>
            </a:r>
          </a:p>
          <a:p>
            <a:pPr eaLnBrk="0" hangingPunct="0">
              <a:lnSpc>
                <a:spcPct val="90000"/>
              </a:lnSpc>
              <a:buClr>
                <a:srgbClr val="00FF00"/>
              </a:buCl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	  	          CLABSI-CA UTI ) </a:t>
            </a:r>
          </a:p>
          <a:p>
            <a:pPr eaLnBrk="0" hangingPunct="0">
              <a:lnSpc>
                <a:spcPct val="90000"/>
              </a:lnSpc>
              <a:buClr>
                <a:srgbClr val="00FF00"/>
              </a:buClr>
              <a:buNone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6.	  Gastro – intestinal  Tract  Infection</a:t>
            </a:r>
          </a:p>
          <a:p>
            <a:pPr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00" y="190189"/>
            <a:ext cx="7242048" cy="1143000"/>
          </a:xfrm>
        </p:spPr>
        <p:txBody>
          <a:bodyPr/>
          <a:lstStyle/>
          <a:p>
            <a:r>
              <a:rPr lang="en-US" dirty="0" smtClean="0"/>
              <a:t>ICD </a:t>
            </a:r>
            <a:r>
              <a:rPr lang="en-US" sz="2400" cap="none" dirty="0" smtClean="0"/>
              <a:t>And</a:t>
            </a:r>
            <a:r>
              <a:rPr lang="en-US" sz="3200" dirty="0" smtClean="0"/>
              <a:t> </a:t>
            </a:r>
            <a:r>
              <a:rPr lang="en-US" dirty="0" smtClean="0"/>
              <a:t>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08" y="1493776"/>
            <a:ext cx="3520440" cy="4525963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00B0F0"/>
                </a:solidFill>
              </a:rPr>
              <a:t>IC</a:t>
            </a:r>
            <a:r>
              <a:rPr lang="en-US" sz="2000" i="1" dirty="0" smtClean="0">
                <a:solidFill>
                  <a:srgbClr val="0070C0"/>
                </a:solidFill>
              </a:rPr>
              <a:t>ITY</a:t>
            </a:r>
            <a:r>
              <a:rPr lang="en-US" sz="2000" i="1" dirty="0" smtClean="0"/>
              <a:t> </a:t>
            </a:r>
            <a:r>
              <a:rPr lang="en-US" sz="2000" dirty="0" smtClean="0"/>
              <a:t>( INTERNT CITY)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srgbClr val="00B0F0"/>
                </a:solidFill>
                <a:hlinkClick r:id="rId3"/>
              </a:rPr>
              <a:t>icity.ksu.edu.sa/Pages/default.aspx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MAIN SERIVCE </a:t>
            </a:r>
          </a:p>
          <a:p>
            <a:pPr marL="0" indent="0">
              <a:buNone/>
            </a:pPr>
            <a:r>
              <a:rPr lang="en-US" sz="2000" dirty="0" smtClean="0"/>
              <a:t>IC Manual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46199" y="404533"/>
            <a:ext cx="3520440" cy="5615205"/>
          </a:xfrm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IC</a:t>
            </a:r>
            <a:r>
              <a:rPr lang="en-US" sz="2000" i="1" dirty="0">
                <a:solidFill>
                  <a:srgbClr val="0070C0"/>
                </a:solidFill>
              </a:rPr>
              <a:t>ITY</a:t>
            </a:r>
            <a:r>
              <a:rPr lang="en-US" sz="2000" i="1" dirty="0"/>
              <a:t> </a:t>
            </a:r>
            <a:r>
              <a:rPr lang="en-US" sz="2000" dirty="0"/>
              <a:t>( INTERNT CITY)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http://icity.ksu.edu.sa/Pages/default.aspx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DEPARTMENT </a:t>
            </a:r>
          </a:p>
          <a:p>
            <a:pPr marL="0" indent="0">
              <a:buNone/>
            </a:pPr>
            <a:r>
              <a:rPr lang="en-US" sz="2000" dirty="0" smtClean="0"/>
              <a:t>infection control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-refinance staff practice .</a:t>
            </a:r>
          </a:p>
          <a:p>
            <a:pPr>
              <a:buFontTx/>
              <a:buChar char="-"/>
            </a:pPr>
            <a:r>
              <a:rPr lang="en-US" sz="2000" dirty="0" smtClean="0"/>
              <a:t>patient education .</a:t>
            </a:r>
          </a:p>
          <a:p>
            <a:pPr>
              <a:buFontTx/>
              <a:buChar char="-"/>
            </a:pPr>
            <a:r>
              <a:rPr lang="en-US" sz="2000" dirty="0"/>
              <a:t>IC Manual </a:t>
            </a:r>
          </a:p>
          <a:p>
            <a:pPr>
              <a:buFontTx/>
              <a:buChar char="-"/>
            </a:pPr>
            <a:endParaRPr lang="en-US" sz="2000" dirty="0" smtClean="0"/>
          </a:p>
        </p:txBody>
      </p:sp>
      <p:sp>
        <p:nvSpPr>
          <p:cNvPr id="4" name="Down Arrow 3"/>
          <p:cNvSpPr/>
          <p:nvPr/>
        </p:nvSpPr>
        <p:spPr>
          <a:xfrm>
            <a:off x="1619672" y="2708920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02363" y="1575454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36096" y="3507624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987824" y="620688"/>
            <a:ext cx="6272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 </a:t>
            </a:r>
            <a:endParaRPr lang="en-US" sz="54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94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4001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673"/>
            <a:ext cx="723900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136904" cy="1380768"/>
          </a:xfrm>
        </p:spPr>
        <p:txBody>
          <a:bodyPr>
            <a:normAutofit/>
          </a:bodyPr>
          <a:lstStyle/>
          <a:p>
            <a:r>
              <a:rPr lang="en-US" sz="40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Infection Prevention and Control Program</a:t>
            </a:r>
            <a:endParaRPr lang="en-US" b="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/>
          <a:lstStyle/>
          <a:p>
            <a:pPr marL="137160" lvl="0" indent="0">
              <a:buNone/>
            </a:pPr>
            <a:r>
              <a:rPr lang="en-US" sz="3200" dirty="0" smtClean="0"/>
              <a:t>Vision</a:t>
            </a:r>
          </a:p>
          <a:p>
            <a:r>
              <a:rPr lang="en-US" dirty="0" smtClean="0"/>
              <a:t>To be a </a:t>
            </a:r>
            <a:r>
              <a:rPr lang="en-US" i="1" u="sng" dirty="0" smtClean="0"/>
              <a:t>leading center expressing excellence </a:t>
            </a:r>
            <a:r>
              <a:rPr lang="en-US" dirty="0" smtClean="0"/>
              <a:t>in infection prevention and control in Saudi by striving consistently to reduce infection rate to the lowest possible level and  promoting a safe environment </a:t>
            </a:r>
            <a:r>
              <a:rPr lang="en-US" b="1" u="sng" dirty="0" smtClean="0"/>
              <a:t>for patients and Health Care Workers (HCWs).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sz="27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27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8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8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Infection Prevention </a:t>
            </a:r>
            <a:r>
              <a:rPr lang="en-US" sz="2700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Control Program</a:t>
            </a:r>
            <a:r>
              <a:rPr lang="en-US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b="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b="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97360"/>
            <a:ext cx="7859216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marL="137160" lvl="0" indent="0">
              <a:buNone/>
            </a:pPr>
            <a:r>
              <a:rPr lang="en-US" b="1" dirty="0" smtClean="0"/>
              <a:t>Mission</a:t>
            </a:r>
            <a:endParaRPr lang="en-US" b="1" dirty="0"/>
          </a:p>
          <a:p>
            <a:pPr>
              <a:buNone/>
            </a:pPr>
            <a:r>
              <a:rPr lang="en-US" dirty="0" smtClean="0"/>
              <a:t>   Implement </a:t>
            </a:r>
            <a:r>
              <a:rPr lang="en-US" dirty="0"/>
              <a:t>the recommended infection control </a:t>
            </a:r>
            <a:r>
              <a:rPr lang="en-US" b="1" u="sng" dirty="0"/>
              <a:t>guidelines</a:t>
            </a:r>
            <a:r>
              <a:rPr lang="en-US" dirty="0"/>
              <a:t> throughout continuous care on the basis of hospital surveillance, education and training of Health Care Workers (HCW), promoting research and </a:t>
            </a:r>
            <a:r>
              <a:rPr lang="en-US" b="1" u="sng" dirty="0"/>
              <a:t>continuous quality improvement</a:t>
            </a:r>
            <a:r>
              <a:rPr lang="en-US" b="1" u="sng" dirty="0" smtClean="0"/>
              <a:t>.</a:t>
            </a:r>
            <a:endParaRPr lang="en-US" b="1" u="sng" dirty="0"/>
          </a:p>
          <a:p>
            <a:pPr marL="137160" indent="0">
              <a:buNone/>
            </a:pPr>
            <a:r>
              <a:rPr lang="en-US" b="1" dirty="0" smtClean="0"/>
              <a:t>Values</a:t>
            </a:r>
            <a:endParaRPr lang="en-US" b="1" dirty="0"/>
          </a:p>
          <a:p>
            <a:pPr>
              <a:buNone/>
            </a:pPr>
            <a:r>
              <a:rPr lang="en-US" sz="2400" dirty="0" smtClean="0"/>
              <a:t>a- </a:t>
            </a:r>
            <a:r>
              <a:rPr lang="en-US" sz="2400" dirty="0"/>
              <a:t>Islamic Ethic </a:t>
            </a:r>
            <a:r>
              <a:rPr lang="en-US" sz="2400" dirty="0" smtClean="0"/>
              <a:t>Code                    b. Excellence</a:t>
            </a:r>
          </a:p>
          <a:p>
            <a:pPr>
              <a:buNone/>
            </a:pPr>
            <a:r>
              <a:rPr lang="en-US" sz="2400" dirty="0" smtClean="0"/>
              <a:t>c-Teamwork                                 d.   Honesty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e-Transparency &amp; accountability   f. Lifelong learning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88952"/>
            <a:ext cx="7758138" cy="79690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INTRODUCTION</a:t>
            </a:r>
            <a:endParaRPr lang="en-US" sz="3600" b="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8460432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			</a:t>
            </a:r>
            <a:r>
              <a:rPr lang="en-US" sz="2800" dirty="0" smtClean="0">
                <a:latin typeface="Arial Black" pitchFamily="34" charset="0"/>
              </a:rPr>
              <a:t>	</a:t>
            </a:r>
          </a:p>
          <a:p>
            <a:pPr marL="1797050" lvl="2" indent="-898525">
              <a:buNone/>
            </a:pPr>
            <a:r>
              <a:rPr lang="en-US" sz="2800" dirty="0" smtClean="0">
                <a:latin typeface="Arial Black" pitchFamily="34" charset="0"/>
              </a:rPr>
              <a:t>I.	Infection Control Department </a:t>
            </a:r>
          </a:p>
          <a:p>
            <a:pPr marL="914400" lvl="1" indent="-514350">
              <a:buAutoNum type="romanUcPeriod"/>
            </a:pPr>
            <a:endParaRPr lang="en-US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914400" lvl="1" indent="-514350">
              <a:buNone/>
            </a:pPr>
            <a:endParaRPr lang="en-US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914400" lvl="1" indent="-514350">
              <a:buNone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II.	Infection Control Committee</a:t>
            </a:r>
            <a:endParaRPr lang="en-US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		</a:t>
            </a:r>
            <a:endParaRPr lang="en-US" sz="2800" dirty="0" smtClean="0"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400" dirty="0" smtClean="0">
                <a:latin typeface="Arial Black" pitchFamily="34" charset="0"/>
              </a:rPr>
              <a:t> 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40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715404" cy="5697559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marL="651510" indent="-51435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3200" b="1" dirty="0" smtClean="0">
                <a:solidFill>
                  <a:schemeClr val="accent1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3600" b="1" dirty="0" smtClean="0">
                <a:solidFill>
                  <a:schemeClr val="accent1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Responsibilities </a:t>
            </a:r>
          </a:p>
          <a:p>
            <a:pPr marL="651510" indent="-514350"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    </a:t>
            </a:r>
          </a:p>
          <a:p>
            <a:pPr marL="65151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 Hospital Acquired Infection</a:t>
            </a:r>
          </a:p>
          <a:p>
            <a:pPr marL="65151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 Environment for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Patients ,Visitors ,HCW</a:t>
            </a:r>
          </a:p>
          <a:p>
            <a:pPr marL="65151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HCW- post-exposure prophylaxis </a:t>
            </a:r>
          </a:p>
          <a:p>
            <a:pPr marL="65151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Education</a:t>
            </a:r>
          </a:p>
          <a:p>
            <a:pPr marL="65151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Notification</a:t>
            </a:r>
            <a:endParaRPr lang="en-US" sz="3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5151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HCW immunization</a:t>
            </a:r>
            <a:endParaRPr lang="en-US" sz="3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51510" indent="-514350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048" y="1033757"/>
            <a:ext cx="70723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    </a:t>
            </a: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 startAt="7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Surveillance </a:t>
            </a: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 startAt="7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Outbreak Management</a:t>
            </a: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 startAt="7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Waste Management</a:t>
            </a: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 startAt="7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Antimicrobial Policy</a:t>
            </a: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 startAt="7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Coordination to MOH</a:t>
            </a: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Font typeface="+mj-lt"/>
              <a:buAutoNum type="arabicPeriod" startAt="7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 Evaluation</a:t>
            </a:r>
          </a:p>
          <a:p>
            <a:pPr marL="651510" indent="-51435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3267739" cy="70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58" y="0"/>
            <a:ext cx="7239000" cy="1143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Definition of Infection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41" y="1412776"/>
            <a:ext cx="7516688" cy="484632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 on Admission ( POA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(Community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Acquired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/>
              <a:t>Infection </a:t>
            </a:r>
            <a:r>
              <a:rPr lang="en-US" sz="2800" dirty="0"/>
              <a:t>that presented or incubating at the time of admission to the hospital at the first 2 calendar days from admission and according to each disease case definition </a:t>
            </a:r>
            <a:r>
              <a:rPr lang="en-US" dirty="0">
                <a:cs typeface="Arial" pitchFamily="34" charset="0"/>
              </a:rPr>
              <a:t> </a:t>
            </a:r>
          </a:p>
          <a:p>
            <a:pPr lvl="0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Care - Associated (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nosocomial)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/>
              <a:t> It is presented after 2 calendar days of admission or within a defined period after hospital discharge according to the disease incubation period.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follow NHSN definition for HAI.</a:t>
            </a: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1725</TotalTime>
  <Words>187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PowerPoint Presentation</vt:lpstr>
      <vt:lpstr>PowerPoint Presentation</vt:lpstr>
      <vt:lpstr>PowerPoint Presentation</vt:lpstr>
      <vt:lpstr>Infection Prevention and Control Program</vt:lpstr>
      <vt:lpstr>  Infection Prevention and Control Program </vt:lpstr>
      <vt:lpstr>INTRODUCTION</vt:lpstr>
      <vt:lpstr>PowerPoint Presentation</vt:lpstr>
      <vt:lpstr>PowerPoint Presentation</vt:lpstr>
      <vt:lpstr>Definition of Infection</vt:lpstr>
      <vt:lpstr>Chain of infection</vt:lpstr>
      <vt:lpstr>Categories of  Nosocomial Infection</vt:lpstr>
      <vt:lpstr>ICD And Manual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 DEPARTMENT  HEALTH CARE WORKERS ORIENTATION</dc:title>
  <dc:creator>Nelita</dc:creator>
  <cp:lastModifiedBy>DEANNA</cp:lastModifiedBy>
  <cp:revision>146</cp:revision>
  <dcterms:created xsi:type="dcterms:W3CDTF">2010-01-04T11:00:47Z</dcterms:created>
  <dcterms:modified xsi:type="dcterms:W3CDTF">2018-02-27T12:41:20Z</dcterms:modified>
</cp:coreProperties>
</file>