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314" r:id="rId6"/>
    <p:sldId id="273" r:id="rId7"/>
    <p:sldId id="288" r:id="rId8"/>
    <p:sldId id="290" r:id="rId9"/>
    <p:sldId id="264" r:id="rId10"/>
    <p:sldId id="307" r:id="rId11"/>
    <p:sldId id="289" r:id="rId12"/>
    <p:sldId id="291" r:id="rId13"/>
    <p:sldId id="263" r:id="rId14"/>
    <p:sldId id="315" r:id="rId15"/>
    <p:sldId id="262" r:id="rId16"/>
    <p:sldId id="295" r:id="rId17"/>
    <p:sldId id="293" r:id="rId18"/>
    <p:sldId id="296" r:id="rId19"/>
    <p:sldId id="297" r:id="rId20"/>
    <p:sldId id="294" r:id="rId21"/>
    <p:sldId id="292" r:id="rId22"/>
    <p:sldId id="275" r:id="rId23"/>
    <p:sldId id="316" r:id="rId24"/>
    <p:sldId id="274" r:id="rId25"/>
    <p:sldId id="272" r:id="rId26"/>
    <p:sldId id="319" r:id="rId27"/>
    <p:sldId id="279" r:id="rId28"/>
    <p:sldId id="318" r:id="rId29"/>
    <p:sldId id="325" r:id="rId30"/>
    <p:sldId id="326" r:id="rId31"/>
    <p:sldId id="299" r:id="rId32"/>
    <p:sldId id="277" r:id="rId33"/>
    <p:sldId id="310" r:id="rId34"/>
    <p:sldId id="276" r:id="rId35"/>
    <p:sldId id="300" r:id="rId36"/>
    <p:sldId id="280" r:id="rId37"/>
    <p:sldId id="285" r:id="rId38"/>
    <p:sldId id="286" r:id="rId39"/>
    <p:sldId id="284" r:id="rId40"/>
    <p:sldId id="30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a Mamdouh Qabeel" initials="MMQ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60" d="100"/>
          <a:sy n="60" d="100"/>
        </p:scale>
        <p:origin x="-528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35324-0BAD-4953-9461-87745915C7F0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6EF32-BCB5-4312-AF18-5965B5B98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5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37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1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7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5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9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87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18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4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3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0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3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55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78" y="1958504"/>
            <a:ext cx="15049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0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708" y="1993131"/>
            <a:ext cx="1162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26" y="3294130"/>
            <a:ext cx="1504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1" descr="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95" y="1991901"/>
            <a:ext cx="13335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6" descr="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112" y="3289885"/>
            <a:ext cx="11620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 descr="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40" y="3292643"/>
            <a:ext cx="11620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2" descr="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50" y="1725256"/>
            <a:ext cx="1104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72" y="3713948"/>
            <a:ext cx="1104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13"/>
          <p:cNvSpPr>
            <a:spLocks/>
          </p:cNvSpPr>
          <p:nvPr/>
        </p:nvSpPr>
        <p:spPr bwMode="auto">
          <a:xfrm>
            <a:off x="7427245" y="4310872"/>
            <a:ext cx="228600" cy="17026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pic>
        <p:nvPicPr>
          <p:cNvPr id="18" name="Picture 35" descr="8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22" y="5118639"/>
            <a:ext cx="12763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4870" y="5509867"/>
            <a:ext cx="280440" cy="207282"/>
          </a:xfrm>
          <a:prstGeom prst="rect">
            <a:avLst/>
          </a:prstGeom>
        </p:spPr>
      </p:pic>
      <p:sp>
        <p:nvSpPr>
          <p:cNvPr id="19" name="AutoShape 22"/>
          <p:cNvSpPr>
            <a:spLocks/>
          </p:cNvSpPr>
          <p:nvPr/>
        </p:nvSpPr>
        <p:spPr bwMode="auto">
          <a:xfrm>
            <a:off x="1171554" y="2413614"/>
            <a:ext cx="228600" cy="170259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20" name="AutoShape 22"/>
          <p:cNvSpPr>
            <a:spLocks/>
          </p:cNvSpPr>
          <p:nvPr/>
        </p:nvSpPr>
        <p:spPr bwMode="auto">
          <a:xfrm>
            <a:off x="3137644" y="2318172"/>
            <a:ext cx="228600" cy="170259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21" name="AutoShape 22"/>
          <p:cNvSpPr>
            <a:spLocks/>
          </p:cNvSpPr>
          <p:nvPr/>
        </p:nvSpPr>
        <p:spPr bwMode="auto">
          <a:xfrm>
            <a:off x="1328401" y="3790025"/>
            <a:ext cx="228600" cy="170259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22" name="AutoShape 22"/>
          <p:cNvSpPr>
            <a:spLocks/>
          </p:cNvSpPr>
          <p:nvPr/>
        </p:nvSpPr>
        <p:spPr bwMode="auto">
          <a:xfrm>
            <a:off x="5360107" y="3713948"/>
            <a:ext cx="228600" cy="170259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23" name="AutoShape 22"/>
          <p:cNvSpPr>
            <a:spLocks/>
          </p:cNvSpPr>
          <p:nvPr/>
        </p:nvSpPr>
        <p:spPr bwMode="auto">
          <a:xfrm>
            <a:off x="3355059" y="4289477"/>
            <a:ext cx="228600" cy="170259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24" name="AutoShape 22"/>
          <p:cNvSpPr>
            <a:spLocks/>
          </p:cNvSpPr>
          <p:nvPr/>
        </p:nvSpPr>
        <p:spPr bwMode="auto">
          <a:xfrm>
            <a:off x="3251944" y="3543689"/>
            <a:ext cx="228600" cy="170259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25" name="AutoShape 22"/>
          <p:cNvSpPr>
            <a:spLocks/>
          </p:cNvSpPr>
          <p:nvPr/>
        </p:nvSpPr>
        <p:spPr bwMode="auto">
          <a:xfrm>
            <a:off x="7664535" y="2507663"/>
            <a:ext cx="228600" cy="170259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422" y="4830502"/>
            <a:ext cx="1505843" cy="1164437"/>
          </a:xfrm>
          <a:prstGeom prst="rect">
            <a:avLst/>
          </a:prstGeom>
        </p:spPr>
      </p:pic>
      <p:sp>
        <p:nvSpPr>
          <p:cNvPr id="27" name="AutoShape 13"/>
          <p:cNvSpPr>
            <a:spLocks/>
          </p:cNvSpPr>
          <p:nvPr/>
        </p:nvSpPr>
        <p:spPr bwMode="auto">
          <a:xfrm>
            <a:off x="1389850" y="5233471"/>
            <a:ext cx="228600" cy="17026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64718" y="5117039"/>
            <a:ext cx="1158340" cy="877900"/>
          </a:xfrm>
          <a:prstGeom prst="rect">
            <a:avLst/>
          </a:prstGeom>
        </p:spPr>
      </p:pic>
      <p:sp>
        <p:nvSpPr>
          <p:cNvPr id="29" name="AutoShape 13"/>
          <p:cNvSpPr>
            <a:spLocks/>
          </p:cNvSpPr>
          <p:nvPr/>
        </p:nvSpPr>
        <p:spPr bwMode="auto">
          <a:xfrm>
            <a:off x="3571712" y="5509867"/>
            <a:ext cx="228600" cy="17026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1" name="AutoShape 21"/>
          <p:cNvSpPr>
            <a:spLocks/>
          </p:cNvSpPr>
          <p:nvPr/>
        </p:nvSpPr>
        <p:spPr bwMode="auto">
          <a:xfrm>
            <a:off x="5684845" y="2212682"/>
            <a:ext cx="228600" cy="17026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" name="AutoShape 21"/>
          <p:cNvSpPr>
            <a:spLocks/>
          </p:cNvSpPr>
          <p:nvPr/>
        </p:nvSpPr>
        <p:spPr bwMode="auto">
          <a:xfrm>
            <a:off x="4914822" y="2647066"/>
            <a:ext cx="228600" cy="17026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3" name="AutoShape 21"/>
          <p:cNvSpPr>
            <a:spLocks/>
          </p:cNvSpPr>
          <p:nvPr/>
        </p:nvSpPr>
        <p:spPr bwMode="auto">
          <a:xfrm>
            <a:off x="5126270" y="2328483"/>
            <a:ext cx="228600" cy="17026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4" name="AutoShape 21"/>
          <p:cNvSpPr>
            <a:spLocks/>
          </p:cNvSpPr>
          <p:nvPr/>
        </p:nvSpPr>
        <p:spPr bwMode="auto">
          <a:xfrm>
            <a:off x="7069919" y="2727268"/>
            <a:ext cx="228600" cy="17026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GB" sz="1350">
              <a:solidFill>
                <a:srgbClr val="FFFFFF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168112" y="581380"/>
            <a:ext cx="7843617" cy="837070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B1BB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lvl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 smtClean="0">
                <a:solidFill>
                  <a:srgbClr val="00518E"/>
                </a:solidFill>
              </a:rPr>
              <a:t>Frequently Touched Surfaces</a:t>
            </a:r>
            <a:endParaRPr lang="en-US" sz="4400" b="1" dirty="0">
              <a:solidFill>
                <a:srgbClr val="146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091" y="0"/>
            <a:ext cx="6925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36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Hand </a:t>
            </a:r>
            <a:r>
              <a:rPr lang="en-US" sz="36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Hygiene</a:t>
            </a:r>
            <a:endParaRPr lang="en-US" sz="3600" b="1" dirty="0">
              <a:solidFill>
                <a:srgbClr val="1869A1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456" y="822235"/>
            <a:ext cx="8084275" cy="192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buNone/>
            </a:pPr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What , When, How ?</a:t>
            </a:r>
          </a:p>
          <a:p>
            <a:pPr>
              <a:lnSpc>
                <a:spcPct val="150000"/>
              </a:lnSpc>
              <a:buNone/>
            </a:pPr>
            <a:r>
              <a:rPr lang="en-US" sz="2400" b="1" u="sng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types of Hand Hygiene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buNone/>
            </a:pPr>
            <a:endParaRPr lang="en-US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7954" y="2147798"/>
            <a:ext cx="8229600" cy="42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84772"/>
              </a:buClr>
              <a:buFont typeface="Wingdings" panose="05000000000000000000" pitchFamily="2" charset="2"/>
              <a:buChar char="§"/>
              <a:defRPr/>
            </a:pPr>
            <a:r>
              <a:rPr lang="ar-SA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washing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40-60 seconds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  <a:p>
            <a:pPr marL="461963" indent="-115888">
              <a:buFont typeface="Wingdings" panose="05000000000000000000" pitchFamily="2" charset="2"/>
              <a:buChar char="ü"/>
              <a:defRPr/>
            </a:pPr>
            <a:r>
              <a:rPr lang="en-US" sz="1800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8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visibly soiled hands &amp;  after using  alcohol gel  several times</a:t>
            </a:r>
          </a:p>
          <a:p>
            <a:pPr marL="461963" indent="-115888">
              <a:buFont typeface="Wingdings" panose="05000000000000000000" pitchFamily="2" charset="2"/>
              <a:buChar char="ü"/>
              <a:defRPr/>
            </a:pPr>
            <a:r>
              <a:rPr lang="en-US" sz="1800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sz="18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handling patients colonized/infected with spore-forming organisms</a:t>
            </a:r>
          </a:p>
          <a:p>
            <a:pPr>
              <a:lnSpc>
                <a:spcPct val="100000"/>
              </a:lnSpc>
              <a:buClr>
                <a:srgbClr val="084772"/>
              </a:buClr>
              <a:buFont typeface="Wingdings" panose="05000000000000000000" pitchFamily="2" charset="2"/>
              <a:buChar char="§"/>
              <a:defRPr/>
            </a:pPr>
            <a:r>
              <a:rPr lang="en-GB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GB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alcohol rubs/gels</a:t>
            </a:r>
            <a:r>
              <a:rPr lang="en-GB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20-30 seconds</a:t>
            </a:r>
          </a:p>
          <a:p>
            <a:pPr marL="514350">
              <a:buFont typeface="Wingdings" panose="05000000000000000000" pitchFamily="2" charset="2"/>
              <a:buChar char="ü"/>
              <a:defRPr/>
            </a:pPr>
            <a:r>
              <a:rPr lang="en-US" sz="1800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8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 that are not visibly </a:t>
            </a:r>
            <a:r>
              <a:rPr lang="en-US" sz="1800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soiled.</a:t>
            </a:r>
            <a:endParaRPr lang="en-GB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084772"/>
              </a:buClr>
              <a:buFont typeface="Wingdings" panose="05000000000000000000" pitchFamily="2" charset="2"/>
              <a:buChar char="§"/>
              <a:defRPr/>
            </a:pPr>
            <a:r>
              <a:rPr lang="en-GB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Surgical hand ‘scrub</a:t>
            </a:r>
            <a:r>
              <a:rPr lang="en-GB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>
              <a:buFont typeface="Wingdings" panose="05000000000000000000" pitchFamily="2" charset="2"/>
              <a:buChar char="ü"/>
              <a:defRPr/>
            </a:pPr>
            <a:r>
              <a:rPr lang="en-US" sz="18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brush and nail </a:t>
            </a:r>
            <a:r>
              <a:rPr lang="en-US" sz="1800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</a:p>
          <a:p>
            <a:pPr marL="514350">
              <a:buClr>
                <a:srgbClr val="084772"/>
              </a:buClr>
              <a:buFont typeface="Wingdings" panose="05000000000000000000" pitchFamily="2" charset="2"/>
              <a:buChar char="ü"/>
              <a:defRPr/>
            </a:pPr>
            <a:r>
              <a:rPr lang="en-US" sz="1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5 minutes </a:t>
            </a:r>
            <a:r>
              <a:rPr lang="en-US" sz="18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(first wash of the day); </a:t>
            </a:r>
            <a:r>
              <a:rPr lang="en-US" sz="1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2-3 minutes </a:t>
            </a:r>
            <a:r>
              <a:rPr lang="en-US" sz="18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between operations)</a:t>
            </a:r>
          </a:p>
          <a:p>
            <a:pPr>
              <a:lnSpc>
                <a:spcPct val="100000"/>
              </a:lnSpc>
              <a:buClr>
                <a:srgbClr val="084772"/>
              </a:buClr>
              <a:buFont typeface="Wingdings" panose="05000000000000000000" pitchFamily="2" charset="2"/>
              <a:buChar char="§"/>
              <a:defRPr/>
            </a:pPr>
            <a:endParaRPr lang="en-GB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Clr>
                <a:srgbClr val="084772"/>
              </a:buClr>
              <a:buFont typeface="Wingdings" panose="05000000000000000000" pitchFamily="2" charset="2"/>
              <a:buChar char="§"/>
              <a:defRPr/>
            </a:pPr>
            <a:endParaRPr lang="en-GB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418" y="3557814"/>
            <a:ext cx="1030313" cy="1847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196" y="4069671"/>
            <a:ext cx="1024217" cy="1993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335" y="4800599"/>
            <a:ext cx="1042506" cy="1920406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896" y="1737036"/>
            <a:ext cx="1055187" cy="97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832" y="832937"/>
            <a:ext cx="1033659" cy="91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004" y="803006"/>
            <a:ext cx="1117613" cy="95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94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9541" y="19050"/>
            <a:ext cx="6925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36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Hand </a:t>
            </a:r>
            <a:r>
              <a:rPr lang="en-US" sz="36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Hygiene</a:t>
            </a:r>
            <a:endParaRPr lang="en-US" sz="3600" b="1" dirty="0">
              <a:solidFill>
                <a:srgbClr val="1869A1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9562" y="1134059"/>
            <a:ext cx="5957888" cy="563562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  <a:ea typeface="+mn-ea"/>
                <a:cs typeface="+mn-cs"/>
              </a:rPr>
              <a:t>Tips for perfect clean hands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388" y="2165350"/>
            <a:ext cx="8229600" cy="4216400"/>
          </a:xfrm>
        </p:spPr>
        <p:txBody>
          <a:bodyPr/>
          <a:lstStyle/>
          <a:p>
            <a:pPr eaLnBrk="1" hangingPunct="1">
              <a:defRPr/>
            </a:pPr>
            <a:endParaRPr lang="en-GB" sz="2400" b="1" kern="1200" dirty="0" smtClean="0">
              <a:solidFill>
                <a:srgbClr val="72AF2F"/>
              </a:solidFill>
              <a:latin typeface="Arial" charset="0"/>
              <a:sym typeface="Monotype Sorts" pitchFamily="2" charset="2"/>
            </a:endParaRPr>
          </a:p>
          <a:p>
            <a:pPr eaLnBrk="1" hangingPunct="1">
              <a:defRPr/>
            </a:pPr>
            <a:r>
              <a:rPr lang="en-GB" b="1" kern="1200" dirty="0" smtClean="0">
                <a:solidFill>
                  <a:srgbClr val="72AF2F"/>
                </a:solidFill>
                <a:latin typeface="Arial Black" panose="020B0A04020102020204" pitchFamily="34" charset="0"/>
                <a:sym typeface="Monotype Sorts" pitchFamily="2" charset="2"/>
              </a:rPr>
              <a:t>Fingernails:</a:t>
            </a:r>
          </a:p>
          <a:p>
            <a:pPr marL="457200" lvl="1" indent="0" algn="just" eaLnBrk="1" hangingPunct="1">
              <a:buNone/>
              <a:defRPr/>
            </a:pPr>
            <a:endParaRPr lang="en-GB" sz="1800" b="1" kern="1200" dirty="0" smtClean="0">
              <a:solidFill>
                <a:srgbClr val="0070C0"/>
              </a:solidFill>
              <a:latin typeface="Arial" charset="0"/>
              <a:ea typeface="+mn-ea"/>
              <a:cs typeface="+mn-cs"/>
              <a:sym typeface="Monotype Sorts" pitchFamily="2" charset="2"/>
            </a:endParaRPr>
          </a:p>
          <a:p>
            <a:pPr marL="457200" lvl="1" indent="0" algn="just" eaLnBrk="1" hangingPunct="1">
              <a:buNone/>
              <a:defRPr/>
            </a:pPr>
            <a:r>
              <a:rPr lang="en-GB" sz="1800" b="1" kern="1200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  <a:sym typeface="Monotype Sorts" pitchFamily="2" charset="2"/>
              </a:rPr>
              <a:t>Should be  short, clean, and free from nail varnish as it harbour micro organisms that are not easily removed during hand hygiene.</a:t>
            </a:r>
          </a:p>
          <a:p>
            <a:pPr lvl="1" algn="just" eaLnBrk="1" hangingPunct="1">
              <a:defRPr/>
            </a:pPr>
            <a:endParaRPr lang="en-GB" b="1" dirty="0" smtClean="0">
              <a:solidFill>
                <a:srgbClr val="72AF2F"/>
              </a:solidFill>
              <a:latin typeface="Arial" charset="0"/>
              <a:sym typeface="Monotype Sorts" pitchFamily="2" charset="2"/>
            </a:endParaRPr>
          </a:p>
          <a:p>
            <a:pPr marL="228600" lvl="1">
              <a:spcBef>
                <a:spcPts val="1000"/>
              </a:spcBef>
              <a:defRPr/>
            </a:pPr>
            <a:r>
              <a:rPr lang="en-GB" sz="2800" b="1" dirty="0">
                <a:solidFill>
                  <a:srgbClr val="72AF2F"/>
                </a:solidFill>
                <a:latin typeface="Arial Black" panose="020B0A04020102020204" pitchFamily="34" charset="0"/>
                <a:sym typeface="Monotype Sorts" pitchFamily="2" charset="2"/>
              </a:rPr>
              <a:t>Jewellery:</a:t>
            </a:r>
          </a:p>
          <a:p>
            <a:pPr marL="457200" lvl="1" indent="0">
              <a:buNone/>
              <a:defRPr/>
            </a:pPr>
            <a:r>
              <a:rPr lang="en-US" sz="1800" b="1" dirty="0">
                <a:solidFill>
                  <a:srgbClr val="0070C0"/>
                </a:solidFill>
                <a:latin typeface="Arial" charset="0"/>
              </a:rPr>
              <a:t>For proper hand hygiene REMOVE  hand ring and watch</a:t>
            </a:r>
          </a:p>
          <a:p>
            <a:pPr lvl="1" eaLnBrk="1" hangingPunct="1">
              <a:buFont typeface="Arial" panose="020B0604020202020204" pitchFamily="34" charset="0"/>
              <a:buNone/>
              <a:defRPr/>
            </a:pPr>
            <a:endParaRPr lang="en-GB" sz="2400" dirty="0" smtClean="0"/>
          </a:p>
          <a:p>
            <a:pPr marL="0" indent="0">
              <a:buNone/>
              <a:defRPr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506" y="2165350"/>
            <a:ext cx="835224" cy="847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703" y="2151933"/>
            <a:ext cx="1164437" cy="999831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13" y="2151933"/>
            <a:ext cx="9906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153" y="4273550"/>
            <a:ext cx="2200847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 descr="i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388" y="1219200"/>
            <a:ext cx="8888412" cy="4897395"/>
          </a:xfrm>
          <a:ln w="127000" cap="sq" cmpd="thickThin">
            <a:solidFill>
              <a:srgbClr val="0070C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970491" y="0"/>
            <a:ext cx="6925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36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Hand </a:t>
            </a:r>
            <a:r>
              <a:rPr lang="en-US" sz="36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Rub </a:t>
            </a:r>
            <a:endParaRPr lang="en-US" sz="3600" b="1" dirty="0">
              <a:solidFill>
                <a:srgbClr val="1869A1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5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0491" y="0"/>
            <a:ext cx="6925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36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Hand </a:t>
            </a:r>
            <a:r>
              <a:rPr lang="en-US" sz="36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Wash</a:t>
            </a:r>
            <a:endParaRPr lang="en-US" sz="3600" b="1" dirty="0">
              <a:solidFill>
                <a:srgbClr val="1869A1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148" name="Picture 4" descr="Image result for Hand Wash st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1576"/>
            <a:ext cx="91440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4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4437" y="1673261"/>
            <a:ext cx="8737087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00518E"/>
                </a:solidFill>
              </a:rPr>
              <a:t> </a:t>
            </a:r>
            <a:r>
              <a:rPr lang="en-US" sz="2400" b="1" dirty="0" smtClean="0">
                <a:solidFill>
                  <a:srgbClr val="00518E"/>
                </a:solidFill>
              </a:rPr>
              <a:t>A variety of barriers to protect both the patient and HCW’s from the potential risks of cross infection whenever blood/body fluid splashes are expected to come in contact with mucous membranes, airways, skin and clothing</a:t>
            </a:r>
            <a:endParaRPr lang="en-US" sz="2400" b="1" dirty="0">
              <a:solidFill>
                <a:srgbClr val="00518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433" y="4060866"/>
            <a:ext cx="1856877" cy="1808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2" y="4116455"/>
            <a:ext cx="1286776" cy="2162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302" y="4816235"/>
            <a:ext cx="2152075" cy="1463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3112" y="4247384"/>
            <a:ext cx="1901087" cy="1901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123" y="4407386"/>
            <a:ext cx="1914310" cy="11156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6560" y="266871"/>
            <a:ext cx="8139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36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Personal Protective Equipment</a:t>
            </a:r>
            <a:endParaRPr lang="en-US" sz="3600" b="1" dirty="0">
              <a:solidFill>
                <a:srgbClr val="1869A1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9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180974" y="365098"/>
            <a:ext cx="6436140" cy="631786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B1BB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lvl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 smtClean="0">
                <a:solidFill>
                  <a:srgbClr val="00518E"/>
                </a:solidFill>
              </a:rPr>
              <a:t>Gown</a:t>
            </a:r>
            <a:endParaRPr lang="en-US" sz="4400" b="1" dirty="0">
              <a:solidFill>
                <a:srgbClr val="146A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578" y="1378404"/>
            <a:ext cx="2272472" cy="3936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1" y="1378404"/>
            <a:ext cx="5448300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00518E"/>
                </a:solidFill>
              </a:rPr>
              <a:t> </a:t>
            </a:r>
            <a:r>
              <a:rPr lang="en-US" sz="3200" b="1" dirty="0" smtClean="0">
                <a:solidFill>
                  <a:srgbClr val="00518E"/>
                </a:solidFill>
              </a:rPr>
              <a:t>Gown / apron is use to protect the skin or clothing to be in contact with blood and body fluid that may contain infectious agents</a:t>
            </a:r>
          </a:p>
        </p:txBody>
      </p:sp>
    </p:spTree>
    <p:extLst>
      <p:ext uri="{BB962C8B-B14F-4D97-AF65-F5344CB8AC3E}">
        <p14:creationId xmlns:p14="http://schemas.microsoft.com/office/powerpoint/2010/main" val="34391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33374" y="321244"/>
            <a:ext cx="6436140" cy="631786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B1BB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lvl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>
                <a:solidFill>
                  <a:srgbClr val="00518E"/>
                </a:solidFill>
              </a:rPr>
              <a:t>Protective eyewear</a:t>
            </a:r>
            <a:endParaRPr lang="en-US" sz="4400" b="1" dirty="0">
              <a:solidFill>
                <a:srgbClr val="146A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4" y="1391180"/>
            <a:ext cx="5976938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3600" b="1" dirty="0">
                <a:solidFill>
                  <a:srgbClr val="00518E"/>
                </a:solidFill>
              </a:rPr>
              <a:t>The </a:t>
            </a:r>
            <a:r>
              <a:rPr lang="en-US" sz="36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conjunctival</a:t>
            </a:r>
            <a:r>
              <a:rPr lang="en-US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 </a:t>
            </a:r>
            <a:r>
              <a:rPr lang="en-US" sz="3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mucosa </a:t>
            </a:r>
            <a:r>
              <a:rPr lang="en-US" sz="3600" b="1" dirty="0">
                <a:solidFill>
                  <a:srgbClr val="00518E"/>
                </a:solidFill>
              </a:rPr>
              <a:t>of </a:t>
            </a:r>
            <a:r>
              <a:rPr lang="en-US" sz="3600" b="1" dirty="0" smtClean="0">
                <a:solidFill>
                  <a:srgbClr val="00518E"/>
                </a:solidFill>
              </a:rPr>
              <a:t>HCW’s </a:t>
            </a:r>
            <a:r>
              <a:rPr lang="en-US" sz="3600" b="1" dirty="0">
                <a:solidFill>
                  <a:srgbClr val="00518E"/>
                </a:solidFill>
              </a:rPr>
              <a:t>should be protected from spatter and debris </a:t>
            </a:r>
            <a:r>
              <a:rPr lang="en-US" sz="3600" b="1" dirty="0" smtClean="0">
                <a:solidFill>
                  <a:srgbClr val="00518E"/>
                </a:solidFill>
              </a:rPr>
              <a:t>created during procedures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116" y="1391180"/>
            <a:ext cx="1987468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812" y="3883371"/>
            <a:ext cx="2883658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4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38124" y="225994"/>
            <a:ext cx="6436140" cy="631786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B1BB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lvl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 smtClean="0">
                <a:solidFill>
                  <a:srgbClr val="00518E"/>
                </a:solidFill>
              </a:rPr>
              <a:t>Masks </a:t>
            </a:r>
            <a:endParaRPr lang="en-US" sz="4400" b="1" dirty="0">
              <a:solidFill>
                <a:srgbClr val="146A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124" y="1077005"/>
            <a:ext cx="58007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00518E"/>
                </a:solidFill>
              </a:rPr>
              <a:t>Appropriate masks that cover the nose and mouth should be worn </a:t>
            </a:r>
            <a:r>
              <a:rPr lang="en-US" sz="2400" b="1" dirty="0" smtClean="0">
                <a:solidFill>
                  <a:srgbClr val="00518E"/>
                </a:solidFill>
              </a:rPr>
              <a:t>to </a:t>
            </a:r>
            <a:r>
              <a:rPr lang="en-US" sz="2400" b="1" dirty="0">
                <a:solidFill>
                  <a:srgbClr val="00518E"/>
                </a:solidFill>
              </a:rPr>
              <a:t>protect the respiratory mucosa </a:t>
            </a:r>
            <a:r>
              <a:rPr lang="en-US" sz="2400" b="1" dirty="0" smtClean="0">
                <a:solidFill>
                  <a:srgbClr val="00518E"/>
                </a:solidFill>
              </a:rPr>
              <a:t>from </a:t>
            </a:r>
            <a:r>
              <a:rPr lang="en-US" sz="2400" b="1" dirty="0">
                <a:solidFill>
                  <a:srgbClr val="00518E"/>
                </a:solidFill>
              </a:rPr>
              <a:t>contact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with potentially contaminated droplet material</a:t>
            </a:r>
            <a:r>
              <a:rPr lang="en-US" sz="2400" b="1" dirty="0">
                <a:solidFill>
                  <a:srgbClr val="00518E"/>
                </a:solidFill>
              </a:rPr>
              <a:t>. </a:t>
            </a:r>
            <a:endParaRPr lang="en-US" sz="2400" b="1" dirty="0" smtClean="0">
              <a:solidFill>
                <a:srgbClr val="00518E"/>
              </a:solidFill>
            </a:endParaRPr>
          </a:p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rgbClr val="00518E"/>
                </a:solidFill>
              </a:rPr>
              <a:t>Masks </a:t>
            </a:r>
            <a:r>
              <a:rPr lang="en-US" sz="2400" b="1" dirty="0">
                <a:solidFill>
                  <a:srgbClr val="00518E"/>
                </a:solidFill>
              </a:rPr>
              <a:t>lose efficiency over time, as they become </a:t>
            </a:r>
            <a:r>
              <a:rPr lang="en-US" sz="2400" b="1" dirty="0" smtClean="0">
                <a:solidFill>
                  <a:srgbClr val="00518E"/>
                </a:solidFill>
              </a:rPr>
              <a:t>moist from </a:t>
            </a:r>
            <a:r>
              <a:rPr lang="en-US" sz="2400" b="1" dirty="0">
                <a:solidFill>
                  <a:srgbClr val="00518E"/>
                </a:solidFill>
              </a:rPr>
              <a:t>the </a:t>
            </a:r>
            <a:r>
              <a:rPr lang="en-US" sz="2400" b="1" dirty="0" smtClean="0">
                <a:solidFill>
                  <a:srgbClr val="00518E"/>
                </a:solidFill>
              </a:rPr>
              <a:t>HCW’s </a:t>
            </a:r>
            <a:r>
              <a:rPr lang="en-US" sz="2400" b="1" dirty="0">
                <a:solidFill>
                  <a:srgbClr val="00518E"/>
                </a:solidFill>
              </a:rPr>
              <a:t>breathing. Accordingly, masks should be changed when they </a:t>
            </a:r>
            <a:r>
              <a:rPr lang="en-US" sz="2400" b="1" dirty="0" smtClean="0">
                <a:solidFill>
                  <a:srgbClr val="00518E"/>
                </a:solidFill>
              </a:rPr>
              <a:t>become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contaminated, 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wet</a:t>
            </a:r>
            <a:r>
              <a:rPr lang="en-US" sz="2400" b="1" dirty="0">
                <a:solidFill>
                  <a:srgbClr val="00518E"/>
                </a:solidFill>
              </a:rPr>
              <a:t>.</a:t>
            </a:r>
            <a:endParaRPr lang="en-US" sz="2400" b="1" dirty="0" smtClean="0">
              <a:solidFill>
                <a:srgbClr val="00518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763" y="2622427"/>
            <a:ext cx="292023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38124" y="225994"/>
            <a:ext cx="6436140" cy="631786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B1BB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lvl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 smtClean="0">
                <a:solidFill>
                  <a:srgbClr val="00518E"/>
                </a:solidFill>
              </a:rPr>
              <a:t>Masks </a:t>
            </a:r>
            <a:endParaRPr lang="en-US" sz="4400" b="1" dirty="0">
              <a:solidFill>
                <a:srgbClr val="146A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699"/>
            <a:ext cx="7416800" cy="5200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602" y="1028699"/>
            <a:ext cx="489421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oper Std Black" panose="0208090304030B020404" pitchFamily="18" charset="0"/>
              </a:rPr>
              <a:t>DON’T TOUCH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0326" y="1661283"/>
            <a:ext cx="61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Cooper Std Black" panose="0208090304030B020404" pitchFamily="18" charset="0"/>
              </a:rPr>
              <a:t>THE FRONT OF THE MASK</a:t>
            </a:r>
            <a:endParaRPr lang="en-US" sz="2800" dirty="0">
              <a:solidFill>
                <a:srgbClr val="5B9BD5">
                  <a:lumMod val="75000"/>
                </a:srgbClr>
              </a:solidFill>
              <a:latin typeface="Cooper Std Black" panose="02080903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5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0114" y="445980"/>
            <a:ext cx="47810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Standard Precaution</a:t>
            </a:r>
          </a:p>
        </p:txBody>
      </p:sp>
    </p:spTree>
    <p:extLst>
      <p:ext uri="{BB962C8B-B14F-4D97-AF65-F5344CB8AC3E}">
        <p14:creationId xmlns:p14="http://schemas.microsoft.com/office/powerpoint/2010/main" val="114747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0974" y="-3405898"/>
            <a:ext cx="6657186" cy="8616336"/>
            <a:chOff x="574135" y="-2047309"/>
            <a:chExt cx="6657186" cy="8616336"/>
          </a:xfrm>
        </p:grpSpPr>
        <p:sp>
          <p:nvSpPr>
            <p:cNvPr id="3" name="Freeform 2"/>
            <p:cNvSpPr/>
            <p:nvPr/>
          </p:nvSpPr>
          <p:spPr>
            <a:xfrm>
              <a:off x="574135" y="1723687"/>
              <a:ext cx="6436140" cy="631786"/>
            </a:xfrm>
            <a:custGeom>
              <a:avLst/>
              <a:gdLst>
                <a:gd name="connsiteX0" fmla="*/ 0 w 1778764"/>
                <a:gd name="connsiteY0" fmla="*/ 773763 h 1547525"/>
                <a:gd name="connsiteX1" fmla="*/ 386881 w 1778764"/>
                <a:gd name="connsiteY1" fmla="*/ 0 h 1547525"/>
                <a:gd name="connsiteX2" fmla="*/ 1391883 w 1778764"/>
                <a:gd name="connsiteY2" fmla="*/ 0 h 1547525"/>
                <a:gd name="connsiteX3" fmla="*/ 1778764 w 1778764"/>
                <a:gd name="connsiteY3" fmla="*/ 773763 h 1547525"/>
                <a:gd name="connsiteX4" fmla="*/ 1391883 w 1778764"/>
                <a:gd name="connsiteY4" fmla="*/ 1547525 h 1547525"/>
                <a:gd name="connsiteX5" fmla="*/ 386881 w 1778764"/>
                <a:gd name="connsiteY5" fmla="*/ 1547525 h 1547525"/>
                <a:gd name="connsiteX6" fmla="*/ 0 w 1778764"/>
                <a:gd name="connsiteY6" fmla="*/ 773763 h 154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8764" h="1547525">
                  <a:moveTo>
                    <a:pt x="889381" y="0"/>
                  </a:moveTo>
                  <a:lnTo>
                    <a:pt x="1778763" y="336587"/>
                  </a:lnTo>
                  <a:lnTo>
                    <a:pt x="1778763" y="1210938"/>
                  </a:lnTo>
                  <a:lnTo>
                    <a:pt x="889381" y="1547525"/>
                  </a:lnTo>
                  <a:lnTo>
                    <a:pt x="1" y="1210938"/>
                  </a:lnTo>
                  <a:lnTo>
                    <a:pt x="1" y="336587"/>
                  </a:lnTo>
                  <a:lnTo>
                    <a:pt x="889381" y="0"/>
                  </a:lnTo>
                  <a:close/>
                </a:path>
              </a:pathLst>
            </a:custGeom>
            <a:solidFill>
              <a:srgbClr val="B1BB2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3066" tIns="319102" rIns="283067" bIns="319101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dirty="0">
                  <a:solidFill>
                    <a:srgbClr val="00518E"/>
                  </a:solidFill>
                </a:rPr>
                <a:t>Gloves</a:t>
              </a:r>
              <a:endParaRPr lang="en-US" sz="4400" b="1" dirty="0">
                <a:solidFill>
                  <a:srgbClr val="146AA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7768" y="-2047309"/>
              <a:ext cx="1921066" cy="106725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angle 4"/>
            <p:cNvSpPr/>
            <p:nvPr/>
          </p:nvSpPr>
          <p:spPr>
            <a:xfrm>
              <a:off x="5246220" y="-537494"/>
              <a:ext cx="1985101" cy="106725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827768" y="972322"/>
              <a:ext cx="1921066" cy="106725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246220" y="2482137"/>
              <a:ext cx="1985101" cy="106725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827768" y="3991953"/>
              <a:ext cx="1921066" cy="106725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5246220" y="5501769"/>
              <a:ext cx="1985101" cy="106725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0" name="TextBox 9"/>
          <p:cNvSpPr txBox="1"/>
          <p:nvPr/>
        </p:nvSpPr>
        <p:spPr>
          <a:xfrm>
            <a:off x="0" y="1193123"/>
            <a:ext cx="87370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00518E"/>
                </a:solidFill>
              </a:rPr>
              <a:t>Gloves are worn to protect the hands of the </a:t>
            </a:r>
            <a:r>
              <a:rPr lang="en-US" sz="2400" b="1" dirty="0" smtClean="0">
                <a:solidFill>
                  <a:srgbClr val="00518E"/>
                </a:solidFill>
              </a:rPr>
              <a:t>DHCPs </a:t>
            </a:r>
            <a:r>
              <a:rPr lang="en-US" sz="2400" b="1" dirty="0">
                <a:solidFill>
                  <a:srgbClr val="00518E"/>
                </a:solidFill>
              </a:rPr>
              <a:t>from contamination. </a:t>
            </a:r>
            <a:endParaRPr lang="en-US" sz="2400" b="1" dirty="0" smtClean="0">
              <a:solidFill>
                <a:srgbClr val="00518E"/>
              </a:solidFill>
            </a:endParaRPr>
          </a:p>
          <a:p>
            <a:pPr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rgbClr val="00518E"/>
                </a:solidFill>
              </a:rPr>
              <a:t>Since gloves are </a:t>
            </a:r>
            <a:r>
              <a:rPr lang="en-US" sz="2400" b="1" dirty="0">
                <a:solidFill>
                  <a:srgbClr val="00518E"/>
                </a:solidFill>
              </a:rPr>
              <a:t>not completely free from leaks and may tear, their use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does not replace the need for hand hygiene</a:t>
            </a:r>
            <a:r>
              <a:rPr lang="en-US" sz="2400" b="1" dirty="0">
                <a:solidFill>
                  <a:srgbClr val="00518E"/>
                </a:solidFill>
              </a:rPr>
              <a:t>. </a:t>
            </a:r>
            <a:endParaRPr lang="en-US" sz="2400" b="1" dirty="0" smtClean="0">
              <a:solidFill>
                <a:srgbClr val="00518E"/>
              </a:solidFill>
            </a:endParaRPr>
          </a:p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00518E"/>
                </a:solidFill>
              </a:rPr>
              <a:t>Therefore, effective hand hygiene protocols should be followed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before donning gloves and after removing them</a:t>
            </a:r>
            <a:r>
              <a:rPr lang="en-US" sz="2400" b="1" dirty="0">
                <a:solidFill>
                  <a:srgbClr val="00518E"/>
                </a:solidFill>
              </a:rPr>
              <a:t>.</a:t>
            </a:r>
          </a:p>
          <a:p>
            <a:pPr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defRPr/>
            </a:pPr>
            <a:endParaRPr lang="en-US" sz="2400" b="1" dirty="0">
              <a:solidFill>
                <a:srgbClr val="00518E"/>
              </a:solidFill>
            </a:endParaRPr>
          </a:p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endParaRPr lang="en-US" sz="2400" b="1" dirty="0" smtClean="0">
              <a:solidFill>
                <a:srgbClr val="00518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161" y="4602233"/>
            <a:ext cx="2305840" cy="224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161924" y="348264"/>
            <a:ext cx="6436140" cy="631786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B1BB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lvl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>
                <a:solidFill>
                  <a:srgbClr val="00518E"/>
                </a:solidFill>
              </a:rPr>
              <a:t>Gloves</a:t>
            </a:r>
            <a:endParaRPr lang="en-US" sz="4400" b="1" dirty="0">
              <a:solidFill>
                <a:srgbClr val="146A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24" y="1416070"/>
            <a:ext cx="8616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rgbClr val="00518E"/>
                </a:solidFill>
              </a:rPr>
              <a:t>The </a:t>
            </a:r>
            <a:r>
              <a:rPr lang="en-US" sz="2400" b="1" dirty="0">
                <a:solidFill>
                  <a:srgbClr val="00518E"/>
                </a:solidFill>
              </a:rPr>
              <a:t>same pair of gloves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must be used only for one patient</a:t>
            </a:r>
            <a:r>
              <a:rPr lang="en-US" sz="2400" b="1" dirty="0">
                <a:solidFill>
                  <a:srgbClr val="00518E"/>
                </a:solidFill>
              </a:rPr>
              <a:t>.</a:t>
            </a:r>
          </a:p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rgbClr val="00518E"/>
                </a:solidFill>
              </a:rPr>
              <a:t>Gloves </a:t>
            </a:r>
            <a:r>
              <a:rPr lang="en-US" sz="2400" b="1" dirty="0">
                <a:solidFill>
                  <a:srgbClr val="00518E"/>
                </a:solidFill>
              </a:rPr>
              <a:t>should be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put on immediately before the activity </a:t>
            </a:r>
            <a:r>
              <a:rPr lang="en-US" sz="2400" b="1" dirty="0" smtClean="0">
                <a:solidFill>
                  <a:srgbClr val="00518E"/>
                </a:solidFill>
              </a:rPr>
              <a:t>.</a:t>
            </a:r>
            <a:endParaRPr lang="en-US" sz="2400" b="1" dirty="0">
              <a:solidFill>
                <a:srgbClr val="00518E"/>
              </a:solidFill>
            </a:endParaRPr>
          </a:p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rgbClr val="00518E"/>
                </a:solidFill>
              </a:rPr>
              <a:t>Gloves </a:t>
            </a:r>
            <a:r>
              <a:rPr lang="en-US" sz="2400" b="1" dirty="0">
                <a:solidFill>
                  <a:srgbClr val="00518E"/>
                </a:solidFill>
              </a:rPr>
              <a:t>must be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removed after the activity</a:t>
            </a:r>
            <a:r>
              <a:rPr lang="en-US" sz="2400" b="1" dirty="0" smtClean="0">
                <a:solidFill>
                  <a:srgbClr val="00518E"/>
                </a:solidFill>
              </a:rPr>
              <a:t>.</a:t>
            </a:r>
            <a:endParaRPr lang="en-US" sz="2400" b="1" dirty="0">
              <a:solidFill>
                <a:srgbClr val="00518E"/>
              </a:solidFill>
            </a:endParaRPr>
          </a:p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rgbClr val="00518E"/>
                </a:solidFill>
              </a:rPr>
              <a:t>should </a:t>
            </a:r>
            <a:r>
              <a:rPr lang="en-US" sz="2400" b="1" dirty="0">
                <a:solidFill>
                  <a:srgbClr val="00518E"/>
                </a:solidFill>
              </a:rPr>
              <a:t>be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procedure-specific, not patient-specific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103" y="4160414"/>
            <a:ext cx="2923379" cy="1735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43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67" y="746507"/>
            <a:ext cx="6046651" cy="500671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5004857" y="1296531"/>
            <a:ext cx="3969810" cy="837070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B1BB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lvl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 smtClean="0">
                <a:solidFill>
                  <a:srgbClr val="00518E"/>
                </a:solidFill>
              </a:rPr>
              <a:t>Glove Pyramid</a:t>
            </a:r>
            <a:endParaRPr lang="en-US" sz="4400" b="1" dirty="0">
              <a:solidFill>
                <a:srgbClr val="146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0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4" t="1255" r="49377" b="991"/>
          <a:stretch/>
        </p:blipFill>
        <p:spPr>
          <a:xfrm>
            <a:off x="583474" y="1489165"/>
            <a:ext cx="3466012" cy="4833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627" t="1431" r="888" b="1343"/>
          <a:stretch/>
        </p:blipFill>
        <p:spPr>
          <a:xfrm>
            <a:off x="4981303" y="1645920"/>
            <a:ext cx="3457304" cy="4807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489166" y="322216"/>
            <a:ext cx="6871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</a:rPr>
              <a:t>Donning </a:t>
            </a:r>
            <a:r>
              <a:rPr lang="en-US" sz="4400" b="1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&amp;</a:t>
            </a:r>
            <a:r>
              <a:rPr lang="en-US" sz="4400" b="1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</a:rPr>
              <a:t> Doffing</a:t>
            </a:r>
            <a:endParaRPr lang="en-US" sz="4400" b="1" dirty="0">
              <a:ln w="10541" cmpd="sng">
                <a:noFill/>
                <a:prstDash val="solid"/>
              </a:ln>
              <a:solidFill>
                <a:srgbClr val="00206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Cooper Std Black" panose="02080903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97" y="299382"/>
            <a:ext cx="3513907" cy="5302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23" r="3077"/>
          <a:stretch/>
        </p:blipFill>
        <p:spPr>
          <a:xfrm>
            <a:off x="4529667" y="299382"/>
            <a:ext cx="2387600" cy="496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296334" y="288997"/>
            <a:ext cx="6781800" cy="837070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B1BB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lvl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 smtClean="0">
                <a:solidFill>
                  <a:srgbClr val="00518E"/>
                </a:solidFill>
              </a:rPr>
              <a:t>Safe Injection Practices</a:t>
            </a:r>
            <a:endParaRPr lang="en-US" sz="4400" b="1" dirty="0">
              <a:solidFill>
                <a:srgbClr val="146A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342" t="4470" r="5613" b="28804"/>
          <a:stretch/>
        </p:blipFill>
        <p:spPr>
          <a:xfrm>
            <a:off x="7078134" y="2919163"/>
            <a:ext cx="1888742" cy="2126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23999"/>
            <a:ext cx="898313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b="1" dirty="0" smtClean="0"/>
          </a:p>
          <a:p>
            <a:pPr marL="342900" indent="-342900" algn="just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518E"/>
                </a:solidFill>
              </a:rPr>
              <a:t>Do not recap, bend</a:t>
            </a:r>
            <a:r>
              <a:rPr lang="en-US" sz="2400" b="1" dirty="0">
                <a:solidFill>
                  <a:srgbClr val="00518E"/>
                </a:solidFill>
              </a:rPr>
              <a:t>, break, or hand-manipulate used </a:t>
            </a:r>
            <a:r>
              <a:rPr lang="en-US" sz="2400" b="1" dirty="0" smtClean="0">
                <a:solidFill>
                  <a:srgbClr val="00518E"/>
                </a:solidFill>
              </a:rPr>
              <a:t>needles. </a:t>
            </a:r>
          </a:p>
          <a:p>
            <a:pPr marL="342900" indent="-342900" algn="just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518E"/>
                </a:solidFill>
              </a:rPr>
              <a:t>I</a:t>
            </a:r>
            <a:r>
              <a:rPr lang="en-US" sz="2400" b="1" dirty="0" smtClean="0">
                <a:solidFill>
                  <a:srgbClr val="00518E"/>
                </a:solidFill>
              </a:rPr>
              <a:t>f </a:t>
            </a:r>
            <a:r>
              <a:rPr lang="en-US" sz="2400" b="1" dirty="0">
                <a:solidFill>
                  <a:srgbClr val="00518E"/>
                </a:solidFill>
              </a:rPr>
              <a:t>recapping is </a:t>
            </a:r>
            <a:r>
              <a:rPr lang="en-US" sz="2400" b="1" dirty="0" smtClean="0">
                <a:solidFill>
                  <a:srgbClr val="00518E"/>
                </a:solidFill>
              </a:rPr>
              <a:t>required</a:t>
            </a:r>
            <a:r>
              <a:rPr lang="en-US" sz="2400" b="1" dirty="0">
                <a:solidFill>
                  <a:srgbClr val="00518E"/>
                </a:solidFill>
              </a:rPr>
              <a:t>, use a one-handed scoop technique </a:t>
            </a:r>
            <a:r>
              <a:rPr lang="en-US" sz="2400" b="1" dirty="0" smtClean="0">
                <a:solidFill>
                  <a:srgbClr val="00518E"/>
                </a:solidFill>
              </a:rPr>
              <a:t>only.</a:t>
            </a:r>
          </a:p>
          <a:p>
            <a:pPr marL="342900" indent="-342900" algn="just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518E"/>
                </a:solidFill>
              </a:rPr>
              <a:t>U</a:t>
            </a:r>
            <a:r>
              <a:rPr lang="en-US" sz="2400" b="1" dirty="0" smtClean="0">
                <a:solidFill>
                  <a:srgbClr val="00518E"/>
                </a:solidFill>
              </a:rPr>
              <a:t>se </a:t>
            </a:r>
            <a:r>
              <a:rPr lang="en-US" sz="2400" b="1" dirty="0">
                <a:solidFill>
                  <a:srgbClr val="00518E"/>
                </a:solidFill>
              </a:rPr>
              <a:t>safety features when </a:t>
            </a:r>
            <a:r>
              <a:rPr lang="en-US" sz="2400" b="1" dirty="0" smtClean="0">
                <a:solidFill>
                  <a:srgbClr val="00518E"/>
                </a:solidFill>
              </a:rPr>
              <a:t>available.</a:t>
            </a:r>
          </a:p>
          <a:p>
            <a:pPr marL="342900" indent="-342900" algn="just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518E"/>
                </a:solidFill>
              </a:rPr>
              <a:t>Place </a:t>
            </a:r>
            <a:r>
              <a:rPr lang="en-US" sz="2400" b="1" dirty="0">
                <a:solidFill>
                  <a:srgbClr val="00518E"/>
                </a:solidFill>
              </a:rPr>
              <a:t>used sharps in puncture-resistant </a:t>
            </a:r>
            <a:r>
              <a:rPr lang="en-US" sz="2400" b="1" dirty="0" smtClean="0">
                <a:solidFill>
                  <a:srgbClr val="00518E"/>
                </a:solidFill>
              </a:rPr>
              <a:t>container.</a:t>
            </a:r>
          </a:p>
          <a:p>
            <a:pPr marL="342900" indent="-342900" algn="just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518E"/>
                </a:solidFill>
              </a:rPr>
              <a:t>Use Single Dose </a:t>
            </a:r>
            <a:r>
              <a:rPr lang="en-US" sz="2400" b="1" dirty="0" smtClean="0">
                <a:solidFill>
                  <a:srgbClr val="00518E"/>
                </a:solidFill>
              </a:rPr>
              <a:t>vials.</a:t>
            </a:r>
            <a:endParaRPr lang="en-US" sz="2400" b="1" dirty="0">
              <a:solidFill>
                <a:srgbClr val="00518E"/>
              </a:solidFill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rgbClr val="0051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2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168"/>
          <a:stretch/>
        </p:blipFill>
        <p:spPr>
          <a:xfrm>
            <a:off x="0" y="0"/>
            <a:ext cx="491296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63" y="0"/>
            <a:ext cx="50395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86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0" y="802767"/>
            <a:ext cx="89831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b="1" dirty="0" smtClean="0"/>
          </a:p>
          <a:p>
            <a:pPr marL="342900" indent="-342900" algn="just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518E"/>
                </a:solidFill>
              </a:rPr>
              <a:t>Handle used patient care equipment soiled with blood, body </a:t>
            </a:r>
            <a:r>
              <a:rPr lang="en-US" sz="2400" b="1" dirty="0" smtClean="0">
                <a:solidFill>
                  <a:srgbClr val="00518E"/>
                </a:solidFill>
              </a:rPr>
              <a:t>fluids in </a:t>
            </a:r>
            <a:r>
              <a:rPr lang="en-US" sz="2400" b="1" dirty="0">
                <a:solidFill>
                  <a:srgbClr val="00518E"/>
                </a:solidFill>
              </a:rPr>
              <a:t>a manner that prevents </a:t>
            </a:r>
            <a:r>
              <a:rPr lang="en-US" sz="2400" b="1" dirty="0" smtClean="0">
                <a:solidFill>
                  <a:srgbClr val="00518E"/>
                </a:solidFill>
              </a:rPr>
              <a:t>transfer of microorganisms to one’s self, other patients and environments. </a:t>
            </a:r>
          </a:p>
          <a:p>
            <a:pPr marL="342900" indent="-342900" algn="just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i="1" u="sng" dirty="0" smtClean="0">
                <a:solidFill>
                  <a:srgbClr val="00518E"/>
                </a:solidFill>
              </a:rPr>
              <a:t>Single </a:t>
            </a:r>
            <a:r>
              <a:rPr lang="en-US" sz="2400" b="1" i="1" u="sng" dirty="0">
                <a:solidFill>
                  <a:srgbClr val="00518E"/>
                </a:solidFill>
              </a:rPr>
              <a:t>use</a:t>
            </a:r>
            <a:r>
              <a:rPr lang="en-US" sz="2400" b="1" dirty="0" smtClean="0">
                <a:solidFill>
                  <a:srgbClr val="00518E"/>
                </a:solidFill>
              </a:rPr>
              <a:t>,</a:t>
            </a:r>
            <a:r>
              <a:rPr lang="en-US" sz="2400" b="1" dirty="0">
                <a:solidFill>
                  <a:srgbClr val="00518E"/>
                </a:solidFill>
              </a:rPr>
              <a:t> disposable items must be disposed properly.</a:t>
            </a:r>
          </a:p>
          <a:p>
            <a:pPr marL="342900" indent="-342900" algn="just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i="1" u="sng" dirty="0">
                <a:solidFill>
                  <a:srgbClr val="00518E"/>
                </a:solidFill>
              </a:rPr>
              <a:t>Reusable items</a:t>
            </a:r>
            <a:r>
              <a:rPr lang="en-US" sz="2400" b="1" dirty="0">
                <a:solidFill>
                  <a:srgbClr val="00518E"/>
                </a:solidFill>
              </a:rPr>
              <a:t>  have to be been cleaned and reprocessed appropriately, prior to use on another patient based on the manufacture recommendation and the intended use (Spaulding criteria</a:t>
            </a:r>
            <a:r>
              <a:rPr lang="en-US" sz="2400" b="1" dirty="0" smtClean="0">
                <a:solidFill>
                  <a:srgbClr val="00518E"/>
                </a:solidFill>
              </a:rPr>
              <a:t>).</a:t>
            </a:r>
            <a:endParaRPr lang="en-US" sz="2400" b="1" dirty="0">
              <a:solidFill>
                <a:srgbClr val="00518E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389467" y="399065"/>
            <a:ext cx="6858000" cy="676202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B1BB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lvl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 smtClean="0">
                <a:solidFill>
                  <a:srgbClr val="00518E"/>
                </a:solidFill>
              </a:rPr>
              <a:t>Patient Care Equipment</a:t>
            </a:r>
            <a:endParaRPr lang="en-US" sz="4400" b="1" dirty="0">
              <a:solidFill>
                <a:srgbClr val="146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0" y="778934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b="1" dirty="0" smtClean="0"/>
          </a:p>
          <a:p>
            <a:pPr marL="342900" indent="-342900" algn="just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Cleaning: </a:t>
            </a:r>
            <a:r>
              <a:rPr lang="en-US" sz="2400" b="1" dirty="0" smtClean="0">
                <a:solidFill>
                  <a:srgbClr val="00518E"/>
                </a:solidFill>
              </a:rPr>
              <a:t>Removal </a:t>
            </a:r>
            <a:r>
              <a:rPr lang="en-US" sz="2400" b="1" dirty="0">
                <a:solidFill>
                  <a:srgbClr val="00518E"/>
                </a:solidFill>
              </a:rPr>
              <a:t>of adherent visible soil, blood, protein substances (tissue) and other debris from surfaces by mechanical or manual process.</a:t>
            </a:r>
          </a:p>
          <a:p>
            <a:pPr marL="342900" indent="-342900" algn="just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Disinfection:</a:t>
            </a:r>
            <a:r>
              <a:rPr lang="en-US" sz="2400" b="1" dirty="0">
                <a:solidFill>
                  <a:srgbClr val="00518E"/>
                </a:solidFill>
              </a:rPr>
              <a:t> </a:t>
            </a:r>
            <a:r>
              <a:rPr lang="en-US" sz="2400" b="1" dirty="0" smtClean="0">
                <a:solidFill>
                  <a:srgbClr val="00518E"/>
                </a:solidFill>
              </a:rPr>
              <a:t>Destruction of  most viable pathogenic microorganisms to a specific level except </a:t>
            </a:r>
            <a:r>
              <a:rPr lang="en-US" sz="2400" b="1" u="sng" dirty="0" smtClean="0">
                <a:solidFill>
                  <a:srgbClr val="00518E"/>
                </a:solidFill>
              </a:rPr>
              <a:t>spores</a:t>
            </a:r>
            <a:r>
              <a:rPr lang="en-US" sz="2400" b="1" dirty="0" smtClean="0">
                <a:solidFill>
                  <a:srgbClr val="00518E"/>
                </a:solidFill>
              </a:rPr>
              <a:t>  (high, intermediate, and low). </a:t>
            </a:r>
            <a:endParaRPr lang="en-US" sz="2400" b="1" dirty="0">
              <a:solidFill>
                <a:srgbClr val="00518E"/>
              </a:solidFill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Sterilization:</a:t>
            </a:r>
            <a:r>
              <a:rPr lang="en-US" sz="2400" b="1" dirty="0">
                <a:solidFill>
                  <a:srgbClr val="00518E"/>
                </a:solidFill>
              </a:rPr>
              <a:t> The process by which all forms of microorganism, including bacteria, viruses, spores and fungi are destroyed.</a:t>
            </a:r>
          </a:p>
        </p:txBody>
      </p:sp>
      <p:sp>
        <p:nvSpPr>
          <p:cNvPr id="37" name="Freeform 36"/>
          <p:cNvSpPr/>
          <p:nvPr/>
        </p:nvSpPr>
        <p:spPr>
          <a:xfrm>
            <a:off x="431800" y="102732"/>
            <a:ext cx="6858000" cy="676202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B1BB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lvl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 smtClean="0">
                <a:solidFill>
                  <a:srgbClr val="00518E"/>
                </a:solidFill>
              </a:rPr>
              <a:t>Definitions </a:t>
            </a:r>
            <a:endParaRPr lang="en-US" sz="4400" b="1" dirty="0">
              <a:solidFill>
                <a:srgbClr val="146A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1330" y="5548564"/>
            <a:ext cx="3277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b="1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MC-ICD-P/29,30 ,35 &amp;41</a:t>
            </a:r>
          </a:p>
        </p:txBody>
      </p:sp>
    </p:spTree>
    <p:extLst>
      <p:ext uri="{BB962C8B-B14F-4D97-AF65-F5344CB8AC3E}">
        <p14:creationId xmlns:p14="http://schemas.microsoft.com/office/powerpoint/2010/main" val="35531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0" y="660401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b="1" dirty="0" smtClean="0"/>
          </a:p>
          <a:p>
            <a:pPr>
              <a:lnSpc>
                <a:spcPct val="150000"/>
              </a:lnSpc>
            </a:pP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LOW-LEVEL DISINFECTION (LLD):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518E"/>
                </a:solidFill>
              </a:rPr>
              <a:t>Low-level disinfection eliminates vegetative (‘live’) bacteria, some fungi and enveloped viruses. LLD is used for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noncritical</a:t>
            </a:r>
            <a:r>
              <a:rPr lang="en-US" sz="2400" b="1" dirty="0">
                <a:solidFill>
                  <a:srgbClr val="00518E"/>
                </a:solidFill>
              </a:rPr>
              <a:t> medical equipment/devices.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HIGH-LEVEL DISINFECTION (HLD):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518E"/>
                </a:solidFill>
              </a:rPr>
              <a:t>High-level disinfection eliminates vegetative bacteria, enveloped viruses, fungi, mycobacteria (e.g., Tuberculosis) and non-enveloped viruses. HLD is used for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semi critical </a:t>
            </a:r>
            <a:r>
              <a:rPr lang="en-US" sz="2400" b="1" dirty="0">
                <a:solidFill>
                  <a:srgbClr val="00518E"/>
                </a:solidFill>
              </a:rPr>
              <a:t>medical equipment/devices. </a:t>
            </a:r>
          </a:p>
        </p:txBody>
      </p:sp>
      <p:sp>
        <p:nvSpPr>
          <p:cNvPr id="37" name="Freeform 36"/>
          <p:cNvSpPr/>
          <p:nvPr/>
        </p:nvSpPr>
        <p:spPr>
          <a:xfrm>
            <a:off x="431800" y="102732"/>
            <a:ext cx="6858000" cy="676202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B1BB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lvl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 smtClean="0">
                <a:solidFill>
                  <a:srgbClr val="00518E"/>
                </a:solidFill>
              </a:rPr>
              <a:t>Definitions </a:t>
            </a:r>
            <a:endParaRPr lang="en-US" sz="4400" b="1" dirty="0">
              <a:solidFill>
                <a:srgbClr val="146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2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/>
          <a:stretch/>
        </p:blipFill>
        <p:spPr bwMode="auto">
          <a:xfrm>
            <a:off x="0" y="84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15958" y="3558768"/>
            <a:ext cx="8346107" cy="1100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buClr>
                <a:schemeClr val="accent2">
                  <a:lumMod val="75000"/>
                </a:schemeClr>
              </a:buClr>
            </a:pP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use knowledge to asses risk in practice.</a:t>
            </a:r>
          </a:p>
          <a:p>
            <a:pPr algn="just">
              <a:lnSpc>
                <a:spcPct val="160000"/>
              </a:lnSpc>
              <a:buClr>
                <a:schemeClr val="accent2">
                  <a:lumMod val="75000"/>
                </a:schemeClr>
              </a:buClr>
            </a:pPr>
            <a:endParaRPr lang="en-US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3999" y="4340744"/>
            <a:ext cx="5266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buClr>
                <a:schemeClr val="accent2">
                  <a:lumMod val="75000"/>
                </a:schemeClr>
              </a:buClr>
            </a:pP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work competently to reduce the risk of infection for service users, colleagues and self.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2266" y="2360249"/>
            <a:ext cx="8144934" cy="1014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buClr>
                <a:schemeClr val="accent2">
                  <a:lumMod val="75000"/>
                </a:schemeClr>
              </a:buClr>
            </a:pP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able to apply essential elements </a:t>
            </a: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</a:p>
          <a:p>
            <a:pPr algn="just">
              <a:lnSpc>
                <a:spcPct val="160000"/>
              </a:lnSpc>
              <a:buClr>
                <a:schemeClr val="accent2">
                  <a:lumMod val="75000"/>
                </a:schemeClr>
              </a:buClr>
            </a:pP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infection control precautions.</a:t>
            </a:r>
          </a:p>
        </p:txBody>
      </p:sp>
      <p:sp>
        <p:nvSpPr>
          <p:cNvPr id="7" name="Rectangle 6"/>
          <p:cNvSpPr/>
          <p:nvPr/>
        </p:nvSpPr>
        <p:spPr>
          <a:xfrm>
            <a:off x="558800" y="5308598"/>
            <a:ext cx="1049867" cy="1024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1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4667" y="738804"/>
            <a:ext cx="8926172" cy="176140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008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The most important step in instrument reprocessing is….</a:t>
            </a: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575953" y="2735301"/>
            <a:ext cx="5791200" cy="17760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6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…Cleaning!</a:t>
            </a:r>
          </a:p>
        </p:txBody>
      </p:sp>
    </p:spTree>
    <p:extLst>
      <p:ext uri="{BB962C8B-B14F-4D97-AF65-F5344CB8AC3E}">
        <p14:creationId xmlns:p14="http://schemas.microsoft.com/office/powerpoint/2010/main" val="62468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03581" y="153153"/>
            <a:ext cx="6436140" cy="631786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F88617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lvl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146AA0"/>
                </a:solidFill>
              </a:rPr>
              <a:t>Environmental Control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079120"/>
            <a:ext cx="873708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Routine Cleaning:</a:t>
            </a:r>
            <a:r>
              <a:rPr lang="en-US" sz="2000" b="1" dirty="0" smtClean="0">
                <a:solidFill>
                  <a:srgbClr val="00518E"/>
                </a:solidFill>
              </a:rPr>
              <a:t> </a:t>
            </a:r>
            <a:r>
              <a:rPr lang="en-US" sz="16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 approved disinfectant ,                 </a:t>
            </a:r>
            <a:r>
              <a:rPr lang="en-US" sz="16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MC-ICD-P/14</a:t>
            </a:r>
          </a:p>
          <a:p>
            <a:pPr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endParaRPr lang="en-US" sz="16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buClr>
                <a:srgbClr val="F79646">
                  <a:lumMod val="75000"/>
                </a:srgbClr>
              </a:buClr>
              <a:buSzPct val="131000"/>
              <a:defRPr/>
            </a:pP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AZO with Contact time </a:t>
            </a:r>
            <a:r>
              <a:rPr lang="en-US" sz="2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min</a:t>
            </a: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200000"/>
              </a:lnSpc>
              <a:buClr>
                <a:srgbClr val="F79646">
                  <a:lumMod val="75000"/>
                </a:srgbClr>
              </a:buClr>
              <a:buSzPct val="131000"/>
              <a:defRPr/>
            </a:pPr>
            <a:r>
              <a:rPr lang="en-US" dirty="0" smtClean="0"/>
              <a:t> </a:t>
            </a: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DesNet plus with contact time </a:t>
            </a:r>
            <a:r>
              <a:rPr lang="en-US" sz="2800" b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min.</a:t>
            </a:r>
          </a:p>
          <a:p>
            <a:pPr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defRPr/>
            </a:pPr>
            <a:endParaRPr lang="en-US" sz="16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Special Pathogen:</a:t>
            </a:r>
          </a:p>
          <a:p>
            <a:pPr marL="739775" lvl="4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MDRO/ MRSA</a:t>
            </a:r>
            <a:r>
              <a:rPr lang="en-US" sz="16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routine cleaning</a:t>
            </a:r>
          </a:p>
          <a:p>
            <a:pPr marL="739775" lvl="4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VRE</a:t>
            </a:r>
            <a:r>
              <a:rPr lang="en-US" sz="16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vigorous cleaning.</a:t>
            </a:r>
          </a:p>
          <a:p>
            <a:pPr marL="739775" lvl="4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Clostridium Defficille</a:t>
            </a:r>
            <a:r>
              <a:rPr lang="en-US" sz="16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Hypochlorite Releasing Products (</a:t>
            </a:r>
            <a:r>
              <a:rPr lang="en-US" sz="16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time 2 min)</a:t>
            </a:r>
          </a:p>
          <a:p>
            <a:pPr marL="396875" lvl="4" algn="just">
              <a:lnSpc>
                <a:spcPct val="150000"/>
              </a:lnSpc>
            </a:pPr>
            <a:endParaRPr lang="en-US" sz="16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endParaRPr lang="en-US" sz="2400" b="1" dirty="0">
              <a:solidFill>
                <a:srgbClr val="00518E"/>
              </a:solidFill>
            </a:endParaRPr>
          </a:p>
        </p:txBody>
      </p:sp>
      <p:pic>
        <p:nvPicPr>
          <p:cNvPr id="1028" name="Picture 4" descr="Image result for azo spray ms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t="4202" r="18168" b="3136"/>
          <a:stretch/>
        </p:blipFill>
        <p:spPr bwMode="auto">
          <a:xfrm>
            <a:off x="4190999" y="1591288"/>
            <a:ext cx="795867" cy="154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DesNet pl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2365988"/>
            <a:ext cx="1323406" cy="132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ersept Hypochlorite Releasing Product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19"/>
          <a:stretch/>
        </p:blipFill>
        <p:spPr bwMode="auto">
          <a:xfrm>
            <a:off x="7958667" y="4144096"/>
            <a:ext cx="837687" cy="13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1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91" y="0"/>
            <a:ext cx="6854759" cy="5961888"/>
          </a:xfrm>
          <a:prstGeom prst="rect">
            <a:avLst/>
          </a:prstGeom>
        </p:spPr>
      </p:pic>
      <p:pic>
        <p:nvPicPr>
          <p:cNvPr id="2052" name="Picture 4" descr="Image result for persept Hypochlorite Releasing Produc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150" y="689627"/>
            <a:ext cx="1495303" cy="149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54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spillage</a:t>
            </a:r>
            <a:endParaRPr lang="en-US" dirty="0"/>
          </a:p>
        </p:txBody>
      </p:sp>
      <p:pic>
        <p:nvPicPr>
          <p:cNvPr id="4" name="Picture 4" descr="Image result for persept Hypochlorite Releasing Produc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65126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blood spill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" y="3452817"/>
            <a:ext cx="5066242" cy="321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82711" y="3972755"/>
            <a:ext cx="2106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lvl="4" indent="-257175"/>
            <a:r>
              <a:rPr lang="en-US" sz="2800" b="1" i="1" u="sng" dirty="0"/>
              <a:t>MC-ICD-P/01</a:t>
            </a:r>
          </a:p>
        </p:txBody>
      </p:sp>
    </p:spTree>
    <p:extLst>
      <p:ext uri="{BB962C8B-B14F-4D97-AF65-F5344CB8AC3E}">
        <p14:creationId xmlns:p14="http://schemas.microsoft.com/office/powerpoint/2010/main" val="202379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0" y="1269994"/>
            <a:ext cx="1737673" cy="1923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99" y="-4546"/>
            <a:ext cx="1401642" cy="1542124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618" y="308290"/>
            <a:ext cx="4456643" cy="631786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F88617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146AA0"/>
                </a:solidFill>
              </a:rPr>
              <a:t>Textile and laundry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0899" y="2231956"/>
            <a:ext cx="6951822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shaking the items. </a:t>
            </a:r>
            <a:b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Dispose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soiled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items in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bag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None/>
            </a:pPr>
            <a:endParaRPr lang="en-US" sz="24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Dispose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soiled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items 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transparent water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soluble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bag.</a:t>
            </a:r>
          </a:p>
        </p:txBody>
      </p:sp>
      <p:pic>
        <p:nvPicPr>
          <p:cNvPr id="4098" name="Picture 2" descr="Image result for transparent water soluble bag for  hospital laund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33" y="3510292"/>
            <a:ext cx="1744134" cy="1931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868103" y="5441369"/>
            <a:ext cx="2106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Aft>
                <a:spcPct val="0"/>
              </a:spcAft>
              <a:buNone/>
            </a:pPr>
            <a:r>
              <a:rPr lang="en-US" sz="2800" b="1" i="1" u="sng" dirty="0">
                <a:solidFill>
                  <a:prstClr val="black">
                    <a:lumMod val="95000"/>
                    <a:lumOff val="5000"/>
                  </a:prstClr>
                </a:solidFill>
              </a:rPr>
              <a:t>MC-ICD-P/36</a:t>
            </a:r>
          </a:p>
        </p:txBody>
      </p:sp>
    </p:spTree>
    <p:extLst>
      <p:ext uri="{BB962C8B-B14F-4D97-AF65-F5344CB8AC3E}">
        <p14:creationId xmlns:p14="http://schemas.microsoft.com/office/powerpoint/2010/main" val="126212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45744" y="210754"/>
            <a:ext cx="4456643" cy="631786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F88617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146AA0"/>
                </a:solidFill>
              </a:rPr>
              <a:t>Waste Disposal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88" y="1016950"/>
            <a:ext cx="8409062" cy="4365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7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14866" y="1327597"/>
            <a:ext cx="8729134" cy="42672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en-US" dirty="0"/>
          </a:p>
          <a:p>
            <a:pPr>
              <a:lnSpc>
                <a:spcPct val="17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7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Prevention of </a:t>
            </a:r>
            <a:r>
              <a:rPr lang="en-US" sz="7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sharps-related </a:t>
            </a:r>
            <a:r>
              <a:rPr lang="en-US" sz="7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injuries.</a:t>
            </a:r>
          </a:p>
          <a:p>
            <a:pPr>
              <a:lnSpc>
                <a:spcPct val="17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7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Precautions </a:t>
            </a:r>
            <a:r>
              <a:rPr lang="en-US" sz="7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aerosol-generating </a:t>
            </a:r>
            <a:r>
              <a:rPr lang="en-US" sz="7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procedures.</a:t>
            </a:r>
            <a:endParaRPr lang="en-US" sz="70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7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Prevention of mucous membrane </a:t>
            </a:r>
            <a:r>
              <a:rPr lang="en-US" sz="7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contact.</a:t>
            </a:r>
            <a:r>
              <a:rPr lang="en-US" sz="7200" b="1" dirty="0" smtClean="0">
                <a:latin typeface="Gill Sans MT" pitchFamily="34" charset="0"/>
              </a:rPr>
              <a:t>	</a:t>
            </a:r>
          </a:p>
          <a:p>
            <a:pPr marL="0" lvl="1" indent="0">
              <a:lnSpc>
                <a:spcPct val="120000"/>
              </a:lnSpc>
              <a:buClr>
                <a:schemeClr val="accent2">
                  <a:lumMod val="75000"/>
                </a:schemeClr>
              </a:buClr>
              <a:buNone/>
            </a:pPr>
            <a:r>
              <a:rPr lang="en-US" sz="7200" b="1" dirty="0" smtClean="0">
                <a:latin typeface="Gill Sans MT" pitchFamily="34" charset="0"/>
              </a:rPr>
              <a:t>	</a:t>
            </a:r>
          </a:p>
          <a:p>
            <a:pPr marL="342900" lvl="1" indent="-342900">
              <a:lnSpc>
                <a:spcPct val="120000"/>
              </a:lnSpc>
              <a:buNone/>
            </a:pPr>
            <a:r>
              <a:rPr lang="en-US" sz="7200" b="1" dirty="0" smtClean="0">
                <a:latin typeface="Gill Sans MT" pitchFamily="34" charset="0"/>
              </a:rPr>
              <a:t>		</a:t>
            </a:r>
          </a:p>
        </p:txBody>
      </p:sp>
      <p:sp>
        <p:nvSpPr>
          <p:cNvPr id="10" name="Freeform 9"/>
          <p:cNvSpPr/>
          <p:nvPr/>
        </p:nvSpPr>
        <p:spPr>
          <a:xfrm>
            <a:off x="1109344" y="200887"/>
            <a:ext cx="5553923" cy="631786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F88617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rgbClr val="146AA0"/>
                </a:solidFill>
              </a:rPr>
              <a:t>Worker Safety </a:t>
            </a:r>
            <a:endParaRPr lang="en-US" sz="2800" b="1" dirty="0">
              <a:solidFill>
                <a:srgbClr val="146AA0"/>
              </a:solidFill>
            </a:endParaRPr>
          </a:p>
        </p:txBody>
      </p:sp>
      <p:pic>
        <p:nvPicPr>
          <p:cNvPr id="7170" name="Picture 2" descr="Image result for Worker Safe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" y="4629461"/>
            <a:ext cx="2900892" cy="165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9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827" y="1671460"/>
            <a:ext cx="2186674" cy="2746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Freeform 6"/>
          <p:cNvSpPr/>
          <p:nvPr/>
        </p:nvSpPr>
        <p:spPr>
          <a:xfrm>
            <a:off x="1109344" y="200887"/>
            <a:ext cx="6044989" cy="631786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F88617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rgbClr val="146AA0"/>
                </a:solidFill>
              </a:rPr>
              <a:t>Patient Placement and Transport</a:t>
            </a:r>
            <a:endParaRPr lang="en-US" sz="2800" b="1" dirty="0">
              <a:solidFill>
                <a:srgbClr val="146A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923" y="1304896"/>
            <a:ext cx="869470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u="sng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Prioritize </a:t>
            </a:r>
            <a:r>
              <a:rPr lang="en-US" sz="2000" b="1" u="sng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single room for patients with </a:t>
            </a: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of </a:t>
            </a: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infection transmission,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likely 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contaminate the environment</a:t>
            </a: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increased risk of acquiring infection or </a:t>
            </a:r>
            <a:endParaRPr lang="en-US" sz="20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outcome following infection</a:t>
            </a: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u="sng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</a:t>
            </a:r>
            <a:r>
              <a:rPr lang="en-US" sz="2000" b="1" u="sng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infection should be contained</a:t>
            </a:r>
          </a:p>
        </p:txBody>
      </p:sp>
      <p:sp>
        <p:nvSpPr>
          <p:cNvPr id="3" name="Rectangle 2"/>
          <p:cNvSpPr/>
          <p:nvPr/>
        </p:nvSpPr>
        <p:spPr>
          <a:xfrm>
            <a:off x="1024281" y="5363691"/>
            <a:ext cx="1421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MC-ICD-P/06</a:t>
            </a:r>
          </a:p>
        </p:txBody>
      </p:sp>
    </p:spTree>
    <p:extLst>
      <p:ext uri="{BB962C8B-B14F-4D97-AF65-F5344CB8AC3E}">
        <p14:creationId xmlns:p14="http://schemas.microsoft.com/office/powerpoint/2010/main" val="32442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030" y="3574473"/>
            <a:ext cx="3310232" cy="2604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391" y="1251629"/>
            <a:ext cx="3089510" cy="2087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36" y="1377517"/>
            <a:ext cx="4683700" cy="480161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1109344" y="200887"/>
            <a:ext cx="5553923" cy="631786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F88617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rgbClr val="146AA0"/>
                </a:solidFill>
              </a:rPr>
              <a:t>Cough Etiquette</a:t>
            </a:r>
            <a:endParaRPr lang="en-US" sz="2800" b="1" dirty="0">
              <a:solidFill>
                <a:srgbClr val="146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6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619" y="1630492"/>
            <a:ext cx="3883124" cy="416505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2231" y="1630492"/>
            <a:ext cx="4419600" cy="4165051"/>
          </a:xfr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latin typeface="Gill Sans MT" pitchFamily="34" charset="0"/>
            </a:endParaRPr>
          </a:p>
          <a:p>
            <a:pPr>
              <a:lnSpc>
                <a:spcPct val="170000"/>
              </a:lnSpc>
              <a:buNone/>
            </a:pPr>
            <a:r>
              <a:rPr lang="en-US" sz="3000" b="1" dirty="0">
                <a:latin typeface="Gill Sans MT" pitchFamily="34" charset="0"/>
              </a:rPr>
              <a:t>	U</a:t>
            </a:r>
            <a:r>
              <a:rPr lang="en-US" sz="3000" b="1" dirty="0" smtClean="0">
                <a:latin typeface="Gill Sans MT" pitchFamily="34" charset="0"/>
              </a:rPr>
              <a:t>se  </a:t>
            </a:r>
            <a:r>
              <a:rPr lang="en-US" sz="3000" b="1" dirty="0">
                <a:latin typeface="Gill Sans MT" pitchFamily="34" charset="0"/>
              </a:rPr>
              <a:t>face mask during lumbar puncture, spinal/ epidural anesthesia, intrathecal chemo, myelogram to prevent droplet spread of oral flora during spinal procedures.</a:t>
            </a:r>
          </a:p>
          <a:p>
            <a:endParaRPr lang="en-US" b="1" dirty="0"/>
          </a:p>
        </p:txBody>
      </p:sp>
      <p:sp>
        <p:nvSpPr>
          <p:cNvPr id="7" name="Freeform 6"/>
          <p:cNvSpPr/>
          <p:nvPr/>
        </p:nvSpPr>
        <p:spPr>
          <a:xfrm>
            <a:off x="332964" y="488754"/>
            <a:ext cx="7450667" cy="798179"/>
          </a:xfrm>
          <a:custGeom>
            <a:avLst/>
            <a:gdLst>
              <a:gd name="connsiteX0" fmla="*/ 0 w 1778764"/>
              <a:gd name="connsiteY0" fmla="*/ 773763 h 1547525"/>
              <a:gd name="connsiteX1" fmla="*/ 386881 w 1778764"/>
              <a:gd name="connsiteY1" fmla="*/ 0 h 1547525"/>
              <a:gd name="connsiteX2" fmla="*/ 1391883 w 1778764"/>
              <a:gd name="connsiteY2" fmla="*/ 0 h 1547525"/>
              <a:gd name="connsiteX3" fmla="*/ 1778764 w 1778764"/>
              <a:gd name="connsiteY3" fmla="*/ 773763 h 1547525"/>
              <a:gd name="connsiteX4" fmla="*/ 1391883 w 1778764"/>
              <a:gd name="connsiteY4" fmla="*/ 1547525 h 1547525"/>
              <a:gd name="connsiteX5" fmla="*/ 386881 w 1778764"/>
              <a:gd name="connsiteY5" fmla="*/ 1547525 h 1547525"/>
              <a:gd name="connsiteX6" fmla="*/ 0 w 1778764"/>
              <a:gd name="connsiteY6" fmla="*/ 773763 h 154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764" h="1547525">
                <a:moveTo>
                  <a:pt x="889381" y="0"/>
                </a:moveTo>
                <a:lnTo>
                  <a:pt x="1778763" y="336587"/>
                </a:lnTo>
                <a:lnTo>
                  <a:pt x="1778763" y="1210938"/>
                </a:lnTo>
                <a:lnTo>
                  <a:pt x="889381" y="1547525"/>
                </a:lnTo>
                <a:lnTo>
                  <a:pt x="1" y="1210938"/>
                </a:lnTo>
                <a:lnTo>
                  <a:pt x="1" y="336587"/>
                </a:lnTo>
                <a:lnTo>
                  <a:pt x="889381" y="0"/>
                </a:lnTo>
                <a:close/>
              </a:path>
            </a:pathLst>
          </a:custGeom>
          <a:solidFill>
            <a:srgbClr val="F88617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066" tIns="319102" rIns="283067" bIns="31910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smtClean="0">
                <a:solidFill>
                  <a:srgbClr val="146AA0"/>
                </a:solidFill>
              </a:rPr>
              <a:t>Infection Control Practices for Lumbar Puncture</a:t>
            </a:r>
            <a:endParaRPr lang="en-US" sz="2400" b="1" dirty="0">
              <a:solidFill>
                <a:srgbClr val="146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515408" y="77054"/>
            <a:ext cx="6925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Standard Precaution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219202"/>
            <a:ext cx="90200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buNone/>
            </a:pP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of practices of infection prevention and control based on a principle that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all blood, body fluids secretions, excretions (except sweat), non intact skin and mucous membranes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contain transmissible infectious agents regardless of their 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diagnosis.</a:t>
            </a:r>
          </a:p>
          <a:p>
            <a:endParaRPr lang="en-US" sz="24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all patients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regardless of the patient 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diagnoses</a:t>
            </a:r>
          </a:p>
          <a:p>
            <a:endParaRPr lang="en-US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u="sng" dirty="0"/>
              <a:t>MC-ICD-P/24</a:t>
            </a:r>
          </a:p>
          <a:p>
            <a:pPr algn="just">
              <a:lnSpc>
                <a:spcPct val="160000"/>
              </a:lnSpc>
              <a:buNone/>
            </a:pPr>
            <a:endParaRPr lang="en-US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2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184277" y="0"/>
            <a:ext cx="9244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Elements Of Standard Precaution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8533" y="1117600"/>
            <a:ext cx="8229600" cy="556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Hand Hygiene</a:t>
            </a:r>
          </a:p>
          <a:p>
            <a:pPr>
              <a:buNone/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Gown    3. Mask  4. Face Protection   5. Gloves </a:t>
            </a:r>
          </a:p>
          <a:p>
            <a:pPr>
              <a:buNone/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Safe injection practices</a:t>
            </a:r>
          </a:p>
          <a:p>
            <a:pPr>
              <a:buNone/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Patient Care Equipment/ Devices</a:t>
            </a:r>
          </a:p>
          <a:p>
            <a:pPr>
              <a:buNone/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Environmental Control</a:t>
            </a:r>
          </a:p>
          <a:p>
            <a:pPr>
              <a:buNone/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Textile and laundry                    10. Worker  Safety</a:t>
            </a:r>
          </a:p>
          <a:p>
            <a:pPr>
              <a:buNone/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Patient Placement and Transport</a:t>
            </a:r>
          </a:p>
          <a:p>
            <a:pPr>
              <a:buNone/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Respiratory Hygiene / Cough Etiquette</a:t>
            </a:r>
          </a:p>
          <a:p>
            <a:pPr>
              <a:buNone/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Infection Control Practices for Lumbar Puncture</a:t>
            </a:r>
          </a:p>
          <a:p>
            <a:pPr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1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531" y="1002171"/>
            <a:ext cx="3122023" cy="3445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586" y="1044453"/>
            <a:ext cx="4979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00518E"/>
                </a:solidFill>
              </a:rPr>
              <a:t>Healthcare-associated pathogens are most often transmitted from patient to patient through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the hands</a:t>
            </a:r>
            <a:r>
              <a:rPr lang="en-US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 </a:t>
            </a:r>
            <a:r>
              <a:rPr lang="en-US" sz="2400" b="1" dirty="0">
                <a:solidFill>
                  <a:srgbClr val="00518E"/>
                </a:solidFill>
              </a:rPr>
              <a:t>of healthcare workers</a:t>
            </a:r>
            <a:r>
              <a:rPr lang="en-US" sz="2400" b="1" dirty="0" smtClean="0">
                <a:solidFill>
                  <a:srgbClr val="00518E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4785" y="3732478"/>
            <a:ext cx="531560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00518E"/>
                </a:solidFill>
              </a:rPr>
              <a:t>Hand Hygiene is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the single most important measure </a:t>
            </a:r>
            <a:r>
              <a:rPr lang="en-US" sz="2400" b="1" dirty="0">
                <a:solidFill>
                  <a:srgbClr val="00518E"/>
                </a:solidFill>
              </a:rPr>
              <a:t>for preventing the spread of microorganisms in healthcare settings. </a:t>
            </a:r>
            <a:r>
              <a:rPr lang="en-US" sz="3200" b="1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MC-ICD-P/08</a:t>
            </a:r>
          </a:p>
          <a:p>
            <a:pPr lvl="0" algn="just">
              <a:lnSpc>
                <a:spcPct val="150000"/>
              </a:lnSpc>
              <a:buClr>
                <a:srgbClr val="F79646">
                  <a:lumMod val="75000"/>
                </a:srgbClr>
              </a:buClr>
              <a:buSzPct val="131000"/>
              <a:buFont typeface="Wingdings" pitchFamily="2" charset="2"/>
              <a:buChar char="§"/>
              <a:defRPr/>
            </a:pP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-111010"/>
            <a:ext cx="6925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Hand Hygiene</a:t>
            </a:r>
          </a:p>
        </p:txBody>
      </p:sp>
    </p:spTree>
    <p:extLst>
      <p:ext uri="{BB962C8B-B14F-4D97-AF65-F5344CB8AC3E}">
        <p14:creationId xmlns:p14="http://schemas.microsoft.com/office/powerpoint/2010/main" val="246268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8962" y="1227932"/>
            <a:ext cx="532923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What are our hands carrying?</a:t>
            </a:r>
            <a:endParaRPr lang="en-US" sz="2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0491" y="0"/>
            <a:ext cx="6925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36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Hand </a:t>
            </a:r>
            <a:r>
              <a:rPr lang="en-US" sz="36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Hygiene</a:t>
            </a:r>
            <a:endParaRPr lang="en-US" sz="3600" b="1" dirty="0">
              <a:solidFill>
                <a:srgbClr val="1869A1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96861" y="1774031"/>
            <a:ext cx="3100387" cy="4525963"/>
          </a:xfrm>
          <a:prstGeom prst="rect">
            <a:avLst/>
          </a:prstGeom>
        </p:spPr>
        <p:txBody>
          <a:bodyPr/>
          <a:lstStyle/>
          <a:p>
            <a:pPr marL="457200" indent="-457200" algn="ctr">
              <a:spcBef>
                <a:spcPct val="20000"/>
              </a:spcBef>
              <a:buClr>
                <a:srgbClr val="365B93"/>
              </a:buClr>
              <a:defRPr/>
            </a:pPr>
            <a:r>
              <a:rPr lang="en-GB" sz="2800" b="1" kern="0" dirty="0">
                <a:solidFill>
                  <a:srgbClr val="72AF2F"/>
                </a:solidFill>
                <a:latin typeface="+mn-lt"/>
              </a:rPr>
              <a:t>Resident Flora:</a:t>
            </a:r>
          </a:p>
          <a:p>
            <a:pPr marL="457200" indent="-457200" algn="just">
              <a:spcBef>
                <a:spcPct val="20000"/>
              </a:spcBef>
              <a:buClr>
                <a:srgbClr val="365B93"/>
              </a:buClr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rgbClr val="00518E"/>
                </a:solidFill>
              </a:rPr>
              <a:t>Part of body’s natural defence mechanism</a:t>
            </a:r>
          </a:p>
          <a:p>
            <a:pPr marL="457200" indent="-457200" algn="just">
              <a:spcBef>
                <a:spcPct val="20000"/>
              </a:spcBef>
              <a:buClr>
                <a:srgbClr val="365B93"/>
              </a:buClr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rgbClr val="00518E"/>
                </a:solidFill>
              </a:rPr>
              <a:t>Deep seated.</a:t>
            </a:r>
          </a:p>
          <a:p>
            <a:pPr marL="457200" indent="-457200" algn="just">
              <a:spcBef>
                <a:spcPct val="20000"/>
              </a:spcBef>
              <a:buClr>
                <a:srgbClr val="365B93"/>
              </a:buClr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rgbClr val="00518E"/>
                </a:solidFill>
              </a:rPr>
              <a:t>Difficult to remove.</a:t>
            </a:r>
          </a:p>
          <a:p>
            <a:pPr marL="457200" indent="-457200" algn="just">
              <a:spcBef>
                <a:spcPct val="20000"/>
              </a:spcBef>
              <a:buClr>
                <a:srgbClr val="365B93"/>
              </a:buClr>
              <a:buFont typeface="Arial" pitchFamily="34" charset="0"/>
              <a:buChar char="•"/>
              <a:defRPr/>
            </a:pPr>
            <a:r>
              <a:rPr lang="en-GB" sz="2000" b="1" dirty="0" smtClean="0">
                <a:solidFill>
                  <a:srgbClr val="00518E"/>
                </a:solidFill>
              </a:rPr>
              <a:t>Associated with </a:t>
            </a:r>
            <a:r>
              <a:rPr lang="en-GB" sz="2000" b="1" dirty="0">
                <a:solidFill>
                  <a:srgbClr val="00518E"/>
                </a:solidFill>
              </a:rPr>
              <a:t>infection following surgery/invasive procedures.</a:t>
            </a: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09" y="2151390"/>
            <a:ext cx="195738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5728236" y="1774030"/>
            <a:ext cx="3100388" cy="4525963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65B93"/>
              </a:buClr>
              <a:defRPr/>
            </a:pPr>
            <a:r>
              <a:rPr lang="en-GB" sz="2800" b="1" kern="0" dirty="0">
                <a:solidFill>
                  <a:srgbClr val="72AF2F"/>
                </a:solidFill>
                <a:latin typeface="+mn-lt"/>
              </a:rPr>
              <a:t>Transient Flora:</a:t>
            </a:r>
          </a:p>
          <a:p>
            <a:pPr marL="457200" indent="-457200" algn="just">
              <a:spcBef>
                <a:spcPct val="20000"/>
              </a:spcBef>
              <a:buClr>
                <a:srgbClr val="365B93"/>
              </a:buClr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rgbClr val="00518E"/>
                </a:solidFill>
              </a:rPr>
              <a:t>Superficial.</a:t>
            </a:r>
          </a:p>
          <a:p>
            <a:pPr marL="457200" indent="-457200" algn="just">
              <a:spcBef>
                <a:spcPct val="20000"/>
              </a:spcBef>
              <a:buClr>
                <a:srgbClr val="365B93"/>
              </a:buClr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rgbClr val="00518E"/>
                </a:solidFill>
              </a:rPr>
              <a:t>Transferred with ease to and from hands.</a:t>
            </a:r>
          </a:p>
          <a:p>
            <a:pPr marL="457200" indent="-457200" algn="just">
              <a:spcBef>
                <a:spcPct val="20000"/>
              </a:spcBef>
              <a:buClr>
                <a:srgbClr val="365B93"/>
              </a:buClr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rgbClr val="00518E"/>
                </a:solidFill>
              </a:rPr>
              <a:t>Important cause of cross infection.</a:t>
            </a:r>
          </a:p>
          <a:p>
            <a:pPr marL="457200" indent="-457200" algn="just">
              <a:spcBef>
                <a:spcPct val="20000"/>
              </a:spcBef>
              <a:buClr>
                <a:srgbClr val="365B93"/>
              </a:buClr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rgbClr val="00518E"/>
                </a:solidFill>
              </a:rPr>
              <a:t>Easily removed with good hand hygiene.</a:t>
            </a:r>
          </a:p>
        </p:txBody>
      </p:sp>
      <p:pic>
        <p:nvPicPr>
          <p:cNvPr id="16" name="Picture 6" descr="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9" y="5204341"/>
            <a:ext cx="856138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7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22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9991" y="0"/>
            <a:ext cx="6925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36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Hand </a:t>
            </a:r>
            <a:r>
              <a:rPr lang="en-US" sz="36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Hygiene</a:t>
            </a:r>
            <a:endParaRPr lang="en-US" sz="3600" b="1" dirty="0">
              <a:solidFill>
                <a:srgbClr val="1869A1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9" y="1383600"/>
            <a:ext cx="8229600" cy="4731449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50000"/>
              </a:lnSpc>
              <a:spcBef>
                <a:spcPct val="20000"/>
              </a:spcBef>
              <a:buClr>
                <a:srgbClr val="365B93"/>
              </a:buClr>
              <a:defRPr/>
            </a:pPr>
            <a:r>
              <a:rPr lang="en-US" sz="2000" b="1" dirty="0">
                <a:solidFill>
                  <a:srgbClr val="00518E"/>
                </a:solidFill>
              </a:rPr>
              <a:t>Healthcare Personnel can get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100s to 1000s </a:t>
            </a:r>
            <a:r>
              <a:rPr lang="en-US" sz="2000" b="1" dirty="0">
                <a:solidFill>
                  <a:srgbClr val="00518E"/>
                </a:solidFill>
              </a:rPr>
              <a:t>of bacteria on their hands by doing simple tasks like: </a:t>
            </a:r>
          </a:p>
          <a:p>
            <a:pPr marL="457200" lvl="1" indent="-457200" algn="just">
              <a:lnSpc>
                <a:spcPct val="150000"/>
              </a:lnSpc>
              <a:spcBef>
                <a:spcPct val="20000"/>
              </a:spcBef>
              <a:buClr>
                <a:srgbClr val="365B93"/>
              </a:buClr>
              <a:defRPr/>
            </a:pPr>
            <a:r>
              <a:rPr lang="en-US" sz="2000" b="1" dirty="0">
                <a:solidFill>
                  <a:srgbClr val="00518E"/>
                </a:solidFill>
                <a:sym typeface="Monotype Sorts" pitchFamily="2" charset="2"/>
              </a:rPr>
              <a:t>P</a:t>
            </a:r>
            <a:r>
              <a:rPr lang="en-US" sz="2000" b="1" dirty="0" smtClean="0">
                <a:solidFill>
                  <a:srgbClr val="00518E"/>
                </a:solidFill>
                <a:sym typeface="Monotype Sorts" pitchFamily="2" charset="2"/>
              </a:rPr>
              <a:t>ulling </a:t>
            </a:r>
            <a:r>
              <a:rPr lang="en-US" sz="2000" b="1" dirty="0">
                <a:solidFill>
                  <a:srgbClr val="00518E"/>
                </a:solidFill>
                <a:sym typeface="Monotype Sorts" pitchFamily="2" charset="2"/>
              </a:rPr>
              <a:t>patients up in bed</a:t>
            </a:r>
          </a:p>
          <a:p>
            <a:pPr marL="457200" lvl="1" indent="-457200" algn="just">
              <a:lnSpc>
                <a:spcPct val="150000"/>
              </a:lnSpc>
              <a:spcBef>
                <a:spcPct val="20000"/>
              </a:spcBef>
              <a:buClr>
                <a:srgbClr val="365B93"/>
              </a:buClr>
              <a:defRPr/>
            </a:pPr>
            <a:r>
              <a:rPr lang="en-US" sz="2000" b="1" dirty="0" smtClean="0">
                <a:solidFill>
                  <a:srgbClr val="00518E"/>
                </a:solidFill>
                <a:sym typeface="Monotype Sorts" pitchFamily="2" charset="2"/>
              </a:rPr>
              <a:t>Taking </a:t>
            </a:r>
            <a:r>
              <a:rPr lang="en-US" sz="2000" b="1" dirty="0">
                <a:solidFill>
                  <a:srgbClr val="00518E"/>
                </a:solidFill>
                <a:sym typeface="Monotype Sorts" pitchFamily="2" charset="2"/>
              </a:rPr>
              <a:t>a blood pressure or pulse</a:t>
            </a:r>
          </a:p>
          <a:p>
            <a:pPr marL="457200" lvl="1" indent="-457200" algn="just">
              <a:lnSpc>
                <a:spcPct val="150000"/>
              </a:lnSpc>
              <a:spcBef>
                <a:spcPct val="20000"/>
              </a:spcBef>
              <a:buClr>
                <a:srgbClr val="365B93"/>
              </a:buClr>
              <a:defRPr/>
            </a:pPr>
            <a:r>
              <a:rPr lang="en-US" sz="2000" b="1" dirty="0" smtClean="0">
                <a:solidFill>
                  <a:srgbClr val="00518E"/>
                </a:solidFill>
                <a:sym typeface="Monotype Sorts" pitchFamily="2" charset="2"/>
              </a:rPr>
              <a:t>Touching </a:t>
            </a:r>
            <a:r>
              <a:rPr lang="en-US" sz="2000" b="1" dirty="0">
                <a:solidFill>
                  <a:srgbClr val="00518E"/>
                </a:solidFill>
                <a:sym typeface="Monotype Sorts" pitchFamily="2" charset="2"/>
              </a:rPr>
              <a:t>a patient’s hand</a:t>
            </a:r>
          </a:p>
          <a:p>
            <a:pPr marL="457200" lvl="1" indent="-457200" algn="just">
              <a:lnSpc>
                <a:spcPct val="150000"/>
              </a:lnSpc>
              <a:spcBef>
                <a:spcPct val="20000"/>
              </a:spcBef>
              <a:buClr>
                <a:srgbClr val="365B93"/>
              </a:buClr>
              <a:defRPr/>
            </a:pPr>
            <a:r>
              <a:rPr lang="en-US" sz="2000" b="1" dirty="0" smtClean="0">
                <a:solidFill>
                  <a:srgbClr val="00518E"/>
                </a:solidFill>
                <a:sym typeface="Monotype Sorts" pitchFamily="2" charset="2"/>
              </a:rPr>
              <a:t>Touching </a:t>
            </a:r>
            <a:r>
              <a:rPr lang="en-US" sz="2000" b="1" dirty="0">
                <a:solidFill>
                  <a:srgbClr val="00518E"/>
                </a:solidFill>
                <a:sym typeface="Monotype Sorts" pitchFamily="2" charset="2"/>
              </a:rPr>
              <a:t>the patient’s gown or bed sheets</a:t>
            </a:r>
          </a:p>
          <a:p>
            <a:pPr marL="457200" lvl="1" indent="-457200" algn="just">
              <a:lnSpc>
                <a:spcPct val="150000"/>
              </a:lnSpc>
              <a:spcBef>
                <a:spcPct val="20000"/>
              </a:spcBef>
              <a:buClr>
                <a:srgbClr val="365B93"/>
              </a:buClr>
              <a:defRPr/>
            </a:pPr>
            <a:r>
              <a:rPr lang="en-US" sz="2000" b="1" dirty="0" smtClean="0">
                <a:solidFill>
                  <a:srgbClr val="00518E"/>
                </a:solidFill>
                <a:sym typeface="Monotype Sorts" pitchFamily="2" charset="2"/>
              </a:rPr>
              <a:t>Touching </a:t>
            </a:r>
            <a:r>
              <a:rPr lang="en-US" sz="2000" b="1" dirty="0">
                <a:solidFill>
                  <a:srgbClr val="00518E"/>
                </a:solidFill>
                <a:sym typeface="Monotype Sorts" pitchFamily="2" charset="2"/>
              </a:rPr>
              <a:t>equipment like bedside rails, over bed tables, IV pumps</a:t>
            </a:r>
          </a:p>
          <a:p>
            <a:pPr marL="457200" lvl="1" indent="-457200" algn="just">
              <a:spcBef>
                <a:spcPct val="20000"/>
              </a:spcBef>
              <a:buClr>
                <a:srgbClr val="365B93"/>
              </a:buClr>
              <a:defRPr/>
            </a:pPr>
            <a:endParaRPr lang="en-US" sz="2000" b="1" dirty="0">
              <a:solidFill>
                <a:srgbClr val="00518E"/>
              </a:solidFill>
              <a:sym typeface="Monotype Sorts" pitchFamily="2" charset="2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1400" b="0" kern="1200" dirty="0" smtClean="0">
                <a:solidFill>
                  <a:srgbClr val="0070C0"/>
                </a:solidFill>
                <a:latin typeface="Arial" charset="0"/>
              </a:rPr>
              <a:t>                          </a:t>
            </a:r>
            <a:endParaRPr lang="en-US" dirty="0" smtClean="0"/>
          </a:p>
        </p:txBody>
      </p:sp>
      <p:pic>
        <p:nvPicPr>
          <p:cNvPr id="4" name="Picture 4" descr="http://contaminationmanagement.blog.com/files/2011/01/how-clean-is-clean-7523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7281" r="16704" b="5143"/>
          <a:stretch/>
        </p:blipFill>
        <p:spPr bwMode="auto">
          <a:xfrm>
            <a:off x="5227604" y="2035057"/>
            <a:ext cx="2478121" cy="23089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2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7641" y="0"/>
            <a:ext cx="6925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36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Hand </a:t>
            </a:r>
            <a:r>
              <a:rPr lang="en-US" sz="36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Hygiene</a:t>
            </a:r>
            <a:endParaRPr lang="en-US" sz="3600" b="1" dirty="0">
              <a:solidFill>
                <a:srgbClr val="1869A1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67399" y="1066801"/>
            <a:ext cx="8723500" cy="865188"/>
          </a:xfrm>
        </p:spPr>
        <p:txBody>
          <a:bodyPr>
            <a:normAutofit/>
          </a:bodyPr>
          <a:lstStyle/>
          <a:p>
            <a:r>
              <a:rPr lang="en-GB" alt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  <a:ea typeface="+mn-ea"/>
                <a:cs typeface="+mn-cs"/>
              </a:rPr>
              <a:t>WHO “My five (KEY) moments for hand hygiene”</a:t>
            </a:r>
            <a:endParaRPr lang="en-US" altLang="en-US" sz="2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  <a:ea typeface="+mn-ea"/>
              <a:cs typeface="+mn-cs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4138" y="2420938"/>
            <a:ext cx="7527925" cy="3497262"/>
          </a:xfrm>
        </p:spPr>
        <p:txBody>
          <a:bodyPr/>
          <a:lstStyle/>
          <a:p>
            <a:pPr marL="514350" indent="-514350" algn="just" eaLnBrk="1" hangingPunct="1">
              <a:lnSpc>
                <a:spcPct val="150000"/>
              </a:lnSpc>
              <a:buClr>
                <a:srgbClr val="72AF2F"/>
              </a:buClr>
              <a:buFontTx/>
              <a:buAutoNum type="arabicPeriod"/>
              <a:defRPr/>
            </a:pPr>
            <a:r>
              <a:rPr lang="en-GB" sz="2400" kern="1200" dirty="0" smtClean="0">
                <a:solidFill>
                  <a:srgbClr val="0070C0"/>
                </a:solidFill>
                <a:latin typeface="Arial" charset="0"/>
              </a:rPr>
              <a:t>Before touching a patient.</a:t>
            </a:r>
          </a:p>
          <a:p>
            <a:pPr marL="514350" indent="-514350" algn="just" eaLnBrk="1" hangingPunct="1">
              <a:lnSpc>
                <a:spcPct val="150000"/>
              </a:lnSpc>
              <a:buClr>
                <a:srgbClr val="72AF2F"/>
              </a:buClr>
              <a:buFontTx/>
              <a:buAutoNum type="arabicPeriod"/>
              <a:defRPr/>
            </a:pPr>
            <a:r>
              <a:rPr lang="en-GB" sz="2400" kern="1200" dirty="0" smtClean="0">
                <a:solidFill>
                  <a:srgbClr val="0070C0"/>
                </a:solidFill>
                <a:latin typeface="Arial" charset="0"/>
              </a:rPr>
              <a:t>Before clean/aseptic procedure.</a:t>
            </a:r>
          </a:p>
          <a:p>
            <a:pPr marL="514350" indent="-514350" algn="just" eaLnBrk="1" hangingPunct="1">
              <a:lnSpc>
                <a:spcPct val="150000"/>
              </a:lnSpc>
              <a:buClr>
                <a:srgbClr val="72AF2F"/>
              </a:buClr>
              <a:buFontTx/>
              <a:buAutoNum type="arabicPeriod"/>
              <a:defRPr/>
            </a:pPr>
            <a:r>
              <a:rPr lang="en-GB" sz="2400" kern="1200" dirty="0" smtClean="0">
                <a:solidFill>
                  <a:srgbClr val="0070C0"/>
                </a:solidFill>
                <a:latin typeface="Arial" charset="0"/>
              </a:rPr>
              <a:t>After body fluid exposure risk.</a:t>
            </a:r>
          </a:p>
          <a:p>
            <a:pPr marL="514350" indent="-514350" algn="just" eaLnBrk="1" hangingPunct="1">
              <a:lnSpc>
                <a:spcPct val="150000"/>
              </a:lnSpc>
              <a:buClr>
                <a:srgbClr val="72AF2F"/>
              </a:buClr>
              <a:buFontTx/>
              <a:buAutoNum type="arabicPeriod"/>
              <a:defRPr/>
            </a:pPr>
            <a:r>
              <a:rPr lang="en-GB" sz="2400" kern="1200" dirty="0" smtClean="0">
                <a:solidFill>
                  <a:srgbClr val="0070C0"/>
                </a:solidFill>
                <a:latin typeface="Arial" charset="0"/>
              </a:rPr>
              <a:t>After touching a patient.</a:t>
            </a:r>
          </a:p>
          <a:p>
            <a:pPr marL="514350" indent="-514350" algn="just" eaLnBrk="1" hangingPunct="1">
              <a:lnSpc>
                <a:spcPct val="150000"/>
              </a:lnSpc>
              <a:buClr>
                <a:srgbClr val="72AF2F"/>
              </a:buClr>
              <a:buFontTx/>
              <a:buAutoNum type="arabicPeriod"/>
              <a:defRPr/>
            </a:pPr>
            <a:r>
              <a:rPr lang="en-GB" sz="2400" kern="1200" dirty="0" smtClean="0">
                <a:solidFill>
                  <a:srgbClr val="0070C0"/>
                </a:solidFill>
                <a:latin typeface="Arial" charset="0"/>
              </a:rPr>
              <a:t>After touching patient surroundings.</a:t>
            </a:r>
          </a:p>
          <a:p>
            <a:pPr marL="514350" indent="-514350" algn="just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GB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885" y="2800898"/>
            <a:ext cx="3664014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8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6904</TotalTime>
  <Words>1137</Words>
  <Application>Microsoft Office PowerPoint</Application>
  <PresentationFormat>On-screen Show (4:3)</PresentationFormat>
  <Paragraphs>166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“My five (KEY) moments for hand hygiene”</vt:lpstr>
      <vt:lpstr>PowerPoint Presentation</vt:lpstr>
      <vt:lpstr>PowerPoint Presentation</vt:lpstr>
      <vt:lpstr>Tips for perfect clean hands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most important step in instrument reprocessing is….</vt:lpstr>
      <vt:lpstr>PowerPoint Presentation</vt:lpstr>
      <vt:lpstr>PowerPoint Presentation</vt:lpstr>
      <vt:lpstr>Blood spillage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Maha Mamdouh Qabeel</dc:creator>
  <cp:lastModifiedBy>DEANNA</cp:lastModifiedBy>
  <cp:revision>118</cp:revision>
  <dcterms:created xsi:type="dcterms:W3CDTF">2018-01-24T06:02:02Z</dcterms:created>
  <dcterms:modified xsi:type="dcterms:W3CDTF">2018-02-27T12:41:33Z</dcterms:modified>
</cp:coreProperties>
</file>