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77" r:id="rId12"/>
    <p:sldId id="267" r:id="rId13"/>
    <p:sldId id="278" r:id="rId14"/>
    <p:sldId id="279" r:id="rId15"/>
    <p:sldId id="280" r:id="rId16"/>
    <p:sldId id="268" r:id="rId17"/>
    <p:sldId id="269" r:id="rId18"/>
    <p:sldId id="270" r:id="rId19"/>
    <p:sldId id="271" r:id="rId20"/>
    <p:sldId id="272" r:id="rId21"/>
    <p:sldId id="281" r:id="rId22"/>
    <p:sldId id="282" r:id="rId23"/>
    <p:sldId id="283" r:id="rId24"/>
    <p:sldId id="273" r:id="rId25"/>
    <p:sldId id="274" r:id="rId26"/>
    <p:sldId id="275" r:id="rId27"/>
    <p:sldId id="276" r:id="rId28"/>
    <p:sldId id="284" r:id="rId29"/>
    <p:sldId id="285" r:id="rId30"/>
    <p:sldId id="290" r:id="rId31"/>
    <p:sldId id="291" r:id="rId32"/>
    <p:sldId id="292" r:id="rId33"/>
    <p:sldId id="286" r:id="rId34"/>
    <p:sldId id="287" r:id="rId35"/>
    <p:sldId id="28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66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0" d="100"/>
          <a:sy n="60" d="100"/>
        </p:scale>
        <p:origin x="-64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040BD-5954-4831-9390-E8B05D3F057E}" type="datetimeFigureOut">
              <a:rPr lang="en-US" smtClean="0"/>
              <a:t>2/27/2018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63929-4918-46C2-9A96-1BA195C247C3}" type="slidenum">
              <a:rPr lang="en-US" smtClean="0"/>
              <a:t>‹#›</a:t>
            </a:fld>
            <a:endParaRPr lang="en-US"/>
          </a:p>
        </p:txBody>
      </p:sp>
    </p:spTree>
    <p:extLst>
      <p:ext uri="{BB962C8B-B14F-4D97-AF65-F5344CB8AC3E}">
        <p14:creationId xmlns:p14="http://schemas.microsoft.com/office/powerpoint/2010/main" val="1201448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87820F-0533-407F-84CA-BAD37242752F}" type="slidenum">
              <a:rPr lang="en-US" altLang="en-US">
                <a:solidFill>
                  <a:srgbClr val="000000"/>
                </a:solidFill>
                <a:latin typeface="Times New Roman" panose="02020603050405020304" pitchFamily="18" charset="0"/>
              </a:rPr>
              <a:pPr>
                <a:spcBef>
                  <a:spcPct val="0"/>
                </a:spcBef>
              </a:pPr>
              <a:t>11</a:t>
            </a:fld>
            <a:endParaRPr lang="en-US" altLang="en-US">
              <a:solidFill>
                <a:srgbClr val="0000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rPr>
              <a:t>Proper fit testing is important to maximize the effectiveness of the mask</a:t>
            </a:r>
          </a:p>
          <a:p>
            <a:pPr eaLnBrk="1" hangingPunct="1">
              <a:buFontTx/>
              <a:buChar char="•"/>
            </a:pPr>
            <a:r>
              <a:rPr lang="en-US" altLang="en-US" smtClean="0">
                <a:latin typeface="Arial" panose="020B0604020202020204" pitchFamily="34" charset="0"/>
              </a:rPr>
              <a:t>An N95 respirator will ONLY offer maximally effective protection if it has been tested to show that it fits well.  </a:t>
            </a:r>
          </a:p>
          <a:p>
            <a:pPr eaLnBrk="1" hangingPunct="1">
              <a:buFontTx/>
              <a:buChar char="•"/>
            </a:pPr>
            <a:r>
              <a:rPr lang="en-US" altLang="en-US" smtClean="0">
                <a:latin typeface="Arial" panose="020B0604020202020204" pitchFamily="34" charset="0"/>
              </a:rPr>
              <a:t>If the respirator has a bad fit, inhaled air can leak around the edges and be inhaled without going through the filter.  </a:t>
            </a:r>
          </a:p>
          <a:p>
            <a:pPr eaLnBrk="1" hangingPunct="1">
              <a:buFontTx/>
              <a:buChar char="•"/>
            </a:pPr>
            <a:r>
              <a:rPr lang="en-US" altLang="en-US" smtClean="0">
                <a:latin typeface="Arial" panose="020B0604020202020204" pitchFamily="34" charset="0"/>
              </a:rPr>
              <a:t>If the respirator has been fit tested, and the edges seal well to the face, inhaled air goes through the filter allowing the majority of the microorganisms and particulate matter to be filtered out of the air before it is inhaled </a:t>
            </a:r>
          </a:p>
        </p:txBody>
      </p:sp>
    </p:spTree>
    <p:extLst>
      <p:ext uri="{BB962C8B-B14F-4D97-AF65-F5344CB8AC3E}">
        <p14:creationId xmlns:p14="http://schemas.microsoft.com/office/powerpoint/2010/main" val="96689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19FD4A-3E11-4CAD-B9BE-FA28FD640625}"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72C2D-2646-42B6-A5AF-01B543B12E00}" type="slidenum">
              <a:rPr lang="en-US" smtClean="0"/>
              <a:t>‹#›</a:t>
            </a:fld>
            <a:endParaRPr lang="en-US"/>
          </a:p>
        </p:txBody>
      </p:sp>
    </p:spTree>
    <p:extLst>
      <p:ext uri="{BB962C8B-B14F-4D97-AF65-F5344CB8AC3E}">
        <p14:creationId xmlns:p14="http://schemas.microsoft.com/office/powerpoint/2010/main" val="333143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19FD4A-3E11-4CAD-B9BE-FA28FD640625}"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72C2D-2646-42B6-A5AF-01B543B12E00}" type="slidenum">
              <a:rPr lang="en-US" smtClean="0"/>
              <a:t>‹#›</a:t>
            </a:fld>
            <a:endParaRPr lang="en-US"/>
          </a:p>
        </p:txBody>
      </p:sp>
    </p:spTree>
    <p:extLst>
      <p:ext uri="{BB962C8B-B14F-4D97-AF65-F5344CB8AC3E}">
        <p14:creationId xmlns:p14="http://schemas.microsoft.com/office/powerpoint/2010/main" val="411401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19FD4A-3E11-4CAD-B9BE-FA28FD640625}"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72C2D-2646-42B6-A5AF-01B543B12E00}" type="slidenum">
              <a:rPr lang="en-US" smtClean="0"/>
              <a:t>‹#›</a:t>
            </a:fld>
            <a:endParaRPr lang="en-US"/>
          </a:p>
        </p:txBody>
      </p:sp>
    </p:spTree>
    <p:extLst>
      <p:ext uri="{BB962C8B-B14F-4D97-AF65-F5344CB8AC3E}">
        <p14:creationId xmlns:p14="http://schemas.microsoft.com/office/powerpoint/2010/main" val="164927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19FD4A-3E11-4CAD-B9BE-FA28FD640625}"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72C2D-2646-42B6-A5AF-01B543B12E00}" type="slidenum">
              <a:rPr lang="en-US" smtClean="0"/>
              <a:t>‹#›</a:t>
            </a:fld>
            <a:endParaRPr lang="en-US"/>
          </a:p>
        </p:txBody>
      </p:sp>
    </p:spTree>
    <p:extLst>
      <p:ext uri="{BB962C8B-B14F-4D97-AF65-F5344CB8AC3E}">
        <p14:creationId xmlns:p14="http://schemas.microsoft.com/office/powerpoint/2010/main" val="382585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19FD4A-3E11-4CAD-B9BE-FA28FD640625}"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72C2D-2646-42B6-A5AF-01B543B12E00}" type="slidenum">
              <a:rPr lang="en-US" smtClean="0"/>
              <a:t>‹#›</a:t>
            </a:fld>
            <a:endParaRPr lang="en-US"/>
          </a:p>
        </p:txBody>
      </p:sp>
    </p:spTree>
    <p:extLst>
      <p:ext uri="{BB962C8B-B14F-4D97-AF65-F5344CB8AC3E}">
        <p14:creationId xmlns:p14="http://schemas.microsoft.com/office/powerpoint/2010/main" val="21485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19FD4A-3E11-4CAD-B9BE-FA28FD640625}"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72C2D-2646-42B6-A5AF-01B543B12E00}" type="slidenum">
              <a:rPr lang="en-US" smtClean="0"/>
              <a:t>‹#›</a:t>
            </a:fld>
            <a:endParaRPr lang="en-US"/>
          </a:p>
        </p:txBody>
      </p:sp>
    </p:spTree>
    <p:extLst>
      <p:ext uri="{BB962C8B-B14F-4D97-AF65-F5344CB8AC3E}">
        <p14:creationId xmlns:p14="http://schemas.microsoft.com/office/powerpoint/2010/main" val="421418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19FD4A-3E11-4CAD-B9BE-FA28FD640625}"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072C2D-2646-42B6-A5AF-01B543B12E00}" type="slidenum">
              <a:rPr lang="en-US" smtClean="0"/>
              <a:t>‹#›</a:t>
            </a:fld>
            <a:endParaRPr lang="en-US"/>
          </a:p>
        </p:txBody>
      </p:sp>
    </p:spTree>
    <p:extLst>
      <p:ext uri="{BB962C8B-B14F-4D97-AF65-F5344CB8AC3E}">
        <p14:creationId xmlns:p14="http://schemas.microsoft.com/office/powerpoint/2010/main" val="27593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19FD4A-3E11-4CAD-B9BE-FA28FD640625}"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072C2D-2646-42B6-A5AF-01B543B12E00}" type="slidenum">
              <a:rPr lang="en-US" smtClean="0"/>
              <a:t>‹#›</a:t>
            </a:fld>
            <a:endParaRPr lang="en-US"/>
          </a:p>
        </p:txBody>
      </p:sp>
    </p:spTree>
    <p:extLst>
      <p:ext uri="{BB962C8B-B14F-4D97-AF65-F5344CB8AC3E}">
        <p14:creationId xmlns:p14="http://schemas.microsoft.com/office/powerpoint/2010/main" val="245121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9FD4A-3E11-4CAD-B9BE-FA28FD640625}"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072C2D-2646-42B6-A5AF-01B543B12E00}" type="slidenum">
              <a:rPr lang="en-US" smtClean="0"/>
              <a:t>‹#›</a:t>
            </a:fld>
            <a:endParaRPr lang="en-US"/>
          </a:p>
        </p:txBody>
      </p:sp>
    </p:spTree>
    <p:extLst>
      <p:ext uri="{BB962C8B-B14F-4D97-AF65-F5344CB8AC3E}">
        <p14:creationId xmlns:p14="http://schemas.microsoft.com/office/powerpoint/2010/main" val="74724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9FD4A-3E11-4CAD-B9BE-FA28FD640625}"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72C2D-2646-42B6-A5AF-01B543B12E00}" type="slidenum">
              <a:rPr lang="en-US" smtClean="0"/>
              <a:t>‹#›</a:t>
            </a:fld>
            <a:endParaRPr lang="en-US"/>
          </a:p>
        </p:txBody>
      </p:sp>
    </p:spTree>
    <p:extLst>
      <p:ext uri="{BB962C8B-B14F-4D97-AF65-F5344CB8AC3E}">
        <p14:creationId xmlns:p14="http://schemas.microsoft.com/office/powerpoint/2010/main" val="398033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9FD4A-3E11-4CAD-B9BE-FA28FD640625}"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72C2D-2646-42B6-A5AF-01B543B12E00}" type="slidenum">
              <a:rPr lang="en-US" smtClean="0"/>
              <a:t>‹#›</a:t>
            </a:fld>
            <a:endParaRPr lang="en-US"/>
          </a:p>
        </p:txBody>
      </p:sp>
    </p:spTree>
    <p:extLst>
      <p:ext uri="{BB962C8B-B14F-4D97-AF65-F5344CB8AC3E}">
        <p14:creationId xmlns:p14="http://schemas.microsoft.com/office/powerpoint/2010/main" val="3593950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9FD4A-3E11-4CAD-B9BE-FA28FD640625}" type="datetimeFigureOut">
              <a:rPr lang="en-US" smtClean="0"/>
              <a:t>2/27/2018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72C2D-2646-42B6-A5AF-01B543B12E00}" type="slidenum">
              <a:rPr lang="en-US" smtClean="0"/>
              <a:t>‹#›</a:t>
            </a:fld>
            <a:endParaRPr lang="en-US"/>
          </a:p>
        </p:txBody>
      </p:sp>
    </p:spTree>
    <p:extLst>
      <p:ext uri="{BB962C8B-B14F-4D97-AF65-F5344CB8AC3E}">
        <p14:creationId xmlns:p14="http://schemas.microsoft.com/office/powerpoint/2010/main" val="2023032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554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FIT TEST </a:t>
            </a:r>
            <a:endParaRPr lang="en-US" dirty="0"/>
          </a:p>
        </p:txBody>
      </p:sp>
      <p:pic>
        <p:nvPicPr>
          <p:cNvPr id="4" name="Content Placeholder 3"/>
          <p:cNvPicPr>
            <a:picLocks noGrp="1" noChangeAspect="1"/>
          </p:cNvPicPr>
          <p:nvPr>
            <p:ph idx="1"/>
          </p:nvPr>
        </p:nvPicPr>
        <p:blipFill>
          <a:blip r:embed="rId3"/>
          <a:stretch>
            <a:fillRect/>
          </a:stretch>
        </p:blipFill>
        <p:spPr>
          <a:xfrm>
            <a:off x="260264" y="1920479"/>
            <a:ext cx="2000250" cy="2000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2" descr="http://www.moldex.com/images/interior/qualitivequantitiv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708" y="2999059"/>
            <a:ext cx="4057650" cy="31352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4811" y="1027907"/>
            <a:ext cx="2818088" cy="2666288"/>
          </a:xfrm>
          <a:prstGeom prst="rect">
            <a:avLst/>
          </a:prstGeom>
        </p:spPr>
      </p:pic>
      <p:sp>
        <p:nvSpPr>
          <p:cNvPr id="3" name="Rectangle 2"/>
          <p:cNvSpPr/>
          <p:nvPr/>
        </p:nvSpPr>
        <p:spPr>
          <a:xfrm>
            <a:off x="260264" y="5309108"/>
            <a:ext cx="1830437" cy="461665"/>
          </a:xfrm>
          <a:prstGeom prst="rect">
            <a:avLst/>
          </a:prstGeom>
        </p:spPr>
        <p:txBody>
          <a:bodyPr wrap="none">
            <a:spAutoFit/>
          </a:bodyPr>
          <a:lstStyle/>
          <a:p>
            <a:pPr>
              <a:buNone/>
            </a:pPr>
            <a:r>
              <a:rPr lang="en-US" sz="2400" b="1" i="1" u="sng" dirty="0">
                <a:solidFill>
                  <a:schemeClr val="tx1">
                    <a:lumMod val="95000"/>
                    <a:lumOff val="5000"/>
                  </a:schemeClr>
                </a:solidFill>
              </a:rPr>
              <a:t>MC-ICD-P/26</a:t>
            </a:r>
          </a:p>
        </p:txBody>
      </p:sp>
    </p:spTree>
    <p:extLst>
      <p:ext uri="{BB962C8B-B14F-4D97-AF65-F5344CB8AC3E}">
        <p14:creationId xmlns:p14="http://schemas.microsoft.com/office/powerpoint/2010/main" val="1871827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3MmedN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057" y="2743200"/>
            <a:ext cx="1683544"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3MmedN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2728913"/>
            <a:ext cx="18859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AutoShape 5"/>
          <p:cNvSpPr>
            <a:spLocks noChangeArrowheads="1"/>
          </p:cNvSpPr>
          <p:nvPr/>
        </p:nvSpPr>
        <p:spPr bwMode="auto">
          <a:xfrm rot="-1870952">
            <a:off x="3917158" y="4427936"/>
            <a:ext cx="536972" cy="435769"/>
          </a:xfrm>
          <a:prstGeom prst="curvedDownArrow">
            <a:avLst>
              <a:gd name="adj1" fmla="val 34006"/>
              <a:gd name="adj2" fmla="val 68007"/>
              <a:gd name="adj3" fmla="val 33333"/>
            </a:avLst>
          </a:prstGeom>
          <a:solidFill>
            <a:srgbClr val="FF6600"/>
          </a:solidFill>
          <a:ln w="9525">
            <a:solidFill>
              <a:srgbClr val="000000"/>
            </a:solidFill>
            <a:miter lim="800000"/>
            <a:headEnd/>
            <a:tailEnd/>
          </a:ln>
        </p:spPr>
        <p:txBody>
          <a:bodyPr wrap="none" anchor="ctr"/>
          <a:lstStyle>
            <a:lvl1pPr>
              <a:spcBef>
                <a:spcPct val="20000"/>
              </a:spcBef>
              <a:buClr>
                <a:srgbClr val="66C1FC"/>
              </a:buClr>
              <a:buChar char="•"/>
              <a:defRPr sz="2400">
                <a:solidFill>
                  <a:srgbClr val="FFFFFF"/>
                </a:solidFill>
                <a:latin typeface="Arial" panose="020B0604020202020204" pitchFamily="34" charset="0"/>
              </a:defRPr>
            </a:lvl1pPr>
            <a:lvl2pPr marL="742950" indent="-285750">
              <a:spcBef>
                <a:spcPct val="20000"/>
              </a:spcBef>
              <a:buClr>
                <a:srgbClr val="66C1FC"/>
              </a:buClr>
              <a:buChar char="•"/>
              <a:defRPr sz="2000">
                <a:solidFill>
                  <a:srgbClr val="FFFFFF"/>
                </a:solidFill>
                <a:latin typeface="Arial" panose="020B0604020202020204" pitchFamily="34" charset="0"/>
              </a:defRPr>
            </a:lvl2pPr>
            <a:lvl3pPr marL="1143000" indent="-228600">
              <a:spcBef>
                <a:spcPct val="20000"/>
              </a:spcBef>
              <a:buClr>
                <a:srgbClr val="66C1FC"/>
              </a:buClr>
              <a:buChar char="•"/>
              <a:defRPr>
                <a:solidFill>
                  <a:srgbClr val="FFFFFF"/>
                </a:solidFill>
                <a:latin typeface="Arial" panose="020B0604020202020204" pitchFamily="34" charset="0"/>
              </a:defRPr>
            </a:lvl3pPr>
            <a:lvl4pPr marL="1600200" indent="-228600">
              <a:spcBef>
                <a:spcPct val="20000"/>
              </a:spcBef>
              <a:buClr>
                <a:srgbClr val="66C1FC"/>
              </a:buClr>
              <a:buChar char="•"/>
              <a:defRPr sz="1600">
                <a:solidFill>
                  <a:srgbClr val="FFFFFF"/>
                </a:solidFill>
                <a:latin typeface="Arial" panose="020B0604020202020204" pitchFamily="34" charset="0"/>
              </a:defRPr>
            </a:lvl4pPr>
            <a:lvl5pPr marL="2057400" indent="-228600">
              <a:spcBef>
                <a:spcPct val="20000"/>
              </a:spcBef>
              <a:buClr>
                <a:srgbClr val="66C1FC"/>
              </a:buClr>
              <a:buChar char="•"/>
              <a:defRPr sz="1600">
                <a:solidFill>
                  <a:srgbClr val="FFFFFF"/>
                </a:solidFill>
                <a:latin typeface="Arial" panose="020B0604020202020204" pitchFamily="34" charset="0"/>
              </a:defRPr>
            </a:lvl5pPr>
            <a:lvl6pPr marL="25146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6pPr>
            <a:lvl7pPr marL="29718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7pPr>
            <a:lvl8pPr marL="34290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8pPr>
            <a:lvl9pPr marL="38862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9pPr>
          </a:lstStyle>
          <a:p>
            <a:pPr defTabSz="685800">
              <a:spcBef>
                <a:spcPct val="0"/>
              </a:spcBef>
              <a:buClrTx/>
              <a:buNone/>
            </a:pPr>
            <a:endParaRPr lang="en-US" altLang="en-US" sz="1800">
              <a:solidFill>
                <a:srgbClr val="000000"/>
              </a:solidFill>
              <a:latin typeface="Times New Roman" panose="02020603050405020304" pitchFamily="18" charset="0"/>
            </a:endParaRPr>
          </a:p>
        </p:txBody>
      </p:sp>
      <p:sp>
        <p:nvSpPr>
          <p:cNvPr id="25606" name="AutoShape 6"/>
          <p:cNvSpPr>
            <a:spLocks noChangeArrowheads="1"/>
          </p:cNvSpPr>
          <p:nvPr/>
        </p:nvSpPr>
        <p:spPr bwMode="auto">
          <a:xfrm rot="6380700" flipH="1">
            <a:off x="4978004" y="3967164"/>
            <a:ext cx="457200" cy="831056"/>
          </a:xfrm>
          <a:prstGeom prst="curvedLeftArrow">
            <a:avLst>
              <a:gd name="adj1" fmla="val 29538"/>
              <a:gd name="adj2" fmla="val 71900"/>
              <a:gd name="adj3" fmla="val 33333"/>
            </a:avLst>
          </a:prstGeom>
          <a:solidFill>
            <a:srgbClr val="FF6600"/>
          </a:solidFill>
          <a:ln w="9525">
            <a:solidFill>
              <a:srgbClr val="000000"/>
            </a:solidFill>
            <a:miter lim="800000"/>
            <a:headEnd/>
            <a:tailEnd/>
          </a:ln>
        </p:spPr>
        <p:txBody>
          <a:bodyPr wrap="none" anchor="ctr"/>
          <a:lstStyle>
            <a:lvl1pPr>
              <a:spcBef>
                <a:spcPct val="20000"/>
              </a:spcBef>
              <a:buClr>
                <a:srgbClr val="66C1FC"/>
              </a:buClr>
              <a:buChar char="•"/>
              <a:defRPr sz="2400">
                <a:solidFill>
                  <a:srgbClr val="FFFFFF"/>
                </a:solidFill>
                <a:latin typeface="Arial" panose="020B0604020202020204" pitchFamily="34" charset="0"/>
              </a:defRPr>
            </a:lvl1pPr>
            <a:lvl2pPr marL="742950" indent="-285750">
              <a:spcBef>
                <a:spcPct val="20000"/>
              </a:spcBef>
              <a:buClr>
                <a:srgbClr val="66C1FC"/>
              </a:buClr>
              <a:buChar char="•"/>
              <a:defRPr sz="2000">
                <a:solidFill>
                  <a:srgbClr val="FFFFFF"/>
                </a:solidFill>
                <a:latin typeface="Arial" panose="020B0604020202020204" pitchFamily="34" charset="0"/>
              </a:defRPr>
            </a:lvl2pPr>
            <a:lvl3pPr marL="1143000" indent="-228600">
              <a:spcBef>
                <a:spcPct val="20000"/>
              </a:spcBef>
              <a:buClr>
                <a:srgbClr val="66C1FC"/>
              </a:buClr>
              <a:buChar char="•"/>
              <a:defRPr>
                <a:solidFill>
                  <a:srgbClr val="FFFFFF"/>
                </a:solidFill>
                <a:latin typeface="Arial" panose="020B0604020202020204" pitchFamily="34" charset="0"/>
              </a:defRPr>
            </a:lvl3pPr>
            <a:lvl4pPr marL="1600200" indent="-228600">
              <a:spcBef>
                <a:spcPct val="20000"/>
              </a:spcBef>
              <a:buClr>
                <a:srgbClr val="66C1FC"/>
              </a:buClr>
              <a:buChar char="•"/>
              <a:defRPr sz="1600">
                <a:solidFill>
                  <a:srgbClr val="FFFFFF"/>
                </a:solidFill>
                <a:latin typeface="Arial" panose="020B0604020202020204" pitchFamily="34" charset="0"/>
              </a:defRPr>
            </a:lvl4pPr>
            <a:lvl5pPr marL="2057400" indent="-228600">
              <a:spcBef>
                <a:spcPct val="20000"/>
              </a:spcBef>
              <a:buClr>
                <a:srgbClr val="66C1FC"/>
              </a:buClr>
              <a:buChar char="•"/>
              <a:defRPr sz="1600">
                <a:solidFill>
                  <a:srgbClr val="FFFFFF"/>
                </a:solidFill>
                <a:latin typeface="Arial" panose="020B0604020202020204" pitchFamily="34" charset="0"/>
              </a:defRPr>
            </a:lvl5pPr>
            <a:lvl6pPr marL="25146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6pPr>
            <a:lvl7pPr marL="29718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7pPr>
            <a:lvl8pPr marL="34290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8pPr>
            <a:lvl9pPr marL="38862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9pPr>
          </a:lstStyle>
          <a:p>
            <a:pPr defTabSz="685800">
              <a:spcBef>
                <a:spcPct val="0"/>
              </a:spcBef>
              <a:buClrTx/>
              <a:buNone/>
            </a:pPr>
            <a:endParaRPr lang="en-US" altLang="en-US" sz="1800">
              <a:solidFill>
                <a:srgbClr val="000000"/>
              </a:solidFill>
              <a:latin typeface="Times New Roman" panose="02020603050405020304" pitchFamily="18" charset="0"/>
            </a:endParaRPr>
          </a:p>
        </p:txBody>
      </p:sp>
      <p:sp>
        <p:nvSpPr>
          <p:cNvPr id="25607" name="AutoShape 7"/>
          <p:cNvSpPr>
            <a:spLocks noChangeArrowheads="1"/>
          </p:cNvSpPr>
          <p:nvPr/>
        </p:nvSpPr>
        <p:spPr bwMode="auto">
          <a:xfrm rot="-2961457">
            <a:off x="4632722" y="5318522"/>
            <a:ext cx="623888" cy="400050"/>
          </a:xfrm>
          <a:prstGeom prst="curvedUpArrow">
            <a:avLst>
              <a:gd name="adj1" fmla="val 36988"/>
              <a:gd name="adj2" fmla="val 73969"/>
              <a:gd name="adj3" fmla="val 33333"/>
            </a:avLst>
          </a:prstGeom>
          <a:solidFill>
            <a:srgbClr val="FF6600"/>
          </a:solidFill>
          <a:ln w="9525">
            <a:solidFill>
              <a:srgbClr val="000000"/>
            </a:solidFill>
            <a:miter lim="800000"/>
            <a:headEnd/>
            <a:tailEnd/>
          </a:ln>
        </p:spPr>
        <p:txBody>
          <a:bodyPr wrap="none" anchor="ctr"/>
          <a:lstStyle>
            <a:lvl1pPr>
              <a:spcBef>
                <a:spcPct val="20000"/>
              </a:spcBef>
              <a:buClr>
                <a:srgbClr val="66C1FC"/>
              </a:buClr>
              <a:buChar char="•"/>
              <a:defRPr sz="2400">
                <a:solidFill>
                  <a:srgbClr val="FFFFFF"/>
                </a:solidFill>
                <a:latin typeface="Arial" panose="020B0604020202020204" pitchFamily="34" charset="0"/>
              </a:defRPr>
            </a:lvl1pPr>
            <a:lvl2pPr marL="742950" indent="-285750">
              <a:spcBef>
                <a:spcPct val="20000"/>
              </a:spcBef>
              <a:buClr>
                <a:srgbClr val="66C1FC"/>
              </a:buClr>
              <a:buChar char="•"/>
              <a:defRPr sz="2000">
                <a:solidFill>
                  <a:srgbClr val="FFFFFF"/>
                </a:solidFill>
                <a:latin typeface="Arial" panose="020B0604020202020204" pitchFamily="34" charset="0"/>
              </a:defRPr>
            </a:lvl2pPr>
            <a:lvl3pPr marL="1143000" indent="-228600">
              <a:spcBef>
                <a:spcPct val="20000"/>
              </a:spcBef>
              <a:buClr>
                <a:srgbClr val="66C1FC"/>
              </a:buClr>
              <a:buChar char="•"/>
              <a:defRPr>
                <a:solidFill>
                  <a:srgbClr val="FFFFFF"/>
                </a:solidFill>
                <a:latin typeface="Arial" panose="020B0604020202020204" pitchFamily="34" charset="0"/>
              </a:defRPr>
            </a:lvl3pPr>
            <a:lvl4pPr marL="1600200" indent="-228600">
              <a:spcBef>
                <a:spcPct val="20000"/>
              </a:spcBef>
              <a:buClr>
                <a:srgbClr val="66C1FC"/>
              </a:buClr>
              <a:buChar char="•"/>
              <a:defRPr sz="1600">
                <a:solidFill>
                  <a:srgbClr val="FFFFFF"/>
                </a:solidFill>
                <a:latin typeface="Arial" panose="020B0604020202020204" pitchFamily="34" charset="0"/>
              </a:defRPr>
            </a:lvl4pPr>
            <a:lvl5pPr marL="2057400" indent="-228600">
              <a:spcBef>
                <a:spcPct val="20000"/>
              </a:spcBef>
              <a:buClr>
                <a:srgbClr val="66C1FC"/>
              </a:buClr>
              <a:buChar char="•"/>
              <a:defRPr sz="1600">
                <a:solidFill>
                  <a:srgbClr val="FFFFFF"/>
                </a:solidFill>
                <a:latin typeface="Arial" panose="020B0604020202020204" pitchFamily="34" charset="0"/>
              </a:defRPr>
            </a:lvl5pPr>
            <a:lvl6pPr marL="25146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6pPr>
            <a:lvl7pPr marL="29718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7pPr>
            <a:lvl8pPr marL="34290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8pPr>
            <a:lvl9pPr marL="38862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9pPr>
          </a:lstStyle>
          <a:p>
            <a:pPr defTabSz="685800">
              <a:spcBef>
                <a:spcPct val="0"/>
              </a:spcBef>
              <a:buClrTx/>
              <a:buNone/>
            </a:pPr>
            <a:endParaRPr lang="en-US" altLang="en-US" sz="1800">
              <a:solidFill>
                <a:srgbClr val="000000"/>
              </a:solidFill>
              <a:latin typeface="Times New Roman" panose="02020603050405020304" pitchFamily="18" charset="0"/>
            </a:endParaRPr>
          </a:p>
        </p:txBody>
      </p:sp>
      <p:sp>
        <p:nvSpPr>
          <p:cNvPr id="25608" name="AutoShape 8"/>
          <p:cNvSpPr>
            <a:spLocks noChangeArrowheads="1"/>
          </p:cNvSpPr>
          <p:nvPr/>
        </p:nvSpPr>
        <p:spPr bwMode="auto">
          <a:xfrm rot="3021887">
            <a:off x="6087666" y="4869656"/>
            <a:ext cx="670322" cy="482204"/>
          </a:xfrm>
          <a:prstGeom prst="upArrow">
            <a:avLst>
              <a:gd name="adj1" fmla="val 50000"/>
              <a:gd name="adj2" fmla="val 35833"/>
            </a:avLst>
          </a:prstGeom>
          <a:solidFill>
            <a:srgbClr val="00FF00"/>
          </a:solidFill>
          <a:ln w="9525">
            <a:solidFill>
              <a:srgbClr val="000000"/>
            </a:solidFill>
            <a:miter lim="800000"/>
            <a:headEnd/>
            <a:tailEnd/>
          </a:ln>
        </p:spPr>
        <p:txBody>
          <a:bodyPr wrap="none" anchor="ctr"/>
          <a:lstStyle>
            <a:lvl1pPr>
              <a:spcBef>
                <a:spcPct val="20000"/>
              </a:spcBef>
              <a:buClr>
                <a:srgbClr val="66C1FC"/>
              </a:buClr>
              <a:buChar char="•"/>
              <a:defRPr sz="2400">
                <a:solidFill>
                  <a:srgbClr val="FFFFFF"/>
                </a:solidFill>
                <a:latin typeface="Arial" panose="020B0604020202020204" pitchFamily="34" charset="0"/>
              </a:defRPr>
            </a:lvl1pPr>
            <a:lvl2pPr marL="742950" indent="-285750">
              <a:spcBef>
                <a:spcPct val="20000"/>
              </a:spcBef>
              <a:buClr>
                <a:srgbClr val="66C1FC"/>
              </a:buClr>
              <a:buChar char="•"/>
              <a:defRPr sz="2000">
                <a:solidFill>
                  <a:srgbClr val="FFFFFF"/>
                </a:solidFill>
                <a:latin typeface="Arial" panose="020B0604020202020204" pitchFamily="34" charset="0"/>
              </a:defRPr>
            </a:lvl2pPr>
            <a:lvl3pPr marL="1143000" indent="-228600">
              <a:spcBef>
                <a:spcPct val="20000"/>
              </a:spcBef>
              <a:buClr>
                <a:srgbClr val="66C1FC"/>
              </a:buClr>
              <a:buChar char="•"/>
              <a:defRPr>
                <a:solidFill>
                  <a:srgbClr val="FFFFFF"/>
                </a:solidFill>
                <a:latin typeface="Arial" panose="020B0604020202020204" pitchFamily="34" charset="0"/>
              </a:defRPr>
            </a:lvl3pPr>
            <a:lvl4pPr marL="1600200" indent="-228600">
              <a:spcBef>
                <a:spcPct val="20000"/>
              </a:spcBef>
              <a:buClr>
                <a:srgbClr val="66C1FC"/>
              </a:buClr>
              <a:buChar char="•"/>
              <a:defRPr sz="1600">
                <a:solidFill>
                  <a:srgbClr val="FFFFFF"/>
                </a:solidFill>
                <a:latin typeface="Arial" panose="020B0604020202020204" pitchFamily="34" charset="0"/>
              </a:defRPr>
            </a:lvl4pPr>
            <a:lvl5pPr marL="2057400" indent="-228600">
              <a:spcBef>
                <a:spcPct val="20000"/>
              </a:spcBef>
              <a:buClr>
                <a:srgbClr val="66C1FC"/>
              </a:buClr>
              <a:buChar char="•"/>
              <a:defRPr sz="1600">
                <a:solidFill>
                  <a:srgbClr val="FFFFFF"/>
                </a:solidFill>
                <a:latin typeface="Arial" panose="020B0604020202020204" pitchFamily="34" charset="0"/>
              </a:defRPr>
            </a:lvl5pPr>
            <a:lvl6pPr marL="25146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6pPr>
            <a:lvl7pPr marL="29718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7pPr>
            <a:lvl8pPr marL="34290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8pPr>
            <a:lvl9pPr marL="38862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9pPr>
          </a:lstStyle>
          <a:p>
            <a:pPr defTabSz="685800">
              <a:spcBef>
                <a:spcPct val="0"/>
              </a:spcBef>
              <a:buClrTx/>
              <a:buNone/>
            </a:pPr>
            <a:endParaRPr lang="en-US" altLang="en-US" sz="1800">
              <a:solidFill>
                <a:srgbClr val="000000"/>
              </a:solidFill>
              <a:latin typeface="Times New Roman" panose="02020603050405020304" pitchFamily="18" charset="0"/>
            </a:endParaRPr>
          </a:p>
        </p:txBody>
      </p:sp>
      <p:sp>
        <p:nvSpPr>
          <p:cNvPr id="130057" name="Text Box 9"/>
          <p:cNvSpPr txBox="1">
            <a:spLocks noChangeArrowheads="1"/>
          </p:cNvSpPr>
          <p:nvPr/>
        </p:nvSpPr>
        <p:spPr bwMode="auto">
          <a:xfrm>
            <a:off x="4143347" y="1972081"/>
            <a:ext cx="2662139" cy="4616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spAutoFit/>
          </a:bodyPr>
          <a:lstStyle/>
          <a:p>
            <a:pPr defTabSz="685800">
              <a:spcBef>
                <a:spcPct val="30000"/>
              </a:spcBef>
              <a:defRPr/>
            </a:pPr>
            <a:r>
              <a:rPr lang="en-US" sz="2400" dirty="0">
                <a:solidFill>
                  <a:srgbClr val="FF0000"/>
                </a:solidFill>
                <a:effectLst>
                  <a:outerShdw blurRad="38100" dist="38100" dir="2700000" algn="tl">
                    <a:srgbClr val="C0C0C0"/>
                  </a:outerShdw>
                </a:effectLst>
                <a:latin typeface="Arial" charset="0"/>
              </a:rPr>
              <a:t>Well sealed check</a:t>
            </a:r>
          </a:p>
        </p:txBody>
      </p:sp>
      <p:sp>
        <p:nvSpPr>
          <p:cNvPr id="40970" name="AutoShape 11"/>
          <p:cNvSpPr>
            <a:spLocks noChangeArrowheads="1"/>
          </p:cNvSpPr>
          <p:nvPr/>
        </p:nvSpPr>
        <p:spPr bwMode="auto">
          <a:xfrm rot="3021887">
            <a:off x="4262439" y="4967289"/>
            <a:ext cx="170260" cy="389335"/>
          </a:xfrm>
          <a:prstGeom prst="upArrow">
            <a:avLst>
              <a:gd name="adj1" fmla="val 50000"/>
              <a:gd name="adj2" fmla="val 42749"/>
            </a:avLst>
          </a:prstGeom>
          <a:solidFill>
            <a:srgbClr val="00FF00"/>
          </a:solidFill>
          <a:ln w="9525">
            <a:solidFill>
              <a:srgbClr val="000000"/>
            </a:solidFill>
            <a:miter lim="800000"/>
            <a:headEnd/>
            <a:tailEnd/>
          </a:ln>
        </p:spPr>
        <p:txBody>
          <a:bodyPr wrap="none" anchor="ctr"/>
          <a:lstStyle>
            <a:lvl1pPr>
              <a:spcBef>
                <a:spcPct val="20000"/>
              </a:spcBef>
              <a:buClr>
                <a:srgbClr val="66C1FC"/>
              </a:buClr>
              <a:buChar char="•"/>
              <a:defRPr sz="2400">
                <a:solidFill>
                  <a:srgbClr val="FFFFFF"/>
                </a:solidFill>
                <a:latin typeface="Arial" panose="020B0604020202020204" pitchFamily="34" charset="0"/>
              </a:defRPr>
            </a:lvl1pPr>
            <a:lvl2pPr marL="742950" indent="-285750">
              <a:spcBef>
                <a:spcPct val="20000"/>
              </a:spcBef>
              <a:buClr>
                <a:srgbClr val="66C1FC"/>
              </a:buClr>
              <a:buChar char="•"/>
              <a:defRPr sz="2000">
                <a:solidFill>
                  <a:srgbClr val="FFFFFF"/>
                </a:solidFill>
                <a:latin typeface="Arial" panose="020B0604020202020204" pitchFamily="34" charset="0"/>
              </a:defRPr>
            </a:lvl2pPr>
            <a:lvl3pPr marL="1143000" indent="-228600">
              <a:spcBef>
                <a:spcPct val="20000"/>
              </a:spcBef>
              <a:buClr>
                <a:srgbClr val="66C1FC"/>
              </a:buClr>
              <a:buChar char="•"/>
              <a:defRPr>
                <a:solidFill>
                  <a:srgbClr val="FFFFFF"/>
                </a:solidFill>
                <a:latin typeface="Arial" panose="020B0604020202020204" pitchFamily="34" charset="0"/>
              </a:defRPr>
            </a:lvl3pPr>
            <a:lvl4pPr marL="1600200" indent="-228600">
              <a:spcBef>
                <a:spcPct val="20000"/>
              </a:spcBef>
              <a:buClr>
                <a:srgbClr val="66C1FC"/>
              </a:buClr>
              <a:buChar char="•"/>
              <a:defRPr sz="1600">
                <a:solidFill>
                  <a:srgbClr val="FFFFFF"/>
                </a:solidFill>
                <a:latin typeface="Arial" panose="020B0604020202020204" pitchFamily="34" charset="0"/>
              </a:defRPr>
            </a:lvl4pPr>
            <a:lvl5pPr marL="2057400" indent="-228600">
              <a:spcBef>
                <a:spcPct val="20000"/>
              </a:spcBef>
              <a:buClr>
                <a:srgbClr val="66C1FC"/>
              </a:buClr>
              <a:buChar char="•"/>
              <a:defRPr sz="1600">
                <a:solidFill>
                  <a:srgbClr val="FFFFFF"/>
                </a:solidFill>
                <a:latin typeface="Arial" panose="020B0604020202020204" pitchFamily="34" charset="0"/>
              </a:defRPr>
            </a:lvl5pPr>
            <a:lvl6pPr marL="25146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6pPr>
            <a:lvl7pPr marL="29718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7pPr>
            <a:lvl8pPr marL="34290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8pPr>
            <a:lvl9pPr marL="3886200" indent="-228600" algn="l" rtl="0" eaLnBrk="0" fontAlgn="base" hangingPunct="0">
              <a:spcBef>
                <a:spcPct val="20000"/>
              </a:spcBef>
              <a:spcAft>
                <a:spcPct val="0"/>
              </a:spcAft>
              <a:buClr>
                <a:srgbClr val="66C1FC"/>
              </a:buClr>
              <a:buChar char="•"/>
              <a:defRPr sz="1600">
                <a:solidFill>
                  <a:srgbClr val="FFFFFF"/>
                </a:solidFill>
                <a:latin typeface="Arial" panose="020B0604020202020204" pitchFamily="34" charset="0"/>
              </a:defRPr>
            </a:lvl9pPr>
          </a:lstStyle>
          <a:p>
            <a:pPr defTabSz="685800">
              <a:spcBef>
                <a:spcPct val="0"/>
              </a:spcBef>
              <a:buClrTx/>
              <a:buNone/>
            </a:pPr>
            <a:endParaRPr lang="en-US" altLang="en-US" sz="1800">
              <a:solidFill>
                <a:srgbClr val="000000"/>
              </a:solidFill>
              <a:latin typeface="Times New Roman" panose="02020603050405020304" pitchFamily="18" charset="0"/>
            </a:endParaRPr>
          </a:p>
        </p:txBody>
      </p:sp>
      <p:sp>
        <p:nvSpPr>
          <p:cNvPr id="13" name="Rectangle 3"/>
          <p:cNvSpPr txBox="1">
            <a:spLocks noChangeArrowheads="1"/>
          </p:cNvSpPr>
          <p:nvPr/>
        </p:nvSpPr>
        <p:spPr>
          <a:xfrm>
            <a:off x="279452" y="1920585"/>
            <a:ext cx="2643385" cy="564656"/>
          </a:xfrm>
          <a:prstGeom prst="rect">
            <a:avLst/>
          </a:prstGeom>
        </p:spPr>
        <p:style>
          <a:lnRef idx="2">
            <a:schemeClr val="accent5"/>
          </a:lnRef>
          <a:fillRef idx="1">
            <a:schemeClr val="lt1"/>
          </a:fillRef>
          <a:effectRef idx="0">
            <a:schemeClr val="accent5"/>
          </a:effectRef>
          <a:fontRef idx="minor">
            <a:schemeClr val="dk1"/>
          </a:fontRef>
        </p:style>
        <p:txBody>
          <a:bodyPr/>
          <a:lstStyle>
            <a:lvl1pPr marL="342900" indent="-342900" algn="l" rtl="0" eaLnBrk="1" fontAlgn="base" hangingPunct="1">
              <a:spcBef>
                <a:spcPct val="20000"/>
              </a:spcBef>
              <a:spcAft>
                <a:spcPct val="0"/>
              </a:spcAft>
              <a:buClr>
                <a:srgbClr val="66C1FC"/>
              </a:buClr>
              <a:buChar char="•"/>
              <a:defRPr sz="2400">
                <a:solidFill>
                  <a:srgbClr val="FFFFFF"/>
                </a:solidFill>
                <a:latin typeface="+mn-lt"/>
                <a:ea typeface="+mn-ea"/>
                <a:cs typeface="+mn-cs"/>
              </a:defRPr>
            </a:lvl1pPr>
            <a:lvl2pPr marL="742950" indent="-285750" algn="l" rtl="0" eaLnBrk="1" fontAlgn="base" hangingPunct="1">
              <a:spcBef>
                <a:spcPct val="20000"/>
              </a:spcBef>
              <a:spcAft>
                <a:spcPct val="0"/>
              </a:spcAft>
              <a:buClr>
                <a:srgbClr val="66C1FC"/>
              </a:buClr>
              <a:buChar char="•"/>
              <a:defRPr sz="2000">
                <a:solidFill>
                  <a:srgbClr val="FFFFFF"/>
                </a:solidFill>
                <a:latin typeface="+mn-lt"/>
              </a:defRPr>
            </a:lvl2pPr>
            <a:lvl3pPr marL="1143000" indent="-228600" algn="l" rtl="0" eaLnBrk="1" fontAlgn="base" hangingPunct="1">
              <a:spcBef>
                <a:spcPct val="20000"/>
              </a:spcBef>
              <a:spcAft>
                <a:spcPct val="0"/>
              </a:spcAft>
              <a:buClr>
                <a:srgbClr val="66C1FC"/>
              </a:buClr>
              <a:buChar char="•"/>
              <a:defRPr>
                <a:solidFill>
                  <a:srgbClr val="FFFFFF"/>
                </a:solidFill>
                <a:latin typeface="+mn-lt"/>
              </a:defRPr>
            </a:lvl3pPr>
            <a:lvl4pPr marL="1600200" indent="-228600" algn="l" rtl="0" eaLnBrk="1" fontAlgn="base" hangingPunct="1">
              <a:spcBef>
                <a:spcPct val="20000"/>
              </a:spcBef>
              <a:spcAft>
                <a:spcPct val="0"/>
              </a:spcAft>
              <a:buClr>
                <a:srgbClr val="66C1FC"/>
              </a:buClr>
              <a:buChar char="•"/>
              <a:defRPr sz="1600">
                <a:solidFill>
                  <a:srgbClr val="FFFFFF"/>
                </a:solidFill>
                <a:latin typeface="+mn-lt"/>
              </a:defRPr>
            </a:lvl4pPr>
            <a:lvl5pPr marL="2057400" indent="-228600" algn="l" rtl="0" eaLnBrk="1" fontAlgn="base" hangingPunct="1">
              <a:spcBef>
                <a:spcPct val="20000"/>
              </a:spcBef>
              <a:spcAft>
                <a:spcPct val="0"/>
              </a:spcAft>
              <a:buClr>
                <a:srgbClr val="66C1FC"/>
              </a:buClr>
              <a:buChar char="•"/>
              <a:defRPr sz="1600">
                <a:solidFill>
                  <a:srgbClr val="FFFFFF"/>
                </a:solidFill>
                <a:latin typeface="+mn-lt"/>
              </a:defRPr>
            </a:lvl5pPr>
            <a:lvl6pPr marL="2514600" indent="-228600" algn="l" rtl="0" eaLnBrk="1" fontAlgn="base" hangingPunct="1">
              <a:spcBef>
                <a:spcPct val="20000"/>
              </a:spcBef>
              <a:spcAft>
                <a:spcPct val="0"/>
              </a:spcAft>
              <a:buClr>
                <a:srgbClr val="66C1FC"/>
              </a:buClr>
              <a:buChar char="•"/>
              <a:defRPr sz="1600">
                <a:solidFill>
                  <a:srgbClr val="FFFFFF"/>
                </a:solidFill>
                <a:latin typeface="+mn-lt"/>
              </a:defRPr>
            </a:lvl6pPr>
            <a:lvl7pPr marL="2971800" indent="-228600" algn="l" rtl="0" eaLnBrk="1" fontAlgn="base" hangingPunct="1">
              <a:spcBef>
                <a:spcPct val="20000"/>
              </a:spcBef>
              <a:spcAft>
                <a:spcPct val="0"/>
              </a:spcAft>
              <a:buClr>
                <a:srgbClr val="66C1FC"/>
              </a:buClr>
              <a:buChar char="•"/>
              <a:defRPr sz="1600">
                <a:solidFill>
                  <a:srgbClr val="FFFFFF"/>
                </a:solidFill>
                <a:latin typeface="+mn-lt"/>
              </a:defRPr>
            </a:lvl7pPr>
            <a:lvl8pPr marL="3429000" indent="-228600" algn="l" rtl="0" eaLnBrk="1" fontAlgn="base" hangingPunct="1">
              <a:spcBef>
                <a:spcPct val="20000"/>
              </a:spcBef>
              <a:spcAft>
                <a:spcPct val="0"/>
              </a:spcAft>
              <a:buClr>
                <a:srgbClr val="66C1FC"/>
              </a:buClr>
              <a:buChar char="•"/>
              <a:defRPr sz="1600">
                <a:solidFill>
                  <a:srgbClr val="FFFFFF"/>
                </a:solidFill>
                <a:latin typeface="+mn-lt"/>
              </a:defRPr>
            </a:lvl8pPr>
            <a:lvl9pPr marL="3886200" indent="-228600" algn="l" rtl="0" eaLnBrk="1" fontAlgn="base" hangingPunct="1">
              <a:spcBef>
                <a:spcPct val="20000"/>
              </a:spcBef>
              <a:spcAft>
                <a:spcPct val="0"/>
              </a:spcAft>
              <a:buClr>
                <a:srgbClr val="66C1FC"/>
              </a:buClr>
              <a:buChar char="•"/>
              <a:defRPr sz="1600">
                <a:solidFill>
                  <a:srgbClr val="FFFFFF"/>
                </a:solidFill>
                <a:latin typeface="+mn-lt"/>
              </a:defRPr>
            </a:lvl9pPr>
          </a:lstStyle>
          <a:p>
            <a:pPr defTabSz="685800">
              <a:defRPr/>
            </a:pPr>
            <a:r>
              <a:rPr lang="en-US" altLang="en-US" kern="0" dirty="0">
                <a:solidFill>
                  <a:srgbClr val="FF0000"/>
                </a:solidFill>
                <a:sym typeface="Wingdings" pitchFamily="2" charset="2"/>
              </a:rPr>
              <a:t>N95 respirator</a:t>
            </a:r>
          </a:p>
        </p:txBody>
      </p:sp>
      <p:sp>
        <p:nvSpPr>
          <p:cNvPr id="59405" name="AutoShape 2"/>
          <p:cNvSpPr>
            <a:spLocks noGrp="1" noChangeArrowheads="1"/>
          </p:cNvSpPr>
          <p:nvPr>
            <p:ph type="title"/>
          </p:nvPr>
        </p:nvSpPr>
        <p:spPr>
          <a:xfrm>
            <a:off x="0" y="152400"/>
            <a:ext cx="8382000" cy="1358163"/>
          </a:xfrm>
        </p:spPr>
        <p:style>
          <a:lnRef idx="1">
            <a:schemeClr val="accent1"/>
          </a:lnRef>
          <a:fillRef idx="2">
            <a:schemeClr val="accent1"/>
          </a:fillRef>
          <a:effectRef idx="1">
            <a:schemeClr val="accent1"/>
          </a:effectRef>
          <a:fontRef idx="minor">
            <a:schemeClr val="dk1"/>
          </a:fontRef>
        </p:style>
        <p:txBody>
          <a:bodyPr>
            <a:normAutofit/>
          </a:bodyPr>
          <a:lstStyle/>
          <a:p>
            <a:pPr algn="ctr" eaLnBrk="1" hangingPunct="1"/>
            <a:r>
              <a:rPr lang="en-US" altLang="en-US" dirty="0" smtClean="0">
                <a:solidFill>
                  <a:schemeClr val="tx1"/>
                </a:solidFill>
              </a:rPr>
              <a:t>For Airborne Precautions</a:t>
            </a:r>
          </a:p>
        </p:txBody>
      </p:sp>
      <p:pic>
        <p:nvPicPr>
          <p:cNvPr id="12" name="Picture 11"/>
          <p:cNvPicPr>
            <a:picLocks noChangeAspect="1"/>
          </p:cNvPicPr>
          <p:nvPr/>
        </p:nvPicPr>
        <p:blipFill>
          <a:blip r:embed="rId4"/>
          <a:stretch>
            <a:fillRect/>
          </a:stretch>
        </p:blipFill>
        <p:spPr>
          <a:xfrm>
            <a:off x="601020" y="3160190"/>
            <a:ext cx="2000250" cy="27253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ctangle 1"/>
          <p:cNvSpPr/>
          <p:nvPr/>
        </p:nvSpPr>
        <p:spPr>
          <a:xfrm>
            <a:off x="3198573" y="5910154"/>
            <a:ext cx="1830437" cy="461665"/>
          </a:xfrm>
          <a:prstGeom prst="rect">
            <a:avLst/>
          </a:prstGeom>
        </p:spPr>
        <p:txBody>
          <a:bodyPr wrap="none">
            <a:spAutoFit/>
          </a:bodyPr>
          <a:lstStyle/>
          <a:p>
            <a:r>
              <a:rPr lang="en-US" sz="2400" b="1" i="1" u="sng" dirty="0">
                <a:solidFill>
                  <a:schemeClr val="tx1">
                    <a:lumMod val="95000"/>
                    <a:lumOff val="5000"/>
                  </a:schemeClr>
                </a:solidFill>
              </a:rPr>
              <a:t>MC-ICD-P/05</a:t>
            </a:r>
          </a:p>
        </p:txBody>
      </p:sp>
    </p:spTree>
    <p:extLst>
      <p:ext uri="{BB962C8B-B14F-4D97-AF65-F5344CB8AC3E}">
        <p14:creationId xmlns:p14="http://schemas.microsoft.com/office/powerpoint/2010/main" val="37914551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7"/>
                                        </p:tgtEl>
                                        <p:attrNameLst>
                                          <p:attrName>style.visibility</p:attrName>
                                        </p:attrNameLst>
                                      </p:cBhvr>
                                      <p:to>
                                        <p:strVal val="visible"/>
                                      </p:to>
                                    </p:set>
                                    <p:anim calcmode="lin" valueType="num">
                                      <p:cBhvr additive="base">
                                        <p:cTn id="7" dur="500" fill="hold"/>
                                        <p:tgtEl>
                                          <p:spTgt spid="130057"/>
                                        </p:tgtEl>
                                        <p:attrNameLst>
                                          <p:attrName>ppt_x</p:attrName>
                                        </p:attrNameLst>
                                      </p:cBhvr>
                                      <p:tavLst>
                                        <p:tav tm="0">
                                          <p:val>
                                            <p:strVal val="#ppt_x"/>
                                          </p:val>
                                        </p:tav>
                                        <p:tav tm="100000">
                                          <p:val>
                                            <p:strVal val="#ppt_x"/>
                                          </p:val>
                                        </p:tav>
                                      </p:tavLst>
                                    </p:anim>
                                    <p:anim calcmode="lin" valueType="num">
                                      <p:cBhvr additive="base">
                                        <p:cTn id="8" dur="500" fill="hold"/>
                                        <p:tgtEl>
                                          <p:spTgt spid="1300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0962"/>
                                        </p:tgtEl>
                                        <p:attrNameLst>
                                          <p:attrName>style.visibility</p:attrName>
                                        </p:attrNameLst>
                                      </p:cBhvr>
                                      <p:to>
                                        <p:strVal val="visible"/>
                                      </p:to>
                                    </p:set>
                                  </p:childTnLst>
                                </p:cTn>
                              </p:par>
                              <p:par>
                                <p:cTn id="13" presetID="42" presetClass="entr" presetSubtype="0" fill="hold" grpId="0" nodeType="withEffect">
                                  <p:stCondLst>
                                    <p:cond delay="0"/>
                                  </p:stCondLst>
                                  <p:childTnLst>
                                    <p:set>
                                      <p:cBhvr>
                                        <p:cTn id="14" dur="1" fill="hold">
                                          <p:stCondLst>
                                            <p:cond delay="0"/>
                                          </p:stCondLst>
                                        </p:cTn>
                                        <p:tgtEl>
                                          <p:spTgt spid="40970"/>
                                        </p:tgtEl>
                                        <p:attrNameLst>
                                          <p:attrName>style.visibility</p:attrName>
                                        </p:attrNameLst>
                                      </p:cBhvr>
                                      <p:to>
                                        <p:strVal val="visible"/>
                                      </p:to>
                                    </p:set>
                                    <p:animEffect transition="in" filter="fade">
                                      <p:cBhvr>
                                        <p:cTn id="15" dur="1000"/>
                                        <p:tgtEl>
                                          <p:spTgt spid="40970"/>
                                        </p:tgtEl>
                                      </p:cBhvr>
                                    </p:animEffect>
                                    <p:anim calcmode="lin" valueType="num">
                                      <p:cBhvr>
                                        <p:cTn id="16" dur="1000" fill="hold"/>
                                        <p:tgtEl>
                                          <p:spTgt spid="40970"/>
                                        </p:tgtEl>
                                        <p:attrNameLst>
                                          <p:attrName>ppt_x</p:attrName>
                                        </p:attrNameLst>
                                      </p:cBhvr>
                                      <p:tavLst>
                                        <p:tav tm="0">
                                          <p:val>
                                            <p:strVal val="#ppt_x"/>
                                          </p:val>
                                        </p:tav>
                                        <p:tav tm="100000">
                                          <p:val>
                                            <p:strVal val="#ppt_x"/>
                                          </p:val>
                                        </p:tav>
                                      </p:tavLst>
                                    </p:anim>
                                    <p:anim calcmode="lin" valueType="num">
                                      <p:cBhvr>
                                        <p:cTn id="17" dur="1000" fill="hold"/>
                                        <p:tgtEl>
                                          <p:spTgt spid="40970"/>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2" nodeType="clickEffect">
                                  <p:stCondLst>
                                    <p:cond delay="0"/>
                                  </p:stCondLst>
                                  <p:childTnLst>
                                    <p:set>
                                      <p:cBhvr>
                                        <p:cTn id="21" dur="1" fill="hold">
                                          <p:stCondLst>
                                            <p:cond delay="0"/>
                                          </p:stCondLst>
                                        </p:cTn>
                                        <p:tgtEl>
                                          <p:spTgt spid="25605"/>
                                        </p:tgtEl>
                                        <p:attrNameLst>
                                          <p:attrName>style.visibility</p:attrName>
                                        </p:attrNameLst>
                                      </p:cBhvr>
                                      <p:to>
                                        <p:strVal val="visible"/>
                                      </p:to>
                                    </p:set>
                                  </p:childTnLst>
                                </p:cTn>
                              </p:par>
                              <p:par>
                                <p:cTn id="22" presetID="1" presetClass="entr" presetSubtype="0" fill="hold" grpId="2" nodeType="withEffect">
                                  <p:stCondLst>
                                    <p:cond delay="0"/>
                                  </p:stCondLst>
                                  <p:childTnLst>
                                    <p:set>
                                      <p:cBhvr>
                                        <p:cTn id="23" dur="1" fill="hold">
                                          <p:stCondLst>
                                            <p:cond delay="0"/>
                                          </p:stCondLst>
                                        </p:cTn>
                                        <p:tgtEl>
                                          <p:spTgt spid="25606"/>
                                        </p:tgtEl>
                                        <p:attrNameLst>
                                          <p:attrName>style.visibility</p:attrName>
                                        </p:attrNameLst>
                                      </p:cBhvr>
                                      <p:to>
                                        <p:strVal val="visible"/>
                                      </p:to>
                                    </p:set>
                                  </p:childTnLst>
                                </p:cTn>
                              </p:par>
                              <p:par>
                                <p:cTn id="24" presetID="1" presetClass="entr" presetSubtype="0" fill="hold" grpId="2" nodeType="withEffect">
                                  <p:stCondLst>
                                    <p:cond delay="0"/>
                                  </p:stCondLst>
                                  <p:childTnLst>
                                    <p:set>
                                      <p:cBhvr>
                                        <p:cTn id="25" dur="1" fill="hold">
                                          <p:stCondLst>
                                            <p:cond delay="0"/>
                                          </p:stCondLst>
                                        </p:cTn>
                                        <p:tgtEl>
                                          <p:spTgt spid="2560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25605"/>
                                        </p:tgtEl>
                                        <p:attrNameLst>
                                          <p:attrName>r</p:attrName>
                                        </p:attrNameLst>
                                      </p:cBhvr>
                                    </p:animRot>
                                    <p:animRot by="-240000">
                                      <p:cBhvr>
                                        <p:cTn id="30" dur="200" fill="hold">
                                          <p:stCondLst>
                                            <p:cond delay="200"/>
                                          </p:stCondLst>
                                        </p:cTn>
                                        <p:tgtEl>
                                          <p:spTgt spid="25605"/>
                                        </p:tgtEl>
                                        <p:attrNameLst>
                                          <p:attrName>r</p:attrName>
                                        </p:attrNameLst>
                                      </p:cBhvr>
                                    </p:animRot>
                                    <p:animRot by="240000">
                                      <p:cBhvr>
                                        <p:cTn id="31" dur="200" fill="hold">
                                          <p:stCondLst>
                                            <p:cond delay="400"/>
                                          </p:stCondLst>
                                        </p:cTn>
                                        <p:tgtEl>
                                          <p:spTgt spid="25605"/>
                                        </p:tgtEl>
                                        <p:attrNameLst>
                                          <p:attrName>r</p:attrName>
                                        </p:attrNameLst>
                                      </p:cBhvr>
                                    </p:animRot>
                                    <p:animRot by="-240000">
                                      <p:cBhvr>
                                        <p:cTn id="32" dur="200" fill="hold">
                                          <p:stCondLst>
                                            <p:cond delay="600"/>
                                          </p:stCondLst>
                                        </p:cTn>
                                        <p:tgtEl>
                                          <p:spTgt spid="25605"/>
                                        </p:tgtEl>
                                        <p:attrNameLst>
                                          <p:attrName>r</p:attrName>
                                        </p:attrNameLst>
                                      </p:cBhvr>
                                    </p:animRot>
                                    <p:animRot by="120000">
                                      <p:cBhvr>
                                        <p:cTn id="33" dur="200" fill="hold">
                                          <p:stCondLst>
                                            <p:cond delay="800"/>
                                          </p:stCondLst>
                                        </p:cTn>
                                        <p:tgtEl>
                                          <p:spTgt spid="25605"/>
                                        </p:tgtEl>
                                        <p:attrNameLst>
                                          <p:attrName>r</p:attrName>
                                        </p:attrNameLst>
                                      </p:cBhvr>
                                    </p:animRot>
                                  </p:childTnLst>
                                </p:cTn>
                              </p:par>
                              <p:par>
                                <p:cTn id="34" presetID="32" presetClass="emph" presetSubtype="0" fill="hold" grpId="0" nodeType="withEffect">
                                  <p:stCondLst>
                                    <p:cond delay="0"/>
                                  </p:stCondLst>
                                  <p:childTnLst>
                                    <p:animRot by="120000">
                                      <p:cBhvr>
                                        <p:cTn id="35" dur="100" fill="hold">
                                          <p:stCondLst>
                                            <p:cond delay="0"/>
                                          </p:stCondLst>
                                        </p:cTn>
                                        <p:tgtEl>
                                          <p:spTgt spid="25606"/>
                                        </p:tgtEl>
                                        <p:attrNameLst>
                                          <p:attrName>r</p:attrName>
                                        </p:attrNameLst>
                                      </p:cBhvr>
                                    </p:animRot>
                                    <p:animRot by="-240000">
                                      <p:cBhvr>
                                        <p:cTn id="36" dur="200" fill="hold">
                                          <p:stCondLst>
                                            <p:cond delay="200"/>
                                          </p:stCondLst>
                                        </p:cTn>
                                        <p:tgtEl>
                                          <p:spTgt spid="25606"/>
                                        </p:tgtEl>
                                        <p:attrNameLst>
                                          <p:attrName>r</p:attrName>
                                        </p:attrNameLst>
                                      </p:cBhvr>
                                    </p:animRot>
                                    <p:animRot by="240000">
                                      <p:cBhvr>
                                        <p:cTn id="37" dur="200" fill="hold">
                                          <p:stCondLst>
                                            <p:cond delay="400"/>
                                          </p:stCondLst>
                                        </p:cTn>
                                        <p:tgtEl>
                                          <p:spTgt spid="25606"/>
                                        </p:tgtEl>
                                        <p:attrNameLst>
                                          <p:attrName>r</p:attrName>
                                        </p:attrNameLst>
                                      </p:cBhvr>
                                    </p:animRot>
                                    <p:animRot by="-240000">
                                      <p:cBhvr>
                                        <p:cTn id="38" dur="200" fill="hold">
                                          <p:stCondLst>
                                            <p:cond delay="600"/>
                                          </p:stCondLst>
                                        </p:cTn>
                                        <p:tgtEl>
                                          <p:spTgt spid="25606"/>
                                        </p:tgtEl>
                                        <p:attrNameLst>
                                          <p:attrName>r</p:attrName>
                                        </p:attrNameLst>
                                      </p:cBhvr>
                                    </p:animRot>
                                    <p:animRot by="120000">
                                      <p:cBhvr>
                                        <p:cTn id="39" dur="200" fill="hold">
                                          <p:stCondLst>
                                            <p:cond delay="800"/>
                                          </p:stCondLst>
                                        </p:cTn>
                                        <p:tgtEl>
                                          <p:spTgt spid="25606"/>
                                        </p:tgtEl>
                                        <p:attrNameLst>
                                          <p:attrName>r</p:attrName>
                                        </p:attrNameLst>
                                      </p:cBhvr>
                                    </p:animRot>
                                  </p:childTnLst>
                                </p:cTn>
                              </p:par>
                              <p:par>
                                <p:cTn id="40" presetID="32" presetClass="emph" presetSubtype="0" fill="hold" grpId="0" nodeType="withEffect">
                                  <p:stCondLst>
                                    <p:cond delay="0"/>
                                  </p:stCondLst>
                                  <p:childTnLst>
                                    <p:animRot by="120000">
                                      <p:cBhvr>
                                        <p:cTn id="41" dur="100" fill="hold">
                                          <p:stCondLst>
                                            <p:cond delay="0"/>
                                          </p:stCondLst>
                                        </p:cTn>
                                        <p:tgtEl>
                                          <p:spTgt spid="25607"/>
                                        </p:tgtEl>
                                        <p:attrNameLst>
                                          <p:attrName>r</p:attrName>
                                        </p:attrNameLst>
                                      </p:cBhvr>
                                    </p:animRot>
                                    <p:animRot by="-240000">
                                      <p:cBhvr>
                                        <p:cTn id="42" dur="200" fill="hold">
                                          <p:stCondLst>
                                            <p:cond delay="200"/>
                                          </p:stCondLst>
                                        </p:cTn>
                                        <p:tgtEl>
                                          <p:spTgt spid="25607"/>
                                        </p:tgtEl>
                                        <p:attrNameLst>
                                          <p:attrName>r</p:attrName>
                                        </p:attrNameLst>
                                      </p:cBhvr>
                                    </p:animRot>
                                    <p:animRot by="240000">
                                      <p:cBhvr>
                                        <p:cTn id="43" dur="200" fill="hold">
                                          <p:stCondLst>
                                            <p:cond delay="400"/>
                                          </p:stCondLst>
                                        </p:cTn>
                                        <p:tgtEl>
                                          <p:spTgt spid="25607"/>
                                        </p:tgtEl>
                                        <p:attrNameLst>
                                          <p:attrName>r</p:attrName>
                                        </p:attrNameLst>
                                      </p:cBhvr>
                                    </p:animRot>
                                    <p:animRot by="-240000">
                                      <p:cBhvr>
                                        <p:cTn id="44" dur="200" fill="hold">
                                          <p:stCondLst>
                                            <p:cond delay="600"/>
                                          </p:stCondLst>
                                        </p:cTn>
                                        <p:tgtEl>
                                          <p:spTgt spid="25607"/>
                                        </p:tgtEl>
                                        <p:attrNameLst>
                                          <p:attrName>r</p:attrName>
                                        </p:attrNameLst>
                                      </p:cBhvr>
                                    </p:animRot>
                                    <p:animRot by="120000">
                                      <p:cBhvr>
                                        <p:cTn id="45" dur="200" fill="hold">
                                          <p:stCondLst>
                                            <p:cond delay="800"/>
                                          </p:stCondLst>
                                        </p:cTn>
                                        <p:tgtEl>
                                          <p:spTgt spid="25607"/>
                                        </p:tgtEl>
                                        <p:attrNameLst>
                                          <p:attrName>r</p:attrName>
                                        </p:attrNameLst>
                                      </p:cBhvr>
                                    </p:animRot>
                                  </p:childTnLst>
                                </p:cTn>
                              </p:par>
                              <p:par>
                                <p:cTn id="46" presetID="32" presetClass="emph" presetSubtype="0" fill="hold" grpId="1" nodeType="withEffect">
                                  <p:stCondLst>
                                    <p:cond delay="0"/>
                                  </p:stCondLst>
                                  <p:childTnLst>
                                    <p:animRot by="120000">
                                      <p:cBhvr>
                                        <p:cTn id="47" dur="100" fill="hold">
                                          <p:stCondLst>
                                            <p:cond delay="0"/>
                                          </p:stCondLst>
                                        </p:cTn>
                                        <p:tgtEl>
                                          <p:spTgt spid="25605"/>
                                        </p:tgtEl>
                                        <p:attrNameLst>
                                          <p:attrName>r</p:attrName>
                                        </p:attrNameLst>
                                      </p:cBhvr>
                                    </p:animRot>
                                    <p:animRot by="-240000">
                                      <p:cBhvr>
                                        <p:cTn id="48" dur="200" fill="hold">
                                          <p:stCondLst>
                                            <p:cond delay="200"/>
                                          </p:stCondLst>
                                        </p:cTn>
                                        <p:tgtEl>
                                          <p:spTgt spid="25605"/>
                                        </p:tgtEl>
                                        <p:attrNameLst>
                                          <p:attrName>r</p:attrName>
                                        </p:attrNameLst>
                                      </p:cBhvr>
                                    </p:animRot>
                                    <p:animRot by="240000">
                                      <p:cBhvr>
                                        <p:cTn id="49" dur="200" fill="hold">
                                          <p:stCondLst>
                                            <p:cond delay="400"/>
                                          </p:stCondLst>
                                        </p:cTn>
                                        <p:tgtEl>
                                          <p:spTgt spid="25605"/>
                                        </p:tgtEl>
                                        <p:attrNameLst>
                                          <p:attrName>r</p:attrName>
                                        </p:attrNameLst>
                                      </p:cBhvr>
                                    </p:animRot>
                                    <p:animRot by="-240000">
                                      <p:cBhvr>
                                        <p:cTn id="50" dur="200" fill="hold">
                                          <p:stCondLst>
                                            <p:cond delay="600"/>
                                          </p:stCondLst>
                                        </p:cTn>
                                        <p:tgtEl>
                                          <p:spTgt spid="25605"/>
                                        </p:tgtEl>
                                        <p:attrNameLst>
                                          <p:attrName>r</p:attrName>
                                        </p:attrNameLst>
                                      </p:cBhvr>
                                    </p:animRot>
                                    <p:animRot by="120000">
                                      <p:cBhvr>
                                        <p:cTn id="51" dur="200" fill="hold">
                                          <p:stCondLst>
                                            <p:cond delay="800"/>
                                          </p:stCondLst>
                                        </p:cTn>
                                        <p:tgtEl>
                                          <p:spTgt spid="25605"/>
                                        </p:tgtEl>
                                        <p:attrNameLst>
                                          <p:attrName>r</p:attrName>
                                        </p:attrNameLst>
                                      </p:cBhvr>
                                    </p:animRot>
                                  </p:childTnLst>
                                </p:cTn>
                              </p:par>
                              <p:par>
                                <p:cTn id="52" presetID="32" presetClass="emph" presetSubtype="0" fill="hold" grpId="1" nodeType="withEffect">
                                  <p:stCondLst>
                                    <p:cond delay="0"/>
                                  </p:stCondLst>
                                  <p:childTnLst>
                                    <p:animRot by="120000">
                                      <p:cBhvr>
                                        <p:cTn id="53" dur="100" fill="hold">
                                          <p:stCondLst>
                                            <p:cond delay="0"/>
                                          </p:stCondLst>
                                        </p:cTn>
                                        <p:tgtEl>
                                          <p:spTgt spid="25606"/>
                                        </p:tgtEl>
                                        <p:attrNameLst>
                                          <p:attrName>r</p:attrName>
                                        </p:attrNameLst>
                                      </p:cBhvr>
                                    </p:animRot>
                                    <p:animRot by="-240000">
                                      <p:cBhvr>
                                        <p:cTn id="54" dur="200" fill="hold">
                                          <p:stCondLst>
                                            <p:cond delay="200"/>
                                          </p:stCondLst>
                                        </p:cTn>
                                        <p:tgtEl>
                                          <p:spTgt spid="25606"/>
                                        </p:tgtEl>
                                        <p:attrNameLst>
                                          <p:attrName>r</p:attrName>
                                        </p:attrNameLst>
                                      </p:cBhvr>
                                    </p:animRot>
                                    <p:animRot by="240000">
                                      <p:cBhvr>
                                        <p:cTn id="55" dur="200" fill="hold">
                                          <p:stCondLst>
                                            <p:cond delay="400"/>
                                          </p:stCondLst>
                                        </p:cTn>
                                        <p:tgtEl>
                                          <p:spTgt spid="25606"/>
                                        </p:tgtEl>
                                        <p:attrNameLst>
                                          <p:attrName>r</p:attrName>
                                        </p:attrNameLst>
                                      </p:cBhvr>
                                    </p:animRot>
                                    <p:animRot by="-240000">
                                      <p:cBhvr>
                                        <p:cTn id="56" dur="200" fill="hold">
                                          <p:stCondLst>
                                            <p:cond delay="600"/>
                                          </p:stCondLst>
                                        </p:cTn>
                                        <p:tgtEl>
                                          <p:spTgt spid="25606"/>
                                        </p:tgtEl>
                                        <p:attrNameLst>
                                          <p:attrName>r</p:attrName>
                                        </p:attrNameLst>
                                      </p:cBhvr>
                                    </p:animRot>
                                    <p:animRot by="120000">
                                      <p:cBhvr>
                                        <p:cTn id="57" dur="200" fill="hold">
                                          <p:stCondLst>
                                            <p:cond delay="800"/>
                                          </p:stCondLst>
                                        </p:cTn>
                                        <p:tgtEl>
                                          <p:spTgt spid="25606"/>
                                        </p:tgtEl>
                                        <p:attrNameLst>
                                          <p:attrName>r</p:attrName>
                                        </p:attrNameLst>
                                      </p:cBhvr>
                                    </p:animRot>
                                  </p:childTnLst>
                                </p:cTn>
                              </p:par>
                              <p:par>
                                <p:cTn id="58" presetID="32" presetClass="emph" presetSubtype="0" fill="hold" grpId="1" nodeType="withEffect">
                                  <p:stCondLst>
                                    <p:cond delay="0"/>
                                  </p:stCondLst>
                                  <p:childTnLst>
                                    <p:animRot by="120000">
                                      <p:cBhvr>
                                        <p:cTn id="59" dur="100" fill="hold">
                                          <p:stCondLst>
                                            <p:cond delay="0"/>
                                          </p:stCondLst>
                                        </p:cTn>
                                        <p:tgtEl>
                                          <p:spTgt spid="25607"/>
                                        </p:tgtEl>
                                        <p:attrNameLst>
                                          <p:attrName>r</p:attrName>
                                        </p:attrNameLst>
                                      </p:cBhvr>
                                    </p:animRot>
                                    <p:animRot by="-240000">
                                      <p:cBhvr>
                                        <p:cTn id="60" dur="200" fill="hold">
                                          <p:stCondLst>
                                            <p:cond delay="200"/>
                                          </p:stCondLst>
                                        </p:cTn>
                                        <p:tgtEl>
                                          <p:spTgt spid="25607"/>
                                        </p:tgtEl>
                                        <p:attrNameLst>
                                          <p:attrName>r</p:attrName>
                                        </p:attrNameLst>
                                      </p:cBhvr>
                                    </p:animRot>
                                    <p:animRot by="240000">
                                      <p:cBhvr>
                                        <p:cTn id="61" dur="200" fill="hold">
                                          <p:stCondLst>
                                            <p:cond delay="400"/>
                                          </p:stCondLst>
                                        </p:cTn>
                                        <p:tgtEl>
                                          <p:spTgt spid="25607"/>
                                        </p:tgtEl>
                                        <p:attrNameLst>
                                          <p:attrName>r</p:attrName>
                                        </p:attrNameLst>
                                      </p:cBhvr>
                                    </p:animRot>
                                    <p:animRot by="-240000">
                                      <p:cBhvr>
                                        <p:cTn id="62" dur="200" fill="hold">
                                          <p:stCondLst>
                                            <p:cond delay="600"/>
                                          </p:stCondLst>
                                        </p:cTn>
                                        <p:tgtEl>
                                          <p:spTgt spid="25607"/>
                                        </p:tgtEl>
                                        <p:attrNameLst>
                                          <p:attrName>r</p:attrName>
                                        </p:attrNameLst>
                                      </p:cBhvr>
                                    </p:animRot>
                                    <p:animRot by="120000">
                                      <p:cBhvr>
                                        <p:cTn id="63" dur="200" fill="hold">
                                          <p:stCondLst>
                                            <p:cond delay="800"/>
                                          </p:stCondLst>
                                        </p:cTn>
                                        <p:tgtEl>
                                          <p:spTgt spid="25607"/>
                                        </p:tgtEl>
                                        <p:attrNameLst>
                                          <p:attrName>r</p:attrName>
                                        </p:attrNameLst>
                                      </p:cBhvr>
                                    </p:animRo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25603"/>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5" presetClass="entr" presetSubtype="0" fill="hold" grpId="0" nodeType="clickEffect">
                                  <p:stCondLst>
                                    <p:cond delay="0"/>
                                  </p:stCondLst>
                                  <p:childTnLst>
                                    <p:set>
                                      <p:cBhvr>
                                        <p:cTn id="71" dur="1" fill="hold">
                                          <p:stCondLst>
                                            <p:cond delay="0"/>
                                          </p:stCondLst>
                                        </p:cTn>
                                        <p:tgtEl>
                                          <p:spTgt spid="25608"/>
                                        </p:tgtEl>
                                        <p:attrNameLst>
                                          <p:attrName>style.visibility</p:attrName>
                                        </p:attrNameLst>
                                      </p:cBhvr>
                                      <p:to>
                                        <p:strVal val="visible"/>
                                      </p:to>
                                    </p:set>
                                    <p:anim calcmode="lin" valueType="num">
                                      <p:cBhvr>
                                        <p:cTn id="72" dur="1000" fill="hold"/>
                                        <p:tgtEl>
                                          <p:spTgt spid="25608"/>
                                        </p:tgtEl>
                                        <p:attrNameLst>
                                          <p:attrName>ppt_w</p:attrName>
                                        </p:attrNameLst>
                                      </p:cBhvr>
                                      <p:tavLst>
                                        <p:tav tm="0">
                                          <p:val>
                                            <p:fltVal val="0"/>
                                          </p:val>
                                        </p:tav>
                                        <p:tav tm="100000">
                                          <p:val>
                                            <p:strVal val="#ppt_w"/>
                                          </p:val>
                                        </p:tav>
                                      </p:tavLst>
                                    </p:anim>
                                    <p:anim calcmode="lin" valueType="num">
                                      <p:cBhvr>
                                        <p:cTn id="73" dur="1000" fill="hold"/>
                                        <p:tgtEl>
                                          <p:spTgt spid="25608"/>
                                        </p:tgtEl>
                                        <p:attrNameLst>
                                          <p:attrName>ppt_h</p:attrName>
                                        </p:attrNameLst>
                                      </p:cBhvr>
                                      <p:tavLst>
                                        <p:tav tm="0">
                                          <p:val>
                                            <p:fltVal val="0"/>
                                          </p:val>
                                        </p:tav>
                                        <p:tav tm="100000">
                                          <p:val>
                                            <p:strVal val="#ppt_h"/>
                                          </p:val>
                                        </p:tav>
                                      </p:tavLst>
                                    </p:anim>
                                    <p:anim calcmode="lin" valueType="num">
                                      <p:cBhvr>
                                        <p:cTn id="74" dur="1000" fill="hold"/>
                                        <p:tgtEl>
                                          <p:spTgt spid="25608"/>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256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6" presetClass="emph" presetSubtype="0" fill="hold" grpId="1" nodeType="clickEffect">
                                  <p:stCondLst>
                                    <p:cond delay="0"/>
                                  </p:stCondLst>
                                  <p:childTnLst>
                                    <p:animScale>
                                      <p:cBhvr>
                                        <p:cTn id="79" dur="2000" fill="hold"/>
                                        <p:tgtEl>
                                          <p:spTgt spid="25608"/>
                                        </p:tgtEl>
                                      </p:cBhvr>
                                      <p:by x="150000" y="150000"/>
                                    </p:animScale>
                                  </p:childTnLst>
                                </p:cTn>
                              </p:par>
                            </p:childTnLst>
                          </p:cTn>
                        </p:par>
                        <p:par>
                          <p:cTn id="80" fill="hold" nodeType="afterGroup">
                            <p:stCondLst>
                              <p:cond delay="2000"/>
                            </p:stCondLst>
                            <p:childTnLst>
                              <p:par>
                                <p:cTn id="81" presetID="6" presetClass="emph" presetSubtype="0" fill="hold" grpId="2" nodeType="afterEffect">
                                  <p:stCondLst>
                                    <p:cond delay="0"/>
                                  </p:stCondLst>
                                  <p:childTnLst>
                                    <p:animScale>
                                      <p:cBhvr>
                                        <p:cTn id="82" dur="2000" fill="hold"/>
                                        <p:tgtEl>
                                          <p:spTgt spid="2560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5605" grpId="1" animBg="1"/>
      <p:bldP spid="25605" grpId="2" animBg="1"/>
      <p:bldP spid="25606" grpId="0" animBg="1"/>
      <p:bldP spid="25606" grpId="1" animBg="1"/>
      <p:bldP spid="25606" grpId="2" animBg="1"/>
      <p:bldP spid="25607" grpId="0" animBg="1"/>
      <p:bldP spid="25607" grpId="1" animBg="1"/>
      <p:bldP spid="25607" grpId="2" animBg="1"/>
      <p:bldP spid="25608" grpId="0" animBg="1"/>
      <p:bldP spid="25608" grpId="1" animBg="1"/>
      <p:bldP spid="25608" grpId="2" animBg="1"/>
      <p:bldP spid="130057" grpId="0" animBg="1"/>
      <p:bldP spid="409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Powered Air </a:t>
            </a:r>
            <a:r>
              <a:rPr lang="en-US" b="1" dirty="0" smtClean="0">
                <a:solidFill>
                  <a:srgbClr val="002060"/>
                </a:solidFill>
              </a:rPr>
              <a:t>purifying respirator</a:t>
            </a:r>
            <a:br>
              <a:rPr lang="en-US" b="1" dirty="0" smtClean="0">
                <a:solidFill>
                  <a:srgbClr val="002060"/>
                </a:solidFill>
              </a:rPr>
            </a:br>
            <a:r>
              <a:rPr lang="en-US" b="1" dirty="0" smtClean="0">
                <a:solidFill>
                  <a:srgbClr val="002060"/>
                </a:solidFill>
              </a:rPr>
              <a:t>(PAPR)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5611" y="1905000"/>
            <a:ext cx="3002691" cy="3445476"/>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905000"/>
            <a:ext cx="3133082" cy="3445476"/>
          </a:xfrm>
          <a:prstGeom prst="rect">
            <a:avLst/>
          </a:prstGeom>
        </p:spPr>
      </p:pic>
    </p:spTree>
    <p:extLst>
      <p:ext uri="{BB962C8B-B14F-4D97-AF65-F5344CB8AC3E}">
        <p14:creationId xmlns:p14="http://schemas.microsoft.com/office/powerpoint/2010/main" val="1096765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6FE226-FDB7-4C21-9016-78064590C507}" type="slidenum">
              <a:rPr lang="en-US" smtClean="0"/>
              <a:t>13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567691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6FE226-FDB7-4C21-9016-78064590C507}" type="slidenum">
              <a:rPr lang="en-US" smtClean="0"/>
              <a:t>14</a:t>
            </a:fld>
            <a:endParaRPr lang="en-US"/>
          </a:p>
        </p:txBody>
      </p:sp>
      <p:sp>
        <p:nvSpPr>
          <p:cNvPr id="5" name="TextBox 4"/>
          <p:cNvSpPr txBox="1"/>
          <p:nvPr/>
        </p:nvSpPr>
        <p:spPr>
          <a:xfrm>
            <a:off x="2772130" y="189565"/>
            <a:ext cx="3665767" cy="487185"/>
          </a:xfrm>
          <a:prstGeom prst="rect">
            <a:avLst/>
          </a:prstGeom>
          <a:noFill/>
        </p:spPr>
        <p:txBody>
          <a:bodyPr wrap="square" rtlCol="0">
            <a:spAutoFit/>
          </a:bodyPr>
          <a:lstStyle/>
          <a:p>
            <a:pPr algn="ctr"/>
            <a:r>
              <a:rPr lang="en-US" sz="2566" b="1" dirty="0">
                <a:solidFill>
                  <a:srgbClr val="FF99FF"/>
                </a:solidFill>
              </a:rPr>
              <a:t>AIRBORNE PRECAUTIONS</a:t>
            </a:r>
          </a:p>
        </p:txBody>
      </p:sp>
      <p:graphicFrame>
        <p:nvGraphicFramePr>
          <p:cNvPr id="7" name="Table 6"/>
          <p:cNvGraphicFramePr>
            <a:graphicFrameLocks noGrp="1"/>
          </p:cNvGraphicFramePr>
          <p:nvPr>
            <p:extLst/>
          </p:nvPr>
        </p:nvGraphicFramePr>
        <p:xfrm>
          <a:off x="0" y="674627"/>
          <a:ext cx="9144000" cy="6181249"/>
        </p:xfrm>
        <a:graphic>
          <a:graphicData uri="http://schemas.openxmlformats.org/drawingml/2006/table">
            <a:tbl>
              <a:tblPr firstRow="1" firstCol="1" bandRow="1"/>
              <a:tblGrid>
                <a:gridCol w="3888231"/>
                <a:gridCol w="859803"/>
                <a:gridCol w="4395966"/>
              </a:tblGrid>
              <a:tr h="277267">
                <a:tc gridSpan="3">
                  <a:txBody>
                    <a:bodyPr/>
                    <a:lstStyle/>
                    <a:p>
                      <a:pPr marL="0" marR="0" algn="ctr">
                        <a:lnSpc>
                          <a:spcPct val="107000"/>
                        </a:lnSpc>
                        <a:spcBef>
                          <a:spcPts val="0"/>
                        </a:spcBef>
                        <a:spcAft>
                          <a:spcPts val="0"/>
                        </a:spcAft>
                      </a:pPr>
                      <a:r>
                        <a:rPr lang="en-US" sz="100" b="1" dirty="0">
                          <a:effectLst/>
                          <a:latin typeface="Calibri" panose="020F0502020204030204" pitchFamily="34" charset="0"/>
                          <a:ea typeface="Calibri" panose="020F0502020204030204" pitchFamily="34" charset="0"/>
                          <a:cs typeface="Arial" panose="020B0604020202020204" pitchFamily="34" charset="0"/>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Arial" panose="020B0604020202020204" pitchFamily="34" charset="0"/>
                        </a:rPr>
                        <a:t>Display sign outside the door. Remove sign </a:t>
                      </a:r>
                      <a:r>
                        <a:rPr lang="en-US" sz="1000" b="1" u="sng" dirty="0">
                          <a:effectLst/>
                          <a:latin typeface="Calibri" panose="020F0502020204030204" pitchFamily="34" charset="0"/>
                          <a:ea typeface="Calibri" panose="020F0502020204030204" pitchFamily="34" charset="0"/>
                          <a:cs typeface="Arial" panose="020B0604020202020204" pitchFamily="34" charset="0"/>
                        </a:rPr>
                        <a:t>after</a:t>
                      </a:r>
                      <a:r>
                        <a:rPr lang="en-US" sz="1000" b="1" dirty="0">
                          <a:effectLst/>
                          <a:latin typeface="Calibri" panose="020F0502020204030204" pitchFamily="34" charset="0"/>
                          <a:ea typeface="Calibri" panose="020F0502020204030204" pitchFamily="34" charset="0"/>
                          <a:cs typeface="Arial" panose="020B0604020202020204" pitchFamily="34" charset="0"/>
                        </a:rPr>
                        <a:t> room is cleaned.</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r>
              <a:tr h="150710">
                <a:tc gridSpan="3">
                  <a:txBody>
                    <a:bodyPr/>
                    <a:lstStyle/>
                    <a:p>
                      <a:pPr marL="342900" marR="0" lvl="0" indent="-342900" rtl="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Common Conditions: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01849">
                <a:tc gridSpan="2">
                  <a:txBody>
                    <a:bodyPr/>
                    <a:lstStyle/>
                    <a:p>
                      <a:pPr marL="342900" marR="0" lvl="0" indent="-342900" rtl="0">
                        <a:lnSpc>
                          <a:spcPct val="107000"/>
                        </a:lnSpc>
                        <a:spcBef>
                          <a:spcPts val="0"/>
                        </a:spcBef>
                        <a:spcAft>
                          <a:spcPts val="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Pulmonary or Laryngeal Tuberculosis</a:t>
                      </a:r>
                    </a:p>
                    <a:p>
                      <a:pPr marL="342900" marR="0" lvl="0" indent="-342900">
                        <a:lnSpc>
                          <a:spcPct val="107000"/>
                        </a:lnSpc>
                        <a:spcBef>
                          <a:spcPts val="0"/>
                        </a:spcBef>
                        <a:spcAft>
                          <a:spcPts val="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Chicken Pox</a:t>
                      </a:r>
                    </a:p>
                    <a:p>
                      <a:pPr marL="342900" marR="0" lvl="0" indent="-342900">
                        <a:lnSpc>
                          <a:spcPct val="107000"/>
                        </a:lnSpc>
                        <a:spcBef>
                          <a:spcPts val="0"/>
                        </a:spcBef>
                        <a:spcAft>
                          <a:spcPts val="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Disseminated Herpes Zoster (Shingles)</a:t>
                      </a: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342900" marR="0" lvl="0" indent="-342900" rtl="0">
                        <a:lnSpc>
                          <a:spcPct val="107000"/>
                        </a:lnSpc>
                        <a:spcBef>
                          <a:spcPts val="0"/>
                        </a:spcBef>
                        <a:spcAft>
                          <a:spcPts val="0"/>
                        </a:spcAft>
                        <a:buFont typeface="Symbol" panose="05050102010706020507" pitchFamily="18" charset="2"/>
                        <a:buChar char=""/>
                      </a:pPr>
                      <a:r>
                        <a:rPr lang="en-US" sz="800" dirty="0" err="1">
                          <a:effectLst/>
                          <a:latin typeface="Calibri" panose="020F0502020204030204" pitchFamily="34" charset="0"/>
                          <a:ea typeface="Calibri" panose="020F0502020204030204" pitchFamily="34" charset="0"/>
                          <a:cs typeface="Arial" panose="020B0604020202020204" pitchFamily="34" charset="0"/>
                        </a:rPr>
                        <a:t>Rubeola</a:t>
                      </a:r>
                      <a:r>
                        <a:rPr lang="en-US" sz="800" dirty="0">
                          <a:effectLst/>
                          <a:latin typeface="Calibri" panose="020F0502020204030204" pitchFamily="34" charset="0"/>
                          <a:ea typeface="Calibri" panose="020F0502020204030204" pitchFamily="34" charset="0"/>
                          <a:cs typeface="Arial" panose="020B0604020202020204" pitchFamily="34" charset="0"/>
                        </a:rPr>
                        <a:t> (Measles)</a:t>
                      </a:r>
                    </a:p>
                    <a:p>
                      <a:pPr marL="342900" marR="0" lvl="0" indent="-342900">
                        <a:lnSpc>
                          <a:spcPct val="107000"/>
                        </a:lnSpc>
                        <a:spcBef>
                          <a:spcPts val="0"/>
                        </a:spcBef>
                        <a:spcAft>
                          <a:spcPts val="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Avian Influenza</a:t>
                      </a: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5656">
                <a:tc gridSpan="3">
                  <a:txBody>
                    <a:bodyPr/>
                    <a:lstStyle/>
                    <a:p>
                      <a:pPr marL="0" marR="0">
                        <a:lnSpc>
                          <a:spcPct val="107000"/>
                        </a:lnSpc>
                        <a:spcBef>
                          <a:spcPts val="0"/>
                        </a:spcBef>
                        <a:spcAft>
                          <a:spcPts val="0"/>
                        </a:spcAft>
                      </a:pPr>
                      <a:r>
                        <a:rPr lang="en-US" sz="300" b="1" dirty="0">
                          <a:effectLst/>
                          <a:latin typeface="Calibri" panose="020F0502020204030204" pitchFamily="34" charset="0"/>
                          <a:ea typeface="Calibri" panose="020F0502020204030204" pitchFamily="34" charset="0"/>
                          <a:cs typeface="Arial" panose="020B0604020202020204" pitchFamily="34" charset="0"/>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Arial" panose="020B0604020202020204" pitchFamily="34" charset="0"/>
                        </a:rPr>
                        <a:t>Family and other visitors to follow precautions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r>
              <a:tr h="2944404">
                <a:tc gridSpan="3">
                  <a:txBody>
                    <a:bodyPr/>
                    <a:lstStyle/>
                    <a:p>
                      <a:pPr marL="342900" marR="0" lvl="0" indent="-342900" rtl="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Airborne Infection Isolation Room</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Use Airborne Isolation room. Nurse to notify Infection Control Preventionist and Facilities/Engineering of room number when starting and stopping precautions</a:t>
                      </a:r>
                    </a:p>
                    <a:p>
                      <a:pPr marL="45720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Arial" panose="020B0604020202020204" pitchFamily="34" charset="0"/>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Dishes / Utensils:</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 No special precautions. Kitchenware sanitized in dishwasher.</a:t>
                      </a:r>
                    </a:p>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Arial" panose="020B0604020202020204" pitchFamily="34" charset="0"/>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Equipment / Supplies:</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Use dedicated or disposable equipment when available.</a:t>
                      </a:r>
                    </a:p>
                    <a:p>
                      <a:pPr marL="721050" marR="0" lvl="1" indent="-342900">
                        <a:lnSpc>
                          <a:spcPct val="107000"/>
                        </a:lnSpc>
                        <a:spcBef>
                          <a:spcPts val="0"/>
                        </a:spcBef>
                        <a:spcAft>
                          <a:spcPts val="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Clean and disinfect reusable equipment including IV pumps, cell phone, or pagers (if used in room), other electronics, supplies and equipment prior to removing from patient’s room.</a:t>
                      </a:r>
                    </a:p>
                    <a:p>
                      <a:pPr marL="721050" marR="0" lvl="1" indent="-342900">
                        <a:lnSpc>
                          <a:spcPct val="107000"/>
                        </a:lnSpc>
                        <a:spcBef>
                          <a:spcPts val="0"/>
                        </a:spcBef>
                        <a:spcAft>
                          <a:spcPts val="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Ensure blood pressure cuff and stethoscope are cleaned and disinfected between patients.</a:t>
                      </a:r>
                    </a:p>
                    <a:p>
                      <a:pPr marL="721050" marR="0" lvl="1" indent="-342900">
                        <a:lnSpc>
                          <a:spcPct val="107000"/>
                        </a:lnSpc>
                        <a:spcBef>
                          <a:spcPts val="0"/>
                        </a:spcBef>
                        <a:spcAft>
                          <a:spcPts val="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Only essential supplies in room.</a:t>
                      </a:r>
                    </a:p>
                    <a:p>
                      <a:pPr marL="671195"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Linen Management:</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Bag linen in the patient’s room.</a:t>
                      </a:r>
                    </a:p>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Arial" panose="020B0604020202020204" pitchFamily="34" charset="0"/>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Patient Identification Procedure:</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Use patient’s label for validation of patient identity and destroy in room after use.</a:t>
                      </a:r>
                    </a:p>
                    <a:p>
                      <a:pPr marL="22860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Arial" panose="020B0604020202020204" pitchFamily="34" charset="0"/>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65319">
                <a:tc gridSpan="3">
                  <a:txBody>
                    <a:bodyPr/>
                    <a:lstStyle/>
                    <a:p>
                      <a:pPr marL="0" marR="0" algn="ctr">
                        <a:lnSpc>
                          <a:spcPct val="107000"/>
                        </a:lnSpc>
                        <a:spcBef>
                          <a:spcPts val="0"/>
                        </a:spcBef>
                        <a:spcAft>
                          <a:spcPts val="0"/>
                        </a:spcAft>
                      </a:pPr>
                      <a:r>
                        <a:rPr lang="en-US" sz="200" b="1" dirty="0">
                          <a:effectLst/>
                          <a:latin typeface="Calibri" panose="020F0502020204030204" pitchFamily="34" charset="0"/>
                          <a:ea typeface="Calibri" panose="020F0502020204030204" pitchFamily="34" charset="0"/>
                          <a:cs typeface="Arial" panose="020B0604020202020204" pitchFamily="34" charset="0"/>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Arial" panose="020B0604020202020204" pitchFamily="34" charset="0"/>
                        </a:rPr>
                        <a:t>Personal Protective Equipment (PPE</a:t>
                      </a:r>
                      <a:r>
                        <a:rPr lang="en-US" sz="1000" b="1" dirty="0" smtClean="0">
                          <a:effectLst/>
                          <a:latin typeface="Calibri" panose="020F0502020204030204" pitchFamily="34" charset="0"/>
                          <a:ea typeface="Calibri" panose="020F0502020204030204" pitchFamily="34" charset="0"/>
                          <a:cs typeface="Arial" panose="020B0604020202020204" pitchFamily="34" charset="0"/>
                        </a:rPr>
                        <a:t>)</a:t>
                      </a:r>
                      <a:r>
                        <a:rPr lang="en-US" sz="10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r>
              <a:tr h="716301">
                <a:tc>
                  <a:txBody>
                    <a:bodyPr/>
                    <a:lstStyle/>
                    <a:p>
                      <a:pPr marL="342900" marR="0" lvl="0" indent="-342900" rtl="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Put ON in order:</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mj-lt"/>
                        <a:buAutoNum type="arabicPeriod"/>
                      </a:pPr>
                      <a:r>
                        <a:rPr lang="en-US" sz="800" dirty="0">
                          <a:effectLst/>
                          <a:latin typeface="Calibri" panose="020F0502020204030204" pitchFamily="34" charset="0"/>
                          <a:ea typeface="Calibri" panose="020F0502020204030204" pitchFamily="34" charset="0"/>
                          <a:cs typeface="Arial" panose="020B0604020202020204" pitchFamily="34" charset="0"/>
                        </a:rPr>
                        <a:t>Wash or sanitize hands</a:t>
                      </a:r>
                    </a:p>
                    <a:p>
                      <a:pPr marL="721050" marR="0" lvl="1" indent="-342900">
                        <a:lnSpc>
                          <a:spcPct val="107000"/>
                        </a:lnSpc>
                        <a:spcBef>
                          <a:spcPts val="0"/>
                        </a:spcBef>
                        <a:spcAft>
                          <a:spcPts val="0"/>
                        </a:spcAft>
                        <a:buFont typeface="+mj-lt"/>
                        <a:buAutoNum type="arabicPeriod"/>
                      </a:pPr>
                      <a:r>
                        <a:rPr lang="en-US" sz="800" dirty="0">
                          <a:effectLst/>
                          <a:latin typeface="Calibri" panose="020F0502020204030204" pitchFamily="34" charset="0"/>
                          <a:ea typeface="Calibri" panose="020F0502020204030204" pitchFamily="34" charset="0"/>
                          <a:cs typeface="Arial" panose="020B0604020202020204" pitchFamily="34" charset="0"/>
                        </a:rPr>
                        <a:t>Fitted N-95, 99, 100 respirator or PAPR required</a:t>
                      </a: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342900" marR="0" lvl="0" indent="-342900" rtl="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Take OFF &amp; dispose outside room, in order</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mj-lt"/>
                        <a:buAutoNum type="arabicPeriod"/>
                      </a:pPr>
                      <a:r>
                        <a:rPr lang="en-US" sz="800" dirty="0">
                          <a:effectLst/>
                          <a:latin typeface="Calibri" panose="020F0502020204030204" pitchFamily="34" charset="0"/>
                          <a:ea typeface="Calibri" panose="020F0502020204030204" pitchFamily="34" charset="0"/>
                          <a:cs typeface="Arial" panose="020B0604020202020204" pitchFamily="34" charset="0"/>
                        </a:rPr>
                        <a:t>Fitted N-95, 99, 100 respirator or PAPR</a:t>
                      </a:r>
                    </a:p>
                    <a:p>
                      <a:pPr marL="721050" marR="0" lvl="1" indent="-342900">
                        <a:lnSpc>
                          <a:spcPct val="107000"/>
                        </a:lnSpc>
                        <a:spcBef>
                          <a:spcPts val="0"/>
                        </a:spcBef>
                        <a:spcAft>
                          <a:spcPts val="0"/>
                        </a:spcAft>
                        <a:buFont typeface="+mj-lt"/>
                        <a:buAutoNum type="arabicPeriod"/>
                      </a:pPr>
                      <a:r>
                        <a:rPr lang="en-US" sz="800" dirty="0">
                          <a:effectLst/>
                          <a:latin typeface="Calibri" panose="020F0502020204030204" pitchFamily="34" charset="0"/>
                          <a:ea typeface="Calibri" panose="020F0502020204030204" pitchFamily="34" charset="0"/>
                          <a:cs typeface="Arial" panose="020B0604020202020204" pitchFamily="34" charset="0"/>
                        </a:rPr>
                        <a:t>Wash or sanitize hands (even if gloves used)</a:t>
                      </a:r>
                    </a:p>
                    <a:p>
                      <a:pPr marL="0" marR="0">
                        <a:lnSpc>
                          <a:spcPct val="107000"/>
                        </a:lnSpc>
                        <a:spcBef>
                          <a:spcPts val="0"/>
                        </a:spcBef>
                        <a:spcAft>
                          <a:spcPts val="0"/>
                        </a:spcAft>
                      </a:pPr>
                      <a:r>
                        <a:rPr lang="en-US" sz="600" b="1" dirty="0">
                          <a:effectLst/>
                          <a:latin typeface="Calibri" panose="020F0502020204030204" pitchFamily="34" charset="0"/>
                          <a:ea typeface="Calibri" panose="020F0502020204030204" pitchFamily="34" charset="0"/>
                          <a:cs typeface="Arial" panose="020B0604020202020204" pitchFamily="34" charset="0"/>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342900" marR="0" lvl="0" indent="-342900" rtl="0">
                        <a:lnSpc>
                          <a:spcPct val="107000"/>
                        </a:lnSpc>
                        <a:spcBef>
                          <a:spcPts val="0"/>
                        </a:spcBef>
                        <a:spcAft>
                          <a:spcPts val="0"/>
                        </a:spcAft>
                        <a:buFont typeface="Symbol" panose="05050102010706020507" pitchFamily="18" charset="2"/>
                        <a:buBlip>
                          <a:blip r:embed="rId2"/>
                        </a:buBlip>
                      </a:pP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4612" marR="54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104">
                <a:tc gridSpan="3">
                  <a:txBody>
                    <a:bodyPr/>
                    <a:lstStyle/>
                    <a:p>
                      <a:pPr marL="342900" marR="0" lvl="0" indent="-342900" rtl="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Room Cleaning:</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After patient is discharged, keep door closed for one hour to allow complete room air exchange before routine cleaning procedures. Change cubicle curtain if visibly soiled.</a:t>
                      </a:r>
                    </a:p>
                    <a:p>
                      <a:pPr marL="457200" marR="0">
                        <a:lnSpc>
                          <a:spcPct val="107000"/>
                        </a:lnSpc>
                        <a:spcBef>
                          <a:spcPts val="0"/>
                        </a:spcBef>
                        <a:spcAft>
                          <a:spcPts val="0"/>
                        </a:spcAft>
                      </a:pPr>
                      <a:r>
                        <a:rPr lang="en-US" sz="600" b="1" dirty="0">
                          <a:effectLst/>
                          <a:latin typeface="Calibri" panose="020F0502020204030204" pitchFamily="34" charset="0"/>
                          <a:ea typeface="Calibri" panose="020F0502020204030204" pitchFamily="34" charset="0"/>
                          <a:cs typeface="Arial" panose="020B0604020202020204" pitchFamily="34" charset="0"/>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680639">
                <a:tc gridSpan="3">
                  <a:txBody>
                    <a:bodyPr/>
                    <a:lstStyle/>
                    <a:p>
                      <a:pPr marL="342900" marR="0" lvl="0" indent="-342900" rtl="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Transport:</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Essential transport only and place surgical mask on patient. Clean and disinfect transport vehicle. Alert receiving department regarding patient’s isolation precaution status.</a:t>
                      </a:r>
                    </a:p>
                    <a:p>
                      <a:pPr marL="835350" marR="0" lvl="1">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Arial" panose="020B0604020202020204" pitchFamily="34" charset="0"/>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Discontinue precautions as per hospital policy or Infection </a:t>
                      </a:r>
                      <a:r>
                        <a:rPr lang="en-US" sz="800" dirty="0" smtClean="0">
                          <a:effectLst/>
                          <a:latin typeface="Calibri" panose="020F0502020204030204" pitchFamily="34" charset="0"/>
                          <a:ea typeface="Calibri" panose="020F0502020204030204" pitchFamily="34" charset="0"/>
                          <a:cs typeface="Arial" panose="020B0604020202020204" pitchFamily="34" charset="0"/>
                        </a:rPr>
                        <a:t>Preventionist Instructions.</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9549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7950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2391"/>
            <a:ext cx="8397363" cy="1325563"/>
          </a:xfrm>
        </p:spPr>
        <p:txBody>
          <a:bodyPr>
            <a:normAutofit/>
          </a:bodyPr>
          <a:lstStyle/>
          <a:p>
            <a:r>
              <a:rPr lang="en-US" sz="4000" b="1" dirty="0">
                <a:solidFill>
                  <a:srgbClr val="FF3399"/>
                </a:solidFill>
              </a:rPr>
              <a:t>Discontinuation of isolation precautions</a:t>
            </a:r>
            <a:endParaRPr lang="en-US" sz="4000" dirty="0"/>
          </a:p>
        </p:txBody>
      </p:sp>
      <p:sp>
        <p:nvSpPr>
          <p:cNvPr id="5" name="Content Placeholder 4"/>
          <p:cNvSpPr>
            <a:spLocks noGrp="1"/>
          </p:cNvSpPr>
          <p:nvPr>
            <p:ph idx="1"/>
          </p:nvPr>
        </p:nvSpPr>
        <p:spPr>
          <a:xfrm>
            <a:off x="510663" y="1338929"/>
            <a:ext cx="7886700" cy="4351338"/>
          </a:xfrm>
        </p:spPr>
        <p:txBody>
          <a:bodyPr>
            <a:normAutofit fontScale="92500" lnSpcReduction="20000"/>
          </a:bodyPr>
          <a:lstStyle/>
          <a:p>
            <a:pPr marL="0" indent="0">
              <a:buNone/>
            </a:pPr>
            <a:r>
              <a:rPr lang="en-US" sz="3600" b="1" dirty="0" smtClean="0">
                <a:solidFill>
                  <a:srgbClr val="0070C0"/>
                </a:solidFill>
              </a:rPr>
              <a:t>Tuberculosis</a:t>
            </a:r>
            <a:endParaRPr lang="en-US" sz="3600" b="1" dirty="0">
              <a:solidFill>
                <a:srgbClr val="0070C0"/>
              </a:solidFill>
            </a:endParaRPr>
          </a:p>
          <a:p>
            <a:endParaRPr lang="en-US" b="1" dirty="0">
              <a:solidFill>
                <a:srgbClr val="002060"/>
              </a:solidFill>
            </a:endParaRPr>
          </a:p>
          <a:p>
            <a:r>
              <a:rPr lang="en-US" b="1" dirty="0">
                <a:solidFill>
                  <a:srgbClr val="002060"/>
                </a:solidFill>
              </a:rPr>
              <a:t>Laryngeal/Pulmonary TB with positive smear sputum sample for acid fast bacilli is transmitted by airborne.</a:t>
            </a:r>
          </a:p>
          <a:p>
            <a:pPr marL="0" indent="0">
              <a:buNone/>
            </a:pPr>
            <a:endParaRPr lang="en-US" b="1" dirty="0">
              <a:solidFill>
                <a:srgbClr val="002060"/>
              </a:solidFill>
            </a:endParaRPr>
          </a:p>
          <a:p>
            <a:r>
              <a:rPr lang="en-US" b="1" dirty="0">
                <a:solidFill>
                  <a:srgbClr val="002060"/>
                </a:solidFill>
              </a:rPr>
              <a:t>After 2 weeks from starting effective treatment, 3 sputum samples (with 8 hours in between &amp; at least one  morning sample) should be negative to discontinue the isolation</a:t>
            </a:r>
            <a:r>
              <a:rPr lang="en-US" b="1" dirty="0" smtClean="0">
                <a:solidFill>
                  <a:srgbClr val="002060"/>
                </a:solidFill>
              </a:rPr>
              <a:t>.</a:t>
            </a:r>
          </a:p>
          <a:p>
            <a:endParaRPr lang="en-US" b="1" dirty="0" smtClean="0">
              <a:solidFill>
                <a:srgbClr val="002060"/>
              </a:solidFill>
            </a:endParaRPr>
          </a:p>
          <a:p>
            <a:r>
              <a:rPr lang="en-US" b="1" i="1" u="sng" dirty="0">
                <a:solidFill>
                  <a:schemeClr val="tx1">
                    <a:lumMod val="95000"/>
                    <a:lumOff val="5000"/>
                  </a:schemeClr>
                </a:solidFill>
              </a:rPr>
              <a:t>MC-ICD-P/19</a:t>
            </a:r>
          </a:p>
          <a:p>
            <a:endParaRPr lang="ar-SA" b="1" dirty="0">
              <a:solidFill>
                <a:srgbClr val="002060"/>
              </a:solidFill>
            </a:endParaRPr>
          </a:p>
          <a:p>
            <a:endParaRPr lang="en-US" dirty="0"/>
          </a:p>
        </p:txBody>
      </p:sp>
    </p:spTree>
    <p:extLst>
      <p:ext uri="{BB962C8B-B14F-4D97-AF65-F5344CB8AC3E}">
        <p14:creationId xmlns:p14="http://schemas.microsoft.com/office/powerpoint/2010/main" val="3911271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63980"/>
            <a:ext cx="7886700" cy="1325563"/>
          </a:xfrm>
        </p:spPr>
        <p:txBody>
          <a:bodyPr/>
          <a:lstStyle/>
          <a:p>
            <a:pPr algn="ctr"/>
            <a:r>
              <a:rPr lang="en-US" b="1" dirty="0">
                <a:ln w="17780" cmpd="sng">
                  <a:solidFill>
                    <a:srgbClr val="FFFFFF"/>
                  </a:solidFill>
                  <a:prstDash val="solid"/>
                  <a:miter lim="800000"/>
                </a:ln>
                <a:solidFill>
                  <a:srgbClr val="00B0F0"/>
                </a:solidFill>
                <a:effectLst>
                  <a:outerShdw blurRad="50800" algn="tl" rotWithShape="0">
                    <a:srgbClr val="000000"/>
                  </a:outerShdw>
                </a:effectLst>
                <a:latin typeface="Bodoni MT Black" pitchFamily="18" charset="0"/>
              </a:rPr>
              <a:t>DROPLET PRECAUTIONS</a:t>
            </a:r>
            <a:endParaRPr lang="en-US" dirty="0"/>
          </a:p>
        </p:txBody>
      </p:sp>
      <p:pic>
        <p:nvPicPr>
          <p:cNvPr id="4" name="Picture 5" descr="Germs-Make-Me-Sick-Snot-Rocket.jpg"/>
          <p:cNvPicPr>
            <a:picLocks noGrp="1" noChangeAspect="1"/>
          </p:cNvPicPr>
          <p:nvPr>
            <p:ph idx="1"/>
          </p:nvPr>
        </p:nvPicPr>
        <p:blipFill>
          <a:blip r:embed="rId3" cstate="print"/>
          <a:srcRect/>
          <a:stretch>
            <a:fillRect/>
          </a:stretch>
        </p:blipFill>
        <p:spPr bwMode="auto">
          <a:xfrm>
            <a:off x="1859270" y="1964724"/>
            <a:ext cx="4244967" cy="2236573"/>
          </a:xfrm>
          <a:prstGeom prst="rect">
            <a:avLst/>
          </a:prstGeom>
          <a:ln w="38100" cap="sq">
            <a:solidFill>
              <a:srgbClr val="4BD0FF"/>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858373" y="4532524"/>
            <a:ext cx="6656079" cy="923330"/>
          </a:xfrm>
          <a:prstGeom prst="rect">
            <a:avLst/>
          </a:prstGeom>
        </p:spPr>
        <p:txBody>
          <a:bodyPr wrap="square">
            <a:spAutoFit/>
          </a:bodyPr>
          <a:lstStyle/>
          <a:p>
            <a:r>
              <a:rPr lang="en-GB" b="1" dirty="0">
                <a:solidFill>
                  <a:srgbClr val="002060"/>
                </a:solidFill>
                <a:latin typeface="Courier New" pitchFamily="49" charset="0"/>
                <a:cs typeface="Courier New" pitchFamily="49" charset="0"/>
              </a:rPr>
              <a:t>Causative agents of diseases under droplet precaution are </a:t>
            </a:r>
            <a:r>
              <a:rPr lang="en-GB" b="1" dirty="0">
                <a:solidFill>
                  <a:srgbClr val="002060"/>
                </a:solidFill>
                <a:effectLst>
                  <a:glow rad="63500">
                    <a:schemeClr val="bg1">
                      <a:alpha val="40000"/>
                    </a:schemeClr>
                  </a:glow>
                </a:effectLst>
                <a:latin typeface="Courier New" pitchFamily="49" charset="0"/>
                <a:cs typeface="Courier New" pitchFamily="49" charset="0"/>
              </a:rPr>
              <a:t>greater than </a:t>
            </a:r>
            <a:r>
              <a:rPr lang="en-US" b="1" dirty="0">
                <a:solidFill>
                  <a:srgbClr val="002060"/>
                </a:solidFill>
                <a:effectLst>
                  <a:glow rad="63500">
                    <a:schemeClr val="bg1">
                      <a:alpha val="40000"/>
                    </a:schemeClr>
                  </a:glow>
                </a:effectLst>
                <a:latin typeface="Courier New" pitchFamily="49" charset="0"/>
                <a:cs typeface="Courier New" pitchFamily="49" charset="0"/>
              </a:rPr>
              <a:t>5 </a:t>
            </a:r>
            <a:r>
              <a:rPr lang="el-GR" b="1" dirty="0">
                <a:solidFill>
                  <a:srgbClr val="002060"/>
                </a:solidFill>
                <a:effectLst>
                  <a:glow rad="63500">
                    <a:schemeClr val="bg1">
                      <a:alpha val="40000"/>
                    </a:schemeClr>
                  </a:glow>
                </a:effectLst>
                <a:latin typeface="Courier New" pitchFamily="49" charset="0"/>
                <a:cs typeface="Courier New" pitchFamily="49" charset="0"/>
              </a:rPr>
              <a:t>μ</a:t>
            </a:r>
            <a:r>
              <a:rPr lang="en-US" b="1" dirty="0">
                <a:solidFill>
                  <a:srgbClr val="002060"/>
                </a:solidFill>
                <a:effectLst>
                  <a:glow rad="63500">
                    <a:schemeClr val="bg1">
                      <a:alpha val="40000"/>
                    </a:schemeClr>
                  </a:glow>
                </a:effectLst>
                <a:latin typeface="Courier New" pitchFamily="49" charset="0"/>
                <a:cs typeface="Courier New" pitchFamily="49" charset="0"/>
              </a:rPr>
              <a:t>m</a:t>
            </a:r>
            <a:r>
              <a:rPr lang="en-US" b="1" dirty="0">
                <a:solidFill>
                  <a:srgbClr val="002060"/>
                </a:solidFill>
                <a:latin typeface="Courier New" pitchFamily="49" charset="0"/>
                <a:cs typeface="Courier New" pitchFamily="49" charset="0"/>
              </a:rPr>
              <a:t>. They can travel up to 3 feet (</a:t>
            </a:r>
            <a:r>
              <a:rPr lang="en-US" b="1" dirty="0" smtClean="0">
                <a:solidFill>
                  <a:srgbClr val="002060"/>
                </a:solidFill>
                <a:latin typeface="Courier New" pitchFamily="49" charset="0"/>
                <a:cs typeface="Courier New" pitchFamily="49" charset="0"/>
              </a:rPr>
              <a:t>1mtr) </a:t>
            </a:r>
            <a:endParaRPr lang="en-US" dirty="0">
              <a:solidFill>
                <a:srgbClr val="002060"/>
              </a:solidFill>
            </a:endParaRPr>
          </a:p>
        </p:txBody>
      </p:sp>
    </p:spTree>
    <p:extLst>
      <p:ext uri="{BB962C8B-B14F-4D97-AF65-F5344CB8AC3E}">
        <p14:creationId xmlns:p14="http://schemas.microsoft.com/office/powerpoint/2010/main" val="106708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7780" cmpd="sng">
                  <a:solidFill>
                    <a:srgbClr val="FFFFFF"/>
                  </a:solidFill>
                  <a:prstDash val="solid"/>
                  <a:miter lim="800000"/>
                </a:ln>
                <a:solidFill>
                  <a:srgbClr val="00B0F0"/>
                </a:solidFill>
                <a:effectLst>
                  <a:outerShdw blurRad="50800" algn="tl" rotWithShape="0">
                    <a:srgbClr val="000000"/>
                  </a:outerShdw>
                </a:effectLst>
                <a:latin typeface="Bodoni MT Black" pitchFamily="18" charset="0"/>
              </a:rPr>
              <a:t/>
            </a:r>
            <a:br>
              <a:rPr lang="en-US" b="1" dirty="0">
                <a:ln w="17780" cmpd="sng">
                  <a:solidFill>
                    <a:srgbClr val="FFFFFF"/>
                  </a:solidFill>
                  <a:prstDash val="solid"/>
                  <a:miter lim="800000"/>
                </a:ln>
                <a:solidFill>
                  <a:srgbClr val="00B0F0"/>
                </a:solidFill>
                <a:effectLst>
                  <a:outerShdw blurRad="50800" algn="tl" rotWithShape="0">
                    <a:srgbClr val="000000"/>
                  </a:outerShdw>
                </a:effectLst>
                <a:latin typeface="Bodoni MT Black" pitchFamily="18" charset="0"/>
              </a:rPr>
            </a:br>
            <a:r>
              <a:rPr lang="en-US" b="1" dirty="0">
                <a:ln w="17780" cmpd="sng">
                  <a:solidFill>
                    <a:srgbClr val="FFFFFF"/>
                  </a:solidFill>
                  <a:prstDash val="solid"/>
                  <a:miter lim="800000"/>
                </a:ln>
                <a:solidFill>
                  <a:srgbClr val="00B0F0"/>
                </a:solidFill>
                <a:effectLst>
                  <a:outerShdw blurRad="50800" algn="tl" rotWithShape="0">
                    <a:srgbClr val="000000"/>
                  </a:outerShdw>
                </a:effectLst>
                <a:latin typeface="Bodoni MT Black" pitchFamily="18" charset="0"/>
              </a:rPr>
              <a:t>DISEASES UNDER DROPLET PRECAUTION</a:t>
            </a:r>
            <a:endParaRPr lang="en-US" dirty="0"/>
          </a:p>
        </p:txBody>
      </p:sp>
      <p:sp>
        <p:nvSpPr>
          <p:cNvPr id="5" name="Content Placeholder 4"/>
          <p:cNvSpPr>
            <a:spLocks noGrp="1"/>
          </p:cNvSpPr>
          <p:nvPr>
            <p:ph idx="1"/>
          </p:nvPr>
        </p:nvSpPr>
        <p:spPr/>
        <p:txBody>
          <a:bodyPr>
            <a:normAutofit lnSpcReduction="10000"/>
          </a:bodyPr>
          <a:lstStyle/>
          <a:p>
            <a:pPr marL="365760" indent="-283464">
              <a:buClr>
                <a:schemeClr val="bg1"/>
              </a:buClr>
              <a:buSzPct val="150000"/>
              <a:defRPr/>
            </a:pPr>
            <a:endParaRPr lang="en-US" b="1" i="1" dirty="0" smtClean="0">
              <a:solidFill>
                <a:srgbClr val="002060"/>
              </a:solidFill>
              <a:latin typeface="Courier New" pitchFamily="49" charset="0"/>
              <a:cs typeface="Courier New" pitchFamily="49" charset="0"/>
              <a:sym typeface="Wingdings" pitchFamily="2" charset="2"/>
            </a:endParaRPr>
          </a:p>
          <a:p>
            <a:pPr marL="365760" indent="-283464">
              <a:buClr>
                <a:schemeClr val="bg1"/>
              </a:buClr>
              <a:buSzPct val="150000"/>
              <a:defRPr/>
            </a:pPr>
            <a:r>
              <a:rPr lang="en-US" b="1" i="1" dirty="0" err="1" smtClean="0">
                <a:solidFill>
                  <a:srgbClr val="002060"/>
                </a:solidFill>
                <a:latin typeface="Courier New" pitchFamily="49" charset="0"/>
                <a:cs typeface="Courier New" pitchFamily="49" charset="0"/>
                <a:sym typeface="Wingdings" pitchFamily="2" charset="2"/>
              </a:rPr>
              <a:t>Haemophilus</a:t>
            </a:r>
            <a:r>
              <a:rPr lang="en-US" b="1" i="1" dirty="0" smtClean="0">
                <a:solidFill>
                  <a:srgbClr val="002060"/>
                </a:solidFill>
                <a:latin typeface="Courier New" pitchFamily="49" charset="0"/>
                <a:cs typeface="Courier New" pitchFamily="49" charset="0"/>
                <a:sym typeface="Wingdings" pitchFamily="2" charset="2"/>
              </a:rPr>
              <a:t> </a:t>
            </a:r>
            <a:r>
              <a:rPr lang="en-US" b="1" i="1" dirty="0" err="1">
                <a:solidFill>
                  <a:srgbClr val="002060"/>
                </a:solidFill>
                <a:latin typeface="Courier New" pitchFamily="49" charset="0"/>
                <a:cs typeface="Courier New" pitchFamily="49" charset="0"/>
                <a:sym typeface="Wingdings" pitchFamily="2" charset="2"/>
              </a:rPr>
              <a:t>influenzae</a:t>
            </a:r>
            <a:r>
              <a:rPr lang="en-US" b="1" i="1" dirty="0">
                <a:solidFill>
                  <a:srgbClr val="002060"/>
                </a:solidFill>
                <a:latin typeface="Courier New" pitchFamily="49" charset="0"/>
                <a:cs typeface="Courier New" pitchFamily="49" charset="0"/>
                <a:sym typeface="Wingdings" pitchFamily="2" charset="2"/>
              </a:rPr>
              <a:t> </a:t>
            </a:r>
            <a:r>
              <a:rPr lang="en-US" b="1" dirty="0">
                <a:solidFill>
                  <a:srgbClr val="002060"/>
                </a:solidFill>
                <a:latin typeface="Courier New" pitchFamily="49" charset="0"/>
                <a:cs typeface="Courier New" pitchFamily="49" charset="0"/>
                <a:sym typeface="Wingdings" pitchFamily="2" charset="2"/>
              </a:rPr>
              <a:t>type B disease, including meningitis, pneumonia, epiglottis and sepsis</a:t>
            </a:r>
          </a:p>
          <a:p>
            <a:pPr marL="365760" indent="-283464">
              <a:buClr>
                <a:schemeClr val="bg1"/>
              </a:buClr>
              <a:buSzPct val="150000"/>
              <a:defRPr/>
            </a:pPr>
            <a:endParaRPr lang="en-US" b="1" dirty="0">
              <a:solidFill>
                <a:srgbClr val="002060"/>
              </a:solidFill>
              <a:latin typeface="Courier New" pitchFamily="49" charset="0"/>
              <a:cs typeface="Courier New" pitchFamily="49" charset="0"/>
              <a:sym typeface="Wingdings" pitchFamily="2" charset="2"/>
            </a:endParaRPr>
          </a:p>
          <a:p>
            <a:pPr marL="365760" indent="-283464">
              <a:buClr>
                <a:schemeClr val="bg1"/>
              </a:buClr>
              <a:buSzPct val="150000"/>
              <a:defRPr/>
            </a:pPr>
            <a:r>
              <a:rPr lang="en-US" b="1" i="1" dirty="0">
                <a:solidFill>
                  <a:srgbClr val="002060"/>
                </a:solidFill>
                <a:latin typeface="Courier New" pitchFamily="49" charset="0"/>
                <a:cs typeface="Courier New" pitchFamily="49" charset="0"/>
                <a:sym typeface="Wingdings" pitchFamily="2" charset="2"/>
              </a:rPr>
              <a:t>Streptococcal</a:t>
            </a:r>
            <a:r>
              <a:rPr lang="en-US" b="1" dirty="0">
                <a:solidFill>
                  <a:srgbClr val="002060"/>
                </a:solidFill>
                <a:latin typeface="Courier New" pitchFamily="49" charset="0"/>
                <a:cs typeface="Courier New" pitchFamily="49" charset="0"/>
                <a:sym typeface="Wingdings" pitchFamily="2" charset="2"/>
              </a:rPr>
              <a:t> (group A) pharyngitis, scarlet fever in infants and young children</a:t>
            </a:r>
          </a:p>
          <a:p>
            <a:pPr marL="365760" indent="-283464">
              <a:buClr>
                <a:schemeClr val="bg1"/>
              </a:buClr>
              <a:buSzPct val="150000"/>
              <a:defRPr/>
            </a:pPr>
            <a:endParaRPr lang="en-US" b="1" dirty="0">
              <a:solidFill>
                <a:srgbClr val="002060"/>
              </a:solidFill>
              <a:latin typeface="Courier New" pitchFamily="49" charset="0"/>
              <a:cs typeface="Courier New" pitchFamily="49" charset="0"/>
              <a:sym typeface="Wingdings" pitchFamily="2" charset="2"/>
            </a:endParaRPr>
          </a:p>
          <a:p>
            <a:pPr marL="365760" indent="-283464">
              <a:buClr>
                <a:schemeClr val="bg1"/>
              </a:buClr>
              <a:buSzPct val="150000"/>
              <a:defRPr/>
            </a:pPr>
            <a:r>
              <a:rPr lang="en-US" b="1" dirty="0">
                <a:solidFill>
                  <a:srgbClr val="002060"/>
                </a:solidFill>
                <a:latin typeface="Courier New" pitchFamily="49" charset="0"/>
                <a:cs typeface="Courier New" pitchFamily="49" charset="0"/>
                <a:sym typeface="Wingdings" pitchFamily="2" charset="2"/>
              </a:rPr>
              <a:t>Influenza, Mumps</a:t>
            </a:r>
          </a:p>
          <a:p>
            <a:endParaRPr lang="en-US" dirty="0"/>
          </a:p>
        </p:txBody>
      </p:sp>
    </p:spTree>
    <p:extLst>
      <p:ext uri="{BB962C8B-B14F-4D97-AF65-F5344CB8AC3E}">
        <p14:creationId xmlns:p14="http://schemas.microsoft.com/office/powerpoint/2010/main" val="2819530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7780" cmpd="sng">
                  <a:solidFill>
                    <a:srgbClr val="FFFFFF"/>
                  </a:solidFill>
                  <a:prstDash val="solid"/>
                  <a:miter lim="800000"/>
                </a:ln>
                <a:solidFill>
                  <a:srgbClr val="00B0F0"/>
                </a:solidFill>
                <a:effectLst>
                  <a:outerShdw blurRad="50800" algn="tl" rotWithShape="0">
                    <a:srgbClr val="000000"/>
                  </a:outerShdw>
                </a:effectLst>
                <a:latin typeface="Bodoni MT Black" pitchFamily="18" charset="0"/>
              </a:rPr>
              <a:t>DROPLET PRECAUTIONS</a:t>
            </a:r>
            <a:endParaRPr lang="en-US" dirty="0"/>
          </a:p>
        </p:txBody>
      </p:sp>
      <p:sp>
        <p:nvSpPr>
          <p:cNvPr id="5" name="Content Placeholder 4"/>
          <p:cNvSpPr>
            <a:spLocks noGrp="1"/>
          </p:cNvSpPr>
          <p:nvPr>
            <p:ph idx="1"/>
          </p:nvPr>
        </p:nvSpPr>
        <p:spPr/>
        <p:txBody>
          <a:bodyPr/>
          <a:lstStyle/>
          <a:p>
            <a:pPr marL="365760" indent="-283464" fontAlgn="auto">
              <a:lnSpc>
                <a:spcPct val="80000"/>
              </a:lnSpc>
              <a:spcAft>
                <a:spcPts val="0"/>
              </a:spcAft>
              <a:buNone/>
              <a:defRPr/>
            </a:pPr>
            <a:r>
              <a:rPr lang="en-US" sz="4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Patient placement</a:t>
            </a:r>
          </a:p>
          <a:p>
            <a:pPr marL="365760" indent="-283464" fontAlgn="auto">
              <a:lnSpc>
                <a:spcPct val="80000"/>
              </a:lnSpc>
              <a:spcAft>
                <a:spcPts val="0"/>
              </a:spcAft>
              <a:buNone/>
              <a:defRPr/>
            </a:pPr>
            <a:endParaRPr lang="en-US" sz="1100" b="1" u="sng" dirty="0">
              <a:solidFill>
                <a:srgbClr val="002060"/>
              </a:solidFill>
            </a:endParaRPr>
          </a:p>
          <a:p>
            <a:pPr marL="365760" indent="-283464">
              <a:lnSpc>
                <a:spcPct val="80000"/>
              </a:lnSpc>
              <a:buClr>
                <a:srgbClr val="4BD0FF"/>
              </a:buClr>
              <a:buSzPct val="155000"/>
              <a:defRPr/>
            </a:pPr>
            <a:r>
              <a:rPr lang="en-US" sz="4400" b="1" dirty="0">
                <a:solidFill>
                  <a:srgbClr val="002060"/>
                </a:solidFill>
                <a:latin typeface="Courier New" pitchFamily="49" charset="0"/>
                <a:cs typeface="Courier New" pitchFamily="49" charset="0"/>
                <a:sym typeface="Wingdings" pitchFamily="2" charset="2"/>
              </a:rPr>
              <a:t>Private room</a:t>
            </a:r>
          </a:p>
          <a:p>
            <a:pPr marL="365760" indent="-283464">
              <a:lnSpc>
                <a:spcPct val="80000"/>
              </a:lnSpc>
              <a:buClr>
                <a:srgbClr val="4BD0FF"/>
              </a:buClr>
              <a:buSzPct val="155000"/>
              <a:defRPr/>
            </a:pPr>
            <a:endParaRPr lang="en-US" sz="4400" b="1" dirty="0">
              <a:solidFill>
                <a:srgbClr val="002060"/>
              </a:solidFill>
              <a:latin typeface="Courier New" pitchFamily="49" charset="0"/>
              <a:cs typeface="Courier New" pitchFamily="49" charset="0"/>
              <a:sym typeface="Wingdings" pitchFamily="2" charset="2"/>
            </a:endParaRPr>
          </a:p>
          <a:p>
            <a:pPr marL="365760" indent="-283464">
              <a:lnSpc>
                <a:spcPct val="80000"/>
              </a:lnSpc>
              <a:buClr>
                <a:srgbClr val="4BD0FF"/>
              </a:buClr>
              <a:buSzPct val="155000"/>
              <a:defRPr/>
            </a:pPr>
            <a:r>
              <a:rPr lang="en-US" sz="4400" b="1" dirty="0">
                <a:solidFill>
                  <a:srgbClr val="002060"/>
                </a:solidFill>
                <a:latin typeface="Courier New" pitchFamily="49" charset="0"/>
                <a:cs typeface="Courier New" pitchFamily="49" charset="0"/>
                <a:sym typeface="Wingdings" pitchFamily="2" charset="2"/>
              </a:rPr>
              <a:t>Cohort nursing</a:t>
            </a:r>
          </a:p>
          <a:p>
            <a:endParaRPr lang="en-US" dirty="0"/>
          </a:p>
        </p:txBody>
      </p:sp>
    </p:spTree>
    <p:extLst>
      <p:ext uri="{BB962C8B-B14F-4D97-AF65-F5344CB8AC3E}">
        <p14:creationId xmlns:p14="http://schemas.microsoft.com/office/powerpoint/2010/main" val="225070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4" name="Rectangle 3"/>
          <p:cNvSpPr/>
          <p:nvPr/>
        </p:nvSpPr>
        <p:spPr>
          <a:xfrm>
            <a:off x="803189" y="3105835"/>
            <a:ext cx="7587049" cy="1938992"/>
          </a:xfrm>
          <a:prstGeom prst="rect">
            <a:avLst/>
          </a:prstGeom>
        </p:spPr>
        <p:txBody>
          <a:bodyPr wrap="square">
            <a:spAutoFit/>
          </a:bodyPr>
          <a:lstStyle/>
          <a:p>
            <a:r>
              <a:rPr lang="en-GB" sz="6000" b="1" kern="10" dirty="0">
                <a:ln w="12700">
                  <a:solidFill>
                    <a:srgbClr val="EAEAEA"/>
                  </a:solidFill>
                  <a:round/>
                  <a:headEnd/>
                  <a:tailEnd/>
                </a:ln>
                <a:solidFill>
                  <a:schemeClr val="accent5">
                    <a:lumMod val="50000"/>
                  </a:schemeClr>
                </a:solidFill>
                <a:effectLst>
                  <a:glow rad="101600">
                    <a:schemeClr val="bg1">
                      <a:alpha val="60000"/>
                    </a:schemeClr>
                  </a:glow>
                </a:effectLst>
                <a:latin typeface="Broadway" pitchFamily="82" charset="0"/>
                <a:cs typeface="Andalus"/>
              </a:rPr>
              <a:t>ISOLATION</a:t>
            </a:r>
            <a:r>
              <a:rPr lang="en-GB" sz="6000" b="1" kern="10" dirty="0">
                <a:ln w="12700">
                  <a:solidFill>
                    <a:srgbClr val="EAEAEA"/>
                  </a:solidFill>
                  <a:round/>
                  <a:headEnd/>
                  <a:tailEnd/>
                </a:ln>
                <a:solidFill>
                  <a:schemeClr val="accent5">
                    <a:lumMod val="50000"/>
                  </a:schemeClr>
                </a:solidFill>
                <a:effectLst>
                  <a:glow rad="101600">
                    <a:schemeClr val="bg1">
                      <a:alpha val="60000"/>
                    </a:schemeClr>
                  </a:glow>
                  <a:outerShdw dist="35921" dir="2700000" sy="50000" kx="2115830" algn="bl" rotWithShape="0">
                    <a:srgbClr val="C0C0C0">
                      <a:alpha val="80000"/>
                    </a:srgbClr>
                  </a:outerShdw>
                </a:effectLst>
                <a:latin typeface="Broadway" pitchFamily="82" charset="0"/>
                <a:cs typeface="Andalus"/>
              </a:rPr>
              <a:t> </a:t>
            </a:r>
            <a:br>
              <a:rPr lang="en-GB" sz="6000" b="1" kern="10" dirty="0">
                <a:ln w="12700">
                  <a:solidFill>
                    <a:srgbClr val="EAEAEA"/>
                  </a:solidFill>
                  <a:round/>
                  <a:headEnd/>
                  <a:tailEnd/>
                </a:ln>
                <a:solidFill>
                  <a:schemeClr val="accent5">
                    <a:lumMod val="50000"/>
                  </a:schemeClr>
                </a:solidFill>
                <a:effectLst>
                  <a:glow rad="101600">
                    <a:schemeClr val="bg1">
                      <a:alpha val="60000"/>
                    </a:schemeClr>
                  </a:glow>
                  <a:outerShdw dist="35921" dir="2700000" sy="50000" kx="2115830" algn="bl" rotWithShape="0">
                    <a:srgbClr val="C0C0C0">
                      <a:alpha val="80000"/>
                    </a:srgbClr>
                  </a:outerShdw>
                </a:effectLst>
                <a:latin typeface="Broadway" pitchFamily="82" charset="0"/>
                <a:cs typeface="Andalus"/>
              </a:rPr>
            </a:br>
            <a:r>
              <a:rPr lang="en-GB" sz="6000" b="1" kern="10" dirty="0">
                <a:ln w="12700">
                  <a:solidFill>
                    <a:srgbClr val="EAEAEA"/>
                  </a:solidFill>
                  <a:round/>
                  <a:headEnd/>
                  <a:tailEnd/>
                </a:ln>
                <a:solidFill>
                  <a:schemeClr val="accent5">
                    <a:lumMod val="50000"/>
                  </a:schemeClr>
                </a:solidFill>
                <a:effectLst>
                  <a:glow rad="101600">
                    <a:schemeClr val="bg1">
                      <a:alpha val="60000"/>
                    </a:schemeClr>
                  </a:glow>
                </a:effectLst>
                <a:latin typeface="Broadway" pitchFamily="82" charset="0"/>
                <a:cs typeface="Andalus"/>
              </a:rPr>
              <a:t>PRECAUTIONS</a:t>
            </a:r>
            <a:endParaRPr lang="en-US" sz="6000" dirty="0">
              <a:solidFill>
                <a:schemeClr val="accent5">
                  <a:lumMod val="50000"/>
                </a:schemeClr>
              </a:solidFill>
            </a:endParaRPr>
          </a:p>
        </p:txBody>
      </p:sp>
    </p:spTree>
    <p:extLst>
      <p:ext uri="{BB962C8B-B14F-4D97-AF65-F5344CB8AC3E}">
        <p14:creationId xmlns:p14="http://schemas.microsoft.com/office/powerpoint/2010/main" val="1147474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7780" cmpd="sng">
                  <a:solidFill>
                    <a:srgbClr val="FFFFFF"/>
                  </a:solidFill>
                  <a:prstDash val="solid"/>
                  <a:miter lim="800000"/>
                </a:ln>
                <a:solidFill>
                  <a:srgbClr val="00B0F0"/>
                </a:solidFill>
                <a:effectLst>
                  <a:outerShdw blurRad="50800" algn="tl" rotWithShape="0">
                    <a:srgbClr val="000000"/>
                  </a:outerShdw>
                </a:effectLst>
                <a:latin typeface="Bodoni MT Black" pitchFamily="18" charset="0"/>
              </a:rPr>
              <a:t>DROPLET PRECAUTIONS</a:t>
            </a:r>
            <a:endParaRPr lang="en-US" dirty="0"/>
          </a:p>
        </p:txBody>
      </p:sp>
      <p:sp>
        <p:nvSpPr>
          <p:cNvPr id="5" name="Content Placeholder 4"/>
          <p:cNvSpPr>
            <a:spLocks noGrp="1"/>
          </p:cNvSpPr>
          <p:nvPr>
            <p:ph idx="1"/>
          </p:nvPr>
        </p:nvSpPr>
        <p:spPr/>
        <p:txBody>
          <a:bodyPr>
            <a:normAutofit lnSpcReduction="10000"/>
          </a:bodyPr>
          <a:lstStyle/>
          <a:p>
            <a:pPr marL="365760" indent="-283464" fontAlgn="auto">
              <a:spcAft>
                <a:spcPts val="0"/>
              </a:spcAft>
              <a:buNone/>
              <a:defRPr/>
            </a:pPr>
            <a:r>
              <a:rPr lang="en-US" b="1" i="1" dirty="0">
                <a:solidFill>
                  <a:srgbClr val="4BD0FF"/>
                </a:solidFill>
                <a:effectLst>
                  <a:outerShdw blurRad="38100" dist="38100" dir="2700000" algn="tl">
                    <a:srgbClr val="000000">
                      <a:alpha val="43137"/>
                    </a:srgbClr>
                  </a:outerShdw>
                </a:effectLst>
                <a:latin typeface="Times New Roman" pitchFamily="18" charset="0"/>
                <a:cs typeface="Times New Roman" pitchFamily="18" charset="0"/>
              </a:rPr>
              <a:t>Protection for HCW</a:t>
            </a:r>
          </a:p>
          <a:p>
            <a:pPr marL="365760" indent="-283464" fontAlgn="auto">
              <a:spcAft>
                <a:spcPts val="0"/>
              </a:spcAft>
              <a:buNone/>
              <a:defRPr/>
            </a:pPr>
            <a:endParaRPr lang="en-US" sz="1000" b="1" i="1" u="sng"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a:p>
            <a:pPr marL="365760" indent="-283464">
              <a:buClr>
                <a:srgbClr val="4BD0FF"/>
              </a:buClr>
              <a:buSzPct val="150000"/>
              <a:defRPr/>
            </a:pPr>
            <a:r>
              <a:rPr lang="en-US" b="1" dirty="0">
                <a:solidFill>
                  <a:srgbClr val="002060"/>
                </a:solidFill>
                <a:latin typeface="Courier New" pitchFamily="49" charset="0"/>
                <a:cs typeface="Courier New" pitchFamily="49" charset="0"/>
                <a:sym typeface="Wingdings" pitchFamily="2" charset="2"/>
              </a:rPr>
              <a:t>Standard precautions</a:t>
            </a:r>
          </a:p>
          <a:p>
            <a:pPr marL="365760" indent="-283464">
              <a:buClr>
                <a:srgbClr val="4BD0FF"/>
              </a:buClr>
              <a:buSzPct val="150000"/>
              <a:defRPr/>
            </a:pPr>
            <a:r>
              <a:rPr lang="en-US" b="1" dirty="0">
                <a:solidFill>
                  <a:srgbClr val="002060"/>
                </a:solidFill>
                <a:latin typeface="Courier New" pitchFamily="49" charset="0"/>
                <a:cs typeface="Courier New" pitchFamily="49" charset="0"/>
                <a:sym typeface="Wingdings" pitchFamily="2" charset="2"/>
              </a:rPr>
              <a:t>Surgical mask if working within 3 feet of the patient</a:t>
            </a:r>
          </a:p>
          <a:p>
            <a:pPr marL="365760" indent="-283464" fontAlgn="auto">
              <a:spcAft>
                <a:spcPts val="0"/>
              </a:spcAft>
              <a:buClr>
                <a:srgbClr val="4BD0FF"/>
              </a:buClr>
              <a:buSzPct val="150000"/>
              <a:buNone/>
              <a:defRPr/>
            </a:pPr>
            <a:endParaRPr lang="en-US" sz="1800" b="1" dirty="0">
              <a:solidFill>
                <a:schemeClr val="bg1"/>
              </a:solidFill>
              <a:latin typeface="Courier New" pitchFamily="49" charset="0"/>
              <a:cs typeface="Courier New" pitchFamily="49" charset="0"/>
              <a:sym typeface="Wingdings" pitchFamily="2" charset="2"/>
            </a:endParaRPr>
          </a:p>
          <a:p>
            <a:pPr marL="365760" indent="-283464" fontAlgn="auto">
              <a:spcBef>
                <a:spcPts val="600"/>
              </a:spcBef>
              <a:spcAft>
                <a:spcPts val="0"/>
              </a:spcAft>
              <a:buClr>
                <a:schemeClr val="accent1"/>
              </a:buClr>
              <a:buSzPct val="80000"/>
              <a:buNone/>
              <a:defRPr/>
            </a:pPr>
            <a:r>
              <a:rPr lang="en-US" b="1" i="1" dirty="0">
                <a:solidFill>
                  <a:srgbClr val="4BD0FF"/>
                </a:solidFill>
                <a:effectLst>
                  <a:outerShdw blurRad="38100" dist="38100" dir="2700000" algn="tl">
                    <a:srgbClr val="000000">
                      <a:alpha val="43137"/>
                    </a:srgbClr>
                  </a:outerShdw>
                </a:effectLst>
                <a:latin typeface="Times New Roman" pitchFamily="18" charset="0"/>
                <a:cs typeface="Times New Roman" pitchFamily="18" charset="0"/>
              </a:rPr>
              <a:t>Patient Transport</a:t>
            </a:r>
          </a:p>
          <a:p>
            <a:pPr marL="365760" indent="-283464" fontAlgn="auto">
              <a:spcBef>
                <a:spcPts val="600"/>
              </a:spcBef>
              <a:spcAft>
                <a:spcPts val="0"/>
              </a:spcAft>
              <a:buClr>
                <a:schemeClr val="accent1"/>
              </a:buClr>
              <a:buSzPct val="80000"/>
              <a:defRPr/>
            </a:pPr>
            <a:endParaRPr lang="en-US" sz="900" b="1" dirty="0">
              <a:solidFill>
                <a:srgbClr val="00FF00"/>
              </a:solidFill>
            </a:endParaRPr>
          </a:p>
          <a:p>
            <a:pPr marL="365760" indent="-283464">
              <a:spcBef>
                <a:spcPts val="600"/>
              </a:spcBef>
              <a:buClr>
                <a:srgbClr val="4BD0FF"/>
              </a:buClr>
              <a:buSzPct val="150000"/>
              <a:defRPr/>
            </a:pPr>
            <a:r>
              <a:rPr lang="en-US" b="1" dirty="0">
                <a:solidFill>
                  <a:srgbClr val="002060"/>
                </a:solidFill>
                <a:latin typeface="Courier New" pitchFamily="49" charset="0"/>
                <a:cs typeface="Courier New" pitchFamily="49" charset="0"/>
                <a:sym typeface="Wingdings" pitchFamily="2" charset="2"/>
              </a:rPr>
              <a:t>Limit movement</a:t>
            </a:r>
          </a:p>
          <a:p>
            <a:pPr marL="365760" indent="-283464">
              <a:spcBef>
                <a:spcPts val="600"/>
              </a:spcBef>
              <a:buClr>
                <a:srgbClr val="4BD0FF"/>
              </a:buClr>
              <a:buSzPct val="150000"/>
              <a:defRPr/>
            </a:pPr>
            <a:r>
              <a:rPr lang="en-US" b="1" dirty="0">
                <a:solidFill>
                  <a:srgbClr val="002060"/>
                </a:solidFill>
                <a:latin typeface="Courier New" pitchFamily="49" charset="0"/>
                <a:cs typeface="Courier New" pitchFamily="49" charset="0"/>
                <a:sym typeface="Wingdings" pitchFamily="2" charset="2"/>
              </a:rPr>
              <a:t>Mask the patient with</a:t>
            </a:r>
          </a:p>
          <a:p>
            <a:pPr marL="365760" indent="-283464" fontAlgn="auto">
              <a:spcBef>
                <a:spcPts val="600"/>
              </a:spcBef>
              <a:spcAft>
                <a:spcPts val="0"/>
              </a:spcAft>
              <a:buClr>
                <a:srgbClr val="4BD0FF"/>
              </a:buClr>
              <a:buSzPct val="150000"/>
              <a:buNone/>
              <a:defRPr/>
            </a:pPr>
            <a:r>
              <a:rPr lang="en-US" b="1" dirty="0">
                <a:solidFill>
                  <a:srgbClr val="002060"/>
                </a:solidFill>
                <a:latin typeface="Courier New" pitchFamily="49" charset="0"/>
                <a:cs typeface="Courier New" pitchFamily="49" charset="0"/>
                <a:sym typeface="Wingdings" pitchFamily="2" charset="2"/>
              </a:rPr>
              <a:t>  surgical mask</a:t>
            </a:r>
          </a:p>
          <a:p>
            <a:endParaRPr lang="en-US" dirty="0"/>
          </a:p>
        </p:txBody>
      </p:sp>
      <p:pic>
        <p:nvPicPr>
          <p:cNvPr id="4" name="Picture 4"/>
          <p:cNvPicPr>
            <a:picLocks noChangeAspect="1" noChangeArrowheads="1"/>
          </p:cNvPicPr>
          <p:nvPr/>
        </p:nvPicPr>
        <p:blipFill>
          <a:blip r:embed="rId3" cstate="print"/>
          <a:srcRect/>
          <a:stretch>
            <a:fillRect/>
          </a:stretch>
        </p:blipFill>
        <p:spPr bwMode="auto">
          <a:xfrm>
            <a:off x="5860706" y="3420526"/>
            <a:ext cx="2209800" cy="1905000"/>
          </a:xfrm>
          <a:prstGeom prst="rect">
            <a:avLst/>
          </a:prstGeom>
          <a:ln w="38100" cap="sq">
            <a:solidFill>
              <a:srgbClr val="4BD0FF"/>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322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6FE226-FDB7-4C21-9016-78064590C507}" type="slidenum">
              <a:rPr lang="en-US" smtClean="0"/>
              <a:t>21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757577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6FE226-FDB7-4C21-9016-78064590C507}" type="slidenum">
              <a:rPr lang="en-US" smtClean="0"/>
              <a:t>22</a:t>
            </a:fld>
            <a:endParaRPr lang="en-US"/>
          </a:p>
        </p:txBody>
      </p:sp>
      <p:sp>
        <p:nvSpPr>
          <p:cNvPr id="5" name="TextBox 4"/>
          <p:cNvSpPr txBox="1"/>
          <p:nvPr/>
        </p:nvSpPr>
        <p:spPr>
          <a:xfrm>
            <a:off x="2772130" y="189565"/>
            <a:ext cx="3665767" cy="487185"/>
          </a:xfrm>
          <a:prstGeom prst="rect">
            <a:avLst/>
          </a:prstGeom>
          <a:noFill/>
        </p:spPr>
        <p:txBody>
          <a:bodyPr wrap="square" rtlCol="0">
            <a:spAutoFit/>
          </a:bodyPr>
          <a:lstStyle/>
          <a:p>
            <a:pPr algn="ctr"/>
            <a:r>
              <a:rPr lang="en-US" sz="2566" b="1" dirty="0">
                <a:solidFill>
                  <a:srgbClr val="00B0F0"/>
                </a:solidFill>
              </a:rPr>
              <a:t>DROPLET PRECAUTIONS</a:t>
            </a:r>
          </a:p>
        </p:txBody>
      </p:sp>
      <p:graphicFrame>
        <p:nvGraphicFramePr>
          <p:cNvPr id="7" name="Table 6"/>
          <p:cNvGraphicFramePr>
            <a:graphicFrameLocks noGrp="1"/>
          </p:cNvGraphicFramePr>
          <p:nvPr>
            <p:extLst/>
          </p:nvPr>
        </p:nvGraphicFramePr>
        <p:xfrm>
          <a:off x="0" y="676752"/>
          <a:ext cx="9144000" cy="6181247"/>
        </p:xfrm>
        <a:graphic>
          <a:graphicData uri="http://schemas.openxmlformats.org/drawingml/2006/table">
            <a:tbl>
              <a:tblPr firstRow="1" firstCol="1" bandRow="1"/>
              <a:tblGrid>
                <a:gridCol w="3888231"/>
                <a:gridCol w="859804"/>
                <a:gridCol w="4395965"/>
              </a:tblGrid>
              <a:tr h="288630">
                <a:tc gridSpan="3">
                  <a:txBody>
                    <a:bodyPr/>
                    <a:lstStyle/>
                    <a:p>
                      <a:pPr marL="0" marR="0" algn="ctr">
                        <a:lnSpc>
                          <a:spcPct val="107000"/>
                        </a:lnSpc>
                        <a:spcBef>
                          <a:spcPts val="0"/>
                        </a:spcBef>
                        <a:spcAft>
                          <a:spcPts val="0"/>
                        </a:spcAft>
                      </a:pPr>
                      <a:r>
                        <a:rPr lang="en-US" sz="100" b="1" dirty="0">
                          <a:effectLst/>
                          <a:latin typeface="Calibri" panose="020F0502020204030204" pitchFamily="34" charset="0"/>
                          <a:ea typeface="Calibri" panose="020F0502020204030204" pitchFamily="34" charset="0"/>
                          <a:cs typeface="Arial" panose="020B0604020202020204" pitchFamily="34" charset="0"/>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Arial" panose="020B0604020202020204" pitchFamily="34" charset="0"/>
                        </a:rPr>
                        <a:t>Display sign outside the door. Remove sign </a:t>
                      </a:r>
                      <a:r>
                        <a:rPr lang="en-US" sz="1000" b="1" u="sng" dirty="0">
                          <a:effectLst/>
                          <a:latin typeface="Calibri" panose="020F0502020204030204" pitchFamily="34" charset="0"/>
                          <a:ea typeface="Calibri" panose="020F0502020204030204" pitchFamily="34" charset="0"/>
                          <a:cs typeface="Arial" panose="020B0604020202020204" pitchFamily="34" charset="0"/>
                        </a:rPr>
                        <a:t>after</a:t>
                      </a:r>
                      <a:r>
                        <a:rPr lang="en-US" sz="1000" b="1" dirty="0">
                          <a:effectLst/>
                          <a:latin typeface="Calibri" panose="020F0502020204030204" pitchFamily="34" charset="0"/>
                          <a:ea typeface="Calibri" panose="020F0502020204030204" pitchFamily="34" charset="0"/>
                          <a:cs typeface="Arial" panose="020B0604020202020204" pitchFamily="34" charset="0"/>
                        </a:rPr>
                        <a:t> room is cleaned.</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r>
              <a:tr h="156886">
                <a:tc gridSpan="3">
                  <a:txBody>
                    <a:bodyPr/>
                    <a:lstStyle/>
                    <a:p>
                      <a:pPr marL="342900" marR="0" lvl="0" indent="-342900" rtl="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Common Conditions: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2827">
                <a:tc gridSpan="2">
                  <a:txBody>
                    <a:bodyPr/>
                    <a:lstStyle/>
                    <a:p>
                      <a:pPr marL="342900" marR="0" lvl="0" indent="-342900" rtl="0">
                        <a:lnSpc>
                          <a:spcPct val="107000"/>
                        </a:lnSpc>
                        <a:spcBef>
                          <a:spcPts val="0"/>
                        </a:spcBef>
                        <a:spcAft>
                          <a:spcPts val="0"/>
                        </a:spcAft>
                        <a:buFont typeface="Symbol" panose="05050102010706020507" pitchFamily="18" charset="2"/>
                        <a:buChar char=""/>
                      </a:pPr>
                      <a:r>
                        <a:rPr lang="en-US" sz="800" dirty="0" smtClean="0">
                          <a:effectLst/>
                          <a:latin typeface="Calibri" panose="020F0502020204030204" pitchFamily="34" charset="0"/>
                          <a:ea typeface="Calibri" panose="020F0502020204030204" pitchFamily="34" charset="0"/>
                          <a:cs typeface="Arial" panose="020B0604020202020204" pitchFamily="34" charset="0"/>
                        </a:rPr>
                        <a:t>Seasonal Influenza</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800" dirty="0" smtClean="0">
                          <a:effectLst/>
                          <a:latin typeface="Calibri" panose="020F0502020204030204" pitchFamily="34" charset="0"/>
                          <a:ea typeface="Calibri" panose="020F0502020204030204" pitchFamily="34" charset="0"/>
                          <a:cs typeface="Arial" panose="020B0604020202020204" pitchFamily="34" charset="0"/>
                        </a:rPr>
                        <a:t>Bacterial</a:t>
                      </a:r>
                      <a:r>
                        <a:rPr lang="en-US" sz="800" baseline="0" dirty="0" smtClean="0">
                          <a:effectLst/>
                          <a:latin typeface="Calibri" panose="020F0502020204030204" pitchFamily="34" charset="0"/>
                          <a:ea typeface="Calibri" panose="020F0502020204030204" pitchFamily="34" charset="0"/>
                          <a:cs typeface="Arial" panose="020B0604020202020204" pitchFamily="34" charset="0"/>
                        </a:rPr>
                        <a:t> Meningitis (N. meningitides)</a:t>
                      </a: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342900" marR="0" lvl="0" indent="-342900" rtl="0">
                        <a:lnSpc>
                          <a:spcPct val="107000"/>
                        </a:lnSpc>
                        <a:spcBef>
                          <a:spcPts val="0"/>
                        </a:spcBef>
                        <a:spcAft>
                          <a:spcPts val="0"/>
                        </a:spcAft>
                        <a:buFont typeface="Symbol" panose="05050102010706020507" pitchFamily="18" charset="2"/>
                        <a:buChar char=""/>
                      </a:pPr>
                      <a:r>
                        <a:rPr lang="en-US" sz="800" dirty="0" smtClean="0">
                          <a:effectLst/>
                          <a:latin typeface="Calibri" panose="020F0502020204030204" pitchFamily="34" charset="0"/>
                          <a:ea typeface="Calibri" panose="020F0502020204030204" pitchFamily="34" charset="0"/>
                          <a:cs typeface="Arial" panose="020B0604020202020204" pitchFamily="34" charset="0"/>
                        </a:rPr>
                        <a:t>Pertussis</a:t>
                      </a:r>
                      <a:r>
                        <a:rPr lang="en-US" sz="800" baseline="0" dirty="0" smtClean="0">
                          <a:effectLst/>
                          <a:latin typeface="Calibri" panose="020F0502020204030204" pitchFamily="34" charset="0"/>
                          <a:ea typeface="Calibri" panose="020F0502020204030204" pitchFamily="34" charset="0"/>
                          <a:cs typeface="Arial" panose="020B0604020202020204" pitchFamily="34" charset="0"/>
                        </a:rPr>
                        <a:t> (Whooping Cough)</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800" dirty="0" smtClean="0">
                          <a:effectLst/>
                          <a:latin typeface="Calibri" panose="020F0502020204030204" pitchFamily="34" charset="0"/>
                          <a:ea typeface="Calibri" panose="020F0502020204030204" pitchFamily="34" charset="0"/>
                          <a:cs typeface="Arial" panose="020B0604020202020204" pitchFamily="34" charset="0"/>
                        </a:rPr>
                        <a:t>Mumps</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903">
                <a:tc gridSpan="3">
                  <a:txBody>
                    <a:bodyPr/>
                    <a:lstStyle/>
                    <a:p>
                      <a:pPr marL="0" marR="0">
                        <a:lnSpc>
                          <a:spcPct val="107000"/>
                        </a:lnSpc>
                        <a:spcBef>
                          <a:spcPts val="0"/>
                        </a:spcBef>
                        <a:spcAft>
                          <a:spcPts val="0"/>
                        </a:spcAft>
                      </a:pPr>
                      <a:r>
                        <a:rPr lang="en-US" sz="300" b="1" dirty="0">
                          <a:effectLst/>
                          <a:latin typeface="Calibri" panose="020F0502020204030204" pitchFamily="34" charset="0"/>
                          <a:ea typeface="Calibri" panose="020F0502020204030204" pitchFamily="34" charset="0"/>
                          <a:cs typeface="Arial" panose="020B0604020202020204" pitchFamily="34" charset="0"/>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Arial" panose="020B0604020202020204" pitchFamily="34" charset="0"/>
                        </a:rPr>
                        <a:t>Family and other visitors to follow precautions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r>
              <a:tr h="2639990">
                <a:tc gridSpan="3">
                  <a:txBody>
                    <a:bodyPr/>
                    <a:lstStyle/>
                    <a:p>
                      <a:pPr marL="45720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Arial" panose="020B0604020202020204" pitchFamily="34" charset="0"/>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Dishes / Utensils:</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 No special precautions. Kitchenware sanitized in dishwasher.</a:t>
                      </a:r>
                    </a:p>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Arial" panose="020B0604020202020204" pitchFamily="34" charset="0"/>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Equipment / Supplies:</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Use dedicated or disposable equipment when available.</a:t>
                      </a:r>
                    </a:p>
                    <a:p>
                      <a:pPr marL="721050" marR="0" lvl="1" indent="-342900">
                        <a:lnSpc>
                          <a:spcPct val="107000"/>
                        </a:lnSpc>
                        <a:spcBef>
                          <a:spcPts val="0"/>
                        </a:spcBef>
                        <a:spcAft>
                          <a:spcPts val="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Clean and disinfect reusable equipment including IV pumps, cell phone, or pagers (if used in room), other electronics, supplies and equipment prior to removing from patient’s room.</a:t>
                      </a:r>
                    </a:p>
                    <a:p>
                      <a:pPr marL="721050" marR="0" lvl="1" indent="-342900">
                        <a:lnSpc>
                          <a:spcPct val="107000"/>
                        </a:lnSpc>
                        <a:spcBef>
                          <a:spcPts val="0"/>
                        </a:spcBef>
                        <a:spcAft>
                          <a:spcPts val="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Ensure blood pressure cuff and stethoscope are cleaned and disinfected between patients.</a:t>
                      </a:r>
                    </a:p>
                    <a:p>
                      <a:pPr marL="721050" marR="0" lvl="1" indent="-342900">
                        <a:lnSpc>
                          <a:spcPct val="107000"/>
                        </a:lnSpc>
                        <a:spcBef>
                          <a:spcPts val="0"/>
                        </a:spcBef>
                        <a:spcAft>
                          <a:spcPts val="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Only essential supplies in room.</a:t>
                      </a:r>
                    </a:p>
                    <a:p>
                      <a:pPr marL="671195"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Linen Management:</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Bag linen in the patient’s room.</a:t>
                      </a:r>
                    </a:p>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Arial" panose="020B0604020202020204" pitchFamily="34" charset="0"/>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Patient Identification Procedure:</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Use patient’s label for validation of patient identity and destroy in room after use.</a:t>
                      </a:r>
                    </a:p>
                    <a:p>
                      <a:pPr marL="22860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Arial" panose="020B0604020202020204" pitchFamily="34" charset="0"/>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76191">
                <a:tc gridSpan="3">
                  <a:txBody>
                    <a:bodyPr/>
                    <a:lstStyle/>
                    <a:p>
                      <a:pPr marL="0" marR="0" algn="ctr">
                        <a:lnSpc>
                          <a:spcPct val="107000"/>
                        </a:lnSpc>
                        <a:spcBef>
                          <a:spcPts val="0"/>
                        </a:spcBef>
                        <a:spcAft>
                          <a:spcPts val="0"/>
                        </a:spcAft>
                      </a:pPr>
                      <a:r>
                        <a:rPr lang="en-US" sz="200" b="1" dirty="0">
                          <a:effectLst/>
                          <a:latin typeface="Calibri" panose="020F0502020204030204" pitchFamily="34" charset="0"/>
                          <a:ea typeface="Calibri" panose="020F0502020204030204" pitchFamily="34" charset="0"/>
                          <a:cs typeface="Arial" panose="020B0604020202020204" pitchFamily="34" charset="0"/>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Arial" panose="020B0604020202020204" pitchFamily="34" charset="0"/>
                        </a:rPr>
                        <a:t>Personal Protective Equipment (PPE</a:t>
                      </a:r>
                      <a:r>
                        <a:rPr lang="en-US" sz="1000" b="1" dirty="0" smtClean="0">
                          <a:effectLst/>
                          <a:latin typeface="Calibri" panose="020F0502020204030204" pitchFamily="34" charset="0"/>
                          <a:ea typeface="Calibri" panose="020F0502020204030204" pitchFamily="34" charset="0"/>
                          <a:cs typeface="Arial" panose="020B0604020202020204" pitchFamily="34" charset="0"/>
                        </a:rPr>
                        <a:t>)</a:t>
                      </a:r>
                      <a:r>
                        <a:rPr lang="en-US" sz="10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r>
              <a:tr h="993518">
                <a:tc>
                  <a:txBody>
                    <a:bodyPr/>
                    <a:lstStyle/>
                    <a:p>
                      <a:pPr marL="342900" marR="0" lvl="0" indent="-342900" rtl="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Put ON in order:</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mj-lt"/>
                        <a:buAutoNum type="arabicPeriod"/>
                      </a:pPr>
                      <a:r>
                        <a:rPr lang="en-US" sz="800" dirty="0">
                          <a:effectLst/>
                          <a:latin typeface="Calibri" panose="020F0502020204030204" pitchFamily="34" charset="0"/>
                          <a:ea typeface="Calibri" panose="020F0502020204030204" pitchFamily="34" charset="0"/>
                          <a:cs typeface="Arial" panose="020B0604020202020204" pitchFamily="34" charset="0"/>
                        </a:rPr>
                        <a:t>Wash or sanitize hands</a:t>
                      </a:r>
                    </a:p>
                    <a:p>
                      <a:pPr marL="721050" marR="0" lvl="1" indent="-342900">
                        <a:lnSpc>
                          <a:spcPct val="107000"/>
                        </a:lnSpc>
                        <a:spcBef>
                          <a:spcPts val="0"/>
                        </a:spcBef>
                        <a:spcAft>
                          <a:spcPts val="0"/>
                        </a:spcAft>
                        <a:buFont typeface="+mj-lt"/>
                        <a:buAutoNum type="arabicPeriod"/>
                      </a:pPr>
                      <a:r>
                        <a:rPr lang="en-US" sz="800" dirty="0" smtClean="0">
                          <a:effectLst/>
                          <a:latin typeface="Calibri" panose="020F0502020204030204" pitchFamily="34" charset="0"/>
                          <a:ea typeface="Calibri" panose="020F0502020204030204" pitchFamily="34" charset="0"/>
                          <a:cs typeface="Arial" panose="020B0604020202020204" pitchFamily="34" charset="0"/>
                        </a:rPr>
                        <a:t>Gown</a:t>
                      </a:r>
                      <a:r>
                        <a:rPr lang="en-US" sz="800" baseline="0" dirty="0" smtClean="0">
                          <a:effectLst/>
                          <a:latin typeface="Calibri" panose="020F0502020204030204" pitchFamily="34" charset="0"/>
                          <a:ea typeface="Calibri" panose="020F0502020204030204" pitchFamily="34" charset="0"/>
                          <a:cs typeface="Arial" panose="020B0604020202020204" pitchFamily="34" charset="0"/>
                        </a:rPr>
                        <a:t> (if needed)</a:t>
                      </a:r>
                    </a:p>
                    <a:p>
                      <a:pPr marL="721050" marR="0" lvl="1" indent="-342900">
                        <a:lnSpc>
                          <a:spcPct val="107000"/>
                        </a:lnSpc>
                        <a:spcBef>
                          <a:spcPts val="0"/>
                        </a:spcBef>
                        <a:spcAft>
                          <a:spcPts val="0"/>
                        </a:spcAft>
                        <a:buFont typeface="+mj-lt"/>
                        <a:buAutoNum type="arabicPeriod"/>
                      </a:pPr>
                      <a:r>
                        <a:rPr lang="en-US" sz="800" baseline="0" dirty="0" smtClean="0">
                          <a:effectLst/>
                          <a:latin typeface="Calibri" panose="020F0502020204030204" pitchFamily="34" charset="0"/>
                          <a:ea typeface="Calibri" panose="020F0502020204030204" pitchFamily="34" charset="0"/>
                          <a:cs typeface="Arial" panose="020B0604020202020204" pitchFamily="34" charset="0"/>
                        </a:rPr>
                        <a:t>Mask</a:t>
                      </a:r>
                    </a:p>
                    <a:p>
                      <a:pPr marL="721050" marR="0" lvl="1" indent="-342900">
                        <a:lnSpc>
                          <a:spcPct val="107000"/>
                        </a:lnSpc>
                        <a:spcBef>
                          <a:spcPts val="0"/>
                        </a:spcBef>
                        <a:spcAft>
                          <a:spcPts val="0"/>
                        </a:spcAft>
                        <a:buFont typeface="+mj-lt"/>
                        <a:buAutoNum type="arabicPeriod"/>
                      </a:pPr>
                      <a:r>
                        <a:rPr lang="en-US" sz="800" baseline="0" dirty="0" smtClean="0">
                          <a:effectLst/>
                          <a:latin typeface="Calibri" panose="020F0502020204030204" pitchFamily="34" charset="0"/>
                          <a:ea typeface="Calibri" panose="020F0502020204030204" pitchFamily="34" charset="0"/>
                          <a:cs typeface="Arial" panose="020B0604020202020204" pitchFamily="34" charset="0"/>
                        </a:rPr>
                        <a:t>Eye cover</a:t>
                      </a:r>
                    </a:p>
                    <a:p>
                      <a:pPr marL="721050" marR="0" lvl="1" indent="-342900">
                        <a:lnSpc>
                          <a:spcPct val="107000"/>
                        </a:lnSpc>
                        <a:spcBef>
                          <a:spcPts val="0"/>
                        </a:spcBef>
                        <a:spcAft>
                          <a:spcPts val="0"/>
                        </a:spcAft>
                        <a:buFont typeface="+mj-lt"/>
                        <a:buAutoNum type="arabicPeriod"/>
                      </a:pPr>
                      <a:r>
                        <a:rPr lang="en-US" sz="800" baseline="0" dirty="0" smtClean="0">
                          <a:effectLst/>
                          <a:latin typeface="Calibri" panose="020F0502020204030204" pitchFamily="34" charset="0"/>
                          <a:ea typeface="Calibri" panose="020F0502020204030204" pitchFamily="34" charset="0"/>
                          <a:cs typeface="Arial" panose="020B0604020202020204" pitchFamily="34" charset="0"/>
                        </a:rPr>
                        <a:t>Gloves (if needed)</a:t>
                      </a:r>
                      <a:endParaRPr lang="en-US" sz="800" dirty="0" smtClean="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mj-lt"/>
                        <a:buAutoNum type="arabicPeriod"/>
                      </a:pP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342900" marR="0" lvl="0" indent="-342900" rtl="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Take OFF &amp; dispose outside room, in order</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mj-lt"/>
                        <a:buAutoNum type="arabicPeriod"/>
                      </a:pPr>
                      <a:r>
                        <a:rPr lang="en-US" sz="800" b="0" dirty="0" smtClean="0">
                          <a:effectLst/>
                          <a:latin typeface="Calibri" panose="020F0502020204030204" pitchFamily="34" charset="0"/>
                          <a:ea typeface="Calibri" panose="020F0502020204030204" pitchFamily="34" charset="0"/>
                          <a:cs typeface="Arial" panose="020B0604020202020204" pitchFamily="34" charset="0"/>
                        </a:rPr>
                        <a:t>Gloves</a:t>
                      </a:r>
                      <a:r>
                        <a:rPr lang="en-US" sz="800" b="0" baseline="0" dirty="0" smtClean="0">
                          <a:effectLst/>
                          <a:latin typeface="Calibri" panose="020F0502020204030204" pitchFamily="34" charset="0"/>
                          <a:ea typeface="Calibri" panose="020F0502020204030204" pitchFamily="34" charset="0"/>
                          <a:cs typeface="Arial" panose="020B0604020202020204" pitchFamily="34" charset="0"/>
                        </a:rPr>
                        <a:t> (if used)</a:t>
                      </a:r>
                    </a:p>
                    <a:p>
                      <a:pPr marL="721050" marR="0" lvl="1" indent="-342900">
                        <a:lnSpc>
                          <a:spcPct val="107000"/>
                        </a:lnSpc>
                        <a:spcBef>
                          <a:spcPts val="0"/>
                        </a:spcBef>
                        <a:spcAft>
                          <a:spcPts val="0"/>
                        </a:spcAft>
                        <a:buFont typeface="+mj-lt"/>
                        <a:buAutoNum type="arabicPeriod"/>
                      </a:pPr>
                      <a:r>
                        <a:rPr lang="en-US" sz="800" b="0" baseline="0" dirty="0" smtClean="0">
                          <a:effectLst/>
                          <a:latin typeface="Calibri" panose="020F0502020204030204" pitchFamily="34" charset="0"/>
                          <a:ea typeface="Calibri" panose="020F0502020204030204" pitchFamily="34" charset="0"/>
                          <a:cs typeface="Arial" panose="020B0604020202020204" pitchFamily="34" charset="0"/>
                        </a:rPr>
                        <a:t>Eye cover</a:t>
                      </a:r>
                    </a:p>
                    <a:p>
                      <a:pPr marL="721050" marR="0" lvl="1" indent="-342900">
                        <a:lnSpc>
                          <a:spcPct val="107000"/>
                        </a:lnSpc>
                        <a:spcBef>
                          <a:spcPts val="0"/>
                        </a:spcBef>
                        <a:spcAft>
                          <a:spcPts val="0"/>
                        </a:spcAft>
                        <a:buFont typeface="+mj-lt"/>
                        <a:buAutoNum type="arabicPeriod"/>
                      </a:pPr>
                      <a:r>
                        <a:rPr lang="en-US" sz="800" b="0" baseline="0" dirty="0" smtClean="0">
                          <a:effectLst/>
                          <a:latin typeface="Calibri" panose="020F0502020204030204" pitchFamily="34" charset="0"/>
                          <a:ea typeface="Calibri" panose="020F0502020204030204" pitchFamily="34" charset="0"/>
                          <a:cs typeface="Arial" panose="020B0604020202020204" pitchFamily="34" charset="0"/>
                        </a:rPr>
                        <a:t>Gown (if used)</a:t>
                      </a:r>
                    </a:p>
                    <a:p>
                      <a:pPr marL="721050" marR="0" lvl="1" indent="-342900">
                        <a:lnSpc>
                          <a:spcPct val="107000"/>
                        </a:lnSpc>
                        <a:spcBef>
                          <a:spcPts val="0"/>
                        </a:spcBef>
                        <a:spcAft>
                          <a:spcPts val="0"/>
                        </a:spcAft>
                        <a:buFont typeface="+mj-lt"/>
                        <a:buAutoNum type="arabicPeriod"/>
                      </a:pPr>
                      <a:r>
                        <a:rPr lang="en-US" sz="800" b="0" dirty="0">
                          <a:effectLst/>
                          <a:latin typeface="Calibri" panose="020F0502020204030204" pitchFamily="34" charset="0"/>
                          <a:ea typeface="Calibri" panose="020F0502020204030204" pitchFamily="34" charset="0"/>
                          <a:cs typeface="Arial" panose="020B0604020202020204" pitchFamily="34" charset="0"/>
                        </a:rPr>
                        <a:t> </a:t>
                      </a:r>
                      <a:r>
                        <a:rPr lang="en-US" sz="800" b="0" dirty="0" smtClean="0">
                          <a:effectLst/>
                          <a:latin typeface="Calibri" panose="020F0502020204030204" pitchFamily="34" charset="0"/>
                          <a:ea typeface="Calibri" panose="020F0502020204030204" pitchFamily="34" charset="0"/>
                          <a:cs typeface="Arial" panose="020B0604020202020204" pitchFamily="34" charset="0"/>
                        </a:rPr>
                        <a:t>Mask</a:t>
                      </a:r>
                    </a:p>
                    <a:p>
                      <a:pPr marL="721050" marR="0" lvl="1" indent="-342900">
                        <a:lnSpc>
                          <a:spcPct val="107000"/>
                        </a:lnSpc>
                        <a:spcBef>
                          <a:spcPts val="0"/>
                        </a:spcBef>
                        <a:spcAft>
                          <a:spcPts val="0"/>
                        </a:spcAft>
                        <a:buFont typeface="+mj-lt"/>
                        <a:buAutoNum type="arabicPeriod"/>
                      </a:pPr>
                      <a:r>
                        <a:rPr lang="en-US" sz="800" b="0" dirty="0" smtClean="0">
                          <a:effectLst/>
                          <a:latin typeface="Calibri" panose="020F0502020204030204" pitchFamily="34" charset="0"/>
                          <a:ea typeface="Calibri" panose="020F0502020204030204" pitchFamily="34" charset="0"/>
                          <a:cs typeface="Arial" panose="020B0604020202020204" pitchFamily="34" charset="0"/>
                        </a:rPr>
                        <a:t>Wash or sanitize hands (even if gloves used)</a:t>
                      </a:r>
                    </a:p>
                    <a:p>
                      <a:pPr marL="721050" marR="0" lvl="1" indent="-342900">
                        <a:lnSpc>
                          <a:spcPct val="107000"/>
                        </a:lnSpc>
                        <a:spcBef>
                          <a:spcPts val="0"/>
                        </a:spcBef>
                        <a:spcAft>
                          <a:spcPts val="0"/>
                        </a:spcAft>
                        <a:buFont typeface="+mj-lt"/>
                        <a:buAutoNum type="arabicPeriod"/>
                      </a:pP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342900" marR="0" lvl="0" indent="-342900" rtl="0">
                        <a:lnSpc>
                          <a:spcPct val="107000"/>
                        </a:lnSpc>
                        <a:spcBef>
                          <a:spcPts val="0"/>
                        </a:spcBef>
                        <a:spcAft>
                          <a:spcPts val="0"/>
                        </a:spcAft>
                        <a:buFont typeface="Symbol" panose="05050102010706020507" pitchFamily="18" charset="2"/>
                        <a:buBlip>
                          <a:blip r:embed="rId2"/>
                        </a:buBlip>
                      </a:pP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4612" marR="54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744">
                <a:tc gridSpan="3">
                  <a:txBody>
                    <a:bodyPr/>
                    <a:lstStyle/>
                    <a:p>
                      <a:pPr marL="342900" marR="0" lvl="0" indent="-342900" rtl="0">
                        <a:lnSpc>
                          <a:spcPct val="107000"/>
                        </a:lnSpc>
                        <a:spcBef>
                          <a:spcPts val="0"/>
                        </a:spcBef>
                        <a:spcAft>
                          <a:spcPts val="0"/>
                        </a:spcAft>
                        <a:buFont typeface="Symbol" panose="05050102010706020507" pitchFamily="18" charset="2"/>
                        <a:buBlip>
                          <a:blip r:embed="rId2"/>
                        </a:buBlip>
                      </a:pPr>
                      <a:r>
                        <a:rPr lang="en-US" sz="900" b="1" dirty="0" smtClean="0">
                          <a:effectLst/>
                          <a:latin typeface="Calibri" panose="020F0502020204030204" pitchFamily="34" charset="0"/>
                          <a:ea typeface="Calibri" panose="020F0502020204030204" pitchFamily="34" charset="0"/>
                          <a:cs typeface="Arial" panose="020B0604020202020204" pitchFamily="34" charset="0"/>
                        </a:rPr>
                        <a:t>Private</a:t>
                      </a:r>
                      <a:r>
                        <a:rPr lang="en-US" sz="900" b="1"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900" b="1" dirty="0" smtClean="0">
                          <a:effectLst/>
                          <a:latin typeface="Calibri" panose="020F0502020204030204" pitchFamily="34" charset="0"/>
                          <a:ea typeface="Calibri" panose="020F0502020204030204" pitchFamily="34" charset="0"/>
                          <a:cs typeface="Arial" panose="020B0604020202020204" pitchFamily="34" charset="0"/>
                        </a:rPr>
                        <a:t>Room:</a:t>
                      </a:r>
                    </a:p>
                    <a:p>
                      <a:pPr marL="663900" marR="0" lvl="1" indent="-285750" rtl="0">
                        <a:lnSpc>
                          <a:spcPct val="107000"/>
                        </a:lnSpc>
                        <a:spcBef>
                          <a:spcPts val="0"/>
                        </a:spcBef>
                        <a:spcAft>
                          <a:spcPts val="0"/>
                        </a:spcAft>
                        <a:buFont typeface="Wingdings" panose="05000000000000000000" pitchFamily="2" charset="2"/>
                        <a:buChar char="Ø"/>
                      </a:pPr>
                      <a:r>
                        <a:rPr lang="en-US" sz="900" b="0" dirty="0" smtClean="0">
                          <a:effectLst/>
                          <a:latin typeface="Calibri" panose="020F0502020204030204" pitchFamily="34" charset="0"/>
                          <a:ea typeface="Calibri" panose="020F0502020204030204" pitchFamily="34" charset="0"/>
                          <a:cs typeface="Arial" panose="020B0604020202020204" pitchFamily="34" charset="0"/>
                        </a:rPr>
                        <a:t>If</a:t>
                      </a:r>
                      <a:r>
                        <a:rPr lang="en-US" sz="900" b="0" baseline="0" dirty="0" smtClean="0">
                          <a:effectLst/>
                          <a:latin typeface="Calibri" panose="020F0502020204030204" pitchFamily="34" charset="0"/>
                          <a:ea typeface="Calibri" panose="020F0502020204030204" pitchFamily="34" charset="0"/>
                          <a:cs typeface="Arial" panose="020B0604020202020204" pitchFamily="34" charset="0"/>
                        </a:rPr>
                        <a:t> not available, room with patient that has the same organism but no other infection.</a:t>
                      </a:r>
                      <a:endParaRPr lang="en-US" sz="900" b="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693558">
                <a:tc gridSpan="3">
                  <a:txBody>
                    <a:bodyPr/>
                    <a:lstStyle/>
                    <a:p>
                      <a:pPr marL="342900" marR="0" lvl="0" indent="-342900" rtl="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Transport:</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Essential transport only and place surgical mask on patient. Clean and disinfect transport vehicle. Alert receiving department regarding patient’s isolation precaution status.</a:t>
                      </a:r>
                    </a:p>
                    <a:p>
                      <a:pPr marL="835350" marR="0" lvl="1">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Arial" panose="020B0604020202020204" pitchFamily="34" charset="0"/>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Discontinue precautions as per hospital policy or Infection </a:t>
                      </a:r>
                      <a:r>
                        <a:rPr lang="en-US" sz="800" dirty="0" smtClean="0">
                          <a:effectLst/>
                          <a:latin typeface="Calibri" panose="020F0502020204030204" pitchFamily="34" charset="0"/>
                          <a:ea typeface="Calibri" panose="020F0502020204030204" pitchFamily="34" charset="0"/>
                          <a:cs typeface="Arial" panose="020B0604020202020204" pitchFamily="34" charset="0"/>
                        </a:rPr>
                        <a:t>Preventionist Instructions.</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911377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707193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987" y="217642"/>
            <a:ext cx="8672051" cy="1325563"/>
          </a:xfrm>
        </p:spPr>
        <p:txBody>
          <a:bodyPr>
            <a:normAutofit/>
          </a:bodyPr>
          <a:lstStyle/>
          <a:p>
            <a:r>
              <a:rPr lang="en-US" sz="4000" b="1" dirty="0">
                <a:solidFill>
                  <a:srgbClr val="00B0F0"/>
                </a:solidFill>
              </a:rPr>
              <a:t>Discontinuation of isolation precautions</a:t>
            </a:r>
            <a:endParaRPr lang="en-US" sz="4000" dirty="0"/>
          </a:p>
        </p:txBody>
      </p:sp>
      <p:sp>
        <p:nvSpPr>
          <p:cNvPr id="5" name="Content Placeholder 4"/>
          <p:cNvSpPr>
            <a:spLocks noGrp="1"/>
          </p:cNvSpPr>
          <p:nvPr>
            <p:ph idx="1"/>
          </p:nvPr>
        </p:nvSpPr>
        <p:spPr>
          <a:xfrm>
            <a:off x="510662" y="1312606"/>
            <a:ext cx="7886700" cy="4390208"/>
          </a:xfrm>
        </p:spPr>
        <p:txBody>
          <a:bodyPr>
            <a:normAutofit fontScale="85000" lnSpcReduction="20000"/>
          </a:bodyPr>
          <a:lstStyle/>
          <a:p>
            <a:pPr marL="0" indent="0">
              <a:buNone/>
            </a:pPr>
            <a:r>
              <a:rPr lang="en-US" sz="3500" b="1" dirty="0">
                <a:solidFill>
                  <a:srgbClr val="0070C0"/>
                </a:solidFill>
              </a:rPr>
              <a:t>Influenza</a:t>
            </a:r>
          </a:p>
          <a:p>
            <a:pPr marL="0" indent="0">
              <a:buNone/>
            </a:pPr>
            <a:endParaRPr lang="en-US" b="1" dirty="0">
              <a:solidFill>
                <a:srgbClr val="002060"/>
              </a:solidFill>
            </a:endParaRPr>
          </a:p>
          <a:p>
            <a:pPr marL="0" indent="0">
              <a:buNone/>
            </a:pPr>
            <a:r>
              <a:rPr lang="en-US" b="1" dirty="0">
                <a:solidFill>
                  <a:srgbClr val="002060"/>
                </a:solidFill>
              </a:rPr>
              <a:t>24 h after resolution of fever, provided </a:t>
            </a:r>
          </a:p>
          <a:p>
            <a:pPr marL="0" indent="0">
              <a:buNone/>
            </a:pPr>
            <a:r>
              <a:rPr lang="en-US" b="1" dirty="0">
                <a:solidFill>
                  <a:srgbClr val="002060"/>
                </a:solidFill>
              </a:rPr>
              <a:t>■ Have received 72 hours of anti-influenza </a:t>
            </a:r>
          </a:p>
          <a:p>
            <a:pPr marL="0" indent="0">
              <a:buNone/>
            </a:pPr>
            <a:r>
              <a:rPr lang="en-US" b="1" dirty="0">
                <a:solidFill>
                  <a:srgbClr val="002060"/>
                </a:solidFill>
              </a:rPr>
              <a:t> OR</a:t>
            </a:r>
          </a:p>
          <a:p>
            <a:pPr marL="0" indent="0">
              <a:buNone/>
            </a:pPr>
            <a:r>
              <a:rPr lang="en-US" b="1" dirty="0">
                <a:solidFill>
                  <a:srgbClr val="002060"/>
                </a:solidFill>
              </a:rPr>
              <a:t>■ 5 days have elapsed since onset of symptoms. </a:t>
            </a:r>
          </a:p>
          <a:p>
            <a:r>
              <a:rPr lang="en-US" sz="2400" b="1" dirty="0">
                <a:solidFill>
                  <a:srgbClr val="002060"/>
                </a:solidFill>
              </a:rPr>
              <a:t>NO need to repeating the nasopharyngeal swab</a:t>
            </a:r>
            <a:r>
              <a:rPr lang="en-US" b="1" dirty="0">
                <a:solidFill>
                  <a:srgbClr val="002060"/>
                </a:solidFill>
              </a:rPr>
              <a:t>.</a:t>
            </a:r>
          </a:p>
          <a:p>
            <a:endParaRPr lang="en-US" b="1" dirty="0">
              <a:solidFill>
                <a:srgbClr val="002060"/>
              </a:solidFill>
            </a:endParaRPr>
          </a:p>
          <a:p>
            <a:pPr marL="0" indent="0">
              <a:buNone/>
            </a:pPr>
            <a:r>
              <a:rPr lang="en-US" b="1" u="sng" dirty="0">
                <a:solidFill>
                  <a:srgbClr val="002060"/>
                </a:solidFill>
              </a:rPr>
              <a:t>Performing aerosol-generating procedures</a:t>
            </a:r>
            <a:r>
              <a:rPr lang="en-US" b="1" dirty="0">
                <a:solidFill>
                  <a:srgbClr val="002060"/>
                </a:solidFill>
              </a:rPr>
              <a:t>:</a:t>
            </a:r>
          </a:p>
          <a:p>
            <a:r>
              <a:rPr lang="en-US" b="1" dirty="0">
                <a:solidFill>
                  <a:srgbClr val="002060"/>
                </a:solidFill>
              </a:rPr>
              <a:t>Standard &amp; airborne precautions are </a:t>
            </a:r>
            <a:r>
              <a:rPr lang="en-US" b="1" dirty="0" smtClean="0">
                <a:solidFill>
                  <a:srgbClr val="002060"/>
                </a:solidFill>
              </a:rPr>
              <a:t>recommended</a:t>
            </a:r>
          </a:p>
          <a:p>
            <a:r>
              <a:rPr lang="en-US" b="1" i="1" u="sng" dirty="0">
                <a:solidFill>
                  <a:schemeClr val="tx1">
                    <a:lumMod val="95000"/>
                    <a:lumOff val="5000"/>
                  </a:schemeClr>
                </a:solidFill>
              </a:rPr>
              <a:t>MC-ICD-P/02</a:t>
            </a:r>
          </a:p>
          <a:p>
            <a:endParaRPr lang="en-US" b="1" dirty="0">
              <a:solidFill>
                <a:srgbClr val="002060"/>
              </a:solidFill>
            </a:endParaRPr>
          </a:p>
          <a:p>
            <a:endParaRPr lang="en-US" dirty="0"/>
          </a:p>
        </p:txBody>
      </p:sp>
    </p:spTree>
    <p:extLst>
      <p:ext uri="{BB962C8B-B14F-4D97-AF65-F5344CB8AC3E}">
        <p14:creationId xmlns:p14="http://schemas.microsoft.com/office/powerpoint/2010/main" val="2462682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7780" cmpd="sng">
                  <a:solidFill>
                    <a:srgbClr val="FFFFFF"/>
                  </a:solidFill>
                  <a:prstDash val="solid"/>
                  <a:miter lim="800000"/>
                </a:ln>
                <a:solidFill>
                  <a:srgbClr val="FFC000"/>
                </a:solidFill>
                <a:effectLst>
                  <a:outerShdw blurRad="50800" algn="tl" rotWithShape="0">
                    <a:srgbClr val="000000"/>
                  </a:outerShdw>
                </a:effectLst>
                <a:latin typeface="Bodoni MT Black" pitchFamily="18" charset="0"/>
              </a:rPr>
              <a:t>CONTACT PRECAUTIONS</a:t>
            </a:r>
            <a:endParaRPr lang="en-US" dirty="0"/>
          </a:p>
        </p:txBody>
      </p:sp>
      <p:pic>
        <p:nvPicPr>
          <p:cNvPr id="4" name="Picture 2" descr="http://blog.mlive.com/behealthy/2009/09/hand%20germs.jpg"/>
          <p:cNvPicPr>
            <a:picLocks noGrp="1" noChangeAspect="1" noChangeArrowheads="1"/>
          </p:cNvPicPr>
          <p:nvPr>
            <p:ph idx="1"/>
          </p:nvPr>
        </p:nvPicPr>
        <p:blipFill>
          <a:blip r:embed="rId3" cstate="print"/>
          <a:srcRect/>
          <a:stretch>
            <a:fillRect/>
          </a:stretch>
        </p:blipFill>
        <p:spPr bwMode="auto">
          <a:xfrm>
            <a:off x="2999329" y="1690689"/>
            <a:ext cx="3389114" cy="18288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1569309" y="3901298"/>
            <a:ext cx="6647934" cy="923330"/>
          </a:xfrm>
          <a:prstGeom prst="rect">
            <a:avLst/>
          </a:prstGeom>
        </p:spPr>
        <p:txBody>
          <a:bodyPr wrap="square">
            <a:spAutoFit/>
          </a:bodyPr>
          <a:lstStyle/>
          <a:p>
            <a:pPr algn="ctr">
              <a:buNone/>
            </a:pPr>
            <a:r>
              <a:rPr lang="en-GB" b="1" dirty="0">
                <a:solidFill>
                  <a:srgbClr val="002060"/>
                </a:solidFill>
                <a:latin typeface="Courier New" pitchFamily="49" charset="0"/>
                <a:cs typeface="Courier New" pitchFamily="49" charset="0"/>
              </a:rPr>
              <a:t>Use In addition to standard precaution, for patients known or suspected to have serious illness transmitted through contact</a:t>
            </a:r>
          </a:p>
        </p:txBody>
      </p:sp>
    </p:spTree>
    <p:extLst>
      <p:ext uri="{BB962C8B-B14F-4D97-AF65-F5344CB8AC3E}">
        <p14:creationId xmlns:p14="http://schemas.microsoft.com/office/powerpoint/2010/main" val="424502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7780" cmpd="sng">
                  <a:solidFill>
                    <a:srgbClr val="FFFFFF"/>
                  </a:solidFill>
                  <a:prstDash val="solid"/>
                  <a:miter lim="800000"/>
                </a:ln>
                <a:solidFill>
                  <a:srgbClr val="FFC000"/>
                </a:solidFill>
                <a:effectLst>
                  <a:outerShdw blurRad="50800" algn="tl" rotWithShape="0">
                    <a:srgbClr val="000000"/>
                  </a:outerShdw>
                </a:effectLst>
                <a:latin typeface="Bodoni MT Black" pitchFamily="18" charset="0"/>
              </a:rPr>
              <a:t>CONTACT PRECAUTIONS</a:t>
            </a:r>
            <a:endParaRPr lang="en-US" dirty="0"/>
          </a:p>
        </p:txBody>
      </p:sp>
      <p:pic>
        <p:nvPicPr>
          <p:cNvPr id="4" name="Content Placeholder 6" descr="http://www.muhealth.org/images/CH/art/GermsOnHand.jpg"/>
          <p:cNvPicPr>
            <a:picLocks noGrp="1" noChangeAspect="1" noChangeArrowheads="1"/>
          </p:cNvPicPr>
          <p:nvPr>
            <p:ph idx="1"/>
          </p:nvPr>
        </p:nvPicPr>
        <p:blipFill>
          <a:blip r:embed="rId3" cstate="print"/>
          <a:srcRect/>
          <a:stretch>
            <a:fillRect/>
          </a:stretch>
        </p:blipFill>
        <p:spPr bwMode="auto">
          <a:xfrm>
            <a:off x="721326" y="2745796"/>
            <a:ext cx="2857500" cy="260985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6" name="Picture 4"/>
          <p:cNvPicPr>
            <a:picLocks noChangeAspect="1" noChangeArrowheads="1"/>
          </p:cNvPicPr>
          <p:nvPr/>
        </p:nvPicPr>
        <p:blipFill>
          <a:blip r:embed="rId4" cstate="print"/>
          <a:srcRect/>
          <a:stretch>
            <a:fillRect/>
          </a:stretch>
        </p:blipFill>
        <p:spPr bwMode="auto">
          <a:xfrm>
            <a:off x="4831492" y="2868065"/>
            <a:ext cx="3200400" cy="2365311"/>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4831492" y="2094711"/>
            <a:ext cx="2528256" cy="369332"/>
          </a:xfrm>
          <a:prstGeom prst="rect">
            <a:avLst/>
          </a:prstGeom>
        </p:spPr>
        <p:txBody>
          <a:bodyPr wrap="none">
            <a:spAutoFit/>
          </a:bodyPr>
          <a:lstStyle/>
          <a:p>
            <a:pPr algn="ctr"/>
            <a:r>
              <a:rPr lang="en-US" b="1" dirty="0">
                <a:solidFill>
                  <a:srgbClr val="002060"/>
                </a:solidFill>
                <a:latin typeface="Courier New" pitchFamily="49" charset="0"/>
                <a:cs typeface="Courier New" pitchFamily="49" charset="0"/>
              </a:rPr>
              <a:t>In-Direct Contact</a:t>
            </a:r>
          </a:p>
        </p:txBody>
      </p:sp>
      <p:sp>
        <p:nvSpPr>
          <p:cNvPr id="7" name="Text Placeholder 3"/>
          <p:cNvSpPr txBox="1">
            <a:spLocks/>
          </p:cNvSpPr>
          <p:nvPr/>
        </p:nvSpPr>
        <p:spPr>
          <a:xfrm>
            <a:off x="628650" y="1965879"/>
            <a:ext cx="3312368" cy="6397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smtClean="0">
                <a:solidFill>
                  <a:srgbClr val="002060"/>
                </a:solidFill>
                <a:latin typeface="Courier New" pitchFamily="49" charset="0"/>
                <a:cs typeface="Courier New" pitchFamily="49" charset="0"/>
              </a:rPr>
              <a:t>Direct Contact Transmission</a:t>
            </a:r>
            <a:endParaRPr lang="en-US" b="1" dirty="0">
              <a:solidFill>
                <a:srgbClr val="002060"/>
              </a:solidFill>
              <a:latin typeface="Courier New" pitchFamily="49" charset="0"/>
              <a:cs typeface="Courier New" pitchFamily="49" charset="0"/>
            </a:endParaRPr>
          </a:p>
        </p:txBody>
      </p:sp>
    </p:spTree>
    <p:extLst>
      <p:ext uri="{BB962C8B-B14F-4D97-AF65-F5344CB8AC3E}">
        <p14:creationId xmlns:p14="http://schemas.microsoft.com/office/powerpoint/2010/main" val="206950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7780" cmpd="sng">
                  <a:solidFill>
                    <a:srgbClr val="FFFFFF"/>
                  </a:solidFill>
                  <a:prstDash val="solid"/>
                  <a:miter lim="800000"/>
                </a:ln>
                <a:solidFill>
                  <a:srgbClr val="FFC000"/>
                </a:solidFill>
                <a:effectLst>
                  <a:outerShdw blurRad="50800" algn="tl" rotWithShape="0">
                    <a:srgbClr val="000000"/>
                  </a:outerShdw>
                </a:effectLst>
                <a:latin typeface="Bodoni MT Black" pitchFamily="18" charset="0"/>
              </a:rPr>
              <a:t>DISEASES UNDER CONTACT PRECAUTION</a:t>
            </a:r>
            <a:endParaRPr lang="en-US" dirty="0"/>
          </a:p>
        </p:txBody>
      </p:sp>
      <p:sp>
        <p:nvSpPr>
          <p:cNvPr id="5" name="Content Placeholder 4"/>
          <p:cNvSpPr>
            <a:spLocks noGrp="1"/>
          </p:cNvSpPr>
          <p:nvPr>
            <p:ph idx="1"/>
          </p:nvPr>
        </p:nvSpPr>
        <p:spPr/>
        <p:txBody>
          <a:bodyPr/>
          <a:lstStyle/>
          <a:p>
            <a:pPr>
              <a:buClr>
                <a:srgbClr val="FFC000"/>
              </a:buClr>
            </a:pPr>
            <a:r>
              <a:rPr lang="en-US" b="1" dirty="0">
                <a:solidFill>
                  <a:srgbClr val="002060"/>
                </a:solidFill>
                <a:latin typeface="Courier New" pitchFamily="49" charset="0"/>
                <a:cs typeface="Courier New" pitchFamily="49" charset="0"/>
              </a:rPr>
              <a:t>Multi-drug resistant microorganisms (MDRO’s), VRE, MRSA, ESBL, </a:t>
            </a:r>
            <a:r>
              <a:rPr lang="en-US" b="1" i="1" dirty="0" err="1">
                <a:solidFill>
                  <a:srgbClr val="002060"/>
                </a:solidFill>
                <a:latin typeface="Courier New" pitchFamily="49" charset="0"/>
                <a:cs typeface="Courier New" pitchFamily="49" charset="0"/>
              </a:rPr>
              <a:t>B.cepacia</a:t>
            </a:r>
            <a:endParaRPr lang="en-US" b="1" i="1" dirty="0">
              <a:solidFill>
                <a:srgbClr val="002060"/>
              </a:solidFill>
              <a:latin typeface="Courier New" pitchFamily="49" charset="0"/>
              <a:cs typeface="Courier New" pitchFamily="49" charset="0"/>
            </a:endParaRPr>
          </a:p>
          <a:p>
            <a:pPr>
              <a:buClr>
                <a:srgbClr val="FFC000"/>
              </a:buClr>
              <a:buNone/>
            </a:pPr>
            <a:endParaRPr lang="en-US" b="1" i="1" dirty="0">
              <a:solidFill>
                <a:srgbClr val="002060"/>
              </a:solidFill>
              <a:latin typeface="Courier New" pitchFamily="49" charset="0"/>
              <a:cs typeface="Courier New" pitchFamily="49" charset="0"/>
            </a:endParaRPr>
          </a:p>
          <a:p>
            <a:pPr>
              <a:buClr>
                <a:srgbClr val="FFC000"/>
              </a:buClr>
            </a:pPr>
            <a:r>
              <a:rPr lang="en-US" b="1" dirty="0">
                <a:solidFill>
                  <a:srgbClr val="002060"/>
                </a:solidFill>
                <a:latin typeface="Courier New" pitchFamily="49" charset="0"/>
                <a:cs typeface="Courier New" pitchFamily="49" charset="0"/>
              </a:rPr>
              <a:t>RSV infection in infants, young </a:t>
            </a:r>
            <a:r>
              <a:rPr lang="en-US" b="1" dirty="0" err="1">
                <a:solidFill>
                  <a:srgbClr val="002060"/>
                </a:solidFill>
                <a:latin typeface="Courier New" pitchFamily="49" charset="0"/>
                <a:cs typeface="Courier New" pitchFamily="49" charset="0"/>
              </a:rPr>
              <a:t>childrena</a:t>
            </a:r>
            <a:r>
              <a:rPr lang="en-US" b="1" dirty="0">
                <a:solidFill>
                  <a:srgbClr val="002060"/>
                </a:solidFill>
                <a:latin typeface="Courier New" pitchFamily="49" charset="0"/>
                <a:cs typeface="Courier New" pitchFamily="49" charset="0"/>
              </a:rPr>
              <a:t> </a:t>
            </a:r>
            <a:r>
              <a:rPr lang="en-US" b="1" dirty="0" err="1">
                <a:solidFill>
                  <a:srgbClr val="002060"/>
                </a:solidFill>
                <a:latin typeface="Courier New" pitchFamily="49" charset="0"/>
                <a:cs typeface="Courier New" pitchFamily="49" charset="0"/>
              </a:rPr>
              <a:t>nd</a:t>
            </a:r>
            <a:r>
              <a:rPr lang="en-US" b="1" dirty="0">
                <a:solidFill>
                  <a:srgbClr val="002060"/>
                </a:solidFill>
                <a:latin typeface="Courier New" pitchFamily="49" charset="0"/>
                <a:cs typeface="Courier New" pitchFamily="49" charset="0"/>
              </a:rPr>
              <a:t> immunocompromised </a:t>
            </a:r>
            <a:r>
              <a:rPr lang="en-US" b="1" dirty="0" smtClean="0">
                <a:solidFill>
                  <a:srgbClr val="002060"/>
                </a:solidFill>
                <a:latin typeface="Courier New" pitchFamily="49" charset="0"/>
                <a:cs typeface="Courier New" pitchFamily="49" charset="0"/>
              </a:rPr>
              <a:t>patients</a:t>
            </a:r>
            <a:endParaRPr lang="en-US" b="1" dirty="0">
              <a:solidFill>
                <a:srgbClr val="002060"/>
              </a:solidFill>
              <a:latin typeface="Courier New" pitchFamily="49" charset="0"/>
              <a:cs typeface="Courier New" pitchFamily="49" charset="0"/>
            </a:endParaRPr>
          </a:p>
          <a:p>
            <a:pPr>
              <a:buClr>
                <a:srgbClr val="FFC000"/>
              </a:buClr>
            </a:pPr>
            <a:r>
              <a:rPr lang="en-US" b="1" dirty="0">
                <a:solidFill>
                  <a:srgbClr val="002060"/>
                </a:solidFill>
                <a:latin typeface="Courier New" pitchFamily="49" charset="0"/>
                <a:cs typeface="Courier New" pitchFamily="49" charset="0"/>
              </a:rPr>
              <a:t>Clostridium </a:t>
            </a:r>
            <a:r>
              <a:rPr lang="en-US" b="1" dirty="0" err="1">
                <a:solidFill>
                  <a:srgbClr val="002060"/>
                </a:solidFill>
                <a:latin typeface="Courier New" pitchFamily="49" charset="0"/>
                <a:cs typeface="Courier New" pitchFamily="49" charset="0"/>
              </a:rPr>
              <a:t>defficile</a:t>
            </a:r>
            <a:r>
              <a:rPr lang="en-US" b="1" dirty="0">
                <a:solidFill>
                  <a:srgbClr val="002060"/>
                </a:solidFill>
                <a:latin typeface="Courier New" pitchFamily="49" charset="0"/>
                <a:cs typeface="Courier New" pitchFamily="49" charset="0"/>
              </a:rPr>
              <a:t> enterocolitis</a:t>
            </a:r>
          </a:p>
          <a:p>
            <a:endParaRPr lang="en-US" dirty="0"/>
          </a:p>
        </p:txBody>
      </p:sp>
    </p:spTree>
    <p:extLst>
      <p:ext uri="{BB962C8B-B14F-4D97-AF65-F5344CB8AC3E}">
        <p14:creationId xmlns:p14="http://schemas.microsoft.com/office/powerpoint/2010/main" val="1262129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7780" cmpd="sng">
                  <a:solidFill>
                    <a:srgbClr val="FFFFFF"/>
                  </a:solidFill>
                  <a:prstDash val="solid"/>
                  <a:miter lim="800000"/>
                </a:ln>
                <a:solidFill>
                  <a:srgbClr val="FFC000"/>
                </a:solidFill>
                <a:effectLst>
                  <a:outerShdw blurRad="50800" algn="tl" rotWithShape="0">
                    <a:srgbClr val="000000"/>
                  </a:outerShdw>
                </a:effectLst>
                <a:latin typeface="Bodoni MT Black" pitchFamily="18" charset="0"/>
              </a:rPr>
              <a:t>CONTACT PRECAUTIONS</a:t>
            </a:r>
            <a:endParaRPr lang="en-US" dirty="0"/>
          </a:p>
        </p:txBody>
      </p:sp>
      <p:sp>
        <p:nvSpPr>
          <p:cNvPr id="5" name="Content Placeholder 4"/>
          <p:cNvSpPr>
            <a:spLocks noGrp="1"/>
          </p:cNvSpPr>
          <p:nvPr>
            <p:ph idx="1"/>
          </p:nvPr>
        </p:nvSpPr>
        <p:spPr/>
        <p:txBody>
          <a:bodyPr/>
          <a:lstStyle/>
          <a:p>
            <a:pPr>
              <a:buNone/>
            </a:pPr>
            <a:r>
              <a:rPr lang="en-US" sz="3200" b="1"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Patient placement</a:t>
            </a:r>
          </a:p>
          <a:p>
            <a:pPr>
              <a:buNone/>
            </a:pPr>
            <a:endParaRPr lang="en-US" sz="600" b="1"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marL="365760" indent="-283464">
              <a:lnSpc>
                <a:spcPct val="80000"/>
              </a:lnSpc>
              <a:buClr>
                <a:srgbClr val="FFC000"/>
              </a:buClr>
              <a:buSzPct val="100000"/>
              <a:defRPr/>
            </a:pPr>
            <a:r>
              <a:rPr lang="en-US" b="1" dirty="0">
                <a:solidFill>
                  <a:srgbClr val="002060"/>
                </a:solidFill>
                <a:latin typeface="Courier New" pitchFamily="49" charset="0"/>
                <a:cs typeface="Courier New" pitchFamily="49" charset="0"/>
                <a:sym typeface="Wingdings" pitchFamily="2" charset="2"/>
              </a:rPr>
              <a:t>Private room</a:t>
            </a:r>
          </a:p>
          <a:p>
            <a:pPr marL="365760" indent="-283464">
              <a:lnSpc>
                <a:spcPct val="80000"/>
              </a:lnSpc>
              <a:buClr>
                <a:srgbClr val="FFC000"/>
              </a:buClr>
              <a:buSzPct val="100000"/>
              <a:defRPr/>
            </a:pPr>
            <a:endParaRPr lang="en-US" b="1" dirty="0">
              <a:solidFill>
                <a:srgbClr val="002060"/>
              </a:solidFill>
              <a:latin typeface="Courier New" pitchFamily="49" charset="0"/>
              <a:cs typeface="Courier New" pitchFamily="49" charset="0"/>
              <a:sym typeface="Wingdings" pitchFamily="2" charset="2"/>
            </a:endParaRPr>
          </a:p>
          <a:p>
            <a:pPr marL="365760" indent="-283464">
              <a:lnSpc>
                <a:spcPct val="80000"/>
              </a:lnSpc>
              <a:buClr>
                <a:srgbClr val="FFC000"/>
              </a:buClr>
              <a:buSzPct val="100000"/>
              <a:defRPr/>
            </a:pPr>
            <a:r>
              <a:rPr lang="en-US" b="1" dirty="0">
                <a:solidFill>
                  <a:srgbClr val="002060"/>
                </a:solidFill>
                <a:latin typeface="Courier New" pitchFamily="49" charset="0"/>
                <a:cs typeface="Courier New" pitchFamily="49" charset="0"/>
                <a:sym typeface="Wingdings" pitchFamily="2" charset="2"/>
              </a:rPr>
              <a:t>Cohort nursing</a:t>
            </a:r>
          </a:p>
          <a:p>
            <a:endParaRPr lang="en-US" dirty="0"/>
          </a:p>
        </p:txBody>
      </p:sp>
    </p:spTree>
    <p:extLst>
      <p:ext uri="{BB962C8B-B14F-4D97-AF65-F5344CB8AC3E}">
        <p14:creationId xmlns:p14="http://schemas.microsoft.com/office/powerpoint/2010/main" val="2497239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7780" cmpd="sng">
                  <a:solidFill>
                    <a:srgbClr val="FFFFFF"/>
                  </a:solidFill>
                  <a:prstDash val="solid"/>
                  <a:miter lim="800000"/>
                </a:ln>
                <a:solidFill>
                  <a:srgbClr val="FFC000"/>
                </a:solidFill>
                <a:effectLst>
                  <a:outerShdw blurRad="50800" algn="tl" rotWithShape="0">
                    <a:srgbClr val="000000"/>
                  </a:outerShdw>
                </a:effectLst>
                <a:latin typeface="Bodoni MT Black" pitchFamily="18" charset="0"/>
              </a:rPr>
              <a:t>CONTACT PRECAUTIONS</a:t>
            </a:r>
            <a:endParaRPr lang="en-US" dirty="0"/>
          </a:p>
        </p:txBody>
      </p:sp>
      <p:sp>
        <p:nvSpPr>
          <p:cNvPr id="5" name="Content Placeholder 4"/>
          <p:cNvSpPr>
            <a:spLocks noGrp="1"/>
          </p:cNvSpPr>
          <p:nvPr>
            <p:ph idx="1"/>
          </p:nvPr>
        </p:nvSpPr>
        <p:spPr/>
        <p:txBody>
          <a:bodyPr/>
          <a:lstStyle/>
          <a:p>
            <a:pPr marL="365760" indent="-283464" fontAlgn="auto">
              <a:spcBef>
                <a:spcPts val="600"/>
              </a:spcBef>
              <a:spcAft>
                <a:spcPts val="0"/>
              </a:spcAft>
              <a:buClr>
                <a:schemeClr val="accent1"/>
              </a:buClr>
              <a:buSzPct val="80000"/>
              <a:buNone/>
              <a:defRPr/>
            </a:pPr>
            <a:r>
              <a:rPr lang="en-US" sz="3200" b="1"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Protection for HCW</a:t>
            </a:r>
          </a:p>
          <a:p>
            <a:pPr marL="365760" indent="-283464" fontAlgn="auto">
              <a:spcBef>
                <a:spcPts val="600"/>
              </a:spcBef>
              <a:spcAft>
                <a:spcPts val="0"/>
              </a:spcAft>
              <a:buClr>
                <a:schemeClr val="accent1"/>
              </a:buClr>
              <a:buSzPct val="80000"/>
              <a:buNone/>
              <a:defRPr/>
            </a:pPr>
            <a:endParaRPr lang="en-US" sz="700" b="1" i="1" u="sng"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a:p>
            <a:pPr marL="365760" indent="-283464">
              <a:spcBef>
                <a:spcPts val="600"/>
              </a:spcBef>
              <a:buClr>
                <a:srgbClr val="FFC000"/>
              </a:buClr>
              <a:buSzPct val="100000"/>
              <a:defRPr/>
            </a:pPr>
            <a:r>
              <a:rPr lang="en-US" b="1" dirty="0">
                <a:solidFill>
                  <a:srgbClr val="002060"/>
                </a:solidFill>
                <a:latin typeface="Courier New" pitchFamily="49" charset="0"/>
                <a:cs typeface="Courier New" pitchFamily="49" charset="0"/>
                <a:sym typeface="Wingdings" pitchFamily="2" charset="2"/>
              </a:rPr>
              <a:t>Handwashing</a:t>
            </a:r>
          </a:p>
          <a:p>
            <a:pPr marL="365760" indent="-283464">
              <a:spcBef>
                <a:spcPts val="600"/>
              </a:spcBef>
              <a:buClr>
                <a:srgbClr val="FFC000"/>
              </a:buClr>
              <a:buSzPct val="100000"/>
              <a:defRPr/>
            </a:pPr>
            <a:r>
              <a:rPr lang="en-US" b="1" dirty="0">
                <a:solidFill>
                  <a:srgbClr val="002060"/>
                </a:solidFill>
                <a:latin typeface="Courier New" pitchFamily="49" charset="0"/>
                <a:cs typeface="Courier New" pitchFamily="49" charset="0"/>
                <a:sym typeface="Wingdings" pitchFamily="2" charset="2"/>
              </a:rPr>
              <a:t>Gloves</a:t>
            </a:r>
          </a:p>
          <a:p>
            <a:pPr marL="365760" indent="-283464">
              <a:spcBef>
                <a:spcPts val="600"/>
              </a:spcBef>
              <a:buClr>
                <a:srgbClr val="FFC000"/>
              </a:buClr>
              <a:buSzPct val="100000"/>
              <a:defRPr/>
            </a:pPr>
            <a:r>
              <a:rPr lang="en-US" b="1" dirty="0">
                <a:solidFill>
                  <a:srgbClr val="002060"/>
                </a:solidFill>
                <a:latin typeface="Courier New" pitchFamily="49" charset="0"/>
                <a:cs typeface="Courier New" pitchFamily="49" charset="0"/>
                <a:sym typeface="Wingdings" pitchFamily="2" charset="2"/>
              </a:rPr>
              <a:t>Gown </a:t>
            </a:r>
          </a:p>
          <a:p>
            <a:pPr marL="365760" indent="-283464" fontAlgn="auto">
              <a:spcBef>
                <a:spcPts val="600"/>
              </a:spcBef>
              <a:spcAft>
                <a:spcPts val="0"/>
              </a:spcAft>
              <a:buClr>
                <a:srgbClr val="FFC000"/>
              </a:buClr>
              <a:buSzPct val="100000"/>
              <a:buNone/>
              <a:defRPr/>
            </a:pPr>
            <a:endParaRPr lang="en-US" sz="1050" b="1" dirty="0">
              <a:solidFill>
                <a:schemeClr val="bg1"/>
              </a:solidFill>
              <a:latin typeface="Courier New" pitchFamily="49" charset="0"/>
              <a:cs typeface="Courier New" pitchFamily="49" charset="0"/>
              <a:sym typeface="Wingdings" pitchFamily="2" charset="2"/>
            </a:endParaRPr>
          </a:p>
          <a:p>
            <a:pPr marL="365760" indent="-283464" fontAlgn="auto">
              <a:spcBef>
                <a:spcPts val="600"/>
              </a:spcBef>
              <a:spcAft>
                <a:spcPts val="0"/>
              </a:spcAft>
              <a:buClr>
                <a:schemeClr val="accent1"/>
              </a:buClr>
              <a:buSzPct val="80000"/>
              <a:buNone/>
              <a:defRPr/>
            </a:pPr>
            <a:r>
              <a:rPr lang="en-US" b="1"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Patient Transport</a:t>
            </a:r>
          </a:p>
          <a:p>
            <a:pPr marL="365760" indent="-283464" fontAlgn="auto">
              <a:spcBef>
                <a:spcPts val="600"/>
              </a:spcBef>
              <a:spcAft>
                <a:spcPts val="0"/>
              </a:spcAft>
              <a:buClr>
                <a:schemeClr val="accent1"/>
              </a:buClr>
              <a:buSzPct val="80000"/>
              <a:defRPr/>
            </a:pPr>
            <a:endParaRPr lang="en-US" sz="1200" b="1" dirty="0">
              <a:solidFill>
                <a:srgbClr val="00FF00"/>
              </a:solidFill>
            </a:endParaRPr>
          </a:p>
          <a:p>
            <a:pPr marL="365760" indent="-283464" fontAlgn="auto">
              <a:spcBef>
                <a:spcPts val="600"/>
              </a:spcBef>
              <a:spcAft>
                <a:spcPts val="0"/>
              </a:spcAft>
              <a:buClr>
                <a:srgbClr val="FFC000"/>
              </a:buClr>
              <a:buSzPct val="100000"/>
              <a:defRPr/>
            </a:pPr>
            <a:r>
              <a:rPr lang="en-US" sz="2400" b="1" dirty="0">
                <a:solidFill>
                  <a:srgbClr val="002060"/>
                </a:solidFill>
                <a:latin typeface="Courier New" pitchFamily="49" charset="0"/>
                <a:cs typeface="Courier New" pitchFamily="49" charset="0"/>
                <a:sym typeface="Wingdings" pitchFamily="2" charset="2"/>
              </a:rPr>
              <a:t>Limit movement</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4895335" y="2131541"/>
            <a:ext cx="3162300" cy="273367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234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36092"/>
            <a:ext cx="7886700" cy="1325563"/>
          </a:xfrm>
        </p:spPr>
        <p:txBody>
          <a:bodyPr/>
          <a:lstStyle/>
          <a:p>
            <a:r>
              <a:rPr lang="en-US" b="1" cap="all" dirty="0">
                <a:ln w="9000" cmpd="sng">
                  <a:solidFill>
                    <a:schemeClr val="accent4">
                      <a:shade val="50000"/>
                      <a:satMod val="120000"/>
                    </a:schemeClr>
                  </a:solidFill>
                  <a:prstDash val="solid"/>
                </a:ln>
                <a:solidFill>
                  <a:srgbClr val="00B0F0"/>
                </a:solidFill>
                <a:effectLst>
                  <a:glow rad="101600">
                    <a:schemeClr val="bg1">
                      <a:alpha val="60000"/>
                    </a:schemeClr>
                  </a:glow>
                  <a:reflection blurRad="12700" stA="28000" endPos="45000" dist="1000" dir="5400000" sy="-100000" algn="bl" rotWithShape="0"/>
                </a:effectLst>
                <a:latin typeface="Bodoni MT Black" pitchFamily="18" charset="0"/>
              </a:rPr>
              <a:t>ISOLATION</a:t>
            </a:r>
            <a:endParaRPr lang="en-US" dirty="0"/>
          </a:p>
        </p:txBody>
      </p:sp>
      <p:sp>
        <p:nvSpPr>
          <p:cNvPr id="5" name="Content Placeholder 4"/>
          <p:cNvSpPr>
            <a:spLocks noGrp="1"/>
          </p:cNvSpPr>
          <p:nvPr>
            <p:ph idx="1"/>
          </p:nvPr>
        </p:nvSpPr>
        <p:spPr>
          <a:xfrm>
            <a:off x="418585" y="2875949"/>
            <a:ext cx="7886700" cy="3327143"/>
          </a:xfrm>
        </p:spPr>
        <p:txBody>
          <a:bodyPr/>
          <a:lstStyle/>
          <a:p>
            <a:pPr marL="0" indent="0">
              <a:buNone/>
            </a:pPr>
            <a:r>
              <a:rPr lang="en-US" b="1" dirty="0">
                <a:solidFill>
                  <a:schemeClr val="accent5">
                    <a:lumMod val="50000"/>
                  </a:schemeClr>
                </a:solidFill>
                <a:latin typeface="Courier New" pitchFamily="49" charset="0"/>
                <a:cs typeface="Courier New" pitchFamily="49" charset="0"/>
              </a:rPr>
              <a:t>The  separation  of  a  person  with  infectious  disease  from  contact  with  other  human  beings for  the  period  of  </a:t>
            </a:r>
            <a:r>
              <a:rPr lang="en-US" b="1" dirty="0" smtClean="0">
                <a:solidFill>
                  <a:schemeClr val="accent5">
                    <a:lumMod val="50000"/>
                  </a:schemeClr>
                </a:solidFill>
                <a:latin typeface="Courier New" pitchFamily="49" charset="0"/>
                <a:cs typeface="Courier New" pitchFamily="49" charset="0"/>
              </a:rPr>
              <a:t>communicability</a:t>
            </a:r>
          </a:p>
          <a:p>
            <a:pPr marL="0" indent="0">
              <a:buNone/>
            </a:pPr>
            <a:endParaRPr lang="en-US" b="1" dirty="0">
              <a:solidFill>
                <a:schemeClr val="accent5">
                  <a:lumMod val="50000"/>
                </a:schemeClr>
              </a:solidFill>
              <a:latin typeface="Courier New" pitchFamily="49" charset="0"/>
              <a:cs typeface="Courier New" pitchFamily="49" charset="0"/>
            </a:endParaRPr>
          </a:p>
          <a:p>
            <a:pPr marL="0" indent="0">
              <a:buNone/>
            </a:pPr>
            <a:r>
              <a:rPr lang="en-US" b="1" i="1" u="sng" dirty="0">
                <a:solidFill>
                  <a:schemeClr val="tx1">
                    <a:lumMod val="95000"/>
                    <a:lumOff val="5000"/>
                  </a:schemeClr>
                </a:solidFill>
              </a:rPr>
              <a:t>MC-ICD-P/22</a:t>
            </a:r>
          </a:p>
          <a:p>
            <a:pPr marL="0" indent="0">
              <a:buNone/>
            </a:pPr>
            <a:endParaRPr lang="en-US" b="1" dirty="0">
              <a:solidFill>
                <a:schemeClr val="accent5">
                  <a:lumMod val="50000"/>
                </a:schemeClr>
              </a:solidFill>
              <a:latin typeface="Courier New" pitchFamily="49" charset="0"/>
              <a:cs typeface="Courier New" pitchFamily="49" charset="0"/>
            </a:endParaRPr>
          </a:p>
          <a:p>
            <a:endParaRPr lang="en-US" dirty="0"/>
          </a:p>
        </p:txBody>
      </p:sp>
    </p:spTree>
    <p:extLst>
      <p:ext uri="{BB962C8B-B14F-4D97-AF65-F5344CB8AC3E}">
        <p14:creationId xmlns:p14="http://schemas.microsoft.com/office/powerpoint/2010/main" val="1604918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6FE226-FDB7-4C21-9016-78064590C507}" type="slidenum">
              <a:rPr lang="en-US" smtClean="0"/>
              <a:t>30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458604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6FE226-FDB7-4C21-9016-78064590C507}" type="slidenum">
              <a:rPr lang="en-US" smtClean="0"/>
              <a:t>31</a:t>
            </a:fld>
            <a:endParaRPr lang="en-US"/>
          </a:p>
        </p:txBody>
      </p:sp>
      <p:sp>
        <p:nvSpPr>
          <p:cNvPr id="5" name="TextBox 4"/>
          <p:cNvSpPr txBox="1"/>
          <p:nvPr/>
        </p:nvSpPr>
        <p:spPr>
          <a:xfrm>
            <a:off x="2772130" y="189565"/>
            <a:ext cx="3665767" cy="487185"/>
          </a:xfrm>
          <a:prstGeom prst="rect">
            <a:avLst/>
          </a:prstGeom>
          <a:noFill/>
        </p:spPr>
        <p:txBody>
          <a:bodyPr wrap="square" rtlCol="0">
            <a:spAutoFit/>
          </a:bodyPr>
          <a:lstStyle/>
          <a:p>
            <a:pPr algn="ctr"/>
            <a:r>
              <a:rPr lang="en-US" sz="2566" b="1" dirty="0">
                <a:solidFill>
                  <a:schemeClr val="accent4">
                    <a:lumMod val="60000"/>
                    <a:lumOff val="40000"/>
                  </a:schemeClr>
                </a:solidFill>
              </a:rPr>
              <a:t>CONTACT PRECAUTIONS</a:t>
            </a:r>
          </a:p>
        </p:txBody>
      </p:sp>
      <p:graphicFrame>
        <p:nvGraphicFramePr>
          <p:cNvPr id="7" name="Table 6"/>
          <p:cNvGraphicFramePr>
            <a:graphicFrameLocks noGrp="1"/>
          </p:cNvGraphicFramePr>
          <p:nvPr>
            <p:extLst/>
          </p:nvPr>
        </p:nvGraphicFramePr>
        <p:xfrm>
          <a:off x="0" y="676750"/>
          <a:ext cx="9116291" cy="6181250"/>
        </p:xfrm>
        <a:graphic>
          <a:graphicData uri="http://schemas.openxmlformats.org/drawingml/2006/table">
            <a:tbl>
              <a:tblPr firstRow="1" firstCol="1" bandRow="1"/>
              <a:tblGrid>
                <a:gridCol w="3876449"/>
                <a:gridCol w="857198"/>
                <a:gridCol w="4382644"/>
              </a:tblGrid>
              <a:tr h="182972">
                <a:tc gridSpan="3">
                  <a:txBody>
                    <a:bodyPr/>
                    <a:lstStyle/>
                    <a:p>
                      <a:pPr marL="0" marR="0" algn="ctr">
                        <a:lnSpc>
                          <a:spcPct val="107000"/>
                        </a:lnSpc>
                        <a:spcBef>
                          <a:spcPts val="0"/>
                        </a:spcBef>
                        <a:spcAft>
                          <a:spcPts val="0"/>
                        </a:spcAft>
                      </a:pPr>
                      <a:r>
                        <a:rPr lang="en-US" sz="100" b="1" dirty="0">
                          <a:effectLst/>
                          <a:latin typeface="Calibri" panose="020F0502020204030204" pitchFamily="34" charset="0"/>
                          <a:ea typeface="Calibri" panose="020F0502020204030204" pitchFamily="34" charset="0"/>
                          <a:cs typeface="Arial" panose="020B0604020202020204" pitchFamily="34" charset="0"/>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Arial" panose="020B0604020202020204" pitchFamily="34" charset="0"/>
                        </a:rPr>
                        <a:t>Display sign outside the door. Remove sign </a:t>
                      </a:r>
                      <a:r>
                        <a:rPr lang="en-US" sz="1000" b="1" u="sng" dirty="0">
                          <a:effectLst/>
                          <a:latin typeface="Calibri" panose="020F0502020204030204" pitchFamily="34" charset="0"/>
                          <a:ea typeface="Calibri" panose="020F0502020204030204" pitchFamily="34" charset="0"/>
                          <a:cs typeface="Arial" panose="020B0604020202020204" pitchFamily="34" charset="0"/>
                        </a:rPr>
                        <a:t>after</a:t>
                      </a:r>
                      <a:r>
                        <a:rPr lang="en-US" sz="1000" b="1" dirty="0">
                          <a:effectLst/>
                          <a:latin typeface="Calibri" panose="020F0502020204030204" pitchFamily="34" charset="0"/>
                          <a:ea typeface="Calibri" panose="020F0502020204030204" pitchFamily="34" charset="0"/>
                          <a:cs typeface="Arial" panose="020B0604020202020204" pitchFamily="34" charset="0"/>
                        </a:rPr>
                        <a:t> room is cleaned.</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r>
              <a:tr h="149681">
                <a:tc gridSpan="3">
                  <a:txBody>
                    <a:bodyPr/>
                    <a:lstStyle/>
                    <a:p>
                      <a:pPr marL="342900" marR="0" lvl="0" indent="-342900" rtl="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Common Conditions: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601194">
                <a:tc gridSpan="2">
                  <a:txBody>
                    <a:bodyPr/>
                    <a:lstStyle/>
                    <a:p>
                      <a:pPr marL="342900" marR="0" lvl="0" indent="-342900" rtl="0">
                        <a:lnSpc>
                          <a:spcPct val="107000"/>
                        </a:lnSpc>
                        <a:spcBef>
                          <a:spcPts val="0"/>
                        </a:spcBef>
                        <a:spcAft>
                          <a:spcPts val="0"/>
                        </a:spcAft>
                        <a:buFont typeface="Symbol" panose="05050102010706020507" pitchFamily="18" charset="2"/>
                        <a:buChar char=""/>
                      </a:pPr>
                      <a:r>
                        <a:rPr lang="en-US" sz="800" dirty="0" smtClean="0">
                          <a:effectLst/>
                          <a:latin typeface="Calibri" panose="020F0502020204030204" pitchFamily="34" charset="0"/>
                          <a:ea typeface="Calibri" panose="020F0502020204030204" pitchFamily="34" charset="0"/>
                          <a:cs typeface="Arial" panose="020B0604020202020204" pitchFamily="34" charset="0"/>
                        </a:rPr>
                        <a:t>Multi-Drug</a:t>
                      </a:r>
                      <a:r>
                        <a:rPr lang="en-US" sz="800" baseline="0" dirty="0" smtClean="0">
                          <a:effectLst/>
                          <a:latin typeface="Calibri" panose="020F0502020204030204" pitchFamily="34" charset="0"/>
                          <a:ea typeface="Calibri" panose="020F0502020204030204" pitchFamily="34" charset="0"/>
                          <a:cs typeface="Arial" panose="020B0604020202020204" pitchFamily="34" charset="0"/>
                        </a:rPr>
                        <a:t> Resistant Organism</a:t>
                      </a:r>
                    </a:p>
                    <a:p>
                      <a:pPr marL="549600" marR="0" lvl="1" indent="-171450" rtl="0">
                        <a:lnSpc>
                          <a:spcPct val="107000"/>
                        </a:lnSpc>
                        <a:spcBef>
                          <a:spcPts val="0"/>
                        </a:spcBef>
                        <a:spcAft>
                          <a:spcPts val="0"/>
                        </a:spcAft>
                        <a:buFont typeface="Wingdings" panose="05000000000000000000" pitchFamily="2" charset="2"/>
                        <a:buChar char="ü"/>
                      </a:pPr>
                      <a:r>
                        <a:rPr lang="en-US" sz="800" baseline="0" dirty="0" err="1" smtClean="0">
                          <a:effectLst/>
                          <a:latin typeface="Calibri" panose="020F0502020204030204" pitchFamily="34" charset="0"/>
                          <a:ea typeface="Calibri" panose="020F0502020204030204" pitchFamily="34" charset="0"/>
                          <a:cs typeface="Arial" panose="020B0604020202020204" pitchFamily="34" charset="0"/>
                        </a:rPr>
                        <a:t>Methicilline</a:t>
                      </a:r>
                      <a:r>
                        <a:rPr lang="en-US" sz="800" baseline="0" dirty="0" smtClean="0">
                          <a:effectLst/>
                          <a:latin typeface="Calibri" panose="020F0502020204030204" pitchFamily="34" charset="0"/>
                          <a:ea typeface="Calibri" panose="020F0502020204030204" pitchFamily="34" charset="0"/>
                          <a:cs typeface="Arial" panose="020B0604020202020204" pitchFamily="34" charset="0"/>
                        </a:rPr>
                        <a:t> Resistant Staphylococcus Aureus (MRSA</a:t>
                      </a:r>
                    </a:p>
                    <a:p>
                      <a:pPr marL="549600" marR="0" lvl="1" indent="-171450" rtl="0">
                        <a:lnSpc>
                          <a:spcPct val="107000"/>
                        </a:lnSpc>
                        <a:spcBef>
                          <a:spcPts val="0"/>
                        </a:spcBef>
                        <a:spcAft>
                          <a:spcPts val="0"/>
                        </a:spcAft>
                        <a:buFont typeface="Wingdings" panose="05000000000000000000" pitchFamily="2" charset="2"/>
                        <a:buChar char="ü"/>
                      </a:pPr>
                      <a:r>
                        <a:rPr lang="en-US" sz="800" baseline="0" dirty="0" smtClean="0">
                          <a:effectLst/>
                          <a:latin typeface="Calibri" panose="020F0502020204030204" pitchFamily="34" charset="0"/>
                          <a:ea typeface="Calibri" panose="020F0502020204030204" pitchFamily="34" charset="0"/>
                          <a:cs typeface="Arial" panose="020B0604020202020204" pitchFamily="34" charset="0"/>
                        </a:rPr>
                        <a:t> Vancomycin Resistant Enterococcus (VRE)</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342900" marR="0" lvl="0" indent="-342900" rtl="0">
                        <a:lnSpc>
                          <a:spcPct val="107000"/>
                        </a:lnSpc>
                        <a:spcBef>
                          <a:spcPts val="0"/>
                        </a:spcBef>
                        <a:spcAft>
                          <a:spcPts val="0"/>
                        </a:spcAft>
                        <a:buFont typeface="Symbol" panose="05050102010706020507" pitchFamily="18" charset="2"/>
                        <a:buChar char=""/>
                      </a:pPr>
                      <a:r>
                        <a:rPr lang="en-US" sz="800" dirty="0" smtClean="0">
                          <a:effectLst/>
                          <a:latin typeface="Calibri" panose="020F0502020204030204" pitchFamily="34" charset="0"/>
                          <a:ea typeface="Calibri" panose="020F0502020204030204" pitchFamily="34" charset="0"/>
                          <a:cs typeface="Arial" panose="020B0604020202020204" pitchFamily="34" charset="0"/>
                        </a:rPr>
                        <a:t>Clostridium Difficile Infection</a:t>
                      </a:r>
                      <a:r>
                        <a:rPr lang="en-US" sz="800" baseline="0" dirty="0" smtClean="0">
                          <a:effectLst/>
                          <a:latin typeface="Calibri" panose="020F0502020204030204" pitchFamily="34" charset="0"/>
                          <a:ea typeface="Calibri" panose="020F0502020204030204" pitchFamily="34" charset="0"/>
                          <a:cs typeface="Arial" panose="020B0604020202020204" pitchFamily="34" charset="0"/>
                        </a:rPr>
                        <a:t> (C. Diff)</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800" dirty="0" smtClean="0">
                          <a:effectLst/>
                          <a:latin typeface="Calibri" panose="020F0502020204030204" pitchFamily="34" charset="0"/>
                          <a:ea typeface="Calibri" panose="020F0502020204030204" pitchFamily="34" charset="0"/>
                          <a:cs typeface="Arial" panose="020B0604020202020204" pitchFamily="34" charset="0"/>
                        </a:rPr>
                        <a:t>Scabies</a:t>
                      </a:r>
                    </a:p>
                    <a:p>
                      <a:pPr marL="342900" marR="0" lvl="0" indent="-342900">
                        <a:lnSpc>
                          <a:spcPct val="107000"/>
                        </a:lnSpc>
                        <a:spcBef>
                          <a:spcPts val="0"/>
                        </a:spcBef>
                        <a:spcAft>
                          <a:spcPts val="0"/>
                        </a:spcAft>
                        <a:buFont typeface="Symbol" panose="05050102010706020507" pitchFamily="18" charset="2"/>
                        <a:buChar char=""/>
                      </a:pPr>
                      <a:r>
                        <a:rPr lang="en-US" sz="800" dirty="0" smtClean="0">
                          <a:effectLst/>
                          <a:latin typeface="Calibri" panose="020F0502020204030204" pitchFamily="34" charset="0"/>
                          <a:ea typeface="Calibri" panose="020F0502020204030204" pitchFamily="34" charset="0"/>
                          <a:cs typeface="Arial" panose="020B0604020202020204" pitchFamily="34" charset="0"/>
                        </a:rPr>
                        <a:t>Wounds</a:t>
                      </a:r>
                      <a:r>
                        <a:rPr lang="en-US" sz="800" baseline="0" dirty="0" smtClean="0">
                          <a:effectLst/>
                          <a:latin typeface="Calibri" panose="020F0502020204030204" pitchFamily="34" charset="0"/>
                          <a:ea typeface="Calibri" panose="020F0502020204030204" pitchFamily="34" charset="0"/>
                          <a:cs typeface="Arial" panose="020B0604020202020204" pitchFamily="34" charset="0"/>
                        </a:rPr>
                        <a:t> or abscesses with uncontained drainage</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6198">
                <a:tc gridSpan="3">
                  <a:txBody>
                    <a:bodyPr/>
                    <a:lstStyle/>
                    <a:p>
                      <a:pPr marL="0" marR="0">
                        <a:lnSpc>
                          <a:spcPct val="107000"/>
                        </a:lnSpc>
                        <a:spcBef>
                          <a:spcPts val="0"/>
                        </a:spcBef>
                        <a:spcAft>
                          <a:spcPts val="0"/>
                        </a:spcAft>
                      </a:pPr>
                      <a:r>
                        <a:rPr lang="en-US" sz="300" b="1" dirty="0">
                          <a:effectLst/>
                          <a:latin typeface="Calibri" panose="020F0502020204030204" pitchFamily="34" charset="0"/>
                          <a:ea typeface="Calibri" panose="020F0502020204030204" pitchFamily="34" charset="0"/>
                          <a:cs typeface="Arial" panose="020B0604020202020204" pitchFamily="34" charset="0"/>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Arial" panose="020B0604020202020204" pitchFamily="34" charset="0"/>
                        </a:rPr>
                        <a:t>Family and other visitors to follow precautions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r>
              <a:tr h="2481435">
                <a:tc gridSpan="3">
                  <a:txBody>
                    <a:bodyPr/>
                    <a:lstStyle/>
                    <a:p>
                      <a:pPr marL="45720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Arial" panose="020B0604020202020204" pitchFamily="34" charset="0"/>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Dishes / Utensils:</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 No special precautions. Kitchenware sanitized in dishwasher.</a:t>
                      </a:r>
                    </a:p>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Arial" panose="020B0604020202020204" pitchFamily="34" charset="0"/>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Equipment / Supplies:</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Use dedicated or disposable equipment when available.</a:t>
                      </a:r>
                    </a:p>
                    <a:p>
                      <a:pPr marL="721050" marR="0" lvl="1" indent="-342900">
                        <a:lnSpc>
                          <a:spcPct val="107000"/>
                        </a:lnSpc>
                        <a:spcBef>
                          <a:spcPts val="0"/>
                        </a:spcBef>
                        <a:spcAft>
                          <a:spcPts val="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Clean and disinfect reusable equipment including IV pumps, cell phone, or pagers (if used in room), other electronics, supplies and equipment prior to removing from patient’s room.</a:t>
                      </a:r>
                    </a:p>
                    <a:p>
                      <a:pPr marL="721050" marR="0" lvl="1" indent="-342900">
                        <a:lnSpc>
                          <a:spcPct val="107000"/>
                        </a:lnSpc>
                        <a:spcBef>
                          <a:spcPts val="0"/>
                        </a:spcBef>
                        <a:spcAft>
                          <a:spcPts val="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Ensure blood pressure cuff and stethoscope are cleaned and disinfected between patients.</a:t>
                      </a:r>
                    </a:p>
                    <a:p>
                      <a:pPr marL="721050" marR="0" lvl="1" indent="-342900">
                        <a:lnSpc>
                          <a:spcPct val="107000"/>
                        </a:lnSpc>
                        <a:spcBef>
                          <a:spcPts val="0"/>
                        </a:spcBef>
                        <a:spcAft>
                          <a:spcPts val="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Only essential supplies in room.</a:t>
                      </a:r>
                    </a:p>
                    <a:p>
                      <a:pPr marL="671195"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Linen Management:</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Bag linen in the patient’s room.</a:t>
                      </a:r>
                    </a:p>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Arial" panose="020B0604020202020204" pitchFamily="34" charset="0"/>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Patient Identification Procedure:</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Use patient’s label for validation of patient identity and destroy in room after use.</a:t>
                      </a:r>
                    </a:p>
                    <a:p>
                      <a:pPr marL="22860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Arial" panose="020B0604020202020204" pitchFamily="34" charset="0"/>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99617">
                <a:tc gridSpan="3">
                  <a:txBody>
                    <a:bodyPr/>
                    <a:lstStyle/>
                    <a:p>
                      <a:pPr marL="0" marR="0" algn="ctr">
                        <a:lnSpc>
                          <a:spcPct val="107000"/>
                        </a:lnSpc>
                        <a:spcBef>
                          <a:spcPts val="0"/>
                        </a:spcBef>
                        <a:spcAft>
                          <a:spcPts val="0"/>
                        </a:spcAft>
                      </a:pPr>
                      <a:r>
                        <a:rPr lang="en-US" sz="200" b="1" dirty="0">
                          <a:effectLst/>
                          <a:latin typeface="Calibri" panose="020F0502020204030204" pitchFamily="34" charset="0"/>
                          <a:ea typeface="Calibri" panose="020F0502020204030204" pitchFamily="34" charset="0"/>
                          <a:cs typeface="Arial" panose="020B0604020202020204" pitchFamily="34" charset="0"/>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Arial" panose="020B0604020202020204" pitchFamily="34" charset="0"/>
                        </a:rPr>
                        <a:t>Personal Protective Equipment (PPE</a:t>
                      </a:r>
                      <a:r>
                        <a:rPr lang="en-US" sz="1000" b="1" dirty="0" smtClean="0">
                          <a:effectLst/>
                          <a:latin typeface="Calibri" panose="020F0502020204030204" pitchFamily="34" charset="0"/>
                          <a:ea typeface="Calibri" panose="020F0502020204030204" pitchFamily="34" charset="0"/>
                          <a:cs typeface="Arial" panose="020B0604020202020204" pitchFamily="34" charset="0"/>
                        </a:rPr>
                        <a:t>)</a:t>
                      </a:r>
                      <a:r>
                        <a:rPr lang="en-US" sz="10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r>
              <a:tr h="1087761">
                <a:tc>
                  <a:txBody>
                    <a:bodyPr/>
                    <a:lstStyle/>
                    <a:p>
                      <a:pPr marL="342900" marR="0" lvl="0" indent="-342900" rtl="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Put ON in order:</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mj-lt"/>
                        <a:buAutoNum type="arabicPeriod"/>
                      </a:pPr>
                      <a:r>
                        <a:rPr lang="en-US" sz="800" dirty="0">
                          <a:effectLst/>
                          <a:latin typeface="Calibri" panose="020F0502020204030204" pitchFamily="34" charset="0"/>
                          <a:ea typeface="Calibri" panose="020F0502020204030204" pitchFamily="34" charset="0"/>
                          <a:cs typeface="Arial" panose="020B0604020202020204" pitchFamily="34" charset="0"/>
                        </a:rPr>
                        <a:t>Wash or sanitize hands</a:t>
                      </a:r>
                    </a:p>
                    <a:p>
                      <a:pPr marL="721050" marR="0" lvl="1" indent="-342900">
                        <a:lnSpc>
                          <a:spcPct val="107000"/>
                        </a:lnSpc>
                        <a:spcBef>
                          <a:spcPts val="0"/>
                        </a:spcBef>
                        <a:spcAft>
                          <a:spcPts val="0"/>
                        </a:spcAft>
                        <a:buFont typeface="+mj-lt"/>
                        <a:buAutoNum type="arabicPeriod"/>
                      </a:pPr>
                      <a:r>
                        <a:rPr lang="en-US" sz="800" dirty="0" smtClean="0">
                          <a:effectLst/>
                          <a:latin typeface="Calibri" panose="020F0502020204030204" pitchFamily="34" charset="0"/>
                          <a:ea typeface="Calibri" panose="020F0502020204030204" pitchFamily="34" charset="0"/>
                          <a:cs typeface="Arial" panose="020B0604020202020204" pitchFamily="34" charset="0"/>
                        </a:rPr>
                        <a:t>Gown</a:t>
                      </a:r>
                      <a:r>
                        <a:rPr lang="en-US" sz="800" baseline="0" dirty="0" smtClean="0">
                          <a:effectLst/>
                          <a:latin typeface="Calibri" panose="020F0502020204030204" pitchFamily="34" charset="0"/>
                          <a:ea typeface="Calibri" panose="020F0502020204030204" pitchFamily="34" charset="0"/>
                          <a:cs typeface="Arial" panose="020B0604020202020204" pitchFamily="34" charset="0"/>
                        </a:rPr>
                        <a:t> </a:t>
                      </a:r>
                    </a:p>
                    <a:p>
                      <a:pPr marL="721050" marR="0" lvl="1" indent="-342900">
                        <a:lnSpc>
                          <a:spcPct val="107000"/>
                        </a:lnSpc>
                        <a:spcBef>
                          <a:spcPts val="0"/>
                        </a:spcBef>
                        <a:spcAft>
                          <a:spcPts val="0"/>
                        </a:spcAft>
                        <a:buFont typeface="+mj-lt"/>
                        <a:buAutoNum type="arabicPeriod"/>
                      </a:pPr>
                      <a:r>
                        <a:rPr lang="en-US" sz="800" baseline="0" dirty="0" smtClean="0">
                          <a:effectLst/>
                          <a:latin typeface="Calibri" panose="020F0502020204030204" pitchFamily="34" charset="0"/>
                          <a:ea typeface="Calibri" panose="020F0502020204030204" pitchFamily="34" charset="0"/>
                          <a:cs typeface="Arial" panose="020B0604020202020204" pitchFamily="34" charset="0"/>
                        </a:rPr>
                        <a:t>Mask (if needed)</a:t>
                      </a:r>
                    </a:p>
                    <a:p>
                      <a:pPr marL="721050" marR="0" lvl="1" indent="-342900">
                        <a:lnSpc>
                          <a:spcPct val="107000"/>
                        </a:lnSpc>
                        <a:spcBef>
                          <a:spcPts val="0"/>
                        </a:spcBef>
                        <a:spcAft>
                          <a:spcPts val="0"/>
                        </a:spcAft>
                        <a:buFont typeface="+mj-lt"/>
                        <a:buAutoNum type="arabicPeriod"/>
                      </a:pPr>
                      <a:r>
                        <a:rPr lang="en-US" sz="800" baseline="0" dirty="0" smtClean="0">
                          <a:effectLst/>
                          <a:latin typeface="Calibri" panose="020F0502020204030204" pitchFamily="34" charset="0"/>
                          <a:ea typeface="Calibri" panose="020F0502020204030204" pitchFamily="34" charset="0"/>
                          <a:cs typeface="Arial" panose="020B0604020202020204" pitchFamily="34" charset="0"/>
                        </a:rPr>
                        <a:t>Eye cover (if needed)</a:t>
                      </a:r>
                    </a:p>
                    <a:p>
                      <a:pPr marL="721050" marR="0" lvl="1" indent="-342900">
                        <a:lnSpc>
                          <a:spcPct val="107000"/>
                        </a:lnSpc>
                        <a:spcBef>
                          <a:spcPts val="0"/>
                        </a:spcBef>
                        <a:spcAft>
                          <a:spcPts val="0"/>
                        </a:spcAft>
                        <a:buFont typeface="+mj-lt"/>
                        <a:buAutoNum type="arabicPeriod"/>
                      </a:pPr>
                      <a:r>
                        <a:rPr lang="en-US" sz="800" baseline="0" dirty="0" smtClean="0">
                          <a:effectLst/>
                          <a:latin typeface="Calibri" panose="020F0502020204030204" pitchFamily="34" charset="0"/>
                          <a:ea typeface="Calibri" panose="020F0502020204030204" pitchFamily="34" charset="0"/>
                          <a:cs typeface="Arial" panose="020B0604020202020204" pitchFamily="34" charset="0"/>
                        </a:rPr>
                        <a:t>Gloves</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342900" marR="0" lvl="0" indent="-342900" rtl="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Take OFF &amp; dispose outside room, in order</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mj-lt"/>
                        <a:buAutoNum type="arabicPeriod"/>
                      </a:pPr>
                      <a:r>
                        <a:rPr lang="en-US" sz="800" b="0" dirty="0" smtClean="0">
                          <a:effectLst/>
                          <a:latin typeface="Calibri" panose="020F0502020204030204" pitchFamily="34" charset="0"/>
                          <a:ea typeface="Calibri" panose="020F0502020204030204" pitchFamily="34" charset="0"/>
                          <a:cs typeface="Arial" panose="020B0604020202020204" pitchFamily="34" charset="0"/>
                        </a:rPr>
                        <a:t>Gloves</a:t>
                      </a:r>
                      <a:r>
                        <a:rPr lang="en-US" sz="800" b="0" baseline="0" dirty="0" smtClean="0">
                          <a:effectLst/>
                          <a:latin typeface="Calibri" panose="020F0502020204030204" pitchFamily="34" charset="0"/>
                          <a:ea typeface="Calibri" panose="020F0502020204030204" pitchFamily="34" charset="0"/>
                          <a:cs typeface="Arial" panose="020B0604020202020204" pitchFamily="34" charset="0"/>
                        </a:rPr>
                        <a:t> </a:t>
                      </a:r>
                    </a:p>
                    <a:p>
                      <a:pPr marL="721050" marR="0" lvl="1" indent="-342900">
                        <a:lnSpc>
                          <a:spcPct val="107000"/>
                        </a:lnSpc>
                        <a:spcBef>
                          <a:spcPts val="0"/>
                        </a:spcBef>
                        <a:spcAft>
                          <a:spcPts val="0"/>
                        </a:spcAft>
                        <a:buFont typeface="+mj-lt"/>
                        <a:buAutoNum type="arabicPeriod"/>
                      </a:pPr>
                      <a:r>
                        <a:rPr lang="en-US" sz="800" b="0" baseline="0" dirty="0" smtClean="0">
                          <a:effectLst/>
                          <a:latin typeface="Calibri" panose="020F0502020204030204" pitchFamily="34" charset="0"/>
                          <a:ea typeface="Calibri" panose="020F0502020204030204" pitchFamily="34" charset="0"/>
                          <a:cs typeface="Arial" panose="020B0604020202020204" pitchFamily="34" charset="0"/>
                        </a:rPr>
                        <a:t>Eye cover (if used)</a:t>
                      </a:r>
                    </a:p>
                    <a:p>
                      <a:pPr marL="721050" marR="0" lvl="1" indent="-342900">
                        <a:lnSpc>
                          <a:spcPct val="107000"/>
                        </a:lnSpc>
                        <a:spcBef>
                          <a:spcPts val="0"/>
                        </a:spcBef>
                        <a:spcAft>
                          <a:spcPts val="0"/>
                        </a:spcAft>
                        <a:buFont typeface="+mj-lt"/>
                        <a:buAutoNum type="arabicPeriod"/>
                      </a:pPr>
                      <a:r>
                        <a:rPr lang="en-US" sz="800" b="0" baseline="0" dirty="0" smtClean="0">
                          <a:effectLst/>
                          <a:latin typeface="Calibri" panose="020F0502020204030204" pitchFamily="34" charset="0"/>
                          <a:ea typeface="Calibri" panose="020F0502020204030204" pitchFamily="34" charset="0"/>
                          <a:cs typeface="Arial" panose="020B0604020202020204" pitchFamily="34" charset="0"/>
                        </a:rPr>
                        <a:t>Gown </a:t>
                      </a:r>
                    </a:p>
                    <a:p>
                      <a:pPr marL="721050" marR="0" lvl="1" indent="-342900">
                        <a:lnSpc>
                          <a:spcPct val="107000"/>
                        </a:lnSpc>
                        <a:spcBef>
                          <a:spcPts val="0"/>
                        </a:spcBef>
                        <a:spcAft>
                          <a:spcPts val="0"/>
                        </a:spcAft>
                        <a:buFont typeface="+mj-lt"/>
                        <a:buAutoNum type="arabicPeriod"/>
                      </a:pPr>
                      <a:r>
                        <a:rPr lang="en-US" sz="800" b="0" dirty="0">
                          <a:effectLst/>
                          <a:latin typeface="Calibri" panose="020F0502020204030204" pitchFamily="34" charset="0"/>
                          <a:ea typeface="Calibri" panose="020F0502020204030204" pitchFamily="34" charset="0"/>
                          <a:cs typeface="Arial" panose="020B0604020202020204" pitchFamily="34" charset="0"/>
                        </a:rPr>
                        <a:t> </a:t>
                      </a:r>
                      <a:r>
                        <a:rPr lang="en-US" sz="800" b="0" dirty="0" smtClean="0">
                          <a:effectLst/>
                          <a:latin typeface="Calibri" panose="020F0502020204030204" pitchFamily="34" charset="0"/>
                          <a:ea typeface="Calibri" panose="020F0502020204030204" pitchFamily="34" charset="0"/>
                          <a:cs typeface="Arial" panose="020B0604020202020204" pitchFamily="34" charset="0"/>
                        </a:rPr>
                        <a:t>Mask (if used)</a:t>
                      </a:r>
                    </a:p>
                    <a:p>
                      <a:pPr marL="721050" marR="0" lvl="1" indent="-342900">
                        <a:lnSpc>
                          <a:spcPct val="107000"/>
                        </a:lnSpc>
                        <a:spcBef>
                          <a:spcPts val="0"/>
                        </a:spcBef>
                        <a:spcAft>
                          <a:spcPts val="0"/>
                        </a:spcAft>
                        <a:buFont typeface="+mj-lt"/>
                        <a:buAutoNum type="arabicPeriod"/>
                      </a:pPr>
                      <a:r>
                        <a:rPr lang="en-US" sz="800" b="0" dirty="0" smtClean="0">
                          <a:effectLst/>
                          <a:latin typeface="Calibri" panose="020F0502020204030204" pitchFamily="34" charset="0"/>
                          <a:ea typeface="Calibri" panose="020F0502020204030204" pitchFamily="34" charset="0"/>
                          <a:cs typeface="Arial" panose="020B0604020202020204" pitchFamily="34" charset="0"/>
                        </a:rPr>
                        <a:t>Wash or sanitize hands (even if gloves used)</a:t>
                      </a:r>
                    </a:p>
                    <a:p>
                      <a:pPr marL="721050" marR="0" lvl="1" indent="-342900">
                        <a:lnSpc>
                          <a:spcPct val="107000"/>
                        </a:lnSpc>
                        <a:spcBef>
                          <a:spcPts val="0"/>
                        </a:spcBef>
                        <a:spcAft>
                          <a:spcPts val="0"/>
                        </a:spcAft>
                        <a:buFont typeface="+mj-lt"/>
                        <a:buAutoNum type="arabicPeriod"/>
                      </a:pP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342900" marR="0" lvl="0" indent="-342900" rtl="0">
                        <a:lnSpc>
                          <a:spcPct val="107000"/>
                        </a:lnSpc>
                        <a:spcBef>
                          <a:spcPts val="0"/>
                        </a:spcBef>
                        <a:spcAft>
                          <a:spcPts val="0"/>
                        </a:spcAft>
                        <a:buFont typeface="Symbol" panose="05050102010706020507" pitchFamily="18" charset="2"/>
                        <a:buBlip>
                          <a:blip r:embed="rId2"/>
                        </a:buBlip>
                      </a:pP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4612" marR="54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415">
                <a:tc gridSpan="3">
                  <a:txBody>
                    <a:bodyPr/>
                    <a:lstStyle/>
                    <a:p>
                      <a:pPr marL="342900" marR="0" lvl="0" indent="-342900" rtl="0">
                        <a:lnSpc>
                          <a:spcPct val="107000"/>
                        </a:lnSpc>
                        <a:spcBef>
                          <a:spcPts val="0"/>
                        </a:spcBef>
                        <a:spcAft>
                          <a:spcPts val="0"/>
                        </a:spcAft>
                        <a:buFont typeface="Symbol" panose="05050102010706020507" pitchFamily="18" charset="2"/>
                        <a:buBlip>
                          <a:blip r:embed="rId2"/>
                        </a:buBlip>
                      </a:pPr>
                      <a:r>
                        <a:rPr lang="en-US" sz="900" b="1" dirty="0" smtClean="0">
                          <a:effectLst/>
                          <a:latin typeface="Calibri" panose="020F0502020204030204" pitchFamily="34" charset="0"/>
                          <a:ea typeface="Calibri" panose="020F0502020204030204" pitchFamily="34" charset="0"/>
                          <a:cs typeface="Arial" panose="020B0604020202020204" pitchFamily="34" charset="0"/>
                        </a:rPr>
                        <a:t>Private</a:t>
                      </a:r>
                      <a:r>
                        <a:rPr lang="en-US" sz="900" b="1"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900" b="1" dirty="0" smtClean="0">
                          <a:effectLst/>
                          <a:latin typeface="Calibri" panose="020F0502020204030204" pitchFamily="34" charset="0"/>
                          <a:ea typeface="Calibri" panose="020F0502020204030204" pitchFamily="34" charset="0"/>
                          <a:cs typeface="Arial" panose="020B0604020202020204" pitchFamily="34" charset="0"/>
                        </a:rPr>
                        <a:t>Room:</a:t>
                      </a:r>
                    </a:p>
                    <a:p>
                      <a:pPr marL="663900" marR="0" lvl="1" indent="-285750" rtl="0">
                        <a:lnSpc>
                          <a:spcPct val="107000"/>
                        </a:lnSpc>
                        <a:spcBef>
                          <a:spcPts val="0"/>
                        </a:spcBef>
                        <a:spcAft>
                          <a:spcPts val="0"/>
                        </a:spcAft>
                        <a:buFont typeface="Wingdings" panose="05000000000000000000" pitchFamily="2" charset="2"/>
                        <a:buChar char="Ø"/>
                      </a:pPr>
                      <a:r>
                        <a:rPr lang="en-US" sz="900" b="0" dirty="0" smtClean="0">
                          <a:effectLst/>
                          <a:latin typeface="Calibri" panose="020F0502020204030204" pitchFamily="34" charset="0"/>
                          <a:ea typeface="Calibri" panose="020F0502020204030204" pitchFamily="34" charset="0"/>
                          <a:cs typeface="Arial" panose="020B0604020202020204" pitchFamily="34" charset="0"/>
                        </a:rPr>
                        <a:t>If</a:t>
                      </a:r>
                      <a:r>
                        <a:rPr lang="en-US" sz="900" b="0" baseline="0" dirty="0" smtClean="0">
                          <a:effectLst/>
                          <a:latin typeface="Calibri" panose="020F0502020204030204" pitchFamily="34" charset="0"/>
                          <a:ea typeface="Calibri" panose="020F0502020204030204" pitchFamily="34" charset="0"/>
                          <a:cs typeface="Arial" panose="020B0604020202020204" pitchFamily="34" charset="0"/>
                        </a:rPr>
                        <a:t> not available, room with patient that has the same organism but no other infection.</a:t>
                      </a:r>
                      <a:endParaRPr lang="en-US" sz="900" b="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858977">
                <a:tc gridSpan="3">
                  <a:txBody>
                    <a:bodyPr/>
                    <a:lstStyle/>
                    <a:p>
                      <a:pPr marL="342900" marR="0" lvl="0" indent="-342900" rtl="0">
                        <a:lnSpc>
                          <a:spcPct val="107000"/>
                        </a:lnSpc>
                        <a:spcBef>
                          <a:spcPts val="0"/>
                        </a:spcBef>
                        <a:spcAft>
                          <a:spcPts val="0"/>
                        </a:spcAft>
                        <a:buFont typeface="Symbol" panose="05050102010706020507" pitchFamily="18" charset="2"/>
                        <a:buBlip>
                          <a:blip r:embed="rId2"/>
                        </a:buBlip>
                      </a:pPr>
                      <a:r>
                        <a:rPr lang="en-US" sz="900" b="1" dirty="0">
                          <a:effectLst/>
                          <a:latin typeface="Calibri" panose="020F0502020204030204" pitchFamily="34" charset="0"/>
                          <a:ea typeface="Calibri" panose="020F0502020204030204" pitchFamily="34" charset="0"/>
                          <a:cs typeface="Arial" panose="020B0604020202020204" pitchFamily="34" charset="0"/>
                        </a:rPr>
                        <a:t>Transport:</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Essential transport </a:t>
                      </a:r>
                      <a:r>
                        <a:rPr lang="en-US" sz="800" dirty="0" smtClean="0">
                          <a:effectLst/>
                          <a:latin typeface="Calibri" panose="020F0502020204030204" pitchFamily="34" charset="0"/>
                          <a:ea typeface="Calibri" panose="020F0502020204030204" pitchFamily="34" charset="0"/>
                          <a:cs typeface="Arial" panose="020B0604020202020204" pitchFamily="34" charset="0"/>
                        </a:rPr>
                        <a:t>only. Place patient</a:t>
                      </a:r>
                      <a:r>
                        <a:rPr lang="en-US" sz="800" baseline="0" dirty="0" smtClean="0">
                          <a:effectLst/>
                          <a:latin typeface="Calibri" panose="020F0502020204030204" pitchFamily="34" charset="0"/>
                          <a:ea typeface="Calibri" panose="020F0502020204030204" pitchFamily="34" charset="0"/>
                          <a:cs typeface="Arial" panose="020B0604020202020204" pitchFamily="34" charset="0"/>
                        </a:rPr>
                        <a:t> in clean gown. Clean and disinfect transport vehicle. Alert receiving department regarding patient’s isolation precaution status.</a:t>
                      </a:r>
                    </a:p>
                    <a:p>
                      <a:pPr marL="378150" marR="0" lvl="1" indent="0">
                        <a:lnSpc>
                          <a:spcPct val="107000"/>
                        </a:lnSpc>
                        <a:spcBef>
                          <a:spcPts val="0"/>
                        </a:spcBef>
                        <a:spcAft>
                          <a:spcPts val="0"/>
                        </a:spcAft>
                        <a:buFont typeface="Wingdings" panose="05000000000000000000" pitchFamily="2" charset="2"/>
                        <a:buNone/>
                      </a:pPr>
                      <a:r>
                        <a:rPr lang="en-US" sz="800" dirty="0" smtClean="0">
                          <a:effectLst/>
                          <a:latin typeface="Calibri" panose="020F0502020204030204" pitchFamily="34" charset="0"/>
                          <a:ea typeface="Calibri" panose="020F0502020204030204" pitchFamily="34" charset="0"/>
                          <a:cs typeface="Arial" panose="020B0604020202020204" pitchFamily="34" charset="0"/>
                        </a:rPr>
                        <a:t> </a:t>
                      </a:r>
                      <a:r>
                        <a:rPr lang="en-US" sz="800" b="1" dirty="0">
                          <a:effectLst/>
                          <a:latin typeface="Calibri" panose="020F0502020204030204" pitchFamily="34" charset="0"/>
                          <a:ea typeface="Calibri" panose="020F0502020204030204" pitchFamily="34" charset="0"/>
                          <a:cs typeface="Arial" panose="020B0604020202020204" pitchFamily="34" charset="0"/>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721050" marR="0" lvl="1" indent="-342900">
                        <a:lnSpc>
                          <a:spcPct val="107000"/>
                        </a:lnSpc>
                        <a:spcBef>
                          <a:spcPts val="0"/>
                        </a:spcBef>
                        <a:spcAft>
                          <a:spcPts val="0"/>
                        </a:spcAft>
                        <a:buFont typeface="Wingdings" panose="05000000000000000000" pitchFamily="2" charset="2"/>
                        <a:buChar char=""/>
                      </a:pPr>
                      <a:r>
                        <a:rPr lang="en-US" sz="800" dirty="0">
                          <a:effectLst/>
                          <a:latin typeface="Calibri" panose="020F0502020204030204" pitchFamily="34" charset="0"/>
                          <a:ea typeface="Calibri" panose="020F0502020204030204" pitchFamily="34" charset="0"/>
                          <a:cs typeface="Arial" panose="020B0604020202020204" pitchFamily="34" charset="0"/>
                        </a:rPr>
                        <a:t>Discontinue precautions as per hospital policy or Infection </a:t>
                      </a:r>
                      <a:r>
                        <a:rPr lang="en-US" sz="800" dirty="0" smtClean="0">
                          <a:effectLst/>
                          <a:latin typeface="Calibri" panose="020F0502020204030204" pitchFamily="34" charset="0"/>
                          <a:ea typeface="Calibri" panose="020F0502020204030204" pitchFamily="34" charset="0"/>
                          <a:cs typeface="Arial" panose="020B0604020202020204" pitchFamily="34" charset="0"/>
                        </a:rPr>
                        <a:t>Preventionist Instructions.</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35040" marR="35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968294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828755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1325563"/>
          </a:xfrm>
        </p:spPr>
        <p:txBody>
          <a:bodyPr>
            <a:normAutofit/>
          </a:bodyPr>
          <a:lstStyle/>
          <a:p>
            <a:r>
              <a:rPr lang="en-US" sz="4000" b="1" dirty="0">
                <a:solidFill>
                  <a:srgbClr val="FFC000"/>
                </a:solidFill>
              </a:rPr>
              <a:t>Discontinuation of isolation precautions</a:t>
            </a:r>
            <a:endParaRPr lang="en-US" sz="4000" dirty="0"/>
          </a:p>
        </p:txBody>
      </p:sp>
      <p:sp>
        <p:nvSpPr>
          <p:cNvPr id="5" name="Content Placeholder 4"/>
          <p:cNvSpPr>
            <a:spLocks noGrp="1"/>
          </p:cNvSpPr>
          <p:nvPr>
            <p:ph idx="1"/>
          </p:nvPr>
        </p:nvSpPr>
        <p:spPr>
          <a:xfrm>
            <a:off x="628650" y="1471663"/>
            <a:ext cx="7886700" cy="4351338"/>
          </a:xfrm>
        </p:spPr>
        <p:txBody>
          <a:bodyPr>
            <a:normAutofit lnSpcReduction="10000"/>
          </a:bodyPr>
          <a:lstStyle/>
          <a:p>
            <a:pPr marL="0" indent="0">
              <a:buNone/>
            </a:pPr>
            <a:r>
              <a:rPr lang="en-US" sz="4400" dirty="0">
                <a:solidFill>
                  <a:schemeClr val="accent6">
                    <a:lumMod val="50000"/>
                  </a:schemeClr>
                </a:solidFill>
              </a:rPr>
              <a:t>MDRO</a:t>
            </a:r>
          </a:p>
          <a:p>
            <a:pPr marL="0" indent="0">
              <a:buNone/>
            </a:pPr>
            <a:endParaRPr lang="ar-SA" sz="3600" dirty="0">
              <a:solidFill>
                <a:schemeClr val="accent6">
                  <a:lumMod val="50000"/>
                </a:schemeClr>
              </a:solidFill>
            </a:endParaRPr>
          </a:p>
          <a:p>
            <a:r>
              <a:rPr lang="en-US" b="1" dirty="0">
                <a:solidFill>
                  <a:srgbClr val="002060"/>
                </a:solidFill>
              </a:rPr>
              <a:t>All Colonization/Infection patients with MDRO  should be under Contact Isolation.</a:t>
            </a:r>
          </a:p>
          <a:p>
            <a:pPr marL="0" indent="0">
              <a:buNone/>
            </a:pPr>
            <a:endParaRPr lang="en-US" b="1" dirty="0">
              <a:solidFill>
                <a:srgbClr val="002060"/>
              </a:solidFill>
            </a:endParaRPr>
          </a:p>
          <a:p>
            <a:r>
              <a:rPr lang="en-US" b="1" dirty="0">
                <a:solidFill>
                  <a:srgbClr val="002060"/>
                </a:solidFill>
              </a:rPr>
              <a:t>Isolation can be discontinued after receiving 3 negative lab result 48hrs after antimicrobial </a:t>
            </a:r>
            <a:r>
              <a:rPr lang="en-US" b="1" dirty="0" smtClean="0">
                <a:solidFill>
                  <a:srgbClr val="002060"/>
                </a:solidFill>
              </a:rPr>
              <a:t>discontinuation</a:t>
            </a:r>
          </a:p>
          <a:p>
            <a:r>
              <a:rPr lang="en-US" b="1" i="1" u="sng" dirty="0" smtClean="0">
                <a:solidFill>
                  <a:schemeClr val="tx1">
                    <a:lumMod val="95000"/>
                    <a:lumOff val="5000"/>
                  </a:schemeClr>
                </a:solidFill>
              </a:rPr>
              <a:t>MC-ICD-P/23 </a:t>
            </a:r>
            <a:r>
              <a:rPr lang="en-US" b="1" i="1" u="sng" dirty="0">
                <a:solidFill>
                  <a:schemeClr val="tx1">
                    <a:lumMod val="95000"/>
                    <a:lumOff val="5000"/>
                  </a:schemeClr>
                </a:solidFill>
              </a:rPr>
              <a:t>&amp;44</a:t>
            </a:r>
          </a:p>
          <a:p>
            <a:endParaRPr lang="en-US" dirty="0"/>
          </a:p>
          <a:p>
            <a:endParaRPr lang="en-US" dirty="0"/>
          </a:p>
        </p:txBody>
      </p:sp>
    </p:spTree>
    <p:extLst>
      <p:ext uri="{BB962C8B-B14F-4D97-AF65-F5344CB8AC3E}">
        <p14:creationId xmlns:p14="http://schemas.microsoft.com/office/powerpoint/2010/main" val="636179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7780" cmpd="sng">
                  <a:solidFill>
                    <a:srgbClr val="FFFFFF"/>
                  </a:solidFill>
                  <a:prstDash val="solid"/>
                  <a:miter lim="800000"/>
                </a:ln>
                <a:solidFill>
                  <a:srgbClr val="0070C0"/>
                </a:solidFill>
                <a:effectLst>
                  <a:outerShdw blurRad="50800" algn="tl" rotWithShape="0">
                    <a:srgbClr val="000000"/>
                  </a:outerShdw>
                </a:effectLst>
                <a:latin typeface="Bodoni MT Black" pitchFamily="18" charset="0"/>
              </a:rPr>
              <a:t>EMPIRIC ISOLATION PRECAUTIONS</a:t>
            </a:r>
            <a:endParaRPr lang="en-US" dirty="0"/>
          </a:p>
        </p:txBody>
      </p:sp>
      <p:sp>
        <p:nvSpPr>
          <p:cNvPr id="5" name="Content Placeholder 4"/>
          <p:cNvSpPr>
            <a:spLocks noGrp="1"/>
          </p:cNvSpPr>
          <p:nvPr>
            <p:ph idx="1"/>
          </p:nvPr>
        </p:nvSpPr>
        <p:spPr/>
        <p:txBody>
          <a:bodyPr>
            <a:normAutofit/>
          </a:bodyPr>
          <a:lstStyle/>
          <a:p>
            <a:pPr>
              <a:buClr>
                <a:srgbClr val="002060"/>
              </a:buClr>
              <a:defRPr/>
            </a:pPr>
            <a:r>
              <a:rPr lang="en-US" sz="2400" b="1" dirty="0">
                <a:solidFill>
                  <a:srgbClr val="002060"/>
                </a:solidFill>
                <a:latin typeface="Courier New" pitchFamily="49" charset="0"/>
                <a:ea typeface="Arial Unicode MS" pitchFamily="34" charset="-128"/>
                <a:cs typeface="Courier New" pitchFamily="49" charset="0"/>
              </a:rPr>
              <a:t>The risk of infection transmission may be highest before a definitive  diagnosis can be reached</a:t>
            </a:r>
          </a:p>
          <a:p>
            <a:pPr>
              <a:buNone/>
              <a:defRPr/>
            </a:pPr>
            <a:endParaRPr lang="en-US" sz="2400" b="1" i="1" dirty="0">
              <a:solidFill>
                <a:srgbClr val="002060"/>
              </a:solidFill>
              <a:latin typeface="Courier New" pitchFamily="49" charset="0"/>
              <a:cs typeface="Courier New" pitchFamily="49" charset="0"/>
            </a:endParaRPr>
          </a:p>
          <a:p>
            <a:pPr>
              <a:buClr>
                <a:srgbClr val="002060"/>
              </a:buClr>
              <a:defRPr/>
            </a:pPr>
            <a:r>
              <a:rPr lang="en-US" sz="2400" b="1" dirty="0">
                <a:solidFill>
                  <a:srgbClr val="002060"/>
                </a:solidFill>
                <a:latin typeface="Courier New" pitchFamily="49" charset="0"/>
                <a:ea typeface="Arial Unicode MS" pitchFamily="34" charset="-128"/>
                <a:cs typeface="Courier New" pitchFamily="49" charset="0"/>
              </a:rPr>
              <a:t>Therefore, patients with certain clinical syndromes should be isolated empirically until we have  a  definitive diagnosis</a:t>
            </a:r>
            <a:r>
              <a:rPr lang="en-US" sz="3200" b="1" dirty="0">
                <a:solidFill>
                  <a:srgbClr val="002060"/>
                </a:solidFill>
                <a:latin typeface="Courier New" pitchFamily="49" charset="0"/>
                <a:ea typeface="Arial Unicode MS" pitchFamily="34" charset="-128"/>
                <a:cs typeface="Courier New" pitchFamily="49" charset="0"/>
              </a:rPr>
              <a:t>. </a:t>
            </a:r>
          </a:p>
          <a:p>
            <a:endParaRPr lang="en-US" sz="2400" dirty="0"/>
          </a:p>
        </p:txBody>
      </p:sp>
      <p:pic>
        <p:nvPicPr>
          <p:cNvPr id="4" name="Picture 2" descr="http://ts3.mm.bing.net/th?id=H.4672062181671086&amp;pid=15.1"/>
          <p:cNvPicPr>
            <a:picLocks noChangeAspect="1" noChangeArrowheads="1"/>
          </p:cNvPicPr>
          <p:nvPr/>
        </p:nvPicPr>
        <p:blipFill>
          <a:blip r:embed="rId3" cstate="print"/>
          <a:srcRect/>
          <a:stretch>
            <a:fillRect/>
          </a:stretch>
        </p:blipFill>
        <p:spPr bwMode="auto">
          <a:xfrm>
            <a:off x="3029465" y="4559643"/>
            <a:ext cx="3085070" cy="144550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0977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pic>
        <p:nvPicPr>
          <p:cNvPr id="4" name="Picture 2" descr="http://www.goldenwestcshc.org/Images/2011/NO_Germs.jpg"/>
          <p:cNvPicPr>
            <a:picLocks noGrp="1" noChangeAspect="1" noChangeArrowheads="1"/>
          </p:cNvPicPr>
          <p:nvPr>
            <p:ph idx="1"/>
          </p:nvPr>
        </p:nvPicPr>
        <p:blipFill>
          <a:blip r:embed="rId3" cstate="print"/>
          <a:srcRect/>
          <a:stretch>
            <a:fillRect/>
          </a:stretch>
        </p:blipFill>
        <p:spPr bwMode="auto">
          <a:xfrm>
            <a:off x="2681417" y="319495"/>
            <a:ext cx="3657600" cy="40767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167011" y="5073134"/>
            <a:ext cx="4686411" cy="769441"/>
          </a:xfrm>
          <a:prstGeom prst="rect">
            <a:avLst/>
          </a:prstGeom>
        </p:spPr>
        <p:txBody>
          <a:bodyPr wrap="none">
            <a:spAutoFit/>
          </a:bodyPr>
          <a:lstStyle/>
          <a:p>
            <a:r>
              <a:rPr lang="en-US" sz="4400" b="1" dirty="0">
                <a:ln w="17780" cmpd="sng">
                  <a:solidFill>
                    <a:srgbClr val="FFFFFF"/>
                  </a:solidFill>
                  <a:prstDash val="solid"/>
                  <a:miter lim="800000"/>
                </a:ln>
                <a:solidFill>
                  <a:srgbClr val="0070C0"/>
                </a:solidFill>
                <a:effectLst>
                  <a:outerShdw blurRad="50800" algn="tl" rotWithShape="0">
                    <a:srgbClr val="000000"/>
                  </a:outerShdw>
                </a:effectLst>
                <a:latin typeface="Bodoni MT Black" pitchFamily="18" charset="0"/>
              </a:rPr>
              <a:t>THANK YOU!!!!</a:t>
            </a:r>
            <a:endParaRPr lang="en-US" sz="4400" dirty="0">
              <a:solidFill>
                <a:srgbClr val="0070C0"/>
              </a:solidFill>
            </a:endParaRPr>
          </a:p>
        </p:txBody>
      </p:sp>
    </p:spTree>
    <p:extLst>
      <p:ext uri="{BB962C8B-B14F-4D97-AF65-F5344CB8AC3E}">
        <p14:creationId xmlns:p14="http://schemas.microsoft.com/office/powerpoint/2010/main" val="346522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ln w="9000" cmpd="sng">
                  <a:solidFill>
                    <a:schemeClr val="accent4">
                      <a:shade val="50000"/>
                      <a:satMod val="120000"/>
                    </a:schemeClr>
                  </a:solidFill>
                  <a:prstDash val="solid"/>
                </a:ln>
                <a:solidFill>
                  <a:srgbClr val="002060"/>
                </a:solidFill>
                <a:effectLst>
                  <a:glow rad="63500">
                    <a:schemeClr val="bg1">
                      <a:alpha val="40000"/>
                    </a:schemeClr>
                  </a:glow>
                  <a:reflection blurRad="12700" stA="28000" endPos="45000" dist="1000" dir="5400000" sy="-100000" algn="bl" rotWithShape="0"/>
                </a:effectLst>
                <a:latin typeface="Bodoni MT Black" pitchFamily="18" charset="0"/>
              </a:rPr>
              <a:t>Transmission-Based Precautions</a:t>
            </a:r>
            <a:endParaRPr lang="en-US" dirty="0"/>
          </a:p>
        </p:txBody>
      </p:sp>
      <p:sp>
        <p:nvSpPr>
          <p:cNvPr id="3" name="Rectangle 2"/>
          <p:cNvSpPr/>
          <p:nvPr/>
        </p:nvSpPr>
        <p:spPr>
          <a:xfrm>
            <a:off x="1470452" y="2128260"/>
            <a:ext cx="6388443" cy="790833"/>
          </a:xfrm>
          <a:prstGeom prst="rect">
            <a:avLst/>
          </a:prstGeom>
          <a:solidFill>
            <a:srgbClr val="B266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effectLst>
                  <a:outerShdw blurRad="38100" dist="38100" dir="2700000" algn="tl">
                    <a:srgbClr val="000000">
                      <a:alpha val="43137"/>
                    </a:srgbClr>
                  </a:outerShdw>
                </a:effectLst>
                <a:latin typeface="Courier New" pitchFamily="49" charset="0"/>
                <a:cs typeface="Courier New" pitchFamily="49" charset="0"/>
              </a:rPr>
              <a:t>Airborne Precautions</a:t>
            </a:r>
          </a:p>
          <a:p>
            <a:pPr algn="ctr"/>
            <a:endParaRPr lang="en-US" dirty="0"/>
          </a:p>
        </p:txBody>
      </p:sp>
      <p:sp>
        <p:nvSpPr>
          <p:cNvPr id="4" name="Flowchart: Process 3"/>
          <p:cNvSpPr/>
          <p:nvPr/>
        </p:nvSpPr>
        <p:spPr>
          <a:xfrm>
            <a:off x="1470452" y="3467164"/>
            <a:ext cx="6400800" cy="729048"/>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effectLst>
                  <a:outerShdw blurRad="38100" dist="38100" dir="2700000" algn="tl">
                    <a:srgbClr val="000000">
                      <a:alpha val="43137"/>
                    </a:srgbClr>
                  </a:outerShdw>
                </a:effectLst>
                <a:latin typeface="Courier New" pitchFamily="49" charset="0"/>
                <a:cs typeface="Courier New" pitchFamily="49" charset="0"/>
              </a:rPr>
              <a:t>Droplet Precautions</a:t>
            </a:r>
          </a:p>
          <a:p>
            <a:pPr algn="ctr"/>
            <a:endParaRPr lang="en-US" dirty="0"/>
          </a:p>
        </p:txBody>
      </p:sp>
      <p:sp>
        <p:nvSpPr>
          <p:cNvPr id="6" name="Flowchart: Process 5"/>
          <p:cNvSpPr/>
          <p:nvPr/>
        </p:nvSpPr>
        <p:spPr>
          <a:xfrm>
            <a:off x="1470452" y="4584357"/>
            <a:ext cx="6388443" cy="753762"/>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effectLst>
                  <a:outerShdw blurRad="38100" dist="38100" dir="2700000" algn="tl">
                    <a:srgbClr val="000000">
                      <a:alpha val="43137"/>
                    </a:srgbClr>
                  </a:outerShdw>
                </a:effectLst>
                <a:latin typeface="Courier New" pitchFamily="49" charset="0"/>
                <a:cs typeface="Courier New" pitchFamily="49" charset="0"/>
              </a:rPr>
              <a:t>Contact Precautions</a:t>
            </a:r>
            <a:endParaRPr lang="en-US" sz="4000" dirty="0">
              <a:solidFill>
                <a:srgbClr val="002060"/>
              </a:solidFill>
            </a:endParaRPr>
          </a:p>
          <a:p>
            <a:pPr algn="ctr"/>
            <a:endParaRPr lang="en-US" dirty="0"/>
          </a:p>
        </p:txBody>
      </p:sp>
    </p:spTree>
    <p:extLst>
      <p:ext uri="{BB962C8B-B14F-4D97-AF65-F5344CB8AC3E}">
        <p14:creationId xmlns:p14="http://schemas.microsoft.com/office/powerpoint/2010/main" val="2880721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w="17780" cmpd="sng">
                  <a:solidFill>
                    <a:srgbClr val="FFFFFF"/>
                  </a:solidFill>
                  <a:prstDash val="solid"/>
                  <a:miter lim="800000"/>
                </a:ln>
                <a:solidFill>
                  <a:srgbClr val="FF75DB"/>
                </a:solidFill>
                <a:effectLst>
                  <a:outerShdw blurRad="50800" algn="tl" rotWithShape="0">
                    <a:srgbClr val="000000"/>
                  </a:outerShdw>
                </a:effectLst>
                <a:latin typeface="Bodoni MT Black" pitchFamily="18" charset="0"/>
              </a:rPr>
              <a:t> AIRBORNE                 PRECAUTIONS</a:t>
            </a:r>
            <a:endParaRPr lang="en-US" dirty="0"/>
          </a:p>
        </p:txBody>
      </p:sp>
      <p:pic>
        <p:nvPicPr>
          <p:cNvPr id="4" name="Content Placeholder 6" descr="2005-08-19.gif"/>
          <p:cNvPicPr>
            <a:picLocks noChangeAspect="1"/>
          </p:cNvPicPr>
          <p:nvPr/>
        </p:nvPicPr>
        <p:blipFill>
          <a:blip r:embed="rId3" cstate="print"/>
          <a:stretch>
            <a:fillRect/>
          </a:stretch>
        </p:blipFill>
        <p:spPr>
          <a:xfrm>
            <a:off x="1112108" y="1866900"/>
            <a:ext cx="6487297" cy="3124200"/>
          </a:xfrm>
          <a:prstGeom prst="rect">
            <a:avLst/>
          </a:prstGeom>
          <a:ln w="38100" cap="sq">
            <a:solidFill>
              <a:srgbClr val="FF00FF"/>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1408670" y="4991100"/>
            <a:ext cx="5226907" cy="1200329"/>
          </a:xfrm>
          <a:prstGeom prst="rect">
            <a:avLst/>
          </a:prstGeom>
        </p:spPr>
        <p:txBody>
          <a:bodyPr wrap="square">
            <a:spAutoFit/>
          </a:bodyPr>
          <a:lstStyle/>
          <a:p>
            <a:pPr algn="ctr"/>
            <a:r>
              <a:rPr lang="en-GB" b="1" dirty="0">
                <a:solidFill>
                  <a:srgbClr val="002060"/>
                </a:solidFill>
                <a:latin typeface="Courier New" pitchFamily="49" charset="0"/>
                <a:cs typeface="Courier New" pitchFamily="49" charset="0"/>
              </a:rPr>
              <a:t>Causative agents of diseases under airborne precaution are </a:t>
            </a:r>
            <a:r>
              <a:rPr lang="en-GB" b="1" dirty="0">
                <a:solidFill>
                  <a:srgbClr val="002060"/>
                </a:solidFill>
                <a:effectLst>
                  <a:glow rad="63500">
                    <a:schemeClr val="bg1">
                      <a:alpha val="40000"/>
                    </a:schemeClr>
                  </a:glow>
                </a:effectLst>
                <a:latin typeface="Courier New" pitchFamily="49" charset="0"/>
                <a:cs typeface="Courier New" pitchFamily="49" charset="0"/>
              </a:rPr>
              <a:t>less than </a:t>
            </a:r>
            <a:r>
              <a:rPr lang="en-US" b="1" dirty="0">
                <a:solidFill>
                  <a:srgbClr val="002060"/>
                </a:solidFill>
                <a:effectLst>
                  <a:glow rad="63500">
                    <a:schemeClr val="bg1">
                      <a:alpha val="40000"/>
                    </a:schemeClr>
                  </a:glow>
                </a:effectLst>
                <a:latin typeface="Courier New" pitchFamily="49" charset="0"/>
                <a:cs typeface="Courier New" pitchFamily="49" charset="0"/>
              </a:rPr>
              <a:t>5 </a:t>
            </a:r>
            <a:r>
              <a:rPr lang="el-GR" b="1" dirty="0">
                <a:solidFill>
                  <a:srgbClr val="002060"/>
                </a:solidFill>
                <a:effectLst>
                  <a:glow rad="63500">
                    <a:schemeClr val="bg1">
                      <a:alpha val="40000"/>
                    </a:schemeClr>
                  </a:glow>
                </a:effectLst>
                <a:latin typeface="Courier New" pitchFamily="49" charset="0"/>
                <a:cs typeface="Courier New" pitchFamily="49" charset="0"/>
              </a:rPr>
              <a:t>μ</a:t>
            </a:r>
            <a:r>
              <a:rPr lang="en-US" b="1" dirty="0">
                <a:solidFill>
                  <a:srgbClr val="002060"/>
                </a:solidFill>
                <a:effectLst>
                  <a:glow rad="63500">
                    <a:schemeClr val="bg1">
                      <a:alpha val="40000"/>
                    </a:schemeClr>
                  </a:glow>
                </a:effectLst>
                <a:latin typeface="Courier New" pitchFamily="49" charset="0"/>
                <a:cs typeface="Courier New" pitchFamily="49" charset="0"/>
              </a:rPr>
              <a:t>m</a:t>
            </a:r>
            <a:r>
              <a:rPr lang="en-US" b="1" dirty="0">
                <a:solidFill>
                  <a:srgbClr val="002060"/>
                </a:solidFill>
                <a:latin typeface="Courier New" pitchFamily="49" charset="0"/>
                <a:cs typeface="Courier New" pitchFamily="49" charset="0"/>
              </a:rPr>
              <a:t>, thus can be carried away by air currents</a:t>
            </a:r>
            <a:endParaRPr lang="en-US" dirty="0">
              <a:solidFill>
                <a:srgbClr val="002060"/>
              </a:solidFill>
            </a:endParaRPr>
          </a:p>
        </p:txBody>
      </p:sp>
    </p:spTree>
    <p:extLst>
      <p:ext uri="{BB962C8B-B14F-4D97-AF65-F5344CB8AC3E}">
        <p14:creationId xmlns:p14="http://schemas.microsoft.com/office/powerpoint/2010/main" val="93119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7780" cmpd="sng">
                  <a:solidFill>
                    <a:srgbClr val="FFFFFF"/>
                  </a:solidFill>
                  <a:prstDash val="solid"/>
                  <a:miter lim="800000"/>
                </a:ln>
                <a:solidFill>
                  <a:srgbClr val="FF33CC"/>
                </a:solidFill>
                <a:effectLst>
                  <a:outerShdw blurRad="50800" algn="tl" rotWithShape="0">
                    <a:srgbClr val="000000"/>
                  </a:outerShdw>
                </a:effectLst>
                <a:latin typeface="Bodoni MT Black" pitchFamily="18" charset="0"/>
              </a:rPr>
              <a:t>DISEASES UNDER AIRBORNE PRECAUTION</a:t>
            </a:r>
            <a:endParaRPr lang="en-US" dirty="0"/>
          </a:p>
        </p:txBody>
      </p:sp>
      <p:sp>
        <p:nvSpPr>
          <p:cNvPr id="5" name="Content Placeholder 4"/>
          <p:cNvSpPr>
            <a:spLocks noGrp="1"/>
          </p:cNvSpPr>
          <p:nvPr>
            <p:ph idx="1"/>
          </p:nvPr>
        </p:nvSpPr>
        <p:spPr/>
        <p:txBody>
          <a:bodyPr/>
          <a:lstStyle/>
          <a:p>
            <a:pPr marL="365125" indent="-282575">
              <a:spcBef>
                <a:spcPts val="600"/>
              </a:spcBef>
              <a:buClr>
                <a:srgbClr val="FF33CC"/>
              </a:buClr>
              <a:buSzPct val="125000"/>
            </a:pPr>
            <a:r>
              <a:rPr lang="en-US" sz="4000" b="1" dirty="0">
                <a:solidFill>
                  <a:srgbClr val="002060"/>
                </a:solidFill>
                <a:latin typeface="Courier New" pitchFamily="49" charset="0"/>
                <a:cs typeface="Courier New" pitchFamily="49" charset="0"/>
                <a:sym typeface="Wingdings" pitchFamily="2" charset="2"/>
              </a:rPr>
              <a:t>Measles</a:t>
            </a:r>
          </a:p>
          <a:p>
            <a:pPr marL="365125" indent="-282575">
              <a:spcBef>
                <a:spcPts val="600"/>
              </a:spcBef>
              <a:buClr>
                <a:srgbClr val="FF33CC"/>
              </a:buClr>
              <a:buSzPct val="125000"/>
              <a:buNone/>
            </a:pPr>
            <a:endParaRPr lang="en-US" sz="4000" b="1" dirty="0">
              <a:solidFill>
                <a:srgbClr val="002060"/>
              </a:solidFill>
              <a:latin typeface="Courier New" pitchFamily="49" charset="0"/>
              <a:cs typeface="Courier New" pitchFamily="49" charset="0"/>
              <a:sym typeface="Wingdings" pitchFamily="2" charset="2"/>
            </a:endParaRPr>
          </a:p>
          <a:p>
            <a:pPr marL="365125" indent="-282575">
              <a:spcBef>
                <a:spcPts val="600"/>
              </a:spcBef>
              <a:buClr>
                <a:srgbClr val="FF33CC"/>
              </a:buClr>
              <a:buSzPct val="125000"/>
            </a:pPr>
            <a:r>
              <a:rPr lang="en-US" sz="4000" b="1" dirty="0">
                <a:solidFill>
                  <a:srgbClr val="002060"/>
                </a:solidFill>
                <a:latin typeface="Courier New" pitchFamily="49" charset="0"/>
                <a:cs typeface="Courier New" pitchFamily="49" charset="0"/>
                <a:sym typeface="Wingdings" pitchFamily="2" charset="2"/>
              </a:rPr>
              <a:t>Tuberculosis (Pulmonary/Laryngeal)</a:t>
            </a:r>
          </a:p>
          <a:p>
            <a:pPr marL="365125" indent="-282575">
              <a:spcBef>
                <a:spcPts val="600"/>
              </a:spcBef>
              <a:buClr>
                <a:srgbClr val="FF33CC"/>
              </a:buClr>
              <a:buSzPct val="125000"/>
              <a:buNone/>
            </a:pPr>
            <a:endParaRPr lang="en-US" sz="4000" b="1" dirty="0">
              <a:solidFill>
                <a:srgbClr val="002060"/>
              </a:solidFill>
              <a:latin typeface="Courier New" pitchFamily="49" charset="0"/>
              <a:cs typeface="Courier New" pitchFamily="49" charset="0"/>
              <a:sym typeface="Wingdings" pitchFamily="2" charset="2"/>
            </a:endParaRPr>
          </a:p>
          <a:p>
            <a:pPr marL="365125" indent="-282575">
              <a:spcBef>
                <a:spcPts val="600"/>
              </a:spcBef>
              <a:buClr>
                <a:srgbClr val="FF33CC"/>
              </a:buClr>
              <a:buSzPct val="125000"/>
            </a:pPr>
            <a:r>
              <a:rPr lang="en-US" sz="4000" b="1" dirty="0">
                <a:solidFill>
                  <a:srgbClr val="002060"/>
                </a:solidFill>
                <a:latin typeface="Courier New" pitchFamily="49" charset="0"/>
                <a:cs typeface="Courier New" pitchFamily="49" charset="0"/>
                <a:sym typeface="Wingdings" pitchFamily="2" charset="2"/>
              </a:rPr>
              <a:t>Varicella</a:t>
            </a:r>
          </a:p>
          <a:p>
            <a:endParaRPr lang="en-US" dirty="0"/>
          </a:p>
        </p:txBody>
      </p:sp>
    </p:spTree>
    <p:extLst>
      <p:ext uri="{BB962C8B-B14F-4D97-AF65-F5344CB8AC3E}">
        <p14:creationId xmlns:p14="http://schemas.microsoft.com/office/powerpoint/2010/main" val="1880992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7780" cmpd="sng">
                  <a:solidFill>
                    <a:srgbClr val="FFFFFF"/>
                  </a:solidFill>
                  <a:prstDash val="solid"/>
                  <a:miter lim="800000"/>
                </a:ln>
                <a:solidFill>
                  <a:srgbClr val="FF33CC"/>
                </a:solidFill>
                <a:effectLst>
                  <a:outerShdw blurRad="50800" algn="tl" rotWithShape="0">
                    <a:srgbClr val="000000"/>
                  </a:outerShdw>
                </a:effectLst>
                <a:latin typeface="Bodoni MT Black" pitchFamily="18" charset="0"/>
              </a:rPr>
              <a:t>AIRBORNE PRECAUTIONS</a:t>
            </a:r>
            <a:endParaRPr lang="en-US" dirty="0"/>
          </a:p>
        </p:txBody>
      </p:sp>
      <p:sp>
        <p:nvSpPr>
          <p:cNvPr id="5" name="Content Placeholder 4"/>
          <p:cNvSpPr>
            <a:spLocks noGrp="1"/>
          </p:cNvSpPr>
          <p:nvPr>
            <p:ph idx="1"/>
          </p:nvPr>
        </p:nvSpPr>
        <p:spPr/>
        <p:txBody>
          <a:bodyPr/>
          <a:lstStyle/>
          <a:p>
            <a:pPr marL="365760" indent="-283464" fontAlgn="auto">
              <a:spcAft>
                <a:spcPts val="0"/>
              </a:spcAft>
              <a:buNone/>
              <a:defRPr/>
            </a:pPr>
            <a:r>
              <a:rPr lang="en-US" b="1" i="1" dirty="0">
                <a:ln w="12700">
                  <a:solidFill>
                    <a:schemeClr val="tx2">
                      <a:satMod val="155000"/>
                    </a:schemeClr>
                  </a:solidFill>
                  <a:prstDash val="solid"/>
                </a:ln>
                <a:solidFill>
                  <a:srgbClr val="FF75DB"/>
                </a:solidFill>
                <a:effectLst>
                  <a:glow rad="63500">
                    <a:schemeClr val="bg1">
                      <a:alpha val="40000"/>
                    </a:schemeClr>
                  </a:glow>
                  <a:outerShdw blurRad="41275" dist="20320" dir="1800000" algn="tl" rotWithShape="0">
                    <a:srgbClr val="000000">
                      <a:alpha val="40000"/>
                    </a:srgbClr>
                  </a:outerShdw>
                </a:effectLst>
                <a:latin typeface="Times New Roman" pitchFamily="18" charset="0"/>
                <a:cs typeface="Times New Roman" pitchFamily="18" charset="0"/>
              </a:rPr>
              <a:t>Patient Placement</a:t>
            </a:r>
          </a:p>
          <a:p>
            <a:pPr marL="365760" indent="-283464" fontAlgn="auto">
              <a:spcAft>
                <a:spcPts val="0"/>
              </a:spcAft>
              <a:buNone/>
              <a:defRPr/>
            </a:pPr>
            <a:endParaRPr lang="en-US" sz="700" b="1" i="1" dirty="0">
              <a:solidFill>
                <a:srgbClr val="FF33CC"/>
              </a:solidFill>
              <a:effectLst>
                <a:glow rad="63500">
                  <a:schemeClr val="tx1">
                    <a:alpha val="40000"/>
                  </a:schemeClr>
                </a:glow>
                <a:outerShdw blurRad="38100" dist="38100" dir="2700000" algn="tl">
                  <a:srgbClr val="000000">
                    <a:alpha val="43137"/>
                  </a:srgbClr>
                </a:outerShdw>
              </a:effectLst>
              <a:latin typeface="Times New Roman" pitchFamily="18" charset="0"/>
              <a:cs typeface="Times New Roman" pitchFamily="18" charset="0"/>
            </a:endParaRPr>
          </a:p>
          <a:p>
            <a:pPr marL="365760" indent="-283464">
              <a:buClr>
                <a:srgbClr val="FF75DB"/>
              </a:buClr>
              <a:defRPr/>
            </a:pPr>
            <a:r>
              <a:rPr lang="en-US" b="1" dirty="0">
                <a:solidFill>
                  <a:srgbClr val="002060"/>
                </a:solidFill>
                <a:latin typeface="Courier New" pitchFamily="49" charset="0"/>
                <a:cs typeface="Courier New" pitchFamily="49" charset="0"/>
              </a:rPr>
              <a:t>Single room with negative air pressure</a:t>
            </a:r>
          </a:p>
          <a:p>
            <a:pPr marL="365760" indent="-283464" fontAlgn="auto">
              <a:spcAft>
                <a:spcPts val="0"/>
              </a:spcAft>
              <a:buClr>
                <a:srgbClr val="FF75DB"/>
              </a:buClr>
              <a:buNone/>
              <a:defRPr/>
            </a:pPr>
            <a:endParaRPr lang="en-US" sz="700" b="1" dirty="0">
              <a:solidFill>
                <a:srgbClr val="002060"/>
              </a:solidFill>
              <a:latin typeface="Courier New" pitchFamily="49" charset="0"/>
              <a:cs typeface="Courier New" pitchFamily="49" charset="0"/>
            </a:endParaRPr>
          </a:p>
          <a:p>
            <a:pPr marL="365760" indent="-283464" fontAlgn="auto">
              <a:spcAft>
                <a:spcPts val="0"/>
              </a:spcAft>
              <a:buClr>
                <a:srgbClr val="FF75DB"/>
              </a:buClr>
              <a:buNone/>
              <a:defRPr/>
            </a:pPr>
            <a:endParaRPr lang="en-US" sz="700" b="1" dirty="0">
              <a:solidFill>
                <a:srgbClr val="002060"/>
              </a:solidFill>
              <a:latin typeface="Courier New" pitchFamily="49" charset="0"/>
              <a:cs typeface="Courier New" pitchFamily="49" charset="0"/>
            </a:endParaRPr>
          </a:p>
          <a:p>
            <a:pPr marL="365760" indent="-283464">
              <a:buClr>
                <a:srgbClr val="FF75DB"/>
              </a:buClr>
              <a:defRPr/>
            </a:pPr>
            <a:r>
              <a:rPr lang="en-US" b="1" dirty="0" smtClean="0">
                <a:solidFill>
                  <a:srgbClr val="002060"/>
                </a:solidFill>
                <a:latin typeface="Courier New" pitchFamily="49" charset="0"/>
                <a:cs typeface="Courier New" pitchFamily="49" charset="0"/>
              </a:rPr>
              <a:t>12 </a:t>
            </a:r>
            <a:r>
              <a:rPr lang="en-US" b="1" dirty="0">
                <a:solidFill>
                  <a:srgbClr val="002060"/>
                </a:solidFill>
                <a:latin typeface="Courier New" pitchFamily="49" charset="0"/>
                <a:cs typeface="Courier New" pitchFamily="49" charset="0"/>
              </a:rPr>
              <a:t>air exchanges per </a:t>
            </a:r>
            <a:r>
              <a:rPr lang="en-US" b="1" dirty="0" smtClean="0">
                <a:solidFill>
                  <a:srgbClr val="002060"/>
                </a:solidFill>
                <a:latin typeface="Courier New" pitchFamily="49" charset="0"/>
                <a:cs typeface="Courier New" pitchFamily="49" charset="0"/>
              </a:rPr>
              <a:t>hour(MOH)</a:t>
            </a:r>
            <a:endParaRPr lang="en-US" b="1" dirty="0">
              <a:solidFill>
                <a:srgbClr val="002060"/>
              </a:solidFill>
              <a:latin typeface="Courier New" pitchFamily="49" charset="0"/>
              <a:cs typeface="Courier New" pitchFamily="49" charset="0"/>
            </a:endParaRPr>
          </a:p>
          <a:p>
            <a:pPr marL="365760" indent="-283464" fontAlgn="auto">
              <a:spcAft>
                <a:spcPts val="0"/>
              </a:spcAft>
              <a:buClr>
                <a:srgbClr val="FF75DB"/>
              </a:buClr>
              <a:buNone/>
              <a:defRPr/>
            </a:pPr>
            <a:endParaRPr lang="en-US" sz="700" b="1" dirty="0">
              <a:solidFill>
                <a:srgbClr val="002060"/>
              </a:solidFill>
              <a:latin typeface="Courier New" pitchFamily="49" charset="0"/>
              <a:cs typeface="Courier New" pitchFamily="49" charset="0"/>
            </a:endParaRPr>
          </a:p>
          <a:p>
            <a:pPr marL="365760" indent="-283464" fontAlgn="auto">
              <a:spcAft>
                <a:spcPts val="0"/>
              </a:spcAft>
              <a:buClr>
                <a:srgbClr val="FF75DB"/>
              </a:buClr>
              <a:buNone/>
              <a:defRPr/>
            </a:pPr>
            <a:endParaRPr lang="en-US" sz="700" b="1" dirty="0">
              <a:solidFill>
                <a:srgbClr val="002060"/>
              </a:solidFill>
              <a:latin typeface="Courier New" pitchFamily="49" charset="0"/>
              <a:cs typeface="Courier New" pitchFamily="49" charset="0"/>
            </a:endParaRPr>
          </a:p>
          <a:p>
            <a:pPr marL="365760" indent="-283464">
              <a:buClr>
                <a:srgbClr val="FF75DB"/>
              </a:buClr>
              <a:defRPr/>
            </a:pPr>
            <a:r>
              <a:rPr lang="en-US" b="1" dirty="0">
                <a:solidFill>
                  <a:srgbClr val="002060"/>
                </a:solidFill>
                <a:latin typeface="Courier New" pitchFamily="49" charset="0"/>
                <a:cs typeface="Courier New" pitchFamily="49" charset="0"/>
              </a:rPr>
              <a:t>Room door </a:t>
            </a:r>
            <a:r>
              <a:rPr lang="en-US" b="1" dirty="0" smtClean="0">
                <a:solidFill>
                  <a:srgbClr val="002060"/>
                </a:solidFill>
                <a:latin typeface="Courier New" pitchFamily="49" charset="0"/>
                <a:cs typeface="Courier New" pitchFamily="49" charset="0"/>
              </a:rPr>
              <a:t>closed</a:t>
            </a:r>
          </a:p>
          <a:p>
            <a:pPr marL="365760" indent="-283464">
              <a:buClr>
                <a:srgbClr val="FF75DB"/>
              </a:buClr>
              <a:defRPr/>
            </a:pPr>
            <a:r>
              <a:rPr lang="en-US" b="1" i="1" u="sng" dirty="0">
                <a:solidFill>
                  <a:schemeClr val="tx1">
                    <a:lumMod val="95000"/>
                    <a:lumOff val="5000"/>
                  </a:schemeClr>
                </a:solidFill>
              </a:rPr>
              <a:t>MC-ICD-P/43</a:t>
            </a:r>
          </a:p>
          <a:p>
            <a:pPr marL="365760" indent="-283464">
              <a:buClr>
                <a:srgbClr val="FF75DB"/>
              </a:buClr>
              <a:defRPr/>
            </a:pPr>
            <a:endParaRPr lang="en-US" b="1" dirty="0">
              <a:solidFill>
                <a:srgbClr val="002060"/>
              </a:solidFill>
              <a:latin typeface="Courier New" pitchFamily="49" charset="0"/>
              <a:cs typeface="Courier New" pitchFamily="49" charset="0"/>
            </a:endParaRPr>
          </a:p>
          <a:p>
            <a:endParaRPr lang="en-US" dirty="0"/>
          </a:p>
        </p:txBody>
      </p:sp>
    </p:spTree>
    <p:extLst>
      <p:ext uri="{BB962C8B-B14F-4D97-AF65-F5344CB8AC3E}">
        <p14:creationId xmlns:p14="http://schemas.microsoft.com/office/powerpoint/2010/main" val="3307890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7780" cmpd="sng">
                  <a:solidFill>
                    <a:srgbClr val="FFFFFF"/>
                  </a:solidFill>
                  <a:prstDash val="solid"/>
                  <a:miter lim="800000"/>
                </a:ln>
                <a:solidFill>
                  <a:srgbClr val="FF33CC"/>
                </a:solidFill>
                <a:effectLst>
                  <a:outerShdw blurRad="50800" algn="tl" rotWithShape="0">
                    <a:srgbClr val="000000"/>
                  </a:outerShdw>
                </a:effectLst>
                <a:latin typeface="Bodoni MT Black" pitchFamily="18" charset="0"/>
              </a:rPr>
              <a:t>AIRBORNE PRECAUTIONS</a:t>
            </a:r>
            <a:endParaRPr lang="en-US" dirty="0"/>
          </a:p>
        </p:txBody>
      </p:sp>
      <p:sp>
        <p:nvSpPr>
          <p:cNvPr id="5" name="Content Placeholder 4"/>
          <p:cNvSpPr>
            <a:spLocks noGrp="1"/>
          </p:cNvSpPr>
          <p:nvPr>
            <p:ph idx="1"/>
          </p:nvPr>
        </p:nvSpPr>
        <p:spPr/>
        <p:txBody>
          <a:bodyPr/>
          <a:lstStyle/>
          <a:p>
            <a:pPr marL="365760" indent="-283464" fontAlgn="auto">
              <a:spcAft>
                <a:spcPts val="0"/>
              </a:spcAft>
              <a:buNone/>
              <a:defRPr/>
            </a:pPr>
            <a:r>
              <a:rPr lang="en-US" b="1" i="1" dirty="0">
                <a:ln w="12700">
                  <a:solidFill>
                    <a:schemeClr val="tx2">
                      <a:satMod val="155000"/>
                    </a:schemeClr>
                  </a:solidFill>
                  <a:prstDash val="solid"/>
                </a:ln>
                <a:solidFill>
                  <a:srgbClr val="FF75DB"/>
                </a:solidFill>
                <a:effectLst>
                  <a:glow rad="101600">
                    <a:schemeClr val="bg1">
                      <a:alpha val="60000"/>
                    </a:schemeClr>
                  </a:glow>
                  <a:outerShdw blurRad="41275" dist="20320" dir="1800000" algn="tl" rotWithShape="0">
                    <a:srgbClr val="000000">
                      <a:alpha val="40000"/>
                    </a:srgbClr>
                  </a:outerShdw>
                </a:effectLst>
                <a:latin typeface="Times New Roman" pitchFamily="18" charset="0"/>
                <a:cs typeface="Times New Roman" pitchFamily="18" charset="0"/>
              </a:rPr>
              <a:t>Protection for HCW</a:t>
            </a:r>
          </a:p>
          <a:p>
            <a:pPr marL="365760" indent="-283464" fontAlgn="auto">
              <a:spcAft>
                <a:spcPts val="0"/>
              </a:spcAft>
              <a:buNone/>
              <a:defRPr/>
            </a:pPr>
            <a:endParaRPr lang="en-US" sz="800" b="1" i="1" dirty="0">
              <a:ln w="12700">
                <a:solidFill>
                  <a:schemeClr val="tx2">
                    <a:satMod val="155000"/>
                  </a:schemeClr>
                </a:solidFill>
                <a:prstDash val="solid"/>
              </a:ln>
              <a:solidFill>
                <a:srgbClr val="FF75DB"/>
              </a:solidFill>
              <a:effectLst>
                <a:glow rad="101600">
                  <a:schemeClr val="bg1">
                    <a:alpha val="60000"/>
                  </a:schemeClr>
                </a:glow>
                <a:outerShdw blurRad="41275" dist="20320" dir="1800000" algn="tl" rotWithShape="0">
                  <a:srgbClr val="000000">
                    <a:alpha val="40000"/>
                  </a:srgbClr>
                </a:outerShdw>
              </a:effectLst>
              <a:latin typeface="Times New Roman" pitchFamily="18" charset="0"/>
              <a:cs typeface="Times New Roman" pitchFamily="18" charset="0"/>
            </a:endParaRPr>
          </a:p>
          <a:p>
            <a:pPr marL="365760" indent="-283464" fontAlgn="auto">
              <a:spcAft>
                <a:spcPts val="0"/>
              </a:spcAft>
              <a:buClr>
                <a:srgbClr val="FF33CC"/>
              </a:buClr>
              <a:buFont typeface="Wingdings" pitchFamily="2" charset="2"/>
              <a:buChar char="ü"/>
              <a:defRPr/>
            </a:pPr>
            <a:r>
              <a:rPr lang="en-US" b="1" dirty="0">
                <a:solidFill>
                  <a:srgbClr val="002060"/>
                </a:solidFill>
                <a:latin typeface="Courier New" pitchFamily="49" charset="0"/>
                <a:cs typeface="Courier New" pitchFamily="49" charset="0"/>
              </a:rPr>
              <a:t>Standard Precautions</a:t>
            </a:r>
          </a:p>
          <a:p>
            <a:pPr marL="365760" indent="-283464" fontAlgn="auto">
              <a:spcAft>
                <a:spcPts val="0"/>
              </a:spcAft>
              <a:buClr>
                <a:srgbClr val="FF33CC"/>
              </a:buClr>
              <a:buFont typeface="Wingdings" pitchFamily="2" charset="2"/>
              <a:buChar char="ü"/>
              <a:defRPr/>
            </a:pPr>
            <a:r>
              <a:rPr lang="en-US" b="1" dirty="0">
                <a:solidFill>
                  <a:srgbClr val="002060"/>
                </a:solidFill>
                <a:latin typeface="Courier New" pitchFamily="49" charset="0"/>
                <a:cs typeface="Courier New" pitchFamily="49" charset="0"/>
                <a:sym typeface="Wingdings" pitchFamily="2" charset="2"/>
              </a:rPr>
              <a:t>N95 respirator</a:t>
            </a:r>
          </a:p>
          <a:p>
            <a:pPr>
              <a:buNone/>
              <a:defRPr/>
            </a:pPr>
            <a:r>
              <a:rPr lang="en-US" sz="3600" b="1" i="1" dirty="0">
                <a:ln w="12700">
                  <a:solidFill>
                    <a:schemeClr val="tx2">
                      <a:satMod val="155000"/>
                    </a:schemeClr>
                  </a:solidFill>
                  <a:prstDash val="solid"/>
                </a:ln>
                <a:solidFill>
                  <a:srgbClr val="FF75DB"/>
                </a:solidFill>
                <a:effectLst>
                  <a:glow rad="63500">
                    <a:schemeClr val="bg1">
                      <a:alpha val="40000"/>
                    </a:schemeClr>
                  </a:glow>
                  <a:outerShdw blurRad="41275" dist="20320" dir="1800000" algn="tl" rotWithShape="0">
                    <a:srgbClr val="000000">
                      <a:alpha val="40000"/>
                    </a:srgbClr>
                  </a:outerShdw>
                </a:effectLst>
                <a:latin typeface="Times New Roman" pitchFamily="18" charset="0"/>
                <a:cs typeface="Times New Roman" pitchFamily="18" charset="0"/>
                <a:sym typeface="Wingdings" pitchFamily="2" charset="2"/>
              </a:rPr>
              <a:t>Patient Transport</a:t>
            </a:r>
          </a:p>
          <a:p>
            <a:pPr>
              <a:defRPr/>
            </a:pPr>
            <a:endParaRPr lang="en-US" sz="1200" b="1" i="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endParaRPr>
          </a:p>
          <a:p>
            <a:pPr>
              <a:buClr>
                <a:srgbClr val="FF33CC"/>
              </a:buClr>
              <a:buFont typeface="Wingdings" pitchFamily="2" charset="2"/>
              <a:buChar char="ü"/>
              <a:defRPr/>
            </a:pPr>
            <a:r>
              <a:rPr lang="en-US" b="1" dirty="0">
                <a:solidFill>
                  <a:schemeClr val="tx2"/>
                </a:solidFill>
                <a:latin typeface="Courier New" pitchFamily="49" charset="0"/>
                <a:cs typeface="Courier New" pitchFamily="49" charset="0"/>
                <a:sym typeface="Wingdings" pitchFamily="2" charset="2"/>
              </a:rPr>
              <a:t> </a:t>
            </a:r>
            <a:r>
              <a:rPr lang="en-US" b="1" dirty="0">
                <a:solidFill>
                  <a:srgbClr val="002060"/>
                </a:solidFill>
                <a:latin typeface="Courier New" pitchFamily="49" charset="0"/>
                <a:cs typeface="Courier New" pitchFamily="49" charset="0"/>
                <a:sym typeface="Wingdings" pitchFamily="2" charset="2"/>
              </a:rPr>
              <a:t>Limit movement</a:t>
            </a:r>
          </a:p>
          <a:p>
            <a:pPr>
              <a:buClr>
                <a:srgbClr val="FF33CC"/>
              </a:buClr>
              <a:buFont typeface="Wingdings" pitchFamily="2" charset="2"/>
              <a:buChar char="ü"/>
              <a:defRPr/>
            </a:pPr>
            <a:r>
              <a:rPr lang="en-US" b="1" dirty="0">
                <a:solidFill>
                  <a:srgbClr val="002060"/>
                </a:solidFill>
                <a:latin typeface="Courier New" pitchFamily="49" charset="0"/>
                <a:cs typeface="Courier New" pitchFamily="49" charset="0"/>
                <a:sym typeface="Wingdings" pitchFamily="2" charset="2"/>
              </a:rPr>
              <a:t> Mask the patient</a:t>
            </a:r>
          </a:p>
          <a:p>
            <a:pPr>
              <a:buClr>
                <a:srgbClr val="FF33CC"/>
              </a:buClr>
              <a:buNone/>
              <a:defRPr/>
            </a:pPr>
            <a:r>
              <a:rPr lang="en-US" b="1" dirty="0">
                <a:solidFill>
                  <a:srgbClr val="002060"/>
                </a:solidFill>
                <a:latin typeface="Courier New" pitchFamily="49" charset="0"/>
                <a:cs typeface="Courier New" pitchFamily="49" charset="0"/>
                <a:sym typeface="Wingdings" pitchFamily="2" charset="2"/>
              </a:rPr>
              <a:t>	 with surgical mask</a:t>
            </a:r>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5759279" y="2004927"/>
            <a:ext cx="2209800" cy="1559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noChangeArrowheads="1"/>
          </p:cNvPicPr>
          <p:nvPr/>
        </p:nvPicPr>
        <p:blipFill>
          <a:blip r:embed="rId4" cstate="print"/>
          <a:srcRect/>
          <a:stretch>
            <a:fillRect/>
          </a:stretch>
        </p:blipFill>
        <p:spPr bwMode="auto">
          <a:xfrm>
            <a:off x="5759279" y="4114799"/>
            <a:ext cx="2209800" cy="1307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0725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7780" cmpd="sng">
                  <a:solidFill>
                    <a:srgbClr val="FFFFFF"/>
                  </a:solidFill>
                  <a:prstDash val="solid"/>
                  <a:miter lim="800000"/>
                </a:ln>
                <a:solidFill>
                  <a:srgbClr val="FF33CC"/>
                </a:solidFill>
                <a:effectLst>
                  <a:outerShdw blurRad="50800" algn="tl" rotWithShape="0">
                    <a:srgbClr val="000000"/>
                  </a:outerShdw>
                </a:effectLst>
                <a:latin typeface="Bodoni MT Black" pitchFamily="18" charset="0"/>
              </a:rPr>
              <a:t>AIRBORNE PRECAUTIONS</a:t>
            </a:r>
            <a:endParaRPr lang="en-US" dirty="0"/>
          </a:p>
        </p:txBody>
      </p:sp>
      <p:sp>
        <p:nvSpPr>
          <p:cNvPr id="5" name="Content Placeholder 4"/>
          <p:cNvSpPr>
            <a:spLocks noGrp="1"/>
          </p:cNvSpPr>
          <p:nvPr>
            <p:ph idx="1"/>
          </p:nvPr>
        </p:nvSpPr>
        <p:spPr/>
        <p:txBody>
          <a:bodyPr/>
          <a:lstStyle/>
          <a:p>
            <a:r>
              <a:rPr lang="en-US" sz="6000" b="1" dirty="0">
                <a:solidFill>
                  <a:srgbClr val="002060"/>
                </a:solidFill>
                <a:latin typeface="Courier New" pitchFamily="49" charset="0"/>
                <a:cs typeface="Courier New" pitchFamily="49" charset="0"/>
                <a:sym typeface="Wingdings" pitchFamily="2" charset="2"/>
              </a:rPr>
              <a:t>N95 mask is single use</a:t>
            </a:r>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1876167" y="3713205"/>
            <a:ext cx="3338384"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8598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949</Words>
  <Application>Microsoft Office PowerPoint</Application>
  <PresentationFormat>On-screen Show (4:3)</PresentationFormat>
  <Paragraphs>281</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ISOLATION</vt:lpstr>
      <vt:lpstr>Transmission-Based Precautions</vt:lpstr>
      <vt:lpstr> AIRBORNE                 PRECAUTIONS</vt:lpstr>
      <vt:lpstr>DISEASES UNDER AIRBORNE PRECAUTION</vt:lpstr>
      <vt:lpstr>AIRBORNE PRECAUTIONS</vt:lpstr>
      <vt:lpstr>AIRBORNE PRECAUTIONS</vt:lpstr>
      <vt:lpstr>AIRBORNE PRECAUTIONS</vt:lpstr>
      <vt:lpstr>FIT TEST </vt:lpstr>
      <vt:lpstr>For Airborne Precautions</vt:lpstr>
      <vt:lpstr>Powered Air purifying respirator (PAPR)</vt:lpstr>
      <vt:lpstr>PowerPoint Presentation</vt:lpstr>
      <vt:lpstr>PowerPoint Presentation</vt:lpstr>
      <vt:lpstr>PowerPoint Presentation</vt:lpstr>
      <vt:lpstr>Discontinuation of isolation precautions</vt:lpstr>
      <vt:lpstr>DROPLET PRECAUTIONS</vt:lpstr>
      <vt:lpstr> DISEASES UNDER DROPLET PRECAUTION</vt:lpstr>
      <vt:lpstr>DROPLET PRECAUTIONS</vt:lpstr>
      <vt:lpstr>DROPLET PRECAUTIONS</vt:lpstr>
      <vt:lpstr>PowerPoint Presentation</vt:lpstr>
      <vt:lpstr>PowerPoint Presentation</vt:lpstr>
      <vt:lpstr>PowerPoint Presentation</vt:lpstr>
      <vt:lpstr>Discontinuation of isolation precautions</vt:lpstr>
      <vt:lpstr>CONTACT PRECAUTIONS</vt:lpstr>
      <vt:lpstr>CONTACT PRECAUTIONS</vt:lpstr>
      <vt:lpstr>DISEASES UNDER CONTACT PRECAUTION</vt:lpstr>
      <vt:lpstr>CONTACT PRECAUTIONS</vt:lpstr>
      <vt:lpstr>CONTACT PRECAUTIONS</vt:lpstr>
      <vt:lpstr>PowerPoint Presentation</vt:lpstr>
      <vt:lpstr>PowerPoint Presentation</vt:lpstr>
      <vt:lpstr>PowerPoint Presentation</vt:lpstr>
      <vt:lpstr>Discontinuation of isolation precautions</vt:lpstr>
      <vt:lpstr>EMPIRIC ISOLATION PRECAUTIONS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 Mamdouh Qabeel</dc:creator>
  <cp:lastModifiedBy>DEANNA</cp:lastModifiedBy>
  <cp:revision>14</cp:revision>
  <dcterms:created xsi:type="dcterms:W3CDTF">2018-01-24T06:02:02Z</dcterms:created>
  <dcterms:modified xsi:type="dcterms:W3CDTF">2018-02-27T12:41:49Z</dcterms:modified>
</cp:coreProperties>
</file>