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7" r:id="rId3"/>
    <p:sldId id="259" r:id="rId4"/>
    <p:sldId id="260" r:id="rId5"/>
    <p:sldId id="261" r:id="rId6"/>
    <p:sldId id="267" r:id="rId7"/>
    <p:sldId id="268" r:id="rId8"/>
    <p:sldId id="286" r:id="rId9"/>
    <p:sldId id="269" r:id="rId10"/>
    <p:sldId id="271" r:id="rId11"/>
    <p:sldId id="272" r:id="rId12"/>
    <p:sldId id="283" r:id="rId13"/>
    <p:sldId id="282" r:id="rId14"/>
    <p:sldId id="281" r:id="rId15"/>
    <p:sldId id="280" r:id="rId16"/>
    <p:sldId id="279" r:id="rId17"/>
    <p:sldId id="277" r:id="rId18"/>
    <p:sldId id="276" r:id="rId19"/>
    <p:sldId id="285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4" d="100"/>
          <a:sy n="104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2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8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9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2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0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3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5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7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9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FB64-F868-4955-A55A-201B095D864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B669-C42C-40B6-A1D6-5ECA9FBCB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FD4A-3E11-4CAD-B9BE-FA28FD6406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2C2D-2646-42B6-A5AF-01B543B12E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1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59" y="126135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Healthcare Risk Waste </a:t>
            </a:r>
            <a:r>
              <a:rPr lang="en-US" sz="3200" b="1" dirty="0" smtClean="0">
                <a:latin typeface="Algerian" panose="04020705040A02060702" pitchFamily="82" charset="0"/>
              </a:rPr>
              <a:t/>
            </a:r>
            <a:br>
              <a:rPr lang="en-US" sz="3200" b="1" dirty="0" smtClean="0">
                <a:latin typeface="Algerian" panose="04020705040A02060702" pitchFamily="82" charset="0"/>
              </a:rPr>
            </a:br>
            <a:r>
              <a:rPr lang="en-US" sz="3200" b="1" dirty="0">
                <a:latin typeface="Algerian" panose="04020705040A02060702" pitchFamily="82" charset="0"/>
              </a:rPr>
              <a:t/>
            </a:r>
            <a:br>
              <a:rPr lang="en-US" sz="3200" b="1" dirty="0">
                <a:latin typeface="Algerian" panose="04020705040A02060702" pitchFamily="82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3-Sharp </a:t>
            </a:r>
            <a:r>
              <a:rPr lang="en-US" sz="4000" b="1" dirty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waste</a:t>
            </a:r>
            <a:endParaRPr lang="en-US" sz="4000" dirty="0">
              <a:solidFill>
                <a:srgbClr val="FFC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41" y="1638588"/>
            <a:ext cx="7886700" cy="4014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Definition: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n-US" sz="2400" dirty="0"/>
              <a:t>Any device </a:t>
            </a:r>
            <a:r>
              <a:rPr lang="en-US" sz="2400" dirty="0" smtClean="0"/>
              <a:t>with </a:t>
            </a:r>
            <a:r>
              <a:rPr lang="en-US" sz="2400" dirty="0"/>
              <a:t>acute rigid  edges capable of cutting or piercing, </a:t>
            </a:r>
            <a:r>
              <a:rPr lang="en-US" sz="2400" dirty="0" err="1"/>
              <a:t>E</a:t>
            </a:r>
            <a:r>
              <a:rPr lang="en-US" sz="2400" dirty="0" err="1" smtClean="0"/>
              <a:t>.g</a:t>
            </a:r>
            <a:r>
              <a:rPr lang="en-US" sz="2400" dirty="0" smtClean="0"/>
              <a:t> </a:t>
            </a:r>
            <a:r>
              <a:rPr lang="en-US" sz="2400" dirty="0"/>
              <a:t>needles, syringes, scalpels, saws, blades and broken glass</a:t>
            </a:r>
            <a:r>
              <a:rPr lang="en-US" sz="2400" dirty="0" smtClean="0"/>
              <a:t>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Segregation and disposal: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Collected in yellow </a:t>
            </a:r>
            <a:r>
              <a:rPr lang="en-US" sz="2400" b="1" dirty="0"/>
              <a:t>puncture resistant sharp containers</a:t>
            </a:r>
            <a:r>
              <a:rPr lang="en-US" sz="2400" dirty="0"/>
              <a:t>, with Bio- hazard </a:t>
            </a:r>
            <a:r>
              <a:rPr lang="en-US" sz="2400" dirty="0" smtClean="0"/>
              <a:t>logo ,date of first use and wall mounted .</a:t>
            </a:r>
          </a:p>
          <a:p>
            <a:pPr marL="0" indent="0">
              <a:buNone/>
            </a:pPr>
            <a:r>
              <a:rPr lang="en-US" sz="2400" dirty="0" smtClean="0"/>
              <a:t>*Placed in point of care 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28" t="3422" r="6463" b="3284"/>
          <a:stretch/>
        </p:blipFill>
        <p:spPr>
          <a:xfrm>
            <a:off x="3896589" y="4883728"/>
            <a:ext cx="197427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11" y="681037"/>
            <a:ext cx="6426778" cy="985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Safe disposal of waste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5852"/>
            <a:ext cx="7886700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Disposable bags &amp;puncture resistant containers  should be disposed when it is </a:t>
            </a:r>
            <a:r>
              <a:rPr lang="en-US" u="sng" dirty="0"/>
              <a:t>¾ full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In case of the yellow puncture resistant containers are not ¾ full dispose </a:t>
            </a:r>
            <a:r>
              <a:rPr lang="en-US" u="sng" dirty="0" smtClean="0"/>
              <a:t>after </a:t>
            </a:r>
            <a:r>
              <a:rPr lang="en-US" u="sng" dirty="0"/>
              <a:t>7 days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Each type of waste should be separated from the other</a:t>
            </a:r>
            <a:r>
              <a:rPr lang="en-US" dirty="0" smtClean="0"/>
              <a:t>.                                              </a:t>
            </a:r>
          </a:p>
          <a:p>
            <a:pPr fontAlgn="base"/>
            <a:r>
              <a:rPr lang="en-US" dirty="0"/>
              <a:t> </a:t>
            </a:r>
            <a:r>
              <a:rPr lang="en-US" dirty="0" smtClean="0"/>
              <a:t>                                                                  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MC-ICD-P/25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r>
              <a:rPr lang="en-US" dirty="0"/>
              <a:t>      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" name="Shape 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036" y="4412673"/>
            <a:ext cx="2087100" cy="1295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6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072" y="4412673"/>
            <a:ext cx="2003100" cy="1295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371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7179" y="1034330"/>
            <a:ext cx="7054994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</a:t>
            </a:r>
            <a:br>
              <a:rPr lang="en-US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 Steps Of Waste Management </a:t>
            </a:r>
            <a:br>
              <a:rPr lang="en-US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Four Steps Of Waste Management 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23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584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1- Segregation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err="1"/>
              <a:t>segregation</a:t>
            </a:r>
            <a:r>
              <a:rPr lang="en-US" sz="3600" b="1" dirty="0"/>
              <a:t>  of wastes according to its color cod.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0" b="3621"/>
          <a:stretch/>
        </p:blipFill>
        <p:spPr>
          <a:xfrm>
            <a:off x="145473" y="1867405"/>
            <a:ext cx="8717971" cy="34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Stickers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s-UY" b="1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646335"/>
          </a:xfrm>
        </p:spPr>
        <p:txBody>
          <a:bodyPr>
            <a:normAutofit/>
          </a:bodyPr>
          <a:lstStyle/>
          <a:p>
            <a:pPr fontAlgn="base">
              <a:buFont typeface="Courier New" panose="02070309020205020404" pitchFamily="49" charset="0"/>
              <a:buChar char="o"/>
            </a:pPr>
            <a:r>
              <a:rPr lang="en-US" sz="2400" dirty="0" smtClean="0"/>
              <a:t> Stickers must </a:t>
            </a:r>
            <a:r>
              <a:rPr lang="en-US" sz="2400" dirty="0"/>
              <a:t>be attached to the containers and bags of waste prior to their transportation to stores within the health care facility. 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sz="2400" u="sng" dirty="0"/>
              <a:t>Stickers should have the following data: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Waste generator name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Site name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Type of waste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Weight and the quantity of waste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sz="2400" dirty="0"/>
              <a:t>Date and time of collection transportation date and time to disposal facility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23" t="3017" r="4682" b="4641"/>
          <a:stretch/>
        </p:blipFill>
        <p:spPr>
          <a:xfrm>
            <a:off x="5995555" y="2395104"/>
            <a:ext cx="2836718" cy="20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67" y="50006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2. Handling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67157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Wear heavy utility gloves and shoes.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Wash hands after handling waste &amp; removing gloves.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Containers should be collected when 3 /4 full. 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dirty="0"/>
              <a:t>Waste carts should be leak proof and  well covered.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93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3. Internal Storage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Place that is minimally accessible ,away from rodents, insects.</a:t>
            </a:r>
          </a:p>
          <a:p>
            <a:pPr fontAlgn="base"/>
            <a:r>
              <a:rPr lang="en-US" dirty="0"/>
              <a:t>Supply with cleaning equipment &amp;PPE.</a:t>
            </a:r>
          </a:p>
          <a:p>
            <a:pPr fontAlgn="base"/>
            <a:r>
              <a:rPr lang="en-US" dirty="0"/>
              <a:t>Hazardous waste should not be stored longer than 2 days .</a:t>
            </a:r>
          </a:p>
          <a:p>
            <a:pPr fontAlgn="base"/>
            <a:r>
              <a:rPr lang="en-US" dirty="0"/>
              <a:t>It should be easily cleaned  and disinfected , with good drainage.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288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867" y="18255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/>
              <a:t/>
            </a:r>
            <a:br>
              <a:rPr lang="es-UY" dirty="0"/>
            </a:br>
            <a:r>
              <a:rPr lang="es-UY" b="1" dirty="0">
                <a:solidFill>
                  <a:srgbClr val="0070C0"/>
                </a:solidFill>
              </a:rPr>
              <a:t>4. </a:t>
            </a:r>
            <a:r>
              <a:rPr lang="es-UY" b="1" dirty="0" err="1" smtClean="0">
                <a:solidFill>
                  <a:srgbClr val="0070C0"/>
                </a:solidFill>
              </a:rPr>
              <a:t>Disposal</a:t>
            </a:r>
            <a:r>
              <a:rPr lang="es-UY" dirty="0"/>
              <a:t/>
            </a:r>
            <a:br>
              <a:rPr lang="es-UY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6" t="1587" r="3413" b="5042"/>
          <a:stretch/>
        </p:blipFill>
        <p:spPr>
          <a:xfrm>
            <a:off x="670213" y="1127805"/>
            <a:ext cx="7803573" cy="42330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162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97" t="19397" r="30156" b="2424"/>
          <a:stretch/>
        </p:blipFill>
        <p:spPr>
          <a:xfrm>
            <a:off x="3023755" y="1672937"/>
            <a:ext cx="3480953" cy="4010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526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14301"/>
            <a:ext cx="8317923" cy="6062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b="1" u="sng" dirty="0" smtClean="0"/>
              <a:t>Questions</a:t>
            </a:r>
            <a:r>
              <a:rPr lang="en-US" sz="1900" dirty="0" smtClean="0"/>
              <a:t> 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1400" dirty="0" smtClean="0"/>
              <a:t>1-all the urine and faeces consider as infectious waste : </a:t>
            </a:r>
          </a:p>
          <a:p>
            <a:r>
              <a:rPr lang="en-US" sz="1400" dirty="0" smtClean="0"/>
              <a:t>Yes </a:t>
            </a:r>
          </a:p>
          <a:p>
            <a:r>
              <a:rPr lang="en-US" sz="1400" dirty="0" smtClean="0"/>
              <a:t>No </a:t>
            </a:r>
          </a:p>
          <a:p>
            <a:pPr marL="0" indent="0">
              <a:buNone/>
            </a:pPr>
            <a:r>
              <a:rPr lang="en-US" sz="1400" dirty="0" smtClean="0"/>
              <a:t>2- after the mother delivery we dispose the placenta in 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black bag</a:t>
            </a:r>
          </a:p>
          <a:p>
            <a:r>
              <a:rPr lang="en-US" sz="1400" dirty="0" smtClean="0"/>
              <a:t>Yellow bag </a:t>
            </a:r>
          </a:p>
          <a:p>
            <a:r>
              <a:rPr lang="en-US" sz="1400" dirty="0" smtClean="0"/>
              <a:t>Red bag </a:t>
            </a:r>
          </a:p>
          <a:p>
            <a:pPr marL="0" indent="0">
              <a:buNone/>
            </a:pPr>
            <a:r>
              <a:rPr lang="en-US" sz="1400" dirty="0" smtClean="0"/>
              <a:t>3-discard the sharp continuers when :</a:t>
            </a:r>
          </a:p>
          <a:p>
            <a:r>
              <a:rPr lang="en-US" sz="1400" dirty="0" smtClean="0"/>
              <a:t>¾ full </a:t>
            </a:r>
            <a:r>
              <a:rPr lang="en-US" sz="1400" smtClean="0"/>
              <a:t>or </a:t>
            </a:r>
            <a:r>
              <a:rPr lang="en-US" sz="1400" smtClean="0"/>
              <a:t>after</a:t>
            </a:r>
            <a:r>
              <a:rPr lang="en-US" sz="1400" smtClean="0"/>
              <a:t> </a:t>
            </a:r>
            <a:r>
              <a:rPr lang="en-US" sz="1400" dirty="0" smtClean="0"/>
              <a:t>7 days </a:t>
            </a:r>
          </a:p>
          <a:p>
            <a:r>
              <a:rPr lang="en-US" sz="1400" dirty="0" smtClean="0"/>
              <a:t>Over full </a:t>
            </a:r>
          </a:p>
          <a:p>
            <a:r>
              <a:rPr lang="en-US" sz="1400" dirty="0" smtClean="0"/>
              <a:t>Daily </a:t>
            </a:r>
          </a:p>
          <a:p>
            <a:pPr marL="0" indent="0">
              <a:buNone/>
            </a:pPr>
            <a:r>
              <a:rPr lang="en-US" sz="1400" dirty="0" smtClean="0"/>
              <a:t>4- health care non risk waste including food and packaging :</a:t>
            </a:r>
          </a:p>
          <a:p>
            <a:r>
              <a:rPr lang="en-US" sz="1400" dirty="0" smtClean="0"/>
              <a:t>Yes </a:t>
            </a:r>
          </a:p>
          <a:p>
            <a:r>
              <a:rPr lang="en-US" sz="1400" dirty="0" smtClean="0"/>
              <a:t>No </a:t>
            </a:r>
          </a:p>
          <a:p>
            <a:pPr marL="0" indent="0">
              <a:buNone/>
            </a:pPr>
            <a:r>
              <a:rPr lang="en-US" sz="1400" dirty="0" smtClean="0"/>
              <a:t>5-wher we should dispose the gloves contaminated by some blood :</a:t>
            </a:r>
          </a:p>
          <a:p>
            <a:r>
              <a:rPr lang="en-US" sz="1400" dirty="0" smtClean="0"/>
              <a:t>Sharp box </a:t>
            </a:r>
          </a:p>
          <a:p>
            <a:r>
              <a:rPr lang="en-US" sz="1400" dirty="0" smtClean="0"/>
              <a:t>Yellow bag </a:t>
            </a:r>
          </a:p>
          <a:p>
            <a:r>
              <a:rPr lang="en-US" sz="1400" dirty="0" smtClean="0"/>
              <a:t>Black bag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268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5408" y="1122218"/>
            <a:ext cx="7772400" cy="1704108"/>
          </a:xfrm>
          <a:effectLst>
            <a:outerShdw blurRad="50800" dist="50800" dir="5400000" algn="ctr" rotWithShape="0">
              <a:srgbClr val="0070C0"/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innerShdw blurRad="63500" dist="50800" dir="135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  <a:t/>
            </a:r>
            <a:br>
              <a:rPr lang="en-US" dirty="0" smtClean="0">
                <a:effectLst>
                  <a:innerShdw blurRad="63500" dist="50800" dir="135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</a:br>
            <a:r>
              <a:rPr lang="en-US" dirty="0">
                <a:effectLst>
                  <a:innerShdw blurRad="63500" dist="50800" dir="135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  <a:t/>
            </a:r>
            <a:br>
              <a:rPr lang="en-US" dirty="0">
                <a:effectLst>
                  <a:innerShdw blurRad="63500" dist="50800" dir="135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</a:br>
            <a:r>
              <a:rPr lang="en-US" b="1" dirty="0" smtClean="0">
                <a:solidFill>
                  <a:srgbClr val="00B050"/>
                </a:solidFill>
                <a:effectLst>
                  <a:innerShdw blurRad="63500" dist="50800" dir="13500000">
                    <a:schemeClr val="accent1">
                      <a:lumMod val="75000"/>
                      <a:alpha val="50000"/>
                    </a:schemeClr>
                  </a:innerShdw>
                </a:effectLst>
              </a:rPr>
              <a:t>WASTE MANGMENT </a:t>
            </a:r>
            <a:endParaRPr lang="en-US" b="1" dirty="0">
              <a:solidFill>
                <a:srgbClr val="00B050"/>
              </a:solidFill>
              <a:effectLst>
                <a:innerShdw blurRad="63500" dist="50800" dir="13500000">
                  <a:schemeClr val="accent1">
                    <a:lumMod val="75000"/>
                    <a:alpha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20981" y="4526829"/>
            <a:ext cx="5600700" cy="408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INFECTION CONTROL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Aim and objectives: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</a:t>
            </a:r>
            <a:r>
              <a:rPr lang="en-US" dirty="0"/>
              <a:t>different types of wastes. </a:t>
            </a:r>
          </a:p>
          <a:p>
            <a:r>
              <a:rPr lang="en-US" dirty="0"/>
              <a:t>The proper segregation and disposal of Health Care Waste.</a:t>
            </a:r>
          </a:p>
          <a:p>
            <a:r>
              <a:rPr lang="en-US" dirty="0"/>
              <a:t>Four steps of waste management. </a:t>
            </a:r>
          </a:p>
          <a:p>
            <a:r>
              <a:rPr lang="en-US" dirty="0"/>
              <a:t>Minimize the risks of hazardous agents.</a:t>
            </a:r>
          </a:p>
        </p:txBody>
      </p:sp>
    </p:spTree>
    <p:extLst>
      <p:ext uri="{BB962C8B-B14F-4D97-AF65-F5344CB8AC3E}">
        <p14:creationId xmlns:p14="http://schemas.microsoft.com/office/powerpoint/2010/main" val="38792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895855"/>
            <a:ext cx="7886700" cy="6835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Types Of Hospital Waste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30035"/>
            <a:ext cx="7008668" cy="4842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1-Health </a:t>
            </a:r>
            <a:r>
              <a:rPr lang="en-US" b="1" dirty="0">
                <a:latin typeface="Algerian" panose="04020705040A02060702" pitchFamily="82" charset="0"/>
              </a:rPr>
              <a:t>care non- Risk </a:t>
            </a:r>
            <a:r>
              <a:rPr lang="en-US" b="1" dirty="0" smtClean="0">
                <a:latin typeface="Algerian" panose="04020705040A02060702" pitchFamily="82" charset="0"/>
              </a:rPr>
              <a:t>Waste</a:t>
            </a:r>
          </a:p>
          <a:p>
            <a:pPr marL="0" indent="0">
              <a:buNone/>
            </a:pPr>
            <a:endParaRPr lang="en-US" dirty="0" smtClean="0">
              <a:latin typeface="Algerian" panose="04020705040A02060702" pitchFamily="82" charset="0"/>
            </a:endParaRPr>
          </a:p>
          <a:p>
            <a:r>
              <a:rPr lang="en-US" sz="2400" b="1" u="sng" dirty="0"/>
              <a:t>Definition: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They represent no potential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infections</a:t>
            </a:r>
            <a:r>
              <a:rPr lang="en-US" sz="2400" dirty="0"/>
              <a:t>, chemical 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radioactive </a:t>
            </a:r>
            <a:r>
              <a:rPr lang="en-US" sz="2400" dirty="0"/>
              <a:t>risk. 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u="sng" dirty="0"/>
              <a:t>Segregation and disposal:</a:t>
            </a:r>
            <a:endParaRPr lang="en-US" sz="2400" b="1" dirty="0"/>
          </a:p>
          <a:p>
            <a:r>
              <a:rPr lang="en-US" sz="2400" dirty="0"/>
              <a:t>They are disposed in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black plastic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6" name="Oval 5"/>
          <p:cNvSpPr/>
          <p:nvPr/>
        </p:nvSpPr>
        <p:spPr>
          <a:xfrm>
            <a:off x="6899563" y="1936802"/>
            <a:ext cx="1570759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Offensive</a:t>
            </a:r>
          </a:p>
        </p:txBody>
      </p:sp>
      <p:sp>
        <p:nvSpPr>
          <p:cNvPr id="7" name="Oval 6"/>
          <p:cNvSpPr/>
          <p:nvPr/>
        </p:nvSpPr>
        <p:spPr>
          <a:xfrm>
            <a:off x="5259530" y="2395860"/>
            <a:ext cx="1640033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Domestic</a:t>
            </a:r>
          </a:p>
        </p:txBody>
      </p:sp>
      <p:sp>
        <p:nvSpPr>
          <p:cNvPr id="8" name="Oval 7"/>
          <p:cNvSpPr/>
          <p:nvPr/>
        </p:nvSpPr>
        <p:spPr>
          <a:xfrm>
            <a:off x="6851938" y="2966439"/>
            <a:ext cx="1570759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Packaging</a:t>
            </a:r>
          </a:p>
        </p:txBody>
      </p:sp>
      <p:sp>
        <p:nvSpPr>
          <p:cNvPr id="9" name="Oval 8"/>
          <p:cNvSpPr/>
          <p:nvPr/>
        </p:nvSpPr>
        <p:spPr>
          <a:xfrm>
            <a:off x="5216236" y="3590059"/>
            <a:ext cx="1776846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Recyclable</a:t>
            </a:r>
          </a:p>
        </p:txBody>
      </p:sp>
      <p:sp>
        <p:nvSpPr>
          <p:cNvPr id="10" name="Oval 9"/>
          <p:cNvSpPr/>
          <p:nvPr/>
        </p:nvSpPr>
        <p:spPr>
          <a:xfrm>
            <a:off x="7099155" y="4147093"/>
            <a:ext cx="144000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Food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12281"/>
          <a:stretch/>
        </p:blipFill>
        <p:spPr>
          <a:xfrm>
            <a:off x="5460422" y="4624021"/>
            <a:ext cx="1288473" cy="108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40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Types Of Hospital Waste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485900"/>
            <a:ext cx="4764232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lgerian" panose="04020705040A02060702" pitchFamily="82" charset="0"/>
              </a:rPr>
              <a:t>2-Healthcare </a:t>
            </a:r>
            <a:r>
              <a:rPr lang="en-US" b="1" dirty="0">
                <a:latin typeface="Algerian" panose="04020705040A02060702" pitchFamily="82" charset="0"/>
              </a:rPr>
              <a:t>Risk </a:t>
            </a:r>
            <a:r>
              <a:rPr lang="en-US" b="1" dirty="0" smtClean="0">
                <a:latin typeface="Algerian" panose="04020705040A02060702" pitchFamily="82" charset="0"/>
              </a:rPr>
              <a:t>Waste</a:t>
            </a:r>
          </a:p>
          <a:p>
            <a:pPr marL="0" indent="0">
              <a:buNone/>
            </a:pPr>
            <a:endParaRPr lang="en-US" b="1" dirty="0">
              <a:latin typeface="Algerian" panose="04020705040A02060702" pitchFamily="82" charset="0"/>
            </a:endParaRPr>
          </a:p>
          <a:p>
            <a:r>
              <a:rPr lang="en-US" b="1" u="sng" dirty="0"/>
              <a:t>Definition:</a:t>
            </a:r>
            <a:endParaRPr lang="en-US" dirty="0"/>
          </a:p>
          <a:p>
            <a:r>
              <a:rPr lang="en-US" sz="2400" dirty="0"/>
              <a:t>They are contaminated/  potentially contaminated with infectious, chemical or radioactive . They should be handled &amp; disposed off very carefully.  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68388" y="2150147"/>
            <a:ext cx="1702801" cy="797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Infectious waste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6993083" y="3658051"/>
            <a:ext cx="1591122" cy="793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Human and animal parts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5100620" y="2920331"/>
            <a:ext cx="1767768" cy="80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Sharp  waste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" r="2023"/>
          <a:stretch/>
        </p:blipFill>
        <p:spPr>
          <a:xfrm>
            <a:off x="5392882" y="4287167"/>
            <a:ext cx="1761260" cy="13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68" y="590552"/>
            <a:ext cx="7174923" cy="96491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Healthcare Risk </a:t>
            </a:r>
            <a:r>
              <a:rPr lang="en-US" sz="4000" b="1" dirty="0" smtClean="0">
                <a:latin typeface="Algerian" panose="04020705040A02060702" pitchFamily="82" charset="0"/>
              </a:rPr>
              <a:t>Waste</a:t>
            </a:r>
            <a:r>
              <a:rPr lang="en-US" sz="4000" b="1" dirty="0">
                <a:latin typeface="Algerian" panose="04020705040A02060702" pitchFamily="82" charset="0"/>
              </a:rPr>
              <a:t/>
            </a:r>
            <a:br>
              <a:rPr lang="en-US" sz="4000" b="1" dirty="0">
                <a:latin typeface="Algerian" panose="04020705040A02060702" pitchFamily="82" charset="0"/>
              </a:rPr>
            </a:br>
            <a:r>
              <a:rPr lang="en-US" sz="4000" b="1" dirty="0" smtClean="0">
                <a:latin typeface="Algerian" panose="04020705040A02060702" pitchFamily="82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1- Infectious </a:t>
            </a:r>
            <a:r>
              <a:rPr lang="en-US" b="1" dirty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waste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41" y="13684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070C0"/>
                </a:solidFill>
              </a:rPr>
              <a:t>Definition:</a:t>
            </a:r>
            <a:r>
              <a:rPr lang="en-US" sz="2400" u="sng" dirty="0">
                <a:solidFill>
                  <a:srgbClr val="0070C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Waste </a:t>
            </a:r>
            <a:r>
              <a:rPr lang="en-US" sz="2400" dirty="0"/>
              <a:t> potentially transmit an infectious disease due to its </a:t>
            </a:r>
            <a:r>
              <a:rPr lang="en-US" sz="2400" dirty="0" smtClean="0"/>
              <a:t>load of</a:t>
            </a:r>
            <a:r>
              <a:rPr lang="en-US" sz="2400" dirty="0"/>
              <a:t> bacteria, viruses, parasites, fungi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Example :</a:t>
            </a:r>
            <a:endParaRPr lang="en-US" sz="2400" u="sng" dirty="0">
              <a:solidFill>
                <a:srgbClr val="0070C0"/>
              </a:solidFill>
            </a:endParaRPr>
          </a:p>
          <a:p>
            <a:pPr fontAlgn="base"/>
            <a:r>
              <a:rPr lang="en-US" sz="2400" dirty="0"/>
              <a:t>Cultures and stocks of </a:t>
            </a:r>
            <a:r>
              <a:rPr lang="en-US" sz="2400" b="1" dirty="0"/>
              <a:t>infectious agents from laboratory work</a:t>
            </a:r>
            <a:r>
              <a:rPr lang="en-US" sz="2400" dirty="0"/>
              <a:t>.</a:t>
            </a:r>
          </a:p>
          <a:p>
            <a:pPr fontAlgn="base"/>
            <a:r>
              <a:rPr lang="en-US" sz="2400" dirty="0" smtClean="0"/>
              <a:t>Waste from </a:t>
            </a:r>
            <a:r>
              <a:rPr lang="en-US" sz="2400" b="1" dirty="0" smtClean="0"/>
              <a:t>surgery and autopsies </a:t>
            </a:r>
            <a:r>
              <a:rPr lang="en-US" sz="2400" i="1" dirty="0" smtClean="0"/>
              <a:t>(</a:t>
            </a:r>
            <a:r>
              <a:rPr lang="en-US" sz="2400" dirty="0" smtClean="0"/>
              <a:t>e.g. tissues, materials or equipment that have been in contact with blood or other body </a:t>
            </a:r>
            <a:r>
              <a:rPr lang="en-US" sz="2400" dirty="0"/>
              <a:t>fluids). </a:t>
            </a:r>
            <a:endParaRPr lang="en-US" sz="2400" dirty="0" smtClean="0"/>
          </a:p>
          <a:p>
            <a:pPr fontAlgn="base"/>
            <a:r>
              <a:rPr lang="en-US" sz="2400" dirty="0" smtClean="0"/>
              <a:t>Waste </a:t>
            </a:r>
            <a:r>
              <a:rPr lang="en-US" sz="2400" b="1" dirty="0"/>
              <a:t>soiled</a:t>
            </a:r>
            <a:r>
              <a:rPr lang="en-US" sz="2400" dirty="0"/>
              <a:t> with human blood or other body fluids.</a:t>
            </a:r>
          </a:p>
          <a:p>
            <a:pPr fontAlgn="base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76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80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NOTES 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7918" y="1766455"/>
            <a:ext cx="6858000" cy="37615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400" b="1" u="sng" dirty="0">
                <a:solidFill>
                  <a:schemeClr val="tx1"/>
                </a:solidFill>
              </a:rPr>
              <a:t>Urine and faeces are not considered infectious  waste unless:-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specimen of urine or faeces is for </a:t>
            </a:r>
            <a:r>
              <a:rPr lang="en-US" sz="2400" b="1" u="sng" dirty="0"/>
              <a:t>laboratory </a:t>
            </a:r>
            <a:r>
              <a:rPr lang="en-US" sz="2400" u="sng" dirty="0"/>
              <a:t>testing</a:t>
            </a:r>
            <a:r>
              <a:rPr lang="en-US" sz="2400" dirty="0"/>
              <a:t>.</a:t>
            </a:r>
          </a:p>
          <a:p>
            <a:pPr marL="342900" indent="-342900" fontAlgn="base">
              <a:buFont typeface="Courier New" panose="02070309020205020404" pitchFamily="49" charset="0"/>
              <a:buChar char="o"/>
            </a:pPr>
            <a:r>
              <a:rPr lang="en-US" sz="2400" dirty="0"/>
              <a:t>The urine or faeces is contaminated with </a:t>
            </a:r>
            <a:r>
              <a:rPr lang="en-US" sz="2400" b="1" u="sng" dirty="0"/>
              <a:t>visible blood</a:t>
            </a:r>
            <a:r>
              <a:rPr lang="en-US" sz="2400" u="sng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The urine or faeces are infected with </a:t>
            </a:r>
            <a:r>
              <a:rPr lang="en-US" sz="2000" b="1" u="sng" dirty="0"/>
              <a:t>pathogenic micro- organisms</a:t>
            </a:r>
            <a:r>
              <a:rPr lang="en-US" sz="2000" b="1" u="sng" dirty="0" smtClean="0"/>
              <a:t>.</a:t>
            </a:r>
            <a:r>
              <a:rPr lang="en-US" sz="2000" b="1" dirty="0" smtClean="0"/>
              <a:t>  E.g. typhoid </a:t>
            </a:r>
            <a:r>
              <a:rPr lang="en-US" sz="2000" b="1" dirty="0"/>
              <a:t>fever, enteritis, cholera</a:t>
            </a:r>
            <a:r>
              <a:rPr lang="en-US" sz="20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256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69068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Healthcare Risk </a:t>
            </a:r>
            <a:r>
              <a:rPr lang="en-US" sz="3200" b="1" dirty="0" smtClean="0">
                <a:latin typeface="Algerian" panose="04020705040A02060702" pitchFamily="82" charset="0"/>
              </a:rPr>
              <a:t>Waste</a:t>
            </a:r>
            <a:r>
              <a:rPr lang="en-US" sz="3200" b="1" dirty="0">
                <a:latin typeface="Algerian" panose="04020705040A02060702" pitchFamily="82" charset="0"/>
              </a:rPr>
              <a:t/>
            </a:r>
            <a:br>
              <a:rPr lang="en-US" sz="3200" b="1" dirty="0">
                <a:latin typeface="Algerian" panose="04020705040A02060702" pitchFamily="82" charset="0"/>
              </a:rPr>
            </a:br>
            <a:r>
              <a:rPr lang="en-US" sz="3200" b="1" dirty="0">
                <a:latin typeface="Algerian" panose="04020705040A02060702" pitchFamily="82" charset="0"/>
              </a:rPr>
              <a:t/>
            </a:r>
            <a:br>
              <a:rPr lang="en-US" sz="3200" b="1" dirty="0">
                <a:latin typeface="Algerian" panose="04020705040A02060702" pitchFamily="82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Infectious </a:t>
            </a:r>
            <a:r>
              <a:rPr lang="en-US" sz="3200" b="1" dirty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waste (cont</a:t>
            </a:r>
            <a:r>
              <a:rPr lang="en-US" sz="32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.,)</a:t>
            </a:r>
            <a:endParaRPr lang="en-US" sz="3200" dirty="0">
              <a:solidFill>
                <a:srgbClr val="FFC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8296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Segregation and disposal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fontAlgn="base"/>
            <a:r>
              <a:rPr lang="en-US" sz="2400" dirty="0" smtClean="0"/>
              <a:t>Handled </a:t>
            </a:r>
            <a:r>
              <a:rPr lang="en-US" sz="2400" dirty="0"/>
              <a:t>in </a:t>
            </a:r>
            <a:r>
              <a:rPr lang="en-US" sz="2400" b="1" u="sng" dirty="0"/>
              <a:t>yellow</a:t>
            </a:r>
            <a:r>
              <a:rPr lang="en-US" sz="2400" dirty="0"/>
              <a:t> plastic bags with </a:t>
            </a:r>
            <a:r>
              <a:rPr lang="en-US" sz="2400" u="sng" dirty="0"/>
              <a:t>Bio- hazard logo</a:t>
            </a:r>
            <a:endParaRPr lang="en-US" sz="2400" dirty="0"/>
          </a:p>
          <a:p>
            <a:pPr fontAlgn="base"/>
            <a:r>
              <a:rPr lang="en-US" sz="2400" dirty="0"/>
              <a:t>Highly infectious microbial cultures such as viruses, TB, Brucella, are to be collected in </a:t>
            </a:r>
            <a:r>
              <a:rPr lang="en-US" sz="2400" u="sng" dirty="0"/>
              <a:t>yellow bags  </a:t>
            </a:r>
            <a:r>
              <a:rPr lang="en-US" sz="2400" dirty="0"/>
              <a:t>suitable for pre treatment with </a:t>
            </a:r>
            <a:r>
              <a:rPr lang="en-US" sz="2400" b="1" u="sng" dirty="0"/>
              <a:t>autoclave </a:t>
            </a:r>
            <a:r>
              <a:rPr lang="en-US" sz="2400" dirty="0"/>
              <a:t>with “Highly Infectious Waste“&amp; </a:t>
            </a:r>
            <a:r>
              <a:rPr lang="en-US" sz="2400" u="sng" dirty="0"/>
              <a:t>Bio- hazard logo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484"/>
          <a:stretch/>
        </p:blipFill>
        <p:spPr>
          <a:xfrm>
            <a:off x="1186728" y="4702327"/>
            <a:ext cx="1847850" cy="1241131"/>
          </a:xfrm>
          <a:prstGeom prst="rect">
            <a:avLst/>
          </a:prstGeom>
        </p:spPr>
      </p:pic>
      <p:sp>
        <p:nvSpPr>
          <p:cNvPr id="5" name="AutoShape 2" descr="Image result for autocl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91" y="4601158"/>
            <a:ext cx="1908896" cy="14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5" y="0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Healthcare Risk Waste </a:t>
            </a:r>
            <a:r>
              <a:rPr lang="en-US" sz="3200" b="1" dirty="0" smtClean="0">
                <a:latin typeface="Algerian" panose="04020705040A02060702" pitchFamily="82" charset="0"/>
              </a:rPr>
              <a:t/>
            </a:r>
            <a:br>
              <a:rPr lang="en-US" sz="3200" b="1" dirty="0" smtClean="0">
                <a:latin typeface="Algerian" panose="04020705040A02060702" pitchFamily="82" charset="0"/>
              </a:rPr>
            </a:br>
            <a:r>
              <a:rPr lang="en-US" sz="3200" b="1" dirty="0">
                <a:latin typeface="Algerian" panose="04020705040A02060702" pitchFamily="82" charset="0"/>
              </a:rPr>
              <a:t/>
            </a:r>
            <a:br>
              <a:rPr lang="en-US" sz="3200" b="1" dirty="0">
                <a:latin typeface="Algerian" panose="04020705040A02060702" pitchFamily="82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2-Human </a:t>
            </a:r>
            <a:r>
              <a:rPr lang="en-US" sz="3200" b="1" dirty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and A</a:t>
            </a:r>
            <a:r>
              <a:rPr lang="en-US" sz="32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nimal </a:t>
            </a:r>
            <a:r>
              <a:rPr lang="en-US" sz="3200" b="1" dirty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parts</a:t>
            </a:r>
            <a:endParaRPr lang="en-US" sz="3200" dirty="0">
              <a:solidFill>
                <a:srgbClr val="FFC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8515301" cy="4607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Definition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/>
              <a:t>Organs, human parts, nonviable fetuses, placenta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Segregation and disposal: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r>
              <a:rPr lang="en-US" sz="2400" dirty="0" smtClean="0"/>
              <a:t>Handled </a:t>
            </a:r>
            <a:r>
              <a:rPr lang="en-US" sz="2400" dirty="0"/>
              <a:t>in </a:t>
            </a:r>
            <a:r>
              <a:rPr lang="en-US" sz="2400" b="1" u="sng" dirty="0"/>
              <a:t>red </a:t>
            </a:r>
            <a:r>
              <a:rPr lang="en-US" sz="2400" dirty="0"/>
              <a:t>plastic bags with </a:t>
            </a:r>
            <a:r>
              <a:rPr lang="en-US" sz="2400" b="1" dirty="0" smtClean="0"/>
              <a:t>Bio- </a:t>
            </a:r>
            <a:r>
              <a:rPr lang="en-US" sz="2400" b="1" dirty="0"/>
              <a:t>hazard logo </a:t>
            </a:r>
            <a:endParaRPr lang="en-US" sz="2400" b="1" dirty="0" smtClean="0"/>
          </a:p>
          <a:p>
            <a:pPr marL="0" indent="0" fontAlgn="base">
              <a:buNone/>
            </a:pPr>
            <a:r>
              <a:rPr lang="en-US" sz="2400" b="1" dirty="0"/>
              <a:t> </a:t>
            </a:r>
            <a:r>
              <a:rPr lang="en-US" sz="2400" dirty="0"/>
              <a:t>to be kept at mortuary </a:t>
            </a:r>
            <a:r>
              <a:rPr lang="en-US" sz="2400" dirty="0" smtClean="0"/>
              <a:t>until </a:t>
            </a:r>
            <a:r>
              <a:rPr lang="en-US" sz="2400" dirty="0"/>
              <a:t>they are </a:t>
            </a:r>
            <a:r>
              <a:rPr lang="en-US" sz="2400" dirty="0" smtClean="0"/>
              <a:t>dealt</a:t>
            </a:r>
          </a:p>
          <a:p>
            <a:pPr marL="0" indent="0" fontAlgn="base">
              <a:buNone/>
            </a:pPr>
            <a:r>
              <a:rPr lang="en-US" sz="2400" dirty="0" smtClean="0"/>
              <a:t> </a:t>
            </a:r>
            <a:r>
              <a:rPr lang="en-US" sz="2400" dirty="0"/>
              <a:t>with in accordance to Islamic Sharia (law</a:t>
            </a:r>
            <a:r>
              <a:rPr lang="en-US" sz="2400" dirty="0" smtClean="0"/>
              <a:t>).</a:t>
            </a:r>
            <a:r>
              <a:rPr lang="en-US" sz="24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MC-ICD-P/12</a:t>
            </a:r>
          </a:p>
          <a:p>
            <a:pPr marL="0" indent="0" fontAlgn="base">
              <a:buNone/>
            </a:pPr>
            <a:r>
              <a:rPr lang="en-US" sz="2400" dirty="0" smtClean="0"/>
              <a:t> 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/>
            <a:r>
              <a:rPr lang="en-US" sz="2400" dirty="0" smtClean="0"/>
              <a:t>Contaminated </a:t>
            </a:r>
            <a:r>
              <a:rPr lang="en-US" sz="2400" dirty="0"/>
              <a:t>animal parts are </a:t>
            </a:r>
            <a:r>
              <a:rPr lang="en-US" sz="2400" dirty="0" smtClean="0"/>
              <a:t>handled </a:t>
            </a:r>
            <a:r>
              <a:rPr lang="en-US" sz="2400" dirty="0"/>
              <a:t>in </a:t>
            </a:r>
            <a:r>
              <a:rPr lang="en-US" sz="2400" u="sng" dirty="0"/>
              <a:t>yellow plastic </a:t>
            </a:r>
            <a:r>
              <a:rPr lang="en-US" sz="2400" dirty="0"/>
              <a:t>bags.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83" t="6421" r="13266"/>
          <a:stretch/>
        </p:blipFill>
        <p:spPr>
          <a:xfrm>
            <a:off x="7422964" y="1521766"/>
            <a:ext cx="1558638" cy="1521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26" y="3911599"/>
            <a:ext cx="1885950" cy="15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4635</TotalTime>
  <Words>391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  WASTE MANGMENT </vt:lpstr>
      <vt:lpstr>Aim and objectives: </vt:lpstr>
      <vt:lpstr>Types Of Hospital Waste  </vt:lpstr>
      <vt:lpstr>Types Of Hospital Waste</vt:lpstr>
      <vt:lpstr>Healthcare Risk Waste  1- Infectious waste  </vt:lpstr>
      <vt:lpstr>NOTES :</vt:lpstr>
      <vt:lpstr>Healthcare Risk Waste  Infectious waste (cont.,)</vt:lpstr>
      <vt:lpstr>Healthcare Risk Waste   2-Human and Animal parts</vt:lpstr>
      <vt:lpstr>Healthcare Risk Waste   3-Sharp waste</vt:lpstr>
      <vt:lpstr>Safe disposal of waste  </vt:lpstr>
      <vt:lpstr>Management  Four Steps Of Waste Management  Four Steps Of Waste Management </vt:lpstr>
      <vt:lpstr>1- Segregation   segregation  of wastes according to its color cod.  </vt:lpstr>
      <vt:lpstr>Data Stickers  Stickers</vt:lpstr>
      <vt:lpstr>2. Handling </vt:lpstr>
      <vt:lpstr>3. Internal Storage </vt:lpstr>
      <vt:lpstr> 4. Disposal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Mamdouh Qabeel</dc:creator>
  <cp:lastModifiedBy>DEANNA</cp:lastModifiedBy>
  <cp:revision>51</cp:revision>
  <dcterms:created xsi:type="dcterms:W3CDTF">2018-01-16T06:42:53Z</dcterms:created>
  <dcterms:modified xsi:type="dcterms:W3CDTF">2018-03-11T12:12:32Z</dcterms:modified>
</cp:coreProperties>
</file>