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77" r:id="rId3"/>
    <p:sldId id="280" r:id="rId4"/>
    <p:sldId id="285" r:id="rId5"/>
    <p:sldId id="286" r:id="rId6"/>
    <p:sldId id="287" r:id="rId7"/>
    <p:sldId id="288" r:id="rId8"/>
    <p:sldId id="289" r:id="rId9"/>
    <p:sldId id="318" r:id="rId10"/>
    <p:sldId id="319" r:id="rId11"/>
    <p:sldId id="320" r:id="rId12"/>
    <p:sldId id="321" r:id="rId13"/>
    <p:sldId id="291" r:id="rId14"/>
    <p:sldId id="299" r:id="rId15"/>
    <p:sldId id="314" r:id="rId16"/>
    <p:sldId id="297" r:id="rId17"/>
    <p:sldId id="322" r:id="rId18"/>
    <p:sldId id="300" r:id="rId19"/>
    <p:sldId id="301" r:id="rId20"/>
    <p:sldId id="323" r:id="rId21"/>
    <p:sldId id="302" r:id="rId22"/>
    <p:sldId id="324" r:id="rId23"/>
    <p:sldId id="303" r:id="rId24"/>
    <p:sldId id="304" r:id="rId25"/>
    <p:sldId id="326" r:id="rId26"/>
    <p:sldId id="307" r:id="rId27"/>
    <p:sldId id="308" r:id="rId28"/>
    <p:sldId id="327" r:id="rId29"/>
    <p:sldId id="309" r:id="rId30"/>
    <p:sldId id="328" r:id="rId31"/>
    <p:sldId id="334" r:id="rId32"/>
    <p:sldId id="335" r:id="rId33"/>
    <p:sldId id="310" r:id="rId34"/>
    <p:sldId id="312" r:id="rId35"/>
    <p:sldId id="276" r:id="rId36"/>
    <p:sldId id="331" r:id="rId37"/>
    <p:sldId id="329" r:id="rId38"/>
    <p:sldId id="332" r:id="rId39"/>
    <p:sldId id="330" r:id="rId40"/>
    <p:sldId id="33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4" d="100"/>
          <a:sy n="104" d="100"/>
        </p:scale>
        <p:origin x="-78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E8E89-0735-4F65-840E-15A43319F8C4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6B638-1F20-4FF4-87D4-196017A4C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71B6E-8D68-45FE-9E4B-81C97F1DE9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1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71B6E-8D68-45FE-9E4B-81C97F1DE9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5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E6A983-61C3-4462-AC25-FBC862EBA4BD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04407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597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7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7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50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87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1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4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3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FD4A-3E11-4CAD-B9BE-FA28FD640625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72C2D-2646-42B6-A5AF-01B543B12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5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835" y="474132"/>
            <a:ext cx="5121298" cy="5985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585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67" y="420817"/>
            <a:ext cx="5134056" cy="5912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0313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562" y="1583279"/>
            <a:ext cx="88623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HCP </a:t>
            </a: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is required for proper </a:t>
            </a: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  <a:endParaRPr lang="en-US" sz="28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B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(Hepatitis B Markers)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(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HCV)</a:t>
            </a:r>
            <a:endParaRPr lang="en-US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                             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(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HIV)</a:t>
            </a:r>
            <a:endParaRPr lang="en-US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9524" y="5173846"/>
            <a:ext cx="518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LFT  in HCV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</a:t>
            </a: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8" name="Plus 7"/>
          <p:cNvSpPr/>
          <p:nvPr/>
        </p:nvSpPr>
        <p:spPr>
          <a:xfrm>
            <a:off x="3861881" y="4102010"/>
            <a:ext cx="1036320" cy="1034194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64342" y="206863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HCP evaluation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2270849" y="2477907"/>
            <a:ext cx="1884147" cy="343084"/>
          </a:xfrm>
          <a:prstGeom prst="rightArrow">
            <a:avLst/>
          </a:prstGeom>
          <a:solidFill>
            <a:srgbClr val="B1BB26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270849" y="2971696"/>
            <a:ext cx="1884147" cy="343084"/>
          </a:xfrm>
          <a:prstGeom prst="rightArrow">
            <a:avLst/>
          </a:prstGeom>
          <a:solidFill>
            <a:srgbClr val="B1BB26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270849" y="3552309"/>
            <a:ext cx="1884147" cy="343084"/>
          </a:xfrm>
          <a:prstGeom prst="rightArrow">
            <a:avLst/>
          </a:prstGeom>
          <a:solidFill>
            <a:srgbClr val="B1BB26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562" y="1583279"/>
            <a:ext cx="886233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HCP </a:t>
            </a: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is required for proper </a:t>
            </a: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management </a:t>
            </a:r>
            <a:endParaRPr lang="en-US" sz="28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B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(Hepatitis B Markers)</a:t>
            </a: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(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HCV)</a:t>
            </a:r>
            <a:endParaRPr lang="en-US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                             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(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 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HIV)</a:t>
            </a:r>
            <a:endParaRPr lang="en-US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9524" y="5173846"/>
            <a:ext cx="5181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LFT  in HCV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</a:t>
            </a: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8" name="Plus 7"/>
          <p:cNvSpPr/>
          <p:nvPr/>
        </p:nvSpPr>
        <p:spPr>
          <a:xfrm>
            <a:off x="3861881" y="4102010"/>
            <a:ext cx="1036320" cy="1034194"/>
          </a:xfrm>
          <a:prstGeom prst="mathPl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64342" y="206863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Source evaluation 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270849" y="2477907"/>
            <a:ext cx="1884147" cy="343084"/>
          </a:xfrm>
          <a:prstGeom prst="rightArrow">
            <a:avLst/>
          </a:prstGeom>
          <a:solidFill>
            <a:srgbClr val="B1BB26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270849" y="2971696"/>
            <a:ext cx="1884147" cy="343084"/>
          </a:xfrm>
          <a:prstGeom prst="rightArrow">
            <a:avLst/>
          </a:prstGeom>
          <a:solidFill>
            <a:srgbClr val="B1BB26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270849" y="3552309"/>
            <a:ext cx="1884147" cy="343084"/>
          </a:xfrm>
          <a:prstGeom prst="rightArrow">
            <a:avLst/>
          </a:prstGeom>
          <a:solidFill>
            <a:srgbClr val="B1BB26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456" y="914402"/>
            <a:ext cx="808427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Content Placeholder 4" descr="OCCUPATIONAL.bmp"/>
          <p:cNvPicPr>
            <a:picLocks noChangeAspect="1"/>
          </p:cNvPicPr>
          <p:nvPr/>
        </p:nvPicPr>
        <p:blipFill rotWithShape="1">
          <a:blip r:embed="rId3" cstate="print"/>
          <a:srcRect l="2171" t="17832" r="3389" b="8440"/>
          <a:stretch/>
        </p:blipFill>
        <p:spPr>
          <a:xfrm>
            <a:off x="694267" y="789252"/>
            <a:ext cx="7797799" cy="548454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52307" y="41759"/>
            <a:ext cx="4515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HBV </a:t>
            </a: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POSITIVE source</a:t>
            </a:r>
          </a:p>
        </p:txBody>
      </p:sp>
    </p:spTree>
    <p:extLst>
      <p:ext uri="{BB962C8B-B14F-4D97-AF65-F5344CB8AC3E}">
        <p14:creationId xmlns:p14="http://schemas.microsoft.com/office/powerpoint/2010/main" val="25520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312" y="1542125"/>
            <a:ext cx="852351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Hepatitis B </a:t>
            </a:r>
            <a:r>
              <a:rPr lang="en-US" sz="2800" b="1" u="sng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 series :</a:t>
            </a:r>
          </a:p>
          <a:p>
            <a:pPr marL="457200" indent="-457200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3 Doses </a:t>
            </a: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0,1,6.   </a:t>
            </a:r>
            <a:endParaRPr lang="en-US" sz="28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1-2 M</a:t>
            </a: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check Anti- </a:t>
            </a: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HBs. </a:t>
            </a:r>
            <a:endParaRPr lang="en-US" sz="28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96975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 &gt; 10 ml U/ml   = Responder</a:t>
            </a:r>
          </a:p>
          <a:p>
            <a:pPr marL="1196975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 less than 10 ml U/ml  = Non Responder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Non Responder,  receive  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a second series </a:t>
            </a: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 1-2 M check Anti- </a:t>
            </a:r>
            <a:r>
              <a:rPr lang="en-US" sz="28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HBs. </a:t>
            </a:r>
            <a:endParaRPr lang="en-US" sz="28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25904" y="-143694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Exposure Prevention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874" y="854816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HBV  vaccine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4920" t="8295" r="-1937" b="-8295"/>
          <a:stretch/>
        </p:blipFill>
        <p:spPr>
          <a:xfrm>
            <a:off x="5756830" y="1349138"/>
            <a:ext cx="3251207" cy="234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758364" y="372421"/>
            <a:ext cx="5860868" cy="660307"/>
          </a:xfrm>
          <a:prstGeom prst="round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about the Source?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456" y="914402"/>
            <a:ext cx="8084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endParaRPr lang="en-US" sz="16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13657" y="1101013"/>
          <a:ext cx="8229600" cy="5386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76955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MARKERS</a:t>
                      </a:r>
                      <a:endParaRPr lang="en-US" sz="32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INDICATE</a:t>
                      </a:r>
                      <a:endParaRPr lang="en-US" sz="32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/>
                </a:tc>
              </a:tr>
              <a:tr h="769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69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69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69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69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695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8650" y="1915881"/>
            <a:ext cx="241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HBsAg</a:t>
            </a:r>
            <a:endParaRPr lang="en-US" b="1" dirty="0" smtClean="0">
              <a:solidFill>
                <a:srgbClr val="004D8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b="1" dirty="0" err="1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Hep</a:t>
            </a:r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 Surface Ag)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238" y="1893163"/>
            <a:ext cx="364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Infection with Hepatitis B virus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650" y="2798397"/>
            <a:ext cx="241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Anti-HBs</a:t>
            </a:r>
          </a:p>
          <a:p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4349" y="2908382"/>
            <a:ext cx="380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IMMUNITY </a:t>
            </a:r>
            <a:r>
              <a:rPr lang="en-US" b="1" u="sng" dirty="0">
                <a:solidFill>
                  <a:srgbClr val="C00000"/>
                </a:solidFill>
              </a:rPr>
              <a:t>&gt;</a:t>
            </a:r>
            <a:r>
              <a:rPr lang="en-US" b="1" dirty="0">
                <a:solidFill>
                  <a:srgbClr val="C00000"/>
                </a:solidFill>
              </a:rPr>
              <a:t> 10 ml U/ml 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650" y="3455283"/>
            <a:ext cx="241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HBeAg</a:t>
            </a:r>
            <a:endParaRPr lang="en-US" b="1" dirty="0" smtClean="0">
              <a:solidFill>
                <a:srgbClr val="004D8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b="1" dirty="0" err="1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Hep</a:t>
            </a:r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 Envelope Ag)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4349" y="3488446"/>
            <a:ext cx="313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Active viral replication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7014" y="4448779"/>
            <a:ext cx="24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Anti- </a:t>
            </a:r>
            <a:r>
              <a:rPr lang="en-US" b="1" dirty="0" err="1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HBe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4350" y="4281433"/>
            <a:ext cx="327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Reduced viral replication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7014" y="5113824"/>
            <a:ext cx="24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Anti- </a:t>
            </a:r>
            <a:r>
              <a:rPr lang="en-US" b="1" dirty="0" err="1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HBc</a:t>
            </a:r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IgM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4682" y="5174653"/>
            <a:ext cx="24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Acute infection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7014" y="5810046"/>
            <a:ext cx="241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Anti- </a:t>
            </a:r>
            <a:r>
              <a:rPr lang="en-US" b="1" dirty="0" err="1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HBc</a:t>
            </a:r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IgG</a:t>
            </a:r>
            <a:endParaRPr lang="en-US" dirty="0">
              <a:solidFill>
                <a:srgbClr val="004D8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4681" y="5695993"/>
            <a:ext cx="299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4D8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Past exposure to HBV</a:t>
            </a:r>
            <a:endParaRPr lang="en-US" dirty="0">
              <a:solidFill>
                <a:srgbClr val="004D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923" y="889002"/>
            <a:ext cx="808427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690" y="1169153"/>
            <a:ext cx="8856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baseline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testing for anti-HCV and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LFT.</a:t>
            </a: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Earlier diagnosis of HCV infection is desired, testing for HCV RNA (</a:t>
            </a:r>
            <a:r>
              <a:rPr lang="en-US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RT-PCR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follow-up testing (e.g., at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4 &amp; 6 months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for anti-HCV and ALT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 all anti-HCV positive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ala1-old.pub30.convio.net/associations/charters/midland-states/assets/promos/Act-Now-button-resiz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90" y="4903694"/>
            <a:ext cx="2143068" cy="19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26229" y="204136"/>
            <a:ext cx="4515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HCV POSITIVE source</a:t>
            </a:r>
          </a:p>
        </p:txBody>
      </p:sp>
    </p:spTree>
    <p:extLst>
      <p:ext uri="{BB962C8B-B14F-4D97-AF65-F5344CB8AC3E}">
        <p14:creationId xmlns:p14="http://schemas.microsoft.com/office/powerpoint/2010/main" val="2745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456" y="914402"/>
            <a:ext cx="808427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501" y="834233"/>
            <a:ext cx="90394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Factors may increase the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of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transmission:-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HCW is exposed to a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large quantity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blood.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 that involved a needle is placed 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directly in a vein or artery</a:t>
            </a:r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a deep injury.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source patient is in the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terminal illness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injury is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deep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hollow-bore needles </a:t>
            </a:r>
            <a:r>
              <a:rPr lang="en-US" sz="2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0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penetrating sharps-related event.	</a:t>
            </a:r>
          </a:p>
        </p:txBody>
      </p:sp>
      <p:pic>
        <p:nvPicPr>
          <p:cNvPr id="6146" name="Picture 2" descr="http://www.yourgenome.org/sites/default/files/images/photos/AIDS%20and%20HIV%20in%20cu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1" y="4555315"/>
            <a:ext cx="1289321" cy="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23545" y="329627"/>
            <a:ext cx="4333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HIV POSITIVE source</a:t>
            </a:r>
          </a:p>
        </p:txBody>
      </p:sp>
    </p:spTree>
    <p:extLst>
      <p:ext uri="{BB962C8B-B14F-4D97-AF65-F5344CB8AC3E}">
        <p14:creationId xmlns:p14="http://schemas.microsoft.com/office/powerpoint/2010/main" val="66398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456" y="914402"/>
            <a:ext cx="808427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4" y="1602786"/>
            <a:ext cx="89755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exposure prophylaxis immediate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MEDICATION.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847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up by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 HIV test at </a:t>
            </a: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6 weeks, 3 months, 6 months,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Extending follow-up to 12 months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EIA standard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virus assays not recommended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24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www.burtoncouriers.co.uk/wp-content/uploads/2015/09/urg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54" y="3710214"/>
            <a:ext cx="3859840" cy="201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25904" y="-143694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Exposure Prevention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4812" y="955620"/>
            <a:ext cx="4333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HIV POSITIVE source</a:t>
            </a:r>
          </a:p>
        </p:txBody>
      </p:sp>
    </p:spTree>
    <p:extLst>
      <p:ext uri="{BB962C8B-B14F-4D97-AF65-F5344CB8AC3E}">
        <p14:creationId xmlns:p14="http://schemas.microsoft.com/office/powerpoint/2010/main" val="23077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098800" y="697875"/>
            <a:ext cx="6272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66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ccupational</a:t>
            </a:r>
            <a:endParaRPr lang="en-US" sz="6600" b="1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29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456" y="914402"/>
            <a:ext cx="8084275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913" y="1221786"/>
            <a:ext cx="89755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Nucleoside reverse transcriptase inhibitors (NRTIs).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Nucleotide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reverse transcriptase inhibitors (</a:t>
            </a:r>
            <a:r>
              <a:rPr lang="en-US" sz="2400" b="1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NtRTIs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 err="1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Nonnucleoside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reverse transcriptase inhibitors (NNRTIs),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Protease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inhibitors(PIs), and a single fusion inhibitor.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3712" y="-137658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Antiretroviral Agents for PEP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3038" y="4226581"/>
            <a:ext cx="645510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HIV PEP should regimen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(</a:t>
            </a:r>
            <a:r>
              <a:rPr lang="en-US" sz="2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zidovudine</a:t>
            </a: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 (AZT) + lamivudine (3TC)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     complete a full 4-week</a:t>
            </a:r>
          </a:p>
        </p:txBody>
      </p:sp>
    </p:spTree>
    <p:extLst>
      <p:ext uri="{BB962C8B-B14F-4D97-AF65-F5344CB8AC3E}">
        <p14:creationId xmlns:p14="http://schemas.microsoft.com/office/powerpoint/2010/main" val="1653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r="23704"/>
          <a:stretch/>
        </p:blipFill>
        <p:spPr>
          <a:xfrm>
            <a:off x="0" y="-6"/>
            <a:ext cx="9144001" cy="68580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153150"/>
            <a:ext cx="9144000" cy="704849"/>
            <a:chOff x="0" y="6153150"/>
            <a:chExt cx="9144000" cy="704849"/>
          </a:xfrm>
        </p:grpSpPr>
        <p:sp>
          <p:nvSpPr>
            <p:cNvPr id="11" name="Rectangle 10"/>
            <p:cNvSpPr/>
            <p:nvPr/>
          </p:nvSpPr>
          <p:spPr>
            <a:xfrm>
              <a:off x="0" y="6619874"/>
              <a:ext cx="9144000" cy="238125"/>
            </a:xfrm>
            <a:prstGeom prst="rect">
              <a:avLst/>
            </a:prstGeom>
            <a:solidFill>
              <a:srgbClr val="B1BB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23824" y="6153150"/>
              <a:ext cx="371476" cy="704848"/>
            </a:xfrm>
            <a:prstGeom prst="rect">
              <a:avLst/>
            </a:prstGeom>
            <a:solidFill>
              <a:srgbClr val="146A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pic>
        <p:nvPicPr>
          <p:cNvPr id="8194" name="Picture 2" descr="http://www.sharpmindsweb.net/wp-content/uploads/2015/03/Tuberculos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39" y="1195222"/>
            <a:ext cx="7282554" cy="480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7661" y="-251332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Exposure Prevention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269" y="691773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Tuberculosis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r="23704"/>
          <a:stretch/>
        </p:blipFill>
        <p:spPr>
          <a:xfrm>
            <a:off x="0" y="-6"/>
            <a:ext cx="9144001" cy="68580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153150"/>
            <a:ext cx="9144000" cy="704849"/>
            <a:chOff x="0" y="6153150"/>
            <a:chExt cx="9144000" cy="704849"/>
          </a:xfrm>
        </p:grpSpPr>
        <p:sp>
          <p:nvSpPr>
            <p:cNvPr id="11" name="Rectangle 10"/>
            <p:cNvSpPr/>
            <p:nvPr/>
          </p:nvSpPr>
          <p:spPr>
            <a:xfrm>
              <a:off x="0" y="6619874"/>
              <a:ext cx="9144000" cy="238125"/>
            </a:xfrm>
            <a:prstGeom prst="rect">
              <a:avLst/>
            </a:prstGeom>
            <a:solidFill>
              <a:srgbClr val="B1BB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23824" y="6153150"/>
              <a:ext cx="371476" cy="704848"/>
            </a:xfrm>
            <a:prstGeom prst="rect">
              <a:avLst/>
            </a:prstGeom>
            <a:solidFill>
              <a:srgbClr val="146A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7661" y="-139226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Exposure Prevention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269" y="691773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Tuberculosis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  <p:pic>
        <p:nvPicPr>
          <p:cNvPr id="14" name="Picture 2" descr="http://upload.wikimedia.org/wikipedia/commons/thumb/7/71/Mycobacterium_tuberculosis_Ziehl-Neelsen_stain_02.jpg/220px-Mycobacterium_tuberculosis_Ziehl-Neelsen_stain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6467" y="1968323"/>
            <a:ext cx="533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72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49224" y="1040497"/>
            <a:ext cx="8490859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q"/>
            </a:pPr>
            <a:r>
              <a:rPr lang="en-GB" sz="3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T.B. Exposure is defined as:</a:t>
            </a:r>
          </a:p>
          <a:p>
            <a:pPr marL="0" indent="0" algn="just">
              <a:lnSpc>
                <a:spcPct val="150000"/>
              </a:lnSpc>
              <a:buClr>
                <a:srgbClr val="084772"/>
              </a:buClr>
              <a:buNone/>
            </a:pP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unprotected exposure to  a patient suspected to have pulmonary or laryngeal that represent a possible transmission risk to HCP and others within the medical canter institution.</a:t>
            </a:r>
            <a:r>
              <a:rPr lang="en-GB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q"/>
            </a:pPr>
            <a:r>
              <a:rPr lang="en-GB" sz="3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T.B. Exposure include:</a:t>
            </a:r>
          </a:p>
          <a:p>
            <a:pPr lvl="0">
              <a:lnSpc>
                <a:spcPct val="150000"/>
              </a:lnSpc>
              <a:buClr>
                <a:srgbClr val="084772"/>
              </a:buClr>
              <a:buFont typeface="Wingdings" panose="05000000000000000000" pitchFamily="2" charset="2"/>
              <a:buChar char="§"/>
            </a:pPr>
            <a:r>
              <a:rPr lang="en-GB" sz="3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Face-to-face </a:t>
            </a: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with  infectious TB patients.</a:t>
            </a: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84772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Entering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/>
              </a:rPr>
              <a:t> </a:t>
            </a:r>
            <a:r>
              <a:rPr lang="en-GB" sz="3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patient rooms </a:t>
            </a: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patient is present or not).</a:t>
            </a: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84772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Participating in </a:t>
            </a:r>
            <a:r>
              <a:rPr lang="en-GB" sz="3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aerosol-generating</a:t>
            </a:r>
            <a:r>
              <a:rPr lang="en-GB" sz="2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/>
              </a:rPr>
              <a:t> </a:t>
            </a: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procedures.</a:t>
            </a:r>
          </a:p>
          <a:p>
            <a:pPr marR="0" lvl="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84772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Participating in specimen processing (</a:t>
            </a:r>
            <a:r>
              <a:rPr lang="en-GB" sz="3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culture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/>
              </a:rPr>
              <a:t> </a:t>
            </a:r>
            <a:r>
              <a:rPr lang="en-GB" sz="29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661" y="104749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T.B. Exposure </a:t>
            </a:r>
          </a:p>
        </p:txBody>
      </p:sp>
    </p:spTree>
    <p:extLst>
      <p:ext uri="{BB962C8B-B14F-4D97-AF65-F5344CB8AC3E}">
        <p14:creationId xmlns:p14="http://schemas.microsoft.com/office/powerpoint/2010/main" val="160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24375" t="18032" r="22500" b="1418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024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49224" y="1040497"/>
            <a:ext cx="8490859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  <a:defRPr/>
            </a:pPr>
            <a:endParaRPr lang="en-GB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Trebuchet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661" y="104749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Varicella</a:t>
            </a:r>
            <a:r>
              <a:rPr lang="en-US" sz="32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Exposure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4" y="2091700"/>
            <a:ext cx="4412172" cy="4181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460" y="1976245"/>
            <a:ext cx="3472540" cy="41816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046" y="1253172"/>
            <a:ext cx="3111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Chicken pox</a:t>
            </a:r>
          </a:p>
        </p:txBody>
      </p:sp>
      <p:sp>
        <p:nvSpPr>
          <p:cNvPr id="3" name="Rectangle 2"/>
          <p:cNvSpPr/>
          <p:nvPr/>
        </p:nvSpPr>
        <p:spPr>
          <a:xfrm>
            <a:off x="5250426" y="1276140"/>
            <a:ext cx="3990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Varicella  Zoster</a:t>
            </a:r>
          </a:p>
        </p:txBody>
      </p:sp>
    </p:spTree>
    <p:extLst>
      <p:ext uri="{BB962C8B-B14F-4D97-AF65-F5344CB8AC3E}">
        <p14:creationId xmlns:p14="http://schemas.microsoft.com/office/powerpoint/2010/main" val="38076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253" y="1195098"/>
            <a:ext cx="4349115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Chicken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pox</a:t>
            </a:r>
          </a:p>
          <a:p>
            <a:pPr marL="85725" indent="-85725">
              <a:lnSpc>
                <a:spcPct val="150000"/>
              </a:lnSpc>
              <a:buNone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Transmission</a:t>
            </a:r>
          </a:p>
          <a:p>
            <a:pPr>
              <a:lnSpc>
                <a:spcPct val="150000"/>
              </a:lnSpc>
              <a:defRPr/>
            </a:pPr>
            <a:r>
              <a:rPr lang="en-US" b="1" u="sng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of transmission: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Airborne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</a:t>
            </a:r>
          </a:p>
          <a:p>
            <a:pPr>
              <a:lnSpc>
                <a:spcPct val="150000"/>
              </a:lnSpc>
              <a:defRPr/>
            </a:pPr>
            <a:r>
              <a:rPr lang="en-US" b="1" u="sng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Patients </a:t>
            </a:r>
            <a:r>
              <a:rPr lang="en-US" sz="1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same room.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 to face contact or  (5 minutes or more).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by a contagious person</a:t>
            </a: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endParaRPr lang="en-US" sz="14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50000"/>
              </a:lnSpc>
              <a:defRPr/>
            </a:pP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Period Of Communicability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 days before </a:t>
            </a: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rash.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 after until </a:t>
            </a: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vesicles </a:t>
            </a: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crusted.</a:t>
            </a: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-85725">
              <a:defRPr/>
            </a:pPr>
            <a:endParaRPr lang="en-US" sz="2800" b="1" dirty="0" smtClean="0"/>
          </a:p>
          <a:p>
            <a:pPr marL="85725" indent="-85725">
              <a:defRPr/>
            </a:pPr>
            <a:endParaRPr lang="en-US" sz="3200" b="1" dirty="0"/>
          </a:p>
          <a:p>
            <a:pPr marL="85725" indent="-85725">
              <a:defRPr/>
            </a:pPr>
            <a:endParaRPr lang="en-US" sz="3200" dirty="0">
              <a:latin typeface="Brush455 BT" pitchFamily="66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32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4140" y="1171957"/>
            <a:ext cx="4349115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Varicella  Zoster</a:t>
            </a:r>
          </a:p>
          <a:p>
            <a:pPr marL="85725" lvl="0" indent="-85725">
              <a:lnSpc>
                <a:spcPct val="150000"/>
              </a:lnSpc>
              <a:defRPr/>
            </a:pPr>
            <a:r>
              <a:rPr lang="en-US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Transmission</a:t>
            </a:r>
          </a:p>
          <a:p>
            <a:pPr lvl="0">
              <a:lnSpc>
                <a:spcPct val="150000"/>
              </a:lnSpc>
              <a:defRPr/>
            </a:pPr>
            <a:r>
              <a:rPr lang="en-US" b="1" u="sng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of transmission: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</a:t>
            </a:r>
          </a:p>
          <a:p>
            <a:pPr lvl="0">
              <a:lnSpc>
                <a:spcPct val="150000"/>
              </a:lnSpc>
              <a:defRPr/>
            </a:pPr>
            <a:r>
              <a:rPr lang="en-US" b="1" u="sng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r>
              <a:rPr lang="en-US" b="1" u="sng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en-US" sz="1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(e.g. touching or hugging) with a contagious person with exposed zoster lesions</a:t>
            </a: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5725" lvl="0" indent="-85725">
              <a:lnSpc>
                <a:spcPct val="150000"/>
              </a:lnSpc>
              <a:defRPr/>
            </a:pPr>
            <a:endParaRPr lang="en-US" sz="20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pPr marL="85725" lvl="0" indent="-85725">
              <a:lnSpc>
                <a:spcPct val="150000"/>
              </a:lnSpc>
              <a:defRPr/>
            </a:pPr>
            <a:endParaRPr lang="en-US" sz="20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pPr marL="85725" lvl="0" indent="-85725">
              <a:lnSpc>
                <a:spcPct val="150000"/>
              </a:lnSpc>
              <a:defRPr/>
            </a:pPr>
            <a:r>
              <a:rPr lang="en-US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Period </a:t>
            </a: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Of Communicability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until all vesicles are crusted.</a:t>
            </a:r>
          </a:p>
          <a:p>
            <a:pPr>
              <a:lnSpc>
                <a:spcPct val="150000"/>
              </a:lnSpc>
            </a:pPr>
            <a:endParaRPr lang="en-US" sz="16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32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23810" y="132750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Varicella Exposure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2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02371" y="146834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Varicella Post-Exposure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4312" y="1463218"/>
            <a:ext cx="90364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u="sng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Vaccine</a:t>
            </a:r>
          </a:p>
          <a:p>
            <a:pPr lvl="0" algn="just">
              <a:lnSpc>
                <a:spcPct val="150000"/>
              </a:lnSpc>
            </a:pPr>
            <a:r>
              <a:rPr lang="en-US" sz="2000" b="1" dirty="0">
                <a:solidFill>
                  <a:srgbClr val="00518E"/>
                </a:solidFill>
              </a:rPr>
              <a:t>Given to susceptible contacts </a:t>
            </a:r>
            <a:r>
              <a:rPr lang="en-US" sz="2000" b="1" dirty="0" smtClean="0">
                <a:solidFill>
                  <a:srgbClr val="00518E"/>
                </a:solidFill>
              </a:rPr>
              <a:t>(</a:t>
            </a:r>
            <a:r>
              <a:rPr lang="en-US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within 3 days of exposure</a:t>
            </a:r>
            <a:r>
              <a:rPr lang="en-US" sz="2000" b="1" dirty="0" smtClean="0">
                <a:solidFill>
                  <a:srgbClr val="00518E"/>
                </a:solidFill>
              </a:rPr>
              <a:t>) </a:t>
            </a:r>
            <a:r>
              <a:rPr lang="en-US" sz="2000" b="1" dirty="0">
                <a:solidFill>
                  <a:srgbClr val="00518E"/>
                </a:solidFill>
              </a:rPr>
              <a:t>may prevent or significantly modify disease.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Immunoglobulins</a:t>
            </a:r>
            <a:r>
              <a:rPr lang="en-US" sz="2400" b="1" u="sng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VZIG 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within 4days of exposure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00518E"/>
                </a:solidFill>
              </a:rPr>
              <a:t>Susceptible </a:t>
            </a:r>
            <a:r>
              <a:rPr lang="en-US" sz="2000" b="1" dirty="0" err="1">
                <a:solidFill>
                  <a:srgbClr val="00518E"/>
                </a:solidFill>
              </a:rPr>
              <a:t>immunocompromised</a:t>
            </a:r>
            <a:r>
              <a:rPr lang="en-US" sz="2000" b="1" dirty="0">
                <a:solidFill>
                  <a:srgbClr val="00518E"/>
                </a:solidFill>
              </a:rPr>
              <a:t> patients</a:t>
            </a:r>
          </a:p>
          <a:p>
            <a:pPr indent="-34766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518E"/>
                </a:solidFill>
              </a:rPr>
              <a:t>Susceptible pregnant women. (there is no assurance that VZIG will prevent congenital malformations in the fetus, but it may modify varicella severity ).</a:t>
            </a:r>
          </a:p>
          <a:p>
            <a:pPr lvl="0" algn="just">
              <a:lnSpc>
                <a:spcPct val="150000"/>
              </a:lnSpc>
            </a:pPr>
            <a:r>
              <a:rPr lang="en-US" sz="2400" b="1" u="sng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Sick leave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000" b="1" dirty="0">
                <a:solidFill>
                  <a:srgbClr val="00518E"/>
                </a:solidFill>
              </a:rPr>
              <a:t>Remain off work from days 10-21 post </a:t>
            </a:r>
            <a:r>
              <a:rPr lang="en-US" sz="2000" b="1" dirty="0" smtClean="0">
                <a:solidFill>
                  <a:srgbClr val="00518E"/>
                </a:solidFill>
              </a:rPr>
              <a:t>exposure.</a:t>
            </a:r>
            <a:endParaRPr lang="en-US" sz="2000" b="1" dirty="0">
              <a:solidFill>
                <a:srgbClr val="00518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201" t="8023" r="4771" b="9854"/>
          <a:stretch/>
        </p:blipFill>
        <p:spPr>
          <a:xfrm>
            <a:off x="6682411" y="4778188"/>
            <a:ext cx="1986460" cy="18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r="23704"/>
          <a:stretch/>
        </p:blipFill>
        <p:spPr>
          <a:xfrm>
            <a:off x="0" y="-6"/>
            <a:ext cx="9144001" cy="68580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153150"/>
            <a:ext cx="9144000" cy="704849"/>
            <a:chOff x="0" y="6153150"/>
            <a:chExt cx="9144000" cy="704849"/>
          </a:xfrm>
        </p:grpSpPr>
        <p:sp>
          <p:nvSpPr>
            <p:cNvPr id="11" name="Rectangle 10"/>
            <p:cNvSpPr/>
            <p:nvPr/>
          </p:nvSpPr>
          <p:spPr>
            <a:xfrm>
              <a:off x="0" y="6619874"/>
              <a:ext cx="9144000" cy="238125"/>
            </a:xfrm>
            <a:prstGeom prst="rect">
              <a:avLst/>
            </a:prstGeom>
            <a:solidFill>
              <a:srgbClr val="B1BB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10800000">
              <a:off x="123824" y="6153150"/>
              <a:ext cx="371476" cy="704848"/>
            </a:xfrm>
            <a:prstGeom prst="rect">
              <a:avLst/>
            </a:prstGeom>
            <a:solidFill>
              <a:srgbClr val="146A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-153975"/>
            <a:ext cx="798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Immunization </a:t>
            </a:r>
            <a:r>
              <a:rPr lang="en-US" sz="32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For </a:t>
            </a: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Healthcare Workers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21025"/>
              </p:ext>
            </p:extLst>
          </p:nvPr>
        </p:nvGraphicFramePr>
        <p:xfrm>
          <a:off x="628649" y="1825625"/>
          <a:ext cx="8176137" cy="327731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94550"/>
                <a:gridCol w="5281587"/>
              </a:tblGrid>
              <a:tr h="572649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smtClean="0"/>
                        <a:t>Vaccine</a:t>
                      </a:r>
                      <a:endParaRPr lang="en-GB" sz="2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smtClean="0"/>
                        <a:t>Schedule</a:t>
                      </a:r>
                      <a:endParaRPr lang="en-GB" sz="2800" b="1" dirty="0"/>
                    </a:p>
                  </a:txBody>
                  <a:tcPr marL="68580" marR="68580" marT="34290" marB="34290"/>
                </a:tc>
              </a:tr>
              <a:tr h="1066009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smtClean="0"/>
                        <a:t>Hepatitis B</a:t>
                      </a:r>
                      <a:endParaRPr lang="en-GB" sz="2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smtClean="0"/>
                        <a:t>1 ml intramuscularly at </a:t>
                      </a:r>
                      <a:r>
                        <a:rPr lang="en-GB" sz="2800" b="1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en-GB" sz="2800" b="1" dirty="0" smtClean="0"/>
                        <a:t> (1-4M)/</a:t>
                      </a:r>
                    </a:p>
                    <a:p>
                      <a:pPr algn="l"/>
                      <a:r>
                        <a:rPr lang="en-GB" sz="28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en-GB" sz="2800" b="1" dirty="0" smtClean="0"/>
                        <a:t>(2-17)/and  </a:t>
                      </a:r>
                      <a:r>
                        <a:rPr lang="en-GB" sz="2800" b="1" dirty="0" smtClean="0">
                          <a:solidFill>
                            <a:srgbClr val="FF0000"/>
                          </a:solidFill>
                        </a:rPr>
                        <a:t>6 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572649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smtClean="0"/>
                        <a:t>Influenza</a:t>
                      </a:r>
                      <a:endParaRPr lang="en-GB" sz="2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GB" sz="2800" b="1" dirty="0" smtClean="0"/>
                        <a:t>  0.5 ml  intramuscularly</a:t>
                      </a:r>
                      <a:r>
                        <a:rPr lang="en-GB" sz="2800" b="1" baseline="0" dirty="0" smtClean="0"/>
                        <a:t> annually</a:t>
                      </a:r>
                      <a:endParaRPr lang="en-GB" sz="2800" b="1" dirty="0"/>
                    </a:p>
                  </a:txBody>
                  <a:tcPr marL="68580" marR="68580" marT="34290" marB="34290"/>
                </a:tc>
              </a:tr>
              <a:tr h="1066009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 smtClean="0"/>
                        <a:t>Varicella</a:t>
                      </a:r>
                      <a:endParaRPr lang="en-GB" sz="2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smtClean="0"/>
                        <a:t>   0.5 ml subcutaneously </a:t>
                      </a:r>
                      <a:r>
                        <a:rPr lang="en-GB" sz="2800" b="1" dirty="0" smtClean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lang="en-GB" sz="2800" b="1" dirty="0" smtClean="0"/>
                        <a:t>doses (4-8 w)</a:t>
                      </a: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51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4437" y="187764"/>
            <a:ext cx="798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48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MERS-</a:t>
            </a:r>
            <a:r>
              <a:rPr lang="en-US" sz="4800" b="1" dirty="0" err="1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CoV</a:t>
            </a:r>
            <a:r>
              <a:rPr lang="en-US" sz="48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Exposure</a:t>
            </a:r>
            <a:endParaRPr lang="en-US" sz="48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791" b="69338"/>
          <a:stretch/>
        </p:blipFill>
        <p:spPr>
          <a:xfrm>
            <a:off x="994767" y="1810871"/>
            <a:ext cx="6684171" cy="3872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367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642" y="-60124"/>
            <a:ext cx="6338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I.C Occupational program </a:t>
            </a:r>
            <a:endParaRPr lang="en-US" sz="32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824" y="1118062"/>
            <a:ext cx="86698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518E"/>
                </a:solidFill>
              </a:rPr>
              <a:t>Pre-Employment </a:t>
            </a:r>
            <a:r>
              <a:rPr lang="en-US" b="1" dirty="0" smtClean="0">
                <a:solidFill>
                  <a:srgbClr val="00518E"/>
                </a:solidFill>
              </a:rPr>
              <a:t>check-up</a:t>
            </a:r>
            <a:endParaRPr lang="en-US" b="1" dirty="0">
              <a:solidFill>
                <a:srgbClr val="00518E"/>
              </a:solidFill>
            </a:endParaRP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518E"/>
                </a:solidFill>
              </a:rPr>
              <a:t>TST/ </a:t>
            </a:r>
            <a:r>
              <a:rPr lang="en-US" b="1" dirty="0" err="1">
                <a:solidFill>
                  <a:srgbClr val="00518E"/>
                </a:solidFill>
              </a:rPr>
              <a:t>QuantiFERON</a:t>
            </a:r>
            <a:r>
              <a:rPr lang="en-US" b="1" dirty="0">
                <a:solidFill>
                  <a:srgbClr val="00518E"/>
                </a:solidFill>
              </a:rPr>
              <a:t>-TB Annually.</a:t>
            </a: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0518E"/>
                </a:solidFill>
              </a:rPr>
              <a:t>Fit </a:t>
            </a:r>
            <a:r>
              <a:rPr lang="en-US" b="1" dirty="0" smtClean="0">
                <a:solidFill>
                  <a:srgbClr val="00518E"/>
                </a:solidFill>
              </a:rPr>
              <a:t>test for N95 Respirator.</a:t>
            </a: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518E"/>
                </a:solidFill>
              </a:rPr>
              <a:t>Post exposure management.</a:t>
            </a: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518E"/>
                </a:solidFill>
              </a:rPr>
              <a:t>Staff immunization  </a:t>
            </a:r>
            <a:endParaRPr lang="en-US" b="1" dirty="0">
              <a:solidFill>
                <a:srgbClr val="00518E"/>
              </a:solidFill>
            </a:endParaRPr>
          </a:p>
          <a:p>
            <a:pPr algn="just">
              <a:lnSpc>
                <a:spcPct val="150000"/>
              </a:lnSpc>
              <a:buClr>
                <a:srgbClr val="1C7C1C"/>
              </a:buClr>
            </a:pPr>
            <a:endParaRPr lang="en-US" b="1" dirty="0">
              <a:solidFill>
                <a:srgbClr val="00518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244" y="5442661"/>
            <a:ext cx="39475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00518E"/>
                </a:solidFill>
              </a:rPr>
              <a:t>Influenza </a:t>
            </a:r>
            <a:r>
              <a:rPr lang="en-US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(</a:t>
            </a:r>
            <a:r>
              <a:rPr lang="en-GB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annually)</a:t>
            </a:r>
            <a:endParaRPr lang="en-US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477" y="3433478"/>
            <a:ext cx="1516249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518E"/>
                </a:solidFill>
              </a:rPr>
              <a:t>Hepatitis B</a:t>
            </a: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518E"/>
                </a:solidFill>
              </a:rPr>
              <a:t>Measles</a:t>
            </a: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518E"/>
                </a:solidFill>
              </a:rPr>
              <a:t>Mumps</a:t>
            </a: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518E"/>
                </a:solidFill>
              </a:rPr>
              <a:t>Rubella</a:t>
            </a:r>
          </a:p>
          <a:p>
            <a:pPr marL="285750" indent="-285750" algn="just">
              <a:lnSpc>
                <a:spcPct val="150000"/>
              </a:lnSpc>
              <a:buClr>
                <a:srgbClr val="1C7C1C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518E"/>
                </a:solidFill>
              </a:rPr>
              <a:t>Varicella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521" t="8995"/>
          <a:stretch/>
        </p:blipFill>
        <p:spPr>
          <a:xfrm>
            <a:off x="4118463" y="2907157"/>
            <a:ext cx="5017070" cy="237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4437" y="187764"/>
            <a:ext cx="798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48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MERS-</a:t>
            </a:r>
            <a:r>
              <a:rPr lang="en-US" sz="4800" b="1" dirty="0" err="1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CoV</a:t>
            </a:r>
            <a:r>
              <a:rPr lang="en-US" sz="48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Exposure</a:t>
            </a:r>
            <a:endParaRPr lang="en-US" sz="48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1302" y="0"/>
            <a:ext cx="9448800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152400" y="685800"/>
            <a:ext cx="4495800" cy="6103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Adults </a:t>
            </a: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(&gt; 14 years)</a:t>
            </a:r>
            <a:r>
              <a:rPr lang="en-US" sz="17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</a:p>
          <a:p>
            <a:pPr marL="457200" marR="0" lvl="0" indent="-336550" algn="just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romanUcPeriod"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Acute respiratory illness with clinical and/or radiological, evidence of pulmonary parenchymal disease (pneumonia or Acute Respiratory Distress Syndrome)</a:t>
            </a:r>
          </a:p>
          <a:p>
            <a:pPr marL="457200" marR="0" lvl="0" indent="-336550" algn="just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romanUcPeriod"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hospitalized patient with healthcare associated pneumonia based on clinical and radiological evidence.</a:t>
            </a:r>
          </a:p>
          <a:p>
            <a:pPr marL="457200" marR="0" lvl="0" indent="-336550" algn="just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romanUcPeriod"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Upper or lower respiratory illness within 2 weeks after exposure to a confirmed or probable case.</a:t>
            </a:r>
          </a:p>
          <a:p>
            <a:pPr marL="457200" marR="0" lvl="0" indent="-336550" algn="just" rtl="0">
              <a:spcBef>
                <a:spcPts val="0"/>
              </a:spcBef>
              <a:buClr>
                <a:schemeClr val="dk1"/>
              </a:buClr>
              <a:buSzPct val="100000"/>
              <a:buAutoNum type="romanUcPeriod"/>
            </a:pPr>
            <a:r>
              <a:rPr lang="en-US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Unexplained acute febrile (≥38°C) illness, AND body aches, headache, diarrhea, or nausea/vomiting, with or without respiratory symptoms, AND leucopenia (WBC&lt;3.5x109/L) and thrombocytopenia (platelets&lt;150x109/L)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0" indent="-336550" algn="just" rtl="0">
              <a:spcBef>
                <a:spcPts val="0"/>
              </a:spcBef>
              <a:buClr>
                <a:srgbClr val="980000"/>
              </a:buClr>
              <a:buSzPct val="100000"/>
              <a:buFont typeface="Calibri"/>
              <a:buAutoNum type="romanUcPeriod"/>
            </a:pPr>
            <a:r>
              <a:rPr lang="en-US" sz="17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Unexplained febrile illness with recent (14 days) exposure to camels or camel products</a:t>
            </a:r>
          </a:p>
        </p:txBody>
      </p:sp>
      <p:sp>
        <p:nvSpPr>
          <p:cNvPr id="137" name="Shape 137"/>
          <p:cNvSpPr/>
          <p:nvPr/>
        </p:nvSpPr>
        <p:spPr>
          <a:xfrm>
            <a:off x="4724400" y="762000"/>
            <a:ext cx="4190999" cy="5181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Pediatrics (≤ 14 years)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42900" algn="just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  <a:buAutoNum type="romanUcPeriod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Meets the above case definitions and has at least one of the following:</a:t>
            </a:r>
          </a:p>
          <a:p>
            <a:pPr marL="0" marR="0" lvl="0" indent="0" algn="just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0" algn="just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History of exposure to a confirmed or suspected MERS CoV in the 14 days prior to onset of symptoms</a:t>
            </a:r>
          </a:p>
          <a:p>
            <a:pPr marL="457200" marR="0" lvl="1" indent="0" algn="just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1" indent="0" algn="just" rtl="0"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▪"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History of contact with camels or camel products in the 14 days prior to onset of symptoms</a:t>
            </a:r>
          </a:p>
          <a:p>
            <a:pPr marL="457200" marR="0" lvl="1" indent="0" algn="just" rtl="0">
              <a:spcBef>
                <a:spcPts val="0"/>
              </a:spcBef>
              <a:buClr>
                <a:schemeClr val="dk1"/>
              </a:buClr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II. </a:t>
            </a: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Unexplained severe pneumonia</a:t>
            </a:r>
          </a:p>
          <a:p>
            <a:pPr marL="457200" marR="0" lvl="1" indent="0" algn="l" rtl="0">
              <a:spcBef>
                <a:spcPts val="0"/>
              </a:spcBef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4724400" y="5943600"/>
            <a:ext cx="4419599" cy="738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Patient’s receiving dialysis and those with heart failure could present atypically and high index of suspicion is required.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685800" y="78300"/>
            <a:ext cx="8229600" cy="683700"/>
          </a:xfrm>
          <a:prstGeom prst="rect">
            <a:avLst/>
          </a:prstGeom>
          <a:solidFill>
            <a:srgbClr val="0B7F69"/>
          </a:soli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FCF6DC"/>
              </a:buClr>
              <a:buSzPct val="25000"/>
              <a:buFont typeface="Arial"/>
              <a:buNone/>
            </a:pPr>
            <a:r>
              <a:rPr lang="en-US" sz="4070">
                <a:solidFill>
                  <a:srgbClr val="FCF6DC"/>
                </a:solidFill>
                <a:latin typeface="Arial"/>
                <a:ea typeface="Arial"/>
                <a:cs typeface="Arial"/>
                <a:sym typeface="Arial"/>
              </a:rPr>
              <a:t>Suspected case of MERS-COV </a:t>
            </a:r>
          </a:p>
        </p:txBody>
      </p:sp>
    </p:spTree>
    <p:extLst>
      <p:ext uri="{BB962C8B-B14F-4D97-AF65-F5344CB8AC3E}">
        <p14:creationId xmlns:p14="http://schemas.microsoft.com/office/powerpoint/2010/main" val="442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29499" y="0"/>
            <a:ext cx="8848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Probable </a:t>
            </a: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case</a:t>
            </a:r>
            <a:endParaRPr lang="en-US" sz="3600" b="1" dirty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9499" y="1166842"/>
            <a:ext cx="89670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>
                <a:srgbClr val="0B7F69"/>
              </a:buClr>
              <a:buSzPct val="100000"/>
              <a:buFont typeface="Arial"/>
              <a:buChar char="•"/>
            </a:pP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A probable case is a patient in category </a:t>
            </a:r>
            <a:r>
              <a: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 or II </a:t>
            </a:r>
            <a:r>
              <a:rPr lang="en-US" sz="2400" b="1" dirty="0" smtClean="0"/>
              <a:t>with </a:t>
            </a:r>
            <a:r>
              <a:rPr lang="en-US" sz="2400" b="1" dirty="0" smtClean="0">
                <a:latin typeface="Arial"/>
                <a:ea typeface="Arial"/>
                <a:cs typeface="Arial"/>
                <a:sym typeface="Arial"/>
              </a:rPr>
              <a:t>inconclusive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laboratory </a:t>
            </a:r>
            <a:r>
              <a:rPr lang="en-US" sz="2400" b="1" dirty="0" smtClean="0">
                <a:latin typeface="Arial"/>
                <a:ea typeface="Arial"/>
                <a:cs typeface="Arial"/>
                <a:sym typeface="Arial"/>
              </a:rPr>
              <a:t>results </a:t>
            </a:r>
            <a:r>
              <a:rPr lang="en-US" sz="2400" b="1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en-US" sz="2400" b="1" dirty="0" smtClean="0">
                <a:latin typeface="Arial"/>
                <a:ea typeface="Arial"/>
                <a:cs typeface="Arial"/>
                <a:sym typeface="Arial"/>
              </a:rPr>
              <a:t> :</a:t>
            </a:r>
          </a:p>
          <a:p>
            <a:pPr lvl="0" algn="just">
              <a:lnSpc>
                <a:spcPct val="150000"/>
              </a:lnSpc>
              <a:buClr>
                <a:srgbClr val="0B7F69"/>
              </a:buClr>
              <a:buSzPct val="100000"/>
            </a:pPr>
            <a:r>
              <a:rPr lang="en-US" sz="2400" b="1" dirty="0" smtClean="0">
                <a:solidFill>
                  <a:srgbClr val="0B7F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smtClean="0">
                <a:latin typeface="Arial"/>
                <a:ea typeface="Arial"/>
                <a:cs typeface="Arial"/>
                <a:sym typeface="Arial"/>
              </a:rPr>
              <a:t>close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contact of a laboratory-confirmed MERS-CoV </a:t>
            </a:r>
            <a:r>
              <a:rPr lang="en-US" sz="2400" b="1" dirty="0" smtClean="0">
                <a:latin typeface="Arial"/>
                <a:ea typeface="Arial"/>
                <a:cs typeface="Arial"/>
                <a:sym typeface="Arial"/>
              </a:rPr>
              <a:t>case ,                        works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in a hospital where MERS-CoV cases are cared </a:t>
            </a:r>
            <a:r>
              <a:rPr lang="en-US" sz="2400" b="1" dirty="0" smtClean="0">
                <a:latin typeface="Arial"/>
                <a:ea typeface="Arial"/>
                <a:cs typeface="Arial"/>
                <a:sym typeface="Arial"/>
              </a:rPr>
              <a:t>for</a:t>
            </a:r>
            <a:endParaRPr lang="en-US" sz="2400" b="1" dirty="0" smtClean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lnSpc>
                <a:spcPct val="150000"/>
              </a:lnSpc>
              <a:buClr>
                <a:srgbClr val="0B7F69"/>
              </a:buClr>
              <a:buSzPct val="100000"/>
            </a:pPr>
            <a:r>
              <a:rPr lang="en-US" sz="32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</a:t>
            </a:r>
            <a:r>
              <a:rPr lang="en-US" sz="24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dirty="0">
                <a:latin typeface="Arial"/>
                <a:ea typeface="Arial"/>
                <a:cs typeface="Arial"/>
                <a:sym typeface="Arial"/>
              </a:rPr>
              <a:t>had recent contact with camels or camel products </a:t>
            </a:r>
            <a:endParaRPr lang="en-US" sz="2400" b="1" dirty="0" smtClean="0">
              <a:latin typeface="Arial"/>
              <a:ea typeface="Arial"/>
              <a:cs typeface="Arial"/>
              <a:sym typeface="Arial"/>
            </a:endParaRPr>
          </a:p>
          <a:p>
            <a:pPr lvl="0" fontAlgn="t">
              <a:lnSpc>
                <a:spcPct val="150000"/>
              </a:lnSpc>
              <a:buClr>
                <a:srgbClr val="0070C0"/>
              </a:buClr>
              <a:buSzPct val="100000"/>
            </a:pPr>
            <a:r>
              <a:rPr lang="en-US" sz="3600" b="1" dirty="0" smtClean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Confirmed </a:t>
            </a:r>
            <a:r>
              <a:rPr lang="en-US" sz="36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sym typeface="Arial"/>
              </a:rPr>
              <a:t>case </a:t>
            </a:r>
            <a:endParaRPr lang="en-US" sz="3600" b="1" dirty="0" smtClean="0">
              <a:solidFill>
                <a:srgbClr val="1869A1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Arial"/>
            </a:endParaRPr>
          </a:p>
          <a:p>
            <a:pPr lvl="0" fontAlgn="t">
              <a:lnSpc>
                <a:spcPct val="150000"/>
              </a:lnSpc>
              <a:buClr>
                <a:srgbClr val="0070C0"/>
              </a:buClr>
              <a:buSzPct val="100000"/>
            </a:pPr>
            <a:r>
              <a:rPr lang="en-US" sz="3600" b="1" dirty="0"/>
              <a:t>positive PCR</a:t>
            </a:r>
            <a:endParaRPr lang="en-US" sz="3600" b="1" dirty="0"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03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222377" cy="691678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t="71722"/>
          <a:stretch/>
        </p:blipFill>
        <p:spPr>
          <a:xfrm>
            <a:off x="-722811" y="6548846"/>
            <a:ext cx="9866810" cy="3091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80458" y="193132"/>
            <a:ext cx="5860868" cy="660307"/>
          </a:xfrm>
          <a:prstGeom prst="roundRect">
            <a:avLst/>
          </a:prstGeom>
          <a:solidFill>
            <a:srgbClr val="0847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MERS-COV diagnosis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12379"/>
          <a:stretch/>
        </p:blipFill>
        <p:spPr bwMode="auto">
          <a:xfrm>
            <a:off x="1" y="0"/>
            <a:ext cx="9243152" cy="68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28810" y="2049137"/>
            <a:ext cx="1266939" cy="11457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94771" y="4966771"/>
            <a:ext cx="1266939" cy="11457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8810" y="3598843"/>
            <a:ext cx="1266939" cy="114575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80745" y="218633"/>
            <a:ext cx="5773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MERS-</a:t>
            </a:r>
            <a:r>
              <a:rPr lang="en-US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CoV</a:t>
            </a: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 D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iagnosis 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 b="5336"/>
          <a:stretch/>
        </p:blipFill>
        <p:spPr bwMode="auto">
          <a:xfrm>
            <a:off x="247926" y="1295851"/>
            <a:ext cx="4665638" cy="1805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589" y="3255062"/>
            <a:ext cx="4719785" cy="204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6877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Stable patients &amp; non-aerosolized procedures: </a:t>
            </a:r>
            <a:br>
              <a:rPr lang="en-US" sz="2400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en-US" sz="18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Standard Precautions, plus</a:t>
            </a:r>
            <a:r>
              <a:rPr lang="ar-SA" sz="18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/>
            </a:r>
            <a:br>
              <a:rPr lang="ar-SA" sz="18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Contact and Droplet Isolation Precautions </a:t>
            </a:r>
            <a:br>
              <a:rPr lang="en-US" sz="24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3" y="1531144"/>
            <a:ext cx="4036068" cy="467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18" y="1531145"/>
            <a:ext cx="4306529" cy="46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5" y="438868"/>
            <a:ext cx="8338369" cy="1325563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Critically-ill patients &amp; aerosolized procedures</a:t>
            </a:r>
            <a:r>
              <a:rPr lang="en-US" sz="2000" dirty="0">
                <a:solidFill>
                  <a:srgbClr val="0B7F69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 </a:t>
            </a:r>
            <a:br>
              <a:rPr lang="en-US" sz="2000" dirty="0">
                <a:solidFill>
                  <a:srgbClr val="0B7F69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en-US" sz="18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Standard Precautions, plus</a:t>
            </a:r>
            <a:r>
              <a:rPr lang="ar-SA" sz="18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/>
            </a:r>
            <a:br>
              <a:rPr lang="ar-SA" sz="18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Contact and Airborne Isolation Precautions </a:t>
            </a:r>
            <a:br>
              <a:rPr lang="en-US" sz="2000" dirty="0">
                <a:solidFill>
                  <a:srgbClr val="FF0000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361"/>
            <a:ext cx="4238317" cy="4984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68361"/>
            <a:ext cx="4277032" cy="498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3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88" y="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6600" dirty="0" smtClean="0">
                <a:latin typeface="Rage Italic" panose="03070502040507070304" pitchFamily="66" charset="0"/>
              </a:rPr>
              <a:t>Home isolation</a:t>
            </a:r>
            <a:r>
              <a:rPr lang="ar-SA" dirty="0">
                <a:latin typeface="Rage Italic" panose="03070502040507070304" pitchFamily="66" charset="0"/>
              </a:rPr>
              <a:t/>
            </a:r>
            <a:br>
              <a:rPr lang="ar-SA" dirty="0">
                <a:latin typeface="Rage Italic" panose="03070502040507070304" pitchFamily="66" charset="0"/>
              </a:rPr>
            </a:b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502" t="32487" r="21492" b="5617"/>
          <a:stretch/>
        </p:blipFill>
        <p:spPr>
          <a:xfrm>
            <a:off x="-7375" y="896476"/>
            <a:ext cx="9151375" cy="53568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077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85364" y="240424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MERS-</a:t>
            </a:r>
            <a:r>
              <a:rPr lang="en-US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CoV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 Post-Exposure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237" y="1065625"/>
            <a:ext cx="445576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u="sng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High-risk unprotected exposure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(</a:t>
            </a:r>
            <a:r>
              <a:rPr lang="en-US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Contact with confirmed case within 1.5 meters for &gt; 10 minutes</a:t>
            </a:r>
            <a:r>
              <a:rPr lang="en-US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) </a:t>
            </a:r>
          </a:p>
          <a:p>
            <a:endParaRPr lang="en-US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pPr marL="630238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for MERS-</a:t>
            </a:r>
            <a:r>
              <a:rPr lang="en-US" sz="2000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even if asymptomatic. </a:t>
            </a:r>
          </a:p>
          <a:p>
            <a:pPr marL="630238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only after 24 h of exposure. </a:t>
            </a:r>
          </a:p>
          <a:p>
            <a:pPr marL="630238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 the testing for symptomatic cases.</a:t>
            </a:r>
          </a:p>
          <a:p>
            <a:pPr marL="630238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Sick leave for contact until the test is reported as negative.</a:t>
            </a:r>
          </a:p>
          <a:p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999" y="1065625"/>
            <a:ext cx="439187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buFont typeface="Wingdings" panose="05000000000000000000" pitchFamily="2" charset="2"/>
              <a:buChar char="q"/>
            </a:pPr>
            <a:r>
              <a:rPr lang="en-US" sz="2400" b="1" u="sng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Low-risk unprotected exposure</a:t>
            </a:r>
          </a:p>
          <a:p>
            <a:pPr hangingPunct="0"/>
            <a:endParaRPr lang="en-US" sz="2400" b="1" u="sng" dirty="0" smtClean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hangingPunct="0"/>
            <a:r>
              <a:rPr lang="en-US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(Contact </a:t>
            </a:r>
            <a:r>
              <a:rPr lang="en-US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with confirmed  case &gt; 1.5 meters and/or for &lt; 10 minutes</a:t>
            </a:r>
            <a:r>
              <a:rPr lang="en-US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)</a:t>
            </a:r>
            <a:endParaRPr lang="en-US" sz="2400" b="1" u="sng" dirty="0" smtClean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hangingPunct="0">
              <a:buFont typeface="Wingdings" panose="05000000000000000000" pitchFamily="2" charset="2"/>
              <a:buChar char="q"/>
            </a:pPr>
            <a:r>
              <a:rPr lang="en-US" sz="2400" b="1" u="sng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Protected exposure</a:t>
            </a:r>
          </a:p>
          <a:p>
            <a:pPr algn="just" hangingPunct="0"/>
            <a:r>
              <a:rPr lang="en-US" sz="2400" b="1" u="sng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hangingPunct="0"/>
            <a:r>
              <a:rPr lang="en-US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( </a:t>
            </a:r>
            <a:r>
              <a:rPr lang="en-US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having appropriate isolation precautions &amp; PPE) </a:t>
            </a:r>
            <a:endParaRPr lang="en-US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pPr algn="just" hangingPunct="0"/>
            <a:endParaRPr lang="en-US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pPr marL="800100" lvl="1" indent="-342900" hangingPunct="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for MERS-</a:t>
            </a:r>
            <a:r>
              <a:rPr lang="en-US" sz="2000" dirty="0" err="1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not recommended if asymptomatic. </a:t>
            </a:r>
          </a:p>
          <a:p>
            <a:pPr marL="800100" lvl="1" indent="-342900" hangingPunct="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to work in the hospital unless  becomes symptomatic.</a:t>
            </a:r>
          </a:p>
        </p:txBody>
      </p:sp>
    </p:spTree>
    <p:extLst>
      <p:ext uri="{BB962C8B-B14F-4D97-AF65-F5344CB8AC3E}">
        <p14:creationId xmlns:p14="http://schemas.microsoft.com/office/powerpoint/2010/main" val="133938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9" y="-402066"/>
            <a:ext cx="7521677" cy="1596685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Algorithm for managing suspected patients </a:t>
            </a:r>
            <a:r>
              <a:rPr lang="en-US" sz="2400" dirty="0" smtClean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with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99652"/>
            <a:ext cx="9026013" cy="52773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420" y="1337417"/>
            <a:ext cx="8654100" cy="4345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7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5103" y="107455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Post exposure management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49518" y="2248969"/>
            <a:ext cx="6051261" cy="2809239"/>
            <a:chOff x="404812" y="1547983"/>
            <a:chExt cx="6051261" cy="2809239"/>
          </a:xfrm>
        </p:grpSpPr>
        <p:sp>
          <p:nvSpPr>
            <p:cNvPr id="6" name="Rounded Rectangle 5"/>
            <p:cNvSpPr/>
            <p:nvPr/>
          </p:nvSpPr>
          <p:spPr>
            <a:xfrm>
              <a:off x="404812" y="1547983"/>
              <a:ext cx="3568881" cy="614951"/>
            </a:xfrm>
            <a:prstGeom prst="roundRect">
              <a:avLst/>
            </a:prstGeom>
            <a:solidFill>
              <a:srgbClr val="08477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Blood borne pathogen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787556" y="2297125"/>
              <a:ext cx="3568881" cy="618648"/>
            </a:xfrm>
            <a:prstGeom prst="roundRect">
              <a:avLst/>
            </a:prstGeom>
            <a:solidFill>
              <a:srgbClr val="B1BB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146A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Tuberculosis</a:t>
              </a:r>
              <a:endParaRPr lang="en-US" sz="3200" b="1" dirty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95301" y="3007746"/>
              <a:ext cx="3568881" cy="604379"/>
            </a:xfrm>
            <a:prstGeom prst="roundRect">
              <a:avLst/>
            </a:prstGeom>
            <a:solidFill>
              <a:srgbClr val="08477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Varicella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887192" y="3738574"/>
              <a:ext cx="3568881" cy="618648"/>
            </a:xfrm>
            <a:prstGeom prst="roundRect">
              <a:avLst/>
            </a:prstGeom>
            <a:solidFill>
              <a:srgbClr val="B1BB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 smtClean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146A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MERS-</a:t>
              </a:r>
              <a:r>
                <a:rPr lang="en-US" sz="3200" b="1" dirty="0" err="1" smtClean="0">
                  <a:solidFill>
                    <a:srgbClr val="146A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CoV</a:t>
              </a:r>
              <a:endParaRPr lang="en-US" sz="3200" b="1" dirty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b="1" dirty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83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Documents and Settings\Dr.Nawja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0" y="640934"/>
            <a:ext cx="7751036" cy="4725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98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879" y="755002"/>
            <a:ext cx="80842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None/>
            </a:pPr>
            <a:r>
              <a:rPr lang="en-GB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Blood </a:t>
            </a:r>
            <a:r>
              <a:rPr lang="en-GB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Borne Viruses </a:t>
            </a: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en-US" sz="2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911225" indent="-571500">
              <a:lnSpc>
                <a:spcPct val="300000"/>
              </a:lnSpc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B</a:t>
            </a:r>
          </a:p>
          <a:p>
            <a:pPr marL="911225" indent="-571500">
              <a:lnSpc>
                <a:spcPct val="300000"/>
              </a:lnSpc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C</a:t>
            </a:r>
          </a:p>
          <a:p>
            <a:pPr marL="911225" indent="-571500">
              <a:lnSpc>
                <a:spcPct val="300000"/>
              </a:lnSpc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/ AIDS </a:t>
            </a:r>
            <a:endParaRPr lang="en-US" sz="24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79" y="151049"/>
            <a:ext cx="57732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Blood borne pathogens</a:t>
            </a:r>
          </a:p>
          <a:p>
            <a:endParaRPr lang="en-US" sz="3600" dirty="0"/>
          </a:p>
        </p:txBody>
      </p:sp>
      <p:pic>
        <p:nvPicPr>
          <p:cNvPr id="16" name="Picture 15" descr="Image result for blood spill 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2" y="4605866"/>
            <a:ext cx="3307126" cy="16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51460" y="2782249"/>
            <a:ext cx="1155621" cy="90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Image result for hiv vir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43" y="3929742"/>
            <a:ext cx="1027176" cy="99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epatitis b viru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5"/>
          <a:stretch/>
        </p:blipFill>
        <p:spPr bwMode="auto">
          <a:xfrm>
            <a:off x="4133390" y="1490604"/>
            <a:ext cx="1392829" cy="10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513" y="1672613"/>
            <a:ext cx="864897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B (</a:t>
            </a:r>
            <a:r>
              <a:rPr lang="en-US" sz="32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source)        -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Hepatitis C </a:t>
            </a:r>
            <a:r>
              <a:rPr lang="en-US" sz="32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(positive source)        -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2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(positive source)</a:t>
            </a:r>
            <a:r>
              <a:rPr lang="en-US" sz="40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  <a:p>
            <a:pPr marL="457200" indent="-457200">
              <a:lnSpc>
                <a:spcPct val="150000"/>
              </a:lnSpc>
              <a:buNone/>
            </a:pPr>
            <a:r>
              <a:rPr lang="en-US" sz="16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(Estimated risk from person infected)</a:t>
            </a:r>
            <a:endParaRPr lang="en-US" sz="16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17858" y="5930551"/>
            <a:ext cx="60801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</a:rPr>
              <a:t>(UKED 1998)  (Alder 1997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18E"/>
                </a:solidFill>
                <a:effectLst/>
                <a:uLnTx/>
                <a:uFillTx/>
              </a:rPr>
              <a:t>)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" y="4631495"/>
            <a:ext cx="3742129" cy="17422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5301" y="1061376"/>
            <a:ext cx="5773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Blood borne 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pathogens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661" y="-75240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Exposure Prevention</a:t>
            </a:r>
          </a:p>
        </p:txBody>
      </p:sp>
    </p:spTree>
    <p:extLst>
      <p:ext uri="{BB962C8B-B14F-4D97-AF65-F5344CB8AC3E}">
        <p14:creationId xmlns:p14="http://schemas.microsoft.com/office/powerpoint/2010/main" val="8381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30280"/>
            <a:ext cx="864897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518E"/>
                </a:solidFill>
              </a:rPr>
              <a:t>A percutaneous injury  or contact of mucous membrane or </a:t>
            </a:r>
            <a:r>
              <a:rPr lang="en-US" sz="2000" b="1" dirty="0" smtClean="0">
                <a:solidFill>
                  <a:srgbClr val="00518E"/>
                </a:solidFill>
              </a:rPr>
              <a:t>non-intact </a:t>
            </a:r>
            <a:r>
              <a:rPr lang="en-US" sz="2000" b="1" dirty="0">
                <a:solidFill>
                  <a:srgbClr val="00518E"/>
                </a:solidFill>
              </a:rPr>
              <a:t>skin    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518E"/>
                </a:solidFill>
              </a:rPr>
              <a:t> </a:t>
            </a:r>
            <a:r>
              <a:rPr lang="en-US" sz="2400" b="1" dirty="0" smtClean="0">
                <a:solidFill>
                  <a:srgbClr val="00518E"/>
                </a:solidFill>
              </a:rPr>
              <a:t>     </a:t>
            </a:r>
            <a:r>
              <a:rPr lang="en-US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WITH</a:t>
            </a:r>
            <a:endParaRPr lang="en-US" sz="28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pPr marL="801688" algn="ctr"/>
            <a:r>
              <a:rPr lang="en-US" sz="2000" b="1" dirty="0">
                <a:solidFill>
                  <a:srgbClr val="00518E"/>
                </a:solidFill>
              </a:rPr>
              <a:t>Blood ,tissue and body </a:t>
            </a:r>
            <a:r>
              <a:rPr lang="en-US" sz="2000" b="1" dirty="0" smtClean="0">
                <a:solidFill>
                  <a:srgbClr val="00518E"/>
                </a:solidFill>
              </a:rPr>
              <a:t>fluids</a:t>
            </a:r>
          </a:p>
          <a:p>
            <a:pPr marL="801688" algn="ctr"/>
            <a:r>
              <a:rPr lang="en-US" sz="2000" b="1" dirty="0">
                <a:solidFill>
                  <a:srgbClr val="00518E"/>
                </a:solidFill>
              </a:rPr>
              <a:t>Semen and vaginal </a:t>
            </a:r>
            <a:r>
              <a:rPr lang="en-US" sz="2000" b="1" dirty="0" smtClean="0">
                <a:solidFill>
                  <a:srgbClr val="00518E"/>
                </a:solidFill>
              </a:rPr>
              <a:t>secretions</a:t>
            </a:r>
          </a:p>
          <a:p>
            <a:pPr marL="801688" algn="ctr"/>
            <a:r>
              <a:rPr lang="en-US" sz="2000" b="1" dirty="0">
                <a:solidFill>
                  <a:srgbClr val="00518E"/>
                </a:solidFill>
              </a:rPr>
              <a:t>CSF, synovial , pleural , peritoneal , pericardial , amniotic fluid </a:t>
            </a:r>
            <a:endParaRPr lang="en-US" sz="2000" b="1" dirty="0" smtClean="0">
              <a:solidFill>
                <a:srgbClr val="00518E"/>
              </a:solidFill>
            </a:endParaRPr>
          </a:p>
          <a:p>
            <a:pPr marL="801688" algn="ctr"/>
            <a:r>
              <a:rPr lang="en-US" sz="2000" b="1" dirty="0" smtClean="0">
                <a:solidFill>
                  <a:srgbClr val="00518E"/>
                </a:solidFill>
              </a:rPr>
              <a:t>Human bites</a:t>
            </a:r>
          </a:p>
          <a:p>
            <a:pPr marL="801688" algn="ctr"/>
            <a:r>
              <a:rPr lang="en-US" sz="2000" b="1" dirty="0">
                <a:solidFill>
                  <a:srgbClr val="00518E"/>
                </a:solidFill>
              </a:rPr>
              <a:t>Contact without barrier protection to concentrated virus in lab</a:t>
            </a:r>
          </a:p>
          <a:p>
            <a:pPr marL="801688" algn="ctr"/>
            <a:endParaRPr lang="en-US" sz="2000" b="1" dirty="0" smtClean="0">
              <a:solidFill>
                <a:srgbClr val="00518E"/>
              </a:solidFill>
            </a:endParaRPr>
          </a:p>
          <a:p>
            <a:pPr marL="801688" algn="ctr">
              <a:lnSpc>
                <a:spcPct val="150000"/>
              </a:lnSpc>
            </a:pP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1" y="45450"/>
            <a:ext cx="8062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Blood borne pathogens Exposure</a:t>
            </a:r>
          </a:p>
          <a:p>
            <a:endParaRPr lang="en-US" sz="32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  <a:p>
            <a:endParaRPr lang="en-US" sz="3200" dirty="0"/>
          </a:p>
        </p:txBody>
      </p:sp>
      <p:sp>
        <p:nvSpPr>
          <p:cNvPr id="18" name="Explosion 2 17"/>
          <p:cNvSpPr/>
          <p:nvPr/>
        </p:nvSpPr>
        <p:spPr>
          <a:xfrm>
            <a:off x="495301" y="3138104"/>
            <a:ext cx="8310034" cy="3120847"/>
          </a:xfrm>
          <a:prstGeom prst="irregularSeal2">
            <a:avLst/>
          </a:prstGeom>
          <a:solidFill>
            <a:srgbClr val="B1BB2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1688" lvl="0">
              <a:lnSpc>
                <a:spcPct val="150000"/>
              </a:lnSpc>
            </a:pPr>
            <a:r>
              <a:rPr 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340" y="4213470"/>
            <a:ext cx="716432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1688" lvl="0"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Feces, nasal secretions, saliva</a:t>
            </a:r>
            <a:r>
              <a:rPr lang="en-US" sz="1400" b="1" dirty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sputum, sweat, tears, </a:t>
            </a:r>
            <a:r>
              <a:rPr lang="en-US" sz="1400" b="1" dirty="0" smtClean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vomitus </a:t>
            </a:r>
          </a:p>
          <a:p>
            <a:pPr marL="801688" lvl="0"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1400" b="1" dirty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sz="1400" b="1" dirty="0" smtClean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en-US" sz="1400" b="1" dirty="0">
                <a:solidFill>
                  <a:srgbClr val="146AA0"/>
                </a:solidFill>
              </a:rPr>
              <a:t> </a:t>
            </a:r>
            <a:r>
              <a:rPr lang="en-US" sz="1400" b="1" dirty="0">
                <a:solidFill>
                  <a:srgbClr val="146A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potentially infectious </a:t>
            </a:r>
            <a:endParaRPr lang="en-US" sz="1400" b="1" dirty="0" smtClean="0">
              <a:solidFill>
                <a:srgbClr val="146A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1688" lvl="0"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unless 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contain blood.</a:t>
            </a:r>
            <a:r>
              <a:rPr 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rgbClr val="146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9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0337" y="2466160"/>
            <a:ext cx="4543706" cy="352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Deal </a:t>
            </a: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the Exposure Site.</a:t>
            </a:r>
          </a:p>
          <a:p>
            <a:pPr lvl="0" algn="ctr">
              <a:lnSpc>
                <a:spcPct val="150000"/>
              </a:lnSpc>
            </a:pPr>
            <a:r>
              <a:rPr lang="en-US" sz="1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 cut wound with soap and </a:t>
            </a: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water.</a:t>
            </a:r>
          </a:p>
          <a:p>
            <a:pPr lvl="0" algn="ctr">
              <a:lnSpc>
                <a:spcPct val="150000"/>
              </a:lnSpc>
            </a:pPr>
            <a:r>
              <a:rPr lang="en-US" sz="1400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Flush </a:t>
            </a:r>
            <a:r>
              <a:rPr lang="en-US" sz="1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splashes to the nose, mouth with water.</a:t>
            </a:r>
          </a:p>
          <a:p>
            <a:pPr lvl="0" algn="ctr">
              <a:lnSpc>
                <a:spcPct val="150000"/>
              </a:lnSpc>
            </a:pPr>
            <a:r>
              <a:rPr lang="en-US" sz="1400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Irrigate eyes with clean water, saline.</a:t>
            </a:r>
            <a:endParaRPr lang="en-US" sz="1100" b="1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THEN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the incident to your supervisor.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Immediately seek medical treatment.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rgbClr val="00518E"/>
              </a:solidFill>
            </a:endParaRPr>
          </a:p>
          <a:p>
            <a:pPr marL="801688" algn="ctr">
              <a:lnSpc>
                <a:spcPct val="150000"/>
              </a:lnSpc>
            </a:pPr>
            <a:endParaRPr lang="en-US" sz="1050" b="1" dirty="0">
              <a:solidFill>
                <a:srgbClr val="00518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301" y="936746"/>
            <a:ext cx="5773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lbertus Extra Bold" pitchFamily="34" charset="0"/>
              </a:rPr>
              <a:t>After exposure: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lbertus Extra Bol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9838" y="-123736"/>
            <a:ext cx="798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  <a:buClr>
                <a:srgbClr val="0070C0"/>
              </a:buClr>
            </a:pPr>
            <a:r>
              <a:rPr lang="en-US" sz="3200" b="1" dirty="0">
                <a:solidFill>
                  <a:srgbClr val="1869A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Exposure Prevention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61244" y="1551168"/>
            <a:ext cx="257455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3200" b="1" u="sng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endParaRPr lang="en-US" sz="2000" b="1" dirty="0" smtClean="0">
              <a:solidFill>
                <a:srgbClr val="00518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0991" y="1651944"/>
            <a:ext cx="880369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u="sng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HCP</a:t>
            </a:r>
            <a:endParaRPr lang="en-US" sz="3200" b="1" u="sng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48388" y="2369065"/>
            <a:ext cx="4005965" cy="1581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="1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valuation to check the presence of blood born pathogens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rgbClr val="00518E"/>
              </a:solidFill>
            </a:endParaRPr>
          </a:p>
          <a:p>
            <a:pPr marL="801688" algn="ctr">
              <a:lnSpc>
                <a:spcPct val="150000"/>
              </a:lnSpc>
            </a:pPr>
            <a:endParaRPr lang="en-US" sz="1050" b="1" dirty="0">
              <a:solidFill>
                <a:srgbClr val="00518E"/>
              </a:solidFill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75" y="3547533"/>
            <a:ext cx="1493024" cy="18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88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49" y="880533"/>
            <a:ext cx="6347713" cy="13208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518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Don't squeeze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7416"/>
            <a:ext cx="4412171" cy="2249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66" y="2958570"/>
            <a:ext cx="1512143" cy="2320925"/>
          </a:xfrm>
          <a:prstGeom prst="rect">
            <a:avLst/>
          </a:prstGeom>
        </p:spPr>
      </p:pic>
      <p:pic>
        <p:nvPicPr>
          <p:cNvPr id="1026" name="Picture 2" descr="Image result for hand was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63" y="0"/>
            <a:ext cx="3688537" cy="349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50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16301</TotalTime>
  <Words>1292</Words>
  <Application>Microsoft Office PowerPoint</Application>
  <PresentationFormat>On-screen Show (4:3)</PresentationFormat>
  <Paragraphs>232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Don't squeeze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Stable patients &amp; non-aerosolized procedures:  Standard Precautions, plus Contact and Droplet Isolation Precautions  </vt:lpstr>
      <vt:lpstr>Critically-ill patients &amp; aerosolized procedures:  Standard Precautions, plus Contact and Airborne Isolation Precautions  </vt:lpstr>
      <vt:lpstr>Home isolation </vt:lpstr>
      <vt:lpstr>PowerPoint Presentation</vt:lpstr>
      <vt:lpstr>Algorithm for managing suspected patients with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Maha Mamdouh Qabeel</dc:creator>
  <cp:lastModifiedBy>DEANNA</cp:lastModifiedBy>
  <cp:revision>53</cp:revision>
  <dcterms:created xsi:type="dcterms:W3CDTF">2018-01-24T06:02:02Z</dcterms:created>
  <dcterms:modified xsi:type="dcterms:W3CDTF">2018-03-06T10:20:30Z</dcterms:modified>
</cp:coreProperties>
</file>