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7" r:id="rId2"/>
    <p:sldId id="258" r:id="rId3"/>
    <p:sldId id="259" r:id="rId4"/>
    <p:sldId id="332" r:id="rId5"/>
    <p:sldId id="341" r:id="rId6"/>
    <p:sldId id="377" r:id="rId7"/>
    <p:sldId id="378" r:id="rId8"/>
    <p:sldId id="379" r:id="rId9"/>
    <p:sldId id="381" r:id="rId10"/>
    <p:sldId id="333" r:id="rId11"/>
    <p:sldId id="380" r:id="rId12"/>
    <p:sldId id="382" r:id="rId13"/>
    <p:sldId id="337" r:id="rId14"/>
    <p:sldId id="383" r:id="rId15"/>
    <p:sldId id="384" r:id="rId16"/>
    <p:sldId id="334" r:id="rId17"/>
    <p:sldId id="386" r:id="rId18"/>
    <p:sldId id="352" r:id="rId19"/>
    <p:sldId id="342" r:id="rId20"/>
    <p:sldId id="376" r:id="rId21"/>
    <p:sldId id="385" r:id="rId22"/>
    <p:sldId id="335" r:id="rId23"/>
    <p:sldId id="417" r:id="rId24"/>
    <p:sldId id="280" r:id="rId25"/>
    <p:sldId id="394" r:id="rId26"/>
    <p:sldId id="395" r:id="rId27"/>
    <p:sldId id="396" r:id="rId28"/>
    <p:sldId id="397" r:id="rId29"/>
    <p:sldId id="398" r:id="rId30"/>
    <p:sldId id="399" r:id="rId31"/>
    <p:sldId id="400" r:id="rId32"/>
    <p:sldId id="401" r:id="rId33"/>
    <p:sldId id="402" r:id="rId34"/>
    <p:sldId id="403" r:id="rId35"/>
    <p:sldId id="404" r:id="rId36"/>
    <p:sldId id="405" r:id="rId37"/>
    <p:sldId id="406" r:id="rId38"/>
    <p:sldId id="407" r:id="rId39"/>
    <p:sldId id="408" r:id="rId40"/>
    <p:sldId id="409" r:id="rId41"/>
    <p:sldId id="410" r:id="rId42"/>
    <p:sldId id="411" r:id="rId43"/>
    <p:sldId id="413" r:id="rId44"/>
    <p:sldId id="416" r:id="rId45"/>
    <p:sldId id="415" r:id="rId46"/>
  </p:sldIdLst>
  <p:sldSz cx="9906000" cy="6858000" type="A4"/>
  <p:notesSz cx="9928225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76" autoAdjust="0"/>
    <p:restoredTop sz="94660"/>
  </p:normalViewPr>
  <p:slideViewPr>
    <p:cSldViewPr>
      <p:cViewPr varScale="1">
        <p:scale>
          <a:sx n="67" d="100"/>
          <a:sy n="67" d="100"/>
        </p:scale>
        <p:origin x="1518" y="4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594" y="0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F3DFA4-1907-411A-AC96-463A7124CCAA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06763" y="849313"/>
            <a:ext cx="3314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360" y="3271667"/>
            <a:ext cx="7943507" cy="267602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378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594" y="6456378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3B14BF-6236-4C9A-9E40-60D5667DD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586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F9D83-436E-4060-9A6C-7C07EF430580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99967-3B78-45AB-8A80-70863B018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509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F9D83-436E-4060-9A6C-7C07EF430580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99967-3B78-45AB-8A80-70863B018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965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F9D83-436E-4060-9A6C-7C07EF430580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99967-3B78-45AB-8A80-70863B018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866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F9D83-436E-4060-9A6C-7C07EF430580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99967-3B78-45AB-8A80-70863B018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932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F9D83-436E-4060-9A6C-7C07EF430580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99967-3B78-45AB-8A80-70863B018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083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F9D83-436E-4060-9A6C-7C07EF430580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99967-3B78-45AB-8A80-70863B018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271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F9D83-436E-4060-9A6C-7C07EF430580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99967-3B78-45AB-8A80-70863B018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7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F9D83-436E-4060-9A6C-7C07EF430580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99967-3B78-45AB-8A80-70863B018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987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F9D83-436E-4060-9A6C-7C07EF430580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99967-3B78-45AB-8A80-70863B018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353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F9D83-436E-4060-9A6C-7C07EF430580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99967-3B78-45AB-8A80-70863B018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232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F9D83-436E-4060-9A6C-7C07EF430580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99967-3B78-45AB-8A80-70863B018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433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F9D83-436E-4060-9A6C-7C07EF430580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99967-3B78-45AB-8A80-70863B018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287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.jpe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4" r="23704"/>
          <a:stretch/>
        </p:blipFill>
        <p:spPr>
          <a:xfrm>
            <a:off x="381000" y="76200"/>
            <a:ext cx="9144001" cy="6705600"/>
          </a:xfrm>
        </p:spPr>
      </p:pic>
      <p:sp>
        <p:nvSpPr>
          <p:cNvPr id="5" name="TextBox 4"/>
          <p:cNvSpPr txBox="1"/>
          <p:nvPr/>
        </p:nvSpPr>
        <p:spPr>
          <a:xfrm>
            <a:off x="1857375" y="220236"/>
            <a:ext cx="79819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>
              <a:lnSpc>
                <a:spcPct val="150000"/>
              </a:lnSpc>
              <a:buClr>
                <a:srgbClr val="92D050"/>
              </a:buClr>
            </a:pP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 Exam for Certification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81000" y="6153151"/>
            <a:ext cx="9144000" cy="704849"/>
            <a:chOff x="0" y="6153150"/>
            <a:chExt cx="9144000" cy="704849"/>
          </a:xfrm>
        </p:grpSpPr>
        <p:sp>
          <p:nvSpPr>
            <p:cNvPr id="7" name="Rectangle 6"/>
            <p:cNvSpPr/>
            <p:nvPr/>
          </p:nvSpPr>
          <p:spPr>
            <a:xfrm>
              <a:off x="0" y="6619874"/>
              <a:ext cx="9144000" cy="238125"/>
            </a:xfrm>
            <a:prstGeom prst="rect">
              <a:avLst/>
            </a:prstGeom>
            <a:solidFill>
              <a:srgbClr val="B1BB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rot="10800000">
              <a:off x="123824" y="6153150"/>
              <a:ext cx="371476" cy="704848"/>
            </a:xfrm>
            <a:prstGeom prst="rect">
              <a:avLst/>
            </a:prstGeom>
            <a:solidFill>
              <a:srgbClr val="146A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14312" y="6220895"/>
              <a:ext cx="190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5682" y="1988979"/>
            <a:ext cx="5452782" cy="40995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8784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6086" y="0"/>
            <a:ext cx="8148915" cy="663388"/>
          </a:xfrm>
          <a:prstGeom prst="rect">
            <a:avLst/>
          </a:prstGeom>
          <a:solidFill>
            <a:srgbClr val="146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PERSONAL PROTECTIVE EQUIPMENT</a:t>
            </a:r>
            <a:endParaRPr lang="en-U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1" y="0"/>
            <a:ext cx="923365" cy="663388"/>
          </a:xfrm>
          <a:prstGeom prst="rect">
            <a:avLst/>
          </a:prstGeom>
          <a:solidFill>
            <a:srgbClr val="B1BB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5728448"/>
            <a:ext cx="600635" cy="1129553"/>
          </a:xfrm>
          <a:prstGeom prst="rect">
            <a:avLst/>
          </a:prstGeom>
          <a:solidFill>
            <a:srgbClr val="F88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81635" y="6445624"/>
            <a:ext cx="8543366" cy="412376"/>
          </a:xfrm>
          <a:prstGeom prst="rect">
            <a:avLst/>
          </a:prstGeom>
          <a:solidFill>
            <a:srgbClr val="FCC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1000" y="861461"/>
            <a:ext cx="91440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>
              <a:buClr>
                <a:srgbClr val="92D050"/>
              </a:buClr>
            </a:pPr>
            <a:r>
              <a:rPr lang="en-PH" sz="3600" b="1" dirty="0">
                <a:solidFill>
                  <a:srgbClr val="002060"/>
                </a:solidFill>
              </a:rPr>
              <a:t>Arrange the following PPE according to their sequence of wearing (</a:t>
            </a:r>
            <a:r>
              <a:rPr lang="en-PH" sz="3600" b="1" dirty="0">
                <a:solidFill>
                  <a:schemeClr val="accent2">
                    <a:lumMod val="50000"/>
                  </a:schemeClr>
                </a:solidFill>
              </a:rPr>
              <a:t>Donning</a:t>
            </a:r>
            <a:r>
              <a:rPr lang="en-PH" sz="3600" b="1" dirty="0">
                <a:solidFill>
                  <a:srgbClr val="002060"/>
                </a:solidFill>
              </a:rPr>
              <a:t>).</a:t>
            </a:r>
          </a:p>
          <a:p>
            <a:pPr fontAlgn="t">
              <a:lnSpc>
                <a:spcPct val="150000"/>
              </a:lnSpc>
              <a:buClr>
                <a:srgbClr val="92D050"/>
              </a:buClr>
            </a:pPr>
            <a:endParaRPr lang="en-US" sz="2800" b="1" dirty="0">
              <a:solidFill>
                <a:srgbClr val="002060"/>
              </a:solidFill>
            </a:endParaRPr>
          </a:p>
          <a:p>
            <a:pPr marL="900113" indent="714375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PH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GOWN, MASK, GOGGLES, GLOVES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0113" indent="714375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PH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MASK, GOWN, GLOVES, GOGGLES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0113" indent="714375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PH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GLOVES, GOWN, MASK, GOGGLES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0113" indent="714375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PH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MASK, GLOVES, GOWN, GOGGLES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Image result for 49 second timer 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788" y="6080123"/>
            <a:ext cx="1447800" cy="73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2716" y="6272925"/>
            <a:ext cx="457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 Black" panose="020B0A04020102020204" pitchFamily="34" charset="0"/>
              </a:rPr>
              <a:t>7</a:t>
            </a:r>
            <a:endParaRPr lang="en-US" sz="24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9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6086" y="0"/>
            <a:ext cx="8148915" cy="663388"/>
          </a:xfrm>
          <a:prstGeom prst="rect">
            <a:avLst/>
          </a:prstGeom>
          <a:solidFill>
            <a:srgbClr val="146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PERSONAL PROTECTIVE EQUIPMENT</a:t>
            </a:r>
            <a:endParaRPr lang="en-U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1" y="0"/>
            <a:ext cx="923365" cy="663388"/>
          </a:xfrm>
          <a:prstGeom prst="rect">
            <a:avLst/>
          </a:prstGeom>
          <a:solidFill>
            <a:srgbClr val="B1BB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5728448"/>
            <a:ext cx="600635" cy="1129553"/>
          </a:xfrm>
          <a:prstGeom prst="rect">
            <a:avLst/>
          </a:prstGeom>
          <a:solidFill>
            <a:srgbClr val="F88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81635" y="6445624"/>
            <a:ext cx="8543366" cy="412376"/>
          </a:xfrm>
          <a:prstGeom prst="rect">
            <a:avLst/>
          </a:prstGeom>
          <a:solidFill>
            <a:srgbClr val="FCC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2716" y="6272925"/>
            <a:ext cx="457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 Black" panose="020B0A04020102020204" pitchFamily="34" charset="0"/>
              </a:rPr>
              <a:t>8</a:t>
            </a:r>
            <a:endParaRPr lang="en-US" sz="2400" b="1" dirty="0"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861461"/>
            <a:ext cx="91440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t">
              <a:buClr>
                <a:srgbClr val="92D050"/>
              </a:buClr>
            </a:pP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statement are true regarding the use of gloves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EXCEPT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t">
              <a:buClr>
                <a:srgbClr val="92D050"/>
              </a:buClr>
            </a:pPr>
            <a:endParaRPr lang="en-US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 indent="628650" fontAlgn="t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When dealing with blood and body fluid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 indent="714375" fontAlgn="t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When touching patient intact skin</a:t>
            </a:r>
          </a:p>
          <a:p>
            <a:pPr marL="357188" indent="714375" fontAlgn="t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During sterile procedure</a:t>
            </a:r>
          </a:p>
          <a:p>
            <a:pPr marL="357188" indent="714375" fontAlgn="t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When taking patient vital signs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6" descr="Image result for 49 second timer 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067" y="6088631"/>
            <a:ext cx="1329685" cy="746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18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6086" y="0"/>
            <a:ext cx="8148915" cy="663388"/>
          </a:xfrm>
          <a:prstGeom prst="rect">
            <a:avLst/>
          </a:prstGeom>
          <a:solidFill>
            <a:srgbClr val="146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ISOLATION PRECAUTION</a:t>
            </a:r>
            <a:endParaRPr lang="en-U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1" y="0"/>
            <a:ext cx="923365" cy="663388"/>
          </a:xfrm>
          <a:prstGeom prst="rect">
            <a:avLst/>
          </a:prstGeom>
          <a:solidFill>
            <a:srgbClr val="B1BB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5728448"/>
            <a:ext cx="600635" cy="1129553"/>
          </a:xfrm>
          <a:prstGeom prst="rect">
            <a:avLst/>
          </a:prstGeom>
          <a:solidFill>
            <a:srgbClr val="F88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81635" y="6445624"/>
            <a:ext cx="8543366" cy="412376"/>
          </a:xfrm>
          <a:prstGeom prst="rect">
            <a:avLst/>
          </a:prstGeom>
          <a:solidFill>
            <a:srgbClr val="FCC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28904" y="6293224"/>
            <a:ext cx="457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 Black" panose="020B0A04020102020204" pitchFamily="34" charset="0"/>
              </a:rPr>
              <a:t>9</a:t>
            </a:r>
            <a:endParaRPr lang="en-US" sz="2400" b="1" dirty="0"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7540" y="861462"/>
            <a:ext cx="887506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t">
              <a:buClr>
                <a:srgbClr val="92D050"/>
              </a:buClr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with diabetic foot. Swab taken and sent to the laboratory for culture and sensitivity. The result came out with 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multidrug resistant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Klebsiella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Pneumonia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This patient should be under:-</a:t>
            </a:r>
          </a:p>
          <a:p>
            <a:pPr marL="1343025" indent="-514350" fontAlgn="t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  <a:tabLst>
                <a:tab pos="1343025" algn="l"/>
              </a:tabLst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Airborne Isolation</a:t>
            </a:r>
          </a:p>
          <a:p>
            <a:pPr marL="1343025" indent="-514350" fontAlgn="t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  <a:tabLst>
                <a:tab pos="1343025" algn="l"/>
              </a:tabLst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Droplet Isolation</a:t>
            </a:r>
          </a:p>
          <a:p>
            <a:pPr marL="1343025" indent="-514350" fontAlgn="t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  <a:tabLst>
                <a:tab pos="1343025" algn="l"/>
              </a:tabLst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Isolation</a:t>
            </a:r>
          </a:p>
          <a:p>
            <a:pPr marL="1343025" indent="-514350" fontAlgn="t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  <a:tabLst>
                <a:tab pos="1343025" algn="l"/>
              </a:tabLst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of the above</a:t>
            </a:r>
          </a:p>
        </p:txBody>
      </p:sp>
      <p:pic>
        <p:nvPicPr>
          <p:cNvPr id="10" name="Picture 6" descr="Image result for 49 second timer 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067" y="6088631"/>
            <a:ext cx="1329685" cy="746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42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64582" y="0"/>
            <a:ext cx="8148915" cy="663388"/>
          </a:xfrm>
          <a:prstGeom prst="rect">
            <a:avLst/>
          </a:prstGeom>
          <a:solidFill>
            <a:srgbClr val="146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Aharoni" panose="02010803020104030203" pitchFamily="2" charset="-79"/>
                <a:cs typeface="Aharoni" panose="02010803020104030203" pitchFamily="2" charset="-79"/>
              </a:rPr>
              <a:t>ISOLATION PRECAUTION</a:t>
            </a:r>
            <a:endParaRPr lang="en-US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1" y="0"/>
            <a:ext cx="923365" cy="663388"/>
          </a:xfrm>
          <a:prstGeom prst="rect">
            <a:avLst/>
          </a:prstGeom>
          <a:solidFill>
            <a:srgbClr val="B1BB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71485" y="5728447"/>
            <a:ext cx="600635" cy="1129553"/>
          </a:xfrm>
          <a:prstGeom prst="rect">
            <a:avLst/>
          </a:prstGeom>
          <a:solidFill>
            <a:srgbClr val="F88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67357" y="6410325"/>
            <a:ext cx="8543366" cy="412376"/>
          </a:xfrm>
          <a:prstGeom prst="rect">
            <a:avLst/>
          </a:prstGeom>
          <a:solidFill>
            <a:srgbClr val="FCC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49 second timer 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113554"/>
            <a:ext cx="1447800" cy="73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2716" y="6272925"/>
            <a:ext cx="591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 Black" panose="020B0A04020102020204" pitchFamily="34" charset="0"/>
              </a:rPr>
              <a:t>10</a:t>
            </a:r>
            <a:endParaRPr lang="en-US" sz="2400" b="1" dirty="0"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903" y="817320"/>
            <a:ext cx="9144001" cy="592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was diagnosed as 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case of HIV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The infection control precaution that you should apply for the  patient is :</a:t>
            </a:r>
          </a:p>
          <a:p>
            <a:pPr fontAlgn="base"/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71675" indent="-514350" fontAlgn="base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Precaution</a:t>
            </a:r>
          </a:p>
          <a:p>
            <a:pPr marL="1971675" indent="-514350" fontAlgn="base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Precaution</a:t>
            </a:r>
          </a:p>
          <a:p>
            <a:pPr marL="1971675" indent="-514350" fontAlgn="base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Droplet Precaution</a:t>
            </a:r>
          </a:p>
          <a:p>
            <a:pPr marL="1971675" indent="-514350" fontAlgn="base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&amp; b</a:t>
            </a:r>
          </a:p>
          <a:p>
            <a:pPr marL="1971675" indent="-514350" fontAlgn="base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&amp; c</a:t>
            </a:r>
          </a:p>
          <a:p>
            <a:pPr fontAlgn="t">
              <a:lnSpc>
                <a:spcPct val="150000"/>
              </a:lnSpc>
              <a:buClr>
                <a:srgbClr val="92D050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66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6086" y="0"/>
            <a:ext cx="8148915" cy="663388"/>
          </a:xfrm>
          <a:prstGeom prst="rect">
            <a:avLst/>
          </a:prstGeom>
          <a:solidFill>
            <a:srgbClr val="146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Aharoni" panose="02010803020104030203" pitchFamily="2" charset="-79"/>
                <a:cs typeface="Aharoni" panose="02010803020104030203" pitchFamily="2" charset="-79"/>
              </a:rPr>
              <a:t>ISOLATION PRECAUTION</a:t>
            </a:r>
            <a:endParaRPr lang="en-US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1" y="0"/>
            <a:ext cx="923365" cy="663388"/>
          </a:xfrm>
          <a:prstGeom prst="rect">
            <a:avLst/>
          </a:prstGeom>
          <a:solidFill>
            <a:srgbClr val="B1BB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5728448"/>
            <a:ext cx="600635" cy="1129553"/>
          </a:xfrm>
          <a:prstGeom prst="rect">
            <a:avLst/>
          </a:prstGeom>
          <a:solidFill>
            <a:srgbClr val="F88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81635" y="6445624"/>
            <a:ext cx="8543366" cy="412376"/>
          </a:xfrm>
          <a:prstGeom prst="rect">
            <a:avLst/>
          </a:prstGeom>
          <a:solidFill>
            <a:srgbClr val="FCC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49 second timer 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113554"/>
            <a:ext cx="1447800" cy="73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98075" y="6293224"/>
            <a:ext cx="766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 Black" panose="020B0A04020102020204" pitchFamily="34" charset="0"/>
              </a:rPr>
              <a:t>11</a:t>
            </a:r>
            <a:endParaRPr lang="en-US" sz="2400" b="1" dirty="0"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7540" y="861461"/>
            <a:ext cx="902746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t">
              <a:buClr>
                <a:srgbClr val="92D050"/>
              </a:buClr>
            </a:pP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admitted as a case of infectious TB under 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Airborne Precaution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What are the PPE that the hospital staff should wear when dealing with him.</a:t>
            </a:r>
          </a:p>
          <a:p>
            <a:pPr algn="just" fontAlgn="t">
              <a:buClr>
                <a:srgbClr val="92D050"/>
              </a:buClr>
            </a:pPr>
            <a:endParaRPr lang="en-US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indent="628650" fontAlgn="t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Surgical mask</a:t>
            </a:r>
          </a:p>
          <a:p>
            <a:pPr marL="1257300" indent="628650" fontAlgn="t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Fit tested N95 mask</a:t>
            </a:r>
          </a:p>
          <a:p>
            <a:pPr marL="1257300" indent="628650" fontAlgn="t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 mask is needed</a:t>
            </a:r>
          </a:p>
        </p:txBody>
      </p:sp>
    </p:spTree>
    <p:extLst>
      <p:ext uri="{BB962C8B-B14F-4D97-AF65-F5344CB8AC3E}">
        <p14:creationId xmlns:p14="http://schemas.microsoft.com/office/powerpoint/2010/main" val="124082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6086" y="0"/>
            <a:ext cx="8148915" cy="663388"/>
          </a:xfrm>
          <a:prstGeom prst="rect">
            <a:avLst/>
          </a:prstGeom>
          <a:solidFill>
            <a:srgbClr val="146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WASTE MANAGEMENT</a:t>
            </a:r>
            <a:endParaRPr lang="en-US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1" y="0"/>
            <a:ext cx="923365" cy="663388"/>
          </a:xfrm>
          <a:prstGeom prst="rect">
            <a:avLst/>
          </a:prstGeom>
          <a:solidFill>
            <a:srgbClr val="B1BB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5728448"/>
            <a:ext cx="600635" cy="1129553"/>
          </a:xfrm>
          <a:prstGeom prst="rect">
            <a:avLst/>
          </a:prstGeom>
          <a:solidFill>
            <a:srgbClr val="F88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07409" y="6364755"/>
            <a:ext cx="8543366" cy="412376"/>
          </a:xfrm>
          <a:prstGeom prst="rect">
            <a:avLst/>
          </a:prstGeom>
          <a:solidFill>
            <a:srgbClr val="FCC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98075" y="6293224"/>
            <a:ext cx="766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 Black" panose="020B0A04020102020204" pitchFamily="34" charset="0"/>
              </a:rPr>
              <a:t>12</a:t>
            </a:r>
            <a:endParaRPr lang="en-US" sz="2400" b="1" dirty="0"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9100" y="600078"/>
            <a:ext cx="906780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PH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nurse wore the required Personal Protective Equipment (PPE) before entering the room for a patient under contact isolation. After the nurse took the patient’s vital signs, where she should dispose the PPE?</a:t>
            </a:r>
          </a:p>
          <a:p>
            <a:pPr marL="714375" algn="just"/>
            <a:endParaRPr lang="en-PH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4375" indent="714375"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PH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 a yellow bag because the patient is under Contact Isolation.</a:t>
            </a:r>
          </a:p>
          <a:p>
            <a:pPr marL="714375" indent="714375"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4375" indent="714375"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PH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 a black bag because the PPE was not soiled by blood/ body fluid.</a:t>
            </a:r>
          </a:p>
          <a:p>
            <a:pPr marL="714375" indent="714375"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4375" indent="714375"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PH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 a red bag because the patient is contagious</a:t>
            </a:r>
            <a:r>
              <a:rPr lang="en-PH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6" descr="Image result for 49 second timer 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067" y="6088631"/>
            <a:ext cx="1329685" cy="746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88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6086" y="0"/>
            <a:ext cx="8148915" cy="663388"/>
          </a:xfrm>
          <a:prstGeom prst="rect">
            <a:avLst/>
          </a:prstGeom>
          <a:solidFill>
            <a:srgbClr val="146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WASTE MANAGEMENT</a:t>
            </a:r>
            <a:endParaRPr lang="en-US" sz="3200" dirty="0">
              <a:solidFill>
                <a:prstClr val="white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1" y="0"/>
            <a:ext cx="923365" cy="663388"/>
          </a:xfrm>
          <a:prstGeom prst="rect">
            <a:avLst/>
          </a:prstGeom>
          <a:solidFill>
            <a:srgbClr val="B1BB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5728448"/>
            <a:ext cx="600635" cy="1129553"/>
          </a:xfrm>
          <a:prstGeom prst="rect">
            <a:avLst/>
          </a:prstGeom>
          <a:solidFill>
            <a:srgbClr val="F88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81635" y="6445624"/>
            <a:ext cx="8543366" cy="412376"/>
          </a:xfrm>
          <a:prstGeom prst="rect">
            <a:avLst/>
          </a:prstGeom>
          <a:solidFill>
            <a:srgbClr val="FCC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797228"/>
            <a:ext cx="9067800" cy="4734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PH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Sharp containers should be disposed:-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indent="542925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PH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When ¾ filled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indent="542925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PH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After 7 days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indent="542925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PH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When fully filled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indent="542925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PH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and b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indent="542925">
              <a:lnSpc>
                <a:spcPct val="150000"/>
              </a:lnSpc>
              <a:spcAft>
                <a:spcPts val="1000"/>
              </a:spcAft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PH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 and c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fontAlgn="t">
              <a:lnSpc>
                <a:spcPct val="150000"/>
              </a:lnSpc>
              <a:buClr>
                <a:srgbClr val="92D050"/>
              </a:buClr>
            </a:pPr>
            <a:endParaRPr lang="en-US" dirty="0"/>
          </a:p>
        </p:txBody>
      </p:sp>
      <p:pic>
        <p:nvPicPr>
          <p:cNvPr id="11" name="Picture 2" descr="Image result for 49 second timer 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093664"/>
            <a:ext cx="1447800" cy="73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1001" y="6311153"/>
            <a:ext cx="614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 Black" panose="020B0A04020102020204" pitchFamily="34" charset="0"/>
              </a:rPr>
              <a:t>13</a:t>
            </a:r>
            <a:endParaRPr lang="en-US" sz="24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53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6086" y="0"/>
            <a:ext cx="8148915" cy="663388"/>
          </a:xfrm>
          <a:prstGeom prst="rect">
            <a:avLst/>
          </a:prstGeom>
          <a:solidFill>
            <a:srgbClr val="146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 smtClean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CLEANING AND DISINFECTION</a:t>
            </a:r>
            <a:endParaRPr lang="en-US" sz="3200" dirty="0">
              <a:solidFill>
                <a:prstClr val="white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1" y="0"/>
            <a:ext cx="923365" cy="663388"/>
          </a:xfrm>
          <a:prstGeom prst="rect">
            <a:avLst/>
          </a:prstGeom>
          <a:solidFill>
            <a:srgbClr val="B1BB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5728448"/>
            <a:ext cx="600635" cy="1129553"/>
          </a:xfrm>
          <a:prstGeom prst="rect">
            <a:avLst/>
          </a:prstGeom>
          <a:solidFill>
            <a:srgbClr val="F88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81635" y="6445624"/>
            <a:ext cx="8543366" cy="412376"/>
          </a:xfrm>
          <a:prstGeom prst="rect">
            <a:avLst/>
          </a:prstGeom>
          <a:solidFill>
            <a:srgbClr val="FCC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1000" y="755932"/>
            <a:ext cx="9144000" cy="5673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terminal cleaning, the staff used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hospital approved surface disinfectant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AZOspray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to clean the patient equipment. The contact time is?</a:t>
            </a:r>
          </a:p>
          <a:p>
            <a:pPr marL="1257300" indent="542925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Immediately after spraying the surface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indent="542925">
              <a:lnSpc>
                <a:spcPct val="150000"/>
              </a:lnSpc>
              <a:spcAft>
                <a:spcPts val="1000"/>
              </a:spcAft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minutes</a:t>
            </a:r>
          </a:p>
          <a:p>
            <a:pPr marL="1257300" indent="542925">
              <a:lnSpc>
                <a:spcPct val="150000"/>
              </a:lnSpc>
              <a:spcAft>
                <a:spcPts val="1000"/>
              </a:spcAft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 to 20 minutes</a:t>
            </a:r>
          </a:p>
          <a:p>
            <a:pPr marL="1257300" indent="542925">
              <a:lnSpc>
                <a:spcPct val="150000"/>
              </a:lnSpc>
              <a:spcAft>
                <a:spcPts val="1000"/>
              </a:spcAft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minutes</a:t>
            </a:r>
          </a:p>
          <a:p>
            <a:pPr marL="1257300" indent="542925">
              <a:lnSpc>
                <a:spcPct val="150000"/>
              </a:lnSpc>
              <a:spcAft>
                <a:spcPts val="1000"/>
              </a:spcAft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None of the above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fontAlgn="t">
              <a:lnSpc>
                <a:spcPct val="150000"/>
              </a:lnSpc>
              <a:buClr>
                <a:srgbClr val="92D050"/>
              </a:buClr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1" y="6311153"/>
            <a:ext cx="614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 Black" panose="020B0A04020102020204" pitchFamily="34" charset="0"/>
              </a:rPr>
              <a:t>14</a:t>
            </a:r>
            <a:endParaRPr lang="en-US" sz="2400" b="1" dirty="0">
              <a:latin typeface="Arial Black" panose="020B0A04020102020204" pitchFamily="34" charset="0"/>
            </a:endParaRPr>
          </a:p>
        </p:txBody>
      </p:sp>
      <p:pic>
        <p:nvPicPr>
          <p:cNvPr id="10" name="Picture 6" descr="Image result for 49 second timer 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067" y="6088631"/>
            <a:ext cx="1329685" cy="746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46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63761" y="0"/>
            <a:ext cx="8148915" cy="476167"/>
          </a:xfrm>
          <a:prstGeom prst="rect">
            <a:avLst/>
          </a:prstGeom>
          <a:solidFill>
            <a:srgbClr val="146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OCCUPATIONAL HEALTH AND SAFETY</a:t>
            </a:r>
            <a:endParaRPr lang="en-U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1" y="1"/>
            <a:ext cx="995085" cy="476167"/>
          </a:xfrm>
          <a:prstGeom prst="rect">
            <a:avLst/>
          </a:prstGeom>
          <a:solidFill>
            <a:srgbClr val="B1BB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5943600"/>
            <a:ext cx="762001" cy="914400"/>
          </a:xfrm>
          <a:prstGeom prst="rect">
            <a:avLst/>
          </a:prstGeom>
          <a:solidFill>
            <a:srgbClr val="F88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43000" y="6445624"/>
            <a:ext cx="8382001" cy="412376"/>
          </a:xfrm>
          <a:prstGeom prst="rect">
            <a:avLst/>
          </a:prstGeom>
          <a:solidFill>
            <a:srgbClr val="FCC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49625" y="578081"/>
            <a:ext cx="9144001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sz="2800" b="1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During a procedure, the staff had a needle prick injury. He should do the following step </a:t>
            </a:r>
            <a:r>
              <a:rPr lang="en-US" sz="28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except:</a:t>
            </a:r>
            <a:r>
              <a:rPr lang="en-US" sz="2800" b="1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endParaRPr lang="en-US" sz="2800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299902" y="4357302"/>
            <a:ext cx="206819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sz="1200" dirty="0">
                <a:latin typeface="Footlight MT Light" panose="0204060206030A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		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83305" y="1443137"/>
            <a:ext cx="8350626" cy="4536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0563" indent="-690563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Clean the injured part and place a dressing.</a:t>
            </a:r>
          </a:p>
          <a:p>
            <a:pPr marL="690563" indent="-690563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Report the incident to immediate head, write a notification form and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eOVR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690563" indent="-690563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staff and source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B,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 and HIV status.</a:t>
            </a:r>
          </a:p>
          <a:p>
            <a:pPr marL="690563" indent="-690563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Pinch the injured site until it bleed</a:t>
            </a:r>
          </a:p>
          <a:p>
            <a:pPr marL="690563" indent="-690563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 of the above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2375" y="6230968"/>
            <a:ext cx="614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 Black" panose="020B0A04020102020204" pitchFamily="34" charset="0"/>
              </a:rPr>
              <a:t>15</a:t>
            </a:r>
            <a:endParaRPr lang="en-US" sz="2400" b="1" dirty="0">
              <a:latin typeface="Arial Black" panose="020B0A04020102020204" pitchFamily="34" charset="0"/>
            </a:endParaRPr>
          </a:p>
        </p:txBody>
      </p:sp>
      <p:pic>
        <p:nvPicPr>
          <p:cNvPr id="11" name="Picture 6" descr="Image result for 49 second timer 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067" y="6088631"/>
            <a:ext cx="1329685" cy="746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77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04366" y="0"/>
            <a:ext cx="8148915" cy="663388"/>
          </a:xfrm>
          <a:prstGeom prst="rect">
            <a:avLst/>
          </a:prstGeom>
          <a:solidFill>
            <a:srgbClr val="146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OCCUPATIONAL </a:t>
            </a:r>
            <a:r>
              <a:rPr lang="en-US" sz="2800" dirty="0" smtClean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HEALTH AND SAFETY</a:t>
            </a:r>
            <a:endParaRPr lang="en-US" sz="2800" dirty="0">
              <a:solidFill>
                <a:prstClr val="white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1" y="0"/>
            <a:ext cx="923365" cy="663388"/>
          </a:xfrm>
          <a:prstGeom prst="rect">
            <a:avLst/>
          </a:prstGeom>
          <a:solidFill>
            <a:srgbClr val="B1BB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5728448"/>
            <a:ext cx="600635" cy="1129553"/>
          </a:xfrm>
          <a:prstGeom prst="rect">
            <a:avLst/>
          </a:prstGeom>
          <a:solidFill>
            <a:srgbClr val="F88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81635" y="6445624"/>
            <a:ext cx="8543366" cy="412376"/>
          </a:xfrm>
          <a:prstGeom prst="rect">
            <a:avLst/>
          </a:prstGeom>
          <a:solidFill>
            <a:srgbClr val="FCC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97540" y="861461"/>
            <a:ext cx="902746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HCW received 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doses of Hepatitis B vaccine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0, 1 &amp; 6 months; then he discovered that he is not responding. He should:</a:t>
            </a:r>
          </a:p>
          <a:p>
            <a:pPr fontAlgn="base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71575" indent="-514350" fontAlgn="base"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Receive another series of the 3 doses and check his immunity status again.</a:t>
            </a:r>
          </a:p>
          <a:p>
            <a:pPr marL="1171575" indent="-514350" fontAlgn="base"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71575" indent="-514350" fontAlgn="base"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Repeat the immunity test again every 5 years.</a:t>
            </a:r>
          </a:p>
          <a:p>
            <a:pPr marL="1171575" indent="-514350" fontAlgn="base"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71575" indent="-514350" fontAlgn="base"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Receive one dose of Hepatitis B immunoglobulin</a:t>
            </a:r>
          </a:p>
          <a:p>
            <a:pPr lvl="0" fontAlgn="base"/>
            <a:endParaRPr lang="en-US" dirty="0"/>
          </a:p>
        </p:txBody>
      </p:sp>
      <p:pic>
        <p:nvPicPr>
          <p:cNvPr id="12" name="Picture 6" descr="Image result for 49 second timer 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315" y="6050361"/>
            <a:ext cx="1329685" cy="746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67549" y="6293224"/>
            <a:ext cx="614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 Black" panose="020B0A04020102020204" pitchFamily="34" charset="0"/>
              </a:rPr>
              <a:t>16</a:t>
            </a:r>
            <a:endParaRPr lang="en-US" sz="24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64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3143" y="4497127"/>
            <a:ext cx="1711779" cy="17117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66924" y="1607013"/>
            <a:ext cx="6564085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pPr algn="just">
              <a:lnSpc>
                <a:spcPct val="250000"/>
              </a:lnSpc>
              <a:buClr>
                <a:srgbClr val="F79646">
                  <a:lumMod val="75000"/>
                </a:srgbClr>
              </a:buClr>
              <a:buSzPct val="131000"/>
              <a:buFont typeface="Wingdings" pitchFamily="2" charset="2"/>
              <a:buChar char="§"/>
            </a:pPr>
            <a:r>
              <a:rPr lang="en-US" b="1" kern="0" dirty="0">
                <a:solidFill>
                  <a:srgbClr val="00518E"/>
                </a:solidFill>
              </a:rPr>
              <a:t>Write down your name. </a:t>
            </a:r>
          </a:p>
          <a:p>
            <a:pPr algn="just">
              <a:lnSpc>
                <a:spcPct val="250000"/>
              </a:lnSpc>
              <a:buClr>
                <a:srgbClr val="F79646">
                  <a:lumMod val="75000"/>
                </a:srgbClr>
              </a:buClr>
              <a:buSzPct val="131000"/>
              <a:buFont typeface="Wingdings" pitchFamily="2" charset="2"/>
              <a:buChar char="§"/>
            </a:pPr>
            <a:r>
              <a:rPr lang="en-US" b="1" kern="0" dirty="0">
                <a:solidFill>
                  <a:srgbClr val="00518E"/>
                </a:solidFill>
              </a:rPr>
              <a:t>20 seconds for each question.</a:t>
            </a:r>
          </a:p>
          <a:p>
            <a:pPr algn="just">
              <a:lnSpc>
                <a:spcPct val="250000"/>
              </a:lnSpc>
              <a:buClr>
                <a:srgbClr val="F79646">
                  <a:lumMod val="75000"/>
                </a:srgbClr>
              </a:buClr>
              <a:buSzPct val="131000"/>
              <a:buFont typeface="Wingdings" pitchFamily="2" charset="2"/>
              <a:buChar char="§"/>
            </a:pPr>
            <a:r>
              <a:rPr lang="en-US" b="1" kern="0" dirty="0">
                <a:solidFill>
                  <a:srgbClr val="00518E"/>
                </a:solidFill>
              </a:rPr>
              <a:t>Only ball pen is allowed.</a:t>
            </a:r>
          </a:p>
          <a:p>
            <a:pPr algn="just">
              <a:lnSpc>
                <a:spcPct val="250000"/>
              </a:lnSpc>
              <a:buClr>
                <a:srgbClr val="F79646">
                  <a:lumMod val="75000"/>
                </a:srgbClr>
              </a:buClr>
              <a:buSzPct val="131000"/>
              <a:buFont typeface="Wingdings" pitchFamily="2" charset="2"/>
              <a:buChar char="§"/>
            </a:pPr>
            <a:r>
              <a:rPr lang="en-US" b="1" kern="0" dirty="0">
                <a:solidFill>
                  <a:srgbClr val="00518E"/>
                </a:solidFill>
              </a:rPr>
              <a:t>No side talking.</a:t>
            </a:r>
          </a:p>
          <a:p>
            <a:pPr algn="just">
              <a:lnSpc>
                <a:spcPct val="250000"/>
              </a:lnSpc>
              <a:buClr>
                <a:srgbClr val="F79646">
                  <a:lumMod val="75000"/>
                </a:srgbClr>
              </a:buClr>
              <a:buSzPct val="131000"/>
              <a:buFont typeface="Wingdings" pitchFamily="2" charset="2"/>
              <a:buChar char="§"/>
            </a:pPr>
            <a:r>
              <a:rPr lang="en-US" b="1" kern="0" dirty="0">
                <a:solidFill>
                  <a:srgbClr val="00518E"/>
                </a:solidFill>
              </a:rPr>
              <a:t>Two answer for one question is not allowed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pic>
        <p:nvPicPr>
          <p:cNvPr id="5" name="Picture 2" descr="نتيجة بحث الصور عن ‪instructions clipart‬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564" y="2651601"/>
            <a:ext cx="3837056" cy="128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04" t="6881" r="10570" b="46953"/>
          <a:stretch/>
        </p:blipFill>
        <p:spPr bwMode="auto">
          <a:xfrm>
            <a:off x="7275724" y="2273505"/>
            <a:ext cx="1817915" cy="1200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triped Right Arrow 8"/>
          <p:cNvSpPr/>
          <p:nvPr/>
        </p:nvSpPr>
        <p:spPr>
          <a:xfrm>
            <a:off x="2797630" y="232467"/>
            <a:ext cx="4095513" cy="1867470"/>
          </a:xfrm>
          <a:prstGeom prst="stripedRightArrow">
            <a:avLst>
              <a:gd name="adj1" fmla="val 53498"/>
              <a:gd name="adj2" fmla="val 59909"/>
            </a:avLst>
          </a:prstGeom>
          <a:gradFill flip="none" rotWithShape="1">
            <a:gsLst>
              <a:gs pos="0">
                <a:srgbClr val="91A804">
                  <a:shade val="30000"/>
                  <a:satMod val="115000"/>
                </a:srgbClr>
              </a:gs>
              <a:gs pos="50000">
                <a:srgbClr val="91A804">
                  <a:shade val="67500"/>
                  <a:satMod val="115000"/>
                </a:srgbClr>
              </a:gs>
              <a:gs pos="100000">
                <a:srgbClr val="91A804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12539A"/>
            </a:solidFill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12539A"/>
                </a:solidFill>
                <a:latin typeface="Cooper Std Black" pitchFamily="18" charset="0"/>
              </a:rPr>
              <a:t>INSTRUCTIONS</a:t>
            </a:r>
          </a:p>
        </p:txBody>
      </p:sp>
      <p:pic>
        <p:nvPicPr>
          <p:cNvPr id="14" name="Content Placeholder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4" r="23704"/>
          <a:stretch/>
        </p:blipFill>
        <p:spPr>
          <a:xfrm>
            <a:off x="381001" y="-64640"/>
            <a:ext cx="9144001" cy="6858004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381000" y="6153151"/>
            <a:ext cx="9144000" cy="704849"/>
            <a:chOff x="0" y="6153150"/>
            <a:chExt cx="9144000" cy="704849"/>
          </a:xfrm>
        </p:grpSpPr>
        <p:sp>
          <p:nvSpPr>
            <p:cNvPr id="16" name="Rectangle 15"/>
            <p:cNvSpPr/>
            <p:nvPr/>
          </p:nvSpPr>
          <p:spPr>
            <a:xfrm>
              <a:off x="0" y="6619874"/>
              <a:ext cx="9144000" cy="238125"/>
            </a:xfrm>
            <a:prstGeom prst="rect">
              <a:avLst/>
            </a:prstGeom>
            <a:solidFill>
              <a:srgbClr val="B1BB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 rot="10800000">
              <a:off x="123824" y="6153150"/>
              <a:ext cx="371476" cy="704848"/>
            </a:xfrm>
            <a:prstGeom prst="rect">
              <a:avLst/>
            </a:prstGeom>
            <a:solidFill>
              <a:srgbClr val="146A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14312" y="6220895"/>
              <a:ext cx="190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21" name="Striped Right Arrow 20"/>
          <p:cNvSpPr/>
          <p:nvPr/>
        </p:nvSpPr>
        <p:spPr>
          <a:xfrm>
            <a:off x="3026232" y="-185075"/>
            <a:ext cx="4875413" cy="2172629"/>
          </a:xfrm>
          <a:prstGeom prst="stripedRightArrow">
            <a:avLst>
              <a:gd name="adj1" fmla="val 53498"/>
              <a:gd name="adj2" fmla="val 59909"/>
            </a:avLst>
          </a:prstGeom>
          <a:solidFill>
            <a:srgbClr val="EA7432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12539A"/>
                </a:solidFill>
                <a:latin typeface="Cooper Std Black" pitchFamily="18" charset="0"/>
              </a:rPr>
              <a:t>INSTRUCTIONS</a:t>
            </a:r>
          </a:p>
        </p:txBody>
      </p:sp>
      <p:sp>
        <p:nvSpPr>
          <p:cNvPr id="10" name="Rectangle 9"/>
          <p:cNvSpPr/>
          <p:nvPr/>
        </p:nvSpPr>
        <p:spPr>
          <a:xfrm>
            <a:off x="595313" y="1589686"/>
            <a:ext cx="6026219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300000"/>
              </a:lnSpc>
              <a:buClr>
                <a:srgbClr val="F79646">
                  <a:lumMod val="75000"/>
                </a:srgbClr>
              </a:buClr>
              <a:buSzPct val="131000"/>
              <a:buFont typeface="Wingdings" pitchFamily="2" charset="2"/>
              <a:buChar char="§"/>
            </a:pPr>
            <a:r>
              <a:rPr lang="en-US" sz="2000" b="1" kern="0" dirty="0">
                <a:solidFill>
                  <a:srgbClr val="00518E"/>
                </a:solidFill>
              </a:rPr>
              <a:t>Write down your name. </a:t>
            </a:r>
          </a:p>
          <a:p>
            <a:pPr algn="just">
              <a:lnSpc>
                <a:spcPct val="300000"/>
              </a:lnSpc>
              <a:buClr>
                <a:srgbClr val="F79646">
                  <a:lumMod val="75000"/>
                </a:srgbClr>
              </a:buClr>
              <a:buSzPct val="131000"/>
              <a:buFont typeface="Wingdings" pitchFamily="2" charset="2"/>
              <a:buChar char="§"/>
            </a:pPr>
            <a:r>
              <a:rPr lang="en-US" sz="2000" b="1" kern="0" dirty="0">
                <a:solidFill>
                  <a:srgbClr val="00518E"/>
                </a:solidFill>
              </a:rPr>
              <a:t>Only ball pen is allowed.</a:t>
            </a:r>
          </a:p>
          <a:p>
            <a:pPr algn="just">
              <a:lnSpc>
                <a:spcPct val="300000"/>
              </a:lnSpc>
              <a:buClr>
                <a:srgbClr val="F79646">
                  <a:lumMod val="75000"/>
                </a:srgbClr>
              </a:buClr>
              <a:buSzPct val="131000"/>
              <a:buFont typeface="Wingdings" pitchFamily="2" charset="2"/>
              <a:buChar char="§"/>
            </a:pPr>
            <a:r>
              <a:rPr lang="en-US" sz="2000" b="1" kern="0" dirty="0">
                <a:solidFill>
                  <a:srgbClr val="00518E"/>
                </a:solidFill>
              </a:rPr>
              <a:t>Two answer for one question is not allowed</a:t>
            </a:r>
            <a:r>
              <a:rPr lang="en-US" sz="2000" b="1" dirty="0"/>
              <a:t>.</a:t>
            </a:r>
            <a:endParaRPr lang="en-US" sz="2000" b="1" kern="0" dirty="0">
              <a:solidFill>
                <a:srgbClr val="00518E"/>
              </a:solidFill>
            </a:endParaRPr>
          </a:p>
          <a:p>
            <a:pPr algn="just">
              <a:lnSpc>
                <a:spcPct val="300000"/>
              </a:lnSpc>
              <a:buClr>
                <a:srgbClr val="F79646">
                  <a:lumMod val="75000"/>
                </a:srgbClr>
              </a:buClr>
              <a:buSzPct val="131000"/>
              <a:buFont typeface="Wingdings" pitchFamily="2" charset="2"/>
              <a:buChar char="§"/>
            </a:pPr>
            <a:r>
              <a:rPr lang="en-US" sz="2000" b="1" kern="0" dirty="0">
                <a:solidFill>
                  <a:srgbClr val="00518E"/>
                </a:solidFill>
              </a:rPr>
              <a:t>20 seconds for each question.</a:t>
            </a:r>
          </a:p>
          <a:p>
            <a:pPr algn="just">
              <a:lnSpc>
                <a:spcPct val="300000"/>
              </a:lnSpc>
              <a:buClr>
                <a:srgbClr val="F79646">
                  <a:lumMod val="75000"/>
                </a:srgbClr>
              </a:buClr>
              <a:buSzPct val="131000"/>
              <a:buFont typeface="Wingdings" pitchFamily="2" charset="2"/>
              <a:buChar char="§"/>
            </a:pPr>
            <a:r>
              <a:rPr lang="en-US" sz="2000" b="1" kern="0" dirty="0">
                <a:solidFill>
                  <a:srgbClr val="00518E"/>
                </a:solidFill>
              </a:rPr>
              <a:t>Please, No side talking.</a:t>
            </a:r>
          </a:p>
          <a:p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2" t="31890" r="14533" b="34055"/>
          <a:stretch/>
        </p:blipFill>
        <p:spPr bwMode="auto">
          <a:xfrm>
            <a:off x="4327067" y="1815903"/>
            <a:ext cx="2273741" cy="63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4" t="4772" r="12048" b="7021"/>
          <a:stretch/>
        </p:blipFill>
        <p:spPr bwMode="auto">
          <a:xfrm>
            <a:off x="4253055" y="4184757"/>
            <a:ext cx="1000794" cy="1187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743" y="2493333"/>
            <a:ext cx="1178652" cy="117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5878282" y="3347858"/>
            <a:ext cx="3664456" cy="1610632"/>
            <a:chOff x="5279562" y="3445832"/>
            <a:chExt cx="3664456" cy="1610632"/>
          </a:xfrm>
        </p:grpSpPr>
        <p:sp>
          <p:nvSpPr>
            <p:cNvPr id="22" name="Rectangle 21"/>
            <p:cNvSpPr/>
            <p:nvPr/>
          </p:nvSpPr>
          <p:spPr>
            <a:xfrm>
              <a:off x="5320538" y="3882621"/>
              <a:ext cx="282962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457200" indent="-457200">
                <a:buClr>
                  <a:srgbClr val="EA7432"/>
                </a:buClr>
                <a:buFont typeface="+mj-lt"/>
                <a:buAutoNum type="arabicPeriod" startAt="7"/>
              </a:pPr>
              <a:r>
                <a:rPr lang="en-US" sz="2000" b="1" dirty="0">
                  <a:solidFill>
                    <a:srgbClr val="00518E"/>
                  </a:solidFill>
                </a:rPr>
                <a:t> a          b         c         d</a:t>
              </a:r>
              <a:endParaRPr lang="en-US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5761546" y="3882621"/>
              <a:ext cx="450089" cy="400110"/>
            </a:xfrm>
            <a:prstGeom prst="ellipse">
              <a:avLst/>
            </a:prstGeom>
            <a:noFill/>
            <a:ln w="28575">
              <a:solidFill>
                <a:srgbClr val="1253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7120341" y="3883154"/>
              <a:ext cx="450089" cy="400110"/>
            </a:xfrm>
            <a:prstGeom prst="ellipse">
              <a:avLst/>
            </a:prstGeom>
            <a:noFill/>
            <a:ln w="28575">
              <a:solidFill>
                <a:srgbClr val="1253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lowchart: Alternate Process 25"/>
            <p:cNvSpPr/>
            <p:nvPr/>
          </p:nvSpPr>
          <p:spPr>
            <a:xfrm>
              <a:off x="5279562" y="3777343"/>
              <a:ext cx="3233057" cy="653244"/>
            </a:xfrm>
            <a:prstGeom prst="flowChartAlternateProcess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35" name="Picture 11" descr="نتيجة بحث الصور عن ‪CROSS PNG‬‏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74" t="13927" r="20352" b="9225"/>
            <a:stretch/>
          </p:blipFill>
          <p:spPr bwMode="auto">
            <a:xfrm>
              <a:off x="7682871" y="3445832"/>
              <a:ext cx="1261147" cy="1610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Group 27"/>
          <p:cNvGrpSpPr/>
          <p:nvPr/>
        </p:nvGrpSpPr>
        <p:grpSpPr>
          <a:xfrm>
            <a:off x="3517105" y="5353015"/>
            <a:ext cx="1714973" cy="1396041"/>
            <a:chOff x="2204835" y="5094882"/>
            <a:chExt cx="1978588" cy="1610632"/>
          </a:xfrm>
        </p:grpSpPr>
        <p:pic>
          <p:nvPicPr>
            <p:cNvPr id="23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004" t="6881" r="10570" b="46953"/>
            <a:stretch/>
          </p:blipFill>
          <p:spPr bwMode="auto">
            <a:xfrm>
              <a:off x="2204835" y="5246914"/>
              <a:ext cx="1978588" cy="1306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11" descr="نتيجة بحث الصور عن ‪CROSS PNG‬‏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74" t="13927" r="20352" b="9225"/>
            <a:stretch/>
          </p:blipFill>
          <p:spPr bwMode="auto">
            <a:xfrm>
              <a:off x="2506818" y="5094882"/>
              <a:ext cx="1261147" cy="1610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440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6086" y="0"/>
            <a:ext cx="8148915" cy="663388"/>
          </a:xfrm>
          <a:prstGeom prst="rect">
            <a:avLst/>
          </a:prstGeom>
          <a:solidFill>
            <a:srgbClr val="146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OCCUPATIONAL </a:t>
            </a:r>
            <a:r>
              <a:rPr lang="en-US" sz="2800" dirty="0" smtClean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HEALTH AND SAFETY</a:t>
            </a:r>
            <a:endParaRPr lang="en-US" sz="2800" dirty="0">
              <a:solidFill>
                <a:prstClr val="white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2721" y="-9777"/>
            <a:ext cx="923365" cy="663388"/>
          </a:xfrm>
          <a:prstGeom prst="rect">
            <a:avLst/>
          </a:prstGeom>
          <a:solidFill>
            <a:srgbClr val="B1BB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5728448"/>
            <a:ext cx="600635" cy="1129553"/>
          </a:xfrm>
          <a:prstGeom prst="rect">
            <a:avLst/>
          </a:prstGeom>
          <a:solidFill>
            <a:srgbClr val="F88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81635" y="6445624"/>
            <a:ext cx="8543366" cy="412376"/>
          </a:xfrm>
          <a:prstGeom prst="rect">
            <a:avLst/>
          </a:prstGeom>
          <a:solidFill>
            <a:srgbClr val="FCC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2721" y="783989"/>
            <a:ext cx="8996079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en-US" sz="3600" b="1" dirty="0">
                <a:solidFill>
                  <a:srgbClr val="002060"/>
                </a:solidFill>
              </a:rPr>
              <a:t>When a spillage occurs </a:t>
            </a:r>
            <a:r>
              <a:rPr lang="en-US" sz="3600" b="1" dirty="0" smtClean="0">
                <a:solidFill>
                  <a:srgbClr val="002060"/>
                </a:solidFill>
              </a:rPr>
              <a:t>the following statement are true </a:t>
            </a:r>
            <a:r>
              <a:rPr lang="en-US" sz="3600" b="1" dirty="0" smtClean="0">
                <a:solidFill>
                  <a:srgbClr val="FF0000"/>
                </a:solidFill>
              </a:rPr>
              <a:t>EXCEPT</a:t>
            </a:r>
            <a:r>
              <a:rPr lang="en-US" sz="3600" b="1" dirty="0" smtClean="0">
                <a:solidFill>
                  <a:srgbClr val="002060"/>
                </a:solidFill>
              </a:rPr>
              <a:t>: </a:t>
            </a:r>
          </a:p>
          <a:p>
            <a:pPr lvl="0" fontAlgn="base"/>
            <a:endParaRPr lang="en-US" sz="3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0" indent="-514350" fontAlgn="base">
              <a:buClr>
                <a:schemeClr val="accent6">
                  <a:lumMod val="75000"/>
                </a:schemeClr>
              </a:buClr>
              <a:buAutoNum type="alphaLcParenR"/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 the spillage if it contains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blood </a:t>
            </a:r>
          </a:p>
          <a:p>
            <a:pPr marL="514350" lvl="0" indent="-514350" fontAlgn="base">
              <a:buClr>
                <a:schemeClr val="accent6">
                  <a:lumMod val="75000"/>
                </a:schemeClr>
              </a:buClr>
              <a:buAutoNum type="alphaLcParenR"/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 the type of PPE to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worn </a:t>
            </a:r>
          </a:p>
          <a:p>
            <a:pPr marL="514350" lvl="0" indent="-514350" fontAlgn="base">
              <a:buClr>
                <a:schemeClr val="accent6">
                  <a:lumMod val="75000"/>
                </a:schemeClr>
              </a:buClr>
              <a:buAutoNum type="alphaLcParenR"/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Cordon the spillage.</a:t>
            </a:r>
          </a:p>
          <a:p>
            <a:pPr marL="514350" lvl="0" indent="-514350" fontAlgn="base">
              <a:buClr>
                <a:schemeClr val="accent6">
                  <a:lumMod val="75000"/>
                </a:schemeClr>
              </a:buClr>
              <a:buAutoNum type="alphaLcParenR"/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hospital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approved chlorine releasing agent such as sodium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hypochlorite</a:t>
            </a:r>
          </a:p>
          <a:p>
            <a:pPr marL="514350" lvl="0" indent="-514350" fontAlgn="base">
              <a:buClr>
                <a:schemeClr val="accent6">
                  <a:lumMod val="75000"/>
                </a:schemeClr>
              </a:buClr>
              <a:buAutoNum type="alphaLcParenR"/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 the housekeeping to mop the blood </a:t>
            </a:r>
          </a:p>
          <a:p>
            <a:pPr marL="514350" lvl="0" indent="-514350" fontAlgn="base">
              <a:buClr>
                <a:schemeClr val="accent6">
                  <a:lumMod val="75000"/>
                </a:schemeClr>
              </a:buClr>
              <a:buAutoNum type="alphaLcParenR"/>
            </a:pPr>
            <a:endParaRPr lang="en-US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6" descr="Image result for 49 second timer 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315" y="6050361"/>
            <a:ext cx="1329685" cy="746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67549" y="6293224"/>
            <a:ext cx="614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 Black" panose="020B0A04020102020204" pitchFamily="34" charset="0"/>
              </a:rPr>
              <a:t>17</a:t>
            </a:r>
            <a:endParaRPr lang="en-US" sz="24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72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6086" y="0"/>
            <a:ext cx="8148915" cy="663388"/>
          </a:xfrm>
          <a:prstGeom prst="rect">
            <a:avLst/>
          </a:prstGeom>
          <a:solidFill>
            <a:srgbClr val="146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OCCUPATIONAL </a:t>
            </a:r>
            <a:r>
              <a:rPr lang="en-US" sz="2800" dirty="0" smtClean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HEALTH AND SAFETY</a:t>
            </a:r>
            <a:endParaRPr lang="en-US" sz="2800" dirty="0">
              <a:solidFill>
                <a:prstClr val="white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2721" y="-9777"/>
            <a:ext cx="923365" cy="663388"/>
          </a:xfrm>
          <a:prstGeom prst="rect">
            <a:avLst/>
          </a:prstGeom>
          <a:solidFill>
            <a:srgbClr val="B1BB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5728448"/>
            <a:ext cx="600635" cy="1129553"/>
          </a:xfrm>
          <a:prstGeom prst="rect">
            <a:avLst/>
          </a:prstGeom>
          <a:solidFill>
            <a:srgbClr val="F88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81635" y="6445624"/>
            <a:ext cx="8543366" cy="412376"/>
          </a:xfrm>
          <a:prstGeom prst="rect">
            <a:avLst/>
          </a:prstGeom>
          <a:solidFill>
            <a:srgbClr val="FCC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2721" y="673165"/>
            <a:ext cx="9072279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en-US" sz="3600" b="1" dirty="0" smtClean="0">
                <a:solidFill>
                  <a:srgbClr val="002060"/>
                </a:solidFill>
              </a:rPr>
              <a:t>During blood spillage management, what is the contact time </a:t>
            </a:r>
            <a:r>
              <a:rPr lang="en-US" sz="3600" b="1" dirty="0">
                <a:solidFill>
                  <a:srgbClr val="002060"/>
                </a:solidFill>
              </a:rPr>
              <a:t>for chlorine releasing agent such </a:t>
            </a:r>
            <a:r>
              <a:rPr lang="en-US" sz="3600" b="1" dirty="0" smtClean="0">
                <a:solidFill>
                  <a:srgbClr val="002060"/>
                </a:solidFill>
              </a:rPr>
              <a:t>as sodium hypochlorite (Precept).</a:t>
            </a:r>
          </a:p>
          <a:p>
            <a:pPr lvl="0" fontAlgn="base"/>
            <a:endParaRPr lang="en-US" sz="3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71575" lvl="0" indent="628650" fontAlgn="base">
              <a:buClr>
                <a:schemeClr val="accent6">
                  <a:lumMod val="75000"/>
                </a:schemeClr>
              </a:buClr>
              <a:buAutoNum type="alphaLcParenR"/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to 10 minutes.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71575" lvl="0" indent="628650" fontAlgn="base">
              <a:buClr>
                <a:schemeClr val="accent6">
                  <a:lumMod val="75000"/>
                </a:schemeClr>
              </a:buClr>
              <a:buAutoNum type="alphaLcParenR"/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minutes.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71575" lvl="0" indent="628650" fontAlgn="base">
              <a:buClr>
                <a:schemeClr val="accent6">
                  <a:lumMod val="75000"/>
                </a:schemeClr>
              </a:buClr>
              <a:buAutoNum type="alphaLcParenR"/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hour</a:t>
            </a:r>
          </a:p>
          <a:p>
            <a:pPr marL="1885950" lvl="0" indent="-714375" fontAlgn="base">
              <a:buClr>
                <a:schemeClr val="accent6">
                  <a:lumMod val="75000"/>
                </a:schemeClr>
              </a:buClr>
              <a:buAutoNum type="alphaLcParenR"/>
              <a:tabLst>
                <a:tab pos="1800225" algn="l"/>
              </a:tabLst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need to wait the sodium hypochlorite will take effect immediately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7550" y="6335037"/>
            <a:ext cx="614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 Black" panose="020B0A04020102020204" pitchFamily="34" charset="0"/>
              </a:rPr>
              <a:t>18</a:t>
            </a:r>
            <a:endParaRPr lang="en-US" sz="2400" b="1" dirty="0">
              <a:latin typeface="Arial Black" panose="020B0A04020102020204" pitchFamily="34" charset="0"/>
            </a:endParaRPr>
          </a:p>
        </p:txBody>
      </p:sp>
      <p:pic>
        <p:nvPicPr>
          <p:cNvPr id="10" name="Picture 2" descr="Image result for 49 second timer 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487" y="6127001"/>
            <a:ext cx="1447800" cy="73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7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4841" y="13447"/>
            <a:ext cx="8148915" cy="663388"/>
          </a:xfrm>
          <a:prstGeom prst="rect">
            <a:avLst/>
          </a:prstGeom>
          <a:solidFill>
            <a:srgbClr val="146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1" y="0"/>
            <a:ext cx="923365" cy="663388"/>
          </a:xfrm>
          <a:prstGeom prst="rect">
            <a:avLst/>
          </a:prstGeom>
          <a:solidFill>
            <a:srgbClr val="B1BB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5728448"/>
            <a:ext cx="600635" cy="1129553"/>
          </a:xfrm>
          <a:prstGeom prst="rect">
            <a:avLst/>
          </a:prstGeom>
          <a:solidFill>
            <a:srgbClr val="F88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81635" y="6445624"/>
            <a:ext cx="8543366" cy="412376"/>
          </a:xfrm>
          <a:prstGeom prst="rect">
            <a:avLst/>
          </a:prstGeom>
          <a:solidFill>
            <a:srgbClr val="FCC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1000" y="690282"/>
            <a:ext cx="9144000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Suspected MERS-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cases are patients presented with:-</a:t>
            </a:r>
          </a:p>
          <a:p>
            <a:pPr marL="514350" indent="-514350"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1563" indent="-528638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Hospital Acquired Pneumonia</a:t>
            </a:r>
          </a:p>
          <a:p>
            <a:pPr marL="1071563" indent="-528638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Community Acquired Pneumonia</a:t>
            </a:r>
          </a:p>
          <a:p>
            <a:pPr marL="1071563" indent="-528638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Acute Respiratory Distress Syndrome</a:t>
            </a:r>
          </a:p>
          <a:p>
            <a:pPr marL="1071563" indent="-528638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HCW with flu symptoms contact to a positive case</a:t>
            </a:r>
          </a:p>
          <a:p>
            <a:pPr marL="514350" indent="557213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All of the above</a:t>
            </a:r>
          </a:p>
          <a:p>
            <a:pPr fontAlgn="t">
              <a:lnSpc>
                <a:spcPct val="150000"/>
              </a:lnSpc>
              <a:buClr>
                <a:srgbClr val="92D050"/>
              </a:buClr>
            </a:pPr>
            <a:endParaRPr lang="en-US" dirty="0"/>
          </a:p>
        </p:txBody>
      </p:sp>
      <p:pic>
        <p:nvPicPr>
          <p:cNvPr id="11" name="Picture 2" descr="Image result for 49 second timer 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772758"/>
            <a:ext cx="1447800" cy="73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36176" y="6293224"/>
            <a:ext cx="690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 Black" panose="020B0A04020102020204" pitchFamily="34" charset="0"/>
              </a:rPr>
              <a:t>19</a:t>
            </a:r>
            <a:endParaRPr lang="en-US" sz="24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18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04366" y="26893"/>
            <a:ext cx="8148915" cy="663388"/>
          </a:xfrm>
          <a:prstGeom prst="rect">
            <a:avLst/>
          </a:prstGeom>
          <a:solidFill>
            <a:srgbClr val="146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1" y="0"/>
            <a:ext cx="923365" cy="663388"/>
          </a:xfrm>
          <a:prstGeom prst="rect">
            <a:avLst/>
          </a:prstGeom>
          <a:solidFill>
            <a:srgbClr val="B1BB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5728448"/>
            <a:ext cx="600635" cy="1129553"/>
          </a:xfrm>
          <a:prstGeom prst="rect">
            <a:avLst/>
          </a:prstGeom>
          <a:solidFill>
            <a:srgbClr val="F88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81635" y="6445624"/>
            <a:ext cx="8543366" cy="412376"/>
          </a:xfrm>
          <a:prstGeom prst="rect">
            <a:avLst/>
          </a:prstGeom>
          <a:solidFill>
            <a:srgbClr val="FCC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28918" y="645524"/>
            <a:ext cx="9144000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following actions are correct when dealing with patient admitted as a case of suspected MERS-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EXCEPT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:-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1563" indent="-528638"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not critically ill patient follow empiric Droplet- Contact isolation 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1563" indent="-528638"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patient under Airborne- Contact isolation while performing aerosol generating procedure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1563" indent="-528638"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the patient in a common room together with other patient.</a:t>
            </a:r>
          </a:p>
          <a:p>
            <a:pPr marL="1071563" indent="-528638"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 the patient wear mask during transport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>
              <a:lnSpc>
                <a:spcPct val="150000"/>
              </a:lnSpc>
              <a:buClr>
                <a:srgbClr val="92D050"/>
              </a:buClr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6176" y="6293224"/>
            <a:ext cx="690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 Black" panose="020B0A04020102020204" pitchFamily="34" charset="0"/>
              </a:rPr>
              <a:t>20</a:t>
            </a:r>
            <a:endParaRPr lang="en-US" sz="2400" b="1" dirty="0">
              <a:latin typeface="Arial Black" panose="020B0A04020102020204" pitchFamily="34" charset="0"/>
            </a:endParaRPr>
          </a:p>
        </p:txBody>
      </p:sp>
      <p:pic>
        <p:nvPicPr>
          <p:cNvPr id="11" name="Picture 6" descr="Image result for 49 second timer 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315" y="6050361"/>
            <a:ext cx="1329685" cy="746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99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175" y="475129"/>
            <a:ext cx="7711946" cy="601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73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5728448"/>
            <a:ext cx="600635" cy="1129553"/>
          </a:xfrm>
          <a:prstGeom prst="rect">
            <a:avLst/>
          </a:prstGeom>
          <a:solidFill>
            <a:srgbClr val="F88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81635" y="6445624"/>
            <a:ext cx="8543366" cy="412376"/>
          </a:xfrm>
          <a:prstGeom prst="rect">
            <a:avLst/>
          </a:prstGeom>
          <a:solidFill>
            <a:srgbClr val="FCC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14868" y="864780"/>
            <a:ext cx="911013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t">
              <a:buClr>
                <a:srgbClr val="92D050"/>
              </a:buClr>
            </a:pPr>
            <a:r>
              <a:rPr lang="en-PH" sz="3600" b="1" dirty="0">
                <a:solidFill>
                  <a:srgbClr val="002060"/>
                </a:solidFill>
              </a:rPr>
              <a:t>Standard Precautions </a:t>
            </a:r>
            <a:r>
              <a:rPr lang="en-PH" sz="3600" b="1" dirty="0" smtClean="0">
                <a:solidFill>
                  <a:srgbClr val="002060"/>
                </a:solidFill>
              </a:rPr>
              <a:t>are </a:t>
            </a:r>
            <a:r>
              <a:rPr lang="en-PH" sz="3600" b="1" dirty="0" smtClean="0">
                <a:solidFill>
                  <a:srgbClr val="002060"/>
                </a:solidFill>
              </a:rPr>
              <a:t>only </a:t>
            </a:r>
            <a:r>
              <a:rPr lang="en-PH" sz="3600" b="1" dirty="0">
                <a:solidFill>
                  <a:srgbClr val="002060"/>
                </a:solidFill>
              </a:rPr>
              <a:t>implemented for infectious patients.</a:t>
            </a:r>
          </a:p>
          <a:p>
            <a:pPr lvl="0" fontAlgn="t">
              <a:lnSpc>
                <a:spcPct val="150000"/>
              </a:lnSpc>
              <a:buClr>
                <a:srgbClr val="92D050"/>
              </a:buClr>
            </a:pPr>
            <a:endParaRPr lang="en-US" sz="3200" b="1" dirty="0">
              <a:solidFill>
                <a:srgbClr val="002060"/>
              </a:solidFill>
            </a:endParaRPr>
          </a:p>
          <a:p>
            <a:pPr marL="1071563" indent="728663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PH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1563" indent="728663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PH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FALSE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>
              <a:lnSpc>
                <a:spcPct val="150000"/>
              </a:lnSpc>
              <a:buClr>
                <a:srgbClr val="92D050"/>
              </a:buClr>
            </a:pPr>
            <a:endParaRPr lang="en-US" sz="2800" dirty="0">
              <a:solidFill>
                <a:srgbClr val="EA7432"/>
              </a:solidFill>
              <a:latin typeface="Cooper Std Black" panose="0208090304030B020404" pitchFamily="18" charset="0"/>
            </a:endParaRPr>
          </a:p>
          <a:p>
            <a:pPr fontAlgn="t">
              <a:lnSpc>
                <a:spcPct val="150000"/>
              </a:lnSpc>
              <a:buClr>
                <a:srgbClr val="92D050"/>
              </a:buClr>
            </a:pPr>
            <a:endParaRPr lang="en-US" sz="2800" dirty="0">
              <a:solidFill>
                <a:srgbClr val="EA7432"/>
              </a:solidFill>
              <a:latin typeface="Cooper Std Black" panose="0208090304030B0204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001" y="1"/>
            <a:ext cx="995085" cy="676267"/>
          </a:xfrm>
          <a:prstGeom prst="rect">
            <a:avLst/>
          </a:prstGeom>
          <a:solidFill>
            <a:srgbClr val="B1BB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2716" y="6272925"/>
            <a:ext cx="457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 Black" panose="020B0A04020102020204" pitchFamily="34" charset="0"/>
              </a:rPr>
              <a:t>1</a:t>
            </a:r>
            <a:endParaRPr lang="en-US" sz="2400" b="1" dirty="0">
              <a:latin typeface="Arial Black" panose="020B0A040201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52273" y="0"/>
            <a:ext cx="8148915" cy="676268"/>
          </a:xfrm>
          <a:prstGeom prst="rect">
            <a:avLst/>
          </a:prstGeom>
          <a:solidFill>
            <a:srgbClr val="146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STANDARD PRECAUTION</a:t>
            </a:r>
            <a:endParaRPr lang="en-US" sz="28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" name="Oval 1"/>
          <p:cNvSpPr/>
          <p:nvPr/>
        </p:nvSpPr>
        <p:spPr>
          <a:xfrm>
            <a:off x="1376086" y="3505200"/>
            <a:ext cx="685800" cy="762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44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6086" y="0"/>
            <a:ext cx="8148915" cy="663388"/>
          </a:xfrm>
          <a:prstGeom prst="rect">
            <a:avLst/>
          </a:prstGeom>
          <a:solidFill>
            <a:srgbClr val="146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STANDARD PRECAUTION</a:t>
            </a:r>
            <a:endParaRPr lang="en-US" sz="28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1" y="0"/>
            <a:ext cx="923365" cy="663388"/>
          </a:xfrm>
          <a:prstGeom prst="rect">
            <a:avLst/>
          </a:prstGeom>
          <a:solidFill>
            <a:srgbClr val="B1BB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5728448"/>
            <a:ext cx="600635" cy="1129553"/>
          </a:xfrm>
          <a:prstGeom prst="rect">
            <a:avLst/>
          </a:prstGeom>
          <a:solidFill>
            <a:srgbClr val="F88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81635" y="6445624"/>
            <a:ext cx="8543366" cy="412376"/>
          </a:xfrm>
          <a:prstGeom prst="rect">
            <a:avLst/>
          </a:prstGeom>
          <a:solidFill>
            <a:srgbClr val="FCC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1000" y="809891"/>
            <a:ext cx="9144001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/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body fluids are considered infectious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EXCEPT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71675" indent="-514350" fontAlgn="base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Saliva</a:t>
            </a:r>
          </a:p>
          <a:p>
            <a:pPr marL="1971675" indent="-514350" fontAlgn="base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Sweat</a:t>
            </a:r>
          </a:p>
          <a:p>
            <a:pPr marL="1971675" indent="-514350" fontAlgn="base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Urine</a:t>
            </a:r>
          </a:p>
          <a:p>
            <a:pPr marL="1971675" indent="-514350" fontAlgn="base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lood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>
              <a:lnSpc>
                <a:spcPct val="150000"/>
              </a:lnSpc>
              <a:buClr>
                <a:srgbClr val="92D050"/>
              </a:buClr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5983" y="198276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2716" y="6272925"/>
            <a:ext cx="457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 Black" panose="020B0A04020102020204" pitchFamily="34" charset="0"/>
              </a:rPr>
              <a:t>2</a:t>
            </a:r>
            <a:endParaRPr lang="en-US" sz="2400" b="1" dirty="0">
              <a:latin typeface="Arial Black" panose="020B0A040201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752600" y="2514600"/>
            <a:ext cx="685800" cy="762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29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6086" y="0"/>
            <a:ext cx="8148915" cy="663388"/>
          </a:xfrm>
          <a:prstGeom prst="rect">
            <a:avLst/>
          </a:prstGeom>
          <a:solidFill>
            <a:srgbClr val="146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HAND HYGIENE</a:t>
            </a:r>
            <a:endParaRPr lang="en-US" sz="28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1" y="0"/>
            <a:ext cx="923365" cy="663388"/>
          </a:xfrm>
          <a:prstGeom prst="rect">
            <a:avLst/>
          </a:prstGeom>
          <a:solidFill>
            <a:srgbClr val="B1BB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5728448"/>
            <a:ext cx="600635" cy="1129553"/>
          </a:xfrm>
          <a:prstGeom prst="rect">
            <a:avLst/>
          </a:prstGeom>
          <a:solidFill>
            <a:srgbClr val="F88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81635" y="6445624"/>
            <a:ext cx="8543366" cy="412376"/>
          </a:xfrm>
          <a:prstGeom prst="rect">
            <a:avLst/>
          </a:prstGeom>
          <a:solidFill>
            <a:srgbClr val="FCC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1000" y="809891"/>
            <a:ext cx="9144001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/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washing your hands, apply the soap: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71675" indent="-514350" fontAlgn="base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wetting your hands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71675" indent="-514350" fontAlgn="base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removing gloves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71675" indent="-514350" fontAlgn="base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 wetting your hands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71675" indent="-514350" fontAlgn="base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 turning on the faucet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>
              <a:lnSpc>
                <a:spcPct val="150000"/>
              </a:lnSpc>
              <a:buClr>
                <a:srgbClr val="92D050"/>
              </a:buClr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5983" y="198276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2716" y="6272925"/>
            <a:ext cx="457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 Black" panose="020B0A04020102020204" pitchFamily="34" charset="0"/>
              </a:rPr>
              <a:t>3</a:t>
            </a:r>
            <a:endParaRPr lang="en-US" sz="2400" b="1" dirty="0">
              <a:latin typeface="Arial Black" panose="020B0A040201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752600" y="1752600"/>
            <a:ext cx="685800" cy="762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1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6086" y="0"/>
            <a:ext cx="8148915" cy="663388"/>
          </a:xfrm>
          <a:prstGeom prst="rect">
            <a:avLst/>
          </a:prstGeom>
          <a:solidFill>
            <a:srgbClr val="146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HAND HYGIENE</a:t>
            </a:r>
            <a:endParaRPr lang="en-US" sz="28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1" y="0"/>
            <a:ext cx="923365" cy="663388"/>
          </a:xfrm>
          <a:prstGeom prst="rect">
            <a:avLst/>
          </a:prstGeom>
          <a:solidFill>
            <a:srgbClr val="B1BB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5728448"/>
            <a:ext cx="600635" cy="1129553"/>
          </a:xfrm>
          <a:prstGeom prst="rect">
            <a:avLst/>
          </a:prstGeom>
          <a:solidFill>
            <a:srgbClr val="F88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81635" y="6445624"/>
            <a:ext cx="8543366" cy="412376"/>
          </a:xfrm>
          <a:prstGeom prst="rect">
            <a:avLst/>
          </a:prstGeom>
          <a:solidFill>
            <a:srgbClr val="FCC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75983" y="198276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2716" y="6272925"/>
            <a:ext cx="457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 Black" panose="020B0A04020102020204" pitchFamily="34" charset="0"/>
              </a:rPr>
              <a:t>4</a:t>
            </a:r>
            <a:endParaRPr lang="en-US" sz="2400" b="1" dirty="0"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1316" y="982011"/>
            <a:ext cx="9027460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PH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PH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needed for </a:t>
            </a:r>
            <a:r>
              <a:rPr lang="en-PH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 rub </a:t>
            </a:r>
            <a:r>
              <a:rPr lang="en-PH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is:-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PH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PH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71675" indent="-714375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PH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20-30 </a:t>
            </a:r>
            <a:r>
              <a:rPr lang="en-PH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seconds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71675" indent="-714375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PH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30-40 seconds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71675" indent="-714375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PH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40-60 seconds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>
              <a:lnSpc>
                <a:spcPct val="150000"/>
              </a:lnSpc>
              <a:buClr>
                <a:srgbClr val="92D050"/>
              </a:buClr>
            </a:pP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1828800" y="2514600"/>
            <a:ext cx="685800" cy="762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94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6086" y="0"/>
            <a:ext cx="8148915" cy="663388"/>
          </a:xfrm>
          <a:prstGeom prst="rect">
            <a:avLst/>
          </a:prstGeom>
          <a:solidFill>
            <a:srgbClr val="146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HAND HYGIENE</a:t>
            </a:r>
            <a:endParaRPr lang="en-US" sz="28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1" y="0"/>
            <a:ext cx="923365" cy="663388"/>
          </a:xfrm>
          <a:prstGeom prst="rect">
            <a:avLst/>
          </a:prstGeom>
          <a:solidFill>
            <a:srgbClr val="B1BB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5728448"/>
            <a:ext cx="600635" cy="1129553"/>
          </a:xfrm>
          <a:prstGeom prst="rect">
            <a:avLst/>
          </a:prstGeom>
          <a:solidFill>
            <a:srgbClr val="F88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81635" y="6445624"/>
            <a:ext cx="8543366" cy="412376"/>
          </a:xfrm>
          <a:prstGeom prst="rect">
            <a:avLst/>
          </a:prstGeom>
          <a:solidFill>
            <a:srgbClr val="FCC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75983" y="198276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2716" y="6272925"/>
            <a:ext cx="457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 Black" panose="020B0A04020102020204" pitchFamily="34" charset="0"/>
              </a:rPr>
              <a:t>5</a:t>
            </a:r>
            <a:endParaRPr lang="en-US" sz="2400" b="1" dirty="0"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1316" y="742912"/>
            <a:ext cx="9027460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 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hygiene should be performed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/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71675" lvl="0" indent="-714375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beginning any patient care 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</a:p>
          <a:p>
            <a:pPr marL="1971675" lvl="0" indent="-714375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Immediately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removing personal protective equipment (PPE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971675" lvl="0" indent="-714375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 caring for different 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</a:p>
          <a:p>
            <a:pPr marL="1971675" lvl="0" indent="-714375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above</a:t>
            </a:r>
            <a:endParaRPr lang="en-PH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>
              <a:lnSpc>
                <a:spcPct val="150000"/>
              </a:lnSpc>
              <a:buClr>
                <a:srgbClr val="92D050"/>
              </a:buClr>
            </a:pP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1828800" y="4956923"/>
            <a:ext cx="685800" cy="762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15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6086" y="0"/>
            <a:ext cx="8148915" cy="663388"/>
          </a:xfrm>
          <a:prstGeom prst="rect">
            <a:avLst/>
          </a:prstGeom>
          <a:solidFill>
            <a:srgbClr val="146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HAND HYGIENE</a:t>
            </a:r>
            <a:endParaRPr lang="en-US" sz="28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1" y="0"/>
            <a:ext cx="923365" cy="663388"/>
          </a:xfrm>
          <a:prstGeom prst="rect">
            <a:avLst/>
          </a:prstGeom>
          <a:solidFill>
            <a:srgbClr val="B1BB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5728448"/>
            <a:ext cx="600635" cy="1129553"/>
          </a:xfrm>
          <a:prstGeom prst="rect">
            <a:avLst/>
          </a:prstGeom>
          <a:solidFill>
            <a:srgbClr val="F88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81635" y="6445624"/>
            <a:ext cx="8543366" cy="412376"/>
          </a:xfrm>
          <a:prstGeom prst="rect">
            <a:avLst/>
          </a:prstGeom>
          <a:solidFill>
            <a:srgbClr val="FCC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75983" y="198276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2716" y="6272925"/>
            <a:ext cx="457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 Black" panose="020B0A04020102020204" pitchFamily="34" charset="0"/>
              </a:rPr>
              <a:t>6</a:t>
            </a:r>
            <a:endParaRPr lang="en-US" sz="2400" b="1" dirty="0"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7540" y="861461"/>
            <a:ext cx="8646460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PH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Hospital staff hands became </a:t>
            </a:r>
            <a:r>
              <a:rPr lang="en-PH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soiled</a:t>
            </a:r>
            <a:r>
              <a:rPr lang="en-PH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patient’s blood after a procedure. He/ She should:-</a:t>
            </a:r>
          </a:p>
          <a:p>
            <a:pPr lvl="0" algn="just"/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225" indent="-514350" algn="just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PH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Perform hand wash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225" indent="-514350" algn="just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PH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Perform hand </a:t>
            </a:r>
            <a:r>
              <a:rPr lang="en-PH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rub</a:t>
            </a:r>
          </a:p>
          <a:p>
            <a:pPr marL="1800225" indent="-514350" algn="just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PH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Wear new gloves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225" indent="-514350" algn="just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PH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There is no need to perform hand hygiene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>
              <a:lnSpc>
                <a:spcPct val="150000"/>
              </a:lnSpc>
              <a:buClr>
                <a:srgbClr val="92D050"/>
              </a:buClr>
            </a:pP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676400" y="2252194"/>
            <a:ext cx="685800" cy="762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76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6086" y="0"/>
            <a:ext cx="8148915" cy="663388"/>
          </a:xfrm>
          <a:prstGeom prst="rect">
            <a:avLst/>
          </a:prstGeom>
          <a:solidFill>
            <a:srgbClr val="146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PERSONAL PROTECTIVE EQUIPMENT</a:t>
            </a:r>
            <a:endParaRPr lang="en-U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1" y="0"/>
            <a:ext cx="923365" cy="663388"/>
          </a:xfrm>
          <a:prstGeom prst="rect">
            <a:avLst/>
          </a:prstGeom>
          <a:solidFill>
            <a:srgbClr val="B1BB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5728448"/>
            <a:ext cx="600635" cy="1129553"/>
          </a:xfrm>
          <a:prstGeom prst="rect">
            <a:avLst/>
          </a:prstGeom>
          <a:solidFill>
            <a:srgbClr val="F88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81635" y="6445624"/>
            <a:ext cx="8543366" cy="412376"/>
          </a:xfrm>
          <a:prstGeom prst="rect">
            <a:avLst/>
          </a:prstGeom>
          <a:solidFill>
            <a:srgbClr val="FCC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1000" y="861461"/>
            <a:ext cx="91440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>
              <a:buClr>
                <a:srgbClr val="92D050"/>
              </a:buClr>
            </a:pPr>
            <a:r>
              <a:rPr lang="en-PH" sz="3600" b="1" dirty="0">
                <a:solidFill>
                  <a:srgbClr val="002060"/>
                </a:solidFill>
              </a:rPr>
              <a:t>Arrange the following PPE according to their sequence of wearing (</a:t>
            </a:r>
            <a:r>
              <a:rPr lang="en-PH" sz="3600" b="1" dirty="0">
                <a:solidFill>
                  <a:schemeClr val="accent2">
                    <a:lumMod val="50000"/>
                  </a:schemeClr>
                </a:solidFill>
              </a:rPr>
              <a:t>Donning</a:t>
            </a:r>
            <a:r>
              <a:rPr lang="en-PH" sz="3600" b="1" dirty="0">
                <a:solidFill>
                  <a:srgbClr val="002060"/>
                </a:solidFill>
              </a:rPr>
              <a:t>).</a:t>
            </a:r>
          </a:p>
          <a:p>
            <a:pPr fontAlgn="t">
              <a:lnSpc>
                <a:spcPct val="150000"/>
              </a:lnSpc>
              <a:buClr>
                <a:srgbClr val="92D050"/>
              </a:buClr>
            </a:pPr>
            <a:endParaRPr lang="en-US" sz="2800" b="1" dirty="0">
              <a:solidFill>
                <a:srgbClr val="002060"/>
              </a:solidFill>
            </a:endParaRPr>
          </a:p>
          <a:p>
            <a:pPr marL="900113" indent="714375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PH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GOWN, MASK, GOGGLES, GLOVES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0113" indent="714375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PH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MASK, GOWN, GLOVES, GOGGLES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0113" indent="714375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PH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GLOVES, GOWN, MASK, GOGGLES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0113" indent="714375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PH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MASK, GLOVES, GOWN, GOGGLES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2716" y="6272925"/>
            <a:ext cx="457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 Black" panose="020B0A04020102020204" pitchFamily="34" charset="0"/>
              </a:rPr>
              <a:t>7</a:t>
            </a:r>
            <a:endParaRPr lang="en-US" sz="2400" b="1" dirty="0">
              <a:latin typeface="Arial Black" panose="020B0A040201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143000" y="2696452"/>
            <a:ext cx="685800" cy="762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23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6086" y="0"/>
            <a:ext cx="8148915" cy="663388"/>
          </a:xfrm>
          <a:prstGeom prst="rect">
            <a:avLst/>
          </a:prstGeom>
          <a:solidFill>
            <a:srgbClr val="146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PERSONAL PROTECTIVE EQUIPMENT</a:t>
            </a:r>
            <a:endParaRPr lang="en-U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1" y="0"/>
            <a:ext cx="923365" cy="663388"/>
          </a:xfrm>
          <a:prstGeom prst="rect">
            <a:avLst/>
          </a:prstGeom>
          <a:solidFill>
            <a:srgbClr val="B1BB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5728448"/>
            <a:ext cx="600635" cy="1129553"/>
          </a:xfrm>
          <a:prstGeom prst="rect">
            <a:avLst/>
          </a:prstGeom>
          <a:solidFill>
            <a:srgbClr val="F88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81635" y="6445624"/>
            <a:ext cx="8543366" cy="412376"/>
          </a:xfrm>
          <a:prstGeom prst="rect">
            <a:avLst/>
          </a:prstGeom>
          <a:solidFill>
            <a:srgbClr val="FCC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2716" y="6272925"/>
            <a:ext cx="457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 Black" panose="020B0A04020102020204" pitchFamily="34" charset="0"/>
              </a:rPr>
              <a:t>8</a:t>
            </a:r>
            <a:endParaRPr lang="en-US" sz="2400" b="1" dirty="0"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861461"/>
            <a:ext cx="91440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t">
              <a:buClr>
                <a:srgbClr val="92D050"/>
              </a:buClr>
            </a:pP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statement are true regarding the use of gloves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EXCEPT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t">
              <a:buClr>
                <a:srgbClr val="92D050"/>
              </a:buClr>
            </a:pPr>
            <a:endParaRPr lang="en-US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 indent="628650" fontAlgn="t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When dealing with blood and body fluid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 indent="714375" fontAlgn="t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When touching patient intact skin</a:t>
            </a:r>
          </a:p>
          <a:p>
            <a:pPr marL="357188" indent="714375" fontAlgn="t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During sterile procedure</a:t>
            </a:r>
          </a:p>
          <a:p>
            <a:pPr marL="357188" indent="714375" fontAlgn="t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When taking patient vital signs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90286" y="3107128"/>
            <a:ext cx="685800" cy="762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70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6086" y="0"/>
            <a:ext cx="8148915" cy="663388"/>
          </a:xfrm>
          <a:prstGeom prst="rect">
            <a:avLst/>
          </a:prstGeom>
          <a:solidFill>
            <a:srgbClr val="146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ISOLATION PRECAUTION</a:t>
            </a:r>
            <a:endParaRPr lang="en-U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1" y="0"/>
            <a:ext cx="923365" cy="663388"/>
          </a:xfrm>
          <a:prstGeom prst="rect">
            <a:avLst/>
          </a:prstGeom>
          <a:solidFill>
            <a:srgbClr val="B1BB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5728448"/>
            <a:ext cx="600635" cy="1129553"/>
          </a:xfrm>
          <a:prstGeom prst="rect">
            <a:avLst/>
          </a:prstGeom>
          <a:solidFill>
            <a:srgbClr val="F88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81635" y="6445624"/>
            <a:ext cx="8543366" cy="412376"/>
          </a:xfrm>
          <a:prstGeom prst="rect">
            <a:avLst/>
          </a:prstGeom>
          <a:solidFill>
            <a:srgbClr val="FCC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28904" y="6293224"/>
            <a:ext cx="457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 Black" panose="020B0A04020102020204" pitchFamily="34" charset="0"/>
              </a:rPr>
              <a:t>9</a:t>
            </a:r>
            <a:endParaRPr lang="en-US" sz="2400" b="1" dirty="0"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7540" y="861462"/>
            <a:ext cx="887506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t">
              <a:buClr>
                <a:srgbClr val="92D050"/>
              </a:buClr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with diabetic foot. Swab taken and sent to the laboratory for culture and sensitivity. The result came out with 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multidrug resistant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Klebsiella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Pneumonia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This patient should be under:-</a:t>
            </a:r>
          </a:p>
          <a:p>
            <a:pPr marL="1343025" indent="-514350" fontAlgn="t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  <a:tabLst>
                <a:tab pos="1343025" algn="l"/>
              </a:tabLst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Airborne Isolation</a:t>
            </a:r>
          </a:p>
          <a:p>
            <a:pPr marL="1343025" indent="-514350" fontAlgn="t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  <a:tabLst>
                <a:tab pos="1343025" algn="l"/>
              </a:tabLst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Droplet Isolation</a:t>
            </a:r>
          </a:p>
          <a:p>
            <a:pPr marL="1343025" indent="-514350" fontAlgn="t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  <a:tabLst>
                <a:tab pos="1343025" algn="l"/>
              </a:tabLst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Isolation</a:t>
            </a:r>
          </a:p>
          <a:p>
            <a:pPr marL="1343025" indent="-514350" fontAlgn="t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  <a:tabLst>
                <a:tab pos="1343025" algn="l"/>
              </a:tabLst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of the above</a:t>
            </a:r>
          </a:p>
        </p:txBody>
      </p:sp>
      <p:sp>
        <p:nvSpPr>
          <p:cNvPr id="10" name="Oval 9"/>
          <p:cNvSpPr/>
          <p:nvPr/>
        </p:nvSpPr>
        <p:spPr>
          <a:xfrm>
            <a:off x="1304366" y="4191000"/>
            <a:ext cx="685800" cy="762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9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64582" y="0"/>
            <a:ext cx="8148915" cy="663388"/>
          </a:xfrm>
          <a:prstGeom prst="rect">
            <a:avLst/>
          </a:prstGeom>
          <a:solidFill>
            <a:srgbClr val="146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Aharoni" panose="02010803020104030203" pitchFamily="2" charset="-79"/>
                <a:cs typeface="Aharoni" panose="02010803020104030203" pitchFamily="2" charset="-79"/>
              </a:rPr>
              <a:t>ISOLATION PRECAUTION</a:t>
            </a:r>
            <a:endParaRPr lang="en-US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1" y="0"/>
            <a:ext cx="923365" cy="663388"/>
          </a:xfrm>
          <a:prstGeom prst="rect">
            <a:avLst/>
          </a:prstGeom>
          <a:solidFill>
            <a:srgbClr val="B1BB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71485" y="5728447"/>
            <a:ext cx="600635" cy="1129553"/>
          </a:xfrm>
          <a:prstGeom prst="rect">
            <a:avLst/>
          </a:prstGeom>
          <a:solidFill>
            <a:srgbClr val="F88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67357" y="6410325"/>
            <a:ext cx="8543366" cy="412376"/>
          </a:xfrm>
          <a:prstGeom prst="rect">
            <a:avLst/>
          </a:prstGeom>
          <a:solidFill>
            <a:srgbClr val="FCC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2716" y="6272925"/>
            <a:ext cx="591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 Black" panose="020B0A04020102020204" pitchFamily="34" charset="0"/>
              </a:rPr>
              <a:t>10</a:t>
            </a:r>
            <a:endParaRPr lang="en-US" sz="2400" b="1" dirty="0"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903" y="817320"/>
            <a:ext cx="9144001" cy="592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was diagnosed as 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case of HIV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The infection control precaution that you should apply for the  patient is :</a:t>
            </a:r>
          </a:p>
          <a:p>
            <a:pPr fontAlgn="base"/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71675" indent="-514350" fontAlgn="base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Precaution</a:t>
            </a:r>
          </a:p>
          <a:p>
            <a:pPr marL="1971675" indent="-514350" fontAlgn="base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Precaution</a:t>
            </a:r>
          </a:p>
          <a:p>
            <a:pPr marL="1971675" indent="-514350" fontAlgn="base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Droplet Precaution</a:t>
            </a:r>
          </a:p>
          <a:p>
            <a:pPr marL="1971675" indent="-514350" fontAlgn="base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&amp; b</a:t>
            </a:r>
          </a:p>
          <a:p>
            <a:pPr marL="1971675" indent="-514350" fontAlgn="base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&amp; c</a:t>
            </a:r>
          </a:p>
          <a:p>
            <a:pPr fontAlgn="t">
              <a:lnSpc>
                <a:spcPct val="150000"/>
              </a:lnSpc>
              <a:buClr>
                <a:srgbClr val="92D050"/>
              </a:buClr>
            </a:pP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828800" y="2667000"/>
            <a:ext cx="685800" cy="762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65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6086" y="0"/>
            <a:ext cx="8148915" cy="663388"/>
          </a:xfrm>
          <a:prstGeom prst="rect">
            <a:avLst/>
          </a:prstGeom>
          <a:solidFill>
            <a:srgbClr val="146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Aharoni" panose="02010803020104030203" pitchFamily="2" charset="-79"/>
                <a:cs typeface="Aharoni" panose="02010803020104030203" pitchFamily="2" charset="-79"/>
              </a:rPr>
              <a:t>ISOLATION PRECAUTION</a:t>
            </a:r>
            <a:endParaRPr lang="en-US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1" y="0"/>
            <a:ext cx="923365" cy="663388"/>
          </a:xfrm>
          <a:prstGeom prst="rect">
            <a:avLst/>
          </a:prstGeom>
          <a:solidFill>
            <a:srgbClr val="B1BB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5728448"/>
            <a:ext cx="600635" cy="1129553"/>
          </a:xfrm>
          <a:prstGeom prst="rect">
            <a:avLst/>
          </a:prstGeom>
          <a:solidFill>
            <a:srgbClr val="F88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81635" y="6445624"/>
            <a:ext cx="8543366" cy="412376"/>
          </a:xfrm>
          <a:prstGeom prst="rect">
            <a:avLst/>
          </a:prstGeom>
          <a:solidFill>
            <a:srgbClr val="FCC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98075" y="6293224"/>
            <a:ext cx="766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 Black" panose="020B0A04020102020204" pitchFamily="34" charset="0"/>
              </a:rPr>
              <a:t>11</a:t>
            </a:r>
            <a:endParaRPr lang="en-US" sz="2400" b="1" dirty="0"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7540" y="861461"/>
            <a:ext cx="90274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t">
              <a:buClr>
                <a:srgbClr val="92D050"/>
              </a:buClr>
            </a:pP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admitted as a case of infectious TB under 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Airborne Precaution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What are the PPE that the hospital staff should wear when dealing with him.</a:t>
            </a:r>
          </a:p>
          <a:p>
            <a:pPr algn="just" fontAlgn="t">
              <a:buClr>
                <a:srgbClr val="92D050"/>
              </a:buClr>
            </a:pPr>
            <a:endParaRPr lang="en-US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indent="628650" fontAlgn="t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Surgical mask</a:t>
            </a:r>
          </a:p>
          <a:p>
            <a:pPr marL="1257300" indent="628650" fontAlgn="t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Fit tested N95 mask</a:t>
            </a:r>
          </a:p>
          <a:p>
            <a:pPr marL="1257300" indent="628650" fontAlgn="t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 mask is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needed</a:t>
            </a:r>
          </a:p>
          <a:p>
            <a:pPr marL="1257300" indent="628650" fontAlgn="t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Gown and Gloves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600200" y="3276600"/>
            <a:ext cx="685800" cy="762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94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6086" y="0"/>
            <a:ext cx="8148915" cy="663388"/>
          </a:xfrm>
          <a:prstGeom prst="rect">
            <a:avLst/>
          </a:prstGeom>
          <a:solidFill>
            <a:srgbClr val="146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WASTE MANAGEMENT</a:t>
            </a:r>
            <a:endParaRPr lang="en-US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1" y="0"/>
            <a:ext cx="923365" cy="663388"/>
          </a:xfrm>
          <a:prstGeom prst="rect">
            <a:avLst/>
          </a:prstGeom>
          <a:solidFill>
            <a:srgbClr val="B1BB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5728448"/>
            <a:ext cx="600635" cy="1129553"/>
          </a:xfrm>
          <a:prstGeom prst="rect">
            <a:avLst/>
          </a:prstGeom>
          <a:solidFill>
            <a:srgbClr val="F88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81635" y="6445624"/>
            <a:ext cx="8543366" cy="412376"/>
          </a:xfrm>
          <a:prstGeom prst="rect">
            <a:avLst/>
          </a:prstGeom>
          <a:solidFill>
            <a:srgbClr val="FCC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98075" y="6293224"/>
            <a:ext cx="766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 Black" panose="020B0A04020102020204" pitchFamily="34" charset="0"/>
              </a:rPr>
              <a:t>12</a:t>
            </a:r>
            <a:endParaRPr lang="en-US" sz="2400" b="1" dirty="0"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9100" y="600078"/>
            <a:ext cx="906780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PH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nurse wore the required Personal Protective Equipment (PPE) before entering the room for a patient under contact isolation. After the nurse took the patient’s vital signs, where she should dispose the PPE?</a:t>
            </a:r>
          </a:p>
          <a:p>
            <a:pPr marL="714375" algn="just"/>
            <a:endParaRPr lang="en-PH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4375" indent="714375"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PH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 a yellow bag because the patient is under Contact Isolation.</a:t>
            </a:r>
          </a:p>
          <a:p>
            <a:pPr marL="714375" indent="714375"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4375" indent="714375"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PH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 a black bag because the PPE was not soiled by blood/ body fluid.</a:t>
            </a:r>
          </a:p>
          <a:p>
            <a:pPr marL="714375" indent="714375"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4375" indent="714375"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PH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 a red bag because the patient is contagious</a:t>
            </a:r>
            <a:r>
              <a:rPr lang="en-PH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033186" y="4114800"/>
            <a:ext cx="685800" cy="762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41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6086" y="0"/>
            <a:ext cx="8148915" cy="663388"/>
          </a:xfrm>
          <a:prstGeom prst="rect">
            <a:avLst/>
          </a:prstGeom>
          <a:solidFill>
            <a:srgbClr val="146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WASTE MANAGEMENT</a:t>
            </a:r>
            <a:endParaRPr lang="en-US" sz="3200" dirty="0">
              <a:solidFill>
                <a:prstClr val="white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1" y="0"/>
            <a:ext cx="923365" cy="663388"/>
          </a:xfrm>
          <a:prstGeom prst="rect">
            <a:avLst/>
          </a:prstGeom>
          <a:solidFill>
            <a:srgbClr val="B1BB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5728448"/>
            <a:ext cx="600635" cy="1129553"/>
          </a:xfrm>
          <a:prstGeom prst="rect">
            <a:avLst/>
          </a:prstGeom>
          <a:solidFill>
            <a:srgbClr val="F88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81635" y="6445624"/>
            <a:ext cx="8543366" cy="412376"/>
          </a:xfrm>
          <a:prstGeom prst="rect">
            <a:avLst/>
          </a:prstGeom>
          <a:solidFill>
            <a:srgbClr val="FCC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797228"/>
            <a:ext cx="9067800" cy="4734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PH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Sharp containers should be disposed:-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indent="542925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PH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When ¾ filled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indent="542925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PH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After 7 days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indent="542925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PH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When fully filled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indent="542925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PH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and b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indent="542925">
              <a:lnSpc>
                <a:spcPct val="150000"/>
              </a:lnSpc>
              <a:spcAft>
                <a:spcPts val="1000"/>
              </a:spcAft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PH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 and c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fontAlgn="t">
              <a:lnSpc>
                <a:spcPct val="150000"/>
              </a:lnSpc>
              <a:buClr>
                <a:srgbClr val="92D050"/>
              </a:buClr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1" y="6311153"/>
            <a:ext cx="614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 Black" panose="020B0A04020102020204" pitchFamily="34" charset="0"/>
              </a:rPr>
              <a:t>13</a:t>
            </a:r>
            <a:endParaRPr lang="en-US" sz="2400" b="1" dirty="0">
              <a:latin typeface="Arial Black" panose="020B0A040201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600200" y="3581400"/>
            <a:ext cx="685800" cy="762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37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6086" y="0"/>
            <a:ext cx="8148915" cy="663388"/>
          </a:xfrm>
          <a:prstGeom prst="rect">
            <a:avLst/>
          </a:prstGeom>
          <a:solidFill>
            <a:srgbClr val="146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 smtClean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CLEANING AND DISINFECTION</a:t>
            </a:r>
            <a:endParaRPr lang="en-US" sz="3200" dirty="0">
              <a:solidFill>
                <a:prstClr val="white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1" y="0"/>
            <a:ext cx="923365" cy="663388"/>
          </a:xfrm>
          <a:prstGeom prst="rect">
            <a:avLst/>
          </a:prstGeom>
          <a:solidFill>
            <a:srgbClr val="B1BB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5728448"/>
            <a:ext cx="600635" cy="1129553"/>
          </a:xfrm>
          <a:prstGeom prst="rect">
            <a:avLst/>
          </a:prstGeom>
          <a:solidFill>
            <a:srgbClr val="F88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81635" y="6445624"/>
            <a:ext cx="8543366" cy="412376"/>
          </a:xfrm>
          <a:prstGeom prst="rect">
            <a:avLst/>
          </a:prstGeom>
          <a:solidFill>
            <a:srgbClr val="FCC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1000" y="755932"/>
            <a:ext cx="9144000" cy="5673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terminal cleaning, the staff used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hospital approved surface disinfectant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AZOspray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to clean the patient equipment. The contact time is?</a:t>
            </a:r>
          </a:p>
          <a:p>
            <a:pPr marL="1257300" indent="542925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Immediately after spraying the surface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indent="542925">
              <a:lnSpc>
                <a:spcPct val="150000"/>
              </a:lnSpc>
              <a:spcAft>
                <a:spcPts val="1000"/>
              </a:spcAft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minutes</a:t>
            </a:r>
          </a:p>
          <a:p>
            <a:pPr marL="1257300" indent="542925">
              <a:lnSpc>
                <a:spcPct val="150000"/>
              </a:lnSpc>
              <a:spcAft>
                <a:spcPts val="1000"/>
              </a:spcAft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 to 20 minutes</a:t>
            </a:r>
          </a:p>
          <a:p>
            <a:pPr marL="1257300" indent="542925">
              <a:lnSpc>
                <a:spcPct val="150000"/>
              </a:lnSpc>
              <a:spcAft>
                <a:spcPts val="1000"/>
              </a:spcAft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minutes</a:t>
            </a:r>
          </a:p>
          <a:p>
            <a:pPr marL="1257300" indent="542925">
              <a:lnSpc>
                <a:spcPct val="150000"/>
              </a:lnSpc>
              <a:spcAft>
                <a:spcPts val="1000"/>
              </a:spcAft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None of the above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fontAlgn="t">
              <a:lnSpc>
                <a:spcPct val="150000"/>
              </a:lnSpc>
              <a:buClr>
                <a:srgbClr val="92D050"/>
              </a:buClr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1" y="6311153"/>
            <a:ext cx="614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 Black" panose="020B0A04020102020204" pitchFamily="34" charset="0"/>
              </a:rPr>
              <a:t>14</a:t>
            </a:r>
            <a:endParaRPr lang="en-US" sz="2400" b="1" dirty="0">
              <a:latin typeface="Arial Black" panose="020B0A040201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524000" y="2830606"/>
            <a:ext cx="685800" cy="762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63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63761" y="0"/>
            <a:ext cx="8148915" cy="476167"/>
          </a:xfrm>
          <a:prstGeom prst="rect">
            <a:avLst/>
          </a:prstGeom>
          <a:solidFill>
            <a:srgbClr val="146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OCCUPATIONAL HEALTH AND SAFETY</a:t>
            </a:r>
            <a:endParaRPr lang="en-U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1" y="1"/>
            <a:ext cx="995085" cy="476167"/>
          </a:xfrm>
          <a:prstGeom prst="rect">
            <a:avLst/>
          </a:prstGeom>
          <a:solidFill>
            <a:srgbClr val="B1BB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5943600"/>
            <a:ext cx="762001" cy="914400"/>
          </a:xfrm>
          <a:prstGeom prst="rect">
            <a:avLst/>
          </a:prstGeom>
          <a:solidFill>
            <a:srgbClr val="F88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43000" y="6445624"/>
            <a:ext cx="8382001" cy="412376"/>
          </a:xfrm>
          <a:prstGeom prst="rect">
            <a:avLst/>
          </a:prstGeom>
          <a:solidFill>
            <a:srgbClr val="FCC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49625" y="578081"/>
            <a:ext cx="9144001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sz="2800" b="1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During a procedure, the staff had a needle prick injury. He should do the following step </a:t>
            </a:r>
            <a:r>
              <a:rPr lang="en-US" sz="28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except:</a:t>
            </a:r>
            <a:r>
              <a:rPr lang="en-US" sz="2800" b="1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endParaRPr lang="en-US" sz="2800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4299902" y="4357302"/>
            <a:ext cx="206819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sz="1200" dirty="0">
                <a:latin typeface="Footlight MT Light" panose="0204060206030A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		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83305" y="1443137"/>
            <a:ext cx="8350626" cy="4536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0563" indent="-690563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Clean the injured part and place a dressing.</a:t>
            </a:r>
          </a:p>
          <a:p>
            <a:pPr marL="690563" indent="-690563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Report the incident to immediate head, write a notification form and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eOVR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690563" indent="-690563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staff and source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B,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Hepa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 and HIV status.</a:t>
            </a:r>
          </a:p>
          <a:p>
            <a:pPr marL="690563" indent="-690563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Pinch the injured site until it bleed</a:t>
            </a:r>
          </a:p>
          <a:p>
            <a:pPr marL="690563" indent="-690563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 of the above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2375" y="6230968"/>
            <a:ext cx="614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 Black" panose="020B0A04020102020204" pitchFamily="34" charset="0"/>
              </a:rPr>
              <a:t>15</a:t>
            </a:r>
            <a:endParaRPr lang="en-US" sz="2400" b="1" dirty="0">
              <a:latin typeface="Arial Black" panose="020B0A040201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859493" y="4682594"/>
            <a:ext cx="685800" cy="762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30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5728448"/>
            <a:ext cx="600635" cy="1129553"/>
          </a:xfrm>
          <a:prstGeom prst="rect">
            <a:avLst/>
          </a:prstGeom>
          <a:solidFill>
            <a:srgbClr val="F88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81635" y="6445624"/>
            <a:ext cx="8543366" cy="412376"/>
          </a:xfrm>
          <a:prstGeom prst="rect">
            <a:avLst/>
          </a:prstGeom>
          <a:solidFill>
            <a:srgbClr val="FCC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14868" y="864780"/>
            <a:ext cx="911013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t">
              <a:buClr>
                <a:srgbClr val="92D050"/>
              </a:buClr>
            </a:pPr>
            <a:r>
              <a:rPr lang="en-PH" sz="3600" b="1" dirty="0">
                <a:solidFill>
                  <a:srgbClr val="002060"/>
                </a:solidFill>
              </a:rPr>
              <a:t>Standard Precautions </a:t>
            </a:r>
            <a:r>
              <a:rPr lang="en-PH" sz="3600" b="1" dirty="0" smtClean="0">
                <a:solidFill>
                  <a:srgbClr val="002060"/>
                </a:solidFill>
              </a:rPr>
              <a:t>are </a:t>
            </a:r>
            <a:r>
              <a:rPr lang="en-PH" sz="3600" b="1" dirty="0" smtClean="0">
                <a:solidFill>
                  <a:srgbClr val="002060"/>
                </a:solidFill>
              </a:rPr>
              <a:t>only </a:t>
            </a:r>
            <a:r>
              <a:rPr lang="en-PH" sz="3600" b="1" dirty="0">
                <a:solidFill>
                  <a:srgbClr val="002060"/>
                </a:solidFill>
              </a:rPr>
              <a:t>implemented for infectious patients.</a:t>
            </a:r>
          </a:p>
          <a:p>
            <a:pPr lvl="0" fontAlgn="t">
              <a:lnSpc>
                <a:spcPct val="150000"/>
              </a:lnSpc>
              <a:buClr>
                <a:srgbClr val="92D050"/>
              </a:buClr>
            </a:pPr>
            <a:endParaRPr lang="en-US" sz="3200" b="1" dirty="0">
              <a:solidFill>
                <a:srgbClr val="002060"/>
              </a:solidFill>
            </a:endParaRPr>
          </a:p>
          <a:p>
            <a:pPr marL="1071563" indent="728663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PH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1563" indent="728663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PH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FALSE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>
              <a:lnSpc>
                <a:spcPct val="150000"/>
              </a:lnSpc>
              <a:buClr>
                <a:srgbClr val="92D050"/>
              </a:buClr>
            </a:pPr>
            <a:endParaRPr lang="en-US" sz="2800" dirty="0">
              <a:solidFill>
                <a:srgbClr val="EA7432"/>
              </a:solidFill>
              <a:latin typeface="Cooper Std Black" panose="0208090304030B020404" pitchFamily="18" charset="0"/>
            </a:endParaRPr>
          </a:p>
          <a:p>
            <a:pPr fontAlgn="t">
              <a:lnSpc>
                <a:spcPct val="150000"/>
              </a:lnSpc>
              <a:buClr>
                <a:srgbClr val="92D050"/>
              </a:buClr>
            </a:pPr>
            <a:endParaRPr lang="en-US" sz="2800" dirty="0">
              <a:solidFill>
                <a:srgbClr val="EA7432"/>
              </a:solidFill>
              <a:latin typeface="Cooper Std Black" panose="0208090304030B020404" pitchFamily="18" charset="0"/>
            </a:endParaRPr>
          </a:p>
        </p:txBody>
      </p:sp>
      <p:pic>
        <p:nvPicPr>
          <p:cNvPr id="2052" name="Picture 4" descr="نتيجة بحث الصور عن ‪20 SECONDS‬‏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047127"/>
            <a:ext cx="1214214" cy="68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81001" y="1"/>
            <a:ext cx="995085" cy="676267"/>
          </a:xfrm>
          <a:prstGeom prst="rect">
            <a:avLst/>
          </a:prstGeom>
          <a:solidFill>
            <a:srgbClr val="B1BB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2716" y="6272925"/>
            <a:ext cx="457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 Black" panose="020B0A04020102020204" pitchFamily="34" charset="0"/>
              </a:rPr>
              <a:t>1</a:t>
            </a:r>
            <a:endParaRPr lang="en-US" sz="2400" b="1" dirty="0">
              <a:latin typeface="Arial Black" panose="020B0A040201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52273" y="0"/>
            <a:ext cx="8148915" cy="676268"/>
          </a:xfrm>
          <a:prstGeom prst="rect">
            <a:avLst/>
          </a:prstGeom>
          <a:solidFill>
            <a:srgbClr val="146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STANDARD PRECAUTION</a:t>
            </a:r>
            <a:endParaRPr lang="en-US" sz="28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230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04366" y="0"/>
            <a:ext cx="8148915" cy="663388"/>
          </a:xfrm>
          <a:prstGeom prst="rect">
            <a:avLst/>
          </a:prstGeom>
          <a:solidFill>
            <a:srgbClr val="146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OCCUPATIONAL </a:t>
            </a:r>
            <a:r>
              <a:rPr lang="en-US" sz="2800" dirty="0" smtClean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HEALTH AND SAFETY</a:t>
            </a:r>
            <a:endParaRPr lang="en-US" sz="2800" dirty="0">
              <a:solidFill>
                <a:prstClr val="white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1" y="0"/>
            <a:ext cx="923365" cy="663388"/>
          </a:xfrm>
          <a:prstGeom prst="rect">
            <a:avLst/>
          </a:prstGeom>
          <a:solidFill>
            <a:srgbClr val="B1BB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5728448"/>
            <a:ext cx="600635" cy="1129553"/>
          </a:xfrm>
          <a:prstGeom prst="rect">
            <a:avLst/>
          </a:prstGeom>
          <a:solidFill>
            <a:srgbClr val="F88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81635" y="6445624"/>
            <a:ext cx="8543366" cy="412376"/>
          </a:xfrm>
          <a:prstGeom prst="rect">
            <a:avLst/>
          </a:prstGeom>
          <a:solidFill>
            <a:srgbClr val="FCC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97540" y="861461"/>
            <a:ext cx="902746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HCW received 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doses of Hepatitis B vaccine 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0, 1 &amp; 6 months; then he discovered that he is not responding. He should:</a:t>
            </a:r>
          </a:p>
          <a:p>
            <a:pPr fontAlgn="base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71575" indent="-514350" fontAlgn="base"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Receive another series of the 3 doses and check his immunity status again.</a:t>
            </a:r>
          </a:p>
          <a:p>
            <a:pPr marL="1171575" indent="-514350" fontAlgn="base"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71575" indent="-514350" fontAlgn="base"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Repeat the immunity test again every 5 years.</a:t>
            </a:r>
          </a:p>
          <a:p>
            <a:pPr marL="1171575" indent="-514350" fontAlgn="base"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71575" indent="-514350" fontAlgn="base"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Receive one dose of Hepatitis B immunoglobulin</a:t>
            </a:r>
          </a:p>
          <a:p>
            <a:pPr lvl="0" fontAlgn="base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67549" y="6293224"/>
            <a:ext cx="614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 Black" panose="020B0A04020102020204" pitchFamily="34" charset="0"/>
              </a:rPr>
              <a:t>16</a:t>
            </a:r>
            <a:endParaRPr lang="en-US" sz="2400" b="1" dirty="0">
              <a:latin typeface="Arial Black" panose="020B0A040201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005446" y="2433918"/>
            <a:ext cx="685800" cy="762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75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6086" y="0"/>
            <a:ext cx="8148915" cy="663388"/>
          </a:xfrm>
          <a:prstGeom prst="rect">
            <a:avLst/>
          </a:prstGeom>
          <a:solidFill>
            <a:srgbClr val="146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OCCUPATIONAL </a:t>
            </a:r>
            <a:r>
              <a:rPr lang="en-US" sz="2800" dirty="0" smtClean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HEALTH AND SAFETY</a:t>
            </a:r>
            <a:endParaRPr lang="en-US" sz="2800" dirty="0">
              <a:solidFill>
                <a:prstClr val="white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2721" y="-9777"/>
            <a:ext cx="923365" cy="663388"/>
          </a:xfrm>
          <a:prstGeom prst="rect">
            <a:avLst/>
          </a:prstGeom>
          <a:solidFill>
            <a:srgbClr val="B1BB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5728448"/>
            <a:ext cx="600635" cy="1129553"/>
          </a:xfrm>
          <a:prstGeom prst="rect">
            <a:avLst/>
          </a:prstGeom>
          <a:solidFill>
            <a:srgbClr val="F88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81635" y="6445624"/>
            <a:ext cx="8543366" cy="412376"/>
          </a:xfrm>
          <a:prstGeom prst="rect">
            <a:avLst/>
          </a:prstGeom>
          <a:solidFill>
            <a:srgbClr val="FCC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2721" y="783989"/>
            <a:ext cx="8996079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en-US" sz="3600" b="1" dirty="0">
                <a:solidFill>
                  <a:srgbClr val="002060"/>
                </a:solidFill>
              </a:rPr>
              <a:t>When a spillage occurs </a:t>
            </a:r>
            <a:r>
              <a:rPr lang="en-US" sz="3600" b="1" dirty="0" smtClean="0">
                <a:solidFill>
                  <a:srgbClr val="002060"/>
                </a:solidFill>
              </a:rPr>
              <a:t>the following statement are true </a:t>
            </a:r>
            <a:r>
              <a:rPr lang="en-US" sz="3600" b="1" dirty="0" smtClean="0">
                <a:solidFill>
                  <a:srgbClr val="FF0000"/>
                </a:solidFill>
              </a:rPr>
              <a:t>EXCEPT</a:t>
            </a:r>
            <a:r>
              <a:rPr lang="en-US" sz="3600" b="1" dirty="0" smtClean="0">
                <a:solidFill>
                  <a:srgbClr val="002060"/>
                </a:solidFill>
              </a:rPr>
              <a:t>: </a:t>
            </a:r>
          </a:p>
          <a:p>
            <a:pPr lvl="0" fontAlgn="base"/>
            <a:endParaRPr lang="en-US" sz="3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0" indent="-514350" fontAlgn="base">
              <a:buClr>
                <a:schemeClr val="accent6">
                  <a:lumMod val="75000"/>
                </a:schemeClr>
              </a:buClr>
              <a:buAutoNum type="alphaLcParenR"/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 the spillage if it contains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blood </a:t>
            </a:r>
          </a:p>
          <a:p>
            <a:pPr marL="514350" lvl="0" indent="-514350" fontAlgn="base">
              <a:buClr>
                <a:schemeClr val="accent6">
                  <a:lumMod val="75000"/>
                </a:schemeClr>
              </a:buClr>
              <a:buAutoNum type="alphaLcParenR"/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 the type of PPE to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worn </a:t>
            </a:r>
          </a:p>
          <a:p>
            <a:pPr marL="514350" lvl="0" indent="-514350" fontAlgn="base">
              <a:buClr>
                <a:schemeClr val="accent6">
                  <a:lumMod val="75000"/>
                </a:schemeClr>
              </a:buClr>
              <a:buAutoNum type="alphaLcParenR"/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Cordon the spillage.</a:t>
            </a:r>
          </a:p>
          <a:p>
            <a:pPr marL="514350" lvl="0" indent="-514350" fontAlgn="base">
              <a:buClr>
                <a:schemeClr val="accent6">
                  <a:lumMod val="75000"/>
                </a:schemeClr>
              </a:buClr>
              <a:buAutoNum type="alphaLcParenR"/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hospital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approved chlorine releasing agent such as sodium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hypochlorite</a:t>
            </a:r>
          </a:p>
          <a:p>
            <a:pPr marL="514350" lvl="0" indent="-514350" fontAlgn="base">
              <a:buClr>
                <a:schemeClr val="accent6">
                  <a:lumMod val="75000"/>
                </a:schemeClr>
              </a:buClr>
              <a:buAutoNum type="alphaLcParenR"/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 the housekeeping to mop the blood </a:t>
            </a:r>
          </a:p>
          <a:p>
            <a:pPr marL="514350" lvl="0" indent="-514350" fontAlgn="base">
              <a:buClr>
                <a:schemeClr val="accent6">
                  <a:lumMod val="75000"/>
                </a:schemeClr>
              </a:buClr>
              <a:buAutoNum type="alphaLcParenR"/>
            </a:pPr>
            <a:endParaRPr lang="en-US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7549" y="6293224"/>
            <a:ext cx="614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 Black" panose="020B0A04020102020204" pitchFamily="34" charset="0"/>
              </a:rPr>
              <a:t>17</a:t>
            </a:r>
            <a:endParaRPr lang="en-US" sz="2400" b="1" dirty="0">
              <a:latin typeface="Arial Black" panose="020B0A040201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4211" y="4747014"/>
            <a:ext cx="685800" cy="762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38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6086" y="0"/>
            <a:ext cx="8148915" cy="663388"/>
          </a:xfrm>
          <a:prstGeom prst="rect">
            <a:avLst/>
          </a:prstGeom>
          <a:solidFill>
            <a:srgbClr val="146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OCCUPATIONAL </a:t>
            </a:r>
            <a:r>
              <a:rPr lang="en-US" sz="2800" dirty="0" smtClean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HEALTH AND SAFETY</a:t>
            </a:r>
            <a:endParaRPr lang="en-US" sz="2800" dirty="0">
              <a:solidFill>
                <a:prstClr val="white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2721" y="-9777"/>
            <a:ext cx="923365" cy="663388"/>
          </a:xfrm>
          <a:prstGeom prst="rect">
            <a:avLst/>
          </a:prstGeom>
          <a:solidFill>
            <a:srgbClr val="B1BB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5728448"/>
            <a:ext cx="600635" cy="1129553"/>
          </a:xfrm>
          <a:prstGeom prst="rect">
            <a:avLst/>
          </a:prstGeom>
          <a:solidFill>
            <a:srgbClr val="F88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81635" y="6445624"/>
            <a:ext cx="8543366" cy="412376"/>
          </a:xfrm>
          <a:prstGeom prst="rect">
            <a:avLst/>
          </a:prstGeom>
          <a:solidFill>
            <a:srgbClr val="FCC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2721" y="673165"/>
            <a:ext cx="9072279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en-US" sz="3600" b="1" dirty="0" smtClean="0">
                <a:solidFill>
                  <a:srgbClr val="002060"/>
                </a:solidFill>
              </a:rPr>
              <a:t>During blood spillage management, what is the contact time </a:t>
            </a:r>
            <a:r>
              <a:rPr lang="en-US" sz="3600" b="1" dirty="0">
                <a:solidFill>
                  <a:srgbClr val="002060"/>
                </a:solidFill>
              </a:rPr>
              <a:t>for chlorine releasing agent such </a:t>
            </a:r>
            <a:r>
              <a:rPr lang="en-US" sz="3600" b="1" dirty="0" smtClean="0">
                <a:solidFill>
                  <a:srgbClr val="002060"/>
                </a:solidFill>
              </a:rPr>
              <a:t>as sodium hypochlorite (Precept).</a:t>
            </a:r>
          </a:p>
          <a:p>
            <a:pPr lvl="0" fontAlgn="base"/>
            <a:endParaRPr lang="en-US" sz="3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71575" lvl="0" indent="628650" fontAlgn="base">
              <a:buClr>
                <a:schemeClr val="accent6">
                  <a:lumMod val="75000"/>
                </a:schemeClr>
              </a:buClr>
              <a:buAutoNum type="alphaLcParenR"/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to 10 minutes.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71575" lvl="0" indent="628650" fontAlgn="base">
              <a:buClr>
                <a:schemeClr val="accent6">
                  <a:lumMod val="75000"/>
                </a:schemeClr>
              </a:buClr>
              <a:buAutoNum type="alphaLcParenR"/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minutes.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71575" lvl="0" indent="628650" fontAlgn="base">
              <a:buClr>
                <a:schemeClr val="accent6">
                  <a:lumMod val="75000"/>
                </a:schemeClr>
              </a:buClr>
              <a:buAutoNum type="alphaLcParenR"/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hour</a:t>
            </a:r>
          </a:p>
          <a:p>
            <a:pPr marL="1885950" lvl="0" indent="-714375" fontAlgn="base">
              <a:buClr>
                <a:schemeClr val="accent6">
                  <a:lumMod val="75000"/>
                </a:schemeClr>
              </a:buClr>
              <a:buAutoNum type="alphaLcParenR"/>
              <a:tabLst>
                <a:tab pos="1800225" algn="l"/>
              </a:tabLst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need to wait the sodium hypochlorite will take effect immediately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7550" y="6335037"/>
            <a:ext cx="614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 Black" panose="020B0A04020102020204" pitchFamily="34" charset="0"/>
              </a:rPr>
              <a:t>18</a:t>
            </a:r>
            <a:endParaRPr lang="en-US" sz="2400" b="1" dirty="0">
              <a:latin typeface="Arial Black" panose="020B0A040201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524000" y="3173506"/>
            <a:ext cx="685800" cy="762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88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4841" y="13447"/>
            <a:ext cx="8148915" cy="663388"/>
          </a:xfrm>
          <a:prstGeom prst="rect">
            <a:avLst/>
          </a:prstGeom>
          <a:solidFill>
            <a:srgbClr val="146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1" y="0"/>
            <a:ext cx="923365" cy="663388"/>
          </a:xfrm>
          <a:prstGeom prst="rect">
            <a:avLst/>
          </a:prstGeom>
          <a:solidFill>
            <a:srgbClr val="B1BB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5728448"/>
            <a:ext cx="600635" cy="1129553"/>
          </a:xfrm>
          <a:prstGeom prst="rect">
            <a:avLst/>
          </a:prstGeom>
          <a:solidFill>
            <a:srgbClr val="F88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81635" y="6445624"/>
            <a:ext cx="8543366" cy="412376"/>
          </a:xfrm>
          <a:prstGeom prst="rect">
            <a:avLst/>
          </a:prstGeom>
          <a:solidFill>
            <a:srgbClr val="FCC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1000" y="690282"/>
            <a:ext cx="9144000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Suspected MERS-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cases are patients presented with:-</a:t>
            </a:r>
          </a:p>
          <a:p>
            <a:pPr marL="514350" indent="-514350"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1563" indent="-528638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Hospital Acquired Pneumonia</a:t>
            </a:r>
          </a:p>
          <a:p>
            <a:pPr marL="1071563" indent="-528638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Community Acquired Pneumonia</a:t>
            </a:r>
          </a:p>
          <a:p>
            <a:pPr marL="1071563" indent="-528638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Acute Respiratory Distress Syndrome</a:t>
            </a:r>
          </a:p>
          <a:p>
            <a:pPr marL="1071563" indent="-528638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HCW with flu symptoms contact to a positive case</a:t>
            </a:r>
          </a:p>
          <a:p>
            <a:pPr marL="514350" indent="557213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All of the above</a:t>
            </a:r>
          </a:p>
          <a:p>
            <a:pPr fontAlgn="t">
              <a:lnSpc>
                <a:spcPct val="150000"/>
              </a:lnSpc>
              <a:buClr>
                <a:srgbClr val="92D050"/>
              </a:buClr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6176" y="6293224"/>
            <a:ext cx="690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 Black" panose="020B0A04020102020204" pitchFamily="34" charset="0"/>
              </a:rPr>
              <a:t>19</a:t>
            </a:r>
            <a:endParaRPr lang="en-US" sz="2400" b="1" dirty="0">
              <a:latin typeface="Arial Black" panose="020B0A040201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42683" y="5192423"/>
            <a:ext cx="685800" cy="762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4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04366" y="26893"/>
            <a:ext cx="8148915" cy="663388"/>
          </a:xfrm>
          <a:prstGeom prst="rect">
            <a:avLst/>
          </a:prstGeom>
          <a:solidFill>
            <a:srgbClr val="146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1" y="0"/>
            <a:ext cx="923365" cy="663388"/>
          </a:xfrm>
          <a:prstGeom prst="rect">
            <a:avLst/>
          </a:prstGeom>
          <a:solidFill>
            <a:srgbClr val="B1BB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5728448"/>
            <a:ext cx="600635" cy="1129553"/>
          </a:xfrm>
          <a:prstGeom prst="rect">
            <a:avLst/>
          </a:prstGeom>
          <a:solidFill>
            <a:srgbClr val="F88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81635" y="6445624"/>
            <a:ext cx="8543366" cy="412376"/>
          </a:xfrm>
          <a:prstGeom prst="rect">
            <a:avLst/>
          </a:prstGeom>
          <a:solidFill>
            <a:srgbClr val="FCC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28918" y="645524"/>
            <a:ext cx="9144000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following actions are correct when dealing with patient admitted as a case of suspected MERS-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EXCEPT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:-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1563" indent="-528638"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not critically ill patient follow empiric Droplet- Contact isolation 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1563" indent="-528638"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patient under Airborne- Contact isolation while performing aerosol generating procedure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1563" indent="-528638"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the patient in a common room together with other patient.</a:t>
            </a:r>
          </a:p>
          <a:p>
            <a:pPr marL="1071563" indent="-528638"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 the patient wear mask during transport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>
              <a:lnSpc>
                <a:spcPct val="150000"/>
              </a:lnSpc>
              <a:buClr>
                <a:srgbClr val="92D050"/>
              </a:buClr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6176" y="6293224"/>
            <a:ext cx="690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 Black" panose="020B0A04020102020204" pitchFamily="34" charset="0"/>
              </a:rPr>
              <a:t>20</a:t>
            </a:r>
            <a:endParaRPr lang="en-US" sz="2400" b="1" dirty="0">
              <a:latin typeface="Arial Black" panose="020B0A040201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961466" y="4331635"/>
            <a:ext cx="685800" cy="762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84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6086" y="0"/>
            <a:ext cx="8148915" cy="663388"/>
          </a:xfrm>
          <a:prstGeom prst="rect">
            <a:avLst/>
          </a:prstGeom>
          <a:solidFill>
            <a:srgbClr val="146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1" y="0"/>
            <a:ext cx="923365" cy="663388"/>
          </a:xfrm>
          <a:prstGeom prst="rect">
            <a:avLst/>
          </a:prstGeom>
          <a:solidFill>
            <a:srgbClr val="B1BB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11944" y="152105"/>
            <a:ext cx="7942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Infection Control Basic Mandatory Course Evaluation </a:t>
            </a:r>
          </a:p>
        </p:txBody>
      </p:sp>
      <p:pic>
        <p:nvPicPr>
          <p:cNvPr id="2057" name="Picture 20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0035" y="2898794"/>
            <a:ext cx="2792389" cy="109627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02208" y="1136858"/>
            <a:ext cx="4195617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indent="-341313" defTabSz="1084263" fontAlgn="t">
              <a:lnSpc>
                <a:spcPct val="150000"/>
              </a:lnSpc>
              <a:buClr>
                <a:srgbClr val="F88617"/>
              </a:buClr>
              <a:buFont typeface="+mj-lt"/>
              <a:buAutoNum type="arabicPeriod"/>
            </a:pPr>
            <a:r>
              <a:rPr lang="en-US" sz="2000" b="1" dirty="0">
                <a:solidFill>
                  <a:srgbClr val="00518E"/>
                </a:solidFill>
              </a:rPr>
              <a:t>     </a:t>
            </a:r>
            <a:r>
              <a:rPr lang="en-US" sz="1600" b="1" dirty="0">
                <a:solidFill>
                  <a:srgbClr val="00518E"/>
                </a:solidFill>
              </a:rPr>
              <a:t> </a:t>
            </a:r>
            <a:r>
              <a:rPr lang="en-US" b="1" dirty="0">
                <a:solidFill>
                  <a:srgbClr val="00518E"/>
                </a:solidFill>
              </a:rPr>
              <a:t>a          b         c         d	e</a:t>
            </a:r>
          </a:p>
          <a:p>
            <a:pPr marL="627063" indent="-627063" defTabSz="1084263" fontAlgn="t">
              <a:lnSpc>
                <a:spcPct val="150000"/>
              </a:lnSpc>
              <a:buClr>
                <a:srgbClr val="F88617"/>
              </a:buClr>
              <a:buFont typeface="+mj-lt"/>
              <a:buAutoNum type="arabicPeriod"/>
            </a:pPr>
            <a:r>
              <a:rPr lang="en-US" sz="1600" b="1" dirty="0">
                <a:solidFill>
                  <a:srgbClr val="00518E"/>
                </a:solidFill>
              </a:rPr>
              <a:t> </a:t>
            </a:r>
            <a:r>
              <a:rPr lang="en-US" b="1" dirty="0">
                <a:solidFill>
                  <a:srgbClr val="00518E"/>
                </a:solidFill>
              </a:rPr>
              <a:t>a          b         c         d	e</a:t>
            </a:r>
          </a:p>
          <a:p>
            <a:pPr marL="627063" indent="-627063" defTabSz="1084263" fontAlgn="t">
              <a:lnSpc>
                <a:spcPct val="150000"/>
              </a:lnSpc>
              <a:buClr>
                <a:srgbClr val="F88617"/>
              </a:buClr>
              <a:buFont typeface="+mj-lt"/>
              <a:buAutoNum type="arabicPeriod"/>
            </a:pPr>
            <a:r>
              <a:rPr lang="en-US" b="1" dirty="0">
                <a:solidFill>
                  <a:srgbClr val="00518E"/>
                </a:solidFill>
              </a:rPr>
              <a:t> a          b         c         d	e</a:t>
            </a:r>
          </a:p>
          <a:p>
            <a:pPr marL="627063" indent="-627063" defTabSz="1084263" fontAlgn="t">
              <a:lnSpc>
                <a:spcPct val="150000"/>
              </a:lnSpc>
              <a:buClr>
                <a:srgbClr val="F88617"/>
              </a:buClr>
              <a:buFont typeface="+mj-lt"/>
              <a:buAutoNum type="arabicPeriod"/>
            </a:pPr>
            <a:r>
              <a:rPr lang="en-US" b="1" dirty="0">
                <a:solidFill>
                  <a:srgbClr val="00518E"/>
                </a:solidFill>
              </a:rPr>
              <a:t> a          b         c         d	e</a:t>
            </a:r>
          </a:p>
          <a:p>
            <a:pPr marL="627063" indent="-627063" defTabSz="1084263" fontAlgn="t">
              <a:lnSpc>
                <a:spcPct val="150000"/>
              </a:lnSpc>
              <a:buClr>
                <a:srgbClr val="F88617"/>
              </a:buClr>
              <a:buFont typeface="+mj-lt"/>
              <a:buAutoNum type="arabicPeriod"/>
            </a:pPr>
            <a:r>
              <a:rPr lang="en-US" b="1" dirty="0">
                <a:solidFill>
                  <a:srgbClr val="00518E"/>
                </a:solidFill>
              </a:rPr>
              <a:t> a          b         c         d	e</a:t>
            </a:r>
          </a:p>
          <a:p>
            <a:pPr marL="627063" indent="-627063" defTabSz="1084263" fontAlgn="t">
              <a:lnSpc>
                <a:spcPct val="150000"/>
              </a:lnSpc>
              <a:buClr>
                <a:srgbClr val="F88617"/>
              </a:buClr>
              <a:buFont typeface="+mj-lt"/>
              <a:buAutoNum type="arabicPeriod"/>
            </a:pPr>
            <a:r>
              <a:rPr lang="en-US" b="1" dirty="0">
                <a:solidFill>
                  <a:srgbClr val="00518E"/>
                </a:solidFill>
              </a:rPr>
              <a:t> a          b         c         d	e</a:t>
            </a:r>
          </a:p>
          <a:p>
            <a:pPr marL="627063" indent="-627063" defTabSz="1084263" fontAlgn="t">
              <a:lnSpc>
                <a:spcPct val="150000"/>
              </a:lnSpc>
              <a:buClr>
                <a:srgbClr val="F88617"/>
              </a:buClr>
              <a:buFont typeface="+mj-lt"/>
              <a:buAutoNum type="arabicPeriod"/>
            </a:pPr>
            <a:r>
              <a:rPr lang="en-US" b="1" dirty="0">
                <a:solidFill>
                  <a:srgbClr val="00518E"/>
                </a:solidFill>
              </a:rPr>
              <a:t> a          b         c         d	e</a:t>
            </a:r>
          </a:p>
          <a:p>
            <a:pPr marL="627063" indent="-627063" defTabSz="1084263" fontAlgn="t">
              <a:lnSpc>
                <a:spcPct val="150000"/>
              </a:lnSpc>
              <a:buClr>
                <a:srgbClr val="F88617"/>
              </a:buClr>
              <a:buFont typeface="+mj-lt"/>
              <a:buAutoNum type="arabicPeriod"/>
            </a:pPr>
            <a:r>
              <a:rPr lang="en-US" b="1" dirty="0">
                <a:solidFill>
                  <a:srgbClr val="00518E"/>
                </a:solidFill>
              </a:rPr>
              <a:t> a          b         c         d	e</a:t>
            </a:r>
          </a:p>
          <a:p>
            <a:pPr marL="627063" indent="-627063" defTabSz="1084263" fontAlgn="t">
              <a:lnSpc>
                <a:spcPct val="150000"/>
              </a:lnSpc>
              <a:buClr>
                <a:srgbClr val="F88617"/>
              </a:buClr>
              <a:buFont typeface="+mj-lt"/>
              <a:buAutoNum type="arabicPeriod"/>
            </a:pPr>
            <a:r>
              <a:rPr lang="en-US" b="1" dirty="0">
                <a:solidFill>
                  <a:srgbClr val="00518E"/>
                </a:solidFill>
              </a:rPr>
              <a:t> a          b         c         d	e</a:t>
            </a:r>
          </a:p>
          <a:p>
            <a:pPr marL="627063" indent="-627063" defTabSz="1084263" fontAlgn="t">
              <a:lnSpc>
                <a:spcPct val="150000"/>
              </a:lnSpc>
              <a:buClr>
                <a:srgbClr val="F88617"/>
              </a:buClr>
              <a:buFont typeface="+mj-lt"/>
              <a:buAutoNum type="arabicPeriod"/>
            </a:pPr>
            <a:r>
              <a:rPr lang="en-US" b="1" dirty="0">
                <a:solidFill>
                  <a:srgbClr val="00518E"/>
                </a:solidFill>
              </a:rPr>
              <a:t> a          b         c         d	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05400" y="1185648"/>
            <a:ext cx="4495800" cy="452431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744538" indent="-573088" defTabSz="1274763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rabicPeriod" startAt="11"/>
              <a:tabLst>
                <a:tab pos="1658938" algn="l"/>
                <a:tab pos="2743200" algn="l"/>
                <a:tab pos="3200400" algn="l"/>
              </a:tabLst>
            </a:pPr>
            <a:r>
              <a:rPr lang="en-US" b="1" dirty="0">
                <a:solidFill>
                  <a:srgbClr val="00518E"/>
                </a:solidFill>
              </a:rPr>
              <a:t>a          b         c         d		e</a:t>
            </a:r>
          </a:p>
          <a:p>
            <a:pPr marL="744538" indent="-573088" defTabSz="1274763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rabicPeriod" startAt="11"/>
              <a:tabLst>
                <a:tab pos="1658938" algn="l"/>
                <a:tab pos="2232025" algn="l"/>
                <a:tab pos="3200400" algn="l"/>
              </a:tabLst>
            </a:pPr>
            <a:r>
              <a:rPr lang="en-US" b="1" dirty="0">
                <a:solidFill>
                  <a:srgbClr val="00518E"/>
                </a:solidFill>
              </a:rPr>
              <a:t>a          b         c         d	e</a:t>
            </a:r>
          </a:p>
          <a:p>
            <a:pPr marL="744538" indent="-573088" defTabSz="1274763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rabicPeriod" startAt="11"/>
              <a:tabLst>
                <a:tab pos="1658938" algn="l"/>
                <a:tab pos="2232025" algn="l"/>
                <a:tab pos="3200400" algn="l"/>
              </a:tabLst>
            </a:pPr>
            <a:r>
              <a:rPr lang="en-US" b="1" dirty="0">
                <a:solidFill>
                  <a:srgbClr val="00518E"/>
                </a:solidFill>
              </a:rPr>
              <a:t>a          b         c         d	e</a:t>
            </a:r>
          </a:p>
          <a:p>
            <a:pPr marL="744538" indent="-573088" defTabSz="1274763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rabicPeriod" startAt="11"/>
              <a:tabLst>
                <a:tab pos="1658938" algn="l"/>
                <a:tab pos="2232025" algn="l"/>
                <a:tab pos="3200400" algn="l"/>
              </a:tabLst>
            </a:pPr>
            <a:r>
              <a:rPr lang="en-US" b="1" dirty="0">
                <a:solidFill>
                  <a:srgbClr val="00518E"/>
                </a:solidFill>
              </a:rPr>
              <a:t>a          b         c         d	e</a:t>
            </a:r>
          </a:p>
          <a:p>
            <a:pPr marL="744538" indent="-573088" defTabSz="1274763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rabicPeriod" startAt="11"/>
              <a:tabLst>
                <a:tab pos="1658938" algn="l"/>
                <a:tab pos="2232025" algn="l"/>
                <a:tab pos="3200400" algn="l"/>
              </a:tabLst>
            </a:pPr>
            <a:r>
              <a:rPr lang="en-US" b="1" dirty="0">
                <a:solidFill>
                  <a:srgbClr val="00518E"/>
                </a:solidFill>
              </a:rPr>
              <a:t>a          b         c         d	e</a:t>
            </a:r>
          </a:p>
          <a:p>
            <a:pPr marL="744538" indent="-573088" defTabSz="1274763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rabicPeriod" startAt="11"/>
              <a:tabLst>
                <a:tab pos="1658938" algn="l"/>
                <a:tab pos="2232025" algn="l"/>
                <a:tab pos="3200400" algn="l"/>
              </a:tabLst>
            </a:pPr>
            <a:r>
              <a:rPr lang="en-US" b="1" dirty="0">
                <a:solidFill>
                  <a:srgbClr val="00518E"/>
                </a:solidFill>
              </a:rPr>
              <a:t>a          b         c         d	e</a:t>
            </a:r>
          </a:p>
          <a:p>
            <a:pPr marL="744538" indent="-573088" defTabSz="1274763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rabicPeriod" startAt="11"/>
              <a:tabLst>
                <a:tab pos="1658938" algn="l"/>
                <a:tab pos="2232025" algn="l"/>
                <a:tab pos="3200400" algn="l"/>
              </a:tabLst>
            </a:pPr>
            <a:r>
              <a:rPr lang="en-US" b="1" dirty="0">
                <a:solidFill>
                  <a:srgbClr val="00518E"/>
                </a:solidFill>
              </a:rPr>
              <a:t>a          b         c         d	e</a:t>
            </a:r>
          </a:p>
          <a:p>
            <a:pPr marL="744538" indent="-573088" defTabSz="1274763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rabicPeriod" startAt="11"/>
              <a:tabLst>
                <a:tab pos="1658938" algn="l"/>
                <a:tab pos="2232025" algn="l"/>
                <a:tab pos="3200400" algn="l"/>
              </a:tabLst>
            </a:pPr>
            <a:r>
              <a:rPr lang="en-US" b="1" dirty="0">
                <a:solidFill>
                  <a:srgbClr val="00518E"/>
                </a:solidFill>
              </a:rPr>
              <a:t>a          b         c         d	e</a:t>
            </a:r>
          </a:p>
          <a:p>
            <a:pPr marL="744538" indent="-573088" defTabSz="1274763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rabicPeriod" startAt="11"/>
              <a:tabLst>
                <a:tab pos="1658938" algn="l"/>
                <a:tab pos="2232025" algn="l"/>
                <a:tab pos="3200400" algn="l"/>
              </a:tabLst>
            </a:pPr>
            <a:r>
              <a:rPr lang="en-US" b="1" dirty="0">
                <a:solidFill>
                  <a:srgbClr val="00518E"/>
                </a:solidFill>
              </a:rPr>
              <a:t>a          b         c         d	e</a:t>
            </a:r>
          </a:p>
          <a:p>
            <a:pPr marL="744538" indent="-573088" defTabSz="1274763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rabicPeriod" startAt="11"/>
              <a:tabLst>
                <a:tab pos="1658938" algn="l"/>
                <a:tab pos="2232025" algn="l"/>
                <a:tab pos="3200400" algn="l"/>
              </a:tabLst>
            </a:pPr>
            <a:r>
              <a:rPr lang="en-US" b="1" dirty="0">
                <a:solidFill>
                  <a:srgbClr val="00518E"/>
                </a:solidFill>
              </a:rPr>
              <a:t>a          b         c         d	e</a:t>
            </a:r>
          </a:p>
          <a:p>
            <a:pPr marL="744538" indent="-573088" defTabSz="1066800">
              <a:buClr>
                <a:schemeClr val="accent6">
                  <a:lumMod val="75000"/>
                </a:schemeClr>
              </a:buClr>
              <a:buFont typeface="+mj-lt"/>
              <a:buAutoNum type="arabicPeriod" startAt="11"/>
              <a:tabLst>
                <a:tab pos="3200400" algn="l"/>
              </a:tabLst>
            </a:pPr>
            <a:endParaRPr lang="en-US" b="1" dirty="0"/>
          </a:p>
        </p:txBody>
      </p:sp>
      <p:cxnSp>
        <p:nvCxnSpPr>
          <p:cNvPr id="2056" name="Straight Connector 2055"/>
          <p:cNvCxnSpPr/>
          <p:nvPr/>
        </p:nvCxnSpPr>
        <p:spPr>
          <a:xfrm>
            <a:off x="4728884" y="1255060"/>
            <a:ext cx="8965" cy="4383741"/>
          </a:xfrm>
          <a:prstGeom prst="line">
            <a:avLst/>
          </a:prstGeom>
          <a:ln w="28575">
            <a:solidFill>
              <a:srgbClr val="146A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9" name="Picture 4" descr="Image result for SCOR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" t="17542" r="33186" b="49884"/>
          <a:stretch/>
        </p:blipFill>
        <p:spPr bwMode="auto">
          <a:xfrm>
            <a:off x="5969909" y="6358198"/>
            <a:ext cx="1595467" cy="385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0" name="TextBox 2059"/>
          <p:cNvSpPr txBox="1"/>
          <p:nvPr/>
        </p:nvSpPr>
        <p:spPr>
          <a:xfrm>
            <a:off x="7750630" y="6248516"/>
            <a:ext cx="1733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88617"/>
                </a:solidFill>
              </a:rPr>
              <a:t>------------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6017" y="5948634"/>
            <a:ext cx="85076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77D0"/>
                </a:solidFill>
                <a:latin typeface="Stencil" panose="040409050D0802020404" pitchFamily="82" charset="0"/>
              </a:rPr>
              <a:t>NAME: ______________________________________________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4982" y="6210964"/>
            <a:ext cx="85076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77D0"/>
                </a:solidFill>
                <a:latin typeface="Stencil" panose="040409050D0802020404" pitchFamily="82" charset="0"/>
              </a:rPr>
              <a:t>ID </a:t>
            </a:r>
            <a:r>
              <a:rPr lang="en-US" sz="1600" b="1">
                <a:solidFill>
                  <a:srgbClr val="0077D0"/>
                </a:solidFill>
                <a:latin typeface="Stencil" panose="040409050D0802020404" pitchFamily="82" charset="0"/>
              </a:rPr>
              <a:t>No.: ______________</a:t>
            </a:r>
            <a:endParaRPr lang="en-US" sz="1600" b="1" dirty="0">
              <a:solidFill>
                <a:srgbClr val="0077D0"/>
              </a:solidFill>
              <a:latin typeface="Stencil" panose="040409050D08020204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14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6086" y="0"/>
            <a:ext cx="8148915" cy="663388"/>
          </a:xfrm>
          <a:prstGeom prst="rect">
            <a:avLst/>
          </a:prstGeom>
          <a:solidFill>
            <a:srgbClr val="146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STANDARD PRECAUTION</a:t>
            </a:r>
            <a:endParaRPr lang="en-US" sz="28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1" y="0"/>
            <a:ext cx="923365" cy="663388"/>
          </a:xfrm>
          <a:prstGeom prst="rect">
            <a:avLst/>
          </a:prstGeom>
          <a:solidFill>
            <a:srgbClr val="B1BB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5728448"/>
            <a:ext cx="600635" cy="1129553"/>
          </a:xfrm>
          <a:prstGeom prst="rect">
            <a:avLst/>
          </a:prstGeom>
          <a:solidFill>
            <a:srgbClr val="F88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81635" y="6445624"/>
            <a:ext cx="8543366" cy="412376"/>
          </a:xfrm>
          <a:prstGeom prst="rect">
            <a:avLst/>
          </a:prstGeom>
          <a:solidFill>
            <a:srgbClr val="FCC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1000" y="809891"/>
            <a:ext cx="9144001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/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body fluids are considered infectious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EXCEPT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71675" indent="-514350" fontAlgn="base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Saliva</a:t>
            </a:r>
          </a:p>
          <a:p>
            <a:pPr marL="1971675" indent="-514350" fontAlgn="base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Sweat</a:t>
            </a:r>
          </a:p>
          <a:p>
            <a:pPr marL="1971675" indent="-514350" fontAlgn="base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Urine</a:t>
            </a:r>
          </a:p>
          <a:p>
            <a:pPr marL="1971675" indent="-514350" fontAlgn="base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lood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>
              <a:lnSpc>
                <a:spcPct val="150000"/>
              </a:lnSpc>
              <a:buClr>
                <a:srgbClr val="92D050"/>
              </a:buClr>
            </a:pPr>
            <a:endParaRPr lang="en-US" dirty="0"/>
          </a:p>
        </p:txBody>
      </p:sp>
      <p:pic>
        <p:nvPicPr>
          <p:cNvPr id="11" name="Picture 2" descr="Image result for 49 second timer 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127001"/>
            <a:ext cx="1447800" cy="73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5983" y="198276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2716" y="6272925"/>
            <a:ext cx="457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 Black" panose="020B0A04020102020204" pitchFamily="34" charset="0"/>
              </a:rPr>
              <a:t>2</a:t>
            </a:r>
            <a:endParaRPr lang="en-US" sz="24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4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6086" y="0"/>
            <a:ext cx="8148915" cy="663388"/>
          </a:xfrm>
          <a:prstGeom prst="rect">
            <a:avLst/>
          </a:prstGeom>
          <a:solidFill>
            <a:srgbClr val="146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HAND HYGIENE</a:t>
            </a:r>
            <a:endParaRPr lang="en-US" sz="28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1" y="0"/>
            <a:ext cx="923365" cy="663388"/>
          </a:xfrm>
          <a:prstGeom prst="rect">
            <a:avLst/>
          </a:prstGeom>
          <a:solidFill>
            <a:srgbClr val="B1BB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5728448"/>
            <a:ext cx="600635" cy="1129553"/>
          </a:xfrm>
          <a:prstGeom prst="rect">
            <a:avLst/>
          </a:prstGeom>
          <a:solidFill>
            <a:srgbClr val="F88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81635" y="6445624"/>
            <a:ext cx="8543366" cy="412376"/>
          </a:xfrm>
          <a:prstGeom prst="rect">
            <a:avLst/>
          </a:prstGeom>
          <a:solidFill>
            <a:srgbClr val="FCC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1000" y="809891"/>
            <a:ext cx="9144001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/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washing your hands, apply the soap: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71675" indent="-514350" fontAlgn="base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wetting your hands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71675" indent="-514350" fontAlgn="base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removing gloves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71675" indent="-514350" fontAlgn="base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 wetting your hands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71675" indent="-514350" fontAlgn="base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 turning on the faucet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>
              <a:lnSpc>
                <a:spcPct val="150000"/>
              </a:lnSpc>
              <a:buClr>
                <a:srgbClr val="92D050"/>
              </a:buClr>
            </a:pPr>
            <a:endParaRPr lang="en-US" dirty="0"/>
          </a:p>
        </p:txBody>
      </p:sp>
      <p:pic>
        <p:nvPicPr>
          <p:cNvPr id="11" name="Picture 2" descr="Image result for 49 second timer 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127001"/>
            <a:ext cx="1447800" cy="73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5983" y="198276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2716" y="6272925"/>
            <a:ext cx="457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 Black" panose="020B0A04020102020204" pitchFamily="34" charset="0"/>
              </a:rPr>
              <a:t>3</a:t>
            </a:r>
            <a:endParaRPr lang="en-US" sz="24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23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6086" y="0"/>
            <a:ext cx="8148915" cy="663388"/>
          </a:xfrm>
          <a:prstGeom prst="rect">
            <a:avLst/>
          </a:prstGeom>
          <a:solidFill>
            <a:srgbClr val="146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HAND HYGIENE</a:t>
            </a:r>
            <a:endParaRPr lang="en-US" sz="28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1" y="0"/>
            <a:ext cx="923365" cy="663388"/>
          </a:xfrm>
          <a:prstGeom prst="rect">
            <a:avLst/>
          </a:prstGeom>
          <a:solidFill>
            <a:srgbClr val="B1BB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5728448"/>
            <a:ext cx="600635" cy="1129553"/>
          </a:xfrm>
          <a:prstGeom prst="rect">
            <a:avLst/>
          </a:prstGeom>
          <a:solidFill>
            <a:srgbClr val="F88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81635" y="6445624"/>
            <a:ext cx="8543366" cy="412376"/>
          </a:xfrm>
          <a:prstGeom prst="rect">
            <a:avLst/>
          </a:prstGeom>
          <a:solidFill>
            <a:srgbClr val="FCC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Image result for 49 second timer 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127001"/>
            <a:ext cx="1447800" cy="73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5983" y="198276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2716" y="6272925"/>
            <a:ext cx="457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 Black" panose="020B0A04020102020204" pitchFamily="34" charset="0"/>
              </a:rPr>
              <a:t>4</a:t>
            </a:r>
            <a:endParaRPr lang="en-US" sz="2400" b="1" dirty="0"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1316" y="982011"/>
            <a:ext cx="9027460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PH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PH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needed for </a:t>
            </a:r>
            <a:r>
              <a:rPr lang="en-PH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 rub </a:t>
            </a:r>
            <a:r>
              <a:rPr lang="en-PH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is:-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PH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PH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71675" indent="-714375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PH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20-30 </a:t>
            </a:r>
            <a:r>
              <a:rPr lang="en-PH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seconds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71675" indent="-714375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PH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30-40 seconds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71675" indent="-714375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PH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40-60 seconds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>
              <a:lnSpc>
                <a:spcPct val="150000"/>
              </a:lnSpc>
              <a:buClr>
                <a:srgbClr val="92D050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59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6086" y="0"/>
            <a:ext cx="8148915" cy="663388"/>
          </a:xfrm>
          <a:prstGeom prst="rect">
            <a:avLst/>
          </a:prstGeom>
          <a:solidFill>
            <a:srgbClr val="146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HAND HYGIENE</a:t>
            </a:r>
            <a:endParaRPr lang="en-US" sz="28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1" y="0"/>
            <a:ext cx="923365" cy="663388"/>
          </a:xfrm>
          <a:prstGeom prst="rect">
            <a:avLst/>
          </a:prstGeom>
          <a:solidFill>
            <a:srgbClr val="B1BB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5728448"/>
            <a:ext cx="600635" cy="1129553"/>
          </a:xfrm>
          <a:prstGeom prst="rect">
            <a:avLst/>
          </a:prstGeom>
          <a:solidFill>
            <a:srgbClr val="F88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81635" y="6445624"/>
            <a:ext cx="8543366" cy="412376"/>
          </a:xfrm>
          <a:prstGeom prst="rect">
            <a:avLst/>
          </a:prstGeom>
          <a:solidFill>
            <a:srgbClr val="FCC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Image result for 49 second timer 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127001"/>
            <a:ext cx="1447800" cy="73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5983" y="198276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2716" y="6272925"/>
            <a:ext cx="457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 Black" panose="020B0A04020102020204" pitchFamily="34" charset="0"/>
              </a:rPr>
              <a:t>5</a:t>
            </a:r>
            <a:endParaRPr lang="en-US" sz="2400" b="1" dirty="0"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1316" y="742912"/>
            <a:ext cx="9027460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 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hygiene should be performed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/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71675" lvl="0" indent="-714375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beginning any patient care 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</a:p>
          <a:p>
            <a:pPr marL="1971675" lvl="0" indent="-714375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Immediately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removing personal protective equipment (PPE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971675" lvl="0" indent="-714375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 caring for different 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</a:p>
          <a:p>
            <a:pPr marL="1971675" lvl="0" indent="-714375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above</a:t>
            </a:r>
            <a:endParaRPr lang="en-PH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>
              <a:lnSpc>
                <a:spcPct val="150000"/>
              </a:lnSpc>
              <a:buClr>
                <a:srgbClr val="92D050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30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6086" y="0"/>
            <a:ext cx="8148915" cy="663388"/>
          </a:xfrm>
          <a:prstGeom prst="rect">
            <a:avLst/>
          </a:prstGeom>
          <a:solidFill>
            <a:srgbClr val="146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HAND HYGIENE</a:t>
            </a:r>
            <a:endParaRPr lang="en-US" sz="28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1" y="0"/>
            <a:ext cx="923365" cy="663388"/>
          </a:xfrm>
          <a:prstGeom prst="rect">
            <a:avLst/>
          </a:prstGeom>
          <a:solidFill>
            <a:srgbClr val="B1BB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5728448"/>
            <a:ext cx="600635" cy="1129553"/>
          </a:xfrm>
          <a:prstGeom prst="rect">
            <a:avLst/>
          </a:prstGeom>
          <a:solidFill>
            <a:srgbClr val="F886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81635" y="6445624"/>
            <a:ext cx="8543366" cy="412376"/>
          </a:xfrm>
          <a:prstGeom prst="rect">
            <a:avLst/>
          </a:prstGeom>
          <a:solidFill>
            <a:srgbClr val="FCC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Image result for 49 second timer 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127001"/>
            <a:ext cx="1447800" cy="73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5983" y="198276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2716" y="6272925"/>
            <a:ext cx="457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 Black" panose="020B0A04020102020204" pitchFamily="34" charset="0"/>
              </a:rPr>
              <a:t>6</a:t>
            </a:r>
            <a:endParaRPr lang="en-US" sz="2400" b="1" dirty="0">
              <a:latin typeface="Arial Black" panose="020B0A04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7540" y="861461"/>
            <a:ext cx="8646460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PH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Hospital staff hands became </a:t>
            </a:r>
            <a:r>
              <a:rPr lang="en-PH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soiled</a:t>
            </a:r>
            <a:r>
              <a:rPr lang="en-PH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patient’s blood after a procedure. He/ She should:-</a:t>
            </a:r>
          </a:p>
          <a:p>
            <a:pPr lvl="0" algn="just"/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225" indent="-514350" algn="just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PH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Perform hand wash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225" indent="-514350" algn="just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PH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Perform hand </a:t>
            </a:r>
            <a:r>
              <a:rPr lang="en-PH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rub</a:t>
            </a:r>
          </a:p>
          <a:p>
            <a:pPr marL="1800225" indent="-514350" algn="just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PH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Wear new gloves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225" indent="-514350" algn="just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+mj-lt"/>
              <a:buAutoNum type="alphaLcParenR"/>
            </a:pPr>
            <a:r>
              <a:rPr lang="en-PH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There is no need to perform hand hygiene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>
              <a:lnSpc>
                <a:spcPct val="150000"/>
              </a:lnSpc>
              <a:buClr>
                <a:srgbClr val="92D050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05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814</TotalTime>
  <Words>1688</Words>
  <Application>Microsoft Office PowerPoint</Application>
  <PresentationFormat>A4 Paper (210x297 mm)</PresentationFormat>
  <Paragraphs>365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4" baseType="lpstr">
      <vt:lpstr>Aharoni</vt:lpstr>
      <vt:lpstr>Arial</vt:lpstr>
      <vt:lpstr>Arial Black</vt:lpstr>
      <vt:lpstr>Calibri</vt:lpstr>
      <vt:lpstr>Cooper Std Black</vt:lpstr>
      <vt:lpstr>Footlight MT Light</vt:lpstr>
      <vt:lpstr>Stencil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HM</dc:creator>
  <cp:lastModifiedBy>dianne ledesma</cp:lastModifiedBy>
  <cp:revision>52</cp:revision>
  <cp:lastPrinted>2017-12-17T07:30:55Z</cp:lastPrinted>
  <dcterms:created xsi:type="dcterms:W3CDTF">2017-08-05T18:42:35Z</dcterms:created>
  <dcterms:modified xsi:type="dcterms:W3CDTF">2018-01-07T21:05:16Z</dcterms:modified>
</cp:coreProperties>
</file>