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341" r:id="rId5"/>
    <p:sldId id="333" r:id="rId6"/>
    <p:sldId id="332" r:id="rId7"/>
    <p:sldId id="331" r:id="rId8"/>
    <p:sldId id="335" r:id="rId9"/>
    <p:sldId id="336" r:id="rId10"/>
    <p:sldId id="349" r:id="rId11"/>
    <p:sldId id="337" r:id="rId12"/>
    <p:sldId id="343" r:id="rId13"/>
    <p:sldId id="338" r:id="rId14"/>
    <p:sldId id="339" r:id="rId15"/>
    <p:sldId id="352" r:id="rId16"/>
    <p:sldId id="334" r:id="rId17"/>
    <p:sldId id="344" r:id="rId18"/>
    <p:sldId id="342" r:id="rId19"/>
    <p:sldId id="280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281" r:id="rId36"/>
    <p:sldId id="310" r:id="rId37"/>
  </p:sldIdLst>
  <p:sldSz cx="9906000" cy="6858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660"/>
  </p:normalViewPr>
  <p:slideViewPr>
    <p:cSldViewPr>
      <p:cViewPr varScale="1">
        <p:scale>
          <a:sx n="106" d="100"/>
          <a:sy n="106" d="100"/>
        </p:scale>
        <p:origin x="1710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DFA4-1907-411A-AC96-463A7124CCA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71667"/>
            <a:ext cx="7943507" cy="26760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14BF-6236-4C9A-9E40-60D5667D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14BF-6236-4C9A-9E40-60D5667DDE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4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14BF-6236-4C9A-9E40-60D5667DDE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9D83-436E-4060-9A6C-7C07EF43058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r="23704"/>
          <a:stretch/>
        </p:blipFill>
        <p:spPr>
          <a:xfrm>
            <a:off x="381000" y="76200"/>
            <a:ext cx="9144001" cy="6705600"/>
          </a:xfrm>
        </p:spPr>
      </p:pic>
      <p:sp>
        <p:nvSpPr>
          <p:cNvPr id="5" name="TextBox 4"/>
          <p:cNvSpPr txBox="1"/>
          <p:nvPr/>
        </p:nvSpPr>
        <p:spPr>
          <a:xfrm>
            <a:off x="1857375" y="220236"/>
            <a:ext cx="798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Clr>
                <a:srgbClr val="92D050"/>
              </a:buClr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 for Certification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6153151"/>
            <a:ext cx="9144000" cy="704849"/>
            <a:chOff x="0" y="6153150"/>
            <a:chExt cx="9144000" cy="704849"/>
          </a:xfrm>
        </p:grpSpPr>
        <p:sp>
          <p:nvSpPr>
            <p:cNvPr id="7" name="Rectangle 6"/>
            <p:cNvSpPr/>
            <p:nvPr/>
          </p:nvSpPr>
          <p:spPr>
            <a:xfrm>
              <a:off x="0" y="6619874"/>
              <a:ext cx="9144000" cy="238125"/>
            </a:xfrm>
            <a:prstGeom prst="rect">
              <a:avLst/>
            </a:prstGeom>
            <a:solidFill>
              <a:srgbClr val="B1B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123824" y="6153150"/>
              <a:ext cx="371476" cy="704848"/>
            </a:xfrm>
            <a:prstGeom prst="rect">
              <a:avLst/>
            </a:prstGeom>
            <a:solidFill>
              <a:srgbClr val="146A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312" y="6220895"/>
              <a:ext cx="19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82" y="1988979"/>
            <a:ext cx="5452782" cy="409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1"/>
            <a:ext cx="8148915" cy="476167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1"/>
            <a:ext cx="995085" cy="4761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762001" cy="914400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445624"/>
            <a:ext cx="8382001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432869"/>
            <a:ext cx="9144000" cy="6109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timing for pre- operative antibiotic prophylaxis is during:-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 before the surgery and discontinue after 72hours post- op.</a:t>
            </a: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30mins after surgery and discontinue 48hrs post-op.</a:t>
            </a: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PH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prior to surgery and discontinue 24hrs post- op.</a:t>
            </a: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None of the above.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68" y="6027629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2"/>
            <a:ext cx="8875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with diabetic foot. Swab taken and sent to the laboratory for culture and sensitivity. The result came out with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multidrug resistant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Pneumonia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patient should be under:-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1026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1355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8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960" y="505535"/>
            <a:ext cx="90274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under Contact Isolation with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Pneumonia (ESBL)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urine was 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Meropenem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1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14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January. Urine sample was sent on day 11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15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January and result came out to be negative.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can discontinue isolation because 3 negative results were obtained.</a:t>
            </a: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need to repeat 2 more samples because samples on day 11 &amp; 13 are collected while patient is still on antibiotic.</a:t>
            </a: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need to repeat 3 samples with 1</a:t>
            </a:r>
            <a:r>
              <a:rPr lang="en-US" sz="24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sample collected 48 after discontinuation of antibiotic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400" b="1" dirty="0">
              <a:solidFill>
                <a:srgbClr val="005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6" y="6111660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9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46377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admitted as a case of infectious TB under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Precaution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are the PPE that the hospital staff should wear when dealing with him.</a:t>
            </a:r>
          </a:p>
          <a:p>
            <a:pPr algn="just" fontAlgn="t">
              <a:buClr>
                <a:srgbClr val="92D050"/>
              </a:buClr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Surgical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Fit tested N95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mask is needed</a:t>
            </a: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10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86464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staff hands became </a:t>
            </a:r>
            <a:r>
              <a:rPr lang="en-PH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soiled</a:t>
            </a:r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patient’s blood after a procedure. He/ She should:-</a:t>
            </a:r>
          </a:p>
          <a:p>
            <a:pPr lvl="0" algn="just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wash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rub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no need to perform hand hygiene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11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1"/>
            <a:ext cx="8148915" cy="476167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1"/>
            <a:ext cx="995085" cy="4761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762001" cy="914400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445624"/>
            <a:ext cx="8382001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625" y="578081"/>
            <a:ext cx="91440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During a procedure, the staff had a needle prick injury. He should do the following step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except: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99902" y="4357302"/>
            <a:ext cx="2068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74910" y="2112217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the injured part and place a dressing.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the incident to immediate head, write a notification form and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eOVR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staff and source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and HIV status.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Pinch the injured site until it bleed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375" y="6230968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12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1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797228"/>
            <a:ext cx="9067800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PH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containers should be disposed:-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¾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7 days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fully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and c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739491"/>
            <a:ext cx="90274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is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CLABSI insertion Bundle.</a:t>
            </a:r>
          </a:p>
          <a:p>
            <a:pPr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Hand Hygiene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Minimum sterile barrier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Chlorhexidine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skin antisepsis used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Optimal catheter site selection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14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HCW received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doses of Hepatitis B vaccine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0, 1 &amp; 6 months; then he discovered that he is not responding. He should:</a:t>
            </a:r>
          </a:p>
          <a:p>
            <a:pPr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another series of the 3 doses and check his immunity status again.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 the immunity test again every 5 years.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one dose of Hepatitis B immunoglobulin</a:t>
            </a:r>
          </a:p>
          <a:p>
            <a:pPr lvl="0" fontAlgn="base"/>
            <a:endParaRPr lang="en-US" dirty="0"/>
          </a:p>
        </p:txBody>
      </p:sp>
      <p:pic>
        <p:nvPicPr>
          <p:cNvPr id="12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5" y="605036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75129"/>
            <a:ext cx="7711946" cy="60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43" y="4497127"/>
            <a:ext cx="1711779" cy="1711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924" y="1607013"/>
            <a:ext cx="65640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Write down your name. 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20 seconds for each question.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Only ball pen is allowed.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No side talking.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Two answer for one question is not allowed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2" descr="نتيجة بحث الصور عن ‪instructions clipar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64" y="2651601"/>
            <a:ext cx="3837056" cy="12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4" t="6881" r="10570" b="46953"/>
          <a:stretch/>
        </p:blipFill>
        <p:spPr bwMode="auto">
          <a:xfrm>
            <a:off x="7275724" y="2273505"/>
            <a:ext cx="1817915" cy="12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2797630" y="232467"/>
            <a:ext cx="4095513" cy="1867470"/>
          </a:xfrm>
          <a:prstGeom prst="stripedRightArrow">
            <a:avLst>
              <a:gd name="adj1" fmla="val 53498"/>
              <a:gd name="adj2" fmla="val 59909"/>
            </a:avLst>
          </a:prstGeom>
          <a:gradFill flip="none" rotWithShape="1">
            <a:gsLst>
              <a:gs pos="0">
                <a:srgbClr val="91A804">
                  <a:shade val="30000"/>
                  <a:satMod val="115000"/>
                </a:srgbClr>
              </a:gs>
              <a:gs pos="50000">
                <a:srgbClr val="91A804">
                  <a:shade val="67500"/>
                  <a:satMod val="115000"/>
                </a:srgbClr>
              </a:gs>
              <a:gs pos="100000">
                <a:srgbClr val="91A804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12539A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2539A"/>
                </a:solidFill>
                <a:latin typeface="Cooper Std Black" pitchFamily="18" charset="0"/>
              </a:rPr>
              <a:t>INSTRUCTIONS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r="23704"/>
          <a:stretch/>
        </p:blipFill>
        <p:spPr>
          <a:xfrm>
            <a:off x="381001" y="-64640"/>
            <a:ext cx="9144001" cy="68580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6153151"/>
            <a:ext cx="9144000" cy="704849"/>
            <a:chOff x="0" y="6153150"/>
            <a:chExt cx="9144000" cy="704849"/>
          </a:xfrm>
        </p:grpSpPr>
        <p:sp>
          <p:nvSpPr>
            <p:cNvPr id="16" name="Rectangle 15"/>
            <p:cNvSpPr/>
            <p:nvPr/>
          </p:nvSpPr>
          <p:spPr>
            <a:xfrm>
              <a:off x="0" y="6619874"/>
              <a:ext cx="9144000" cy="238125"/>
            </a:xfrm>
            <a:prstGeom prst="rect">
              <a:avLst/>
            </a:prstGeom>
            <a:solidFill>
              <a:srgbClr val="B1B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23824" y="6153150"/>
              <a:ext cx="371476" cy="704848"/>
            </a:xfrm>
            <a:prstGeom prst="rect">
              <a:avLst/>
            </a:prstGeom>
            <a:solidFill>
              <a:srgbClr val="146A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312" y="6220895"/>
              <a:ext cx="19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Striped Right Arrow 20"/>
          <p:cNvSpPr/>
          <p:nvPr/>
        </p:nvSpPr>
        <p:spPr>
          <a:xfrm>
            <a:off x="3026232" y="-185075"/>
            <a:ext cx="4875413" cy="2172629"/>
          </a:xfrm>
          <a:prstGeom prst="stripedRightArrow">
            <a:avLst>
              <a:gd name="adj1" fmla="val 53498"/>
              <a:gd name="adj2" fmla="val 59909"/>
            </a:avLst>
          </a:prstGeom>
          <a:solidFill>
            <a:srgbClr val="EA743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12539A"/>
                </a:solidFill>
                <a:latin typeface="Cooper Std Black" pitchFamily="18" charset="0"/>
              </a:rPr>
              <a:t>INSTRUCTIONS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13" y="1589686"/>
            <a:ext cx="602621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Write down your name. </a:t>
            </a: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Only ball pen is allowed.</a:t>
            </a: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Two answer for one question is not allowed</a:t>
            </a:r>
            <a:r>
              <a:rPr lang="en-US" sz="2000" b="1" dirty="0"/>
              <a:t>.</a:t>
            </a:r>
            <a:endParaRPr lang="en-US" sz="2000" b="1" kern="0" dirty="0">
              <a:solidFill>
                <a:srgbClr val="00518E"/>
              </a:solidFill>
            </a:endParaRP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20 seconds for each question.</a:t>
            </a: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Please, No side talking.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t="31890" r="14533" b="34055"/>
          <a:stretch/>
        </p:blipFill>
        <p:spPr bwMode="auto">
          <a:xfrm>
            <a:off x="4327067" y="1815903"/>
            <a:ext cx="2273741" cy="63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4772" r="12048" b="7021"/>
          <a:stretch/>
        </p:blipFill>
        <p:spPr bwMode="auto">
          <a:xfrm>
            <a:off x="4253055" y="4184757"/>
            <a:ext cx="1000794" cy="11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3" y="2493333"/>
            <a:ext cx="117865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878282" y="3347858"/>
            <a:ext cx="3664456" cy="1610632"/>
            <a:chOff x="5279562" y="3445832"/>
            <a:chExt cx="3664456" cy="1610632"/>
          </a:xfrm>
        </p:grpSpPr>
        <p:sp>
          <p:nvSpPr>
            <p:cNvPr id="22" name="Rectangle 21"/>
            <p:cNvSpPr/>
            <p:nvPr/>
          </p:nvSpPr>
          <p:spPr>
            <a:xfrm>
              <a:off x="5320538" y="3882621"/>
              <a:ext cx="28296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Clr>
                  <a:srgbClr val="EA7432"/>
                </a:buClr>
                <a:buFont typeface="+mj-lt"/>
                <a:buAutoNum type="arabicPeriod" startAt="7"/>
              </a:pPr>
              <a:r>
                <a:rPr lang="en-US" sz="2000" b="1" dirty="0">
                  <a:solidFill>
                    <a:srgbClr val="00518E"/>
                  </a:solidFill>
                </a:rPr>
                <a:t> a          b         c         d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761546" y="3882621"/>
              <a:ext cx="450089" cy="400110"/>
            </a:xfrm>
            <a:prstGeom prst="ellipse">
              <a:avLst/>
            </a:prstGeom>
            <a:noFill/>
            <a:ln w="28575">
              <a:solidFill>
                <a:srgbClr val="125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20341" y="3883154"/>
              <a:ext cx="450089" cy="400110"/>
            </a:xfrm>
            <a:prstGeom prst="ellipse">
              <a:avLst/>
            </a:prstGeom>
            <a:noFill/>
            <a:ln w="28575">
              <a:solidFill>
                <a:srgbClr val="125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5279562" y="3777343"/>
              <a:ext cx="3233057" cy="653244"/>
            </a:xfrm>
            <a:prstGeom prst="flowChartAlternate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5" name="Picture 11" descr="نتيجة بحث الصور عن ‪CROSS PNG‬‏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4" t="13927" r="20352" b="9225"/>
            <a:stretch/>
          </p:blipFill>
          <p:spPr bwMode="auto">
            <a:xfrm>
              <a:off x="7682871" y="3445832"/>
              <a:ext cx="1261147" cy="161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517105" y="5353015"/>
            <a:ext cx="1714973" cy="1396041"/>
            <a:chOff x="2204835" y="5094882"/>
            <a:chExt cx="1978588" cy="161063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4" t="6881" r="10570" b="46953"/>
            <a:stretch/>
          </p:blipFill>
          <p:spPr bwMode="auto">
            <a:xfrm>
              <a:off x="2204835" y="5246914"/>
              <a:ext cx="1978588" cy="130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1" descr="نتيجة بحث الصور عن ‪CROSS PNG‬‏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4" t="13927" r="20352" b="9225"/>
            <a:stretch/>
          </p:blipFill>
          <p:spPr bwMode="auto">
            <a:xfrm>
              <a:off x="2506818" y="5094882"/>
              <a:ext cx="1261147" cy="161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36640"/>
            <a:ext cx="914400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was diagnosed as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of HIV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infection control precaution that you should apply for the  patient is :</a:t>
            </a: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b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c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6" y="6138257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828800" y="26670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61461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Clr>
                <a:srgbClr val="92D050"/>
              </a:buClr>
            </a:pPr>
            <a:r>
              <a:rPr lang="en-PH" sz="2800" b="1" dirty="0">
                <a:solidFill>
                  <a:srgbClr val="002060"/>
                </a:solidFill>
              </a:rPr>
              <a:t>Arrange the following PPE according to their sequence of wearing (</a:t>
            </a:r>
            <a:r>
              <a:rPr lang="en-PH" sz="2800" b="1" dirty="0">
                <a:solidFill>
                  <a:schemeClr val="accent2">
                    <a:lumMod val="50000"/>
                  </a:schemeClr>
                </a:solidFill>
              </a:rPr>
              <a:t>Donning</a:t>
            </a:r>
            <a:r>
              <a:rPr lang="en-PH" sz="2800" b="1" dirty="0">
                <a:solidFill>
                  <a:srgbClr val="002060"/>
                </a:solidFill>
              </a:rPr>
              <a:t>).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b="1" dirty="0">
              <a:solidFill>
                <a:srgbClr val="002060"/>
              </a:solidFill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GOWN, MASK, GOGGLES,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GOWN, GLOVES,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GLOVES, GOWN, MASK,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GLOVES, GOWN,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68507" y="2903085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868" y="864780"/>
            <a:ext cx="9110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lnSpc>
                <a:spcPct val="150000"/>
              </a:lnSpc>
              <a:buClr>
                <a:srgbClr val="92D050"/>
              </a:buClr>
            </a:pPr>
            <a:r>
              <a:rPr lang="en-PH" sz="3200" b="1" dirty="0">
                <a:solidFill>
                  <a:srgbClr val="002060"/>
                </a:solidFill>
              </a:rPr>
              <a:t>Standard Precautions only implemented for infectious patients.</a:t>
            </a:r>
          </a:p>
          <a:p>
            <a:pPr lvl="0" fontAlgn="t">
              <a:lnSpc>
                <a:spcPct val="150000"/>
              </a:lnSpc>
              <a:buClr>
                <a:srgbClr val="92D050"/>
              </a:buClr>
            </a:pPr>
            <a:endParaRPr lang="en-US" sz="3200" b="1" dirty="0">
              <a:solidFill>
                <a:srgbClr val="002060"/>
              </a:solidFill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2052" name="Picture 4" descr="نتيجة بحث الصور عن ‪20 SECONDS‬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6" y="6215332"/>
            <a:ext cx="1214214" cy="6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1" y="1"/>
            <a:ext cx="995085" cy="6762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47800" y="40386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79250"/>
            <a:ext cx="9067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nurse wore the required Personal Protective Equipment (PPE) before entering the room for a patient under contact isolation. After the nurse took the patient’s vital signs, where she should dispose the PPE?</a:t>
            </a:r>
          </a:p>
          <a:p>
            <a:pPr marL="714375" algn="just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yellow bag because the patient is under Contact Isolation.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black bag because the PPE was not soiled by blood/ body fluid.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red bag because the patient is contagious.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8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054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6" y="6111660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66800" y="38862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90282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MERS-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cases are patients presented with:-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Acute Respiratory Distress Syndrome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HCW with flu symptoms contact to a positive case</a:t>
            </a:r>
          </a:p>
          <a:p>
            <a:pPr marL="514350" indent="55721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909917" y="5310292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2" y="1076904"/>
            <a:ext cx="8839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lnSpc>
                <a:spcPct val="150000"/>
              </a:lnSpc>
              <a:buClr>
                <a:srgbClr val="92D050"/>
              </a:buClr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ICU nurse enter the patient’s room to adjust the monitor and went out. There is no need to perform hand hygiene because she did not deal with the patient. 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257300" algn="l"/>
              </a:tabLs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1257300" indent="54292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257300" algn="l"/>
              </a:tabLs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752" y="626941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6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5273717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1"/>
            <a:ext cx="8148915" cy="476167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1"/>
            <a:ext cx="995085" cy="4761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762001" cy="914400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445624"/>
            <a:ext cx="8382001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432869"/>
            <a:ext cx="9144000" cy="6109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timing for pre- operative antibiotic prophylaxis is during:-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 before the surgery and discontinue after 72hours post- op.</a:t>
            </a: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30mins after surgery and discontinue 48hrs post-op.</a:t>
            </a: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PH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prior to surgery and discontinue 24hrs post- op.</a:t>
            </a: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7" indent="-6286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None of the above.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68" y="6027629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43000" y="43434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2"/>
            <a:ext cx="8875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with diabetic foot. Swab taken and sent to the laboratory for culture and sensitivity. The result came out with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multidrug resistant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Pneumonia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patient should be under:-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1026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1355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8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81954" y="40386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960" y="505535"/>
            <a:ext cx="90274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under Contact Isolation with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Pneumonia (ESBL)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urine was 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Meropenem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1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14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January. Urine sample was sent on day 11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15</a:t>
            </a:r>
            <a:r>
              <a:rPr lang="en-US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January and result came out to be negative.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can discontinue isolation because 3 negative results were obtained.</a:t>
            </a: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need to repeat 2 more samples because samples on day 11 &amp; 13 are collected while patient is still on antibiotic.</a:t>
            </a: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need to repeat 3 samples with 1</a:t>
            </a:r>
            <a:r>
              <a:rPr lang="en-US" sz="24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sample collected 48 after discontinuation of antibiotic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400" b="1" dirty="0">
              <a:solidFill>
                <a:srgbClr val="005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6" y="6111660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9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8200" y="4941795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46377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admitted as a case of infectious TB under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Precaution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are the PPE that the hospital staff should wear when dealing with him.</a:t>
            </a:r>
          </a:p>
          <a:p>
            <a:pPr algn="just" fontAlgn="t">
              <a:buClr>
                <a:srgbClr val="92D050"/>
              </a:buClr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Surgical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Fit tested N95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mask is needed</a:t>
            </a: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10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34290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86464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staff hands became </a:t>
            </a:r>
            <a:r>
              <a:rPr lang="en-PH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soiled</a:t>
            </a:r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patient’s blood after a procedure. He/ She should:-</a:t>
            </a:r>
          </a:p>
          <a:p>
            <a:pPr lvl="0" algn="just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wash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rub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no need to perform hand hygiene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11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22860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1"/>
            <a:ext cx="8148915" cy="476167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1"/>
            <a:ext cx="995085" cy="4761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762001" cy="914400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445624"/>
            <a:ext cx="8382001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625" y="578081"/>
            <a:ext cx="91440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During a procedure, the staff had a needle prick injury. He should do the following step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except: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99902" y="4357302"/>
            <a:ext cx="2068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74910" y="2112217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the injured part and place a dressing.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the incident to immediate head, write a notification form and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eOVR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staff and source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and HIV status.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Pinch the injured site until it bleed</a:t>
            </a:r>
          </a:p>
          <a:p>
            <a:pPr marL="690563" indent="-690563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375" y="6230968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12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1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248016" y="47244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797228"/>
            <a:ext cx="9067800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PH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containers should be disposed:-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¾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7 days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fully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and c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739491"/>
            <a:ext cx="90274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is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CLABSI insertion Bundle.</a:t>
            </a:r>
          </a:p>
          <a:p>
            <a:pPr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Hand Hygiene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Minimum sterile barrier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Chlorhexidine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skin antisepsis used</a:t>
            </a:r>
          </a:p>
          <a:p>
            <a:pPr marL="1700213" indent="-6286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Optimal catheter site selection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14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2845126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HCW received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doses of Hepatitis B vaccine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0, 1 &amp; 6 months; then he discovered that he is not responding. He should:</a:t>
            </a:r>
          </a:p>
          <a:p>
            <a:pPr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another series of the 3 doses and check his immunity status again.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 the immunity test again every 5 years.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one dose of Hepatitis B immunoglobulin</a:t>
            </a:r>
          </a:p>
          <a:p>
            <a:pPr lvl="0" fontAlgn="base"/>
            <a:endParaRPr lang="en-US" dirty="0"/>
          </a:p>
        </p:txBody>
      </p:sp>
      <p:pic>
        <p:nvPicPr>
          <p:cNvPr id="12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5" y="605036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09386" y="2556774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1944" y="152105"/>
            <a:ext cx="794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Infection Control Basic Mandatory Course Evaluation </a:t>
            </a:r>
          </a:p>
        </p:txBody>
      </p:sp>
      <p:pic>
        <p:nvPicPr>
          <p:cNvPr id="2057" name="Picture 2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35" y="2898794"/>
            <a:ext cx="2792389" cy="1096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2208" y="1136858"/>
            <a:ext cx="419561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518E"/>
                </a:solidFill>
              </a:rPr>
              <a:t>     </a:t>
            </a:r>
            <a:r>
              <a:rPr lang="en-US" sz="1600" b="1" dirty="0">
                <a:solidFill>
                  <a:srgbClr val="00518E"/>
                </a:solidFill>
              </a:rPr>
              <a:t> </a:t>
            </a: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518E"/>
                </a:solidFill>
              </a:rPr>
              <a:t> </a:t>
            </a: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1185648"/>
            <a:ext cx="44958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743200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066800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3200400" algn="l"/>
              </a:tabLst>
            </a:pPr>
            <a:endParaRPr lang="en-US" b="1" dirty="0"/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4728884" y="1255060"/>
            <a:ext cx="8965" cy="4383741"/>
          </a:xfrm>
          <a:prstGeom prst="line">
            <a:avLst/>
          </a:prstGeom>
          <a:ln w="28575">
            <a:solidFill>
              <a:srgbClr val="146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4" descr="Image result for SCO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7542" r="33186" b="49884"/>
          <a:stretch/>
        </p:blipFill>
        <p:spPr bwMode="auto">
          <a:xfrm>
            <a:off x="5969909" y="6358198"/>
            <a:ext cx="1595467" cy="3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Box 2059"/>
          <p:cNvSpPr txBox="1"/>
          <p:nvPr/>
        </p:nvSpPr>
        <p:spPr>
          <a:xfrm>
            <a:off x="7750630" y="6248516"/>
            <a:ext cx="173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88617"/>
                </a:solidFill>
              </a:rPr>
              <a:t>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017" y="5948634"/>
            <a:ext cx="850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D0"/>
                </a:solidFill>
                <a:latin typeface="Stencil" panose="040409050D0802020404" pitchFamily="82" charset="0"/>
              </a:rPr>
              <a:t>NAME: ______________________________________________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982" y="6210964"/>
            <a:ext cx="850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D0"/>
                </a:solidFill>
                <a:latin typeface="Stencil" panose="040409050D0802020404" pitchFamily="82" charset="0"/>
              </a:rPr>
              <a:t>ID </a:t>
            </a:r>
            <a:r>
              <a:rPr lang="en-US" sz="1600" b="1">
                <a:solidFill>
                  <a:srgbClr val="0077D0"/>
                </a:solidFill>
                <a:latin typeface="Stencil" panose="040409050D0802020404" pitchFamily="82" charset="0"/>
              </a:rPr>
              <a:t>No.: ______________</a:t>
            </a:r>
            <a:endParaRPr lang="en-US" sz="1600" b="1" dirty="0">
              <a:solidFill>
                <a:srgbClr val="0077D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41" y="0"/>
            <a:ext cx="10040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36640"/>
            <a:ext cx="914400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was diagnosed as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of HIV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infection control precaution that you should apply for the  patient is :</a:t>
            </a: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b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c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61461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Clr>
                <a:srgbClr val="92D050"/>
              </a:buClr>
            </a:pPr>
            <a:r>
              <a:rPr lang="en-PH" sz="2800" b="1" dirty="0">
                <a:solidFill>
                  <a:srgbClr val="002060"/>
                </a:solidFill>
              </a:rPr>
              <a:t>Arrange the following PPE according to their sequence of wearing (</a:t>
            </a:r>
            <a:r>
              <a:rPr lang="en-PH" sz="2800" b="1" dirty="0">
                <a:solidFill>
                  <a:schemeClr val="accent2">
                    <a:lumMod val="50000"/>
                  </a:schemeClr>
                </a:solidFill>
              </a:rPr>
              <a:t>Donning</a:t>
            </a:r>
            <a:r>
              <a:rPr lang="en-PH" sz="2800" b="1" dirty="0">
                <a:solidFill>
                  <a:srgbClr val="002060"/>
                </a:solidFill>
              </a:rPr>
              <a:t>).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b="1" dirty="0">
              <a:solidFill>
                <a:srgbClr val="002060"/>
              </a:solidFill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GOWN, MASK, GOGGLES,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GOWN, GLOVES,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GLOVES, GOWN, MASK,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GLOVES, GOWN,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88" y="6080123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868" y="864780"/>
            <a:ext cx="9110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lnSpc>
                <a:spcPct val="150000"/>
              </a:lnSpc>
              <a:buClr>
                <a:srgbClr val="92D050"/>
              </a:buClr>
            </a:pPr>
            <a:r>
              <a:rPr lang="en-PH" sz="3200" b="1" dirty="0">
                <a:solidFill>
                  <a:srgbClr val="002060"/>
                </a:solidFill>
              </a:rPr>
              <a:t>Standard Precautions only implemented for infectious patients.</a:t>
            </a:r>
          </a:p>
          <a:p>
            <a:pPr lvl="0" fontAlgn="t">
              <a:lnSpc>
                <a:spcPct val="150000"/>
              </a:lnSpc>
              <a:buClr>
                <a:srgbClr val="92D050"/>
              </a:buClr>
            </a:pPr>
            <a:endParaRPr lang="en-US" sz="3200" b="1" dirty="0">
              <a:solidFill>
                <a:srgbClr val="002060"/>
              </a:solidFill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2052" name="Picture 4" descr="نتيجة بحث الصور عن ‪20 SECONDS‬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47127"/>
            <a:ext cx="1214214" cy="6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1" y="1"/>
            <a:ext cx="995085" cy="6762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3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79250"/>
            <a:ext cx="9067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nurse wore the required Personal Protective Equipment (PPE) before entering the room for a patient under contact isolation. After the nurse took the patient’s vital signs, where she should dispose the PPE?</a:t>
            </a:r>
          </a:p>
          <a:p>
            <a:pPr marL="714375" algn="just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yellow bag because the patient is under Contact Isolation.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black bag because the PPE was not soiled by blood/ body fluid.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red bag because the patient is contagious.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8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054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672388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40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90282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MERS-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cases are patients presented with:-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Acute Respiratory Distress Syndrome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HCW with flu symptoms contact to a positive case</a:t>
            </a:r>
          </a:p>
          <a:p>
            <a:pPr marL="514350" indent="55721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72758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31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2" y="1076904"/>
            <a:ext cx="8839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lnSpc>
                <a:spcPct val="150000"/>
              </a:lnSpc>
              <a:buClr>
                <a:srgbClr val="92D050"/>
              </a:buClr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ICU nurse enter the patient’s room to adjust the monitor and went out. There is no need to perform hand hygiene because she did not deal with the patient. 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257300" algn="l"/>
              </a:tabLs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1257300" indent="54292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257300" algn="l"/>
              </a:tabLs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462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752" y="626941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6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1169</Words>
  <Application>Microsoft Office PowerPoint</Application>
  <PresentationFormat>A4 Paper (210x297 mm)</PresentationFormat>
  <Paragraphs>260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Cooper Std Black</vt:lpstr>
      <vt:lpstr>Footlight MT Light</vt:lpstr>
      <vt:lpstr>Stencil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</dc:creator>
  <cp:lastModifiedBy>Dianah Rose Ledesma</cp:lastModifiedBy>
  <cp:revision>35</cp:revision>
  <cp:lastPrinted>2017-12-17T07:30:55Z</cp:lastPrinted>
  <dcterms:created xsi:type="dcterms:W3CDTF">2017-08-05T18:42:35Z</dcterms:created>
  <dcterms:modified xsi:type="dcterms:W3CDTF">2017-12-25T07:04:00Z</dcterms:modified>
</cp:coreProperties>
</file>