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0" r:id="rId3"/>
    <p:sldId id="275" r:id="rId4"/>
    <p:sldId id="277" r:id="rId5"/>
    <p:sldId id="278" r:id="rId6"/>
    <p:sldId id="262" r:id="rId7"/>
    <p:sldId id="259" r:id="rId8"/>
    <p:sldId id="261" r:id="rId9"/>
    <p:sldId id="263" r:id="rId10"/>
    <p:sldId id="264" r:id="rId11"/>
    <p:sldId id="265" r:id="rId12"/>
    <p:sldId id="269" r:id="rId13"/>
    <p:sldId id="268" r:id="rId14"/>
    <p:sldId id="266" r:id="rId15"/>
    <p:sldId id="267" r:id="rId16"/>
    <p:sldId id="271" r:id="rId17"/>
    <p:sldId id="270" r:id="rId18"/>
    <p:sldId id="272" r:id="rId19"/>
    <p:sldId id="274" r:id="rId20"/>
    <p:sldId id="273" r:id="rId21"/>
    <p:sldId id="27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0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0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5B5F6-F0BA-4EDF-BCA1-050EA0B5C74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9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1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5B5F6-F0BA-4EDF-BCA1-050EA0B5C74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6C1C-5007-44FB-A9DE-F03DD80A12B4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5F6-F0BA-4EDF-BCA1-050EA0B5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D86C1C-5007-44FB-A9DE-F03DD80A12B4}" type="datetimeFigureOut">
              <a:rPr lang="en-US" smtClean="0"/>
              <a:pPr rtl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285B5F6-F0BA-4EDF-BCA1-050EA0B5C745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D86C1C-5007-44FB-A9DE-F03DD80A12B4}" type="datetimeFigureOut">
              <a:rPr lang="en-US" smtClean="0"/>
              <a:pPr rtl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285B5F6-F0BA-4EDF-BCA1-050EA0B5C745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8590" y="631952"/>
            <a:ext cx="10058400" cy="1438148"/>
          </a:xfrm>
        </p:spPr>
        <p:txBody>
          <a:bodyPr>
            <a:normAutofit/>
          </a:bodyPr>
          <a:lstStyle/>
          <a:p>
            <a:pPr algn="ctr" rtl="0"/>
            <a:r>
              <a:rPr lang="en-US" sz="9600" b="1" dirty="0" smtClean="0">
                <a:solidFill>
                  <a:srgbClr val="002060"/>
                </a:solidFill>
              </a:rPr>
              <a:t>Patient safety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73735" y="2654300"/>
            <a:ext cx="10750549" cy="4013200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Hussein saad</a:t>
            </a:r>
          </a:p>
          <a:p>
            <a:pPr algn="ctr" rtl="0"/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and Consultant,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MRCP(UK)</a:t>
            </a: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and COMMUNITY MEDICINE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Medicine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algn="l" rtl="0"/>
            <a:endParaRPr lang="ar-S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6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Traditional Approach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when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Things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go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Wrong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329132"/>
            <a:ext cx="11481758" cy="3925018"/>
          </a:xfrm>
        </p:spPr>
        <p:txBody>
          <a:bodyPr>
            <a:normAutofit/>
          </a:bodyPr>
          <a:lstStyle/>
          <a:p>
            <a:pPr lvl="1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approach is to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blame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shame the health-care professionals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most directly involved in caring for the patient at the time of an adverse event or error. 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Traditional Approach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when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Things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go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Wrong.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Why is not accepted?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329132"/>
            <a:ext cx="11481758" cy="392501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Health-care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professionals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do not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deliberately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(Intentionally)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harm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a patient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deliberate action is called a violation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 health-care professional involved in an adverse event /error can inadvertently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be destroyed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become the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“second victim”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Health-care professionals are hesitant to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report incidents/errors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if they will be blamed.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40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86603"/>
            <a:ext cx="11481758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Traditional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Approach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when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Things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go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Wrong.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Why is not accepted?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3" y="2173857"/>
            <a:ext cx="11481758" cy="408029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Operating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a culture of blame, a health-care organization will 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great difficulty in learning from errors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thus decreasing the chance of future adverse incidents.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 systems approach emphasises the importance of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understanding the underlying factors that caused an adverse event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without diminishing the responsibilities or accountability of health professionals.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47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286603"/>
            <a:ext cx="11309230" cy="109362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Accountability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845734"/>
            <a:ext cx="11412747" cy="433940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health professionals 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ethical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legal responsibilities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for which they are accountable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aim to give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confidence to the community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that the health professionals can be trusted to have the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knowledge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skills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behaviours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set by the relevant professional body.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Accountability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is a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professional obligation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no one believes that health-care providers should not be held accountable.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80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6603"/>
            <a:ext cx="11477626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New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Approach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 systems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approach”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when Things go Wrong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5733"/>
            <a:ext cx="11326483" cy="4408417"/>
          </a:xfrm>
        </p:spPr>
        <p:txBody>
          <a:bodyPr/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Experts say that although it is hard to change aspects of complex systems, it is even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harder to change the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behaviour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of human beings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in terms of errors.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Therefore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the foremost response to health-care errors should be making changes to the system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using a systems approach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systems approach requires an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understanding and action on the multiple factors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involved in each of the areas that make up the health-care system.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intention of a systems approach is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improve the design of the system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so that errors are prevented from occurring and/or their consequences minimized.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99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30" y="295229"/>
            <a:ext cx="11499011" cy="1114471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the system that should be considered as part of a “systems-thinking” approach</a:t>
            </a:r>
            <a:endParaRPr lang="ar-SA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5734"/>
            <a:ext cx="11378240" cy="442567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Reason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outlined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elements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Patient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04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14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Swiss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Cheese Model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524000"/>
            <a:ext cx="11512310" cy="2133601"/>
          </a:xfrm>
        </p:spPr>
        <p:txBody>
          <a:bodyPr>
            <a:normAutofit fontScale="92500" lnSpcReduction="10000"/>
          </a:bodyPr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J. Reason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created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model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explain how faults in different layers of a system lead to adverse events and medical errors.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model shows how a fault in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one layer of a system of care is usually not enough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cause an accident.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Adverse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events usually occur when a number of faults occur in a number of layers (e.g.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fatigued workers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inadequate procedures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faulty equipment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00" t="25704" r="33583" b="28074"/>
          <a:stretch/>
        </p:blipFill>
        <p:spPr>
          <a:xfrm>
            <a:off x="2788920" y="3588948"/>
            <a:ext cx="9403080" cy="32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86603"/>
            <a:ext cx="11715750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Understanding the term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High Reliability Organization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(HRO)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845733"/>
            <a:ext cx="11458575" cy="4412191"/>
          </a:xfrm>
        </p:spPr>
        <p:txBody>
          <a:bodyPr/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HRO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refers to organizations that operate under hazardous conditions, but manage to function in a way that is almost completely “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failure-free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”.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have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very few adverse events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Some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examples of HROs include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air traffic control systems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nuclear power plants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naval aircraft carriers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Characteristics of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HROs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845733"/>
            <a:ext cx="11449050" cy="4431241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Preoccupation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failure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acknowledge and plan for the possibility of failure due to the high-risk, error-prone nature of their activities;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resilience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proactively seek out unexpected threats and contain them before they cause harm;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operations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pay close attention to the issues facing workers at the frontline; </a:t>
            </a:r>
          </a:p>
          <a:p>
            <a:pPr algn="l" rtl="0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maintaining a culture of safety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individuals feel comfortable drawing attention to potential hazards or actual failures without fear of criticism.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14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11391900" cy="9992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The key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Principles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from HRO theory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5734"/>
            <a:ext cx="11363325" cy="4326466"/>
          </a:xfrm>
        </p:spPr>
        <p:txBody>
          <a:bodyPr/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are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powerful and uniform culture of safety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Use optimal structures and procedures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Provide intensive and continuing training of individuals and teams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Conduct thorough organizational learning and safety management.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6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22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45734"/>
            <a:ext cx="11410950" cy="4345516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Explain the terms system and complex system as they relate to health care.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Explain why a systems approach to patient safety is superior to the traditional approach.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Apply Reason’s “Swiss cheese” model &amp; defenses to identify possible causes of error in a clinical scenario.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Identify the  principles of HROs which can be applied in health systems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07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45734"/>
            <a:ext cx="11515725" cy="436456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A systems approach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helps us to understand and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analyse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the multiple factors underpinning adverse events. 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Therefore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using a systems approach to evaluate the situation—as distinct from a person approach—will have a greater chance of resulting in the establishment of strategies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decrease the likelihood of recurrence of an error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and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promotion of a culture of safety in health care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246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45734"/>
            <a:ext cx="11382375" cy="4421716"/>
          </a:xfrm>
        </p:spPr>
        <p:txBody>
          <a:bodyPr/>
          <a:lstStyle/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Definition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“system” &amp; related concepts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schools of thought regarding iatrogenic injury (Traditional, Systems)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Reason’s “Swiss cheese” model of accident causation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Reason’s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Defenses 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Characteristics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high reliability organizations (HROs)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Key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principles from HRO theory health care can learn from HROs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31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164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system?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45734"/>
            <a:ext cx="11334749" cy="436456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 •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any collection of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or more interacting parts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“an interdependent group of items forming a unified whole”. </a:t>
            </a:r>
          </a:p>
          <a:p>
            <a:pPr algn="l" rtl="0">
              <a:lnSpc>
                <a:spcPct val="150000"/>
              </a:lnSpc>
            </a:pP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system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in which there are so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interacting parts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 is difficult, if not impossible, to predict 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system based on knowledge of its component parts. The delivery of health care fits this definition of a complex system. </a:t>
            </a:r>
          </a:p>
          <a:p>
            <a:pPr algn="l" rtl="0"/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86604"/>
            <a:ext cx="10534578" cy="114538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Services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845733"/>
            <a:ext cx="11352361" cy="4316941"/>
          </a:xfrm>
        </p:spPr>
        <p:txBody>
          <a:bodyPr/>
          <a:lstStyle/>
          <a:p>
            <a:pPr algn="l"/>
            <a:endParaRPr lang="ar-SA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Health services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present as a system—buildings, people, processes, desks, equipment, telephones—yet unless the people involved understand the common purpose and aim, the system will not operate in a unified fashion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glue that binds and maintains the system.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1" y="286604"/>
            <a:ext cx="11388722" cy="12488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Health Care is Complex?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700" y="1863306"/>
            <a:ext cx="11698138" cy="456289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of tasks involved in the delivery of patient care;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of health-care providers on one another;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of patients, clinicians and other staff;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number of relationships between patients,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health-care providers, support staff, administrators, family and community members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 of patients;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1" y="286604"/>
            <a:ext cx="11388722" cy="12488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Health Care is Complex?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700" y="1863306"/>
            <a:ext cx="11698138" cy="456289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</a:rPr>
              <a:t>Variations </a:t>
            </a:r>
            <a:r>
              <a:rPr lang="en-US" sz="2400" b="1" dirty="0">
                <a:solidFill>
                  <a:srgbClr val="002060"/>
                </a:solidFill>
              </a:rPr>
              <a:t>in the physical layout of clinical environments;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</a:rPr>
              <a:t>Variability </a:t>
            </a:r>
            <a:r>
              <a:rPr lang="en-US" sz="2400" b="1" dirty="0">
                <a:solidFill>
                  <a:srgbClr val="002060"/>
                </a:solidFill>
              </a:rPr>
              <a:t>or lack of regulations;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</a:rPr>
              <a:t>Implementation </a:t>
            </a:r>
            <a:r>
              <a:rPr lang="en-US" sz="2400" b="1" dirty="0">
                <a:solidFill>
                  <a:srgbClr val="002060"/>
                </a:solidFill>
              </a:rPr>
              <a:t>of new technology;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diversity of care pathways and organizations involved;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o </a:t>
            </a:r>
            <a:r>
              <a:rPr lang="en-US" sz="2400" b="1" dirty="0" smtClean="0">
                <a:solidFill>
                  <a:srgbClr val="002060"/>
                </a:solidFill>
              </a:rPr>
              <a:t>Increased </a:t>
            </a:r>
            <a:r>
              <a:rPr lang="en-US" sz="2400" b="1" dirty="0">
                <a:solidFill>
                  <a:srgbClr val="002060"/>
                </a:solidFill>
              </a:rPr>
              <a:t>specialization of health-care professionals—while specialization allows a wider range of patient treatments and services, it also provides more opportunity for things to go wrong and errors to occur.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873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1845734"/>
            <a:ext cx="11059064" cy="43135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approach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us to look at health care as a whole system, with all its complexity and interdependence, shifting the focus from the individual to the organization.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forces us to move away from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blame culture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approach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832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8" y="1845734"/>
            <a:ext cx="11231592" cy="426176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systems approach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examines the organizational factors that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to dysfunctional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and accidents/errors (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processes, poor designs, poor teamwork, financial constraints and institutional factors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people who are blamed for an error.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approach helps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away from blaming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towards understanding and improving the transparency of the processes of care.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1228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1_Retrospect</vt:lpstr>
      <vt:lpstr>Patient safety</vt:lpstr>
      <vt:lpstr>Objectives</vt:lpstr>
      <vt:lpstr>Contents</vt:lpstr>
      <vt:lpstr>What is a system?</vt:lpstr>
      <vt:lpstr>Health Services</vt:lpstr>
      <vt:lpstr>Why Health Care is Complex?</vt:lpstr>
      <vt:lpstr>Why Health Care is Complex?</vt:lpstr>
      <vt:lpstr>A Systems Approach</vt:lpstr>
      <vt:lpstr>A Systems Approach</vt:lpstr>
      <vt:lpstr>The Traditional Approach when Things go Wrong </vt:lpstr>
      <vt:lpstr>The Traditional Approach when Things go Wrong. Why is not accepted? </vt:lpstr>
      <vt:lpstr>The Traditional Approach when Things go Wrong. Why is not accepted? </vt:lpstr>
      <vt:lpstr>Accountability</vt:lpstr>
      <vt:lpstr>The New Approach “a systems approach” when Things go Wrong </vt:lpstr>
      <vt:lpstr>The elements of the system that should be considered as part of a “systems-thinking” approach</vt:lpstr>
      <vt:lpstr>Swiss Cheese Model</vt:lpstr>
      <vt:lpstr>Understanding the term High Reliability Organization (HRO)</vt:lpstr>
      <vt:lpstr>Characteristics of HROs  </vt:lpstr>
      <vt:lpstr>The key Principles from HRO theory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</dc:title>
  <dc:creator>Hussein saad Amin</dc:creator>
  <cp:lastModifiedBy>Hussein saad Amin</cp:lastModifiedBy>
  <cp:revision>15</cp:revision>
  <dcterms:created xsi:type="dcterms:W3CDTF">2018-01-23T05:55:18Z</dcterms:created>
  <dcterms:modified xsi:type="dcterms:W3CDTF">2018-01-23T08:47:54Z</dcterms:modified>
</cp:coreProperties>
</file>