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notesMasterIdLst>
    <p:notesMasterId r:id="rId28"/>
  </p:notesMasterIdLst>
  <p:sldIdLst>
    <p:sldId id="416" r:id="rId2"/>
    <p:sldId id="390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12" r:id="rId24"/>
    <p:sldId id="413" r:id="rId25"/>
    <p:sldId id="414" r:id="rId26"/>
    <p:sldId id="415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51" autoAdjust="0"/>
    <p:restoredTop sz="92280" autoAdjust="0"/>
  </p:normalViewPr>
  <p:slideViewPr>
    <p:cSldViewPr>
      <p:cViewPr varScale="1">
        <p:scale>
          <a:sx n="84" d="100"/>
          <a:sy n="84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47FACDC-43F7-4AB0-A7F4-BD4AB4124F18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AC06E1D-3E92-49F3-9F86-CFDF34BCCB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46330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06D79C-FE67-4169-8ED4-593C0053A270}" type="datetimeFigureOut">
              <a:rPr lang="ar-SA" smtClean="0"/>
              <a:pPr/>
              <a:t>26/05/1439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CBF187-DF8F-481F-8615-FD521C3D190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36274" y="1556792"/>
            <a:ext cx="6858000" cy="266912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gerian" pitchFamily="82" charset="0"/>
              </a:rPr>
              <a:t>Understanding </a:t>
            </a:r>
            <a:r>
              <a:rPr lang="en-US" sz="4000" dirty="0" smtClean="0">
                <a:latin typeface="Algerian" pitchFamily="82" charset="0"/>
              </a:rPr>
              <a:t/>
            </a:r>
            <a:br>
              <a:rPr lang="en-US" sz="4000" dirty="0" smtClean="0">
                <a:latin typeface="Algerian" pitchFamily="82" charset="0"/>
              </a:rPr>
            </a:br>
            <a:r>
              <a:rPr lang="en-US" sz="4000" dirty="0" smtClean="0">
                <a:latin typeface="Algerian" pitchFamily="82" charset="0"/>
              </a:rPr>
              <a:t>&amp; </a:t>
            </a:r>
            <a:br>
              <a:rPr lang="en-US" sz="4000" dirty="0" smtClean="0">
                <a:latin typeface="Algerian" pitchFamily="82" charset="0"/>
              </a:rPr>
            </a:br>
            <a:r>
              <a:rPr lang="en-US" sz="4000" dirty="0" smtClean="0">
                <a:latin typeface="Algerian" pitchFamily="82" charset="0"/>
              </a:rPr>
              <a:t>Managing </a:t>
            </a:r>
            <a:br>
              <a:rPr lang="en-US" sz="4000" dirty="0" smtClean="0">
                <a:latin typeface="Algerian" pitchFamily="82" charset="0"/>
              </a:rPr>
            </a:br>
            <a:r>
              <a:rPr lang="en-US" sz="4000" dirty="0" smtClean="0">
                <a:latin typeface="Algerian" pitchFamily="82" charset="0"/>
              </a:rPr>
              <a:t>Clinical  </a:t>
            </a:r>
            <a:r>
              <a:rPr lang="en-US" sz="4000" dirty="0" smtClean="0">
                <a:latin typeface="Algerian" pitchFamily="82" charset="0"/>
              </a:rPr>
              <a:t>Risk</a:t>
            </a:r>
            <a:endParaRPr lang="ar-JO" sz="40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587689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868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0548634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Used to Manage Clinical Risks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Reduce or eliminate the risk:</a:t>
            </a:r>
          </a:p>
          <a:p>
            <a:endParaRPr lang="ar-JO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45" y="2810557"/>
            <a:ext cx="7904706" cy="3101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Commonly Used to Manage Clinical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25625"/>
            <a:ext cx="8020050" cy="4351338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b="1" dirty="0" smtClean="0"/>
              <a:t>Incident monitoring:</a:t>
            </a:r>
          </a:p>
          <a:p>
            <a:pPr algn="l" rtl="0"/>
            <a:endParaRPr lang="en-US" b="1" dirty="0" smtClean="0"/>
          </a:p>
          <a:p>
            <a:pPr lvl="1" algn="l" rtl="0"/>
            <a:r>
              <a:rPr lang="en-US" b="1" dirty="0" smtClean="0"/>
              <a:t>An incident: </a:t>
            </a:r>
            <a:r>
              <a:rPr lang="en-US" dirty="0" smtClean="0"/>
              <a:t>as </a:t>
            </a:r>
            <a:r>
              <a:rPr lang="en-US" dirty="0"/>
              <a:t>an </a:t>
            </a:r>
            <a:r>
              <a:rPr lang="en-US" dirty="0" smtClean="0"/>
              <a:t>event or </a:t>
            </a:r>
            <a:r>
              <a:rPr lang="en-US" dirty="0"/>
              <a:t>circumstance that could have or did </a:t>
            </a:r>
            <a:r>
              <a:rPr lang="en-US" dirty="0" smtClean="0"/>
              <a:t>lead to </a:t>
            </a:r>
            <a:r>
              <a:rPr lang="en-US" dirty="0"/>
              <a:t>unintended and/or unnecessary harm </a:t>
            </a:r>
            <a:r>
              <a:rPr lang="en-US" dirty="0" smtClean="0"/>
              <a:t>to a </a:t>
            </a:r>
            <a:r>
              <a:rPr lang="en-US" dirty="0"/>
              <a:t>person and/or a complaint, loss or damage</a:t>
            </a:r>
            <a:r>
              <a:rPr lang="en-US" dirty="0" smtClean="0"/>
              <a:t>.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b="1" dirty="0" smtClean="0"/>
              <a:t>Incident monitoring: </a:t>
            </a:r>
            <a:r>
              <a:rPr lang="en-US" dirty="0"/>
              <a:t>refers </a:t>
            </a:r>
            <a:r>
              <a:rPr lang="en-US" dirty="0" smtClean="0"/>
              <a:t>to mechanisms </a:t>
            </a:r>
            <a:r>
              <a:rPr lang="en-US" dirty="0"/>
              <a:t>for identifying, processing, </a:t>
            </a:r>
            <a:r>
              <a:rPr lang="en-US" dirty="0" smtClean="0"/>
              <a:t>analyzing and </a:t>
            </a:r>
            <a:r>
              <a:rPr lang="en-US" dirty="0"/>
              <a:t>reporting incidents with a view to </a:t>
            </a:r>
            <a:r>
              <a:rPr lang="en-US" dirty="0" smtClean="0"/>
              <a:t>preventing their reoccurrence</a:t>
            </a:r>
          </a:p>
          <a:p>
            <a:pPr lvl="1" algn="l" rtl="0"/>
            <a:r>
              <a:rPr lang="en-US" dirty="0"/>
              <a:t>The key to an </a:t>
            </a:r>
            <a:r>
              <a:rPr lang="en-US" dirty="0" smtClean="0"/>
              <a:t>effective reporting </a:t>
            </a:r>
            <a:r>
              <a:rPr lang="en-US" dirty="0"/>
              <a:t>system is for staff to routinely </a:t>
            </a:r>
            <a:r>
              <a:rPr lang="en-US" dirty="0" smtClean="0"/>
              <a:t>report incidents </a:t>
            </a:r>
            <a:r>
              <a:rPr lang="en-US" dirty="0"/>
              <a:t>and near misses.</a:t>
            </a:r>
          </a:p>
        </p:txBody>
      </p:sp>
    </p:spTree>
    <p:extLst>
      <p:ext uri="{BB962C8B-B14F-4D97-AF65-F5344CB8AC3E}">
        <p14:creationId xmlns="" xmlns:p14="http://schemas.microsoft.com/office/powerpoint/2010/main" val="1164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6112" y="475989"/>
            <a:ext cx="7712902" cy="5700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47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Commonly Used to Manage Clinical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825625"/>
            <a:ext cx="8048625" cy="4351338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Sentinel </a:t>
            </a:r>
            <a:r>
              <a:rPr lang="en-US" b="1" dirty="0" smtClean="0">
                <a:solidFill>
                  <a:srgbClr val="C00000"/>
                </a:solidFill>
              </a:rPr>
              <a:t>events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dirty="0"/>
          </a:p>
          <a:p>
            <a:pPr lvl="1" algn="l" rtl="0"/>
            <a:r>
              <a:rPr lang="en-US" dirty="0" smtClean="0"/>
              <a:t>Is </a:t>
            </a:r>
            <a:r>
              <a:rPr lang="en-US" dirty="0"/>
              <a:t>usually unexpected and involving a </a:t>
            </a:r>
            <a:r>
              <a:rPr lang="en-US" dirty="0" smtClean="0"/>
              <a:t>patient death </a:t>
            </a:r>
            <a:r>
              <a:rPr lang="en-US" dirty="0"/>
              <a:t>or serious physical or </a:t>
            </a:r>
            <a:r>
              <a:rPr lang="en-US" dirty="0" smtClean="0"/>
              <a:t>psychological injury </a:t>
            </a:r>
            <a:r>
              <a:rPr lang="en-US" dirty="0"/>
              <a:t>to a </a:t>
            </a:r>
            <a:r>
              <a:rPr lang="en-US" dirty="0" smtClean="0"/>
              <a:t>patient</a:t>
            </a:r>
          </a:p>
          <a:p>
            <a:pPr lvl="2" algn="l" rtl="0"/>
            <a:r>
              <a:rPr lang="en-US" dirty="0" smtClean="0"/>
              <a:t>e.g</a:t>
            </a:r>
            <a:r>
              <a:rPr lang="en-US" dirty="0"/>
              <a:t>. surgery on the wrong </a:t>
            </a:r>
            <a:r>
              <a:rPr lang="en-US" dirty="0" smtClean="0"/>
              <a:t>patient or </a:t>
            </a:r>
            <a:r>
              <a:rPr lang="en-US" dirty="0"/>
              <a:t>body site, incompatible blood </a:t>
            </a:r>
            <a:r>
              <a:rPr lang="en-US" dirty="0" smtClean="0"/>
              <a:t>transfusion. </a:t>
            </a:r>
          </a:p>
          <a:p>
            <a:pPr lvl="1" algn="l" rtl="0"/>
            <a:r>
              <a:rPr lang="en-US" dirty="0"/>
              <a:t>Many health-care facilities have </a:t>
            </a:r>
            <a:r>
              <a:rPr lang="en-US" dirty="0" smtClean="0"/>
              <a:t>mandated the </a:t>
            </a:r>
            <a:r>
              <a:rPr lang="en-US" dirty="0"/>
              <a:t>reporting of these types of events </a:t>
            </a:r>
            <a:r>
              <a:rPr lang="en-US" dirty="0" smtClean="0"/>
              <a:t>because of </a:t>
            </a:r>
            <a:r>
              <a:rPr lang="en-US" dirty="0"/>
              <a:t>the significant risks associated with </a:t>
            </a:r>
            <a:r>
              <a:rPr lang="en-US" dirty="0" smtClean="0"/>
              <a:t>their repetition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5004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Commonly Used to Manage Clinical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825625"/>
            <a:ext cx="8315647" cy="4625975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The role of complaints in improving care </a:t>
            </a:r>
          </a:p>
          <a:p>
            <a:pPr algn="l" rtl="0"/>
            <a:endParaRPr lang="en-US" dirty="0" smtClean="0"/>
          </a:p>
          <a:p>
            <a:pPr lvl="1" algn="l" rtl="0"/>
            <a:r>
              <a:rPr lang="en-US" b="1" dirty="0" smtClean="0"/>
              <a:t>A complaint : </a:t>
            </a:r>
            <a:r>
              <a:rPr lang="en-US" dirty="0" smtClean="0"/>
              <a:t>is defined as an expression of dissatisfaction by a patient, family member with the provided health care.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/>
              <a:t>Complaints often </a:t>
            </a:r>
            <a:r>
              <a:rPr lang="en-US" dirty="0" smtClean="0"/>
              <a:t>highlight problems </a:t>
            </a:r>
            <a:r>
              <a:rPr lang="en-US" dirty="0"/>
              <a:t>that need addressing, such as </a:t>
            </a:r>
            <a:r>
              <a:rPr lang="en-US" dirty="0" smtClean="0"/>
              <a:t>poor communication </a:t>
            </a:r>
            <a:r>
              <a:rPr lang="en-US" dirty="0"/>
              <a:t>or suboptimal decision making</a:t>
            </a:r>
            <a:r>
              <a:rPr lang="en-US" dirty="0" smtClean="0"/>
              <a:t>.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dirty="0"/>
              <a:t>Communication problems are common </a:t>
            </a:r>
            <a:r>
              <a:rPr lang="en-US" dirty="0" smtClean="0"/>
              <a:t>causes of </a:t>
            </a:r>
            <a:r>
              <a:rPr lang="en-US" dirty="0"/>
              <a:t>complaints, as are problems with </a:t>
            </a:r>
            <a:r>
              <a:rPr lang="en-US" dirty="0" smtClean="0"/>
              <a:t>treatment and </a:t>
            </a:r>
            <a:r>
              <a:rPr lang="en-US" dirty="0"/>
              <a:t>diagnosis.</a:t>
            </a:r>
          </a:p>
        </p:txBody>
      </p:sp>
    </p:spTree>
    <p:extLst>
      <p:ext uri="{BB962C8B-B14F-4D97-AF65-F5344CB8AC3E}">
        <p14:creationId xmlns="" xmlns:p14="http://schemas.microsoft.com/office/powerpoint/2010/main" val="575167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complaints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3500" dirty="0" smtClean="0"/>
              <a:t>Assist the maintenance of high standards;</a:t>
            </a:r>
          </a:p>
          <a:p>
            <a:pPr algn="l" rtl="0">
              <a:buNone/>
            </a:pPr>
            <a:endParaRPr lang="en-US" sz="35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3500" dirty="0" smtClean="0"/>
              <a:t>Reduce the frequency of litigation;</a:t>
            </a:r>
          </a:p>
          <a:p>
            <a:pPr algn="l" rtl="0">
              <a:buFont typeface="Wingdings" pitchFamily="2" charset="2"/>
              <a:buChar char="Ø"/>
            </a:pPr>
            <a:endParaRPr lang="en-US" sz="35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3500" dirty="0" smtClean="0"/>
              <a:t>Help maintain trust in the profession;</a:t>
            </a:r>
          </a:p>
          <a:p>
            <a:pPr algn="l" rtl="0">
              <a:buFont typeface="Wingdings" pitchFamily="2" charset="2"/>
              <a:buChar char="Ø"/>
            </a:pPr>
            <a:endParaRPr lang="en-US" sz="35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3500" dirty="0" smtClean="0"/>
              <a:t>Encourage self-assessment;</a:t>
            </a:r>
          </a:p>
          <a:p>
            <a:pPr algn="l" rtl="0">
              <a:buFont typeface="Wingdings" pitchFamily="2" charset="2"/>
              <a:buChar char="Ø"/>
            </a:pPr>
            <a:endParaRPr lang="en-US" sz="35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3500" dirty="0" smtClean="0"/>
              <a:t>Protect the public.</a:t>
            </a:r>
            <a:endParaRPr lang="en-US" sz="3500" dirty="0"/>
          </a:p>
        </p:txBody>
      </p:sp>
    </p:spTree>
    <p:extLst>
      <p:ext uri="{BB962C8B-B14F-4D97-AF65-F5344CB8AC3E}">
        <p14:creationId xmlns="" xmlns:p14="http://schemas.microsoft.com/office/powerpoint/2010/main" val="2476173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Commonly Used to Manage Clinical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Fitness-to-practice requirements</a:t>
            </a:r>
          </a:p>
          <a:p>
            <a:pPr lvl="1" algn="l" rtl="0"/>
            <a:r>
              <a:rPr lang="en-US" dirty="0" smtClean="0"/>
              <a:t>Accountability</a:t>
            </a:r>
          </a:p>
          <a:p>
            <a:pPr lvl="1" algn="l" rtl="0"/>
            <a:r>
              <a:rPr lang="en-US" dirty="0" smtClean="0"/>
              <a:t>Competency of healthcare professionals.</a:t>
            </a:r>
          </a:p>
          <a:p>
            <a:pPr lvl="1" algn="l" rtl="0"/>
            <a:r>
              <a:rPr lang="en-US" dirty="0" smtClean="0"/>
              <a:t>Are </a:t>
            </a:r>
            <a:r>
              <a:rPr lang="en-US" dirty="0"/>
              <a:t>they </a:t>
            </a:r>
            <a:r>
              <a:rPr lang="en-US" dirty="0" smtClean="0"/>
              <a:t>practicing </a:t>
            </a:r>
            <a:r>
              <a:rPr lang="en-US" dirty="0"/>
              <a:t>beyond their level </a:t>
            </a:r>
            <a:r>
              <a:rPr lang="en-US" dirty="0" smtClean="0"/>
              <a:t>of experience </a:t>
            </a:r>
            <a:r>
              <a:rPr lang="en-US" dirty="0"/>
              <a:t>and skill? </a:t>
            </a:r>
            <a:endParaRPr lang="en-US" dirty="0" smtClean="0"/>
          </a:p>
          <a:p>
            <a:pPr lvl="1" algn="l" rtl="0"/>
            <a:r>
              <a:rPr lang="en-US" dirty="0" smtClean="0"/>
              <a:t>Are </a:t>
            </a:r>
            <a:r>
              <a:rPr lang="en-US" dirty="0"/>
              <a:t>they unwell, </a:t>
            </a:r>
            <a:r>
              <a:rPr lang="en-US" dirty="0" smtClean="0"/>
              <a:t>suffering from </a:t>
            </a:r>
            <a:r>
              <a:rPr lang="en-US" dirty="0"/>
              <a:t>stress or </a:t>
            </a:r>
            <a:r>
              <a:rPr lang="en-US" dirty="0" smtClean="0"/>
              <a:t>illness</a:t>
            </a:r>
            <a:endParaRPr lang="en-US" dirty="0" smtClean="0"/>
          </a:p>
          <a:p>
            <a:pPr lvl="2" algn="l" rtl="0"/>
            <a:r>
              <a:rPr lang="en-US" b="1" dirty="0" smtClean="0"/>
              <a:t>Credentialing</a:t>
            </a:r>
          </a:p>
          <a:p>
            <a:pPr lvl="2" algn="l" rtl="0"/>
            <a:r>
              <a:rPr lang="en-US" b="1" dirty="0"/>
              <a:t>Registration (licensure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</a:p>
          <a:p>
            <a:pPr lvl="2" algn="l" rtl="0"/>
            <a:r>
              <a:rPr lang="en-US" b="1" dirty="0" smtClean="0"/>
              <a:t>Accreditation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688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Credentialing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The process of assessing and conferring approval on a person’s suitability to provide specific consumer/patient care and treatment services, within defined limits, based on an individual’s </a:t>
            </a:r>
            <a:r>
              <a:rPr lang="en-US" dirty="0" smtClean="0"/>
              <a:t>license, </a:t>
            </a:r>
            <a:r>
              <a:rPr lang="en-US" dirty="0" smtClean="0"/>
              <a:t>education, training, experience, and competence.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l" rtl="0"/>
            <a:r>
              <a:rPr lang="en-US" dirty="0" smtClean="0"/>
              <a:t>Identify Common terminology used in risk management</a:t>
            </a:r>
          </a:p>
          <a:p>
            <a:pPr lvl="1" algn="l" rtl="0"/>
            <a:r>
              <a:rPr lang="en-US" dirty="0" smtClean="0"/>
              <a:t>Discuss,</a:t>
            </a:r>
            <a:r>
              <a:rPr lang="en-US" dirty="0" smtClean="0"/>
              <a:t> </a:t>
            </a:r>
            <a:r>
              <a:rPr lang="en-US" dirty="0" smtClean="0"/>
              <a:t>how you can learn from errors. </a:t>
            </a:r>
          </a:p>
          <a:p>
            <a:pPr lvl="1" algn="l" rtl="0"/>
            <a:r>
              <a:rPr lang="en-US" dirty="0" smtClean="0"/>
              <a:t>Identify situational and personal factors that are associated with the increased risk of error.</a:t>
            </a:r>
          </a:p>
          <a:p>
            <a:pPr lvl="1" algn="l" rtl="0"/>
            <a:r>
              <a:rPr lang="en-US" dirty="0" smtClean="0"/>
              <a:t>A</a:t>
            </a:r>
            <a:r>
              <a:rPr lang="en-US" dirty="0" smtClean="0"/>
              <a:t>nalyses </a:t>
            </a:r>
            <a:r>
              <a:rPr lang="en-US" dirty="0" smtClean="0"/>
              <a:t>adverse event and </a:t>
            </a:r>
            <a:r>
              <a:rPr lang="en-US" dirty="0" smtClean="0"/>
              <a:t>discuss </a:t>
            </a:r>
            <a:r>
              <a:rPr lang="en-US" dirty="0" smtClean="0"/>
              <a:t>strategies to reduce errors.</a:t>
            </a:r>
          </a:p>
          <a:p>
            <a:pPr lvl="1" algn="l" rtl="0"/>
            <a:r>
              <a:rPr lang="en-US" dirty="0" smtClean="0"/>
              <a:t>Recognize</a:t>
            </a:r>
            <a:r>
              <a:rPr lang="en-US" dirty="0" smtClean="0"/>
              <a:t> </a:t>
            </a:r>
            <a:r>
              <a:rPr lang="en-US" dirty="0" smtClean="0"/>
              <a:t>risk-management principles in the workplace.</a:t>
            </a:r>
          </a:p>
          <a:p>
            <a:pPr lvl="1" algn="l" rtl="0"/>
            <a:r>
              <a:rPr lang="en-US" dirty="0" smtClean="0"/>
              <a:t>Discuss</a:t>
            </a:r>
            <a:r>
              <a:rPr lang="en-US" dirty="0" smtClean="0"/>
              <a:t> </a:t>
            </a:r>
            <a:r>
              <a:rPr lang="en-US" dirty="0" smtClean="0"/>
              <a:t>risks </a:t>
            </a:r>
            <a:r>
              <a:rPr lang="en-US" dirty="0" smtClean="0"/>
              <a:t>or hazards</a:t>
            </a:r>
            <a:r>
              <a:rPr lang="en-US" dirty="0" smtClean="0"/>
              <a:t> reporting system </a:t>
            </a:r>
            <a:r>
              <a:rPr lang="en-US" dirty="0" smtClean="0"/>
              <a:t>in </a:t>
            </a:r>
            <a:r>
              <a:rPr lang="en-US" dirty="0" smtClean="0"/>
              <a:t>the workplace.</a:t>
            </a:r>
          </a:p>
          <a:p>
            <a:pPr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8640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Accreditation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Is a formal process to ensure delivery of safe, high-quality health care based on standards and processes devised and developed by health-care professionals for health-care services</a:t>
            </a:r>
            <a:r>
              <a:rPr lang="en-US" dirty="0" smtClean="0"/>
              <a:t>.</a:t>
            </a:r>
            <a:endParaRPr lang="en-US" dirty="0" smtClean="0"/>
          </a:p>
          <a:p>
            <a:pPr algn="l" rtl="0"/>
            <a:r>
              <a:rPr lang="en-US" b="1" dirty="0" smtClean="0"/>
              <a:t>National Accreditation Program: </a:t>
            </a:r>
            <a:r>
              <a:rPr lang="en-US" dirty="0" smtClean="0"/>
              <a:t>CBAHI</a:t>
            </a:r>
          </a:p>
          <a:p>
            <a:pPr algn="l" rtl="0"/>
            <a:r>
              <a:rPr lang="en-US" dirty="0" smtClean="0"/>
              <a:t>International Accreditation Program: </a:t>
            </a:r>
            <a:endParaRPr lang="en-US" dirty="0" smtClean="0"/>
          </a:p>
          <a:p>
            <a:pPr lvl="1" algn="l" rtl="0"/>
            <a:r>
              <a:rPr lang="en-US" dirty="0" smtClean="0"/>
              <a:t>Joint </a:t>
            </a:r>
            <a:r>
              <a:rPr lang="en-US" dirty="0" smtClean="0"/>
              <a:t>commission (US</a:t>
            </a:r>
            <a:r>
              <a:rPr lang="en-US" dirty="0" smtClean="0"/>
              <a:t>),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Accreditation Canada(Canada)</a:t>
            </a:r>
            <a:endParaRPr lang="ar-J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Registration (licensure)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Registration of  health-care practitioners with a government authority, to protect the health and safety of the </a:t>
            </a:r>
            <a:r>
              <a:rPr lang="en-US" dirty="0" smtClean="0"/>
              <a:t>public</a:t>
            </a:r>
            <a:endParaRPr lang="en-US" dirty="0" smtClean="0"/>
          </a:p>
          <a:p>
            <a:pPr lvl="1" algn="l" rtl="0"/>
            <a:r>
              <a:rPr lang="en-US" dirty="0" smtClean="0"/>
              <a:t>e</a:t>
            </a:r>
            <a:r>
              <a:rPr lang="en-US" dirty="0" smtClean="0"/>
              <a:t>.g</a:t>
            </a:r>
            <a:r>
              <a:rPr lang="en-US" dirty="0" smtClean="0"/>
              <a:t>. Saudi Commission for Health Specialties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Proper registration/licensure  is an important part of the credentialing and accreditation processes</a:t>
            </a:r>
            <a:endParaRPr lang="ar-J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Personal Strategies for Managing Risk and Reduce Errors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608" y="1524000"/>
            <a:ext cx="3888432" cy="4663440"/>
          </a:xfrm>
        </p:spPr>
        <p:txBody>
          <a:bodyPr>
            <a:normAutofit fontScale="62500" lnSpcReduction="20000"/>
          </a:bodyPr>
          <a:lstStyle/>
          <a:p>
            <a:pPr algn="l" rtl="0"/>
            <a:r>
              <a:rPr lang="en-US" b="1" dirty="0" smtClean="0"/>
              <a:t>Care for one’s self </a:t>
            </a:r>
            <a:r>
              <a:rPr lang="en-US" dirty="0" smtClean="0"/>
              <a:t>(eat well, sleep well and look after yourself);</a:t>
            </a:r>
          </a:p>
          <a:p>
            <a:pPr algn="l" rtl="0"/>
            <a:r>
              <a:rPr lang="en-US" b="1" dirty="0" smtClean="0"/>
              <a:t>Know your environment;</a:t>
            </a:r>
          </a:p>
          <a:p>
            <a:pPr algn="l" rtl="0"/>
            <a:r>
              <a:rPr lang="en-US" b="1" dirty="0" smtClean="0"/>
              <a:t>Know your task(s);</a:t>
            </a:r>
          </a:p>
          <a:p>
            <a:pPr algn="l" rtl="0"/>
            <a:r>
              <a:rPr lang="en-US" b="1" dirty="0" smtClean="0"/>
              <a:t>Prepare and plan (</a:t>
            </a:r>
            <a:r>
              <a:rPr lang="en-US" b="1" i="1" dirty="0" smtClean="0"/>
              <a:t>what if</a:t>
            </a:r>
            <a:r>
              <a:rPr lang="en-US" b="1" dirty="0" smtClean="0"/>
              <a:t>...);</a:t>
            </a:r>
          </a:p>
          <a:p>
            <a:pPr algn="l" rtl="0"/>
            <a:r>
              <a:rPr lang="en-US" b="1" dirty="0" smtClean="0"/>
              <a:t>Build checks into your routine;</a:t>
            </a:r>
          </a:p>
          <a:p>
            <a:pPr algn="l" rtl="0"/>
            <a:r>
              <a:rPr lang="en-US" b="1" dirty="0" smtClean="0"/>
              <a:t>Practice the good documentation:</a:t>
            </a:r>
          </a:p>
          <a:p>
            <a:pPr lvl="1" algn="l" rtl="0"/>
            <a:r>
              <a:rPr lang="en-US" dirty="0" smtClean="0"/>
              <a:t>A referral or request for consultation : it is important to only include relevant and necessary information:</a:t>
            </a:r>
          </a:p>
          <a:p>
            <a:pPr lvl="1" algn="l" rtl="0"/>
            <a:r>
              <a:rPr lang="en-US" dirty="0" smtClean="0"/>
              <a:t>Keep accurate and complete health-care records</a:t>
            </a:r>
          </a:p>
          <a:p>
            <a:pPr lvl="1" algn="l" rtl="0"/>
            <a:r>
              <a:rPr lang="en-US" dirty="0" smtClean="0"/>
              <a:t>Provide sufficient information</a:t>
            </a:r>
          </a:p>
          <a:p>
            <a:pPr lvl="1" algn="l" rtl="0"/>
            <a:r>
              <a:rPr lang="en-US" dirty="0" smtClean="0"/>
              <a:t>Note any information relevant to the patient’s diagnosis or treatment and outcomes;</a:t>
            </a:r>
          </a:p>
          <a:p>
            <a:pPr lvl="1" algn="l" rtl="0"/>
            <a:r>
              <a:rPr lang="en-US" dirty="0" smtClean="0"/>
              <a:t>Document the date and time</a:t>
            </a:r>
          </a:p>
          <a:p>
            <a:pPr lvl="1" algn="l" rtl="0"/>
            <a:endParaRPr lang="en-US" dirty="0"/>
          </a:p>
        </p:txBody>
      </p:sp>
      <p:pic>
        <p:nvPicPr>
          <p:cNvPr id="1026" name="Picture 2" descr="C:\Users\Maher\Desktop\stressmanage_sleepNutEx_fin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691014"/>
            <a:ext cx="3529375" cy="3983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481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Personal Strategies for Managing Risk and Reduce Errors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Report any risks or hazards/incidents  in your workplace</a:t>
            </a:r>
          </a:p>
          <a:p>
            <a:pPr algn="l" rtl="0"/>
            <a:r>
              <a:rPr lang="en-US" dirty="0" smtClean="0"/>
              <a:t>Participate in meetings to discuss risk management and patient safety</a:t>
            </a:r>
          </a:p>
          <a:p>
            <a:pPr algn="l" rtl="0"/>
            <a:r>
              <a:rPr lang="en-US" dirty="0" smtClean="0"/>
              <a:t>Respond appropriately to patients and families after an adverse event</a:t>
            </a:r>
          </a:p>
          <a:p>
            <a:pPr algn="l" rtl="0"/>
            <a:r>
              <a:rPr lang="en-US" dirty="0" smtClean="0"/>
              <a:t>Respond appropriately to complaints</a:t>
            </a:r>
            <a:endParaRPr lang="ar-JO" dirty="0" smtClean="0"/>
          </a:p>
          <a:p>
            <a:pPr algn="l" rtl="0"/>
            <a:r>
              <a:rPr lang="en-US" dirty="0" smtClean="0"/>
              <a:t>Ask if you do not know. Request that a more experienced person </a:t>
            </a:r>
          </a:p>
          <a:p>
            <a:pPr algn="l" rtl="0"/>
            <a:endParaRPr lang="ar-JO" dirty="0"/>
          </a:p>
        </p:txBody>
      </p:sp>
      <p:pic>
        <p:nvPicPr>
          <p:cNvPr id="2050" name="Picture 2" descr="C:\Users\Maher\Desktop\cts_post_2012-10_complaint-is-a-gift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556792"/>
            <a:ext cx="3194136" cy="4860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Summary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4800600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/>
              <a:t>Medical </a:t>
            </a:r>
            <a:r>
              <a:rPr lang="en-US" sz="2000" dirty="0"/>
              <a:t>error is a complex issue, but error </a:t>
            </a:r>
            <a:r>
              <a:rPr lang="en-US" sz="2000" dirty="0" smtClean="0"/>
              <a:t>itself is </a:t>
            </a:r>
            <a:r>
              <a:rPr lang="en-US" sz="2000" dirty="0"/>
              <a:t>an inevitable part of being human.</a:t>
            </a:r>
          </a:p>
          <a:p>
            <a:pPr algn="l" rtl="0"/>
            <a:r>
              <a:rPr lang="en-US" sz="2000" dirty="0"/>
              <a:t>These tips are </a:t>
            </a:r>
            <a:r>
              <a:rPr lang="en-US" sz="2000" dirty="0" smtClean="0"/>
              <a:t>known to limit the potential errors caused by humans</a:t>
            </a:r>
          </a:p>
          <a:p>
            <a:pPr lvl="1" algn="l" rtl="0"/>
            <a:r>
              <a:rPr lang="en-US" sz="2000" dirty="0" smtClean="0"/>
              <a:t>Avoid </a:t>
            </a:r>
            <a:r>
              <a:rPr lang="en-US" sz="2000" dirty="0"/>
              <a:t>reliance on memory</a:t>
            </a:r>
          </a:p>
          <a:p>
            <a:pPr lvl="1" algn="l" rtl="0"/>
            <a:r>
              <a:rPr lang="en-US" sz="2000" dirty="0" smtClean="0"/>
              <a:t>Simplify process</a:t>
            </a:r>
            <a:endParaRPr lang="en-US" sz="2000" dirty="0"/>
          </a:p>
          <a:p>
            <a:pPr lvl="1" algn="l" rtl="0"/>
            <a:r>
              <a:rPr lang="en-US" sz="2000" dirty="0" smtClean="0"/>
              <a:t>Standardize </a:t>
            </a:r>
            <a:r>
              <a:rPr lang="en-US" sz="2000" dirty="0"/>
              <a:t>common processes and procedures</a:t>
            </a:r>
          </a:p>
          <a:p>
            <a:pPr lvl="1" algn="l" rtl="0"/>
            <a:r>
              <a:rPr lang="en-US" sz="2000" dirty="0" smtClean="0"/>
              <a:t>Routinely </a:t>
            </a:r>
            <a:r>
              <a:rPr lang="en-US" sz="2000" dirty="0"/>
              <a:t>use checklists</a:t>
            </a:r>
          </a:p>
          <a:p>
            <a:pPr lvl="1" algn="l" rtl="0"/>
            <a:r>
              <a:rPr lang="en-US" sz="2000" dirty="0" smtClean="0"/>
              <a:t>Decrease </a:t>
            </a:r>
            <a:r>
              <a:rPr lang="en-US" sz="2000" dirty="0"/>
              <a:t>reliance on </a:t>
            </a:r>
            <a:r>
              <a:rPr lang="en-US" sz="2000" dirty="0" smtClean="0"/>
              <a:t>vigilance</a:t>
            </a:r>
          </a:p>
          <a:p>
            <a:pPr algn="l" rtl="0"/>
            <a:r>
              <a:rPr lang="en-US" sz="2000" dirty="0"/>
              <a:t>Learning from error can occur at both </a:t>
            </a:r>
            <a:r>
              <a:rPr lang="en-US" sz="2000" dirty="0" smtClean="0"/>
              <a:t>an individual </a:t>
            </a:r>
            <a:r>
              <a:rPr lang="en-US" sz="2000" dirty="0"/>
              <a:t>level and an organizational </a:t>
            </a:r>
            <a:r>
              <a:rPr lang="en-US" sz="2000" dirty="0" smtClean="0"/>
              <a:t>level through </a:t>
            </a:r>
            <a:r>
              <a:rPr lang="en-US" sz="2000" dirty="0"/>
              <a:t>incident reporting and analysis</a:t>
            </a:r>
            <a:r>
              <a:rPr lang="en-US" sz="2000" dirty="0" smtClean="0"/>
              <a:t>.</a:t>
            </a:r>
          </a:p>
          <a:p>
            <a:pPr algn="l" rtl="0"/>
            <a:r>
              <a:rPr lang="en-US" sz="2000" dirty="0"/>
              <a:t>Root cause analysis (RCA) is a highly </a:t>
            </a:r>
            <a:r>
              <a:rPr lang="en-US" sz="2000" dirty="0" smtClean="0"/>
              <a:t>structured systemic </a:t>
            </a:r>
            <a:r>
              <a:rPr lang="en-US" sz="2000" dirty="0"/>
              <a:t>approach to incident analysis that </a:t>
            </a:r>
            <a:r>
              <a:rPr lang="en-US" sz="2000" dirty="0" smtClean="0"/>
              <a:t>is generally </a:t>
            </a:r>
            <a:r>
              <a:rPr lang="en-US" sz="2000" dirty="0"/>
              <a:t>reserved for the most </a:t>
            </a:r>
            <a:r>
              <a:rPr lang="en-US" sz="2000" dirty="0" smtClean="0"/>
              <a:t>serious patient harm episodes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110675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Summary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775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We </a:t>
            </a:r>
            <a:r>
              <a:rPr lang="en-US" b="1" dirty="0" smtClean="0"/>
              <a:t>are </a:t>
            </a:r>
            <a:r>
              <a:rPr lang="en-US" b="1" dirty="0" smtClean="0"/>
              <a:t>responsible for the treatment, care and clinical outcomes of </a:t>
            </a:r>
            <a:r>
              <a:rPr lang="en-US" b="1" dirty="0" smtClean="0"/>
              <a:t>ou</a:t>
            </a:r>
            <a:r>
              <a:rPr lang="en-US" b="1" dirty="0" smtClean="0"/>
              <a:t>r </a:t>
            </a:r>
            <a:r>
              <a:rPr lang="en-US" b="1" dirty="0" smtClean="0"/>
              <a:t>patients. </a:t>
            </a:r>
          </a:p>
          <a:p>
            <a:pPr algn="l" rtl="0"/>
            <a:r>
              <a:rPr lang="en-US" b="1" dirty="0" smtClean="0"/>
              <a:t>Personal accountability is important, as any person in the chain might expose a patient to risk. </a:t>
            </a:r>
          </a:p>
          <a:p>
            <a:pPr algn="l" rtl="0"/>
            <a:r>
              <a:rPr lang="en-US" b="1" dirty="0" smtClean="0"/>
              <a:t>One way for professionals to help prevent adverse events is to identify areas prone to errors.</a:t>
            </a:r>
          </a:p>
          <a:p>
            <a:pPr algn="l" rtl="0"/>
            <a:r>
              <a:rPr lang="en-US" b="1" dirty="0" smtClean="0"/>
              <a:t>The proactive intervention of a systems approach for minimizing the opportunities for errors can prevent adverse events.</a:t>
            </a:r>
          </a:p>
          <a:p>
            <a:pPr algn="l" rtl="0"/>
            <a:r>
              <a:rPr lang="en-US" b="1" dirty="0" smtClean="0"/>
              <a:t>Individuals can also work to maintain a safe clinical working environment by looking after their own health and responding appropriately to concerns from patients and colleagues.</a:t>
            </a:r>
            <a:endParaRPr lang="ar-JO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h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5252" y="839244"/>
            <a:ext cx="5730657" cy="5210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Risk </a:t>
            </a:r>
            <a:r>
              <a:rPr lang="en-US" dirty="0"/>
              <a:t>management is routine in most </a:t>
            </a:r>
            <a:r>
              <a:rPr lang="en-US" dirty="0" smtClean="0"/>
              <a:t>industries</a:t>
            </a:r>
          </a:p>
          <a:p>
            <a:pPr algn="l" rtl="0"/>
            <a:r>
              <a:rPr lang="en-US" dirty="0" smtClean="0"/>
              <a:t>A</a:t>
            </a:r>
            <a:r>
              <a:rPr lang="en-US" dirty="0" smtClean="0"/>
              <a:t>ssociated </a:t>
            </a:r>
            <a:r>
              <a:rPr lang="en-US" dirty="0"/>
              <a:t>with </a:t>
            </a:r>
            <a:r>
              <a:rPr lang="en-US" dirty="0" smtClean="0"/>
              <a:t>limiting litigation </a:t>
            </a:r>
            <a:r>
              <a:rPr lang="en-US" dirty="0" smtClean="0"/>
              <a:t>costs:</a:t>
            </a:r>
            <a:endParaRPr lang="en-US" dirty="0" smtClean="0"/>
          </a:p>
          <a:p>
            <a:pPr lvl="1" algn="l" rtl="0"/>
            <a:r>
              <a:rPr lang="en-US" dirty="0" smtClean="0"/>
              <a:t>P</a:t>
            </a:r>
            <a:r>
              <a:rPr lang="en-US" dirty="0" smtClean="0"/>
              <a:t>atients </a:t>
            </a:r>
            <a:r>
              <a:rPr lang="en-US" dirty="0"/>
              <a:t>taking legal </a:t>
            </a:r>
            <a:r>
              <a:rPr lang="en-US" dirty="0" smtClean="0"/>
              <a:t>action against </a:t>
            </a:r>
            <a:r>
              <a:rPr lang="en-US" dirty="0"/>
              <a:t>a health professional or </a:t>
            </a:r>
            <a:r>
              <a:rPr lang="en-US" dirty="0" smtClean="0"/>
              <a:t>hospital</a:t>
            </a:r>
            <a:endParaRPr lang="en-US" dirty="0" smtClean="0"/>
          </a:p>
          <a:p>
            <a:pPr algn="l" rtl="0"/>
            <a:r>
              <a:rPr lang="en-US" dirty="0"/>
              <a:t>To avoid problems, </a:t>
            </a:r>
            <a:r>
              <a:rPr lang="en-US" dirty="0" smtClean="0"/>
              <a:t> hospitals </a:t>
            </a:r>
            <a:r>
              <a:rPr lang="en-US" dirty="0"/>
              <a:t>and health organizations use a </a:t>
            </a:r>
            <a:r>
              <a:rPr lang="en-US" dirty="0" smtClean="0"/>
              <a:t>variety of </a:t>
            </a:r>
            <a:r>
              <a:rPr lang="en-US" dirty="0"/>
              <a:t>methods to manage </a:t>
            </a:r>
            <a:r>
              <a:rPr lang="en-US" dirty="0" smtClean="0"/>
              <a:t>risks</a:t>
            </a:r>
          </a:p>
          <a:p>
            <a:pPr algn="l" rtl="0"/>
            <a:r>
              <a:rPr lang="en-US" dirty="0" smtClean="0"/>
              <a:t>Hospitals </a:t>
            </a:r>
            <a:r>
              <a:rPr lang="en-US" dirty="0" smtClean="0"/>
              <a:t>are potentially dangerous places for patients as well as medical workers</a:t>
            </a:r>
          </a:p>
          <a:p>
            <a:pPr algn="l" rtl="0"/>
            <a:r>
              <a:rPr lang="en-US" dirty="0" smtClean="0"/>
              <a:t>T</a:t>
            </a:r>
            <a:r>
              <a:rPr lang="en-US" dirty="0" smtClean="0"/>
              <a:t>here </a:t>
            </a:r>
            <a:r>
              <a:rPr lang="en-US" dirty="0" smtClean="0"/>
              <a:t>are a lot of potential hazards in hospitals,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881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498600"/>
            <a:ext cx="8124825" cy="46783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b="1" dirty="0" smtClean="0"/>
              <a:t>Hazard:  </a:t>
            </a:r>
            <a:r>
              <a:rPr lang="en-US" dirty="0" smtClean="0"/>
              <a:t>is any activity, situation or, substance that potential to cause harm, including ill health, injury, loss of product and/or damage to plant and property. </a:t>
            </a:r>
          </a:p>
          <a:p>
            <a:pPr lvl="1" algn="l" rtl="0"/>
            <a:r>
              <a:rPr lang="en-US" b="1" dirty="0" smtClean="0"/>
              <a:t>Blood borne Pathogens</a:t>
            </a:r>
          </a:p>
          <a:p>
            <a:pPr lvl="1" algn="l" rtl="0"/>
            <a:r>
              <a:rPr lang="en-US" b="1" dirty="0" smtClean="0"/>
              <a:t>Hazardous Chemicals</a:t>
            </a:r>
          </a:p>
          <a:p>
            <a:pPr lvl="1" algn="l" rtl="0"/>
            <a:r>
              <a:rPr lang="en-US" b="1" dirty="0" smtClean="0"/>
              <a:t>Stress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sz="3200" b="1" dirty="0" smtClean="0"/>
              <a:t>Risk: </a:t>
            </a:r>
            <a:r>
              <a:rPr lang="en-US" sz="3200" dirty="0" smtClean="0"/>
              <a:t>is the probability </a:t>
            </a:r>
            <a:r>
              <a:rPr lang="en-US" dirty="0" smtClean="0"/>
              <a:t>that harm (illness or injury) will actually occur.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Risk Management: </a:t>
            </a:r>
            <a:r>
              <a:rPr lang="en-US" dirty="0" smtClean="0"/>
              <a:t>Organizational effort to identify, assess, control and evaluate the risk  to reduce harm to patient, visitors and staff and protect the organization from financial loss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264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Risk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5625"/>
            <a:ext cx="8096250" cy="4351338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lvl="0" algn="l" rtl="0">
              <a:buClr>
                <a:srgbClr val="83992A"/>
              </a:buClr>
              <a:buFont typeface="Wingdings" pitchFamily="2" charset="2"/>
              <a:buChar char="Ø"/>
            </a:pPr>
            <a:r>
              <a:rPr lang="en-US" dirty="0" smtClean="0"/>
              <a:t>Improve organizational and client  safety</a:t>
            </a:r>
          </a:p>
          <a:p>
            <a:pPr lvl="0" algn="l" rtl="0">
              <a:buClr>
                <a:srgbClr val="83992A"/>
              </a:buClr>
              <a:buFont typeface="Wingdings" pitchFamily="2" charset="2"/>
              <a:buChar char="Ø"/>
            </a:pPr>
            <a:r>
              <a:rPr lang="en-US" dirty="0" smtClean="0"/>
              <a:t>Identify and  minimize  the risks and liability losses</a:t>
            </a:r>
          </a:p>
          <a:p>
            <a:pPr algn="l" rtl="0">
              <a:buClr>
                <a:srgbClr val="83992A"/>
              </a:buClr>
              <a:buFont typeface="Wingdings" pitchFamily="2" charset="2"/>
              <a:buChar char="Ø"/>
            </a:pPr>
            <a:r>
              <a:rPr lang="en-US" dirty="0" smtClean="0"/>
              <a:t>Protect the organization resources</a:t>
            </a:r>
          </a:p>
          <a:p>
            <a:pPr lvl="0" algn="l" rtl="0">
              <a:buClr>
                <a:srgbClr val="83992A"/>
              </a:buClr>
              <a:buFont typeface="Wingdings" pitchFamily="2" charset="2"/>
              <a:buChar char="Ø"/>
            </a:pPr>
            <a:r>
              <a:rPr lang="en-US" dirty="0" smtClean="0"/>
              <a:t>Support regulatory, accreditation compliance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Creating </a:t>
            </a:r>
            <a:r>
              <a:rPr lang="en-US" dirty="0"/>
              <a:t>and maintaining safe systems of </a:t>
            </a:r>
            <a:r>
              <a:rPr lang="en-US" dirty="0" smtClean="0"/>
              <a:t>care, designed </a:t>
            </a:r>
            <a:r>
              <a:rPr lang="en-US" dirty="0"/>
              <a:t>to reduce adverse events and </a:t>
            </a:r>
            <a:r>
              <a:rPr lang="en-US" dirty="0" smtClean="0"/>
              <a:t>improve human </a:t>
            </a:r>
            <a:r>
              <a:rPr lang="en-US" dirty="0"/>
              <a:t>performance</a:t>
            </a:r>
          </a:p>
        </p:txBody>
      </p:sp>
    </p:spTree>
    <p:extLst>
      <p:ext uri="{BB962C8B-B14F-4D97-AF65-F5344CB8AC3E}">
        <p14:creationId xmlns="" xmlns:p14="http://schemas.microsoft.com/office/powerpoint/2010/main" val="62648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Used to Manage Clinical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1</a:t>
            </a:r>
            <a:r>
              <a:rPr lang="en-US" b="1" dirty="0">
                <a:solidFill>
                  <a:srgbClr val="C00000"/>
                </a:solidFill>
                <a:latin typeface="Times" pitchFamily="18" charset="0"/>
              </a:rPr>
              <a:t>. 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Identify </a:t>
            </a:r>
            <a:r>
              <a:rPr lang="en-US" b="1" dirty="0">
                <a:solidFill>
                  <a:srgbClr val="C00000"/>
                </a:solidFill>
                <a:latin typeface="Times" pitchFamily="18" charset="0"/>
              </a:rPr>
              <a:t>the risk;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C00000"/>
                </a:solidFill>
                <a:latin typeface="Times" pitchFamily="18" charset="0"/>
              </a:rPr>
              <a:t>2. 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Assess </a:t>
            </a:r>
            <a:r>
              <a:rPr lang="en-US" b="1" dirty="0">
                <a:solidFill>
                  <a:srgbClr val="C00000"/>
                </a:solidFill>
                <a:latin typeface="Times" pitchFamily="18" charset="0"/>
              </a:rPr>
              <a:t>the frequency and severity of the 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risk</a:t>
            </a:r>
            <a:endParaRPr lang="en-US" b="1" dirty="0">
              <a:solidFill>
                <a:srgbClr val="C00000"/>
              </a:solidFill>
              <a:latin typeface="Times" pitchFamily="18" charset="0"/>
            </a:endParaRPr>
          </a:p>
          <a:p>
            <a:pPr marL="0" indent="0" algn="l" rtl="0">
              <a:buNone/>
            </a:pPr>
            <a:r>
              <a:rPr lang="en-US" b="1" dirty="0">
                <a:solidFill>
                  <a:srgbClr val="C00000"/>
                </a:solidFill>
                <a:latin typeface="Times" pitchFamily="18" charset="0"/>
              </a:rPr>
              <a:t>3. 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Reduce </a:t>
            </a:r>
            <a:r>
              <a:rPr lang="en-US" b="1" dirty="0">
                <a:solidFill>
                  <a:srgbClr val="C00000"/>
                </a:solidFill>
                <a:latin typeface="Times" pitchFamily="18" charset="0"/>
              </a:rPr>
              <a:t>or eliminate the risk;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C00000"/>
                </a:solidFill>
                <a:latin typeface="Times" pitchFamily="18" charset="0"/>
              </a:rPr>
              <a:t>4. 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Assess </a:t>
            </a:r>
            <a:r>
              <a:rPr lang="en-US" b="1" dirty="0">
                <a:solidFill>
                  <a:srgbClr val="C00000"/>
                </a:solidFill>
                <a:latin typeface="Times" pitchFamily="18" charset="0"/>
              </a:rPr>
              <a:t>the 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costs: 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a. saved </a:t>
            </a:r>
            <a:r>
              <a:rPr lang="en-US" b="1" dirty="0">
                <a:solidFill>
                  <a:srgbClr val="C00000"/>
                </a:solidFill>
                <a:latin typeface="Times" pitchFamily="18" charset="0"/>
              </a:rPr>
              <a:t>by reducing the 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risk </a:t>
            </a:r>
            <a:endParaRPr lang="en-US" b="1" dirty="0" smtClean="0">
              <a:solidFill>
                <a:srgbClr val="C00000"/>
              </a:solidFill>
              <a:latin typeface="Times" pitchFamily="18" charset="0"/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       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b. the </a:t>
            </a:r>
            <a:r>
              <a:rPr lang="en-US" b="1" dirty="0">
                <a:solidFill>
                  <a:srgbClr val="C00000"/>
                </a:solidFill>
                <a:latin typeface="Times" pitchFamily="18" charset="0"/>
              </a:rPr>
              <a:t>costs of </a:t>
            </a:r>
            <a:r>
              <a:rPr lang="en-US" b="1" dirty="0" smtClean="0">
                <a:solidFill>
                  <a:srgbClr val="C00000"/>
                </a:solidFill>
                <a:latin typeface="Times" pitchFamily="18" charset="0"/>
              </a:rPr>
              <a:t>not managing </a:t>
            </a:r>
            <a:r>
              <a:rPr lang="en-US" b="1" dirty="0">
                <a:solidFill>
                  <a:srgbClr val="C00000"/>
                </a:solidFill>
                <a:latin typeface="Times" pitchFamily="18" charset="0"/>
              </a:rPr>
              <a:t>the risk.</a:t>
            </a:r>
          </a:p>
        </p:txBody>
      </p:sp>
    </p:spTree>
    <p:extLst>
      <p:ext uri="{BB962C8B-B14F-4D97-AF65-F5344CB8AC3E}">
        <p14:creationId xmlns="" xmlns:p14="http://schemas.microsoft.com/office/powerpoint/2010/main" val="181440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Used to Manage Clinical Risks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78375"/>
          </a:xfrm>
        </p:spPr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Identify the risk:</a:t>
            </a:r>
          </a:p>
          <a:p>
            <a:pPr marL="1481328" indent="-1371600" algn="l" rtl="0">
              <a:buNone/>
            </a:pPr>
            <a:r>
              <a:rPr lang="en-US" b="1" dirty="0" smtClean="0"/>
              <a:t>S</a:t>
            </a:r>
            <a:r>
              <a:rPr lang="en-US" b="1" dirty="0" smtClean="0"/>
              <a:t>ources </a:t>
            </a:r>
            <a:r>
              <a:rPr lang="en-US" b="1" dirty="0" smtClean="0"/>
              <a:t>for risk identification:</a:t>
            </a:r>
          </a:p>
          <a:p>
            <a:pPr lvl="1" algn="l" rtl="0"/>
            <a:r>
              <a:rPr lang="en-US" dirty="0" smtClean="0"/>
              <a:t>Adverse event reports.</a:t>
            </a:r>
          </a:p>
          <a:p>
            <a:pPr lvl="1" algn="l" rtl="0"/>
            <a:r>
              <a:rPr lang="en-US" dirty="0" smtClean="0"/>
              <a:t>Mortality and morbidities reports.</a:t>
            </a:r>
          </a:p>
          <a:p>
            <a:pPr lvl="1" algn="l" rtl="0"/>
            <a:r>
              <a:rPr lang="en-US" dirty="0" smtClean="0"/>
              <a:t>Patient complaints reports.</a:t>
            </a:r>
          </a:p>
          <a:p>
            <a:pPr lvl="1" algn="l" rtl="0"/>
            <a:r>
              <a:rPr lang="en-US" dirty="0" smtClean="0"/>
              <a:t>Assess the frequency and severity of the risk;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Used to Manage Clinical Risks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514350" indent="-514350"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2.  Assess the frequency and severity of the risk:</a:t>
            </a:r>
          </a:p>
          <a:p>
            <a:pPr marL="514350" indent="-514350" algn="l" rtl="0">
              <a:buNone/>
            </a:pPr>
            <a:r>
              <a:rPr lang="en-US" dirty="0" smtClean="0"/>
              <a:t>SAC (Severity Assessment Code) Score: </a:t>
            </a:r>
          </a:p>
          <a:p>
            <a:pPr marL="514350" indent="-514350" algn="l" rtl="0">
              <a:buNone/>
            </a:pPr>
            <a:r>
              <a:rPr lang="en-US" dirty="0" smtClean="0"/>
              <a:t>	it is a matrix scoring system/ numerical scores are given to the severity and likelihood of risks and these scores are multiplied to get a rating for the risk</a:t>
            </a:r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0948217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3027</TotalTime>
  <Words>1115</Words>
  <Application>Microsoft Office PowerPoint</Application>
  <PresentationFormat>On-screen Show (4:3)</PresentationFormat>
  <Paragraphs>140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انقلاب</vt:lpstr>
      <vt:lpstr>Understanding  &amp;  Managing  Clinical  Risk</vt:lpstr>
      <vt:lpstr>Learning objective</vt:lpstr>
      <vt:lpstr>Introduction</vt:lpstr>
      <vt:lpstr>Clinical risk management</vt:lpstr>
      <vt:lpstr>Purpose of Risk Management </vt:lpstr>
      <vt:lpstr>Process Used to Manage Clinical Risks</vt:lpstr>
      <vt:lpstr>Process Used to Manage Clinical Risks</vt:lpstr>
      <vt:lpstr>Process Used to Manage Clinical Risks</vt:lpstr>
      <vt:lpstr>Slide 9</vt:lpstr>
      <vt:lpstr>Slide 10</vt:lpstr>
      <vt:lpstr>Slide 11</vt:lpstr>
      <vt:lpstr>Process Used to Manage Clinical Risks</vt:lpstr>
      <vt:lpstr>Activities Commonly Used to Manage Clinical Risk</vt:lpstr>
      <vt:lpstr>Slide 14</vt:lpstr>
      <vt:lpstr>Activities Commonly Used to Manage Clinical Risk</vt:lpstr>
      <vt:lpstr>Activities Commonly Used to Manage Clinical Risk</vt:lpstr>
      <vt:lpstr>Benefits of complaints</vt:lpstr>
      <vt:lpstr>Activities Commonly Used to Manage Clinical Risk</vt:lpstr>
      <vt:lpstr>Credentialing</vt:lpstr>
      <vt:lpstr>Accreditation</vt:lpstr>
      <vt:lpstr>Registration (licensure)</vt:lpstr>
      <vt:lpstr>Personal Strategies for Managing Risk and Reduce Errors</vt:lpstr>
      <vt:lpstr>Personal Strategies for Managing Risk and Reduce Errors</vt:lpstr>
      <vt:lpstr>Summary </vt:lpstr>
      <vt:lpstr>Summary</vt:lpstr>
      <vt:lpstr>Slide 26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mohammed</dc:creator>
  <cp:lastModifiedBy>Prof Hamza Abdulghani</cp:lastModifiedBy>
  <cp:revision>163</cp:revision>
  <dcterms:created xsi:type="dcterms:W3CDTF">2012-11-04T17:34:31Z</dcterms:created>
  <dcterms:modified xsi:type="dcterms:W3CDTF">2018-02-11T10:34:51Z</dcterms:modified>
</cp:coreProperties>
</file>