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6417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216639" y="6015037"/>
            <a:ext cx="2409825" cy="7873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977126"/>
            <a:ext cx="9144000" cy="8808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956304"/>
            <a:ext cx="9144000" cy="901700"/>
          </a:xfrm>
          <a:custGeom>
            <a:avLst/>
            <a:gdLst/>
            <a:ahLst/>
            <a:cxnLst/>
            <a:rect l="l" t="t" r="r" b="b"/>
            <a:pathLst>
              <a:path w="9144000" h="901700">
                <a:moveTo>
                  <a:pt x="0" y="901695"/>
                </a:moveTo>
                <a:lnTo>
                  <a:pt x="9144000" y="901695"/>
                </a:lnTo>
                <a:lnTo>
                  <a:pt x="9144000" y="0"/>
                </a:lnTo>
                <a:lnTo>
                  <a:pt x="0" y="0"/>
                </a:lnTo>
                <a:lnTo>
                  <a:pt x="0" y="901695"/>
                </a:lnTo>
              </a:path>
            </a:pathLst>
          </a:custGeom>
          <a:solidFill>
            <a:srgbClr val="679C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14339" y="5949950"/>
            <a:ext cx="3365510" cy="86359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780546" y="5976397"/>
            <a:ext cx="1337159" cy="83760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08713" y="705209"/>
            <a:ext cx="6726572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7676" y="1720622"/>
            <a:ext cx="7768647" cy="3876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99561" y="6233966"/>
            <a:ext cx="2927350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78475" y="6443865"/>
            <a:ext cx="248920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hyperlink" Target="http://www.health.nsw.gov.au/quality/opendisc/index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6.jp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"/>
            <a:ext cx="9144000" cy="59499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21791" y="344424"/>
            <a:ext cx="7924800" cy="2667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1104" y="609600"/>
            <a:ext cx="8407908" cy="22890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31929" y="820920"/>
            <a:ext cx="7676515" cy="175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" algn="ctr">
              <a:lnSpc>
                <a:spcPct val="100000"/>
              </a:lnSpc>
            </a:pPr>
            <a:r>
              <a:rPr sz="4000" spc="-20" dirty="0">
                <a:latin typeface="Arial"/>
                <a:cs typeface="Arial"/>
              </a:rPr>
              <a:t>Topic</a:t>
            </a:r>
            <a:r>
              <a:rPr sz="4000" spc="105" dirty="0">
                <a:latin typeface="Times New Roman"/>
                <a:cs typeface="Times New Roman"/>
              </a:rPr>
              <a:t> </a:t>
            </a:r>
            <a:r>
              <a:rPr sz="4000" spc="-25" dirty="0">
                <a:latin typeface="Arial"/>
                <a:cs typeface="Arial"/>
              </a:rPr>
              <a:t>8</a:t>
            </a:r>
            <a:endParaRPr sz="4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4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000" spc="-25" dirty="0">
                <a:latin typeface="Arial"/>
                <a:cs typeface="Arial"/>
              </a:rPr>
              <a:t>Engaging</a:t>
            </a:r>
            <a:r>
              <a:rPr sz="4000" spc="120" dirty="0">
                <a:latin typeface="Times New Roman"/>
                <a:cs typeface="Times New Roman"/>
              </a:rPr>
              <a:t> </a:t>
            </a:r>
            <a:r>
              <a:rPr sz="4000" spc="-25" dirty="0">
                <a:latin typeface="Arial"/>
                <a:cs typeface="Arial"/>
              </a:rPr>
              <a:t>with</a:t>
            </a:r>
            <a:r>
              <a:rPr sz="4000" spc="110" dirty="0">
                <a:latin typeface="Times New Roman"/>
                <a:cs typeface="Times New Roman"/>
              </a:rPr>
              <a:t> </a:t>
            </a:r>
            <a:r>
              <a:rPr sz="4000" spc="-25" dirty="0">
                <a:latin typeface="Arial"/>
                <a:cs typeface="Arial"/>
              </a:rPr>
              <a:t>patient</a:t>
            </a:r>
            <a:r>
              <a:rPr sz="4000" spc="-20" dirty="0">
                <a:latin typeface="Arial"/>
                <a:cs typeface="Arial"/>
              </a:rPr>
              <a:t>s</a:t>
            </a:r>
            <a:r>
              <a:rPr sz="4000" spc="135" dirty="0">
                <a:latin typeface="Times New Roman"/>
                <a:cs typeface="Times New Roman"/>
              </a:rPr>
              <a:t> </a:t>
            </a:r>
            <a:r>
              <a:rPr sz="4000" spc="-30" dirty="0">
                <a:latin typeface="Arial"/>
                <a:cs typeface="Arial"/>
              </a:rPr>
              <a:t>an</a:t>
            </a:r>
            <a:r>
              <a:rPr sz="4000" spc="-25" dirty="0">
                <a:latin typeface="Arial"/>
                <a:cs typeface="Arial"/>
              </a:rPr>
              <a:t>d</a:t>
            </a:r>
            <a:r>
              <a:rPr sz="4000" spc="110" dirty="0">
                <a:latin typeface="Times New Roman"/>
                <a:cs typeface="Times New Roman"/>
              </a:rPr>
              <a:t> </a:t>
            </a:r>
            <a:r>
              <a:rPr sz="4000" spc="-10" dirty="0">
                <a:latin typeface="Arial"/>
                <a:cs typeface="Arial"/>
              </a:rPr>
              <a:t>c</a:t>
            </a:r>
            <a:r>
              <a:rPr sz="4000" spc="-25" dirty="0">
                <a:latin typeface="Arial"/>
                <a:cs typeface="Arial"/>
              </a:rPr>
              <a:t>arers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03569" y="2852796"/>
            <a:ext cx="2789301" cy="31416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059" y="344424"/>
            <a:ext cx="8232648" cy="11460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78408" y="505968"/>
            <a:ext cx="7360920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285"/>
              </a:lnSpc>
            </a:pPr>
            <a:r>
              <a:rPr dirty="0"/>
              <a:t>Key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5" dirty="0"/>
              <a:t>princ</a:t>
            </a:r>
            <a:r>
              <a:rPr spc="5" dirty="0"/>
              <a:t>i</a:t>
            </a:r>
            <a:r>
              <a:rPr spc="-5" dirty="0"/>
              <a:t>ple</a:t>
            </a:r>
            <a:r>
              <a:rPr dirty="0"/>
              <a:t>s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5" dirty="0"/>
              <a:t>ope</a:t>
            </a:r>
            <a:r>
              <a:rPr dirty="0"/>
              <a:t>n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pc="-5" dirty="0"/>
              <a:t>disc</a:t>
            </a:r>
            <a:r>
              <a:rPr spc="5" dirty="0"/>
              <a:t>l</a:t>
            </a:r>
            <a:r>
              <a:rPr spc="-5" dirty="0"/>
              <a:t>osure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591175" y="6443865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000065"/>
                </a:solidFill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4063" y="1601745"/>
            <a:ext cx="8063230" cy="4116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Openn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time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es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un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cation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Ack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ow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ed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emen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ent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20" dirty="0">
                <a:latin typeface="Arial"/>
                <a:cs typeface="Arial"/>
              </a:rPr>
              <a:t>E</a:t>
            </a:r>
            <a:r>
              <a:rPr sz="2400" spc="-35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pressio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regret/</a:t>
            </a:r>
            <a:r>
              <a:rPr sz="2400" spc="-5" dirty="0">
                <a:latin typeface="Arial"/>
                <a:cs typeface="Arial"/>
              </a:rPr>
              <a:t>ap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gy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cog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iti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eas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na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pectatio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pati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nt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their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sup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20" dirty="0">
                <a:latin typeface="Arial"/>
                <a:cs typeface="Arial"/>
              </a:rPr>
              <a:t>or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person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"/>
              </a:spcBef>
              <a:buClr>
                <a:srgbClr val="1786E2"/>
              </a:buClr>
              <a:buFont typeface="Wingdings"/>
              <a:buChar char=""/>
            </a:pP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pp</a:t>
            </a:r>
            <a:r>
              <a:rPr sz="2400" spc="-10" dirty="0">
                <a:latin typeface="Arial"/>
                <a:cs typeface="Arial"/>
              </a:rPr>
              <a:t>ort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fo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staff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nfid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ntia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ity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33955" y="1181100"/>
            <a:ext cx="609600" cy="6873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40279" y="1237488"/>
            <a:ext cx="431292" cy="595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14955" y="1237488"/>
            <a:ext cx="431292" cy="595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59864" y="1589532"/>
            <a:ext cx="431292" cy="595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40279" y="1941576"/>
            <a:ext cx="431292" cy="595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90344" y="2302764"/>
            <a:ext cx="352044" cy="4861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90344" y="2587751"/>
            <a:ext cx="352044" cy="4861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27250">
              <a:lnSpc>
                <a:spcPct val="100000"/>
              </a:lnSpc>
            </a:pPr>
            <a:r>
              <a:rPr sz="2600" spc="15" dirty="0">
                <a:solidFill>
                  <a:srgbClr val="FFFF00"/>
                </a:solidFill>
                <a:latin typeface="Arial"/>
                <a:cs typeface="Arial"/>
              </a:rPr>
              <a:t>◘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1000">
              <a:latin typeface="Times New Roman"/>
              <a:cs typeface="Times New Roman"/>
            </a:endParaRPr>
          </a:p>
          <a:p>
            <a:pPr marL="2240280">
              <a:lnSpc>
                <a:spcPts val="1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350">
              <a:latin typeface="Times New Roman"/>
              <a:cs typeface="Times New Roman"/>
            </a:endParaRPr>
          </a:p>
          <a:p>
            <a:pPr marL="1990089">
              <a:lnSpc>
                <a:spcPts val="1000"/>
              </a:lnSpc>
            </a:pPr>
            <a:endParaRPr sz="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50">
              <a:latin typeface="Times New Roman"/>
              <a:cs typeface="Times New Roman"/>
            </a:endParaRPr>
          </a:p>
          <a:p>
            <a:pPr marL="561213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Pati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Safety</a:t>
            </a:r>
            <a:r>
              <a:rPr sz="16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Cur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ric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ulum</a:t>
            </a:r>
            <a:r>
              <a:rPr sz="16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Guide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076830" y="6367322"/>
            <a:ext cx="44081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spc="-10" dirty="0">
                <a:latin typeface="Arial"/>
                <a:cs typeface="Arial"/>
              </a:rPr>
              <a:t>Sou</a:t>
            </a:r>
            <a:r>
              <a:rPr sz="1200" i="1" spc="-5" dirty="0">
                <a:latin typeface="Arial"/>
                <a:cs typeface="Arial"/>
              </a:rPr>
              <a:t>rce: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Arial"/>
                <a:cs typeface="Arial"/>
                <a:hlinkClick r:id="rId7"/>
              </a:rPr>
              <a:t>h</a:t>
            </a:r>
            <a:r>
              <a:rPr sz="1200" i="1" spc="-5" dirty="0">
                <a:latin typeface="Arial"/>
                <a:cs typeface="Arial"/>
                <a:hlinkClick r:id="rId7"/>
              </a:rPr>
              <a:t>tt</a:t>
            </a:r>
            <a:r>
              <a:rPr sz="1200" i="1" dirty="0">
                <a:latin typeface="Arial"/>
                <a:cs typeface="Arial"/>
                <a:hlinkClick r:id="rId7"/>
              </a:rPr>
              <a:t>p</a:t>
            </a:r>
            <a:r>
              <a:rPr sz="1200" i="1" spc="-5" dirty="0">
                <a:latin typeface="Arial"/>
                <a:cs typeface="Arial"/>
                <a:hlinkClick r:id="rId7"/>
              </a:rPr>
              <a:t>:/</a:t>
            </a:r>
            <a:r>
              <a:rPr sz="1200" i="1" dirty="0">
                <a:latin typeface="Arial"/>
                <a:cs typeface="Arial"/>
                <a:hlinkClick r:id="rId7"/>
              </a:rPr>
              <a:t>/</a:t>
            </a:r>
            <a:r>
              <a:rPr sz="1200" i="1" spc="10" dirty="0">
                <a:latin typeface="Arial"/>
                <a:cs typeface="Arial"/>
                <a:hlinkClick r:id="rId7"/>
              </a:rPr>
              <a:t>w</a:t>
            </a:r>
            <a:r>
              <a:rPr sz="1200" i="1" spc="-5" dirty="0">
                <a:latin typeface="Arial"/>
                <a:cs typeface="Arial"/>
                <a:hlinkClick r:id="rId7"/>
              </a:rPr>
              <a:t>w</a:t>
            </a:r>
            <a:r>
              <a:rPr sz="1200" i="1" spc="-65" dirty="0">
                <a:latin typeface="Arial"/>
                <a:cs typeface="Arial"/>
                <a:hlinkClick r:id="rId7"/>
              </a:rPr>
              <a:t>w</a:t>
            </a:r>
            <a:r>
              <a:rPr sz="1200" i="1" spc="-5" dirty="0">
                <a:latin typeface="Arial"/>
                <a:cs typeface="Arial"/>
                <a:hlinkClick r:id="rId7"/>
              </a:rPr>
              <a:t>.</a:t>
            </a:r>
            <a:r>
              <a:rPr sz="1200" i="1" spc="-15" dirty="0">
                <a:latin typeface="Arial"/>
                <a:cs typeface="Arial"/>
                <a:hlinkClick r:id="rId7"/>
              </a:rPr>
              <a:t>h</a:t>
            </a:r>
            <a:r>
              <a:rPr sz="1200" i="1" dirty="0">
                <a:latin typeface="Arial"/>
                <a:cs typeface="Arial"/>
                <a:hlinkClick r:id="rId7"/>
              </a:rPr>
              <a:t>e</a:t>
            </a:r>
            <a:r>
              <a:rPr sz="1200" i="1" spc="-10" dirty="0">
                <a:latin typeface="Arial"/>
                <a:cs typeface="Arial"/>
                <a:hlinkClick r:id="rId7"/>
              </a:rPr>
              <a:t>a</a:t>
            </a:r>
            <a:r>
              <a:rPr sz="1200" i="1" spc="-5" dirty="0">
                <a:latin typeface="Arial"/>
                <a:cs typeface="Arial"/>
                <a:hlinkClick r:id="rId7"/>
              </a:rPr>
              <a:t>lt</a:t>
            </a:r>
            <a:r>
              <a:rPr sz="1200" i="1" spc="-10" dirty="0">
                <a:latin typeface="Arial"/>
                <a:cs typeface="Arial"/>
                <a:hlinkClick r:id="rId7"/>
              </a:rPr>
              <a:t>h</a:t>
            </a:r>
            <a:r>
              <a:rPr sz="1200" i="1" spc="-5" dirty="0">
                <a:latin typeface="Arial"/>
                <a:cs typeface="Arial"/>
                <a:hlinkClick r:id="rId7"/>
              </a:rPr>
              <a:t>.</a:t>
            </a:r>
            <a:r>
              <a:rPr sz="1200" i="1" spc="-15" dirty="0">
                <a:latin typeface="Arial"/>
                <a:cs typeface="Arial"/>
                <a:hlinkClick r:id="rId7"/>
              </a:rPr>
              <a:t>n</a:t>
            </a:r>
            <a:r>
              <a:rPr sz="1200" i="1" dirty="0">
                <a:latin typeface="Arial"/>
                <a:cs typeface="Arial"/>
                <a:hlinkClick r:id="rId7"/>
              </a:rPr>
              <a:t>s</a:t>
            </a:r>
            <a:r>
              <a:rPr sz="1200" i="1" spc="-65" dirty="0">
                <a:latin typeface="Arial"/>
                <a:cs typeface="Arial"/>
                <a:hlinkClick r:id="rId7"/>
              </a:rPr>
              <a:t>w</a:t>
            </a:r>
            <a:r>
              <a:rPr sz="1200" i="1" spc="-5" dirty="0">
                <a:latin typeface="Arial"/>
                <a:cs typeface="Arial"/>
                <a:hlinkClick r:id="rId7"/>
              </a:rPr>
              <a:t>.</a:t>
            </a:r>
            <a:r>
              <a:rPr sz="1200" i="1" spc="-15" dirty="0">
                <a:latin typeface="Arial"/>
                <a:cs typeface="Arial"/>
                <a:hlinkClick r:id="rId7"/>
              </a:rPr>
              <a:t>g</a:t>
            </a:r>
            <a:r>
              <a:rPr sz="1200" i="1" spc="-10" dirty="0">
                <a:latin typeface="Arial"/>
                <a:cs typeface="Arial"/>
                <a:hlinkClick r:id="rId7"/>
              </a:rPr>
              <a:t>o</a:t>
            </a:r>
            <a:r>
              <a:rPr sz="1200" i="1" spc="-85" dirty="0">
                <a:latin typeface="Arial"/>
                <a:cs typeface="Arial"/>
                <a:hlinkClick r:id="rId7"/>
              </a:rPr>
              <a:t>v</a:t>
            </a:r>
            <a:r>
              <a:rPr sz="1200" i="1" spc="-5" dirty="0">
                <a:latin typeface="Arial"/>
                <a:cs typeface="Arial"/>
                <a:hlinkClick r:id="rId7"/>
              </a:rPr>
              <a:t>.</a:t>
            </a:r>
            <a:r>
              <a:rPr sz="1200" i="1" spc="-15" dirty="0">
                <a:latin typeface="Arial"/>
                <a:cs typeface="Arial"/>
                <a:hlinkClick r:id="rId7"/>
              </a:rPr>
              <a:t>a</a:t>
            </a:r>
            <a:r>
              <a:rPr sz="1200" i="1" spc="-10" dirty="0">
                <a:latin typeface="Arial"/>
                <a:cs typeface="Arial"/>
                <a:hlinkClick r:id="rId7"/>
              </a:rPr>
              <a:t>u</a:t>
            </a:r>
            <a:r>
              <a:rPr sz="1200" i="1" spc="-5" dirty="0">
                <a:latin typeface="Arial"/>
                <a:cs typeface="Arial"/>
                <a:hlinkClick r:id="rId7"/>
              </a:rPr>
              <a:t>/q</a:t>
            </a:r>
            <a:r>
              <a:rPr sz="1200" i="1" spc="-10" dirty="0">
                <a:latin typeface="Arial"/>
                <a:cs typeface="Arial"/>
                <a:hlinkClick r:id="rId7"/>
              </a:rPr>
              <a:t>ua</a:t>
            </a:r>
            <a:r>
              <a:rPr sz="1200" i="1" spc="-5" dirty="0">
                <a:latin typeface="Arial"/>
                <a:cs typeface="Arial"/>
                <a:hlinkClick r:id="rId7"/>
              </a:rPr>
              <a:t>lity/</a:t>
            </a:r>
            <a:r>
              <a:rPr sz="1200" i="1" spc="-10" dirty="0">
                <a:latin typeface="Arial"/>
                <a:cs typeface="Arial"/>
                <a:hlinkClick r:id="rId7"/>
              </a:rPr>
              <a:t>o</a:t>
            </a:r>
            <a:r>
              <a:rPr sz="1200" i="1" dirty="0">
                <a:latin typeface="Arial"/>
                <a:cs typeface="Arial"/>
                <a:hlinkClick r:id="rId7"/>
              </a:rPr>
              <a:t>p</a:t>
            </a:r>
            <a:r>
              <a:rPr sz="1200" i="1" spc="-10" dirty="0">
                <a:latin typeface="Arial"/>
                <a:cs typeface="Arial"/>
                <a:hlinkClick r:id="rId7"/>
              </a:rPr>
              <a:t>end</a:t>
            </a:r>
            <a:r>
              <a:rPr sz="1200" i="1" spc="-5" dirty="0">
                <a:latin typeface="Arial"/>
                <a:cs typeface="Arial"/>
                <a:hlinkClick r:id="rId7"/>
              </a:rPr>
              <a:t>isc/i</a:t>
            </a:r>
            <a:r>
              <a:rPr sz="1200" i="1" spc="-10" dirty="0">
                <a:latin typeface="Arial"/>
                <a:cs typeface="Arial"/>
                <a:hlinkClick r:id="rId7"/>
              </a:rPr>
              <a:t>nd</a:t>
            </a:r>
            <a:r>
              <a:rPr sz="1200" i="1" dirty="0">
                <a:latin typeface="Arial"/>
                <a:cs typeface="Arial"/>
                <a:hlinkClick r:id="rId7"/>
              </a:rPr>
              <a:t>e</a:t>
            </a:r>
            <a:r>
              <a:rPr sz="1200" i="1" spc="-5" dirty="0">
                <a:latin typeface="Arial"/>
                <a:cs typeface="Arial"/>
                <a:hlinkClick r:id="rId7"/>
              </a:rPr>
              <a:t>x.</a:t>
            </a:r>
            <a:r>
              <a:rPr sz="1200" i="1" spc="-15" dirty="0">
                <a:latin typeface="Arial"/>
                <a:cs typeface="Arial"/>
                <a:hlinkClick r:id="rId7"/>
              </a:rPr>
              <a:t>h</a:t>
            </a:r>
            <a:r>
              <a:rPr sz="1200" i="1" spc="-5" dirty="0">
                <a:latin typeface="Arial"/>
                <a:cs typeface="Arial"/>
                <a:hlinkClick r:id="rId7"/>
              </a:rPr>
              <a:t>t</a:t>
            </a:r>
            <a:r>
              <a:rPr sz="1200" i="1" spc="-25" dirty="0">
                <a:latin typeface="Arial"/>
                <a:cs typeface="Arial"/>
                <a:hlinkClick r:id="rId7"/>
              </a:rPr>
              <a:t>m</a:t>
            </a:r>
            <a:r>
              <a:rPr sz="1200" i="1" dirty="0">
                <a:latin typeface="Arial"/>
                <a:cs typeface="Arial"/>
                <a:hlinkClick r:id="rId7"/>
              </a:rPr>
              <a:t>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604891" y="6443865"/>
            <a:ext cx="19621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10" dirty="0">
                <a:solidFill>
                  <a:srgbClr val="000065"/>
                </a:solidFill>
                <a:latin typeface="Arial"/>
                <a:cs typeface="Arial"/>
              </a:rPr>
              <a:t>11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580004" cy="6742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78067" y="2215895"/>
            <a:ext cx="2976371" cy="11460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95188" y="1554480"/>
            <a:ext cx="3421379" cy="26090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947033" y="1741529"/>
            <a:ext cx="2769870" cy="212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Flow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d</a:t>
            </a:r>
            <a:r>
              <a:rPr sz="3600" spc="5" dirty="0">
                <a:latin typeface="Arial"/>
                <a:cs typeface="Arial"/>
              </a:rPr>
              <a:t>i</a:t>
            </a:r>
            <a:r>
              <a:rPr sz="3600" spc="-5" dirty="0">
                <a:latin typeface="Arial"/>
                <a:cs typeface="Arial"/>
              </a:rPr>
              <a:t>agram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Arial"/>
                <a:cs typeface="Arial"/>
              </a:rPr>
              <a:t>o</a:t>
            </a:r>
            <a:r>
              <a:rPr sz="3600" spc="-10" dirty="0">
                <a:latin typeface="Arial"/>
                <a:cs typeface="Arial"/>
              </a:rPr>
              <a:t>f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Arial"/>
                <a:cs typeface="Arial"/>
              </a:rPr>
              <a:t>t</a:t>
            </a:r>
            <a:r>
              <a:rPr sz="3600" spc="-5" dirty="0">
                <a:latin typeface="Arial"/>
                <a:cs typeface="Arial"/>
              </a:rPr>
              <a:t>h</a:t>
            </a:r>
            <a:r>
              <a:rPr sz="3600" dirty="0">
                <a:latin typeface="Arial"/>
                <a:cs typeface="Arial"/>
              </a:rPr>
              <a:t>e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open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disclosure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process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68" y="82296"/>
            <a:ext cx="9133331" cy="9845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89048" y="163068"/>
            <a:ext cx="4718304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39367" y="349608"/>
            <a:ext cx="406463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latin typeface="Arial"/>
                <a:cs typeface="Arial"/>
              </a:rPr>
              <a:t>Harv</a:t>
            </a:r>
            <a:r>
              <a:rPr sz="3600" spc="5" dirty="0">
                <a:latin typeface="Arial"/>
                <a:cs typeface="Arial"/>
              </a:rPr>
              <a:t>a</a:t>
            </a:r>
            <a:r>
              <a:rPr sz="3600" dirty="0">
                <a:latin typeface="Arial"/>
                <a:cs typeface="Arial"/>
              </a:rPr>
              <a:t>rd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Framework</a:t>
            </a:r>
            <a:endParaRPr sz="36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47215" y="985113"/>
            <a:ext cx="3460750" cy="4251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indent="-6096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622300" algn="l"/>
              </a:tabLst>
            </a:pPr>
            <a:r>
              <a:rPr sz="2300" dirty="0">
                <a:latin typeface="Arial"/>
                <a:cs typeface="Arial"/>
              </a:rPr>
              <a:t>Prep</a:t>
            </a:r>
            <a:r>
              <a:rPr sz="2300" spc="5" dirty="0">
                <a:latin typeface="Arial"/>
                <a:cs typeface="Arial"/>
              </a:rPr>
              <a:t>a</a:t>
            </a:r>
            <a:r>
              <a:rPr sz="2300" dirty="0">
                <a:latin typeface="Arial"/>
                <a:cs typeface="Arial"/>
              </a:rPr>
              <a:t>ring</a:t>
            </a:r>
            <a:endParaRPr sz="23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221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622300" algn="l"/>
              </a:tabLst>
            </a:pPr>
            <a:r>
              <a:rPr sz="2300" dirty="0">
                <a:latin typeface="Arial"/>
                <a:cs typeface="Arial"/>
              </a:rPr>
              <a:t>Initiating</a:t>
            </a:r>
            <a:r>
              <a:rPr sz="2300" spc="5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co</a:t>
            </a:r>
            <a:r>
              <a:rPr sz="2300" spc="-20" dirty="0">
                <a:latin typeface="Arial"/>
                <a:cs typeface="Arial"/>
              </a:rPr>
              <a:t>n</a:t>
            </a:r>
            <a:r>
              <a:rPr sz="2300" spc="-15" dirty="0">
                <a:latin typeface="Arial"/>
                <a:cs typeface="Arial"/>
              </a:rPr>
              <a:t>v</a:t>
            </a:r>
            <a:r>
              <a:rPr sz="2300" spc="-5" dirty="0">
                <a:latin typeface="Arial"/>
                <a:cs typeface="Arial"/>
              </a:rPr>
              <a:t>er</a:t>
            </a:r>
            <a:r>
              <a:rPr sz="2300" spc="-15" dirty="0">
                <a:latin typeface="Arial"/>
                <a:cs typeface="Arial"/>
              </a:rPr>
              <a:t>s</a:t>
            </a:r>
            <a:r>
              <a:rPr sz="2300" spc="-5" dirty="0">
                <a:latin typeface="Arial"/>
                <a:cs typeface="Arial"/>
              </a:rPr>
              <a:t>ati</a:t>
            </a:r>
            <a:r>
              <a:rPr sz="2300" spc="-10" dirty="0">
                <a:latin typeface="Arial"/>
                <a:cs typeface="Arial"/>
              </a:rPr>
              <a:t>o</a:t>
            </a:r>
            <a:r>
              <a:rPr sz="2300" dirty="0">
                <a:latin typeface="Arial"/>
                <a:cs typeface="Arial"/>
              </a:rPr>
              <a:t>n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3450" dirty="0">
                <a:solidFill>
                  <a:srgbClr val="1786E2"/>
                </a:solidFill>
                <a:latin typeface="Wingdings"/>
                <a:cs typeface="Wingdings"/>
              </a:rPr>
              <a:t></a:t>
            </a:r>
            <a:endParaRPr sz="345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450" dirty="0">
                <a:solidFill>
                  <a:srgbClr val="1786E2"/>
                </a:solidFill>
                <a:latin typeface="Wingdings"/>
                <a:cs typeface="Wingdings"/>
              </a:rPr>
              <a:t></a:t>
            </a:r>
            <a:endParaRPr sz="345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3450" dirty="0">
                <a:solidFill>
                  <a:srgbClr val="1786E2"/>
                </a:solidFill>
                <a:latin typeface="Wingdings"/>
                <a:cs typeface="Wingdings"/>
              </a:rPr>
              <a:t></a:t>
            </a:r>
            <a:endParaRPr sz="345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3450" dirty="0">
                <a:solidFill>
                  <a:srgbClr val="1786E2"/>
                </a:solidFill>
                <a:latin typeface="Wingdings"/>
                <a:cs typeface="Wingdings"/>
              </a:rPr>
              <a:t></a:t>
            </a:r>
            <a:endParaRPr sz="345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450" dirty="0">
                <a:solidFill>
                  <a:srgbClr val="1786E2"/>
                </a:solidFill>
                <a:latin typeface="Wingdings"/>
                <a:cs typeface="Wingdings"/>
              </a:rPr>
              <a:t></a:t>
            </a:r>
            <a:endParaRPr sz="345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6816" y="2365629"/>
            <a:ext cx="2603500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dirty="0">
                <a:latin typeface="Arial"/>
                <a:cs typeface="Arial"/>
              </a:rPr>
              <a:t>Prese</a:t>
            </a:r>
            <a:r>
              <a:rPr sz="2300" spc="5" dirty="0">
                <a:latin typeface="Arial"/>
                <a:cs typeface="Arial"/>
              </a:rPr>
              <a:t>n</a:t>
            </a:r>
            <a:r>
              <a:rPr sz="2300" dirty="0">
                <a:latin typeface="Arial"/>
                <a:cs typeface="Arial"/>
              </a:rPr>
              <a:t>ti</a:t>
            </a:r>
            <a:r>
              <a:rPr sz="2300" spc="-15" dirty="0">
                <a:latin typeface="Arial"/>
                <a:cs typeface="Arial"/>
              </a:rPr>
              <a:t>n</a:t>
            </a:r>
            <a:r>
              <a:rPr sz="2300" dirty="0">
                <a:latin typeface="Arial"/>
                <a:cs typeface="Arial"/>
              </a:rPr>
              <a:t>g</a:t>
            </a:r>
            <a:r>
              <a:rPr sz="2300" spc="2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the</a:t>
            </a:r>
            <a:r>
              <a:rPr sz="2300" spc="3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facts</a:t>
            </a:r>
            <a:endParaRPr sz="2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6816" y="2996947"/>
            <a:ext cx="2186940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dirty="0">
                <a:latin typeface="Arial"/>
                <a:cs typeface="Arial"/>
              </a:rPr>
              <a:t>Acti</a:t>
            </a:r>
            <a:r>
              <a:rPr sz="2300" spc="-15" dirty="0">
                <a:latin typeface="Arial"/>
                <a:cs typeface="Arial"/>
              </a:rPr>
              <a:t>v</a:t>
            </a:r>
            <a:r>
              <a:rPr sz="2300" spc="-5" dirty="0">
                <a:latin typeface="Arial"/>
                <a:cs typeface="Arial"/>
              </a:rPr>
              <a:t>e</a:t>
            </a:r>
            <a:r>
              <a:rPr sz="2300" dirty="0">
                <a:latin typeface="Arial"/>
                <a:cs typeface="Arial"/>
              </a:rPr>
              <a:t>ly</a:t>
            </a:r>
            <a:r>
              <a:rPr sz="2300" spc="6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listen</a:t>
            </a:r>
            <a:r>
              <a:rPr sz="2300" spc="10" dirty="0">
                <a:latin typeface="Arial"/>
                <a:cs typeface="Arial"/>
              </a:rPr>
              <a:t>i</a:t>
            </a:r>
            <a:r>
              <a:rPr sz="2300" spc="-10" dirty="0">
                <a:latin typeface="Arial"/>
                <a:cs typeface="Arial"/>
              </a:rPr>
              <a:t>n</a:t>
            </a:r>
            <a:r>
              <a:rPr sz="2300" dirty="0">
                <a:latin typeface="Arial"/>
                <a:cs typeface="Arial"/>
              </a:rPr>
              <a:t>g</a:t>
            </a:r>
            <a:endParaRPr sz="2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6816" y="3627883"/>
            <a:ext cx="4777105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dirty="0">
                <a:latin typeface="Arial"/>
                <a:cs typeface="Arial"/>
              </a:rPr>
              <a:t>Ackno</a:t>
            </a:r>
            <a:r>
              <a:rPr sz="2300" spc="5" dirty="0">
                <a:latin typeface="Arial"/>
                <a:cs typeface="Arial"/>
              </a:rPr>
              <a:t>w</a:t>
            </a:r>
            <a:r>
              <a:rPr sz="2300" spc="-5" dirty="0">
                <a:latin typeface="Arial"/>
                <a:cs typeface="Arial"/>
              </a:rPr>
              <a:t>l</a:t>
            </a:r>
            <a:r>
              <a:rPr sz="2300" dirty="0">
                <a:latin typeface="Arial"/>
                <a:cs typeface="Arial"/>
              </a:rPr>
              <a:t>e</a:t>
            </a:r>
            <a:r>
              <a:rPr sz="2300" spc="-10" dirty="0">
                <a:latin typeface="Arial"/>
                <a:cs typeface="Arial"/>
              </a:rPr>
              <a:t>dg</a:t>
            </a:r>
            <a:r>
              <a:rPr sz="2300" spc="-5" dirty="0">
                <a:latin typeface="Arial"/>
                <a:cs typeface="Arial"/>
              </a:rPr>
              <a:t>in</a:t>
            </a:r>
            <a:r>
              <a:rPr sz="2300" dirty="0">
                <a:latin typeface="Arial"/>
                <a:cs typeface="Arial"/>
              </a:rPr>
              <a:t>g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w</a:t>
            </a:r>
            <a:r>
              <a:rPr sz="2300" dirty="0">
                <a:latin typeface="Arial"/>
                <a:cs typeface="Arial"/>
              </a:rPr>
              <a:t>h</a:t>
            </a:r>
            <a:r>
              <a:rPr sz="2300" spc="-5" dirty="0">
                <a:latin typeface="Arial"/>
                <a:cs typeface="Arial"/>
              </a:rPr>
              <a:t>a</a:t>
            </a:r>
            <a:r>
              <a:rPr sz="2300" dirty="0">
                <a:latin typeface="Arial"/>
                <a:cs typeface="Arial"/>
              </a:rPr>
              <a:t>t</a:t>
            </a:r>
            <a:r>
              <a:rPr sz="2300" spc="3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you</a:t>
            </a:r>
            <a:r>
              <a:rPr sz="2300" spc="4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hav</a:t>
            </a:r>
            <a:r>
              <a:rPr sz="2300" dirty="0">
                <a:latin typeface="Arial"/>
                <a:cs typeface="Arial"/>
              </a:rPr>
              <a:t>e</a:t>
            </a:r>
            <a:r>
              <a:rPr sz="2300" spc="4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he</a:t>
            </a:r>
            <a:r>
              <a:rPr sz="2300" spc="5" dirty="0">
                <a:latin typeface="Arial"/>
                <a:cs typeface="Arial"/>
              </a:rPr>
              <a:t>a</a:t>
            </a:r>
            <a:r>
              <a:rPr sz="2300" dirty="0">
                <a:latin typeface="Arial"/>
                <a:cs typeface="Arial"/>
              </a:rPr>
              <a:t>rd</a:t>
            </a:r>
            <a:endParaRPr sz="2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6816" y="4258820"/>
            <a:ext cx="3707765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spc="-5" dirty="0">
                <a:latin typeface="Arial"/>
                <a:cs typeface="Arial"/>
              </a:rPr>
              <a:t>C</a:t>
            </a:r>
            <a:r>
              <a:rPr sz="2300" dirty="0">
                <a:latin typeface="Arial"/>
                <a:cs typeface="Arial"/>
              </a:rPr>
              <a:t>o</a:t>
            </a:r>
            <a:r>
              <a:rPr sz="2300" spc="-5" dirty="0">
                <a:latin typeface="Arial"/>
                <a:cs typeface="Arial"/>
              </a:rPr>
              <a:t>nc</a:t>
            </a:r>
            <a:r>
              <a:rPr sz="2300" dirty="0">
                <a:latin typeface="Arial"/>
                <a:cs typeface="Arial"/>
              </a:rPr>
              <a:t>l</a:t>
            </a:r>
            <a:r>
              <a:rPr sz="2300" spc="-5" dirty="0">
                <a:latin typeface="Arial"/>
                <a:cs typeface="Arial"/>
              </a:rPr>
              <a:t>udi</a:t>
            </a:r>
            <a:r>
              <a:rPr sz="2300" spc="-15" dirty="0">
                <a:latin typeface="Arial"/>
                <a:cs typeface="Arial"/>
              </a:rPr>
              <a:t>n</a:t>
            </a:r>
            <a:r>
              <a:rPr sz="2300" dirty="0">
                <a:latin typeface="Arial"/>
                <a:cs typeface="Arial"/>
              </a:rPr>
              <a:t>g</a:t>
            </a:r>
            <a:r>
              <a:rPr sz="2300" spc="1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the</a:t>
            </a:r>
            <a:r>
              <a:rPr sz="2300" spc="4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conversati</a:t>
            </a:r>
            <a:r>
              <a:rPr sz="2300" spc="-15" dirty="0">
                <a:latin typeface="Arial"/>
                <a:cs typeface="Arial"/>
              </a:rPr>
              <a:t>o</a:t>
            </a:r>
            <a:r>
              <a:rPr sz="2300" dirty="0">
                <a:latin typeface="Arial"/>
                <a:cs typeface="Arial"/>
              </a:rPr>
              <a:t>n</a:t>
            </a:r>
            <a:endParaRPr sz="2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56816" y="4890010"/>
            <a:ext cx="1990725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spc="-5" dirty="0">
                <a:latin typeface="Arial"/>
                <a:cs typeface="Arial"/>
              </a:rPr>
              <a:t>D</a:t>
            </a:r>
            <a:r>
              <a:rPr sz="2300" dirty="0">
                <a:latin typeface="Arial"/>
                <a:cs typeface="Arial"/>
              </a:rPr>
              <a:t>ocument</a:t>
            </a:r>
            <a:r>
              <a:rPr sz="2300" spc="-20" dirty="0">
                <a:latin typeface="Arial"/>
                <a:cs typeface="Arial"/>
              </a:rPr>
              <a:t>a</a:t>
            </a:r>
            <a:r>
              <a:rPr sz="2300" dirty="0">
                <a:latin typeface="Arial"/>
                <a:cs typeface="Arial"/>
              </a:rPr>
              <a:t>ti</a:t>
            </a:r>
            <a:r>
              <a:rPr sz="2300" spc="-15" dirty="0">
                <a:latin typeface="Arial"/>
                <a:cs typeface="Arial"/>
              </a:rPr>
              <a:t>o</a:t>
            </a:r>
            <a:r>
              <a:rPr sz="2300" dirty="0">
                <a:latin typeface="Arial"/>
                <a:cs typeface="Arial"/>
              </a:rPr>
              <a:t>n</a:t>
            </a:r>
            <a:endParaRPr sz="2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57982" y="5503520"/>
            <a:ext cx="3566795" cy="361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spc="-10" dirty="0">
                <a:latin typeface="Arial"/>
                <a:cs typeface="Arial"/>
              </a:rPr>
              <a:t>Sou</a:t>
            </a:r>
            <a:r>
              <a:rPr sz="1200" i="1" spc="-5" dirty="0">
                <a:latin typeface="Arial"/>
                <a:cs typeface="Arial"/>
              </a:rPr>
              <a:t>rce: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Arial"/>
                <a:cs typeface="Arial"/>
              </a:rPr>
              <a:t>Harv</a:t>
            </a:r>
            <a:r>
              <a:rPr sz="1200" i="1" dirty="0">
                <a:latin typeface="Arial"/>
                <a:cs typeface="Arial"/>
              </a:rPr>
              <a:t>ard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Arial"/>
                <a:cs typeface="Arial"/>
              </a:rPr>
              <a:t>Hos</a:t>
            </a:r>
            <a:r>
              <a:rPr sz="1200" i="1" spc="5" dirty="0">
                <a:latin typeface="Arial"/>
                <a:cs typeface="Arial"/>
              </a:rPr>
              <a:t>p</a:t>
            </a:r>
            <a:r>
              <a:rPr sz="1200" i="1" spc="-5" dirty="0">
                <a:latin typeface="Arial"/>
                <a:cs typeface="Arial"/>
              </a:rPr>
              <a:t>it</a:t>
            </a:r>
            <a:r>
              <a:rPr sz="1200" i="1" dirty="0">
                <a:latin typeface="Arial"/>
                <a:cs typeface="Arial"/>
              </a:rPr>
              <a:t>a</a:t>
            </a:r>
            <a:r>
              <a:rPr sz="1200" i="1" spc="-5" dirty="0">
                <a:latin typeface="Arial"/>
                <a:cs typeface="Arial"/>
              </a:rPr>
              <a:t>ls</a:t>
            </a:r>
            <a:r>
              <a:rPr sz="1200" i="1" dirty="0">
                <a:latin typeface="Arial"/>
                <a:cs typeface="Arial"/>
              </a:rPr>
              <a:t>.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Arial"/>
                <a:cs typeface="Arial"/>
              </a:rPr>
              <a:t>Ca</a:t>
            </a:r>
            <a:r>
              <a:rPr sz="1200" i="1" spc="-15" dirty="0">
                <a:latin typeface="Arial"/>
                <a:cs typeface="Arial"/>
              </a:rPr>
              <a:t>m</a:t>
            </a:r>
            <a:r>
              <a:rPr sz="1200" i="1" dirty="0">
                <a:latin typeface="Arial"/>
                <a:cs typeface="Arial"/>
              </a:rPr>
              <a:t>br</a:t>
            </a:r>
            <a:r>
              <a:rPr sz="1200" i="1" spc="-10" dirty="0">
                <a:latin typeface="Arial"/>
                <a:cs typeface="Arial"/>
              </a:rPr>
              <a:t>i</a:t>
            </a:r>
            <a:r>
              <a:rPr sz="1200" i="1" dirty="0">
                <a:latin typeface="Arial"/>
                <a:cs typeface="Arial"/>
              </a:rPr>
              <a:t>dge</a:t>
            </a:r>
            <a:r>
              <a:rPr sz="1200" i="1" spc="-5" dirty="0">
                <a:latin typeface="Arial"/>
                <a:cs typeface="Arial"/>
              </a:rPr>
              <a:t>,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Arial"/>
                <a:cs typeface="Arial"/>
              </a:rPr>
              <a:t>M</a:t>
            </a:r>
            <a:r>
              <a:rPr sz="1200" i="1" spc="-10" dirty="0">
                <a:latin typeface="Arial"/>
                <a:cs typeface="Arial"/>
              </a:rPr>
              <a:t>A,</a:t>
            </a:r>
            <a:r>
              <a:rPr sz="1200" i="1" spc="3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Arial"/>
                <a:cs typeface="Arial"/>
              </a:rPr>
              <a:t>Harv</a:t>
            </a:r>
            <a:r>
              <a:rPr sz="1200" i="1" dirty="0">
                <a:latin typeface="Arial"/>
                <a:cs typeface="Arial"/>
              </a:rPr>
              <a:t>ard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i="1" spc="-5" dirty="0">
                <a:latin typeface="Arial"/>
                <a:cs typeface="Arial"/>
              </a:rPr>
              <a:t>Univers</a:t>
            </a:r>
            <a:r>
              <a:rPr sz="1200" i="1" spc="-10" dirty="0">
                <a:latin typeface="Arial"/>
                <a:cs typeface="Arial"/>
              </a:rPr>
              <a:t>i</a:t>
            </a:r>
            <a:r>
              <a:rPr sz="1200" i="1" dirty="0">
                <a:latin typeface="Arial"/>
                <a:cs typeface="Arial"/>
              </a:rPr>
              <a:t>t</a:t>
            </a:r>
            <a:r>
              <a:rPr sz="1200" i="1" spc="-85" dirty="0">
                <a:latin typeface="Arial"/>
                <a:cs typeface="Arial"/>
              </a:rPr>
              <a:t>y</a:t>
            </a:r>
            <a:r>
              <a:rPr sz="1200" i="1" dirty="0">
                <a:latin typeface="Arial"/>
                <a:cs typeface="Arial"/>
              </a:rPr>
              <a:t>,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Arial"/>
                <a:cs typeface="Arial"/>
              </a:rPr>
              <a:t>2006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059" y="624840"/>
            <a:ext cx="8232648" cy="1162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494532" y="521208"/>
            <a:ext cx="2328672" cy="15118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9525">
              <a:lnSpc>
                <a:spcPct val="100000"/>
              </a:lnSpc>
            </a:pPr>
            <a:r>
              <a:rPr spc="-25" dirty="0"/>
              <a:t>SPIKES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9305" indent="-342265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789940" algn="l"/>
              </a:tabLst>
            </a:pPr>
            <a:r>
              <a:rPr sz="2800" b="1" spc="-25" dirty="0">
                <a:latin typeface="Arial"/>
                <a:cs typeface="Arial"/>
              </a:rPr>
              <a:t>S</a:t>
            </a:r>
            <a:r>
              <a:rPr spc="-5" dirty="0"/>
              <a:t>harpe</a:t>
            </a:r>
            <a:r>
              <a:rPr dirty="0"/>
              <a:t>n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dirty="0"/>
              <a:t>your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/>
              <a:t>listen</a:t>
            </a:r>
            <a:r>
              <a:rPr spc="-10"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dirty="0"/>
              <a:t>ski</a:t>
            </a:r>
            <a:r>
              <a:rPr spc="-15" dirty="0"/>
              <a:t>l</a:t>
            </a:r>
            <a:r>
              <a:rPr spc="-5" dirty="0"/>
              <a:t>ls</a:t>
            </a:r>
            <a:endParaRPr sz="2800">
              <a:latin typeface="Times New Roman"/>
              <a:cs typeface="Times New Roman"/>
            </a:endParaRPr>
          </a:p>
          <a:p>
            <a:pPr marL="789305" indent="-342265">
              <a:lnSpc>
                <a:spcPct val="100000"/>
              </a:lnSpc>
              <a:spcBef>
                <a:spcPts val="101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789940" algn="l"/>
              </a:tabLst>
            </a:pPr>
            <a:r>
              <a:rPr sz="2800" b="1" spc="-25" dirty="0">
                <a:latin typeface="Arial"/>
                <a:cs typeface="Arial"/>
              </a:rPr>
              <a:t>P</a:t>
            </a:r>
            <a:r>
              <a:rPr spc="-5" dirty="0"/>
              <a:t>a</a:t>
            </a:r>
            <a:r>
              <a:rPr dirty="0"/>
              <a:t>y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15" dirty="0"/>
              <a:t>at</a:t>
            </a:r>
            <a:r>
              <a:rPr spc="-5" dirty="0"/>
              <a:t>tenti</a:t>
            </a:r>
            <a:r>
              <a:rPr spc="-10" dirty="0"/>
              <a:t>o</a:t>
            </a:r>
            <a:r>
              <a:rPr dirty="0"/>
              <a:t>n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/>
              <a:t>t</a:t>
            </a:r>
            <a:r>
              <a:rPr dirty="0"/>
              <a:t>o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/>
              <a:t>pati</a:t>
            </a:r>
            <a:r>
              <a:rPr spc="-10" dirty="0"/>
              <a:t>e</a:t>
            </a:r>
            <a:r>
              <a:rPr spc="-20" dirty="0"/>
              <a:t>n</a:t>
            </a:r>
            <a:r>
              <a:rPr spc="-10" dirty="0"/>
              <a:t>t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" dirty="0"/>
              <a:t>perceptio</a:t>
            </a:r>
            <a:r>
              <a:rPr spc="-10" dirty="0"/>
              <a:t>n</a:t>
            </a:r>
            <a:r>
              <a:rPr dirty="0"/>
              <a:t>s</a:t>
            </a:r>
            <a:endParaRPr sz="2800">
              <a:latin typeface="Times New Roman"/>
              <a:cs typeface="Times New Roman"/>
            </a:endParaRPr>
          </a:p>
          <a:p>
            <a:pPr marL="789305" indent="-342265">
              <a:lnSpc>
                <a:spcPct val="100000"/>
              </a:lnSpc>
              <a:spcBef>
                <a:spcPts val="10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789940" algn="l"/>
              </a:tabLst>
            </a:pPr>
            <a:r>
              <a:rPr sz="2800" b="1" spc="-10" dirty="0">
                <a:latin typeface="Arial"/>
                <a:cs typeface="Arial"/>
              </a:rPr>
              <a:t>I</a:t>
            </a:r>
            <a:r>
              <a:rPr spc="-5" dirty="0"/>
              <a:t>nvit</a:t>
            </a:r>
            <a:r>
              <a:rPr dirty="0"/>
              <a:t>e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10" dirty="0"/>
              <a:t>p</a:t>
            </a:r>
            <a:r>
              <a:rPr spc="-5" dirty="0"/>
              <a:t>atie</a:t>
            </a:r>
            <a:r>
              <a:rPr spc="-10" dirty="0"/>
              <a:t>nt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10" dirty="0"/>
              <a:t>to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10" dirty="0"/>
              <a:t>d</a:t>
            </a:r>
            <a:r>
              <a:rPr spc="-5" dirty="0"/>
              <a:t>isc</a:t>
            </a:r>
            <a:r>
              <a:rPr spc="-10" dirty="0"/>
              <a:t>u</a:t>
            </a:r>
            <a:r>
              <a:rPr dirty="0"/>
              <a:t>ss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5" dirty="0"/>
              <a:t>deta</a:t>
            </a:r>
            <a:r>
              <a:rPr spc="-10" dirty="0"/>
              <a:t>i</a:t>
            </a:r>
            <a:r>
              <a:rPr spc="-5" dirty="0"/>
              <a:t>ls</a:t>
            </a:r>
            <a:endParaRPr sz="2800">
              <a:latin typeface="Times New Roman"/>
              <a:cs typeface="Times New Roman"/>
            </a:endParaRPr>
          </a:p>
          <a:p>
            <a:pPr marL="789305" indent="-342265">
              <a:lnSpc>
                <a:spcPct val="100000"/>
              </a:lnSpc>
              <a:spcBef>
                <a:spcPts val="10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789940" algn="l"/>
              </a:tabLst>
            </a:pPr>
            <a:r>
              <a:rPr sz="2800" b="1" spc="-30" dirty="0">
                <a:latin typeface="Arial"/>
                <a:cs typeface="Arial"/>
              </a:rPr>
              <a:t>K</a:t>
            </a:r>
            <a:r>
              <a:rPr spc="-5" dirty="0"/>
              <a:t>no</a:t>
            </a:r>
            <a:r>
              <a:rPr dirty="0"/>
              <a:t>w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10" dirty="0"/>
              <a:t>fact</a:t>
            </a:r>
            <a:r>
              <a:rPr dirty="0"/>
              <a:t>s</a:t>
            </a:r>
            <a:endParaRPr sz="2800">
              <a:latin typeface="Times New Roman"/>
              <a:cs typeface="Times New Roman"/>
            </a:endParaRPr>
          </a:p>
          <a:p>
            <a:pPr marL="789305" indent="-342265">
              <a:lnSpc>
                <a:spcPct val="100000"/>
              </a:lnSpc>
              <a:spcBef>
                <a:spcPts val="101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789940" algn="l"/>
              </a:tabLst>
            </a:pPr>
            <a:r>
              <a:rPr sz="2800" b="1" spc="-30" dirty="0">
                <a:latin typeface="Arial"/>
                <a:cs typeface="Arial"/>
              </a:rPr>
              <a:t>E</a:t>
            </a:r>
            <a:r>
              <a:rPr spc="-15" dirty="0"/>
              <a:t>x</a:t>
            </a:r>
            <a:r>
              <a:rPr spc="-5" dirty="0"/>
              <a:t>p</a:t>
            </a:r>
            <a:r>
              <a:rPr spc="-10" dirty="0"/>
              <a:t>l</a:t>
            </a:r>
            <a:r>
              <a:rPr spc="-5" dirty="0"/>
              <a:t>or</a:t>
            </a:r>
            <a:r>
              <a:rPr dirty="0"/>
              <a:t>e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5" dirty="0"/>
              <a:t>emoti</a:t>
            </a:r>
            <a:r>
              <a:rPr spc="-10" dirty="0"/>
              <a:t>o</a:t>
            </a:r>
            <a:r>
              <a:rPr spc="-5" dirty="0"/>
              <a:t>n</a:t>
            </a:r>
            <a:r>
              <a:rPr dirty="0"/>
              <a:t>s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5" dirty="0"/>
              <a:t>a</a:t>
            </a:r>
            <a:r>
              <a:rPr spc="-10" dirty="0"/>
              <a:t>n</a:t>
            </a:r>
            <a:r>
              <a:rPr dirty="0"/>
              <a:t>d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5" dirty="0"/>
              <a:t>d</a:t>
            </a:r>
            <a:r>
              <a:rPr spc="-10" dirty="0"/>
              <a:t>e</a:t>
            </a:r>
            <a:r>
              <a:rPr spc="-5" dirty="0"/>
              <a:t>l</a:t>
            </a:r>
            <a:r>
              <a:rPr spc="-10" dirty="0"/>
              <a:t>i</a:t>
            </a:r>
            <a:r>
              <a:rPr dirty="0"/>
              <a:t>ver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5" dirty="0"/>
              <a:t>emp</a:t>
            </a:r>
            <a:r>
              <a:rPr spc="-10" dirty="0"/>
              <a:t>a</a:t>
            </a:r>
            <a:r>
              <a:rPr dirty="0"/>
              <a:t>thy</a:t>
            </a:r>
            <a:endParaRPr sz="2800">
              <a:latin typeface="Times New Roman"/>
              <a:cs typeface="Times New Roman"/>
            </a:endParaRPr>
          </a:p>
          <a:p>
            <a:pPr marL="789305" indent="-342265">
              <a:lnSpc>
                <a:spcPct val="100000"/>
              </a:lnSpc>
              <a:spcBef>
                <a:spcPts val="10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789940" algn="l"/>
              </a:tabLst>
            </a:pPr>
            <a:r>
              <a:rPr sz="2800" b="1" spc="-25" dirty="0">
                <a:latin typeface="Arial"/>
                <a:cs typeface="Arial"/>
              </a:rPr>
              <a:t>S</a:t>
            </a:r>
            <a:r>
              <a:rPr spc="-10" dirty="0"/>
              <a:t>t</a:t>
            </a:r>
            <a:r>
              <a:rPr spc="-5" dirty="0"/>
              <a:t>rateg</a:t>
            </a:r>
            <a:r>
              <a:rPr spc="-10" dirty="0"/>
              <a:t>i</a:t>
            </a:r>
            <a:r>
              <a:rPr dirty="0"/>
              <a:t>ze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/>
              <a:t>ne</a:t>
            </a:r>
            <a:r>
              <a:rPr spc="-15" dirty="0"/>
              <a:t>x</a:t>
            </a:r>
            <a:r>
              <a:rPr spc="-10" dirty="0"/>
              <a:t>t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dirty="0"/>
              <a:t>steps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/>
              <a:t>wit</a:t>
            </a:r>
            <a:r>
              <a:rPr dirty="0"/>
              <a:t>h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/>
              <a:t>patien</a:t>
            </a:r>
            <a:r>
              <a:rPr dirty="0"/>
              <a:t>t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r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/>
              <a:t>family</a:t>
            </a:r>
            <a:endParaRPr sz="2800">
              <a:latin typeface="Times New Roman"/>
              <a:cs typeface="Times New Roman"/>
            </a:endParaRPr>
          </a:p>
          <a:p>
            <a:pPr marL="434340" marR="5080" algn="r">
              <a:lnSpc>
                <a:spcPct val="100000"/>
              </a:lnSpc>
              <a:spcBef>
                <a:spcPts val="2610"/>
              </a:spcBef>
            </a:pPr>
            <a:r>
              <a:rPr sz="1600" i="1" spc="-10" dirty="0">
                <a:latin typeface="Arial"/>
                <a:cs typeface="Arial"/>
              </a:rPr>
              <a:t>Sour</a:t>
            </a:r>
            <a:r>
              <a:rPr sz="1600" i="1" spc="-5" dirty="0">
                <a:latin typeface="Arial"/>
                <a:cs typeface="Arial"/>
              </a:rPr>
              <a:t>c</a:t>
            </a:r>
            <a:r>
              <a:rPr sz="1600" i="1" spc="-15" dirty="0">
                <a:latin typeface="Arial"/>
                <a:cs typeface="Arial"/>
              </a:rPr>
              <a:t>e</a:t>
            </a:r>
            <a:r>
              <a:rPr sz="1600" i="1" spc="-5" dirty="0">
                <a:latin typeface="Arial"/>
                <a:cs typeface="Arial"/>
              </a:rPr>
              <a:t>:</a:t>
            </a:r>
            <a:r>
              <a:rPr sz="1600" i="1" spc="55" dirty="0">
                <a:latin typeface="Times New Roman"/>
                <a:cs typeface="Times New Roman"/>
              </a:rPr>
              <a:t> </a:t>
            </a:r>
            <a:r>
              <a:rPr sz="1600" i="1" spc="-20" dirty="0">
                <a:latin typeface="Arial"/>
                <a:cs typeface="Arial"/>
              </a:rPr>
              <a:t>R</a:t>
            </a:r>
            <a:r>
              <a:rPr sz="1600" i="1" spc="-5" dirty="0">
                <a:latin typeface="Arial"/>
                <a:cs typeface="Arial"/>
              </a:rPr>
              <a:t>.</a:t>
            </a:r>
            <a:r>
              <a:rPr sz="1600" i="1" spc="5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Arial"/>
                <a:cs typeface="Arial"/>
              </a:rPr>
              <a:t>Bu</a:t>
            </a:r>
            <a:r>
              <a:rPr sz="1600" i="1" spc="-5" dirty="0">
                <a:latin typeface="Arial"/>
                <a:cs typeface="Arial"/>
              </a:rPr>
              <a:t>c</a:t>
            </a:r>
            <a:r>
              <a:rPr sz="1600" i="1" spc="-10" dirty="0">
                <a:latin typeface="Arial"/>
                <a:cs typeface="Arial"/>
              </a:rPr>
              <a:t>kl</a:t>
            </a:r>
            <a:r>
              <a:rPr sz="1600" i="1" spc="-15" dirty="0">
                <a:latin typeface="Arial"/>
                <a:cs typeface="Arial"/>
              </a:rPr>
              <a:t>and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059" y="632459"/>
            <a:ext cx="8232648" cy="11460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64307" y="794004"/>
            <a:ext cx="4389120" cy="9631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15262" y="979910"/>
            <a:ext cx="3735704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latin typeface="Arial"/>
                <a:cs typeface="Arial"/>
              </a:rPr>
              <a:t>Lear</a:t>
            </a:r>
            <a:r>
              <a:rPr sz="3600" spc="5" dirty="0">
                <a:latin typeface="Arial"/>
                <a:cs typeface="Arial"/>
              </a:rPr>
              <a:t>n</a:t>
            </a:r>
            <a:r>
              <a:rPr sz="3600" spc="-5" dirty="0">
                <a:latin typeface="Arial"/>
                <a:cs typeface="Arial"/>
              </a:rPr>
              <a:t>in</a:t>
            </a:r>
            <a:r>
              <a:rPr sz="3600" dirty="0">
                <a:latin typeface="Arial"/>
                <a:cs typeface="Arial"/>
              </a:rPr>
              <a:t>g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obj</a:t>
            </a:r>
            <a:r>
              <a:rPr sz="3600" spc="5" dirty="0">
                <a:latin typeface="Arial"/>
                <a:cs typeface="Arial"/>
              </a:rPr>
              <a:t>e</a:t>
            </a:r>
            <a:r>
              <a:rPr sz="3600" dirty="0">
                <a:latin typeface="Arial"/>
                <a:cs typeface="Arial"/>
              </a:rPr>
              <a:t>ctive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890118" y="2217447"/>
            <a:ext cx="7686675" cy="1061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derstan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ys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ic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pati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nts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care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vo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ved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partner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hea</a:t>
            </a:r>
            <a:r>
              <a:rPr sz="2400" spc="-10" dirty="0">
                <a:latin typeface="Arial"/>
                <a:cs typeface="Arial"/>
              </a:rPr>
              <a:t>lth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care,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bot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preventing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har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arni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ro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advers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eve</a:t>
            </a:r>
            <a:r>
              <a:rPr sz="2400" spc="-10" dirty="0">
                <a:latin typeface="Arial"/>
                <a:cs typeface="Arial"/>
              </a:rPr>
              <a:t>nt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059" y="560831"/>
            <a:ext cx="8232648" cy="11460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90700" y="722376"/>
            <a:ext cx="5736336" cy="9631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41653" y="908536"/>
            <a:ext cx="508317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Know</a:t>
            </a:r>
            <a:r>
              <a:rPr sz="3600" spc="5" dirty="0">
                <a:latin typeface="Arial"/>
                <a:cs typeface="Arial"/>
              </a:rPr>
              <a:t>l</a:t>
            </a:r>
            <a:r>
              <a:rPr sz="3600" spc="-5" dirty="0">
                <a:latin typeface="Arial"/>
                <a:cs typeface="Arial"/>
              </a:rPr>
              <a:t>edg</a:t>
            </a:r>
            <a:r>
              <a:rPr sz="3600" dirty="0">
                <a:latin typeface="Arial"/>
                <a:cs typeface="Arial"/>
              </a:rPr>
              <a:t>e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requ</a:t>
            </a:r>
            <a:r>
              <a:rPr sz="3600" spc="5" dirty="0">
                <a:latin typeface="Arial"/>
                <a:cs typeface="Arial"/>
              </a:rPr>
              <a:t>i</a:t>
            </a:r>
            <a:r>
              <a:rPr sz="3600" dirty="0">
                <a:latin typeface="Arial"/>
                <a:cs typeface="Arial"/>
              </a:rPr>
              <a:t>rements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337819" y="2094125"/>
            <a:ext cx="4806950" cy="17995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sic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comm</a:t>
            </a:r>
            <a:r>
              <a:rPr sz="2400" spc="-5" dirty="0">
                <a:latin typeface="Arial"/>
                <a:cs typeface="Arial"/>
              </a:rPr>
              <a:t>un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cation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techn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qu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10" dirty="0">
                <a:latin typeface="Arial"/>
                <a:cs typeface="Arial"/>
              </a:rPr>
              <a:t>Inf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cons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2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procedures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basic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pe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disc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osure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059" y="70103"/>
            <a:ext cx="8232648" cy="7802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12391" y="48767"/>
            <a:ext cx="6091428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63345" y="248008"/>
            <a:ext cx="543814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285"/>
              </a:lnSpc>
            </a:pPr>
            <a:r>
              <a:rPr sz="3600" dirty="0">
                <a:latin typeface="Arial"/>
                <a:cs typeface="Arial"/>
              </a:rPr>
              <a:t>Performance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requirem</a:t>
            </a:r>
            <a:r>
              <a:rPr sz="3600" spc="-5" dirty="0">
                <a:latin typeface="Arial"/>
                <a:cs typeface="Arial"/>
              </a:rPr>
              <a:t>ents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47215" y="891693"/>
            <a:ext cx="7748905" cy="4953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200" spc="-10" dirty="0">
                <a:latin typeface="Arial"/>
                <a:cs typeface="Arial"/>
              </a:rPr>
              <a:t>Acti</a:t>
            </a:r>
            <a:r>
              <a:rPr sz="2200" spc="-25" dirty="0">
                <a:latin typeface="Arial"/>
                <a:cs typeface="Arial"/>
              </a:rPr>
              <a:t>v</a:t>
            </a:r>
            <a:r>
              <a:rPr sz="2200" spc="-15" dirty="0">
                <a:latin typeface="Arial"/>
                <a:cs typeface="Arial"/>
              </a:rPr>
              <a:t>ely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en</a:t>
            </a:r>
            <a:r>
              <a:rPr sz="2200" spc="-15" dirty="0">
                <a:latin typeface="Arial"/>
                <a:cs typeface="Arial"/>
              </a:rPr>
              <a:t>c</a:t>
            </a:r>
            <a:r>
              <a:rPr sz="2200" spc="-20" dirty="0">
                <a:latin typeface="Arial"/>
                <a:cs typeface="Arial"/>
              </a:rPr>
              <a:t>oura</a:t>
            </a:r>
            <a:r>
              <a:rPr sz="2200" spc="-15" dirty="0">
                <a:latin typeface="Arial"/>
                <a:cs typeface="Arial"/>
              </a:rPr>
              <a:t>ge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pat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20" dirty="0">
                <a:latin typeface="Arial"/>
                <a:cs typeface="Arial"/>
              </a:rPr>
              <a:t>ent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an</a:t>
            </a:r>
            <a:r>
              <a:rPr sz="2200" spc="-15" dirty="0">
                <a:latin typeface="Arial"/>
                <a:cs typeface="Arial"/>
              </a:rPr>
              <a:t>d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car</a:t>
            </a:r>
            <a:r>
              <a:rPr sz="2200" spc="-10" dirty="0">
                <a:latin typeface="Arial"/>
                <a:cs typeface="Arial"/>
              </a:rPr>
              <a:t>ers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to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20" dirty="0">
                <a:latin typeface="Arial"/>
                <a:cs typeface="Arial"/>
              </a:rPr>
              <a:t>har</a:t>
            </a:r>
            <a:r>
              <a:rPr sz="2200" spc="-15" dirty="0">
                <a:latin typeface="Arial"/>
                <a:cs typeface="Arial"/>
              </a:rPr>
              <a:t>e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Arial"/>
                <a:cs typeface="Arial"/>
              </a:rPr>
              <a:t>i</a:t>
            </a:r>
            <a:r>
              <a:rPr sz="2200" spc="-20" dirty="0">
                <a:latin typeface="Arial"/>
                <a:cs typeface="Arial"/>
              </a:rPr>
              <a:t>nformation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8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200" spc="-15" dirty="0">
                <a:latin typeface="Arial"/>
                <a:cs typeface="Arial"/>
              </a:rPr>
              <a:t>Show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e</a:t>
            </a:r>
            <a:r>
              <a:rPr sz="2200" spc="-15" dirty="0">
                <a:latin typeface="Arial"/>
                <a:cs typeface="Arial"/>
              </a:rPr>
              <a:t>mpathy,</a:t>
            </a:r>
            <a:r>
              <a:rPr sz="2200" spc="9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ho</a:t>
            </a:r>
            <a:r>
              <a:rPr sz="2200" spc="-10" dirty="0">
                <a:latin typeface="Arial"/>
                <a:cs typeface="Arial"/>
              </a:rPr>
              <a:t>n</a:t>
            </a:r>
            <a:r>
              <a:rPr sz="2200" spc="-20" dirty="0">
                <a:latin typeface="Arial"/>
                <a:cs typeface="Arial"/>
              </a:rPr>
              <a:t>e</a:t>
            </a:r>
            <a:r>
              <a:rPr sz="2200" spc="-10" dirty="0">
                <a:latin typeface="Arial"/>
                <a:cs typeface="Arial"/>
              </a:rPr>
              <a:t>sty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an</a:t>
            </a:r>
            <a:r>
              <a:rPr sz="2200" spc="-15" dirty="0">
                <a:latin typeface="Arial"/>
                <a:cs typeface="Arial"/>
              </a:rPr>
              <a:t>d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res</a:t>
            </a:r>
            <a:r>
              <a:rPr sz="2200" spc="-20" dirty="0">
                <a:latin typeface="Arial"/>
                <a:cs typeface="Arial"/>
              </a:rPr>
              <a:t>pe</a:t>
            </a:r>
            <a:r>
              <a:rPr sz="2200" spc="-10" dirty="0">
                <a:latin typeface="Arial"/>
                <a:cs typeface="Arial"/>
              </a:rPr>
              <a:t>ct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for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p</a:t>
            </a:r>
            <a:r>
              <a:rPr sz="2200" spc="-10" dirty="0">
                <a:latin typeface="Arial"/>
                <a:cs typeface="Arial"/>
              </a:rPr>
              <a:t>atie</a:t>
            </a:r>
            <a:r>
              <a:rPr sz="2200" spc="-15" dirty="0">
                <a:latin typeface="Arial"/>
                <a:cs typeface="Arial"/>
              </a:rPr>
              <a:t>nts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a</a:t>
            </a:r>
            <a:r>
              <a:rPr sz="2200" spc="-15" dirty="0">
                <a:latin typeface="Arial"/>
                <a:cs typeface="Arial"/>
              </a:rPr>
              <a:t>nd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c</a:t>
            </a:r>
            <a:r>
              <a:rPr sz="2200" spc="-15" dirty="0">
                <a:latin typeface="Arial"/>
                <a:cs typeface="Arial"/>
              </a:rPr>
              <a:t>arers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8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200" spc="-25" dirty="0">
                <a:latin typeface="Arial"/>
                <a:cs typeface="Arial"/>
              </a:rPr>
              <a:t>Com</a:t>
            </a:r>
            <a:r>
              <a:rPr sz="2200" spc="-30" dirty="0">
                <a:latin typeface="Arial"/>
                <a:cs typeface="Arial"/>
              </a:rPr>
              <a:t>m</a:t>
            </a:r>
            <a:r>
              <a:rPr sz="2200" spc="-20" dirty="0">
                <a:latin typeface="Arial"/>
                <a:cs typeface="Arial"/>
              </a:rPr>
              <a:t>un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c</a:t>
            </a:r>
            <a:r>
              <a:rPr sz="2200" spc="-10" dirty="0">
                <a:latin typeface="Arial"/>
                <a:cs typeface="Arial"/>
              </a:rPr>
              <a:t>ate</a:t>
            </a:r>
            <a:r>
              <a:rPr sz="2200" spc="8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eff</a:t>
            </a:r>
            <a:r>
              <a:rPr sz="2200" spc="-10" dirty="0">
                <a:latin typeface="Arial"/>
                <a:cs typeface="Arial"/>
              </a:rPr>
              <a:t>ect</a:t>
            </a:r>
            <a:r>
              <a:rPr sz="2200" spc="-15" dirty="0">
                <a:latin typeface="Arial"/>
                <a:cs typeface="Arial"/>
              </a:rPr>
              <a:t>ively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8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200" spc="-10" dirty="0">
                <a:latin typeface="Arial"/>
                <a:cs typeface="Arial"/>
              </a:rPr>
              <a:t>Obtaini</a:t>
            </a:r>
            <a:r>
              <a:rPr sz="2200" spc="-20" dirty="0">
                <a:latin typeface="Arial"/>
                <a:cs typeface="Arial"/>
              </a:rPr>
              <a:t>n</a:t>
            </a:r>
            <a:r>
              <a:rPr sz="2200" spc="-15" dirty="0">
                <a:latin typeface="Arial"/>
                <a:cs typeface="Arial"/>
              </a:rPr>
              <a:t>g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Arial"/>
                <a:cs typeface="Arial"/>
              </a:rPr>
              <a:t>i</a:t>
            </a:r>
            <a:r>
              <a:rPr sz="2200" spc="-20" dirty="0">
                <a:latin typeface="Arial"/>
                <a:cs typeface="Arial"/>
              </a:rPr>
              <a:t>nforme</a:t>
            </a:r>
            <a:r>
              <a:rPr sz="2200" spc="-15" dirty="0">
                <a:latin typeface="Arial"/>
                <a:cs typeface="Arial"/>
              </a:rPr>
              <a:t>d</a:t>
            </a:r>
            <a:r>
              <a:rPr sz="2200" spc="8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co</a:t>
            </a:r>
            <a:r>
              <a:rPr sz="2200" spc="-10" dirty="0">
                <a:latin typeface="Arial"/>
                <a:cs typeface="Arial"/>
              </a:rPr>
              <a:t>n</a:t>
            </a:r>
            <a:r>
              <a:rPr sz="2200" spc="-15" dirty="0">
                <a:latin typeface="Arial"/>
                <a:cs typeface="Arial"/>
              </a:rPr>
              <a:t>se</a:t>
            </a:r>
            <a:r>
              <a:rPr sz="2200" spc="-10" dirty="0">
                <a:latin typeface="Arial"/>
                <a:cs typeface="Arial"/>
              </a:rPr>
              <a:t>nt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ts val="2375"/>
              </a:lnSpc>
              <a:spcBef>
                <a:spcPts val="158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200" spc="-15" dirty="0">
                <a:latin typeface="Arial"/>
                <a:cs typeface="Arial"/>
              </a:rPr>
              <a:t>Show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re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-10" dirty="0">
                <a:latin typeface="Arial"/>
                <a:cs typeface="Arial"/>
              </a:rPr>
              <a:t>p</a:t>
            </a:r>
            <a:r>
              <a:rPr sz="2200" spc="-15" dirty="0">
                <a:latin typeface="Arial"/>
                <a:cs typeface="Arial"/>
              </a:rPr>
              <a:t>e</a:t>
            </a:r>
            <a:r>
              <a:rPr sz="2200" spc="-10" dirty="0">
                <a:latin typeface="Arial"/>
                <a:cs typeface="Arial"/>
              </a:rPr>
              <a:t>ct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for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ea</a:t>
            </a:r>
            <a:r>
              <a:rPr sz="2200" spc="-10" dirty="0">
                <a:latin typeface="Arial"/>
                <a:cs typeface="Arial"/>
              </a:rPr>
              <a:t>c</a:t>
            </a:r>
            <a:r>
              <a:rPr sz="2200" spc="-15" dirty="0">
                <a:latin typeface="Arial"/>
                <a:cs typeface="Arial"/>
              </a:rPr>
              <a:t>h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pat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0" dirty="0">
                <a:latin typeface="Arial"/>
                <a:cs typeface="Arial"/>
              </a:rPr>
              <a:t>ent’s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differenc</a:t>
            </a:r>
            <a:r>
              <a:rPr sz="2200" spc="-15" dirty="0">
                <a:latin typeface="Arial"/>
                <a:cs typeface="Arial"/>
              </a:rPr>
              <a:t>e</a:t>
            </a:r>
            <a:r>
              <a:rPr sz="2200" spc="-10" dirty="0">
                <a:latin typeface="Arial"/>
                <a:cs typeface="Arial"/>
              </a:rPr>
              <a:t>s,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rel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gious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and</a:t>
            </a:r>
            <a:endParaRPr sz="2200">
              <a:latin typeface="Arial"/>
              <a:cs typeface="Arial"/>
            </a:endParaRPr>
          </a:p>
          <a:p>
            <a:pPr marL="355600">
              <a:lnSpc>
                <a:spcPts val="2375"/>
              </a:lnSpc>
            </a:pPr>
            <a:r>
              <a:rPr sz="2200" spc="-15" dirty="0">
                <a:latin typeface="Arial"/>
                <a:cs typeface="Arial"/>
              </a:rPr>
              <a:t>c</a:t>
            </a:r>
            <a:r>
              <a:rPr sz="2200" spc="-10" dirty="0">
                <a:latin typeface="Arial"/>
                <a:cs typeface="Arial"/>
              </a:rPr>
              <a:t>u</a:t>
            </a:r>
            <a:r>
              <a:rPr sz="2200" spc="-15" dirty="0">
                <a:latin typeface="Arial"/>
                <a:cs typeface="Arial"/>
              </a:rPr>
              <a:t>lt</a:t>
            </a:r>
            <a:r>
              <a:rPr sz="2200" spc="-10" dirty="0">
                <a:latin typeface="Arial"/>
                <a:cs typeface="Arial"/>
              </a:rPr>
              <a:t>ural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b</a:t>
            </a:r>
            <a:r>
              <a:rPr sz="2200" spc="-15" dirty="0">
                <a:latin typeface="Arial"/>
                <a:cs typeface="Arial"/>
              </a:rPr>
              <a:t>e</a:t>
            </a:r>
            <a:r>
              <a:rPr sz="2200" spc="-10" dirty="0">
                <a:latin typeface="Arial"/>
                <a:cs typeface="Arial"/>
              </a:rPr>
              <a:t>l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efs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an</a:t>
            </a:r>
            <a:r>
              <a:rPr sz="2200" spc="-15" dirty="0">
                <a:latin typeface="Arial"/>
                <a:cs typeface="Arial"/>
              </a:rPr>
              <a:t>d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in</a:t>
            </a:r>
            <a:r>
              <a:rPr sz="2200" spc="-20" dirty="0">
                <a:latin typeface="Arial"/>
                <a:cs typeface="Arial"/>
              </a:rPr>
              <a:t>d</a:t>
            </a:r>
            <a:r>
              <a:rPr sz="2200" spc="-10" dirty="0">
                <a:latin typeface="Arial"/>
                <a:cs typeface="Arial"/>
              </a:rPr>
              <a:t>ividual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n</a:t>
            </a:r>
            <a:r>
              <a:rPr sz="2200" spc="-20" dirty="0">
                <a:latin typeface="Arial"/>
                <a:cs typeface="Arial"/>
              </a:rPr>
              <a:t>ee</a:t>
            </a:r>
            <a:r>
              <a:rPr sz="2200" spc="-10" dirty="0">
                <a:latin typeface="Arial"/>
                <a:cs typeface="Arial"/>
              </a:rPr>
              <a:t>d</a:t>
            </a:r>
            <a:r>
              <a:rPr sz="2200" spc="-15" dirty="0">
                <a:latin typeface="Arial"/>
                <a:cs typeface="Arial"/>
              </a:rPr>
              <a:t>s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800">
              <a:latin typeface="Times New Roman"/>
              <a:cs typeface="Times New Roman"/>
            </a:endParaRPr>
          </a:p>
          <a:p>
            <a:pPr marL="355600" marR="939800" indent="-342900">
              <a:lnSpc>
                <a:spcPts val="211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200" spc="-20" dirty="0">
                <a:latin typeface="Arial"/>
                <a:cs typeface="Arial"/>
              </a:rPr>
              <a:t>De</a:t>
            </a:r>
            <a:r>
              <a:rPr sz="2200" spc="-10" dirty="0">
                <a:latin typeface="Arial"/>
                <a:cs typeface="Arial"/>
              </a:rPr>
              <a:t>scri</a:t>
            </a:r>
            <a:r>
              <a:rPr sz="2200" spc="-15" dirty="0">
                <a:latin typeface="Arial"/>
                <a:cs typeface="Arial"/>
              </a:rPr>
              <a:t>be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a</a:t>
            </a:r>
            <a:r>
              <a:rPr sz="2200" spc="-20" dirty="0">
                <a:latin typeface="Arial"/>
                <a:cs typeface="Arial"/>
              </a:rPr>
              <a:t>n</a:t>
            </a:r>
            <a:r>
              <a:rPr sz="2200" spc="-15" dirty="0">
                <a:latin typeface="Arial"/>
                <a:cs typeface="Arial"/>
              </a:rPr>
              <a:t>d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un</a:t>
            </a:r>
            <a:r>
              <a:rPr sz="2200" spc="-10" dirty="0">
                <a:latin typeface="Arial"/>
                <a:cs typeface="Arial"/>
              </a:rPr>
              <a:t>d</a:t>
            </a:r>
            <a:r>
              <a:rPr sz="2200" spc="-15" dirty="0">
                <a:latin typeface="Arial"/>
                <a:cs typeface="Arial"/>
              </a:rPr>
              <a:t>er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15" dirty="0">
                <a:latin typeface="Arial"/>
                <a:cs typeface="Arial"/>
              </a:rPr>
              <a:t>tand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the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b</a:t>
            </a:r>
            <a:r>
              <a:rPr sz="2200" spc="-15" dirty="0">
                <a:latin typeface="Arial"/>
                <a:cs typeface="Arial"/>
              </a:rPr>
              <a:t>as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c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st</a:t>
            </a:r>
            <a:r>
              <a:rPr sz="2200" spc="-20" dirty="0">
                <a:latin typeface="Arial"/>
                <a:cs typeface="Arial"/>
              </a:rPr>
              <a:t>ep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n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a</a:t>
            </a:r>
            <a:r>
              <a:rPr sz="2200" spc="-15" dirty="0">
                <a:latin typeface="Arial"/>
                <a:cs typeface="Arial"/>
              </a:rPr>
              <a:t>n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o</a:t>
            </a:r>
            <a:r>
              <a:rPr sz="2200" spc="-15" dirty="0">
                <a:latin typeface="Arial"/>
                <a:cs typeface="Arial"/>
              </a:rPr>
              <a:t>p</a:t>
            </a:r>
            <a:r>
              <a:rPr sz="2200" spc="-20" dirty="0">
                <a:latin typeface="Arial"/>
                <a:cs typeface="Arial"/>
              </a:rPr>
              <a:t>en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d</a:t>
            </a:r>
            <a:r>
              <a:rPr sz="2200" spc="-10" dirty="0">
                <a:latin typeface="Arial"/>
                <a:cs typeface="Arial"/>
              </a:rPr>
              <a:t>iscl</a:t>
            </a:r>
            <a:r>
              <a:rPr sz="2200" spc="-15" dirty="0">
                <a:latin typeface="Arial"/>
                <a:cs typeface="Arial"/>
              </a:rPr>
              <a:t>os</a:t>
            </a:r>
            <a:r>
              <a:rPr sz="2200" spc="-10" dirty="0">
                <a:latin typeface="Arial"/>
                <a:cs typeface="Arial"/>
              </a:rPr>
              <a:t>ure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proc</a:t>
            </a:r>
            <a:r>
              <a:rPr sz="2200" spc="-10" dirty="0">
                <a:latin typeface="Arial"/>
                <a:cs typeface="Arial"/>
              </a:rPr>
              <a:t>e</a:t>
            </a:r>
            <a:r>
              <a:rPr sz="2200" spc="-15" dirty="0">
                <a:latin typeface="Arial"/>
                <a:cs typeface="Arial"/>
              </a:rPr>
              <a:t>ss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60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200" spc="-15" dirty="0">
                <a:latin typeface="Arial"/>
                <a:cs typeface="Arial"/>
              </a:rPr>
              <a:t>App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15" dirty="0">
                <a:latin typeface="Arial"/>
                <a:cs typeface="Arial"/>
              </a:rPr>
              <a:t>y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pat</a:t>
            </a:r>
            <a:r>
              <a:rPr sz="2200" spc="-5" dirty="0">
                <a:latin typeface="Arial"/>
                <a:cs typeface="Arial"/>
              </a:rPr>
              <a:t>i</a:t>
            </a:r>
            <a:r>
              <a:rPr sz="2200" spc="-20" dirty="0">
                <a:latin typeface="Arial"/>
                <a:cs typeface="Arial"/>
              </a:rPr>
              <a:t>en</a:t>
            </a:r>
            <a:r>
              <a:rPr sz="2200" spc="0" dirty="0">
                <a:latin typeface="Arial"/>
                <a:cs typeface="Arial"/>
              </a:rPr>
              <a:t>t</a:t>
            </a:r>
            <a:r>
              <a:rPr sz="2200" spc="-10" dirty="0">
                <a:latin typeface="Arial"/>
                <a:cs typeface="Arial"/>
              </a:rPr>
              <a:t>-</a:t>
            </a:r>
            <a:r>
              <a:rPr sz="2200" spc="-20" dirty="0">
                <a:latin typeface="Arial"/>
                <a:cs typeface="Arial"/>
              </a:rPr>
              <a:t>en</a:t>
            </a:r>
            <a:r>
              <a:rPr sz="2200" spc="-10" dirty="0">
                <a:latin typeface="Arial"/>
                <a:cs typeface="Arial"/>
              </a:rPr>
              <a:t>g</a:t>
            </a:r>
            <a:r>
              <a:rPr sz="2200" spc="-20" dirty="0">
                <a:latin typeface="Arial"/>
                <a:cs typeface="Arial"/>
              </a:rPr>
              <a:t>ag</a:t>
            </a:r>
            <a:r>
              <a:rPr sz="2200" spc="-10" dirty="0">
                <a:latin typeface="Arial"/>
                <a:cs typeface="Arial"/>
              </a:rPr>
              <a:t>e</a:t>
            </a:r>
            <a:r>
              <a:rPr sz="2200" spc="-15" dirty="0">
                <a:latin typeface="Arial"/>
                <a:cs typeface="Arial"/>
              </a:rPr>
              <a:t>ment</a:t>
            </a:r>
            <a:r>
              <a:rPr sz="2200" spc="9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th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20" dirty="0">
                <a:latin typeface="Arial"/>
                <a:cs typeface="Arial"/>
              </a:rPr>
              <a:t>n</a:t>
            </a:r>
            <a:r>
              <a:rPr sz="2200" spc="-10" dirty="0">
                <a:latin typeface="Arial"/>
                <a:cs typeface="Arial"/>
              </a:rPr>
              <a:t>ki</a:t>
            </a:r>
            <a:r>
              <a:rPr sz="2200" spc="-15" dirty="0">
                <a:latin typeface="Arial"/>
                <a:cs typeface="Arial"/>
              </a:rPr>
              <a:t>ng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n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a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cl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20" dirty="0">
                <a:latin typeface="Arial"/>
                <a:cs typeface="Arial"/>
              </a:rPr>
              <a:t>n</a:t>
            </a:r>
            <a:r>
              <a:rPr sz="2200" spc="-10" dirty="0">
                <a:latin typeface="Arial"/>
                <a:cs typeface="Arial"/>
              </a:rPr>
              <a:t>ica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a</a:t>
            </a:r>
            <a:r>
              <a:rPr sz="2200" spc="-10" dirty="0">
                <a:latin typeface="Arial"/>
                <a:cs typeface="Arial"/>
              </a:rPr>
              <a:t>ctivit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20" dirty="0">
                <a:latin typeface="Arial"/>
                <a:cs typeface="Arial"/>
              </a:rPr>
              <a:t>es</a:t>
            </a:r>
            <a:endParaRPr sz="2200">
              <a:latin typeface="Arial"/>
              <a:cs typeface="Arial"/>
            </a:endParaRPr>
          </a:p>
          <a:p>
            <a:pPr marL="355600" marR="387350" indent="-342900">
              <a:lnSpc>
                <a:spcPts val="2110"/>
              </a:lnSpc>
              <a:spcBef>
                <a:spcPts val="209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200" spc="-20" dirty="0">
                <a:latin typeface="Arial"/>
                <a:cs typeface="Arial"/>
              </a:rPr>
              <a:t>Demon</a:t>
            </a:r>
            <a:r>
              <a:rPr sz="2200" spc="-10" dirty="0">
                <a:latin typeface="Arial"/>
                <a:cs typeface="Arial"/>
              </a:rPr>
              <a:t>strate</a:t>
            </a:r>
            <a:r>
              <a:rPr sz="2200" spc="8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ab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0" dirty="0">
                <a:latin typeface="Arial"/>
                <a:cs typeface="Arial"/>
              </a:rPr>
              <a:t>l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0" dirty="0">
                <a:latin typeface="Arial"/>
                <a:cs typeface="Arial"/>
              </a:rPr>
              <a:t>ty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to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rec</a:t>
            </a:r>
            <a:r>
              <a:rPr sz="2200" spc="-10" dirty="0">
                <a:latin typeface="Arial"/>
                <a:cs typeface="Arial"/>
              </a:rPr>
              <a:t>o</a:t>
            </a:r>
            <a:r>
              <a:rPr sz="2200" spc="-20" dirty="0">
                <a:latin typeface="Arial"/>
                <a:cs typeface="Arial"/>
              </a:rPr>
              <a:t>gn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ze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the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p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20" dirty="0">
                <a:latin typeface="Arial"/>
                <a:cs typeface="Arial"/>
              </a:rPr>
              <a:t>a</a:t>
            </a:r>
            <a:r>
              <a:rPr sz="2200" spc="-10" dirty="0">
                <a:latin typeface="Arial"/>
                <a:cs typeface="Arial"/>
              </a:rPr>
              <a:t>c</a:t>
            </a:r>
            <a:r>
              <a:rPr sz="2200" spc="-15" dirty="0">
                <a:latin typeface="Arial"/>
                <a:cs typeface="Arial"/>
              </a:rPr>
              <a:t>e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of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p</a:t>
            </a:r>
            <a:r>
              <a:rPr sz="2200" spc="-10" dirty="0">
                <a:latin typeface="Arial"/>
                <a:cs typeface="Arial"/>
              </a:rPr>
              <a:t>atie</a:t>
            </a:r>
            <a:r>
              <a:rPr sz="2200" spc="-20" dirty="0">
                <a:latin typeface="Arial"/>
                <a:cs typeface="Arial"/>
              </a:rPr>
              <a:t>n</a:t>
            </a:r>
            <a:r>
              <a:rPr sz="2200" spc="30" dirty="0">
                <a:latin typeface="Arial"/>
                <a:cs typeface="Arial"/>
              </a:rPr>
              <a:t>t</a:t>
            </a:r>
            <a:r>
              <a:rPr sz="2200" spc="-15" dirty="0">
                <a:latin typeface="Arial"/>
                <a:cs typeface="Arial"/>
              </a:rPr>
              <a:t>-and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c</a:t>
            </a:r>
            <a:r>
              <a:rPr sz="2200" spc="-10" dirty="0">
                <a:latin typeface="Arial"/>
                <a:cs typeface="Arial"/>
              </a:rPr>
              <a:t>are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spc="-10" dirty="0">
                <a:latin typeface="Arial"/>
                <a:cs typeface="Arial"/>
              </a:rPr>
              <a:t>-</a:t>
            </a:r>
            <a:r>
              <a:rPr sz="2200" spc="-20" dirty="0">
                <a:latin typeface="Arial"/>
                <a:cs typeface="Arial"/>
              </a:rPr>
              <a:t>en</a:t>
            </a:r>
            <a:r>
              <a:rPr sz="2200" spc="-10" dirty="0">
                <a:latin typeface="Arial"/>
                <a:cs typeface="Arial"/>
              </a:rPr>
              <a:t>g</a:t>
            </a:r>
            <a:r>
              <a:rPr sz="2200" spc="-20" dirty="0">
                <a:latin typeface="Arial"/>
                <a:cs typeface="Arial"/>
              </a:rPr>
              <a:t>ag</a:t>
            </a:r>
            <a:r>
              <a:rPr sz="2200" spc="-10" dirty="0">
                <a:latin typeface="Arial"/>
                <a:cs typeface="Arial"/>
              </a:rPr>
              <a:t>e</a:t>
            </a:r>
            <a:r>
              <a:rPr sz="2200" spc="-15" dirty="0">
                <a:latin typeface="Arial"/>
                <a:cs typeface="Arial"/>
              </a:rPr>
              <a:t>ment</a:t>
            </a:r>
            <a:r>
              <a:rPr sz="2200" spc="9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n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g</a:t>
            </a:r>
            <a:r>
              <a:rPr sz="2200" spc="-15" dirty="0">
                <a:latin typeface="Arial"/>
                <a:cs typeface="Arial"/>
              </a:rPr>
              <a:t>o</a:t>
            </a:r>
            <a:r>
              <a:rPr sz="2200" spc="-20" dirty="0">
                <a:latin typeface="Arial"/>
                <a:cs typeface="Arial"/>
              </a:rPr>
              <a:t>o</a:t>
            </a:r>
            <a:r>
              <a:rPr sz="2200" spc="-15" dirty="0">
                <a:latin typeface="Arial"/>
                <a:cs typeface="Arial"/>
              </a:rPr>
              <a:t>d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c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1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n</a:t>
            </a:r>
            <a:r>
              <a:rPr sz="2200" spc="-10" dirty="0">
                <a:latin typeface="Arial"/>
                <a:cs typeface="Arial"/>
              </a:rPr>
              <a:t>ic</a:t>
            </a:r>
            <a:r>
              <a:rPr sz="2200" spc="-2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manag</a:t>
            </a:r>
            <a:r>
              <a:rPr sz="2200" spc="-20" dirty="0">
                <a:latin typeface="Arial"/>
                <a:cs typeface="Arial"/>
              </a:rPr>
              <a:t>ement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6908" y="286511"/>
            <a:ext cx="8232648" cy="996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24355" y="99060"/>
            <a:ext cx="6521196" cy="15118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75309" y="297418"/>
            <a:ext cx="5869940" cy="457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285"/>
              </a:lnSpc>
            </a:pPr>
            <a:r>
              <a:rPr sz="3600" dirty="0">
                <a:latin typeface="Arial"/>
                <a:cs typeface="Arial"/>
              </a:rPr>
              <a:t>Gaining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a</a:t>
            </a:r>
            <a:r>
              <a:rPr sz="3600" dirty="0">
                <a:latin typeface="Arial"/>
                <a:cs typeface="Arial"/>
              </a:rPr>
              <a:t>n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informe</a:t>
            </a:r>
            <a:r>
              <a:rPr sz="3600" dirty="0">
                <a:latin typeface="Arial"/>
                <a:cs typeface="Arial"/>
              </a:rPr>
              <a:t>d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consent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47215" y="1034817"/>
            <a:ext cx="7902575" cy="4818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dia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nos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2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degre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ncertaint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di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gn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sis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3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R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sks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vo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ved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tr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tment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ts val="2300"/>
              </a:lnSpc>
              <a:spcBef>
                <a:spcPts val="228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benefit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treatm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risks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no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avi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reatment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5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Inform</a:t>
            </a:r>
            <a:r>
              <a:rPr sz="2400" spc="-5" dirty="0">
                <a:latin typeface="Arial"/>
                <a:cs typeface="Arial"/>
              </a:rPr>
              <a:t>ati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very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time</a:t>
            </a:r>
            <a:endParaRPr sz="2400">
              <a:latin typeface="Arial"/>
              <a:cs typeface="Arial"/>
            </a:endParaRPr>
          </a:p>
          <a:p>
            <a:pPr marL="355600" marR="149225" indent="-342900">
              <a:lnSpc>
                <a:spcPts val="2300"/>
              </a:lnSpc>
              <a:spcBef>
                <a:spcPts val="228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15" dirty="0">
                <a:latin typeface="Arial"/>
                <a:cs typeface="Arial"/>
              </a:rPr>
              <a:t>me,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positi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2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,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qu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ficatio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peri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nc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ea</a:t>
            </a:r>
            <a:r>
              <a:rPr sz="2400" spc="-10" dirty="0">
                <a:latin typeface="Arial"/>
                <a:cs typeface="Arial"/>
              </a:rPr>
              <a:t>lth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rkers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wh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ovi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care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reat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ent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ts val="2590"/>
              </a:lnSpc>
              <a:spcBef>
                <a:spcPts val="175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lit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costs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serv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req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ire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after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565"/>
              </a:lnSpc>
            </a:pPr>
            <a:r>
              <a:rPr sz="2400" spc="-5" dirty="0">
                <a:latin typeface="Arial"/>
                <a:cs typeface="Arial"/>
              </a:rPr>
              <a:t>disc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arg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ro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hos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ital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6908" y="598931"/>
            <a:ext cx="8282939" cy="12603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40864" y="542544"/>
            <a:ext cx="4666488" cy="15118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91818" y="729339"/>
            <a:ext cx="388620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30" dirty="0">
                <a:latin typeface="Arial"/>
                <a:cs typeface="Arial"/>
              </a:rPr>
              <a:t>SEGUE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Arial"/>
                <a:cs typeface="Arial"/>
              </a:rPr>
              <a:t>f</a:t>
            </a:r>
            <a:r>
              <a:rPr sz="3600" dirty="0">
                <a:latin typeface="Arial"/>
                <a:cs typeface="Arial"/>
              </a:rPr>
              <a:t>rame</a:t>
            </a:r>
            <a:r>
              <a:rPr sz="3600" spc="5" dirty="0">
                <a:latin typeface="Arial"/>
                <a:cs typeface="Arial"/>
              </a:rPr>
              <a:t>w</a:t>
            </a:r>
            <a:r>
              <a:rPr sz="3600" spc="-5" dirty="0">
                <a:latin typeface="Arial"/>
                <a:cs typeface="Arial"/>
              </a:rPr>
              <a:t>ork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618546" y="1656572"/>
            <a:ext cx="5518150" cy="248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500" spc="-15" dirty="0">
                <a:latin typeface="Arial"/>
                <a:cs typeface="Arial"/>
              </a:rPr>
              <a:t>Set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Arial"/>
                <a:cs typeface="Arial"/>
              </a:rPr>
              <a:t>t</a:t>
            </a:r>
            <a:r>
              <a:rPr sz="2500" spc="-20" dirty="0">
                <a:latin typeface="Arial"/>
                <a:cs typeface="Arial"/>
              </a:rPr>
              <a:t>h</a:t>
            </a:r>
            <a:r>
              <a:rPr sz="2500" spc="-15" dirty="0">
                <a:latin typeface="Arial"/>
                <a:cs typeface="Arial"/>
              </a:rPr>
              <a:t>e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Arial"/>
                <a:cs typeface="Arial"/>
              </a:rPr>
              <a:t>sta</a:t>
            </a:r>
            <a:r>
              <a:rPr sz="2500" spc="-20" dirty="0">
                <a:latin typeface="Arial"/>
                <a:cs typeface="Arial"/>
              </a:rPr>
              <a:t>ge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0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500" spc="-10" dirty="0">
                <a:latin typeface="Arial"/>
                <a:cs typeface="Arial"/>
              </a:rPr>
              <a:t>Elicit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inf</a:t>
            </a:r>
            <a:r>
              <a:rPr sz="2500" spc="-10" dirty="0">
                <a:latin typeface="Arial"/>
                <a:cs typeface="Arial"/>
              </a:rPr>
              <a:t>o</a:t>
            </a:r>
            <a:r>
              <a:rPr sz="2500" spc="-15" dirty="0">
                <a:latin typeface="Arial"/>
                <a:cs typeface="Arial"/>
              </a:rPr>
              <a:t>rmation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0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500" spc="-15" dirty="0">
                <a:latin typeface="Arial"/>
                <a:cs typeface="Arial"/>
              </a:rPr>
              <a:t>Give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information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0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500" spc="-20" dirty="0">
                <a:latin typeface="Arial"/>
                <a:cs typeface="Arial"/>
              </a:rPr>
              <a:t>Und</a:t>
            </a:r>
            <a:r>
              <a:rPr sz="2500" spc="-10" dirty="0">
                <a:latin typeface="Arial"/>
                <a:cs typeface="Arial"/>
              </a:rPr>
              <a:t>e</a:t>
            </a:r>
            <a:r>
              <a:rPr sz="2500" spc="-15" dirty="0">
                <a:latin typeface="Arial"/>
                <a:cs typeface="Arial"/>
              </a:rPr>
              <a:t>rstand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the</a:t>
            </a:r>
            <a:r>
              <a:rPr sz="2500" spc="5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p</a:t>
            </a:r>
            <a:r>
              <a:rPr sz="2500" spc="-10" dirty="0">
                <a:latin typeface="Arial"/>
                <a:cs typeface="Arial"/>
              </a:rPr>
              <a:t>atient’s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p</a:t>
            </a:r>
            <a:r>
              <a:rPr sz="2500" spc="-10" dirty="0">
                <a:latin typeface="Arial"/>
                <a:cs typeface="Arial"/>
              </a:rPr>
              <a:t>e</a:t>
            </a:r>
            <a:r>
              <a:rPr sz="2500" spc="-15" dirty="0">
                <a:latin typeface="Arial"/>
                <a:cs typeface="Arial"/>
              </a:rPr>
              <a:t>rspective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0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500" spc="-15" dirty="0">
                <a:latin typeface="Arial"/>
                <a:cs typeface="Arial"/>
              </a:rPr>
              <a:t>End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the</a:t>
            </a:r>
            <a:r>
              <a:rPr sz="2500" spc="7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e</a:t>
            </a:r>
            <a:r>
              <a:rPr sz="2500" spc="-10" dirty="0">
                <a:latin typeface="Arial"/>
                <a:cs typeface="Arial"/>
              </a:rPr>
              <a:t>n</a:t>
            </a:r>
            <a:r>
              <a:rPr sz="2500" spc="-15" dirty="0">
                <a:latin typeface="Arial"/>
                <a:cs typeface="Arial"/>
              </a:rPr>
              <a:t>cou</a:t>
            </a:r>
            <a:r>
              <a:rPr sz="2500" spc="-20" dirty="0">
                <a:latin typeface="Arial"/>
                <a:cs typeface="Arial"/>
              </a:rPr>
              <a:t>nt</a:t>
            </a:r>
            <a:r>
              <a:rPr sz="2500" spc="-10" dirty="0">
                <a:latin typeface="Arial"/>
                <a:cs typeface="Arial"/>
              </a:rPr>
              <a:t>er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83185" y="5194265"/>
            <a:ext cx="294068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Arial"/>
                <a:cs typeface="Arial"/>
              </a:rPr>
              <a:t>Sour</a:t>
            </a:r>
            <a:r>
              <a:rPr sz="1600" i="1" spc="-5" dirty="0">
                <a:latin typeface="Arial"/>
                <a:cs typeface="Arial"/>
              </a:rPr>
              <a:t>c</a:t>
            </a:r>
            <a:r>
              <a:rPr sz="1600" i="1" spc="-15" dirty="0">
                <a:latin typeface="Arial"/>
                <a:cs typeface="Arial"/>
              </a:rPr>
              <a:t>e</a:t>
            </a:r>
            <a:r>
              <a:rPr sz="1600" i="1" spc="-5" dirty="0">
                <a:latin typeface="Arial"/>
                <a:cs typeface="Arial"/>
              </a:rPr>
              <a:t>:</a:t>
            </a:r>
            <a:r>
              <a:rPr sz="1600" i="1" spc="55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Arial"/>
                <a:cs typeface="Arial"/>
              </a:rPr>
              <a:t>Northwest</a:t>
            </a:r>
            <a:r>
              <a:rPr sz="1600" i="1" spc="-10" dirty="0">
                <a:latin typeface="Arial"/>
                <a:cs typeface="Arial"/>
              </a:rPr>
              <a:t>ern</a:t>
            </a:r>
            <a:r>
              <a:rPr sz="1600" i="1" spc="75" dirty="0">
                <a:latin typeface="Times New Roman"/>
                <a:cs typeface="Times New Roman"/>
              </a:rPr>
              <a:t> </a:t>
            </a:r>
            <a:r>
              <a:rPr sz="1600" i="1" spc="-20" dirty="0">
                <a:latin typeface="Arial"/>
                <a:cs typeface="Arial"/>
              </a:rPr>
              <a:t>Un</a:t>
            </a:r>
            <a:r>
              <a:rPr sz="1600" i="1" spc="-10" dirty="0">
                <a:latin typeface="Arial"/>
                <a:cs typeface="Arial"/>
              </a:rPr>
              <a:t>iv</a:t>
            </a:r>
            <a:r>
              <a:rPr sz="1600" i="1" spc="-15" dirty="0">
                <a:latin typeface="Arial"/>
                <a:cs typeface="Arial"/>
              </a:rPr>
              <a:t>ers</a:t>
            </a:r>
            <a:r>
              <a:rPr sz="1600" i="1" dirty="0">
                <a:latin typeface="Arial"/>
                <a:cs typeface="Arial"/>
              </a:rPr>
              <a:t>i</a:t>
            </a:r>
            <a:r>
              <a:rPr sz="1600" i="1" spc="-10" dirty="0">
                <a:latin typeface="Arial"/>
                <a:cs typeface="Arial"/>
              </a:rPr>
              <a:t>ty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6908" y="199644"/>
            <a:ext cx="8232648" cy="11460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48839" y="361188"/>
            <a:ext cx="4872227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99794" y="547983"/>
            <a:ext cx="421957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latin typeface="Arial"/>
                <a:cs typeface="Arial"/>
              </a:rPr>
              <a:t>Cu</a:t>
            </a:r>
            <a:r>
              <a:rPr sz="3600" spc="5" dirty="0">
                <a:latin typeface="Arial"/>
                <a:cs typeface="Arial"/>
              </a:rPr>
              <a:t>l</a:t>
            </a:r>
            <a:r>
              <a:rPr sz="3600" dirty="0">
                <a:latin typeface="Arial"/>
                <a:cs typeface="Arial"/>
              </a:rPr>
              <a:t>tural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competence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690174" y="1589045"/>
            <a:ext cx="7315834" cy="3819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derstan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cu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tural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differences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K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ow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on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’s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own cu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tural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ues</a:t>
            </a:r>
            <a:endParaRPr sz="2400">
              <a:latin typeface="Arial"/>
              <a:cs typeface="Arial"/>
            </a:endParaRPr>
          </a:p>
          <a:p>
            <a:pPr marL="355600" marR="730885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derstan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that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pe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pl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hav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differen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ys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terp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etin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world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1786E2"/>
              </a:buClr>
              <a:buFont typeface="Wingdings"/>
              <a:buChar char=""/>
            </a:pP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K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that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cu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tural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be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efs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impac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health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Be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wi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ng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fit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th the patient’s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cu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tural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 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thnic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backgrou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68" y="496823"/>
            <a:ext cx="9133331" cy="11460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5447" y="658368"/>
            <a:ext cx="8985504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5483" y="844916"/>
            <a:ext cx="8333105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Patient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role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i</a:t>
            </a:r>
            <a:r>
              <a:rPr sz="3600" dirty="0">
                <a:latin typeface="Arial"/>
                <a:cs typeface="Arial"/>
              </a:rPr>
              <a:t>n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Arial"/>
                <a:cs typeface="Arial"/>
              </a:rPr>
              <a:t>m</a:t>
            </a:r>
            <a:r>
              <a:rPr sz="3600" spc="-5" dirty="0">
                <a:latin typeface="Arial"/>
                <a:cs typeface="Arial"/>
              </a:rPr>
              <a:t>inim</a:t>
            </a:r>
            <a:r>
              <a:rPr sz="3600" spc="10" dirty="0">
                <a:latin typeface="Arial"/>
                <a:cs typeface="Arial"/>
              </a:rPr>
              <a:t>i</a:t>
            </a:r>
            <a:r>
              <a:rPr sz="3600" dirty="0">
                <a:latin typeface="Arial"/>
                <a:cs typeface="Arial"/>
              </a:rPr>
              <a:t>zing</a:t>
            </a:r>
            <a:r>
              <a:rPr sz="3600" spc="7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advers</a:t>
            </a:r>
            <a:r>
              <a:rPr sz="3600" dirty="0">
                <a:latin typeface="Arial"/>
                <a:cs typeface="Arial"/>
              </a:rPr>
              <a:t>e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events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618546" y="1876447"/>
            <a:ext cx="7672070" cy="269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91948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tients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wan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vo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ved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lt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care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(depe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di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wh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ch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tasks)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1786E2"/>
              </a:buClr>
              <a:buFont typeface="Wingdings"/>
              <a:buChar char=""/>
            </a:pPr>
            <a:endParaRPr sz="3200">
              <a:latin typeface="Times New Roman"/>
              <a:cs typeface="Times New Roman"/>
            </a:endParaRPr>
          </a:p>
          <a:p>
            <a:pPr marL="895350" lvl="1" indent="-358775">
              <a:lnSpc>
                <a:spcPct val="100000"/>
              </a:lnSpc>
              <a:buClr>
                <a:srgbClr val="1786E2"/>
              </a:buClr>
              <a:buSzPct val="150000"/>
              <a:buFont typeface="Arial"/>
              <a:buChar char="•"/>
              <a:tabLst>
                <a:tab pos="895985" algn="l"/>
              </a:tabLst>
            </a:pPr>
            <a:r>
              <a:rPr sz="2200" spc="-15" dirty="0">
                <a:latin typeface="Arial"/>
                <a:cs typeface="Arial"/>
              </a:rPr>
              <a:t>85%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of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p</a:t>
            </a:r>
            <a:r>
              <a:rPr sz="2200" spc="-10" dirty="0">
                <a:latin typeface="Arial"/>
                <a:cs typeface="Arial"/>
              </a:rPr>
              <a:t>atie</a:t>
            </a:r>
            <a:r>
              <a:rPr sz="2200" spc="-15" dirty="0">
                <a:latin typeface="Arial"/>
                <a:cs typeface="Arial"/>
              </a:rPr>
              <a:t>nts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wer</a:t>
            </a:r>
            <a:r>
              <a:rPr sz="2200" spc="-15" dirty="0">
                <a:latin typeface="Arial"/>
                <a:cs typeface="Arial"/>
              </a:rPr>
              <a:t>e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c</a:t>
            </a:r>
            <a:r>
              <a:rPr sz="2200" spc="-10" dirty="0">
                <a:latin typeface="Arial"/>
                <a:cs typeface="Arial"/>
              </a:rPr>
              <a:t>o</a:t>
            </a:r>
            <a:r>
              <a:rPr sz="2200" spc="-15" dirty="0">
                <a:latin typeface="Arial"/>
                <a:cs typeface="Arial"/>
              </a:rPr>
              <a:t>mfortab</a:t>
            </a:r>
            <a:r>
              <a:rPr sz="2200" spc="-10" dirty="0">
                <a:latin typeface="Arial"/>
                <a:cs typeface="Arial"/>
              </a:rPr>
              <a:t>l</a:t>
            </a:r>
            <a:r>
              <a:rPr sz="2200" spc="-15" dirty="0">
                <a:latin typeface="Arial"/>
                <a:cs typeface="Arial"/>
              </a:rPr>
              <a:t>e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a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15" dirty="0">
                <a:latin typeface="Arial"/>
                <a:cs typeface="Arial"/>
              </a:rPr>
              <a:t>k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20" dirty="0">
                <a:latin typeface="Arial"/>
                <a:cs typeface="Arial"/>
              </a:rPr>
              <a:t>n</a:t>
            </a:r>
            <a:r>
              <a:rPr sz="2200" spc="-15" dirty="0">
                <a:latin typeface="Arial"/>
                <a:cs typeface="Arial"/>
              </a:rPr>
              <a:t>g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abo</a:t>
            </a:r>
            <a:r>
              <a:rPr sz="2200" spc="-10" dirty="0">
                <a:latin typeface="Arial"/>
                <a:cs typeface="Arial"/>
              </a:rPr>
              <a:t>ut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a</a:t>
            </a:r>
            <a:endParaRPr sz="2200">
              <a:latin typeface="Arial"/>
              <a:cs typeface="Arial"/>
            </a:endParaRPr>
          </a:p>
          <a:p>
            <a:pPr marL="817244">
              <a:lnSpc>
                <a:spcPct val="100000"/>
              </a:lnSpc>
            </a:pPr>
            <a:r>
              <a:rPr sz="2200" spc="-15" dirty="0">
                <a:latin typeface="Arial"/>
                <a:cs typeface="Arial"/>
              </a:rPr>
              <a:t>medi</a:t>
            </a:r>
            <a:r>
              <a:rPr sz="2200" spc="-10" dirty="0">
                <a:latin typeface="Arial"/>
                <a:cs typeface="Arial"/>
              </a:rPr>
              <a:t>cat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on</a:t>
            </a:r>
            <a:r>
              <a:rPr sz="2200" dirty="0">
                <a:latin typeface="Arial"/>
                <a:cs typeface="Arial"/>
              </a:rPr>
              <a:t>’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purpo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15" dirty="0">
                <a:latin typeface="Arial"/>
                <a:cs typeface="Arial"/>
              </a:rPr>
              <a:t>e</a:t>
            </a:r>
            <a:endParaRPr sz="2200">
              <a:latin typeface="Arial"/>
              <a:cs typeface="Arial"/>
            </a:endParaRPr>
          </a:p>
          <a:p>
            <a:pPr marL="817244" lvl="1" indent="-280670">
              <a:lnSpc>
                <a:spcPct val="100000"/>
              </a:lnSpc>
              <a:spcBef>
                <a:spcPts val="525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17880" algn="l"/>
              </a:tabLst>
            </a:pPr>
            <a:r>
              <a:rPr sz="2200" spc="-15" dirty="0">
                <a:latin typeface="Arial"/>
                <a:cs typeface="Arial"/>
              </a:rPr>
              <a:t>46%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Arial"/>
                <a:cs typeface="Arial"/>
              </a:rPr>
              <a:t>w</a:t>
            </a:r>
            <a:r>
              <a:rPr sz="2200" spc="-15" dirty="0">
                <a:latin typeface="Arial"/>
                <a:cs typeface="Arial"/>
              </a:rPr>
              <a:t>ere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very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un</a:t>
            </a:r>
            <a:r>
              <a:rPr sz="2200" spc="-10" dirty="0">
                <a:latin typeface="Arial"/>
                <a:cs typeface="Arial"/>
              </a:rPr>
              <a:t>c</a:t>
            </a:r>
            <a:r>
              <a:rPr sz="2200" spc="-20" dirty="0">
                <a:latin typeface="Arial"/>
                <a:cs typeface="Arial"/>
              </a:rPr>
              <a:t>omfort</a:t>
            </a:r>
            <a:r>
              <a:rPr sz="2200" spc="-10" dirty="0">
                <a:latin typeface="Arial"/>
                <a:cs typeface="Arial"/>
              </a:rPr>
              <a:t>a</a:t>
            </a:r>
            <a:r>
              <a:rPr sz="2200" spc="-20" dirty="0">
                <a:latin typeface="Arial"/>
                <a:cs typeface="Arial"/>
              </a:rPr>
              <a:t>b</a:t>
            </a:r>
            <a:r>
              <a:rPr sz="2200" spc="-10" dirty="0">
                <a:latin typeface="Arial"/>
                <a:cs typeface="Arial"/>
              </a:rPr>
              <a:t>le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ab</a:t>
            </a:r>
            <a:r>
              <a:rPr sz="2200" spc="-10" dirty="0">
                <a:latin typeface="Arial"/>
                <a:cs typeface="Arial"/>
              </a:rPr>
              <a:t>o</a:t>
            </a:r>
            <a:r>
              <a:rPr sz="2200" spc="-20" dirty="0">
                <a:latin typeface="Arial"/>
                <a:cs typeface="Arial"/>
              </a:rPr>
              <a:t>u</a:t>
            </a:r>
            <a:r>
              <a:rPr sz="2200" spc="-10" dirty="0">
                <a:latin typeface="Arial"/>
                <a:cs typeface="Arial"/>
              </a:rPr>
              <a:t>t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a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15" dirty="0">
                <a:latin typeface="Arial"/>
                <a:cs typeface="Arial"/>
              </a:rPr>
              <a:t>k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20" dirty="0">
                <a:latin typeface="Arial"/>
                <a:cs typeface="Arial"/>
              </a:rPr>
              <a:t>n</a:t>
            </a:r>
            <a:r>
              <a:rPr sz="2200" spc="-15" dirty="0">
                <a:latin typeface="Arial"/>
                <a:cs typeface="Arial"/>
              </a:rPr>
              <a:t>g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hea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10" dirty="0">
                <a:latin typeface="Arial"/>
                <a:cs typeface="Arial"/>
              </a:rPr>
              <a:t>t</a:t>
            </a:r>
            <a:r>
              <a:rPr sz="2200" spc="20" dirty="0">
                <a:latin typeface="Arial"/>
                <a:cs typeface="Arial"/>
              </a:rPr>
              <a:t>h</a:t>
            </a:r>
            <a:r>
              <a:rPr sz="2200" spc="-10" dirty="0">
                <a:latin typeface="Arial"/>
                <a:cs typeface="Arial"/>
              </a:rPr>
              <a:t>-care</a:t>
            </a:r>
            <a:endParaRPr sz="2200">
              <a:latin typeface="Arial"/>
              <a:cs typeface="Arial"/>
            </a:endParaRPr>
          </a:p>
          <a:p>
            <a:pPr marL="817244">
              <a:lnSpc>
                <a:spcPct val="100000"/>
              </a:lnSpc>
            </a:pPr>
            <a:r>
              <a:rPr sz="2200" spc="-20" dirty="0">
                <a:latin typeface="Arial"/>
                <a:cs typeface="Arial"/>
              </a:rPr>
              <a:t>worker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whethe</a:t>
            </a:r>
            <a:r>
              <a:rPr sz="2200" spc="-10" dirty="0">
                <a:latin typeface="Arial"/>
                <a:cs typeface="Arial"/>
              </a:rPr>
              <a:t>r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they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ha</a:t>
            </a:r>
            <a:r>
              <a:rPr sz="2200" spc="-15" dirty="0">
                <a:latin typeface="Arial"/>
                <a:cs typeface="Arial"/>
              </a:rPr>
              <a:t>d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wa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20" dirty="0">
                <a:latin typeface="Arial"/>
                <a:cs typeface="Arial"/>
              </a:rPr>
              <a:t>he</a:t>
            </a:r>
            <a:r>
              <a:rPr sz="2200" spc="-15" dirty="0">
                <a:latin typeface="Arial"/>
                <a:cs typeface="Arial"/>
              </a:rPr>
              <a:t>d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t</a:t>
            </a:r>
            <a:r>
              <a:rPr sz="2200" spc="-20" dirty="0">
                <a:latin typeface="Arial"/>
                <a:cs typeface="Arial"/>
              </a:rPr>
              <a:t>he</a:t>
            </a:r>
            <a:r>
              <a:rPr sz="2200" spc="-10" dirty="0">
                <a:latin typeface="Arial"/>
                <a:cs typeface="Arial"/>
              </a:rPr>
              <a:t>ir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han</a:t>
            </a:r>
            <a:r>
              <a:rPr sz="2200" spc="-15" dirty="0">
                <a:latin typeface="Arial"/>
                <a:cs typeface="Arial"/>
              </a:rPr>
              <a:t>ds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6908" y="425195"/>
            <a:ext cx="8232648" cy="11460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93848" y="586740"/>
            <a:ext cx="3983735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45056" y="773535"/>
            <a:ext cx="332994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Open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discl</a:t>
            </a:r>
            <a:r>
              <a:rPr sz="3600" spc="5" dirty="0">
                <a:latin typeface="Arial"/>
                <a:cs typeface="Arial"/>
              </a:rPr>
              <a:t>o</a:t>
            </a:r>
            <a:r>
              <a:rPr sz="3600" dirty="0">
                <a:latin typeface="Arial"/>
                <a:cs typeface="Arial"/>
              </a:rPr>
              <a:t>sure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890118" y="2415821"/>
            <a:ext cx="7513955" cy="1428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10" dirty="0">
                <a:latin typeface="Arial"/>
                <a:cs typeface="Arial"/>
              </a:rPr>
              <a:t>Inf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patie</a:t>
            </a:r>
            <a:r>
              <a:rPr sz="2400" spc="-10" dirty="0">
                <a:latin typeface="Arial"/>
                <a:cs typeface="Arial"/>
              </a:rPr>
              <a:t>nts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fam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ba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outcome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lth</a:t>
            </a:r>
            <a:r>
              <a:rPr sz="2400" dirty="0">
                <a:latin typeface="Arial"/>
                <a:cs typeface="Arial"/>
              </a:rPr>
              <a:t>-care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reatment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disti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gu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shed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ro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bad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outcome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tha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pecte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ro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dise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inju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tr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ted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506</Words>
  <Application>Microsoft Office PowerPoint</Application>
  <PresentationFormat>Bildschirmpräsentation (4:3)</PresentationFormat>
  <Paragraphs>128</Paragraphs>
  <Slides>14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Key principles of open disclosure</vt:lpstr>
      <vt:lpstr>PowerPoint-Präsentation</vt:lpstr>
      <vt:lpstr>PowerPoint-Präsentation</vt:lpstr>
      <vt:lpstr>PowerPoint-Präsentation</vt:lpstr>
      <vt:lpstr>SPIKES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2018-03-13T11:17:31Z</dcterms:created>
  <dcterms:modified xsi:type="dcterms:W3CDTF">2018-03-13T10:17:33Z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2018-03-13T00:00:00Z</vt:filetime>
  </property>
  <property fmtid="{D5CDD505-2E9C-101B-9397-08002B2CF9AE}" pid="3" name="LastSaved">
    <vt:filetime>2018-03-13T00:00:00Z</vt:filetime>
  </property>
</Properties>
</file>