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916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65"/>
                </a:solidFill>
                <a:latin typeface="Arial"/>
                <a:cs typeface="Arial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65"/>
                </a:solidFill>
                <a:latin typeface="Arial"/>
                <a:cs typeface="Arial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65"/>
                </a:solidFill>
                <a:latin typeface="Arial"/>
                <a:cs typeface="Arial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65"/>
                </a:solidFill>
                <a:latin typeface="Arial"/>
                <a:cs typeface="Arial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216639" y="6015037"/>
            <a:ext cx="2409825" cy="7873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977126"/>
            <a:ext cx="9144000" cy="880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956304"/>
            <a:ext cx="9144000" cy="901700"/>
          </a:xfrm>
          <a:custGeom>
            <a:avLst/>
            <a:gdLst/>
            <a:ahLst/>
            <a:cxnLst/>
            <a:rect l="l" t="t" r="r" b="b"/>
            <a:pathLst>
              <a:path w="9144000" h="901700">
                <a:moveTo>
                  <a:pt x="0" y="901695"/>
                </a:moveTo>
                <a:lnTo>
                  <a:pt x="9144000" y="901695"/>
                </a:lnTo>
                <a:lnTo>
                  <a:pt x="9144000" y="0"/>
                </a:lnTo>
                <a:lnTo>
                  <a:pt x="0" y="0"/>
                </a:lnTo>
                <a:lnTo>
                  <a:pt x="0" y="901695"/>
                </a:lnTo>
              </a:path>
            </a:pathLst>
          </a:custGeom>
          <a:solidFill>
            <a:srgbClr val="679C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14339" y="5949950"/>
            <a:ext cx="3365510" cy="8635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972559" y="6049433"/>
            <a:ext cx="1337171" cy="8301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9"/>
            <a:ext cx="9144000" cy="59499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65"/>
                </a:solidFill>
                <a:latin typeface="Arial"/>
                <a:cs typeface="Arial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216639" y="6015037"/>
            <a:ext cx="2409825" cy="7873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977126"/>
            <a:ext cx="9144000" cy="8808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956304"/>
            <a:ext cx="9144000" cy="901700"/>
          </a:xfrm>
          <a:custGeom>
            <a:avLst/>
            <a:gdLst/>
            <a:ahLst/>
            <a:cxnLst/>
            <a:rect l="l" t="t" r="r" b="b"/>
            <a:pathLst>
              <a:path w="9144000" h="901700">
                <a:moveTo>
                  <a:pt x="0" y="901695"/>
                </a:moveTo>
                <a:lnTo>
                  <a:pt x="9144000" y="901695"/>
                </a:lnTo>
                <a:lnTo>
                  <a:pt x="9144000" y="0"/>
                </a:lnTo>
                <a:lnTo>
                  <a:pt x="0" y="0"/>
                </a:lnTo>
                <a:lnTo>
                  <a:pt x="0" y="901695"/>
                </a:lnTo>
              </a:path>
            </a:pathLst>
          </a:custGeom>
          <a:solidFill>
            <a:srgbClr val="679C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14339" y="5949950"/>
            <a:ext cx="3365510" cy="86359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972559" y="6049433"/>
            <a:ext cx="1337171" cy="83010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52801" y="465694"/>
            <a:ext cx="7038397" cy="1031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7215" y="1517425"/>
            <a:ext cx="8049569" cy="3905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99561" y="6233966"/>
            <a:ext cx="2927350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50688" y="6443865"/>
            <a:ext cx="221615" cy="275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00065"/>
                </a:solidFill>
                <a:latin typeface="Arial"/>
                <a:cs typeface="Arial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3227" y="952246"/>
            <a:ext cx="6856730" cy="163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ct val="100000"/>
              </a:lnSpc>
            </a:pPr>
            <a:r>
              <a:rPr sz="4000" spc="-25" dirty="0">
                <a:latin typeface="Arial"/>
                <a:cs typeface="Arial"/>
              </a:rPr>
              <a:t>To</a:t>
            </a:r>
            <a:r>
              <a:rPr sz="4000" spc="-40" dirty="0">
                <a:latin typeface="Arial"/>
                <a:cs typeface="Arial"/>
              </a:rPr>
              <a:t>p</a:t>
            </a:r>
            <a:r>
              <a:rPr sz="4000" spc="-15" dirty="0">
                <a:latin typeface="Arial"/>
                <a:cs typeface="Arial"/>
              </a:rPr>
              <a:t>i</a:t>
            </a:r>
            <a:r>
              <a:rPr sz="4000" spc="-20" dirty="0">
                <a:latin typeface="Arial"/>
                <a:cs typeface="Arial"/>
              </a:rPr>
              <a:t>c</a:t>
            </a:r>
            <a:r>
              <a:rPr sz="4000" spc="120" dirty="0">
                <a:latin typeface="Times New Roman"/>
                <a:cs typeface="Times New Roman"/>
              </a:rPr>
              <a:t> </a:t>
            </a:r>
            <a:r>
              <a:rPr sz="4000" spc="-25" dirty="0">
                <a:latin typeface="Arial"/>
                <a:cs typeface="Arial"/>
              </a:rPr>
              <a:t>4</a:t>
            </a:r>
            <a:endParaRPr sz="4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000" spc="-25" dirty="0">
                <a:latin typeface="Arial"/>
                <a:cs typeface="Arial"/>
              </a:rPr>
              <a:t>Being</a:t>
            </a:r>
            <a:r>
              <a:rPr sz="4000" spc="105" dirty="0">
                <a:latin typeface="Times New Roman"/>
                <a:cs typeface="Times New Roman"/>
              </a:rPr>
              <a:t> </a:t>
            </a:r>
            <a:r>
              <a:rPr sz="4000" spc="-30" dirty="0">
                <a:latin typeface="Arial"/>
                <a:cs typeface="Arial"/>
              </a:rPr>
              <a:t>a</a:t>
            </a:r>
            <a:r>
              <a:rPr sz="4000" spc="-25" dirty="0">
                <a:latin typeface="Arial"/>
                <a:cs typeface="Arial"/>
              </a:rPr>
              <a:t>n</a:t>
            </a:r>
            <a:r>
              <a:rPr sz="4000" spc="114" dirty="0">
                <a:latin typeface="Times New Roman"/>
                <a:cs typeface="Times New Roman"/>
              </a:rPr>
              <a:t> </a:t>
            </a:r>
            <a:r>
              <a:rPr sz="4000" spc="-25" dirty="0">
                <a:latin typeface="Arial"/>
                <a:cs typeface="Arial"/>
              </a:rPr>
              <a:t>effe</a:t>
            </a:r>
            <a:r>
              <a:rPr sz="4000" spc="-10" dirty="0">
                <a:latin typeface="Arial"/>
                <a:cs typeface="Arial"/>
              </a:rPr>
              <a:t>cti</a:t>
            </a:r>
            <a:r>
              <a:rPr sz="4000" spc="-15" dirty="0">
                <a:latin typeface="Arial"/>
                <a:cs typeface="Arial"/>
              </a:rPr>
              <a:t>v</a:t>
            </a:r>
            <a:r>
              <a:rPr sz="4000" spc="-25" dirty="0">
                <a:latin typeface="Arial"/>
                <a:cs typeface="Arial"/>
              </a:rPr>
              <a:t>e</a:t>
            </a:r>
            <a:r>
              <a:rPr sz="4000" spc="110" dirty="0">
                <a:latin typeface="Times New Roman"/>
                <a:cs typeface="Times New Roman"/>
              </a:rPr>
              <a:t> </a:t>
            </a:r>
            <a:r>
              <a:rPr sz="4000" spc="-25" dirty="0">
                <a:latin typeface="Arial"/>
                <a:cs typeface="Arial"/>
              </a:rPr>
              <a:t>team</a:t>
            </a:r>
            <a:r>
              <a:rPr sz="4000" spc="120" dirty="0">
                <a:latin typeface="Times New Roman"/>
                <a:cs typeface="Times New Roman"/>
              </a:rPr>
              <a:t> </a:t>
            </a:r>
            <a:r>
              <a:rPr sz="4000" spc="-25" dirty="0">
                <a:latin typeface="Arial"/>
                <a:cs typeface="Arial"/>
              </a:rPr>
              <a:t>player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03569" y="2852796"/>
            <a:ext cx="2789301" cy="31416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133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6908" y="199644"/>
            <a:ext cx="8282939" cy="1530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0163" y="553212"/>
            <a:ext cx="8121396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0806" y="740014"/>
            <a:ext cx="7468870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latin typeface="Arial"/>
                <a:cs typeface="Arial"/>
              </a:rPr>
              <a:t>Ho</a:t>
            </a:r>
            <a:r>
              <a:rPr sz="3600" dirty="0">
                <a:latin typeface="Arial"/>
                <a:cs typeface="Arial"/>
              </a:rPr>
              <a:t>w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d</a:t>
            </a:r>
            <a:r>
              <a:rPr sz="3600" dirty="0">
                <a:latin typeface="Arial"/>
                <a:cs typeface="Arial"/>
              </a:rPr>
              <a:t>o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teams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improv</a:t>
            </a:r>
            <a:r>
              <a:rPr sz="3600" dirty="0">
                <a:latin typeface="Arial"/>
                <a:cs typeface="Arial"/>
              </a:rPr>
              <a:t>e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patien</a:t>
            </a:r>
            <a:r>
              <a:rPr sz="3600" dirty="0">
                <a:latin typeface="Arial"/>
                <a:cs typeface="Arial"/>
              </a:rPr>
              <a:t>t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care?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735701" y="6515196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000065"/>
                </a:solidFill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7215" y="1804953"/>
            <a:ext cx="8129905" cy="3116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27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ms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re</a:t>
            </a:r>
            <a:r>
              <a:rPr sz="2400" spc="-1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rese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pragm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tic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mprove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tie</a:t>
            </a:r>
            <a:r>
              <a:rPr sz="2400" spc="-1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care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1786E2"/>
              </a:buClr>
              <a:buFont typeface="Wingdings"/>
              <a:buChar char="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285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eam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improv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care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eve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of:</a:t>
            </a:r>
            <a:endParaRPr sz="2400">
              <a:latin typeface="Arial"/>
              <a:cs typeface="Arial"/>
            </a:endParaRPr>
          </a:p>
          <a:p>
            <a:pPr marL="835660" lvl="1" indent="-365760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836294" algn="l"/>
              </a:tabLst>
            </a:pPr>
            <a:r>
              <a:rPr sz="2400" spc="-2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organ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zation</a:t>
            </a:r>
            <a:endParaRPr sz="2400">
              <a:latin typeface="Arial"/>
              <a:cs typeface="Arial"/>
            </a:endParaRPr>
          </a:p>
          <a:p>
            <a:pPr marL="835660" lvl="1" indent="-365760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836294" algn="l"/>
              </a:tabLst>
            </a:pPr>
            <a:r>
              <a:rPr sz="2400" spc="-2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patie</a:t>
            </a:r>
            <a:r>
              <a:rPr sz="2400" spc="-10" dirty="0">
                <a:latin typeface="Arial"/>
                <a:cs typeface="Arial"/>
              </a:rPr>
              <a:t>nt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outcome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safety</a:t>
            </a:r>
            <a:endParaRPr sz="2400">
              <a:latin typeface="Arial"/>
              <a:cs typeface="Arial"/>
            </a:endParaRPr>
          </a:p>
          <a:p>
            <a:pPr marL="835660" lvl="1" indent="-365760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836294" algn="l"/>
              </a:tabLst>
            </a:pPr>
            <a:r>
              <a:rPr sz="2400" spc="-2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who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  <a:p>
            <a:pPr marL="835660" lvl="1" indent="-365760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836294" algn="l"/>
              </a:tabLst>
            </a:pPr>
            <a:r>
              <a:rPr sz="2400" spc="-2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div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du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member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6908" y="199644"/>
            <a:ext cx="8427720" cy="1530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26591" y="553212"/>
            <a:ext cx="7514844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320" rIns="0" bIns="0" rtlCol="0">
            <a:spAutoFit/>
          </a:bodyPr>
          <a:lstStyle/>
          <a:p>
            <a:pPr marL="136525">
              <a:lnSpc>
                <a:spcPct val="100000"/>
              </a:lnSpc>
            </a:pPr>
            <a:r>
              <a:rPr spc="-5" dirty="0"/>
              <a:t>Ho</a:t>
            </a:r>
            <a:r>
              <a:rPr dirty="0"/>
              <a:t>w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5" dirty="0"/>
              <a:t>d</a:t>
            </a:r>
            <a:r>
              <a:rPr dirty="0"/>
              <a:t>o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dirty="0"/>
              <a:t>teams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20" dirty="0"/>
              <a:t>f</a:t>
            </a:r>
            <a:r>
              <a:rPr spc="-5" dirty="0"/>
              <a:t>or</a:t>
            </a:r>
            <a:r>
              <a:rPr dirty="0"/>
              <a:t>m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5" dirty="0"/>
              <a:t>an</a:t>
            </a:r>
            <a:r>
              <a:rPr dirty="0"/>
              <a:t>d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5" dirty="0"/>
              <a:t>develop?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1330" rIns="0" bIns="0" rtlCol="0">
            <a:spAutoFit/>
          </a:bodyPr>
          <a:lstStyle/>
          <a:p>
            <a:pPr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816963" y="1783752"/>
            <a:ext cx="7386955" cy="292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9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uckma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tifi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four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tages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format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dev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pment: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3500">
              <a:latin typeface="Times New Roman"/>
              <a:cs typeface="Times New Roman"/>
            </a:endParaRPr>
          </a:p>
          <a:p>
            <a:pPr marL="497205" indent="-370205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spc="-2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spc="-10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torming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spc="-25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erfo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ming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15106" y="5657596"/>
            <a:ext cx="247332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Arial"/>
                <a:cs typeface="Arial"/>
              </a:rPr>
              <a:t>Source:</a:t>
            </a:r>
            <a:r>
              <a:rPr sz="1600" i="1" spc="5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Arial"/>
                <a:cs typeface="Arial"/>
              </a:rPr>
              <a:t>B.</a:t>
            </a:r>
            <a:r>
              <a:rPr sz="1600" i="1" spc="40" dirty="0">
                <a:latin typeface="Times New Roman"/>
                <a:cs typeface="Times New Roman"/>
              </a:rPr>
              <a:t> </a:t>
            </a:r>
            <a:r>
              <a:rPr sz="1600" i="1" spc="-135" dirty="0">
                <a:latin typeface="Arial"/>
                <a:cs typeface="Arial"/>
              </a:rPr>
              <a:t>T</a:t>
            </a:r>
            <a:r>
              <a:rPr sz="1600" i="1" spc="-15" dirty="0">
                <a:latin typeface="Arial"/>
                <a:cs typeface="Arial"/>
              </a:rPr>
              <a:t>uc</a:t>
            </a:r>
            <a:r>
              <a:rPr sz="1600" i="1" spc="-5" dirty="0">
                <a:latin typeface="Arial"/>
                <a:cs typeface="Arial"/>
              </a:rPr>
              <a:t>k</a:t>
            </a:r>
            <a:r>
              <a:rPr sz="1600" i="1" spc="-30" dirty="0">
                <a:latin typeface="Arial"/>
                <a:cs typeface="Arial"/>
              </a:rPr>
              <a:t>m</a:t>
            </a:r>
            <a:r>
              <a:rPr sz="1600" i="1" spc="-15" dirty="0">
                <a:latin typeface="Arial"/>
                <a:cs typeface="Arial"/>
              </a:rPr>
              <a:t>an</a:t>
            </a:r>
            <a:r>
              <a:rPr sz="1600" i="1" spc="-10" dirty="0">
                <a:latin typeface="Arial"/>
                <a:cs typeface="Arial"/>
              </a:rPr>
              <a:t>n</a:t>
            </a:r>
            <a:r>
              <a:rPr sz="1600" i="1" spc="7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Arial"/>
                <a:cs typeface="Arial"/>
              </a:rPr>
              <a:t>1965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5279" y="10667"/>
            <a:ext cx="8499348" cy="1530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8032" y="364236"/>
            <a:ext cx="7257287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5591" rIns="0" bIns="0" rtlCol="0">
            <a:spAutoFit/>
          </a:bodyPr>
          <a:lstStyle/>
          <a:p>
            <a:pPr marL="228600">
              <a:lnSpc>
                <a:spcPct val="100000"/>
              </a:lnSpc>
            </a:pPr>
            <a:r>
              <a:rPr spc="-25" dirty="0"/>
              <a:t>What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dirty="0"/>
              <a:t>makes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dirty="0"/>
              <a:t>a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dirty="0"/>
              <a:t>successful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dirty="0"/>
              <a:t>team?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1330" rIns="0" bIns="0" rtlCol="0">
            <a:spAutoFit/>
          </a:bodyPr>
          <a:lstStyle/>
          <a:p>
            <a:pPr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832810" y="1712371"/>
            <a:ext cx="6546850" cy="3871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5" dirty="0">
                <a:latin typeface="Arial"/>
                <a:cs typeface="Arial"/>
              </a:rPr>
              <a:t>E</a:t>
            </a:r>
            <a:r>
              <a:rPr sz="2400" spc="-55" dirty="0">
                <a:latin typeface="Arial"/>
                <a:cs typeface="Arial"/>
              </a:rPr>
              <a:t>f</a:t>
            </a:r>
            <a:r>
              <a:rPr sz="2400" spc="-15" dirty="0">
                <a:latin typeface="Arial"/>
                <a:cs typeface="Arial"/>
              </a:rPr>
              <a:t>fec</a:t>
            </a:r>
            <a:r>
              <a:rPr sz="2400" dirty="0">
                <a:latin typeface="Arial"/>
                <a:cs typeface="Arial"/>
              </a:rPr>
              <a:t>tive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teams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osse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fol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owi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fea</a:t>
            </a:r>
            <a:r>
              <a:rPr sz="2400" spc="-5" dirty="0">
                <a:latin typeface="Arial"/>
                <a:cs typeface="Arial"/>
              </a:rPr>
              <a:t>ture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823594" indent="-35369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824230" algn="l"/>
              </a:tabLst>
            </a:pPr>
            <a:r>
              <a:rPr sz="2400" spc="-20" dirty="0">
                <a:latin typeface="Arial"/>
                <a:cs typeface="Arial"/>
              </a:rPr>
              <a:t>A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mon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pu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pose</a:t>
            </a:r>
            <a:endParaRPr sz="2400">
              <a:latin typeface="Arial"/>
              <a:cs typeface="Arial"/>
            </a:endParaRPr>
          </a:p>
          <a:p>
            <a:pPr marL="8401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840740" algn="l"/>
              </a:tabLst>
            </a:pPr>
            <a:r>
              <a:rPr sz="240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easurabl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goa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8401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840740" algn="l"/>
              </a:tabLst>
            </a:pPr>
            <a:r>
              <a:rPr sz="2400" spc="-25" dirty="0">
                <a:latin typeface="Arial"/>
                <a:cs typeface="Arial"/>
              </a:rPr>
              <a:t>E</a:t>
            </a:r>
            <a:r>
              <a:rPr sz="2400" spc="-55" dirty="0">
                <a:latin typeface="Arial"/>
                <a:cs typeface="Arial"/>
              </a:rPr>
              <a:t>f</a:t>
            </a:r>
            <a:r>
              <a:rPr sz="2400" spc="-15" dirty="0">
                <a:latin typeface="Arial"/>
                <a:cs typeface="Arial"/>
              </a:rPr>
              <a:t>fec</a:t>
            </a:r>
            <a:r>
              <a:rPr sz="2400" dirty="0">
                <a:latin typeface="Arial"/>
                <a:cs typeface="Arial"/>
              </a:rPr>
              <a:t>tive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eader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hi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con</a:t>
            </a:r>
            <a:r>
              <a:rPr sz="2400" spc="5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ict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res</a:t>
            </a:r>
            <a:r>
              <a:rPr sz="2400" spc="-5" dirty="0">
                <a:latin typeface="Arial"/>
                <a:cs typeface="Arial"/>
              </a:rPr>
              <a:t>olution</a:t>
            </a:r>
            <a:endParaRPr sz="2400">
              <a:latin typeface="Arial"/>
              <a:cs typeface="Arial"/>
            </a:endParaRPr>
          </a:p>
          <a:p>
            <a:pPr marL="8401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840740" algn="l"/>
              </a:tabLst>
            </a:pPr>
            <a:r>
              <a:rPr sz="2400" spc="-15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oo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</a:t>
            </a:r>
            <a:r>
              <a:rPr sz="2400" spc="10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mu</a:t>
            </a:r>
            <a:r>
              <a:rPr sz="2400" spc="-5" dirty="0">
                <a:latin typeface="Arial"/>
                <a:cs typeface="Arial"/>
              </a:rPr>
              <a:t>nication</a:t>
            </a:r>
            <a:endParaRPr sz="2400">
              <a:latin typeface="Arial"/>
              <a:cs typeface="Arial"/>
            </a:endParaRPr>
          </a:p>
          <a:p>
            <a:pPr marL="840105" indent="-370205">
              <a:lnSpc>
                <a:spcPct val="100000"/>
              </a:lnSpc>
              <a:spcBef>
                <a:spcPts val="58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840740" algn="l"/>
              </a:tabLst>
            </a:pPr>
            <a:r>
              <a:rPr sz="240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oo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cohesi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mut</a:t>
            </a:r>
            <a:r>
              <a:rPr sz="2400" spc="-5" dirty="0">
                <a:latin typeface="Arial"/>
                <a:cs typeface="Arial"/>
              </a:rPr>
              <a:t>ua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espect</a:t>
            </a:r>
            <a:endParaRPr sz="2400">
              <a:latin typeface="Arial"/>
              <a:cs typeface="Arial"/>
            </a:endParaRPr>
          </a:p>
          <a:p>
            <a:pPr marL="8401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840740" algn="l"/>
              </a:tabLst>
            </a:pPr>
            <a:r>
              <a:rPr sz="2400" spc="-25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ituatio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mo</a:t>
            </a:r>
            <a:r>
              <a:rPr sz="2400" spc="-5" dirty="0">
                <a:latin typeface="Arial"/>
                <a:cs typeface="Arial"/>
              </a:rPr>
              <a:t>nitoring</a:t>
            </a:r>
            <a:endParaRPr sz="2400">
              <a:latin typeface="Arial"/>
              <a:cs typeface="Arial"/>
            </a:endParaRPr>
          </a:p>
          <a:p>
            <a:pPr marL="8401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840740" algn="l"/>
              </a:tabLst>
            </a:pPr>
            <a:r>
              <a:rPr sz="2400" spc="-25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elf</a:t>
            </a:r>
            <a:r>
              <a:rPr sz="2400" dirty="0">
                <a:latin typeface="Arial"/>
                <a:cs typeface="Arial"/>
              </a:rPr>
              <a:t>-mo</a:t>
            </a:r>
            <a:r>
              <a:rPr sz="2400" spc="-5" dirty="0">
                <a:latin typeface="Arial"/>
                <a:cs typeface="Arial"/>
              </a:rPr>
              <a:t>nitoring</a:t>
            </a:r>
            <a:endParaRPr sz="2400">
              <a:latin typeface="Arial"/>
              <a:cs typeface="Arial"/>
            </a:endParaRPr>
          </a:p>
          <a:p>
            <a:pPr marL="8401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840740" algn="l"/>
              </a:tabLst>
            </a:pPr>
            <a:r>
              <a:rPr sz="2400" spc="-2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le</a:t>
            </a:r>
            <a:r>
              <a:rPr sz="2400" spc="-15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ib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ity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1687" y="256031"/>
            <a:ext cx="7921752" cy="1027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23972" y="358140"/>
            <a:ext cx="3413759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8352" rIns="0" bIns="0" rtlCol="0">
            <a:spAutoFit/>
          </a:bodyPr>
          <a:lstStyle/>
          <a:p>
            <a:pPr marL="2034539">
              <a:lnSpc>
                <a:spcPct val="100000"/>
              </a:lnSpc>
            </a:pPr>
            <a:r>
              <a:rPr spc="-5" dirty="0"/>
              <a:t>Lead</a:t>
            </a:r>
            <a:r>
              <a:rPr spc="5" dirty="0"/>
              <a:t>e</a:t>
            </a:r>
            <a:r>
              <a:rPr dirty="0"/>
              <a:t>rship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sz="2800" spc="-10" dirty="0"/>
              <a:t>(1)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1330" rIns="0" bIns="0" rtlCol="0">
            <a:spAutoFit/>
          </a:bodyPr>
          <a:lstStyle/>
          <a:p>
            <a:pPr>
              <a:lnSpc>
                <a:spcPct val="10000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672490" y="1567841"/>
            <a:ext cx="8237855" cy="3842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5" dirty="0">
                <a:latin typeface="Arial"/>
                <a:cs typeface="Arial"/>
              </a:rPr>
              <a:t>E</a:t>
            </a:r>
            <a:r>
              <a:rPr sz="2400" spc="-55" dirty="0">
                <a:latin typeface="Arial"/>
                <a:cs typeface="Arial"/>
              </a:rPr>
              <a:t>f</a:t>
            </a:r>
            <a:r>
              <a:rPr sz="2400" spc="-10" dirty="0">
                <a:latin typeface="Arial"/>
                <a:cs typeface="Arial"/>
              </a:rPr>
              <a:t>fect</a:t>
            </a:r>
            <a:r>
              <a:rPr sz="2400" spc="-5" dirty="0">
                <a:latin typeface="Arial"/>
                <a:cs typeface="Arial"/>
              </a:rPr>
              <a:t>iv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ea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er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coord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nat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facil</a:t>
            </a:r>
            <a:r>
              <a:rPr sz="2400" spc="-2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tat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teamwork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by: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gati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tasks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assi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nments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8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spc="-5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ucti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bri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fs,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s,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bri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fs</a:t>
            </a:r>
            <a:endParaRPr sz="2400">
              <a:latin typeface="Arial"/>
              <a:cs typeface="Arial"/>
            </a:endParaRPr>
          </a:p>
          <a:p>
            <a:pPr marL="497205" marR="699770" indent="-370205">
              <a:lnSpc>
                <a:spcPct val="12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dirty="0">
                <a:latin typeface="Arial"/>
                <a:cs typeface="Arial"/>
              </a:rPr>
              <a:t>Empo</a:t>
            </a:r>
            <a:r>
              <a:rPr sz="2400" spc="-15" dirty="0">
                <a:latin typeface="Arial"/>
                <a:cs typeface="Arial"/>
              </a:rPr>
              <a:t>w</a:t>
            </a:r>
            <a:r>
              <a:rPr sz="2400" spc="-5" dirty="0">
                <a:latin typeface="Arial"/>
                <a:cs typeface="Arial"/>
              </a:rPr>
              <a:t>erin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members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spe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ree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ask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qu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stions</a:t>
            </a:r>
            <a:endParaRPr sz="2400">
              <a:latin typeface="Arial"/>
              <a:cs typeface="Arial"/>
            </a:endParaRPr>
          </a:p>
          <a:p>
            <a:pPr marL="497205" marR="527685" indent="-370205">
              <a:lnSpc>
                <a:spcPct val="12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rga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iz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improvemen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activiti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rain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for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dirty="0">
                <a:latin typeface="Arial"/>
                <a:cs typeface="Arial"/>
              </a:rPr>
              <a:t>Inspiring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“„foll</a:t>
            </a:r>
            <a:r>
              <a:rPr sz="2400" spc="-8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rs”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ai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tain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pos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tive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group</a:t>
            </a:r>
            <a:endParaRPr sz="2400">
              <a:latin typeface="Arial"/>
              <a:cs typeface="Arial"/>
            </a:endParaRPr>
          </a:p>
          <a:p>
            <a:pPr marL="497205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Arial"/>
                <a:cs typeface="Arial"/>
              </a:rPr>
              <a:t>cu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ture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1791" y="271272"/>
            <a:ext cx="7923276" cy="9403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95600" y="329184"/>
            <a:ext cx="3413760" cy="9631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539" rIns="0" bIns="0" rtlCol="0">
            <a:spAutoFit/>
          </a:bodyPr>
          <a:lstStyle/>
          <a:p>
            <a:pPr marL="2105660">
              <a:lnSpc>
                <a:spcPct val="100000"/>
              </a:lnSpc>
            </a:pPr>
            <a:r>
              <a:rPr spc="-5" dirty="0"/>
              <a:t>Lead</a:t>
            </a:r>
            <a:r>
              <a:rPr spc="5" dirty="0"/>
              <a:t>e</a:t>
            </a:r>
            <a:r>
              <a:rPr dirty="0"/>
              <a:t>rship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sz="2800" spc="-10" dirty="0"/>
              <a:t>(2)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1330" rIns="0" bIns="0" rtlCol="0">
            <a:spAutoFit/>
          </a:bodyPr>
          <a:lstStyle/>
          <a:p>
            <a:pPr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601167" y="1639219"/>
            <a:ext cx="8237855" cy="3432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5" dirty="0">
                <a:latin typeface="Arial"/>
                <a:cs typeface="Arial"/>
              </a:rPr>
              <a:t>E</a:t>
            </a:r>
            <a:r>
              <a:rPr sz="2400" spc="-55" dirty="0">
                <a:latin typeface="Arial"/>
                <a:cs typeface="Arial"/>
              </a:rPr>
              <a:t>f</a:t>
            </a:r>
            <a:r>
              <a:rPr sz="2400" spc="-10" dirty="0">
                <a:latin typeface="Arial"/>
                <a:cs typeface="Arial"/>
              </a:rPr>
              <a:t>fect</a:t>
            </a:r>
            <a:r>
              <a:rPr sz="2400" spc="-5" dirty="0">
                <a:latin typeface="Arial"/>
                <a:cs typeface="Arial"/>
              </a:rPr>
              <a:t>iv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ea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er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coord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nat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facil</a:t>
            </a:r>
            <a:r>
              <a:rPr sz="2400" spc="-2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tat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teamwork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by:</a:t>
            </a:r>
            <a:endParaRPr sz="2400">
              <a:latin typeface="Arial"/>
              <a:cs typeface="Arial"/>
            </a:endParaRPr>
          </a:p>
          <a:p>
            <a:pPr marL="480059" indent="-353060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80695" algn="l"/>
              </a:tabLst>
            </a:pPr>
            <a:r>
              <a:rPr sz="2400" spc="-2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ccepti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ad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rship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role</a:t>
            </a:r>
            <a:endParaRPr sz="2400">
              <a:latin typeface="Arial"/>
              <a:cs typeface="Arial"/>
            </a:endParaRPr>
          </a:p>
          <a:p>
            <a:pPr marL="480059" indent="-353060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80695" algn="l"/>
              </a:tabLst>
            </a:pPr>
            <a:r>
              <a:rPr sz="2400" dirty="0">
                <a:latin typeface="Arial"/>
                <a:cs typeface="Arial"/>
              </a:rPr>
              <a:t>Ask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for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appropri</a:t>
            </a:r>
            <a:r>
              <a:rPr sz="2400" spc="-10" dirty="0">
                <a:latin typeface="Arial"/>
                <a:cs typeface="Arial"/>
              </a:rPr>
              <a:t>ate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spc="-5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nstantl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monitoring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situati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8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rities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maki</a:t>
            </a:r>
            <a:r>
              <a:rPr sz="2400" spc="-1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ci</a:t>
            </a:r>
            <a:r>
              <a:rPr sz="2400" spc="-1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ns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spc="-5" dirty="0">
                <a:latin typeface="Arial"/>
                <a:cs typeface="Arial"/>
              </a:rPr>
              <a:t>Uti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iz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resources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ma</a:t>
            </a:r>
            <a:r>
              <a:rPr sz="2400" spc="-15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imiz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perfo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mance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spc="-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so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vi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confl</a:t>
            </a:r>
            <a:r>
              <a:rPr sz="2400" spc="-15" dirty="0">
                <a:latin typeface="Arial"/>
                <a:cs typeface="Arial"/>
              </a:rPr>
              <a:t>icts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nc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rklo</a:t>
            </a:r>
            <a:r>
              <a:rPr sz="2400" spc="-1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thin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1791" y="271272"/>
            <a:ext cx="7923276" cy="1170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18816" y="445008"/>
            <a:ext cx="3857243" cy="9631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855" rIns="0" bIns="0" rtlCol="0">
            <a:spAutoFit/>
          </a:bodyPr>
          <a:lstStyle/>
          <a:p>
            <a:pPr marL="1928495">
              <a:lnSpc>
                <a:spcPct val="100000"/>
              </a:lnSpc>
            </a:pPr>
            <a:r>
              <a:rPr spc="-5" dirty="0"/>
              <a:t>Comm</a:t>
            </a:r>
            <a:r>
              <a:rPr spc="5" dirty="0"/>
              <a:t>u</a:t>
            </a:r>
            <a:r>
              <a:rPr spc="-5" dirty="0"/>
              <a:t>nicati</a:t>
            </a:r>
            <a:r>
              <a:rPr spc="5" dirty="0"/>
              <a:t>o</a:t>
            </a:r>
            <a:r>
              <a:rPr dirty="0"/>
              <a:t>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1330" rIns="0" bIns="0" rtlCol="0">
            <a:spAutoFit/>
          </a:bodyPr>
          <a:lstStyle/>
          <a:p>
            <a:pPr>
              <a:lnSpc>
                <a:spcPct val="10000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601154" y="1999769"/>
            <a:ext cx="7772400" cy="292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-20" dirty="0">
                <a:latin typeface="Arial"/>
                <a:cs typeface="Arial"/>
              </a:rPr>
              <a:t>A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umbe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tech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q</a:t>
            </a:r>
            <a:r>
              <a:rPr sz="2400" spc="-5" dirty="0">
                <a:latin typeface="Arial"/>
                <a:cs typeface="Arial"/>
              </a:rPr>
              <a:t>ue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hav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bee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dev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pe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promo</a:t>
            </a:r>
            <a:r>
              <a:rPr sz="2400" spc="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comm</a:t>
            </a:r>
            <a:r>
              <a:rPr sz="2400" spc="-5" dirty="0">
                <a:latin typeface="Arial"/>
                <a:cs typeface="Arial"/>
              </a:rPr>
              <a:t>un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cation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lt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care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cl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di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15" dirty="0">
                <a:latin typeface="Arial"/>
                <a:cs typeface="Arial"/>
              </a:rPr>
              <a:t>g: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497205" indent="-370205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spc="-15" dirty="0">
                <a:latin typeface="Arial"/>
                <a:cs typeface="Arial"/>
              </a:rPr>
              <a:t>ISB</a:t>
            </a:r>
            <a:r>
              <a:rPr sz="2400" spc="-3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spc="-5" dirty="0">
                <a:latin typeface="Arial"/>
                <a:cs typeface="Arial"/>
              </a:rPr>
              <a:t>Cal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-</a:t>
            </a:r>
            <a:r>
              <a:rPr sz="2400" spc="-5" dirty="0">
                <a:latin typeface="Arial"/>
                <a:cs typeface="Arial"/>
              </a:rPr>
              <a:t>out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spc="-5" dirty="0">
                <a:latin typeface="Arial"/>
                <a:cs typeface="Arial"/>
              </a:rPr>
              <a:t>Check</a:t>
            </a:r>
            <a:r>
              <a:rPr sz="2400" dirty="0">
                <a:latin typeface="Arial"/>
                <a:cs typeface="Arial"/>
              </a:rPr>
              <a:t>-</a:t>
            </a:r>
            <a:r>
              <a:rPr sz="2400" spc="-5" dirty="0">
                <a:latin typeface="Arial"/>
                <a:cs typeface="Arial"/>
              </a:rPr>
              <a:t>back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spc="-5" dirty="0">
                <a:latin typeface="Arial"/>
                <a:cs typeface="Arial"/>
              </a:rPr>
              <a:t>Hand</a:t>
            </a:r>
            <a:r>
              <a:rPr sz="2400" dirty="0">
                <a:latin typeface="Arial"/>
                <a:cs typeface="Arial"/>
              </a:rPr>
              <a:t>-</a:t>
            </a:r>
            <a:r>
              <a:rPr sz="2400" spc="-5" dirty="0">
                <a:latin typeface="Arial"/>
                <a:cs typeface="Arial"/>
              </a:rPr>
              <a:t>ove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hand</a:t>
            </a:r>
            <a:r>
              <a:rPr sz="2400" spc="5" dirty="0">
                <a:latin typeface="Arial"/>
                <a:cs typeface="Arial"/>
              </a:rPr>
              <a:t>-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60" dirty="0">
                <a:latin typeface="Arial"/>
                <a:cs typeface="Arial"/>
              </a:rPr>
              <a:t>f</a:t>
            </a:r>
            <a:r>
              <a:rPr sz="2400" spc="-10" dirty="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68" y="257556"/>
            <a:ext cx="9133331" cy="11689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8555" y="431291"/>
            <a:ext cx="8019287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88901" y="617198"/>
            <a:ext cx="736600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latin typeface="Arial"/>
                <a:cs typeface="Arial"/>
              </a:rPr>
              <a:t>Reso</a:t>
            </a:r>
            <a:r>
              <a:rPr sz="3600" spc="10" dirty="0">
                <a:latin typeface="Arial"/>
                <a:cs typeface="Arial"/>
              </a:rPr>
              <a:t>l</a:t>
            </a:r>
            <a:r>
              <a:rPr sz="3600" dirty="0">
                <a:latin typeface="Arial"/>
                <a:cs typeface="Arial"/>
              </a:rPr>
              <a:t>ving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disa</a:t>
            </a:r>
            <a:r>
              <a:rPr sz="3600" spc="5" dirty="0">
                <a:latin typeface="Arial"/>
                <a:cs typeface="Arial"/>
              </a:rPr>
              <a:t>g</a:t>
            </a:r>
            <a:r>
              <a:rPr sz="3600" dirty="0">
                <a:latin typeface="Arial"/>
                <a:cs typeface="Arial"/>
              </a:rPr>
              <a:t>reeme</a:t>
            </a:r>
            <a:r>
              <a:rPr sz="3600" spc="5" dirty="0">
                <a:latin typeface="Arial"/>
                <a:cs typeface="Arial"/>
              </a:rPr>
              <a:t>n</a:t>
            </a:r>
            <a:r>
              <a:rPr sz="3600" spc="-10" dirty="0">
                <a:latin typeface="Arial"/>
                <a:cs typeface="Arial"/>
              </a:rPr>
              <a:t>t</a:t>
            </a:r>
            <a:r>
              <a:rPr sz="3600" spc="6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an</a:t>
            </a:r>
            <a:r>
              <a:rPr sz="3600" dirty="0">
                <a:latin typeface="Arial"/>
                <a:cs typeface="Arial"/>
              </a:rPr>
              <a:t>d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conflict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1330" rIns="0" bIns="0" rtlCol="0">
            <a:spAutoFit/>
          </a:bodyPr>
          <a:lstStyle/>
          <a:p>
            <a:pPr>
              <a:lnSpc>
                <a:spcPct val="10000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709069" y="1999776"/>
            <a:ext cx="7621270" cy="2481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-20" dirty="0">
                <a:latin typeface="Arial"/>
                <a:cs typeface="Arial"/>
              </a:rPr>
              <a:t>A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umbe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tech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q</a:t>
            </a:r>
            <a:r>
              <a:rPr sz="2400" spc="-5" dirty="0">
                <a:latin typeface="Arial"/>
                <a:cs typeface="Arial"/>
              </a:rPr>
              <a:t>ue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hav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bee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dev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pe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all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mem</a:t>
            </a:r>
            <a:r>
              <a:rPr sz="2400" spc="-5" dirty="0">
                <a:latin typeface="Arial"/>
                <a:cs typeface="Arial"/>
              </a:rPr>
              <a:t>ber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tea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spe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ou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cl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g</a:t>
            </a:r>
            <a:r>
              <a:rPr sz="2400" spc="-1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492759" indent="-36576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492759" algn="l"/>
              </a:tabLst>
            </a:pPr>
            <a:r>
              <a:rPr sz="2400" spc="-2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tw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-cha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ng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rule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spc="-10" dirty="0">
                <a:latin typeface="Arial"/>
                <a:cs typeface="Arial"/>
              </a:rPr>
              <a:t>CUS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script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1791" y="402336"/>
            <a:ext cx="7923276" cy="11689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41832" y="574548"/>
            <a:ext cx="7411211" cy="9631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5903" rIns="0" bIns="0" rtlCol="0">
            <a:spAutoFit/>
          </a:bodyPr>
          <a:lstStyle/>
          <a:p>
            <a:pPr marL="151765">
              <a:lnSpc>
                <a:spcPct val="100000"/>
              </a:lnSpc>
            </a:pPr>
            <a:r>
              <a:rPr spc="-5" dirty="0"/>
              <a:t>Cha</a:t>
            </a:r>
            <a:r>
              <a:rPr spc="10" dirty="0"/>
              <a:t>l</a:t>
            </a:r>
            <a:r>
              <a:rPr spc="-5" dirty="0"/>
              <a:t>len</a:t>
            </a:r>
            <a:r>
              <a:rPr spc="5" dirty="0"/>
              <a:t>g</a:t>
            </a:r>
            <a:r>
              <a:rPr spc="-5" dirty="0"/>
              <a:t>e</a:t>
            </a:r>
            <a:r>
              <a:rPr dirty="0"/>
              <a:t>s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15" dirty="0"/>
              <a:t>to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5" dirty="0"/>
              <a:t>effectiv</a:t>
            </a:r>
            <a:r>
              <a:rPr dirty="0"/>
              <a:t>e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dirty="0"/>
              <a:t>teamwork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1330" rIns="0" bIns="0" rtlCol="0">
            <a:spAutoFit/>
          </a:bodyPr>
          <a:lstStyle/>
          <a:p>
            <a:pPr>
              <a:lnSpc>
                <a:spcPct val="10000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723772" y="2388511"/>
            <a:ext cx="5092065" cy="2239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905" indent="-370205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83540" algn="l"/>
              </a:tabLst>
            </a:pPr>
            <a:r>
              <a:rPr sz="2400" spc="-1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ha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gi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roles</a:t>
            </a:r>
            <a:endParaRPr sz="2400">
              <a:latin typeface="Arial"/>
              <a:cs typeface="Arial"/>
            </a:endParaRPr>
          </a:p>
          <a:p>
            <a:pPr marL="3829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83540" algn="l"/>
              </a:tabLst>
            </a:pPr>
            <a:r>
              <a:rPr sz="2400" spc="-5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settings</a:t>
            </a:r>
            <a:endParaRPr sz="2400">
              <a:latin typeface="Arial"/>
              <a:cs typeface="Arial"/>
            </a:endParaRPr>
          </a:p>
          <a:p>
            <a:pPr marL="382905" indent="-370205">
              <a:lnSpc>
                <a:spcPct val="100000"/>
              </a:lnSpc>
              <a:spcBef>
                <a:spcPts val="58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83540" algn="l"/>
              </a:tabLst>
            </a:pP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alth</a:t>
            </a:r>
            <a:r>
              <a:rPr sz="2400" dirty="0">
                <a:latin typeface="Arial"/>
                <a:cs typeface="Arial"/>
              </a:rPr>
              <a:t>-care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rarch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es</a:t>
            </a:r>
            <a:endParaRPr sz="2400">
              <a:latin typeface="Arial"/>
              <a:cs typeface="Arial"/>
            </a:endParaRPr>
          </a:p>
          <a:p>
            <a:pPr marL="3829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83540" algn="l"/>
              </a:tabLst>
            </a:pPr>
            <a:r>
              <a:rPr sz="2400" spc="-5" dirty="0">
                <a:latin typeface="Arial"/>
                <a:cs typeface="Arial"/>
              </a:rPr>
              <a:t>Ind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vi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ua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isti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natur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ea</a:t>
            </a:r>
            <a:r>
              <a:rPr sz="2400" spc="-10" dirty="0">
                <a:latin typeface="Arial"/>
                <a:cs typeface="Arial"/>
              </a:rPr>
              <a:t>lth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care</a:t>
            </a:r>
            <a:endParaRPr sz="2400">
              <a:latin typeface="Arial"/>
              <a:cs typeface="Arial"/>
            </a:endParaRPr>
          </a:p>
          <a:p>
            <a:pPr marL="3829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83540" algn="l"/>
              </a:tabLst>
            </a:pPr>
            <a:r>
              <a:rPr sz="2400" spc="-10" dirty="0">
                <a:latin typeface="Arial"/>
                <a:cs typeface="Arial"/>
              </a:rPr>
              <a:t>Inst</a:t>
            </a:r>
            <a:r>
              <a:rPr sz="2400" spc="-5" dirty="0">
                <a:latin typeface="Arial"/>
                <a:cs typeface="Arial"/>
              </a:rPr>
              <a:t>ab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ity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4944" y="344424"/>
            <a:ext cx="7923276" cy="1170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2475" y="518159"/>
            <a:ext cx="6396228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38760" rIns="0" bIns="0" rtlCol="0">
            <a:spAutoFit/>
          </a:bodyPr>
          <a:lstStyle/>
          <a:p>
            <a:pPr marL="732155">
              <a:lnSpc>
                <a:spcPct val="100000"/>
              </a:lnSpc>
            </a:pPr>
            <a:r>
              <a:rPr dirty="0"/>
              <a:t>Accidents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5" dirty="0"/>
              <a:t>i</a:t>
            </a:r>
            <a:r>
              <a:rPr dirty="0"/>
              <a:t>n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5" dirty="0"/>
              <a:t>othe</a:t>
            </a:r>
            <a:r>
              <a:rPr dirty="0"/>
              <a:t>r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5" dirty="0"/>
              <a:t>industries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1330" rIns="0" bIns="0" rtlCol="0">
            <a:spAutoFit/>
          </a:bodyPr>
          <a:lstStyle/>
          <a:p>
            <a:pPr>
              <a:lnSpc>
                <a:spcPct val="10000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177548" y="1928275"/>
            <a:ext cx="7061200" cy="2847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F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ure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vi</a:t>
            </a:r>
            <a:r>
              <a:rPr sz="2400" spc="-15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ur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ve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en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entifi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be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respons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bl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for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acc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de</a:t>
            </a:r>
            <a:r>
              <a:rPr sz="2400" spc="-10" dirty="0">
                <a:latin typeface="Arial"/>
                <a:cs typeface="Arial"/>
              </a:rPr>
              <a:t>nts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ther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dustries: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3500">
              <a:latin typeface="Times New Roman"/>
              <a:cs typeface="Times New Roman"/>
            </a:endParaRPr>
          </a:p>
          <a:p>
            <a:pPr marL="497205" indent="-370205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cl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arl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fin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spc="-5" dirty="0">
                <a:latin typeface="Arial"/>
                <a:cs typeface="Arial"/>
              </a:rPr>
              <a:t>Lac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20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pl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cit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coord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nati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dirty="0">
                <a:latin typeface="Arial"/>
                <a:cs typeface="Arial"/>
              </a:rPr>
              <a:t>M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s-comm</a:t>
            </a:r>
            <a:r>
              <a:rPr sz="2400" spc="-5" dirty="0">
                <a:latin typeface="Arial"/>
                <a:cs typeface="Arial"/>
              </a:rPr>
              <a:t>un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cation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1791" y="402336"/>
            <a:ext cx="7923276" cy="11689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47216" y="574548"/>
            <a:ext cx="6598920" cy="9631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5903" rIns="0" bIns="0" rtlCol="0">
            <a:spAutoFit/>
          </a:bodyPr>
          <a:lstStyle/>
          <a:p>
            <a:pPr marL="556895">
              <a:lnSpc>
                <a:spcPct val="100000"/>
              </a:lnSpc>
            </a:pPr>
            <a:r>
              <a:rPr dirty="0"/>
              <a:t>Assessing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dirty="0"/>
              <a:t>team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5" dirty="0"/>
              <a:t>performance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1330" rIns="0" bIns="0" rtlCol="0">
            <a:spAutoFit/>
          </a:bodyPr>
          <a:lstStyle/>
          <a:p>
            <a:pPr>
              <a:lnSpc>
                <a:spcPct val="10000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834644" y="1804953"/>
            <a:ext cx="7146925" cy="279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sse</a:t>
            </a:r>
            <a:r>
              <a:rPr sz="2400" spc="-10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1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ormanc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carried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t:</a:t>
            </a:r>
            <a:endParaRPr sz="2400">
              <a:latin typeface="Arial"/>
              <a:cs typeface="Arial"/>
            </a:endParaRPr>
          </a:p>
          <a:p>
            <a:pPr marL="840105" lvl="1" indent="-370205">
              <a:lnSpc>
                <a:spcPct val="100000"/>
              </a:lnSpc>
              <a:spcBef>
                <a:spcPts val="975"/>
              </a:spcBef>
              <a:buClr>
                <a:srgbClr val="1786E2"/>
              </a:buClr>
              <a:buSzPct val="180000"/>
              <a:buFont typeface="Arial"/>
              <a:buChar char="•"/>
              <a:tabLst>
                <a:tab pos="840740" algn="l"/>
              </a:tabLst>
            </a:pP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h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w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5" dirty="0">
                <a:latin typeface="Arial"/>
                <a:cs typeface="Arial"/>
              </a:rPr>
              <a:t>k</a:t>
            </a:r>
            <a:r>
              <a:rPr sz="2000" spc="-5" dirty="0">
                <a:latin typeface="Arial"/>
                <a:cs typeface="Arial"/>
              </a:rPr>
              <a:t>pla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  <a:p>
            <a:pPr marL="826135" indent="-356235">
              <a:lnSpc>
                <a:spcPct val="100000"/>
              </a:lnSpc>
              <a:spcBef>
                <a:spcPts val="565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826769" algn="l"/>
              </a:tabLst>
            </a:pP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simulated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environme</a:t>
            </a:r>
            <a:r>
              <a:rPr sz="2000" spc="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ts</a:t>
            </a:r>
            <a:endParaRPr sz="2000">
              <a:latin typeface="Arial"/>
              <a:cs typeface="Arial"/>
            </a:endParaRPr>
          </a:p>
          <a:p>
            <a:pPr marL="821690" indent="-351790">
              <a:lnSpc>
                <a:spcPct val="100000"/>
              </a:lnSpc>
              <a:spcBef>
                <a:spcPts val="480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822325" algn="l"/>
              </a:tabLst>
            </a:pPr>
            <a:r>
              <a:rPr sz="2000" spc="-5" dirty="0">
                <a:latin typeface="Arial"/>
                <a:cs typeface="Arial"/>
              </a:rPr>
              <a:t>Th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oug</a:t>
            </a:r>
            <a:r>
              <a:rPr sz="2000" dirty="0">
                <a:latin typeface="Arial"/>
                <a:cs typeface="Arial"/>
              </a:rPr>
              <a:t>h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ob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rv</a:t>
            </a:r>
            <a:r>
              <a:rPr sz="2000" spc="-10" dirty="0">
                <a:latin typeface="Arial"/>
                <a:cs typeface="Arial"/>
              </a:rPr>
              <a:t>i</a:t>
            </a:r>
            <a:r>
              <a:rPr sz="2000" spc="-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g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teamwork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exer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is</a:t>
            </a:r>
            <a:r>
              <a:rPr sz="2000" dirty="0">
                <a:latin typeface="Arial"/>
                <a:cs typeface="Arial"/>
              </a:rPr>
              <a:t>es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3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285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eamwor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assesse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x</a:t>
            </a:r>
            <a:r>
              <a:rPr sz="2400" dirty="0">
                <a:latin typeface="Arial"/>
                <a:cs typeface="Arial"/>
              </a:rPr>
              <a:t>ternal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pert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pee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observation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1382" rIns="0" bIns="0" rtlCol="0">
            <a:spAutoFit/>
          </a:bodyPr>
          <a:lstStyle/>
          <a:p>
            <a:pPr marL="1621790">
              <a:lnSpc>
                <a:spcPct val="100000"/>
              </a:lnSpc>
            </a:pPr>
            <a:r>
              <a:rPr spc="-5" dirty="0"/>
              <a:t>Lear</a:t>
            </a:r>
            <a:r>
              <a:rPr spc="5" dirty="0"/>
              <a:t>n</a:t>
            </a:r>
            <a:r>
              <a:rPr spc="-5" dirty="0"/>
              <a:t>in</a:t>
            </a:r>
            <a:r>
              <a:rPr dirty="0"/>
              <a:t>g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5" dirty="0"/>
              <a:t>obj</a:t>
            </a:r>
            <a:r>
              <a:rPr spc="5" dirty="0"/>
              <a:t>e</a:t>
            </a:r>
            <a:r>
              <a:rPr dirty="0"/>
              <a:t>ctives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133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47215" y="1804953"/>
            <a:ext cx="7710170" cy="2575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rstand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imp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ce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teamw</a:t>
            </a:r>
            <a:r>
              <a:rPr sz="2400" spc="-1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rk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lt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care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1786E2"/>
              </a:buClr>
              <a:buFont typeface="Wingdings"/>
              <a:buChar char="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25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no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ho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e</a:t>
            </a:r>
            <a:r>
              <a:rPr sz="2400" spc="-55" dirty="0">
                <a:latin typeface="Arial"/>
                <a:cs typeface="Arial"/>
              </a:rPr>
              <a:t>f</a:t>
            </a:r>
            <a:r>
              <a:rPr sz="2400" spc="-10" dirty="0">
                <a:latin typeface="Arial"/>
                <a:cs typeface="Arial"/>
              </a:rPr>
              <a:t>fect</a:t>
            </a:r>
            <a:r>
              <a:rPr sz="2400" spc="-5" dirty="0">
                <a:latin typeface="Arial"/>
                <a:cs typeface="Arial"/>
              </a:rPr>
              <a:t>iv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tea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yer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  <a:buClr>
                <a:srgbClr val="1786E2"/>
              </a:buClr>
              <a:buFont typeface="Wingdings"/>
              <a:buChar char=""/>
            </a:pPr>
            <a:endParaRPr sz="3500">
              <a:latin typeface="Times New Roman"/>
              <a:cs typeface="Times New Roman"/>
            </a:endParaRPr>
          </a:p>
          <a:p>
            <a:pPr marL="355600" marR="60198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cog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iz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you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member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lth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professio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student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1687" y="344424"/>
            <a:ext cx="7921752" cy="8671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58311" y="365759"/>
            <a:ext cx="2634995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7115" rIns="0" bIns="0" rtlCol="0">
            <a:spAutoFit/>
          </a:bodyPr>
          <a:lstStyle/>
          <a:p>
            <a:pPr marL="2468880">
              <a:lnSpc>
                <a:spcPct val="100000"/>
              </a:lnSpc>
            </a:pPr>
            <a:r>
              <a:rPr dirty="0"/>
              <a:t>Summary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735701" y="6515196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000065"/>
                </a:solidFill>
                <a:latin typeface="Arial"/>
                <a:cs typeface="Arial"/>
              </a:rPr>
              <a:t>20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pc="-270" dirty="0">
                <a:latin typeface="Arial"/>
                <a:cs typeface="Arial"/>
              </a:rPr>
              <a:t>T</a:t>
            </a:r>
            <a:r>
              <a:rPr dirty="0"/>
              <a:t>e</a:t>
            </a:r>
            <a:r>
              <a:rPr spc="-10" dirty="0"/>
              <a:t>a</a:t>
            </a:r>
            <a:r>
              <a:rPr dirty="0"/>
              <a:t>mw</a:t>
            </a:r>
            <a:r>
              <a:rPr spc="-10" dirty="0"/>
              <a:t>o</a:t>
            </a:r>
            <a:r>
              <a:rPr dirty="0"/>
              <a:t>rk does</a:t>
            </a:r>
            <a:r>
              <a:rPr spc="-10" dirty="0"/>
              <a:t>n</a:t>
            </a:r>
            <a:r>
              <a:rPr spc="-140" dirty="0"/>
              <a:t>‟t</a:t>
            </a:r>
            <a:r>
              <a:rPr spc="10" dirty="0"/>
              <a:t> </a:t>
            </a:r>
            <a:r>
              <a:rPr dirty="0"/>
              <a:t>just h</a:t>
            </a:r>
            <a:r>
              <a:rPr spc="-10" dirty="0"/>
              <a:t>a</a:t>
            </a:r>
            <a:r>
              <a:rPr dirty="0"/>
              <a:t>p</a:t>
            </a:r>
            <a:r>
              <a:rPr spc="-10" dirty="0"/>
              <a:t>p</a:t>
            </a:r>
            <a:r>
              <a:rPr dirty="0"/>
              <a:t>e</a:t>
            </a:r>
            <a:r>
              <a:rPr spc="-10" dirty="0"/>
              <a:t>n</a:t>
            </a:r>
            <a:r>
              <a:rPr dirty="0"/>
              <a:t>,</a:t>
            </a:r>
            <a:r>
              <a:rPr spc="15" dirty="0"/>
              <a:t> </a:t>
            </a:r>
            <a:r>
              <a:rPr dirty="0"/>
              <a:t>it requ</a:t>
            </a:r>
            <a:r>
              <a:rPr spc="-10" dirty="0"/>
              <a:t>i</a:t>
            </a:r>
            <a:r>
              <a:rPr dirty="0"/>
              <a:t>res:</a:t>
            </a:r>
          </a:p>
          <a:p>
            <a:pPr marL="756285" lvl="1" indent="-286385">
              <a:lnSpc>
                <a:spcPct val="100000"/>
              </a:lnSpc>
              <a:spcBef>
                <a:spcPts val="484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An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und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tan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in</a:t>
            </a:r>
            <a:r>
              <a:rPr sz="2000" dirty="0">
                <a:latin typeface="Arial"/>
                <a:cs typeface="Arial"/>
              </a:rPr>
              <a:t>g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f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h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2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er</a:t>
            </a:r>
            <a:r>
              <a:rPr sz="2000" spc="-10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stics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f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5" dirty="0">
                <a:latin typeface="Arial"/>
                <a:cs typeface="Arial"/>
              </a:rPr>
              <a:t>u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10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-15" dirty="0">
                <a:latin typeface="Arial"/>
                <a:cs typeface="Arial"/>
              </a:rPr>
              <a:t>f</a:t>
            </a:r>
            <a:r>
              <a:rPr sz="2000" spc="-5" dirty="0">
                <a:latin typeface="Arial"/>
                <a:cs typeface="Arial"/>
              </a:rPr>
              <a:t>u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teams</a:t>
            </a:r>
            <a:endParaRPr sz="2000">
              <a:latin typeface="Arial"/>
              <a:cs typeface="Arial"/>
            </a:endParaRPr>
          </a:p>
          <a:p>
            <a:pPr marL="756285" marR="5080" lvl="1" indent="-286385">
              <a:lnSpc>
                <a:spcPct val="100000"/>
              </a:lnSpc>
              <a:spcBef>
                <a:spcPts val="480"/>
              </a:spcBef>
              <a:buClr>
                <a:srgbClr val="1786E2"/>
              </a:buClr>
              <a:buSzPct val="150000"/>
              <a:buFont typeface="Arial"/>
              <a:buChar char="•"/>
              <a:tabLst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Knowled</a:t>
            </a:r>
            <a:r>
              <a:rPr sz="2000" spc="-5" dirty="0">
                <a:latin typeface="Arial"/>
                <a:cs typeface="Arial"/>
              </a:rPr>
              <a:t>g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f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ho</a:t>
            </a:r>
            <a:r>
              <a:rPr sz="2000" dirty="0">
                <a:latin typeface="Arial"/>
                <a:cs typeface="Arial"/>
              </a:rPr>
              <a:t>w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teams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function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w</a:t>
            </a:r>
            <a:r>
              <a:rPr sz="2000" dirty="0">
                <a:latin typeface="Arial"/>
                <a:cs typeface="Arial"/>
              </a:rPr>
              <a:t>ays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maintain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spc="-40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fecti</a:t>
            </a:r>
            <a:r>
              <a:rPr sz="2000" spc="-15" dirty="0">
                <a:latin typeface="Arial"/>
                <a:cs typeface="Arial"/>
              </a:rPr>
              <a:t>v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team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functioning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1786E2"/>
              </a:buClr>
              <a:buFont typeface="Arial"/>
              <a:buChar char="•"/>
            </a:pPr>
            <a:endParaRPr sz="2000">
              <a:latin typeface="Times New Roman"/>
              <a:cs typeface="Times New Roman"/>
            </a:endParaRPr>
          </a:p>
          <a:p>
            <a:pPr marL="355600" marR="171450" indent="-342900">
              <a:lnSpc>
                <a:spcPct val="100000"/>
              </a:lnSpc>
              <a:spcBef>
                <a:spcPts val="115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pc="-20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her</a:t>
            </a:r>
            <a:r>
              <a:rPr dirty="0">
                <a:latin typeface="Arial"/>
                <a:cs typeface="Arial"/>
              </a:rPr>
              <a:t>e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ar</a:t>
            </a:r>
            <a:r>
              <a:rPr dirty="0">
                <a:latin typeface="Arial"/>
                <a:cs typeface="Arial"/>
              </a:rPr>
              <a:t>e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w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l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doc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mented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teamwork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princ</a:t>
            </a:r>
            <a:r>
              <a:rPr spc="-10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pl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he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lt</a:t>
            </a:r>
            <a:r>
              <a:rPr spc="1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-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care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Arial"/>
                <a:cs typeface="Arial"/>
              </a:rPr>
              <a:t>s</a:t>
            </a:r>
            <a:r>
              <a:rPr spc="-5" dirty="0">
                <a:latin typeface="Arial"/>
                <a:cs typeface="Arial"/>
              </a:rPr>
              <a:t>tud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nts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sh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ul</a:t>
            </a:r>
            <a:r>
              <a:rPr dirty="0">
                <a:latin typeface="Arial"/>
                <a:cs typeface="Arial"/>
              </a:rPr>
              <a:t>d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know</a:t>
            </a:r>
          </a:p>
          <a:p>
            <a:pPr>
              <a:lnSpc>
                <a:spcPct val="100000"/>
              </a:lnSpc>
              <a:spcBef>
                <a:spcPts val="9"/>
              </a:spcBef>
              <a:buClr>
                <a:srgbClr val="1786E2"/>
              </a:buClr>
              <a:buFont typeface="Wingdings"/>
              <a:buChar char=""/>
            </a:pPr>
            <a:endParaRPr sz="3500">
              <a:latin typeface="Times New Roman"/>
              <a:cs typeface="Times New Roman"/>
            </a:endParaRPr>
          </a:p>
          <a:p>
            <a:pPr marL="355600" marR="1109980" indent="-34290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pc="-20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her</a:t>
            </a:r>
            <a:r>
              <a:rPr dirty="0">
                <a:latin typeface="Arial"/>
                <a:cs typeface="Arial"/>
              </a:rPr>
              <a:t>e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ar</a:t>
            </a:r>
            <a:r>
              <a:rPr dirty="0">
                <a:latin typeface="Arial"/>
                <a:cs typeface="Arial"/>
              </a:rPr>
              <a:t>e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variety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of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techn</a:t>
            </a:r>
            <a:r>
              <a:rPr spc="-1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qu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that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hav</a:t>
            </a:r>
            <a:r>
              <a:rPr dirty="0">
                <a:latin typeface="Arial"/>
                <a:cs typeface="Arial"/>
              </a:rPr>
              <a:t>e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been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dev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pe</a:t>
            </a:r>
            <a:r>
              <a:rPr dirty="0">
                <a:latin typeface="Arial"/>
                <a:cs typeface="Arial"/>
              </a:rPr>
              <a:t>d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to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mpr</a:t>
            </a:r>
            <a:r>
              <a:rPr spc="-5" dirty="0">
                <a:latin typeface="Arial"/>
                <a:cs typeface="Arial"/>
              </a:rPr>
              <a:t>ov</a:t>
            </a:r>
            <a:r>
              <a:rPr dirty="0">
                <a:latin typeface="Arial"/>
                <a:cs typeface="Arial"/>
              </a:rPr>
              <a:t>e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comm</a:t>
            </a:r>
            <a:r>
              <a:rPr spc="-5" dirty="0">
                <a:latin typeface="Arial"/>
                <a:cs typeface="Arial"/>
              </a:rPr>
              <a:t>un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cation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n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Arial"/>
                <a:cs typeface="Arial"/>
              </a:rPr>
              <a:t>teams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1791" y="632459"/>
            <a:ext cx="7923276" cy="9387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98348" y="690372"/>
            <a:ext cx="8298180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48383" y="876913"/>
            <a:ext cx="76466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073900" algn="l"/>
              </a:tabLst>
            </a:pPr>
            <a:r>
              <a:rPr sz="3600" spc="-5" dirty="0">
                <a:latin typeface="Arial"/>
                <a:cs typeface="Arial"/>
              </a:rPr>
              <a:t>Ho</a:t>
            </a:r>
            <a:r>
              <a:rPr sz="3600" dirty="0">
                <a:latin typeface="Arial"/>
                <a:cs typeface="Arial"/>
              </a:rPr>
              <a:t>w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Arial"/>
                <a:cs typeface="Arial"/>
              </a:rPr>
              <a:t>to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ap</a:t>
            </a:r>
            <a:r>
              <a:rPr sz="3600" spc="5" dirty="0">
                <a:latin typeface="Arial"/>
                <a:cs typeface="Arial"/>
              </a:rPr>
              <a:t>p</a:t>
            </a:r>
            <a:r>
              <a:rPr sz="3600" spc="-5" dirty="0">
                <a:latin typeface="Arial"/>
                <a:cs typeface="Arial"/>
              </a:rPr>
              <a:t>l</a:t>
            </a:r>
            <a:r>
              <a:rPr sz="3600" dirty="0">
                <a:latin typeface="Arial"/>
                <a:cs typeface="Arial"/>
              </a:rPr>
              <a:t>y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teamwork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princi</a:t>
            </a:r>
            <a:r>
              <a:rPr sz="3600" spc="5" dirty="0">
                <a:latin typeface="Arial"/>
                <a:cs typeface="Arial"/>
              </a:rPr>
              <a:t>p</a:t>
            </a:r>
            <a:r>
              <a:rPr sz="3600" spc="-5" dirty="0">
                <a:latin typeface="Arial"/>
                <a:cs typeface="Arial"/>
              </a:rPr>
              <a:t>le</a:t>
            </a:r>
            <a:r>
              <a:rPr sz="3600" dirty="0">
                <a:latin typeface="Arial"/>
                <a:cs typeface="Arial"/>
              </a:rPr>
              <a:t>s</a:t>
            </a:r>
            <a:r>
              <a:rPr sz="3600" dirty="0">
                <a:latin typeface="Times New Roman"/>
                <a:cs typeface="Times New Roman"/>
              </a:rPr>
              <a:t>	</a:t>
            </a:r>
            <a:r>
              <a:rPr sz="3600" dirty="0">
                <a:latin typeface="Arial"/>
                <a:cs typeface="Arial"/>
              </a:rPr>
              <a:t>(1)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1330" rIns="0" bIns="0" rtlCol="0">
            <a:spAutoFit/>
          </a:bodyPr>
          <a:lstStyle/>
          <a:p>
            <a:pPr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885543" y="2144287"/>
            <a:ext cx="7329805" cy="1062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 marR="5080" indent="-508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alth</a:t>
            </a:r>
            <a:r>
              <a:rPr sz="2400" dirty="0">
                <a:latin typeface="Arial"/>
                <a:cs typeface="Arial"/>
              </a:rPr>
              <a:t>-care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tud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nts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ap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teamwork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princ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pl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their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interac</a:t>
            </a:r>
            <a:r>
              <a:rPr sz="2400" spc="5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ith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othe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ud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nts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through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serv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rt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th-care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6908" y="344424"/>
            <a:ext cx="8284463" cy="1011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8263" y="438912"/>
            <a:ext cx="7959852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38906" y="625072"/>
            <a:ext cx="739648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latin typeface="Arial"/>
                <a:cs typeface="Arial"/>
              </a:rPr>
              <a:t>Ho</a:t>
            </a:r>
            <a:r>
              <a:rPr sz="3600" dirty="0">
                <a:latin typeface="Arial"/>
                <a:cs typeface="Arial"/>
              </a:rPr>
              <a:t>w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Arial"/>
                <a:cs typeface="Arial"/>
              </a:rPr>
              <a:t>to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ap</a:t>
            </a:r>
            <a:r>
              <a:rPr sz="3600" spc="5" dirty="0">
                <a:latin typeface="Arial"/>
                <a:cs typeface="Arial"/>
              </a:rPr>
              <a:t>p</a:t>
            </a:r>
            <a:r>
              <a:rPr sz="3600" spc="-5" dirty="0">
                <a:latin typeface="Arial"/>
                <a:cs typeface="Arial"/>
              </a:rPr>
              <a:t>l</a:t>
            </a:r>
            <a:r>
              <a:rPr sz="3600" dirty="0">
                <a:latin typeface="Arial"/>
                <a:cs typeface="Arial"/>
              </a:rPr>
              <a:t>y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teamwork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princi</a:t>
            </a:r>
            <a:r>
              <a:rPr sz="3600" spc="5" dirty="0">
                <a:latin typeface="Arial"/>
                <a:cs typeface="Arial"/>
              </a:rPr>
              <a:t>p</a:t>
            </a:r>
            <a:r>
              <a:rPr sz="3600" spc="-5" dirty="0">
                <a:latin typeface="Arial"/>
                <a:cs typeface="Arial"/>
              </a:rPr>
              <a:t>le</a:t>
            </a:r>
            <a:r>
              <a:rPr sz="3600" dirty="0">
                <a:latin typeface="Arial"/>
                <a:cs typeface="Arial"/>
              </a:rPr>
              <a:t>s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(2)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1330" rIns="0" bIns="0" rtlCol="0">
            <a:spAutoFit/>
          </a:bodyPr>
          <a:lstStyle/>
          <a:p>
            <a:pPr>
              <a:lnSpc>
                <a:spcPct val="10000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745650" y="1785516"/>
            <a:ext cx="6616065" cy="3432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Practical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tips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fo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lt</a:t>
            </a:r>
            <a:r>
              <a:rPr sz="2400" spc="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-care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students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practise:</a:t>
            </a:r>
            <a:endParaRPr sz="2400">
              <a:latin typeface="Arial"/>
              <a:cs typeface="Arial"/>
            </a:endParaRPr>
          </a:p>
          <a:p>
            <a:pPr marL="480059" indent="-353060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80695" algn="l"/>
              </a:tabLst>
            </a:pP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ys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nt</a:t>
            </a:r>
            <a:r>
              <a:rPr sz="2400" spc="-5" dirty="0">
                <a:latin typeface="Arial"/>
                <a:cs typeface="Arial"/>
              </a:rPr>
              <a:t>rod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ce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yourse</a:t>
            </a:r>
            <a:r>
              <a:rPr sz="2400" spc="-10" dirty="0">
                <a:latin typeface="Arial"/>
                <a:cs typeface="Arial"/>
              </a:rPr>
              <a:t>lf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spc="-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back/clo</a:t>
            </a:r>
            <a:r>
              <a:rPr sz="2400" spc="-10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comm</a:t>
            </a:r>
            <a:r>
              <a:rPr sz="2400" spc="-5" dirty="0">
                <a:latin typeface="Arial"/>
                <a:cs typeface="Arial"/>
              </a:rPr>
              <a:t>un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cation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op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dirty="0">
                <a:latin typeface="Arial"/>
                <a:cs typeface="Arial"/>
              </a:rPr>
              <a:t>State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vi</a:t>
            </a:r>
            <a:r>
              <a:rPr sz="2400" spc="-15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av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ass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mptio</a:t>
            </a:r>
            <a:r>
              <a:rPr sz="2400" spc="-1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480059" indent="-353060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80695" algn="l"/>
              </a:tabLst>
            </a:pPr>
            <a:r>
              <a:rPr sz="2400" spc="-15" dirty="0">
                <a:latin typeface="Arial"/>
                <a:cs typeface="Arial"/>
              </a:rPr>
              <a:t>Ask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questi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20" dirty="0">
                <a:latin typeface="Arial"/>
                <a:cs typeface="Arial"/>
              </a:rPr>
              <a:t>ns</a:t>
            </a:r>
            <a:r>
              <a:rPr sz="2400" spc="-10" dirty="0">
                <a:latin typeface="Arial"/>
                <a:cs typeface="Arial"/>
              </a:rPr>
              <a:t>,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check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clarify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gat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tasks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pe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pl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no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air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8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spc="-5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arif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your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ole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spc="-5" dirty="0">
                <a:latin typeface="Arial"/>
                <a:cs typeface="Arial"/>
              </a:rPr>
              <a:t>Us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objectiv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(not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subjective)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lang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age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4944" y="416051"/>
            <a:ext cx="7923276" cy="1010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96468" y="510540"/>
            <a:ext cx="7959852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46503" y="696446"/>
            <a:ext cx="739648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latin typeface="Arial"/>
                <a:cs typeface="Arial"/>
              </a:rPr>
              <a:t>Ho</a:t>
            </a:r>
            <a:r>
              <a:rPr sz="3600" dirty="0">
                <a:latin typeface="Arial"/>
                <a:cs typeface="Arial"/>
              </a:rPr>
              <a:t>w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Arial"/>
                <a:cs typeface="Arial"/>
              </a:rPr>
              <a:t>to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ap</a:t>
            </a:r>
            <a:r>
              <a:rPr sz="3600" spc="5" dirty="0">
                <a:latin typeface="Arial"/>
                <a:cs typeface="Arial"/>
              </a:rPr>
              <a:t>p</a:t>
            </a:r>
            <a:r>
              <a:rPr sz="3600" spc="-5" dirty="0">
                <a:latin typeface="Arial"/>
                <a:cs typeface="Arial"/>
              </a:rPr>
              <a:t>l</a:t>
            </a:r>
            <a:r>
              <a:rPr sz="3600" dirty="0">
                <a:latin typeface="Arial"/>
                <a:cs typeface="Arial"/>
              </a:rPr>
              <a:t>y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teamwork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princi</a:t>
            </a:r>
            <a:r>
              <a:rPr sz="3600" spc="5" dirty="0">
                <a:latin typeface="Arial"/>
                <a:cs typeface="Arial"/>
              </a:rPr>
              <a:t>p</a:t>
            </a:r>
            <a:r>
              <a:rPr sz="3600" spc="-5" dirty="0">
                <a:latin typeface="Arial"/>
                <a:cs typeface="Arial"/>
              </a:rPr>
              <a:t>le</a:t>
            </a:r>
            <a:r>
              <a:rPr sz="3600" dirty="0">
                <a:latin typeface="Arial"/>
                <a:cs typeface="Arial"/>
              </a:rPr>
              <a:t>s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Arial"/>
                <a:cs typeface="Arial"/>
              </a:rPr>
              <a:t>(3)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1330" rIns="0" bIns="0" rtlCol="0">
            <a:spAutoFit/>
          </a:bodyPr>
          <a:lstStyle/>
          <a:p>
            <a:pPr>
              <a:lnSpc>
                <a:spcPct val="10000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829460" y="1712371"/>
            <a:ext cx="7779384" cy="3622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Practical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tips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fo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lt</a:t>
            </a:r>
            <a:r>
              <a:rPr sz="2400" spc="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-care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students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pract</a:t>
            </a:r>
            <a:r>
              <a:rPr sz="2400" spc="-5" dirty="0">
                <a:latin typeface="Arial"/>
                <a:cs typeface="Arial"/>
              </a:rPr>
              <a:t>is</a:t>
            </a:r>
            <a:r>
              <a:rPr sz="2400" spc="-10" dirty="0">
                <a:latin typeface="Arial"/>
                <a:cs typeface="Arial"/>
              </a:rPr>
              <a:t>e:</a:t>
            </a:r>
            <a:endParaRPr sz="2400">
              <a:latin typeface="Arial"/>
              <a:cs typeface="Arial"/>
            </a:endParaRPr>
          </a:p>
          <a:p>
            <a:pPr marL="329565" indent="-28638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14020" algn="l"/>
              </a:tabLst>
            </a:pPr>
            <a:r>
              <a:rPr sz="2400" dirty="0">
                <a:latin typeface="Arial"/>
                <a:cs typeface="Arial"/>
              </a:rPr>
              <a:t>Le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rn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use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pl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330" dirty="0">
                <a:latin typeface="Arial"/>
                <a:cs typeface="Arial"/>
              </a:rPr>
              <a:t>‟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names</a:t>
            </a:r>
            <a:endParaRPr sz="2400">
              <a:latin typeface="Arial"/>
              <a:cs typeface="Arial"/>
            </a:endParaRPr>
          </a:p>
          <a:p>
            <a:pPr marL="413384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14020" algn="l"/>
              </a:tabLst>
            </a:pPr>
            <a:r>
              <a:rPr sz="2400" dirty="0">
                <a:latin typeface="Arial"/>
                <a:cs typeface="Arial"/>
              </a:rPr>
              <a:t>Be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assertiv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wh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requ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red</a:t>
            </a:r>
            <a:endParaRPr sz="2400">
              <a:latin typeface="Arial"/>
              <a:cs typeface="Arial"/>
            </a:endParaRPr>
          </a:p>
          <a:p>
            <a:pPr marL="329565" marR="446405" indent="-28638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14020" algn="l"/>
              </a:tabLst>
            </a:pPr>
            <a:r>
              <a:rPr sz="2400" dirty="0">
                <a:latin typeface="Arial"/>
                <a:cs typeface="Arial"/>
              </a:rPr>
              <a:t>If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something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do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105" dirty="0">
                <a:latin typeface="Arial"/>
                <a:cs typeface="Arial"/>
              </a:rPr>
              <a:t>sn</a:t>
            </a:r>
            <a:r>
              <a:rPr sz="2400" spc="-75" dirty="0">
                <a:latin typeface="Arial"/>
                <a:cs typeface="Arial"/>
              </a:rPr>
              <a:t>‟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make sense, find out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other </a:t>
            </a:r>
            <a:r>
              <a:rPr sz="2400" spc="-50" dirty="0">
                <a:latin typeface="Arial"/>
                <a:cs typeface="Arial"/>
              </a:rPr>
              <a:t>person</a:t>
            </a:r>
            <a:r>
              <a:rPr sz="2400" spc="-95" dirty="0">
                <a:latin typeface="Arial"/>
                <a:cs typeface="Arial"/>
              </a:rPr>
              <a:t>‟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perspective</a:t>
            </a:r>
            <a:endParaRPr sz="2400">
              <a:latin typeface="Arial"/>
              <a:cs typeface="Arial"/>
            </a:endParaRPr>
          </a:p>
          <a:p>
            <a:pPr marL="329565" marR="205740" indent="-286385">
              <a:lnSpc>
                <a:spcPct val="100000"/>
              </a:lnSpc>
              <a:spcBef>
                <a:spcPts val="58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14020" algn="l"/>
              </a:tabLst>
            </a:pP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bri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fing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befor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undertakin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tea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activity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de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rief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af</a:t>
            </a:r>
            <a:r>
              <a:rPr sz="2400" spc="-5" dirty="0">
                <a:latin typeface="Arial"/>
                <a:cs typeface="Arial"/>
              </a:rPr>
              <a:t>terwards</a:t>
            </a:r>
            <a:endParaRPr sz="2400">
              <a:latin typeface="Arial"/>
              <a:cs typeface="Arial"/>
            </a:endParaRPr>
          </a:p>
          <a:p>
            <a:pPr marL="329565" marR="5080" indent="-28638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14020" algn="l"/>
              </a:tabLst>
            </a:pPr>
            <a:r>
              <a:rPr sz="2400" dirty="0">
                <a:latin typeface="Arial"/>
                <a:cs typeface="Arial"/>
              </a:rPr>
              <a:t>When confl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occurs, co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centrate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on “what” 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ht for the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pati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nt, not “who” is ri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ht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2756" rIns="0" bIns="0" rtlCol="0">
            <a:spAutoFit/>
          </a:bodyPr>
          <a:lstStyle/>
          <a:p>
            <a:pPr marL="746125">
              <a:lnSpc>
                <a:spcPct val="100000"/>
              </a:lnSpc>
            </a:pPr>
            <a:r>
              <a:rPr dirty="0"/>
              <a:t>Know</a:t>
            </a:r>
            <a:r>
              <a:rPr spc="5" dirty="0"/>
              <a:t>l</a:t>
            </a:r>
            <a:r>
              <a:rPr spc="-5" dirty="0"/>
              <a:t>edg</a:t>
            </a:r>
            <a:r>
              <a:rPr dirty="0"/>
              <a:t>e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dirty="0"/>
              <a:t>requ</a:t>
            </a:r>
            <a:r>
              <a:rPr spc="5" dirty="0"/>
              <a:t>i</a:t>
            </a:r>
            <a:r>
              <a:rPr dirty="0"/>
              <a:t>rements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sz="2800" spc="-10" dirty="0"/>
              <a:t>(1)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47205" y="1856901"/>
            <a:ext cx="6857365" cy="2525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derstand: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3500">
              <a:latin typeface="Times New Roman"/>
              <a:cs typeface="Times New Roman"/>
            </a:endParaRPr>
          </a:p>
          <a:p>
            <a:pPr marL="835660" indent="-365760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836294" algn="l"/>
              </a:tabLst>
            </a:pP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di</a:t>
            </a:r>
            <a:r>
              <a:rPr sz="2400" spc="-50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ferent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types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of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teams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lt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care</a:t>
            </a:r>
            <a:endParaRPr sz="2400">
              <a:latin typeface="Arial"/>
              <a:cs typeface="Arial"/>
            </a:endParaRPr>
          </a:p>
          <a:p>
            <a:pPr marL="835660" indent="-365760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836294" algn="l"/>
              </a:tabLst>
            </a:pPr>
            <a:r>
              <a:rPr sz="240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characte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istic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5" dirty="0">
                <a:latin typeface="Arial"/>
                <a:cs typeface="Arial"/>
              </a:rPr>
              <a:t>f</a:t>
            </a:r>
            <a:r>
              <a:rPr sz="2400" spc="-10" dirty="0">
                <a:latin typeface="Arial"/>
                <a:cs typeface="Arial"/>
              </a:rPr>
              <a:t>fect</a:t>
            </a:r>
            <a:r>
              <a:rPr sz="2400" spc="-5" dirty="0">
                <a:latin typeface="Arial"/>
                <a:cs typeface="Arial"/>
              </a:rPr>
              <a:t>iv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ms</a:t>
            </a:r>
            <a:endParaRPr sz="2400">
              <a:latin typeface="Arial"/>
              <a:cs typeface="Arial"/>
            </a:endParaRPr>
          </a:p>
          <a:p>
            <a:pPr marL="8401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840740" algn="l"/>
              </a:tabLst>
            </a:pP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pe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pl</a:t>
            </a:r>
            <a:r>
              <a:rPr sz="2400" spc="-10" dirty="0">
                <a:latin typeface="Arial"/>
                <a:cs typeface="Arial"/>
              </a:rPr>
              <a:t>e's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va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ue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assump</a:t>
            </a:r>
            <a:r>
              <a:rPr sz="2400" spc="5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a</a:t>
            </a:r>
            <a:r>
              <a:rPr sz="2400" spc="-60" dirty="0">
                <a:latin typeface="Arial"/>
                <a:cs typeface="Arial"/>
              </a:rPr>
              <a:t>f</a:t>
            </a:r>
            <a:r>
              <a:rPr sz="2400" spc="-10" dirty="0">
                <a:latin typeface="Arial"/>
                <a:cs typeface="Arial"/>
              </a:rPr>
              <a:t>fect</a:t>
            </a:r>
            <a:endParaRPr sz="2400">
              <a:latin typeface="Arial"/>
              <a:cs typeface="Arial"/>
            </a:endParaRPr>
          </a:p>
          <a:p>
            <a:pPr marL="80772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teractio</a:t>
            </a:r>
            <a:r>
              <a:rPr sz="2400" spc="-1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th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others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8230" rIns="0" bIns="0" rtlCol="0">
            <a:spAutoFit/>
          </a:bodyPr>
          <a:lstStyle/>
          <a:p>
            <a:pPr marL="817880">
              <a:lnSpc>
                <a:spcPct val="100000"/>
              </a:lnSpc>
            </a:pPr>
            <a:r>
              <a:rPr dirty="0"/>
              <a:t>Know</a:t>
            </a:r>
            <a:r>
              <a:rPr spc="5" dirty="0"/>
              <a:t>l</a:t>
            </a:r>
            <a:r>
              <a:rPr spc="-5" dirty="0"/>
              <a:t>edg</a:t>
            </a:r>
            <a:r>
              <a:rPr dirty="0"/>
              <a:t>e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dirty="0"/>
              <a:t>requ</a:t>
            </a:r>
            <a:r>
              <a:rPr spc="5" dirty="0"/>
              <a:t>i</a:t>
            </a:r>
            <a:r>
              <a:rPr dirty="0"/>
              <a:t>rements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sz="2800" spc="-10" dirty="0"/>
              <a:t>(2)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18541" y="1783745"/>
            <a:ext cx="7572375" cy="2554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rstand: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3000">
              <a:latin typeface="Times New Roman"/>
              <a:cs typeface="Times New Roman"/>
            </a:endParaRPr>
          </a:p>
          <a:p>
            <a:pPr marL="840105" marR="5080" indent="-370205">
              <a:lnSpc>
                <a:spcPct val="12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836294" algn="l"/>
              </a:tabLst>
            </a:pPr>
            <a:r>
              <a:rPr sz="2400" spc="-2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role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members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ho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psycho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og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cal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fact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a</a:t>
            </a:r>
            <a:r>
              <a:rPr sz="2400" spc="-60" dirty="0">
                <a:latin typeface="Arial"/>
                <a:cs typeface="Arial"/>
              </a:rPr>
              <a:t>f</a:t>
            </a:r>
            <a:r>
              <a:rPr sz="2400" spc="-10" dirty="0">
                <a:latin typeface="Arial"/>
                <a:cs typeface="Arial"/>
              </a:rPr>
              <a:t>fect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nteractions</a:t>
            </a:r>
            <a:endParaRPr sz="2400">
              <a:latin typeface="Arial"/>
              <a:cs typeface="Arial"/>
            </a:endParaRPr>
          </a:p>
          <a:p>
            <a:pPr marL="835660" indent="-365760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836294" algn="l"/>
              </a:tabLst>
            </a:pPr>
            <a:r>
              <a:rPr sz="2400" spc="-5" dirty="0">
                <a:latin typeface="Arial"/>
                <a:cs typeface="Arial"/>
              </a:rPr>
              <a:t>Th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impac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ch</a:t>
            </a:r>
            <a:r>
              <a:rPr sz="2400" spc="-15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ms</a:t>
            </a:r>
            <a:endParaRPr sz="2400">
              <a:latin typeface="Arial"/>
              <a:cs typeface="Arial"/>
            </a:endParaRPr>
          </a:p>
          <a:p>
            <a:pPr marL="835660" indent="-365760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836294" algn="l"/>
              </a:tabLst>
            </a:pPr>
            <a:r>
              <a:rPr sz="2400" spc="-2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role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pati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2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2165">
              <a:lnSpc>
                <a:spcPts val="4285"/>
              </a:lnSpc>
            </a:pPr>
            <a:r>
              <a:rPr dirty="0"/>
              <a:t>Performance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dirty="0"/>
              <a:t>requ</a:t>
            </a:r>
            <a:r>
              <a:rPr spc="5" dirty="0"/>
              <a:t>i</a:t>
            </a:r>
            <a:r>
              <a:rPr dirty="0"/>
              <a:t>reme</a:t>
            </a:r>
            <a:r>
              <a:rPr spc="5" dirty="0"/>
              <a:t>n</a:t>
            </a:r>
            <a:r>
              <a:rPr spc="-15" dirty="0"/>
              <a:t>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58262" y="1362456"/>
            <a:ext cx="8487410" cy="403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899794">
              <a:lnSpc>
                <a:spcPct val="100000"/>
              </a:lnSpc>
            </a:pPr>
            <a:r>
              <a:rPr sz="2300" b="1" dirty="0">
                <a:latin typeface="Arial"/>
                <a:cs typeface="Arial"/>
              </a:rPr>
              <a:t>Promote</a:t>
            </a:r>
            <a:r>
              <a:rPr sz="2300" b="1" spc="35" dirty="0">
                <a:latin typeface="Times New Roman"/>
                <a:cs typeface="Times New Roman"/>
              </a:rPr>
              <a:t> </a:t>
            </a:r>
            <a:r>
              <a:rPr sz="2300" b="1" spc="-5" dirty="0">
                <a:latin typeface="Arial"/>
                <a:cs typeface="Arial"/>
              </a:rPr>
              <a:t>eff</a:t>
            </a:r>
            <a:r>
              <a:rPr sz="2300" b="1" dirty="0">
                <a:latin typeface="Arial"/>
                <a:cs typeface="Arial"/>
              </a:rPr>
              <a:t>e</a:t>
            </a:r>
            <a:r>
              <a:rPr sz="2300" b="1" spc="-5" dirty="0">
                <a:latin typeface="Arial"/>
                <a:cs typeface="Arial"/>
              </a:rPr>
              <a:t>cti</a:t>
            </a:r>
            <a:r>
              <a:rPr sz="2300" b="1" spc="-10" dirty="0">
                <a:latin typeface="Arial"/>
                <a:cs typeface="Arial"/>
              </a:rPr>
              <a:t>v</a:t>
            </a:r>
            <a:r>
              <a:rPr sz="2300" b="1" dirty="0">
                <a:latin typeface="Arial"/>
                <a:cs typeface="Arial"/>
              </a:rPr>
              <a:t>e</a:t>
            </a:r>
            <a:r>
              <a:rPr sz="2300" b="1" spc="10" dirty="0">
                <a:latin typeface="Times New Roman"/>
                <a:cs typeface="Times New Roman"/>
              </a:rPr>
              <a:t> </a:t>
            </a:r>
            <a:r>
              <a:rPr sz="2300" b="1" dirty="0">
                <a:latin typeface="Arial"/>
                <a:cs typeface="Arial"/>
              </a:rPr>
              <a:t>health</a:t>
            </a:r>
            <a:r>
              <a:rPr sz="2300" b="1" spc="25" dirty="0">
                <a:latin typeface="Times New Roman"/>
                <a:cs typeface="Times New Roman"/>
              </a:rPr>
              <a:t> </a:t>
            </a:r>
            <a:r>
              <a:rPr sz="2300" b="1" spc="-5" dirty="0">
                <a:latin typeface="Arial"/>
                <a:cs typeface="Arial"/>
              </a:rPr>
              <a:t>ca</a:t>
            </a:r>
            <a:r>
              <a:rPr sz="2300" b="1" spc="5" dirty="0">
                <a:latin typeface="Arial"/>
                <a:cs typeface="Arial"/>
              </a:rPr>
              <a:t>r</a:t>
            </a:r>
            <a:r>
              <a:rPr sz="2300" b="1" dirty="0">
                <a:latin typeface="Arial"/>
                <a:cs typeface="Arial"/>
              </a:rPr>
              <a:t>e</a:t>
            </a:r>
            <a:r>
              <a:rPr sz="2300" b="1" spc="35" dirty="0">
                <a:latin typeface="Times New Roman"/>
                <a:cs typeface="Times New Roman"/>
              </a:rPr>
              <a:t> </a:t>
            </a:r>
            <a:r>
              <a:rPr sz="2300" b="1" dirty="0">
                <a:latin typeface="Arial"/>
                <a:cs typeface="Arial"/>
              </a:rPr>
              <a:t>by</a:t>
            </a:r>
            <a:r>
              <a:rPr sz="2300" b="1" spc="40" dirty="0">
                <a:latin typeface="Times New Roman"/>
                <a:cs typeface="Times New Roman"/>
              </a:rPr>
              <a:t> </a:t>
            </a:r>
            <a:r>
              <a:rPr sz="2300" b="1" dirty="0">
                <a:latin typeface="Arial"/>
                <a:cs typeface="Arial"/>
              </a:rPr>
              <a:t>usi</a:t>
            </a:r>
            <a:r>
              <a:rPr sz="2300" b="1" spc="-10" dirty="0">
                <a:latin typeface="Arial"/>
                <a:cs typeface="Arial"/>
              </a:rPr>
              <a:t>n</a:t>
            </a:r>
            <a:r>
              <a:rPr sz="2300" b="1" dirty="0">
                <a:latin typeface="Arial"/>
                <a:cs typeface="Arial"/>
              </a:rPr>
              <a:t>g</a:t>
            </a:r>
            <a:r>
              <a:rPr sz="2300" b="1" spc="30" dirty="0">
                <a:latin typeface="Times New Roman"/>
                <a:cs typeface="Times New Roman"/>
              </a:rPr>
              <a:t> </a:t>
            </a:r>
            <a:r>
              <a:rPr sz="2300" b="1" dirty="0">
                <a:latin typeface="Arial"/>
                <a:cs typeface="Arial"/>
              </a:rPr>
              <a:t>the</a:t>
            </a:r>
            <a:r>
              <a:rPr sz="2300" b="1" spc="45" dirty="0">
                <a:latin typeface="Times New Roman"/>
                <a:cs typeface="Times New Roman"/>
              </a:rPr>
              <a:t> </a:t>
            </a:r>
            <a:r>
              <a:rPr sz="2300" b="1" dirty="0">
                <a:latin typeface="Arial"/>
                <a:cs typeface="Arial"/>
              </a:rPr>
              <a:t>fo</a:t>
            </a:r>
            <a:r>
              <a:rPr sz="2300" b="1" spc="-10" dirty="0">
                <a:latin typeface="Arial"/>
                <a:cs typeface="Arial"/>
              </a:rPr>
              <a:t>l</a:t>
            </a:r>
            <a:r>
              <a:rPr sz="2300" b="1" dirty="0">
                <a:latin typeface="Arial"/>
                <a:cs typeface="Arial"/>
              </a:rPr>
              <a:t>l</a:t>
            </a:r>
            <a:r>
              <a:rPr sz="2300" b="1" spc="-25" dirty="0">
                <a:latin typeface="Arial"/>
                <a:cs typeface="Arial"/>
              </a:rPr>
              <a:t>o</a:t>
            </a:r>
            <a:r>
              <a:rPr sz="2300" b="1" spc="30" dirty="0">
                <a:latin typeface="Arial"/>
                <a:cs typeface="Arial"/>
              </a:rPr>
              <a:t>w</a:t>
            </a:r>
            <a:r>
              <a:rPr sz="2300" b="1" dirty="0">
                <a:latin typeface="Arial"/>
                <a:cs typeface="Arial"/>
              </a:rPr>
              <a:t>i</a:t>
            </a:r>
            <a:r>
              <a:rPr sz="2300" b="1" spc="-10" dirty="0">
                <a:latin typeface="Arial"/>
                <a:cs typeface="Arial"/>
              </a:rPr>
              <a:t>n</a:t>
            </a:r>
            <a:r>
              <a:rPr sz="2300" b="1" dirty="0">
                <a:latin typeface="Arial"/>
                <a:cs typeface="Arial"/>
              </a:rPr>
              <a:t>g</a:t>
            </a:r>
            <a:r>
              <a:rPr sz="2300" b="1" dirty="0">
                <a:latin typeface="Times New Roman"/>
                <a:cs typeface="Times New Roman"/>
              </a:rPr>
              <a:t> </a:t>
            </a:r>
            <a:r>
              <a:rPr sz="2300" b="1" dirty="0">
                <a:latin typeface="Arial"/>
                <a:cs typeface="Arial"/>
              </a:rPr>
              <a:t>team</a:t>
            </a:r>
            <a:r>
              <a:rPr sz="2300" b="1" spc="15" dirty="0">
                <a:latin typeface="Arial"/>
                <a:cs typeface="Arial"/>
              </a:rPr>
              <a:t>w</a:t>
            </a:r>
            <a:r>
              <a:rPr sz="2300" b="1" spc="-20" dirty="0">
                <a:latin typeface="Arial"/>
                <a:cs typeface="Arial"/>
              </a:rPr>
              <a:t>o</a:t>
            </a:r>
            <a:r>
              <a:rPr sz="2300" b="1" spc="-5" dirty="0">
                <a:latin typeface="Arial"/>
                <a:cs typeface="Arial"/>
              </a:rPr>
              <a:t>r</a:t>
            </a:r>
            <a:r>
              <a:rPr sz="2300" b="1" dirty="0">
                <a:latin typeface="Arial"/>
                <a:cs typeface="Arial"/>
              </a:rPr>
              <a:t>k</a:t>
            </a:r>
            <a:r>
              <a:rPr sz="2300" b="1" spc="30" dirty="0">
                <a:latin typeface="Times New Roman"/>
                <a:cs typeface="Times New Roman"/>
              </a:rPr>
              <a:t> </a:t>
            </a:r>
            <a:r>
              <a:rPr sz="2300" b="1" dirty="0">
                <a:latin typeface="Arial"/>
                <a:cs typeface="Arial"/>
              </a:rPr>
              <a:t>pri</a:t>
            </a:r>
            <a:r>
              <a:rPr sz="2300" b="1" spc="-10" dirty="0">
                <a:latin typeface="Arial"/>
                <a:cs typeface="Arial"/>
              </a:rPr>
              <a:t>n</a:t>
            </a:r>
            <a:r>
              <a:rPr sz="2300" b="1" spc="-5" dirty="0">
                <a:latin typeface="Arial"/>
                <a:cs typeface="Arial"/>
              </a:rPr>
              <a:t>cip</a:t>
            </a:r>
            <a:r>
              <a:rPr sz="2300" b="1" spc="-10" dirty="0">
                <a:latin typeface="Arial"/>
                <a:cs typeface="Arial"/>
              </a:rPr>
              <a:t>l</a:t>
            </a:r>
            <a:r>
              <a:rPr sz="2300" b="1" spc="-5" dirty="0">
                <a:latin typeface="Arial"/>
                <a:cs typeface="Arial"/>
              </a:rPr>
              <a:t>es:</a:t>
            </a:r>
            <a:endParaRPr sz="23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300" dirty="0">
                <a:latin typeface="Arial"/>
                <a:cs typeface="Arial"/>
              </a:rPr>
              <a:t>Be</a:t>
            </a:r>
            <a:r>
              <a:rPr sz="2300" spc="5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mi</a:t>
            </a:r>
            <a:r>
              <a:rPr sz="2300" spc="5" dirty="0">
                <a:latin typeface="Arial"/>
                <a:cs typeface="Arial"/>
              </a:rPr>
              <a:t>n</a:t>
            </a:r>
            <a:r>
              <a:rPr sz="2300" spc="-5" dirty="0">
                <a:latin typeface="Arial"/>
                <a:cs typeface="Arial"/>
              </a:rPr>
              <a:t>dfu</a:t>
            </a:r>
            <a:r>
              <a:rPr sz="2300" dirty="0">
                <a:latin typeface="Arial"/>
                <a:cs typeface="Arial"/>
              </a:rPr>
              <a:t>l</a:t>
            </a:r>
            <a:r>
              <a:rPr sz="2300" spc="3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o</a:t>
            </a:r>
            <a:r>
              <a:rPr sz="2300" dirty="0">
                <a:latin typeface="Arial"/>
                <a:cs typeface="Arial"/>
              </a:rPr>
              <a:t>f</a:t>
            </a:r>
            <a:r>
              <a:rPr sz="2300" spc="6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o</a:t>
            </a:r>
            <a:r>
              <a:rPr sz="2300" spc="-10" dirty="0">
                <a:latin typeface="Arial"/>
                <a:cs typeface="Arial"/>
              </a:rPr>
              <a:t>t</a:t>
            </a:r>
            <a:r>
              <a:rPr sz="2300" spc="-5" dirty="0">
                <a:latin typeface="Arial"/>
                <a:cs typeface="Arial"/>
              </a:rPr>
              <a:t>her</a:t>
            </a:r>
            <a:r>
              <a:rPr sz="2300" spc="5" dirty="0">
                <a:latin typeface="Arial"/>
                <a:cs typeface="Arial"/>
              </a:rPr>
              <a:t>'</a:t>
            </a:r>
            <a:r>
              <a:rPr sz="2300" dirty="0">
                <a:latin typeface="Arial"/>
                <a:cs typeface="Arial"/>
              </a:rPr>
              <a:t>s</a:t>
            </a:r>
            <a:r>
              <a:rPr sz="2300" spc="20" dirty="0">
                <a:latin typeface="Times New Roman"/>
                <a:cs typeface="Times New Roman"/>
              </a:rPr>
              <a:t> </a:t>
            </a:r>
            <a:r>
              <a:rPr sz="2300" spc="-15" dirty="0">
                <a:latin typeface="Arial"/>
                <a:cs typeface="Arial"/>
              </a:rPr>
              <a:t>v</a:t>
            </a:r>
            <a:r>
              <a:rPr sz="2300" spc="-5" dirty="0">
                <a:latin typeface="Arial"/>
                <a:cs typeface="Arial"/>
              </a:rPr>
              <a:t>a</a:t>
            </a:r>
            <a:r>
              <a:rPr sz="2300" dirty="0">
                <a:latin typeface="Arial"/>
                <a:cs typeface="Arial"/>
              </a:rPr>
              <a:t>l</a:t>
            </a:r>
            <a:r>
              <a:rPr sz="2300" spc="-5" dirty="0">
                <a:latin typeface="Arial"/>
                <a:cs typeface="Arial"/>
              </a:rPr>
              <a:t>ue</a:t>
            </a:r>
            <a:r>
              <a:rPr sz="2300" dirty="0">
                <a:latin typeface="Arial"/>
                <a:cs typeface="Arial"/>
              </a:rPr>
              <a:t>s</a:t>
            </a:r>
            <a:r>
              <a:rPr sz="2300" spc="4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an</a:t>
            </a:r>
            <a:r>
              <a:rPr sz="2300" dirty="0">
                <a:latin typeface="Arial"/>
                <a:cs typeface="Arial"/>
              </a:rPr>
              <a:t>d</a:t>
            </a:r>
            <a:r>
              <a:rPr sz="2300" spc="4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assum</a:t>
            </a:r>
            <a:r>
              <a:rPr sz="2300" spc="5" dirty="0">
                <a:latin typeface="Arial"/>
                <a:cs typeface="Arial"/>
              </a:rPr>
              <a:t>p</a:t>
            </a:r>
            <a:r>
              <a:rPr sz="2300" dirty="0">
                <a:latin typeface="Arial"/>
                <a:cs typeface="Arial"/>
              </a:rPr>
              <a:t>t</a:t>
            </a:r>
            <a:r>
              <a:rPr sz="2300" spc="-15" dirty="0">
                <a:latin typeface="Arial"/>
                <a:cs typeface="Arial"/>
              </a:rPr>
              <a:t>i</a:t>
            </a:r>
            <a:r>
              <a:rPr sz="2300" spc="-5" dirty="0">
                <a:latin typeface="Arial"/>
                <a:cs typeface="Arial"/>
              </a:rPr>
              <a:t>ons</a:t>
            </a:r>
            <a:endParaRPr sz="23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300" dirty="0">
                <a:latin typeface="Arial"/>
                <a:cs typeface="Arial"/>
              </a:rPr>
              <a:t>Be</a:t>
            </a:r>
            <a:r>
              <a:rPr sz="2300" spc="4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mindful</a:t>
            </a:r>
            <a:r>
              <a:rPr sz="2300" spc="3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o</a:t>
            </a:r>
            <a:r>
              <a:rPr sz="2300" dirty="0">
                <a:latin typeface="Arial"/>
                <a:cs typeface="Arial"/>
              </a:rPr>
              <a:t>f</a:t>
            </a:r>
            <a:r>
              <a:rPr sz="2300" spc="5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ho</a:t>
            </a:r>
            <a:r>
              <a:rPr sz="2300" dirty="0">
                <a:latin typeface="Arial"/>
                <a:cs typeface="Arial"/>
              </a:rPr>
              <a:t>w</a:t>
            </a:r>
            <a:r>
              <a:rPr sz="2300" spc="4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psychos</a:t>
            </a:r>
            <a:r>
              <a:rPr sz="2300" spc="-10" dirty="0">
                <a:latin typeface="Arial"/>
                <a:cs typeface="Arial"/>
              </a:rPr>
              <a:t>o</a:t>
            </a:r>
            <a:r>
              <a:rPr sz="2300" dirty="0">
                <a:latin typeface="Arial"/>
                <a:cs typeface="Arial"/>
              </a:rPr>
              <a:t>ci</a:t>
            </a:r>
            <a:r>
              <a:rPr sz="2300" spc="-10" dirty="0">
                <a:latin typeface="Arial"/>
                <a:cs typeface="Arial"/>
              </a:rPr>
              <a:t>a</a:t>
            </a:r>
            <a:r>
              <a:rPr sz="2300" dirty="0">
                <a:latin typeface="Arial"/>
                <a:cs typeface="Arial"/>
              </a:rPr>
              <a:t>l</a:t>
            </a:r>
            <a:r>
              <a:rPr sz="2300" spc="2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fac</a:t>
            </a:r>
            <a:r>
              <a:rPr sz="2300" spc="-10" dirty="0">
                <a:latin typeface="Arial"/>
                <a:cs typeface="Arial"/>
              </a:rPr>
              <a:t>t</a:t>
            </a:r>
            <a:r>
              <a:rPr sz="2300" spc="-5" dirty="0">
                <a:latin typeface="Arial"/>
                <a:cs typeface="Arial"/>
              </a:rPr>
              <a:t>or</a:t>
            </a:r>
            <a:r>
              <a:rPr sz="2300" dirty="0">
                <a:latin typeface="Arial"/>
                <a:cs typeface="Arial"/>
              </a:rPr>
              <a:t>s</a:t>
            </a:r>
            <a:r>
              <a:rPr sz="2300" spc="3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a</a:t>
            </a:r>
            <a:r>
              <a:rPr sz="2300" spc="-40" dirty="0">
                <a:latin typeface="Arial"/>
                <a:cs typeface="Arial"/>
              </a:rPr>
              <a:t>f</a:t>
            </a:r>
            <a:r>
              <a:rPr sz="2300" dirty="0">
                <a:latin typeface="Arial"/>
                <a:cs typeface="Arial"/>
              </a:rPr>
              <a:t>fect</a:t>
            </a:r>
            <a:r>
              <a:rPr sz="2300" spc="2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team</a:t>
            </a:r>
            <a:r>
              <a:rPr sz="2300" spc="4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intera</a:t>
            </a:r>
            <a:r>
              <a:rPr sz="2300" spc="-10" dirty="0">
                <a:latin typeface="Arial"/>
                <a:cs typeface="Arial"/>
              </a:rPr>
              <a:t>c</a:t>
            </a:r>
            <a:r>
              <a:rPr sz="2300" dirty="0">
                <a:latin typeface="Arial"/>
                <a:cs typeface="Arial"/>
              </a:rPr>
              <a:t>tio</a:t>
            </a:r>
            <a:r>
              <a:rPr sz="2300" spc="-15" dirty="0">
                <a:latin typeface="Arial"/>
                <a:cs typeface="Arial"/>
              </a:rPr>
              <a:t>n</a:t>
            </a:r>
            <a:r>
              <a:rPr sz="2300" dirty="0">
                <a:latin typeface="Arial"/>
                <a:cs typeface="Arial"/>
              </a:rPr>
              <a:t>s</a:t>
            </a:r>
            <a:endParaRPr sz="23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300" dirty="0">
                <a:latin typeface="Arial"/>
                <a:cs typeface="Arial"/>
              </a:rPr>
              <a:t>Be</a:t>
            </a:r>
            <a:r>
              <a:rPr sz="2300" spc="5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a</a:t>
            </a:r>
            <a:r>
              <a:rPr sz="2300" dirty="0">
                <a:latin typeface="Arial"/>
                <a:cs typeface="Arial"/>
              </a:rPr>
              <a:t>w</a:t>
            </a:r>
            <a:r>
              <a:rPr sz="2300" spc="-5" dirty="0">
                <a:latin typeface="Arial"/>
                <a:cs typeface="Arial"/>
              </a:rPr>
              <a:t>ar</a:t>
            </a:r>
            <a:r>
              <a:rPr sz="2300" dirty="0">
                <a:latin typeface="Arial"/>
                <a:cs typeface="Arial"/>
              </a:rPr>
              <a:t>e</a:t>
            </a:r>
            <a:r>
              <a:rPr sz="2300" spc="3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o</a:t>
            </a:r>
            <a:r>
              <a:rPr sz="2300" dirty="0">
                <a:latin typeface="Arial"/>
                <a:cs typeface="Arial"/>
              </a:rPr>
              <a:t>f</a:t>
            </a:r>
            <a:r>
              <a:rPr sz="2300" spc="65" dirty="0">
                <a:latin typeface="Times New Roman"/>
                <a:cs typeface="Times New Roman"/>
              </a:rPr>
              <a:t> </a:t>
            </a:r>
            <a:r>
              <a:rPr sz="2300" spc="-15" dirty="0">
                <a:latin typeface="Arial"/>
                <a:cs typeface="Arial"/>
              </a:rPr>
              <a:t>t</a:t>
            </a:r>
            <a:r>
              <a:rPr sz="2300" spc="-5" dirty="0">
                <a:latin typeface="Arial"/>
                <a:cs typeface="Arial"/>
              </a:rPr>
              <a:t>h</a:t>
            </a:r>
            <a:r>
              <a:rPr sz="2300" dirty="0">
                <a:latin typeface="Arial"/>
                <a:cs typeface="Arial"/>
              </a:rPr>
              <a:t>e</a:t>
            </a:r>
            <a:r>
              <a:rPr sz="2300" spc="5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im</a:t>
            </a:r>
            <a:r>
              <a:rPr sz="2300" spc="5" dirty="0">
                <a:latin typeface="Arial"/>
                <a:cs typeface="Arial"/>
              </a:rPr>
              <a:t>p</a:t>
            </a:r>
            <a:r>
              <a:rPr sz="2300" spc="-5" dirty="0">
                <a:latin typeface="Arial"/>
                <a:cs typeface="Arial"/>
              </a:rPr>
              <a:t>ac</a:t>
            </a:r>
            <a:r>
              <a:rPr sz="2300" dirty="0">
                <a:latin typeface="Arial"/>
                <a:cs typeface="Arial"/>
              </a:rPr>
              <a:t>t</a:t>
            </a:r>
            <a:r>
              <a:rPr sz="2300" spc="2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o</a:t>
            </a:r>
            <a:r>
              <a:rPr sz="2300" dirty="0">
                <a:latin typeface="Arial"/>
                <a:cs typeface="Arial"/>
              </a:rPr>
              <a:t>f</a:t>
            </a:r>
            <a:r>
              <a:rPr sz="2300" spc="6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change</a:t>
            </a:r>
            <a:r>
              <a:rPr sz="2300" spc="2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o</a:t>
            </a:r>
            <a:r>
              <a:rPr sz="2300" dirty="0">
                <a:latin typeface="Arial"/>
                <a:cs typeface="Arial"/>
              </a:rPr>
              <a:t>n</a:t>
            </a:r>
            <a:r>
              <a:rPr sz="2300" spc="5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teams</a:t>
            </a:r>
            <a:endParaRPr sz="23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300" dirty="0">
                <a:latin typeface="Arial"/>
                <a:cs typeface="Arial"/>
              </a:rPr>
              <a:t>Include</a:t>
            </a:r>
            <a:r>
              <a:rPr sz="2300" spc="2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the</a:t>
            </a:r>
            <a:r>
              <a:rPr sz="2300" spc="4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pati</a:t>
            </a:r>
            <a:r>
              <a:rPr sz="2300" spc="5" dirty="0">
                <a:latin typeface="Arial"/>
                <a:cs typeface="Arial"/>
              </a:rPr>
              <a:t>e</a:t>
            </a:r>
            <a:r>
              <a:rPr sz="2300" spc="-10" dirty="0">
                <a:latin typeface="Arial"/>
                <a:cs typeface="Arial"/>
              </a:rPr>
              <a:t>n</a:t>
            </a:r>
            <a:r>
              <a:rPr sz="2300" dirty="0">
                <a:latin typeface="Arial"/>
                <a:cs typeface="Arial"/>
              </a:rPr>
              <a:t>t</a:t>
            </a:r>
            <a:r>
              <a:rPr sz="2300" spc="3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an</a:t>
            </a:r>
            <a:r>
              <a:rPr sz="2300" dirty="0">
                <a:latin typeface="Arial"/>
                <a:cs typeface="Arial"/>
              </a:rPr>
              <a:t>d</a:t>
            </a:r>
            <a:r>
              <a:rPr sz="2300" spc="4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h</a:t>
            </a:r>
            <a:r>
              <a:rPr sz="2300" dirty="0">
                <a:latin typeface="Arial"/>
                <a:cs typeface="Arial"/>
              </a:rPr>
              <a:t>is/her</a:t>
            </a:r>
            <a:r>
              <a:rPr sz="2300" spc="55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Arial"/>
                <a:cs typeface="Arial"/>
              </a:rPr>
              <a:t>f</a:t>
            </a:r>
            <a:r>
              <a:rPr sz="2300" spc="-5" dirty="0">
                <a:latin typeface="Arial"/>
                <a:cs typeface="Arial"/>
              </a:rPr>
              <a:t>a</a:t>
            </a:r>
            <a:r>
              <a:rPr sz="2300" spc="-10" dirty="0">
                <a:latin typeface="Arial"/>
                <a:cs typeface="Arial"/>
              </a:rPr>
              <a:t>m</a:t>
            </a:r>
            <a:r>
              <a:rPr sz="2300" spc="-5" dirty="0">
                <a:latin typeface="Arial"/>
                <a:cs typeface="Arial"/>
              </a:rPr>
              <a:t>i</a:t>
            </a:r>
            <a:r>
              <a:rPr sz="2300" spc="5" dirty="0">
                <a:latin typeface="Arial"/>
                <a:cs typeface="Arial"/>
              </a:rPr>
              <a:t>l</a:t>
            </a:r>
            <a:r>
              <a:rPr sz="2300" dirty="0">
                <a:latin typeface="Arial"/>
                <a:cs typeface="Arial"/>
              </a:rPr>
              <a:t>y</a:t>
            </a:r>
            <a:r>
              <a:rPr sz="2300" spc="2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n</a:t>
            </a:r>
            <a:r>
              <a:rPr sz="2300" spc="5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the</a:t>
            </a:r>
            <a:r>
              <a:rPr sz="2300" spc="4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team</a:t>
            </a:r>
            <a:endParaRPr sz="23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300" spc="-5" dirty="0">
                <a:latin typeface="Arial"/>
                <a:cs typeface="Arial"/>
              </a:rPr>
              <a:t>Us</a:t>
            </a:r>
            <a:r>
              <a:rPr sz="2300" dirty="0">
                <a:latin typeface="Arial"/>
                <a:cs typeface="Arial"/>
              </a:rPr>
              <a:t>e</a:t>
            </a:r>
            <a:r>
              <a:rPr sz="2300" spc="5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ap</a:t>
            </a:r>
            <a:r>
              <a:rPr sz="2300" spc="5" dirty="0">
                <a:latin typeface="Arial"/>
                <a:cs typeface="Arial"/>
              </a:rPr>
              <a:t>p</a:t>
            </a:r>
            <a:r>
              <a:rPr sz="2300" dirty="0">
                <a:latin typeface="Arial"/>
                <a:cs typeface="Arial"/>
              </a:rPr>
              <a:t>r</a:t>
            </a:r>
            <a:r>
              <a:rPr sz="2300" spc="-10" dirty="0">
                <a:latin typeface="Arial"/>
                <a:cs typeface="Arial"/>
              </a:rPr>
              <a:t>o</a:t>
            </a:r>
            <a:r>
              <a:rPr sz="2300" spc="-5" dirty="0">
                <a:latin typeface="Arial"/>
                <a:cs typeface="Arial"/>
              </a:rPr>
              <a:t>p</a:t>
            </a:r>
            <a:r>
              <a:rPr sz="2300" spc="-10" dirty="0">
                <a:latin typeface="Arial"/>
                <a:cs typeface="Arial"/>
              </a:rPr>
              <a:t>r</a:t>
            </a:r>
            <a:r>
              <a:rPr sz="2300" spc="-5" dirty="0">
                <a:latin typeface="Arial"/>
                <a:cs typeface="Arial"/>
              </a:rPr>
              <a:t>ia</a:t>
            </a:r>
            <a:r>
              <a:rPr sz="2300" spc="-10" dirty="0">
                <a:latin typeface="Arial"/>
                <a:cs typeface="Arial"/>
              </a:rPr>
              <a:t>t</a:t>
            </a:r>
            <a:r>
              <a:rPr sz="2300" dirty="0">
                <a:latin typeface="Arial"/>
                <a:cs typeface="Arial"/>
              </a:rPr>
              <a:t>e</a:t>
            </a:r>
            <a:r>
              <a:rPr sz="2300" spc="5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co</a:t>
            </a:r>
            <a:r>
              <a:rPr sz="2300" spc="-15" dirty="0">
                <a:latin typeface="Arial"/>
                <a:cs typeface="Arial"/>
              </a:rPr>
              <a:t>mm</a:t>
            </a:r>
            <a:r>
              <a:rPr sz="2300" spc="-5" dirty="0">
                <a:latin typeface="Arial"/>
                <a:cs typeface="Arial"/>
              </a:rPr>
              <a:t>uni</a:t>
            </a:r>
            <a:r>
              <a:rPr sz="2300" spc="-15" dirty="0">
                <a:latin typeface="Arial"/>
                <a:cs typeface="Arial"/>
              </a:rPr>
              <a:t>c</a:t>
            </a:r>
            <a:r>
              <a:rPr sz="2300" spc="-5" dirty="0">
                <a:latin typeface="Arial"/>
                <a:cs typeface="Arial"/>
              </a:rPr>
              <a:t>atio</a:t>
            </a:r>
            <a:r>
              <a:rPr sz="2300" dirty="0">
                <a:latin typeface="Arial"/>
                <a:cs typeface="Arial"/>
              </a:rPr>
              <a:t>n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techni</a:t>
            </a:r>
            <a:r>
              <a:rPr sz="2300" spc="-5" dirty="0">
                <a:latin typeface="Arial"/>
                <a:cs typeface="Arial"/>
              </a:rPr>
              <a:t>qu</a:t>
            </a:r>
            <a:r>
              <a:rPr sz="2300" spc="-20" dirty="0">
                <a:latin typeface="Arial"/>
                <a:cs typeface="Arial"/>
              </a:rPr>
              <a:t>e</a:t>
            </a:r>
            <a:r>
              <a:rPr sz="2300" dirty="0">
                <a:latin typeface="Arial"/>
                <a:cs typeface="Arial"/>
              </a:rPr>
              <a:t>s</a:t>
            </a:r>
            <a:endParaRPr sz="23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300" spc="-5" dirty="0">
                <a:latin typeface="Arial"/>
                <a:cs typeface="Arial"/>
              </a:rPr>
              <a:t>Us</a:t>
            </a:r>
            <a:r>
              <a:rPr sz="2300" dirty="0">
                <a:latin typeface="Arial"/>
                <a:cs typeface="Arial"/>
              </a:rPr>
              <a:t>e</a:t>
            </a:r>
            <a:r>
              <a:rPr sz="2300" spc="5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mutual</a:t>
            </a:r>
            <a:r>
              <a:rPr sz="2300" spc="2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support</a:t>
            </a:r>
            <a:r>
              <a:rPr sz="2300" spc="1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techniques</a:t>
            </a:r>
            <a:endParaRPr sz="23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300" spc="-5" dirty="0">
                <a:latin typeface="Arial"/>
                <a:cs typeface="Arial"/>
              </a:rPr>
              <a:t>R</a:t>
            </a:r>
            <a:r>
              <a:rPr sz="2300" dirty="0">
                <a:latin typeface="Arial"/>
                <a:cs typeface="Arial"/>
              </a:rPr>
              <a:t>esol</a:t>
            </a:r>
            <a:r>
              <a:rPr sz="2300" spc="-15" dirty="0">
                <a:latin typeface="Arial"/>
                <a:cs typeface="Arial"/>
              </a:rPr>
              <a:t>v</a:t>
            </a:r>
            <a:r>
              <a:rPr sz="2300" dirty="0">
                <a:latin typeface="Arial"/>
                <a:cs typeface="Arial"/>
              </a:rPr>
              <a:t>e</a:t>
            </a:r>
            <a:r>
              <a:rPr sz="2300" spc="3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confl</a:t>
            </a:r>
            <a:r>
              <a:rPr sz="2300" spc="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cts</a:t>
            </a:r>
            <a:endParaRPr sz="23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355600" algn="l"/>
              </a:tabLst>
            </a:pPr>
            <a:r>
              <a:rPr sz="2300" dirty="0">
                <a:latin typeface="Arial"/>
                <a:cs typeface="Arial"/>
              </a:rPr>
              <a:t>Be</a:t>
            </a:r>
            <a:r>
              <a:rPr sz="2300" spc="5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op</a:t>
            </a:r>
            <a:r>
              <a:rPr sz="2300" spc="5" dirty="0">
                <a:latin typeface="Arial"/>
                <a:cs typeface="Arial"/>
              </a:rPr>
              <a:t>e</a:t>
            </a:r>
            <a:r>
              <a:rPr sz="2300" dirty="0">
                <a:latin typeface="Arial"/>
                <a:cs typeface="Arial"/>
              </a:rPr>
              <a:t>n</a:t>
            </a:r>
            <a:r>
              <a:rPr sz="2300" spc="3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to</a:t>
            </a:r>
            <a:r>
              <a:rPr sz="2300" spc="4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cha</a:t>
            </a:r>
            <a:r>
              <a:rPr sz="2300" spc="5" dirty="0">
                <a:latin typeface="Arial"/>
                <a:cs typeface="Arial"/>
              </a:rPr>
              <a:t>n</a:t>
            </a:r>
            <a:r>
              <a:rPr sz="2300" spc="-5" dirty="0">
                <a:latin typeface="Arial"/>
                <a:cs typeface="Arial"/>
              </a:rPr>
              <a:t>g</a:t>
            </a:r>
            <a:r>
              <a:rPr sz="2300" dirty="0">
                <a:latin typeface="Arial"/>
                <a:cs typeface="Arial"/>
              </a:rPr>
              <a:t>i</a:t>
            </a:r>
            <a:r>
              <a:rPr sz="2300" spc="-10" dirty="0">
                <a:latin typeface="Arial"/>
                <a:cs typeface="Arial"/>
              </a:rPr>
              <a:t>n</a:t>
            </a:r>
            <a:r>
              <a:rPr sz="2300" dirty="0">
                <a:latin typeface="Arial"/>
                <a:cs typeface="Arial"/>
              </a:rPr>
              <a:t>g</a:t>
            </a:r>
            <a:r>
              <a:rPr sz="2300" spc="1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an</a:t>
            </a:r>
            <a:r>
              <a:rPr sz="2300" dirty="0">
                <a:latin typeface="Arial"/>
                <a:cs typeface="Arial"/>
              </a:rPr>
              <a:t>d</a:t>
            </a:r>
            <a:r>
              <a:rPr sz="2300" spc="4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obs</a:t>
            </a:r>
            <a:r>
              <a:rPr sz="2300" spc="5" dirty="0">
                <a:latin typeface="Arial"/>
                <a:cs typeface="Arial"/>
              </a:rPr>
              <a:t>e</a:t>
            </a:r>
            <a:r>
              <a:rPr sz="2300" dirty="0">
                <a:latin typeface="Arial"/>
                <a:cs typeface="Arial"/>
              </a:rPr>
              <a:t>r</a:t>
            </a:r>
            <a:r>
              <a:rPr sz="2300" spc="-15" dirty="0">
                <a:latin typeface="Arial"/>
                <a:cs typeface="Arial"/>
              </a:rPr>
              <a:t>v</a:t>
            </a:r>
            <a:r>
              <a:rPr sz="2300" spc="-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ng</a:t>
            </a:r>
            <a:r>
              <a:rPr sz="2300" spc="1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Arial"/>
                <a:cs typeface="Arial"/>
              </a:rPr>
              <a:t>be</a:t>
            </a:r>
            <a:r>
              <a:rPr sz="2300" spc="5" dirty="0">
                <a:latin typeface="Arial"/>
                <a:cs typeface="Arial"/>
              </a:rPr>
              <a:t>h</a:t>
            </a:r>
            <a:r>
              <a:rPr sz="2300" spc="-5" dirty="0">
                <a:latin typeface="Arial"/>
                <a:cs typeface="Arial"/>
              </a:rPr>
              <a:t>a</a:t>
            </a:r>
            <a:r>
              <a:rPr sz="2300" spc="-10" dirty="0">
                <a:latin typeface="Arial"/>
                <a:cs typeface="Arial"/>
              </a:rPr>
              <a:t>v</a:t>
            </a:r>
            <a:r>
              <a:rPr sz="2300" spc="-5" dirty="0">
                <a:latin typeface="Arial"/>
                <a:cs typeface="Arial"/>
              </a:rPr>
              <a:t>i</a:t>
            </a:r>
            <a:r>
              <a:rPr sz="2300" dirty="0">
                <a:latin typeface="Arial"/>
                <a:cs typeface="Arial"/>
              </a:rPr>
              <a:t>o</a:t>
            </a:r>
            <a:r>
              <a:rPr sz="2300" spc="-5" dirty="0">
                <a:latin typeface="Arial"/>
                <a:cs typeface="Arial"/>
              </a:rPr>
              <a:t>u</a:t>
            </a:r>
            <a:r>
              <a:rPr sz="2300" spc="-10" dirty="0">
                <a:latin typeface="Arial"/>
                <a:cs typeface="Arial"/>
              </a:rPr>
              <a:t>r</a:t>
            </a:r>
            <a:r>
              <a:rPr sz="2300" dirty="0">
                <a:latin typeface="Arial"/>
                <a:cs typeface="Arial"/>
              </a:rPr>
              <a:t>s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1382" rIns="0" bIns="0" rtlCol="0">
            <a:spAutoFit/>
          </a:bodyPr>
          <a:lstStyle/>
          <a:p>
            <a:pPr marL="1939925">
              <a:lnSpc>
                <a:spcPct val="100000"/>
              </a:lnSpc>
            </a:pPr>
            <a:r>
              <a:rPr spc="-25" dirty="0"/>
              <a:t>What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5" dirty="0"/>
              <a:t>i</a:t>
            </a:r>
            <a:r>
              <a:rPr dirty="0"/>
              <a:t>s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dirty="0"/>
              <a:t>a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25" dirty="0"/>
              <a:t>t</a:t>
            </a:r>
            <a:r>
              <a:rPr spc="-5" dirty="0"/>
              <a:t>eam?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61441" y="1712364"/>
            <a:ext cx="6765925" cy="2554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0" dirty="0">
                <a:latin typeface="Arial"/>
                <a:cs typeface="Arial"/>
              </a:rPr>
              <a:t>A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grou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two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div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dual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15" dirty="0">
                <a:latin typeface="Arial"/>
                <a:cs typeface="Arial"/>
              </a:rPr>
              <a:t>o: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3500">
              <a:latin typeface="Times New Roman"/>
              <a:cs typeface="Times New Roman"/>
            </a:endParaRPr>
          </a:p>
          <a:p>
            <a:pPr marL="497205" indent="-370205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nterac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dy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ami</a:t>
            </a:r>
            <a:r>
              <a:rPr sz="2400" spc="-1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ly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av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com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goa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/</a:t>
            </a:r>
            <a:r>
              <a:rPr sz="2400" spc="-1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iss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on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av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be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assi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ne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spec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fic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tasks</a:t>
            </a:r>
            <a:endParaRPr sz="2400">
              <a:latin typeface="Arial"/>
              <a:cs typeface="Arial"/>
            </a:endParaRPr>
          </a:p>
          <a:p>
            <a:pPr marL="497205" indent="-370205">
              <a:lnSpc>
                <a:spcPct val="100000"/>
              </a:lnSpc>
              <a:spcBef>
                <a:spcPts val="580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497840" algn="l"/>
              </a:tabLst>
            </a:pP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oss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sp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ci</a:t>
            </a:r>
            <a:r>
              <a:rPr sz="2400" spc="-15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ze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comp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eme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tary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sk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9052" y="344424"/>
            <a:ext cx="6198108" cy="11551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36392" y="510540"/>
            <a:ext cx="3166871" cy="96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87981" y="697335"/>
            <a:ext cx="251460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44500" algn="l"/>
                <a:tab pos="1586230" algn="l"/>
              </a:tabLst>
            </a:pPr>
            <a:r>
              <a:rPr sz="3600" dirty="0">
                <a:latin typeface="Arial"/>
                <a:cs typeface="Arial"/>
              </a:rPr>
              <a:t>A	</a:t>
            </a:r>
            <a:r>
              <a:rPr sz="3600" spc="-15" dirty="0">
                <a:latin typeface="Arial"/>
                <a:cs typeface="Arial"/>
              </a:rPr>
              <a:t>t</a:t>
            </a:r>
            <a:r>
              <a:rPr sz="3600" dirty="0">
                <a:latin typeface="Arial"/>
                <a:cs typeface="Arial"/>
              </a:rPr>
              <a:t>eam	is….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816966" y="2144295"/>
            <a:ext cx="7822565" cy="261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-20" dirty="0">
                <a:latin typeface="Arial"/>
                <a:cs typeface="Arial"/>
              </a:rPr>
              <a:t>A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di</a:t>
            </a:r>
            <a:r>
              <a:rPr sz="2400" spc="-10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ting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is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abl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set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of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two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pe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pl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nteract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dyn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mica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ly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terdepen</a:t>
            </a:r>
            <a:r>
              <a:rPr sz="2400" spc="-15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entl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adaptive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towards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common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va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g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/objectiv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/missi</a:t>
            </a:r>
            <a:r>
              <a:rPr sz="2400" spc="-15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ve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be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eac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assi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ne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spec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fic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roles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functions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to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er</a:t>
            </a:r>
            <a:r>
              <a:rPr sz="2400" spc="-5" dirty="0">
                <a:latin typeface="Arial"/>
                <a:cs typeface="Arial"/>
              </a:rPr>
              <a:t>for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-10" dirty="0">
                <a:latin typeface="Arial"/>
                <a:cs typeface="Arial"/>
              </a:rPr>
              <a:t>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hav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mited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fespan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membershi</a:t>
            </a:r>
            <a:r>
              <a:rPr sz="2400" spc="-10" dirty="0">
                <a:latin typeface="Arial"/>
                <a:cs typeface="Arial"/>
              </a:rPr>
              <a:t>p.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R="957580" algn="r">
              <a:lnSpc>
                <a:spcPct val="100000"/>
              </a:lnSpc>
              <a:spcBef>
                <a:spcPts val="1565"/>
              </a:spcBef>
            </a:pPr>
            <a:r>
              <a:rPr sz="1800" i="1" dirty="0">
                <a:latin typeface="Arial"/>
                <a:cs typeface="Arial"/>
              </a:rPr>
              <a:t>E</a:t>
            </a:r>
            <a:r>
              <a:rPr sz="1800" i="1" spc="-10" dirty="0">
                <a:latin typeface="Arial"/>
                <a:cs typeface="Arial"/>
              </a:rPr>
              <a:t>d</a:t>
            </a:r>
            <a:r>
              <a:rPr sz="1800" i="1" spc="-5" dirty="0">
                <a:latin typeface="Arial"/>
                <a:cs typeface="Arial"/>
              </a:rPr>
              <a:t>u</a:t>
            </a:r>
            <a:r>
              <a:rPr sz="1800" i="1" spc="-10" dirty="0">
                <a:latin typeface="Arial"/>
                <a:cs typeface="Arial"/>
              </a:rPr>
              <a:t>a</a:t>
            </a:r>
            <a:r>
              <a:rPr sz="1800" i="1" dirty="0">
                <a:latin typeface="Arial"/>
                <a:cs typeface="Arial"/>
              </a:rPr>
              <a:t>rdo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Arial"/>
                <a:cs typeface="Arial"/>
              </a:rPr>
              <a:t>S</a:t>
            </a:r>
            <a:r>
              <a:rPr sz="1800" i="1" spc="-10" dirty="0">
                <a:latin typeface="Arial"/>
                <a:cs typeface="Arial"/>
              </a:rPr>
              <a:t>a</a:t>
            </a:r>
            <a:r>
              <a:rPr sz="1800" i="1" spc="-5" dirty="0">
                <a:latin typeface="Arial"/>
                <a:cs typeface="Arial"/>
              </a:rPr>
              <a:t>l</a:t>
            </a:r>
            <a:r>
              <a:rPr sz="1800" i="1" spc="-10" dirty="0">
                <a:latin typeface="Arial"/>
                <a:cs typeface="Arial"/>
              </a:rPr>
              <a:t>a</a:t>
            </a:r>
            <a:r>
              <a:rPr sz="1800" i="1" dirty="0"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68" y="199644"/>
            <a:ext cx="9133331" cy="1530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3148" y="278891"/>
            <a:ext cx="7815072" cy="15118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/>
              <a:t>What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dirty="0"/>
              <a:t>types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dirty="0"/>
              <a:t>teams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5" dirty="0"/>
              <a:t>d</a:t>
            </a:r>
            <a:r>
              <a:rPr dirty="0"/>
              <a:t>o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dirty="0"/>
              <a:t>you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dirty="0"/>
              <a:t>find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5" dirty="0"/>
              <a:t>in</a:t>
            </a:r>
          </a:p>
          <a:p>
            <a:pPr algn="ctr">
              <a:lnSpc>
                <a:spcPct val="100000"/>
              </a:lnSpc>
            </a:pPr>
            <a:r>
              <a:rPr spc="-5" dirty="0"/>
              <a:t>hea</a:t>
            </a:r>
            <a:r>
              <a:rPr spc="5" dirty="0"/>
              <a:t>l</a:t>
            </a:r>
            <a:r>
              <a:rPr spc="-15" dirty="0"/>
              <a:t>th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dirty="0"/>
              <a:t>care?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47207" y="2144295"/>
            <a:ext cx="7481570" cy="2115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Many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di</a:t>
            </a:r>
            <a:r>
              <a:rPr sz="2400" spc="-50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ferent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teams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fou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lt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care: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3500">
              <a:latin typeface="Times New Roman"/>
              <a:cs typeface="Times New Roman"/>
            </a:endParaRPr>
          </a:p>
          <a:p>
            <a:pPr marL="840105" indent="-370205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840740" algn="l"/>
              </a:tabLst>
            </a:pPr>
            <a:r>
              <a:rPr sz="240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ti-</a:t>
            </a:r>
            <a:r>
              <a:rPr sz="2400" spc="-5" dirty="0">
                <a:latin typeface="Arial"/>
                <a:cs typeface="Arial"/>
              </a:rPr>
              <a:t>profess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/drawn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fr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15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g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profess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on</a:t>
            </a:r>
            <a:endParaRPr sz="2400">
              <a:latin typeface="Arial"/>
              <a:cs typeface="Arial"/>
            </a:endParaRPr>
          </a:p>
          <a:p>
            <a:pPr marL="840105" indent="-37020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840740" algn="l"/>
              </a:tabLst>
            </a:pPr>
            <a:r>
              <a:rPr sz="2400" spc="-1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-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cated/distributed</a:t>
            </a:r>
            <a:endParaRPr sz="2400">
              <a:latin typeface="Arial"/>
              <a:cs typeface="Arial"/>
            </a:endParaRPr>
          </a:p>
          <a:p>
            <a:pPr marL="835660" indent="-365760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836294" algn="l"/>
              </a:tabLst>
            </a:pPr>
            <a:r>
              <a:rPr sz="2400" spc="-10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ransitory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stand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ng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059" y="112776"/>
            <a:ext cx="8211311" cy="153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3148" y="192023"/>
            <a:ext cx="7688580" cy="15118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53791" y="378564"/>
            <a:ext cx="7036434" cy="1031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60600" marR="5080" indent="-2248535">
              <a:lnSpc>
                <a:spcPct val="100000"/>
              </a:lnSpc>
            </a:pPr>
            <a:r>
              <a:rPr sz="3600" spc="-25" dirty="0">
                <a:latin typeface="Arial"/>
                <a:cs typeface="Arial"/>
              </a:rPr>
              <a:t>What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types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Arial"/>
                <a:cs typeface="Arial"/>
              </a:rPr>
              <a:t>o</a:t>
            </a:r>
            <a:r>
              <a:rPr sz="3600" spc="-10" dirty="0">
                <a:latin typeface="Arial"/>
                <a:cs typeface="Arial"/>
              </a:rPr>
              <a:t>f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teams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d</a:t>
            </a:r>
            <a:r>
              <a:rPr sz="3600" dirty="0">
                <a:latin typeface="Arial"/>
                <a:cs typeface="Arial"/>
              </a:rPr>
              <a:t>o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you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find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in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hea</a:t>
            </a:r>
            <a:r>
              <a:rPr sz="3600" spc="5" dirty="0">
                <a:latin typeface="Arial"/>
                <a:cs typeface="Arial"/>
              </a:rPr>
              <a:t>l</a:t>
            </a:r>
            <a:r>
              <a:rPr sz="3600" spc="-15" dirty="0">
                <a:latin typeface="Arial"/>
                <a:cs typeface="Arial"/>
              </a:rPr>
              <a:t>th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care?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Pati</a:t>
            </a:r>
            <a:r>
              <a:rPr spc="-15" dirty="0"/>
              <a:t>en</a:t>
            </a:r>
            <a:r>
              <a:rPr spc="-5" dirty="0"/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Safety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20" dirty="0"/>
              <a:t>Cur</a:t>
            </a:r>
            <a:r>
              <a:rPr spc="-10" dirty="0"/>
              <a:t>ric</a:t>
            </a:r>
            <a:r>
              <a:rPr spc="-15" dirty="0"/>
              <a:t>ulum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10" dirty="0"/>
              <a:t>Guide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794101" y="1928275"/>
            <a:ext cx="7073265" cy="3798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7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mS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PS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22" baseline="20833" dirty="0">
                <a:latin typeface="Arial"/>
                <a:cs typeface="Arial"/>
              </a:rPr>
              <a:t>TM</a:t>
            </a:r>
            <a:r>
              <a:rPr sz="2400" baseline="20833" dirty="0">
                <a:latin typeface="Times New Roman"/>
                <a:cs typeface="Times New Roman"/>
              </a:rPr>
              <a:t> </a:t>
            </a:r>
            <a:r>
              <a:rPr sz="2400" spc="-195" baseline="20833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tify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fol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w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types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in</a:t>
            </a:r>
            <a:endParaRPr sz="2400">
              <a:latin typeface="Arial"/>
              <a:cs typeface="Arial"/>
            </a:endParaRPr>
          </a:p>
          <a:p>
            <a:pPr marL="108585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he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lt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care: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3500">
              <a:latin typeface="Times New Roman"/>
              <a:cs typeface="Times New Roman"/>
            </a:endParaRPr>
          </a:p>
          <a:p>
            <a:pPr marL="509270" indent="-286385">
              <a:lnSpc>
                <a:spcPct val="100000"/>
              </a:lnSpc>
              <a:buClr>
                <a:srgbClr val="1786E2"/>
              </a:buClr>
              <a:buSzPct val="150000"/>
              <a:buFont typeface="Wingdings"/>
              <a:buChar char=""/>
              <a:tabLst>
                <a:tab pos="509905" algn="l"/>
              </a:tabLst>
            </a:pPr>
            <a:r>
              <a:rPr sz="2400" spc="-5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teams</a:t>
            </a:r>
            <a:endParaRPr sz="2400">
              <a:latin typeface="Arial"/>
              <a:cs typeface="Arial"/>
            </a:endParaRPr>
          </a:p>
          <a:p>
            <a:pPr marL="509270" indent="-28638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509905" algn="l"/>
              </a:tabLst>
            </a:pPr>
            <a:r>
              <a:rPr sz="2400" spc="-1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rdi</a:t>
            </a:r>
            <a:r>
              <a:rPr sz="2400" spc="-15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ati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teams</a:t>
            </a:r>
            <a:endParaRPr sz="2400">
              <a:latin typeface="Arial"/>
              <a:cs typeface="Arial"/>
            </a:endParaRPr>
          </a:p>
          <a:p>
            <a:pPr marL="509270" indent="-28638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509905" algn="l"/>
              </a:tabLst>
            </a:pPr>
            <a:r>
              <a:rPr sz="2400" spc="-1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onti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ge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cy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teams</a:t>
            </a:r>
            <a:endParaRPr sz="2400">
              <a:latin typeface="Arial"/>
              <a:cs typeface="Arial"/>
            </a:endParaRPr>
          </a:p>
          <a:p>
            <a:pPr marL="509270" indent="-28638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509905" algn="l"/>
              </a:tabLst>
            </a:pPr>
            <a:r>
              <a:rPr sz="2400" spc="-25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nci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ry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services</a:t>
            </a:r>
            <a:endParaRPr sz="2400">
              <a:latin typeface="Arial"/>
              <a:cs typeface="Arial"/>
            </a:endParaRPr>
          </a:p>
          <a:p>
            <a:pPr marL="509270" indent="-28638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509905" algn="l"/>
              </a:tabLst>
            </a:pPr>
            <a:r>
              <a:rPr sz="2400" spc="-1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rt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servic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509270" indent="-286385">
              <a:lnSpc>
                <a:spcPct val="100000"/>
              </a:lnSpc>
              <a:spcBef>
                <a:spcPts val="575"/>
              </a:spcBef>
              <a:buClr>
                <a:srgbClr val="1786E2"/>
              </a:buClr>
              <a:buSzPct val="150000"/>
              <a:buFont typeface="Wingdings"/>
              <a:buChar char=""/>
              <a:tabLst>
                <a:tab pos="509905" algn="l"/>
              </a:tabLst>
            </a:pPr>
            <a:r>
              <a:rPr sz="2400" spc="-25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dmin</a:t>
            </a:r>
            <a:r>
              <a:rPr sz="2400" spc="-10" dirty="0">
                <a:latin typeface="Arial"/>
                <a:cs typeface="Arial"/>
              </a:rPr>
              <a:t>ist</a:t>
            </a:r>
            <a:r>
              <a:rPr sz="2400" spc="-5" dirty="0">
                <a:latin typeface="Arial"/>
                <a:cs typeface="Arial"/>
              </a:rPr>
              <a:t>ration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958</Words>
  <Application>Microsoft Office PowerPoint</Application>
  <PresentationFormat>Bildschirmpräsentation (4:3)</PresentationFormat>
  <Paragraphs>208</Paragraphs>
  <Slides>23</Slides>
  <Notes>23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Office Theme</vt:lpstr>
      <vt:lpstr>PowerPoint-Präsentation</vt:lpstr>
      <vt:lpstr>Learning objectives</vt:lpstr>
      <vt:lpstr>Knowledge requirements (1)</vt:lpstr>
      <vt:lpstr>Knowledge requirements (2)</vt:lpstr>
      <vt:lpstr>Performance requirements</vt:lpstr>
      <vt:lpstr>What is a team?</vt:lpstr>
      <vt:lpstr>PowerPoint-Präsentation</vt:lpstr>
      <vt:lpstr>What types of teams do you find in health care?</vt:lpstr>
      <vt:lpstr>PowerPoint-Präsentation</vt:lpstr>
      <vt:lpstr>PowerPoint-Präsentation</vt:lpstr>
      <vt:lpstr>How do teams form and develop?</vt:lpstr>
      <vt:lpstr>What makes a successful team?</vt:lpstr>
      <vt:lpstr>Leadership (1)</vt:lpstr>
      <vt:lpstr>Leadership (2)</vt:lpstr>
      <vt:lpstr>Communication</vt:lpstr>
      <vt:lpstr>PowerPoint-Präsentation</vt:lpstr>
      <vt:lpstr>Challenges to effective teamwork</vt:lpstr>
      <vt:lpstr>Accidents in other industries</vt:lpstr>
      <vt:lpstr>Assessing team performance</vt:lpstr>
      <vt:lpstr>Summary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2018-03-13T11:17:19Z</dcterms:created>
  <dcterms:modified xsi:type="dcterms:W3CDTF">2018-03-13T10:17:21Z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2018-03-13T00:00:00Z</vt:filetime>
  </property>
  <property fmtid="{D5CDD505-2E9C-101B-9397-08002B2CF9AE}" pid="3" name="LastSaved">
    <vt:filetime>2018-03-13T00:00:00Z</vt:filetime>
  </property>
</Properties>
</file>