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4" r:id="rId8"/>
    <p:sldId id="265"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lwa Fetyani" userId="7aa0a49d767633a0" providerId="LiveId" clId="{89157FD8-6FE2-45F6-92B8-F073DB72052A}"/>
    <pc:docChg chg="custSel addSld modSld">
      <pc:chgData name="Lolwa Fetyani" userId="7aa0a49d767633a0" providerId="LiveId" clId="{89157FD8-6FE2-45F6-92B8-F073DB72052A}" dt="2018-02-06T17:34:37.159" v="353" actId="1076"/>
      <pc:docMkLst>
        <pc:docMk/>
      </pc:docMkLst>
      <pc:sldChg chg="modSp">
        <pc:chgData name="Lolwa Fetyani" userId="7aa0a49d767633a0" providerId="LiveId" clId="{89157FD8-6FE2-45F6-92B8-F073DB72052A}" dt="2018-02-06T17:30:54.442" v="157" actId="403"/>
        <pc:sldMkLst>
          <pc:docMk/>
          <pc:sldMk cId="41103040" sldId="258"/>
        </pc:sldMkLst>
        <pc:spChg chg="mod">
          <ac:chgData name="Lolwa Fetyani" userId="7aa0a49d767633a0" providerId="LiveId" clId="{89157FD8-6FE2-45F6-92B8-F073DB72052A}" dt="2018-02-06T17:30:54.442" v="157" actId="403"/>
          <ac:spMkLst>
            <pc:docMk/>
            <pc:sldMk cId="41103040" sldId="258"/>
            <ac:spMk id="3" creationId="{46DFB12B-7D54-420B-BD18-CF18657CB194}"/>
          </ac:spMkLst>
        </pc:spChg>
      </pc:sldChg>
      <pc:sldChg chg="modSp">
        <pc:chgData name="Lolwa Fetyani" userId="7aa0a49d767633a0" providerId="LiveId" clId="{89157FD8-6FE2-45F6-92B8-F073DB72052A}" dt="2018-02-06T17:30:10.978" v="151" actId="313"/>
        <pc:sldMkLst>
          <pc:docMk/>
          <pc:sldMk cId="1513114880" sldId="259"/>
        </pc:sldMkLst>
        <pc:spChg chg="mod">
          <ac:chgData name="Lolwa Fetyani" userId="7aa0a49d767633a0" providerId="LiveId" clId="{89157FD8-6FE2-45F6-92B8-F073DB72052A}" dt="2018-02-06T17:30:10.978" v="151" actId="313"/>
          <ac:spMkLst>
            <pc:docMk/>
            <pc:sldMk cId="1513114880" sldId="259"/>
            <ac:spMk id="3" creationId="{9F02378A-3BDE-4D2C-A02C-E755016580B6}"/>
          </ac:spMkLst>
        </pc:spChg>
      </pc:sldChg>
      <pc:sldChg chg="modSp add">
        <pc:chgData name="Lolwa Fetyani" userId="7aa0a49d767633a0" providerId="LiveId" clId="{89157FD8-6FE2-45F6-92B8-F073DB72052A}" dt="2018-02-06T17:33:36.483" v="293" actId="27636"/>
        <pc:sldMkLst>
          <pc:docMk/>
          <pc:sldMk cId="3203349388" sldId="260"/>
        </pc:sldMkLst>
        <pc:spChg chg="mod">
          <ac:chgData name="Lolwa Fetyani" userId="7aa0a49d767633a0" providerId="LiveId" clId="{89157FD8-6FE2-45F6-92B8-F073DB72052A}" dt="2018-02-06T17:31:08.050" v="174" actId="20577"/>
          <ac:spMkLst>
            <pc:docMk/>
            <pc:sldMk cId="3203349388" sldId="260"/>
            <ac:spMk id="2" creationId="{25A1179A-3717-44B6-B168-926C2A1D0502}"/>
          </ac:spMkLst>
        </pc:spChg>
        <pc:spChg chg="mod">
          <ac:chgData name="Lolwa Fetyani" userId="7aa0a49d767633a0" providerId="LiveId" clId="{89157FD8-6FE2-45F6-92B8-F073DB72052A}" dt="2018-02-06T17:33:36.483" v="293" actId="27636"/>
          <ac:spMkLst>
            <pc:docMk/>
            <pc:sldMk cId="3203349388" sldId="260"/>
            <ac:spMk id="3" creationId="{C331FD4B-15A2-4181-B275-5FC19CC42B1B}"/>
          </ac:spMkLst>
        </pc:spChg>
      </pc:sldChg>
      <pc:sldChg chg="modSp add">
        <pc:chgData name="Lolwa Fetyani" userId="7aa0a49d767633a0" providerId="LiveId" clId="{89157FD8-6FE2-45F6-92B8-F073DB72052A}" dt="2018-02-06T17:33:58.821" v="310" actId="20577"/>
        <pc:sldMkLst>
          <pc:docMk/>
          <pc:sldMk cId="4029926002" sldId="261"/>
        </pc:sldMkLst>
        <pc:spChg chg="mod">
          <ac:chgData name="Lolwa Fetyani" userId="7aa0a49d767633a0" providerId="LiveId" clId="{89157FD8-6FE2-45F6-92B8-F073DB72052A}" dt="2018-02-06T17:33:58.821" v="310" actId="20577"/>
          <ac:spMkLst>
            <pc:docMk/>
            <pc:sldMk cId="4029926002" sldId="261"/>
            <ac:spMk id="2" creationId="{A4F168EC-BC57-4C27-9B52-4C2850FB71B4}"/>
          </ac:spMkLst>
        </pc:spChg>
      </pc:sldChg>
      <pc:sldChg chg="modSp add">
        <pc:chgData name="Lolwa Fetyani" userId="7aa0a49d767633a0" providerId="LiveId" clId="{89157FD8-6FE2-45F6-92B8-F073DB72052A}" dt="2018-02-06T17:34:04.786" v="318" actId="20577"/>
        <pc:sldMkLst>
          <pc:docMk/>
          <pc:sldMk cId="918518129" sldId="262"/>
        </pc:sldMkLst>
        <pc:spChg chg="mod">
          <ac:chgData name="Lolwa Fetyani" userId="7aa0a49d767633a0" providerId="LiveId" clId="{89157FD8-6FE2-45F6-92B8-F073DB72052A}" dt="2018-02-06T17:34:04.786" v="318" actId="20577"/>
          <ac:spMkLst>
            <pc:docMk/>
            <pc:sldMk cId="918518129" sldId="262"/>
            <ac:spMk id="2" creationId="{8E2EC673-8BF8-4F33-B8B7-BEBC66D27130}"/>
          </ac:spMkLst>
        </pc:spChg>
      </pc:sldChg>
      <pc:sldChg chg="modSp add">
        <pc:chgData name="Lolwa Fetyani" userId="7aa0a49d767633a0" providerId="LiveId" clId="{89157FD8-6FE2-45F6-92B8-F073DB72052A}" dt="2018-02-06T17:34:37.159" v="353" actId="1076"/>
        <pc:sldMkLst>
          <pc:docMk/>
          <pc:sldMk cId="2138791613" sldId="263"/>
        </pc:sldMkLst>
        <pc:spChg chg="mod">
          <ac:chgData name="Lolwa Fetyani" userId="7aa0a49d767633a0" providerId="LiveId" clId="{89157FD8-6FE2-45F6-92B8-F073DB72052A}" dt="2018-02-06T17:34:37.159" v="353" actId="1076"/>
          <ac:spMkLst>
            <pc:docMk/>
            <pc:sldMk cId="2138791613" sldId="263"/>
            <ac:spMk id="2" creationId="{338C7BB5-14AB-420D-A0E7-65BCD49056AF}"/>
          </ac:spMkLst>
        </pc:spChg>
        <pc:spChg chg="mod">
          <ac:chgData name="Lolwa Fetyani" userId="7aa0a49d767633a0" providerId="LiveId" clId="{89157FD8-6FE2-45F6-92B8-F073DB72052A}" dt="2018-02-06T17:34:27.517" v="349" actId="14100"/>
          <ac:spMkLst>
            <pc:docMk/>
            <pc:sldMk cId="2138791613" sldId="263"/>
            <ac:spMk id="3" creationId="{10DEC4EF-38E8-468D-852A-C7FFAAC576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B3DE-AF53-46C1-AC14-52DC9B94229C}"/>
              </a:ext>
            </a:extLst>
          </p:cNvPr>
          <p:cNvSpPr>
            <a:spLocks noGrp="1"/>
          </p:cNvSpPr>
          <p:nvPr>
            <p:ph type="ctrTitle"/>
          </p:nvPr>
        </p:nvSpPr>
        <p:spPr/>
        <p:txBody>
          <a:bodyPr/>
          <a:lstStyle/>
          <a:p>
            <a:pPr algn="l"/>
            <a:r>
              <a:rPr lang="en-US" dirty="0"/>
              <a:t>Patient safety</a:t>
            </a:r>
          </a:p>
        </p:txBody>
      </p:sp>
      <p:sp>
        <p:nvSpPr>
          <p:cNvPr id="3" name="Subtitle 2">
            <a:extLst>
              <a:ext uri="{FF2B5EF4-FFF2-40B4-BE49-F238E27FC236}">
                <a16:creationId xmlns:a16="http://schemas.microsoft.com/office/drawing/2014/main" id="{5A3437B4-531A-4C6B-BD1E-57C275236505}"/>
              </a:ext>
            </a:extLst>
          </p:cNvPr>
          <p:cNvSpPr>
            <a:spLocks noGrp="1"/>
          </p:cNvSpPr>
          <p:nvPr>
            <p:ph type="subTitle" idx="1"/>
          </p:nvPr>
        </p:nvSpPr>
        <p:spPr/>
        <p:txBody>
          <a:bodyPr>
            <a:normAutofit/>
          </a:bodyPr>
          <a:lstStyle/>
          <a:p>
            <a:pPr algn="l"/>
            <a:r>
              <a:rPr lang="en-US" sz="3200" dirty="0"/>
              <a:t>Group A2</a:t>
            </a:r>
          </a:p>
        </p:txBody>
      </p:sp>
      <p:sp>
        <p:nvSpPr>
          <p:cNvPr id="4" name="TextBox 3">
            <a:extLst>
              <a:ext uri="{FF2B5EF4-FFF2-40B4-BE49-F238E27FC236}">
                <a16:creationId xmlns:a16="http://schemas.microsoft.com/office/drawing/2014/main" id="{6371408F-9A28-4FA9-A66F-40D42621F905}"/>
              </a:ext>
            </a:extLst>
          </p:cNvPr>
          <p:cNvSpPr txBox="1"/>
          <p:nvPr/>
        </p:nvSpPr>
        <p:spPr>
          <a:xfrm>
            <a:off x="353962" y="4748981"/>
            <a:ext cx="6953864" cy="2308324"/>
          </a:xfrm>
          <a:prstGeom prst="rect">
            <a:avLst/>
          </a:prstGeom>
          <a:noFill/>
        </p:spPr>
        <p:txBody>
          <a:bodyPr wrap="square" rtlCol="0">
            <a:spAutoFit/>
          </a:bodyPr>
          <a:lstStyle/>
          <a:p>
            <a:r>
              <a:rPr lang="en-US" dirty="0"/>
              <a:t>Names of students:</a:t>
            </a:r>
          </a:p>
          <a:p>
            <a:pPr marL="285750" indent="-285750">
              <a:buFontTx/>
              <a:buChar char="-"/>
            </a:pPr>
            <a:r>
              <a:rPr lang="en-US" dirty="0"/>
              <a:t>Ibrahim Fetyani               - Ahmed </a:t>
            </a:r>
            <a:r>
              <a:rPr lang="en-US" dirty="0" err="1"/>
              <a:t>Badahdah</a:t>
            </a:r>
            <a:endParaRPr lang="en-US" dirty="0"/>
          </a:p>
          <a:p>
            <a:pPr marL="285750" indent="-285750">
              <a:buFontTx/>
              <a:buChar char="-"/>
            </a:pPr>
            <a:r>
              <a:rPr lang="en-US" dirty="0"/>
              <a:t>Fahad Askar                     - Faisal </a:t>
            </a:r>
            <a:r>
              <a:rPr lang="en-US" dirty="0" err="1"/>
              <a:t>Alyahya</a:t>
            </a:r>
            <a:endParaRPr lang="en-US" dirty="0"/>
          </a:p>
          <a:p>
            <a:pPr marL="285750" indent="-285750">
              <a:buFontTx/>
              <a:buChar char="-"/>
            </a:pPr>
            <a:r>
              <a:rPr lang="en-US" dirty="0" err="1"/>
              <a:t>Abdulmajeed</a:t>
            </a:r>
            <a:r>
              <a:rPr lang="en-US" dirty="0"/>
              <a:t> </a:t>
            </a:r>
            <a:r>
              <a:rPr lang="en-US" dirty="0" err="1"/>
              <a:t>Alotaibi</a:t>
            </a:r>
            <a:r>
              <a:rPr lang="en-US" dirty="0"/>
              <a:t>      - </a:t>
            </a:r>
            <a:r>
              <a:rPr lang="en-US" dirty="0" err="1"/>
              <a:t>Abdulaziz</a:t>
            </a:r>
            <a:r>
              <a:rPr lang="en-US" dirty="0"/>
              <a:t> </a:t>
            </a:r>
            <a:r>
              <a:rPr lang="en-US" dirty="0" err="1"/>
              <a:t>Almotairi</a:t>
            </a:r>
            <a:endParaRPr lang="en-US" dirty="0"/>
          </a:p>
          <a:p>
            <a:pPr marL="285750" indent="-285750">
              <a:buFontTx/>
              <a:buChar char="-"/>
            </a:pPr>
            <a:r>
              <a:rPr lang="en-US" dirty="0"/>
              <a:t>Abdullah </a:t>
            </a:r>
            <a:r>
              <a:rPr lang="en-US" dirty="0" err="1"/>
              <a:t>Aleidan</a:t>
            </a:r>
            <a:r>
              <a:rPr lang="en-US" dirty="0"/>
              <a:t>              - Mohammed </a:t>
            </a:r>
            <a:r>
              <a:rPr lang="en-US" dirty="0" err="1"/>
              <a:t>Alghamdi</a:t>
            </a:r>
            <a:endParaRPr lang="en-US" dirty="0"/>
          </a:p>
          <a:p>
            <a:pPr marL="285750" indent="-285750">
              <a:buFontTx/>
              <a:buChar char="-"/>
            </a:pPr>
            <a:r>
              <a:rPr lang="en-US" dirty="0"/>
              <a:t>Ibrahim </a:t>
            </a:r>
            <a:r>
              <a:rPr lang="en-US" dirty="0" err="1"/>
              <a:t>Alasous</a:t>
            </a:r>
            <a:r>
              <a:rPr lang="en-US" dirty="0"/>
              <a:t>               - </a:t>
            </a:r>
            <a:r>
              <a:rPr lang="en-US" dirty="0" err="1"/>
              <a:t>Rakan</a:t>
            </a:r>
            <a:r>
              <a:rPr lang="en-US" dirty="0"/>
              <a:t> </a:t>
            </a:r>
            <a:r>
              <a:rPr lang="en-US" dirty="0" err="1"/>
              <a:t>Alebrah</a:t>
            </a:r>
            <a:endParaRPr lang="en-US" dirty="0"/>
          </a:p>
          <a:p>
            <a:pPr marL="285750" indent="-285750">
              <a:buFontTx/>
              <a:buChar char="-"/>
            </a:pPr>
            <a:r>
              <a:rPr lang="en-US" dirty="0" err="1"/>
              <a:t>Faisla</a:t>
            </a:r>
            <a:r>
              <a:rPr lang="en-US" dirty="0"/>
              <a:t> </a:t>
            </a:r>
            <a:r>
              <a:rPr lang="en-US" dirty="0" err="1"/>
              <a:t>Alzeer</a:t>
            </a:r>
            <a:endParaRPr lang="en-US" dirty="0"/>
          </a:p>
          <a:p>
            <a:endParaRPr lang="en-US" dirty="0"/>
          </a:p>
        </p:txBody>
      </p:sp>
    </p:spTree>
    <p:extLst>
      <p:ext uri="{BB962C8B-B14F-4D97-AF65-F5344CB8AC3E}">
        <p14:creationId xmlns:p14="http://schemas.microsoft.com/office/powerpoint/2010/main" val="71048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7BB5-14AB-420D-A0E7-65BCD49056AF}"/>
              </a:ext>
            </a:extLst>
          </p:cNvPr>
          <p:cNvSpPr>
            <a:spLocks noGrp="1"/>
          </p:cNvSpPr>
          <p:nvPr>
            <p:ph type="title"/>
          </p:nvPr>
        </p:nvSpPr>
        <p:spPr>
          <a:xfrm>
            <a:off x="684708" y="1934755"/>
            <a:ext cx="8596668" cy="1320800"/>
          </a:xfrm>
        </p:spPr>
        <p:txBody>
          <a:bodyPr>
            <a:normAutofit/>
          </a:bodyPr>
          <a:lstStyle/>
          <a:p>
            <a:pPr algn="ctr"/>
            <a:r>
              <a:rPr lang="en-US" sz="8000" dirty="0"/>
              <a:t>Thank you</a:t>
            </a:r>
          </a:p>
        </p:txBody>
      </p:sp>
    </p:spTree>
    <p:extLst>
      <p:ext uri="{BB962C8B-B14F-4D97-AF65-F5344CB8AC3E}">
        <p14:creationId xmlns:p14="http://schemas.microsoft.com/office/powerpoint/2010/main" val="213879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3680-B893-4832-B829-CBCAB59AFB3E}"/>
              </a:ext>
            </a:extLst>
          </p:cNvPr>
          <p:cNvSpPr>
            <a:spLocks noGrp="1"/>
          </p:cNvSpPr>
          <p:nvPr>
            <p:ph type="title"/>
          </p:nvPr>
        </p:nvSpPr>
        <p:spPr>
          <a:xfrm>
            <a:off x="787948" y="2180304"/>
            <a:ext cx="8392924" cy="1320800"/>
          </a:xfrm>
        </p:spPr>
        <p:txBody>
          <a:bodyPr>
            <a:normAutofit fontScale="90000"/>
          </a:bodyPr>
          <a:lstStyle/>
          <a:p>
            <a:pPr algn="ctr"/>
            <a:r>
              <a:rPr lang="en-US" dirty="0"/>
              <a:t>Annie's Story: How A System's Approach Can Change Safety Culture</a:t>
            </a:r>
            <a:br>
              <a:rPr lang="en-US" dirty="0"/>
            </a:br>
            <a:endParaRPr lang="en-US" dirty="0"/>
          </a:p>
        </p:txBody>
      </p:sp>
      <p:sp>
        <p:nvSpPr>
          <p:cNvPr id="4" name="TextBox 3">
            <a:extLst>
              <a:ext uri="{FF2B5EF4-FFF2-40B4-BE49-F238E27FC236}">
                <a16:creationId xmlns:a16="http://schemas.microsoft.com/office/drawing/2014/main" id="{E850BA1A-FFD6-4C70-9C0F-3F8CC68D9170}"/>
              </a:ext>
            </a:extLst>
          </p:cNvPr>
          <p:cNvSpPr txBox="1"/>
          <p:nvPr/>
        </p:nvSpPr>
        <p:spPr>
          <a:xfrm>
            <a:off x="1504336" y="4299155"/>
            <a:ext cx="8126361" cy="369332"/>
          </a:xfrm>
          <a:prstGeom prst="rect">
            <a:avLst/>
          </a:prstGeom>
          <a:noFill/>
        </p:spPr>
        <p:txBody>
          <a:bodyPr wrap="square" rtlCol="0">
            <a:spAutoFit/>
          </a:bodyPr>
          <a:lstStyle/>
          <a:p>
            <a:r>
              <a:rPr lang="en-US" dirty="0"/>
              <a:t>https://www.youtube.com/watch?v=zeldVu-3DpM&amp;feature=youtu.be</a:t>
            </a:r>
          </a:p>
        </p:txBody>
      </p:sp>
    </p:spTree>
    <p:extLst>
      <p:ext uri="{BB962C8B-B14F-4D97-AF65-F5344CB8AC3E}">
        <p14:creationId xmlns:p14="http://schemas.microsoft.com/office/powerpoint/2010/main" val="328658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F2F4-3B64-45A5-9230-A9F62972CE2E}"/>
              </a:ext>
            </a:extLst>
          </p:cNvPr>
          <p:cNvSpPr>
            <a:spLocks noGrp="1"/>
          </p:cNvSpPr>
          <p:nvPr>
            <p:ph type="title"/>
          </p:nvPr>
        </p:nvSpPr>
        <p:spPr/>
        <p:txBody>
          <a:bodyPr/>
          <a:lstStyle/>
          <a:p>
            <a:r>
              <a:rPr lang="en-US" dirty="0"/>
              <a:t>Video summary</a:t>
            </a:r>
          </a:p>
        </p:txBody>
      </p:sp>
      <p:sp>
        <p:nvSpPr>
          <p:cNvPr id="3" name="Content Placeholder 2">
            <a:extLst>
              <a:ext uri="{FF2B5EF4-FFF2-40B4-BE49-F238E27FC236}">
                <a16:creationId xmlns:a16="http://schemas.microsoft.com/office/drawing/2014/main" id="{46DFB12B-7D54-420B-BD18-CF18657CB194}"/>
              </a:ext>
            </a:extLst>
          </p:cNvPr>
          <p:cNvSpPr>
            <a:spLocks noGrp="1"/>
          </p:cNvSpPr>
          <p:nvPr>
            <p:ph idx="1"/>
          </p:nvPr>
        </p:nvSpPr>
        <p:spPr>
          <a:xfrm>
            <a:off x="435077" y="1312605"/>
            <a:ext cx="8838925" cy="5265175"/>
          </a:xfrm>
        </p:spPr>
        <p:txBody>
          <a:bodyPr>
            <a:normAutofit/>
          </a:bodyPr>
          <a:lstStyle/>
          <a:p>
            <a:r>
              <a:rPr lang="en-US" dirty="0"/>
              <a:t>Andrea (RN) : patient care technician came to me and she told me I need to let you see the screen she showed me the  glucometer.</a:t>
            </a:r>
          </a:p>
          <a:p>
            <a:r>
              <a:rPr lang="en-US" dirty="0"/>
              <a:t>Mark (RN) : she saw the word (High) flash on the screen and that’s what she assumed was the results that she had.</a:t>
            </a:r>
          </a:p>
          <a:p>
            <a:r>
              <a:rPr lang="en-US" dirty="0"/>
              <a:t>Andrea (RN) : she said “I just feel like my blood sugar is really high I don’t feel good I know my body” so there wasn’t any suspicion that it would be low so when the error message comes up it confirmed that. So rechecked her blood sugar and the same thing popped up. So I covered her with insulin and I called the physician and by the time she become non-responsive.</a:t>
            </a:r>
          </a:p>
          <a:p>
            <a:r>
              <a:rPr lang="en-US" dirty="0"/>
              <a:t>Mark (RN) : ended up being rapid response and requiring transfer of the patient to the intensive care unit. Nurse said I misread the glucometer and the patient had Severe hypoglycemic event and had to go the ICU before it was caught.  </a:t>
            </a:r>
          </a:p>
          <a:p>
            <a:r>
              <a:rPr lang="en-US" dirty="0"/>
              <a:t>Andrea (RN) : during the response we checked the glucose twice and the same thing happened the screen said glucose  greater than 600. The next day I received a call that the whole time her blood sugar was critically low.</a:t>
            </a:r>
          </a:p>
          <a:p>
            <a:r>
              <a:rPr lang="en-US" dirty="0"/>
              <a:t>Mark (RN) : shortly after this incident another nurse made the same error.</a:t>
            </a:r>
          </a:p>
          <a:p>
            <a:pPr marL="0" indent="0">
              <a:buNone/>
            </a:pPr>
            <a:endParaRPr lang="en-US" sz="1200" dirty="0"/>
          </a:p>
        </p:txBody>
      </p:sp>
    </p:spTree>
    <p:extLst>
      <p:ext uri="{BB962C8B-B14F-4D97-AF65-F5344CB8AC3E}">
        <p14:creationId xmlns:p14="http://schemas.microsoft.com/office/powerpoint/2010/main" val="4110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179A-3717-44B6-B168-926C2A1D0502}"/>
              </a:ext>
            </a:extLst>
          </p:cNvPr>
          <p:cNvSpPr>
            <a:spLocks noGrp="1"/>
          </p:cNvSpPr>
          <p:nvPr>
            <p:ph type="title"/>
          </p:nvPr>
        </p:nvSpPr>
        <p:spPr/>
        <p:txBody>
          <a:bodyPr/>
          <a:lstStyle/>
          <a:p>
            <a:r>
              <a:rPr lang="en-US" dirty="0"/>
              <a:t>Video summary</a:t>
            </a:r>
          </a:p>
        </p:txBody>
      </p:sp>
      <p:sp>
        <p:nvSpPr>
          <p:cNvPr id="3" name="Content Placeholder 2">
            <a:extLst>
              <a:ext uri="{FF2B5EF4-FFF2-40B4-BE49-F238E27FC236}">
                <a16:creationId xmlns:a16="http://schemas.microsoft.com/office/drawing/2014/main" id="{C331FD4B-15A2-4181-B275-5FC19CC42B1B}"/>
              </a:ext>
            </a:extLst>
          </p:cNvPr>
          <p:cNvSpPr>
            <a:spLocks noGrp="1"/>
          </p:cNvSpPr>
          <p:nvPr>
            <p:ph idx="1"/>
          </p:nvPr>
        </p:nvSpPr>
        <p:spPr>
          <a:xfrm>
            <a:off x="516194" y="1592827"/>
            <a:ext cx="8757808" cy="4448536"/>
          </a:xfrm>
        </p:spPr>
        <p:txBody>
          <a:bodyPr>
            <a:normAutofit/>
          </a:bodyPr>
          <a:lstStyle/>
          <a:p>
            <a:r>
              <a:rPr lang="en-US" sz="1600" dirty="0"/>
              <a:t>Andrea (RN) : it never came to mind that the glucometer was incorrect. It was the worst experience I have ever had in my professional career.</a:t>
            </a:r>
          </a:p>
          <a:p>
            <a:r>
              <a:rPr lang="en-US" sz="1600" dirty="0"/>
              <a:t>Mark (RN) : The nurse manager called our human resources department said “explain the error”. We didn’t fully understand the equipment and the message that it displayed and then they said “I think you need to suspend her until investigation is completed”</a:t>
            </a:r>
          </a:p>
          <a:p>
            <a:r>
              <a:rPr lang="en-US" sz="1600" dirty="0"/>
              <a:t>Andrea (RN) : I am a nurse because I come to take care of people I come to do my job I am very passion about what I do and for a long time it really shocked me like when I came to work I was scared to take care of patients and I was really apprehensive about everything I wasn’t really confident anymore it really shocked me to the core!</a:t>
            </a:r>
          </a:p>
          <a:p>
            <a:r>
              <a:rPr lang="en-US" sz="1600" dirty="0"/>
              <a:t>Mark (RN) : I questioned it with my boss and she had the suggestion to invite some of the staff from the human factors engineering</a:t>
            </a:r>
          </a:p>
          <a:p>
            <a:r>
              <a:rPr lang="en-US" sz="1600" dirty="0"/>
              <a:t>Human factor engineering staff were requested and it </a:t>
            </a:r>
            <a:r>
              <a:rPr lang="en-US" sz="1600" b="1" u="sng" dirty="0"/>
              <a:t>turned out that the reason was a error in the function of the device</a:t>
            </a:r>
          </a:p>
          <a:p>
            <a:r>
              <a:rPr lang="en-US" sz="1600" dirty="0"/>
              <a:t>The management apologized to Andrea and confirmed it wasn’t he fault but it was the fault of many people</a:t>
            </a:r>
          </a:p>
          <a:p>
            <a:endParaRPr lang="en-US" sz="1600" dirty="0"/>
          </a:p>
        </p:txBody>
      </p:sp>
    </p:spTree>
    <p:extLst>
      <p:ext uri="{BB962C8B-B14F-4D97-AF65-F5344CB8AC3E}">
        <p14:creationId xmlns:p14="http://schemas.microsoft.com/office/powerpoint/2010/main" val="320334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2A961-13EF-4859-B27C-06C7AC8AA583}"/>
              </a:ext>
            </a:extLst>
          </p:cNvPr>
          <p:cNvSpPr>
            <a:spLocks noGrp="1"/>
          </p:cNvSpPr>
          <p:nvPr>
            <p:ph type="title"/>
          </p:nvPr>
        </p:nvSpPr>
        <p:spPr/>
        <p:txBody>
          <a:bodyPr/>
          <a:lstStyle/>
          <a:p>
            <a:r>
              <a:rPr lang="en-US" dirty="0"/>
              <a:t>What did we conclude from the video?!!</a:t>
            </a:r>
          </a:p>
        </p:txBody>
      </p:sp>
      <p:sp>
        <p:nvSpPr>
          <p:cNvPr id="3" name="Content Placeholder 2">
            <a:extLst>
              <a:ext uri="{FF2B5EF4-FFF2-40B4-BE49-F238E27FC236}">
                <a16:creationId xmlns:a16="http://schemas.microsoft.com/office/drawing/2014/main" id="{9F02378A-3BDE-4D2C-A02C-E755016580B6}"/>
              </a:ext>
            </a:extLst>
          </p:cNvPr>
          <p:cNvSpPr>
            <a:spLocks noGrp="1"/>
          </p:cNvSpPr>
          <p:nvPr>
            <p:ph idx="1"/>
          </p:nvPr>
        </p:nvSpPr>
        <p:spPr/>
        <p:txBody>
          <a:bodyPr/>
          <a:lstStyle/>
          <a:p>
            <a:r>
              <a:rPr lang="en-US" dirty="0"/>
              <a:t>The action of more than one people lead to this mistake it was a process</a:t>
            </a:r>
          </a:p>
          <a:p>
            <a:r>
              <a:rPr lang="en-US" dirty="0"/>
              <a:t>We need to fix the process and not blame the staff immediately</a:t>
            </a:r>
          </a:p>
          <a:p>
            <a:r>
              <a:rPr lang="en-US" dirty="0"/>
              <a:t>We should improve the equipment to have the desired outcome</a:t>
            </a:r>
          </a:p>
          <a:p>
            <a:r>
              <a:rPr lang="en-US" dirty="0"/>
              <a:t>Leadership should support the staff and treat them fairly </a:t>
            </a:r>
          </a:p>
          <a:p>
            <a:r>
              <a:rPr lang="en-US" dirty="0"/>
              <a:t>Every body in the system, should understand what is the system approach and should report errors and near miss errors directly to avoid any future accidents</a:t>
            </a:r>
          </a:p>
          <a:p>
            <a:r>
              <a:rPr lang="en-US" dirty="0"/>
              <a:t>The system is an interaction of all staff members and it should have contentious improvement for contentious development</a:t>
            </a:r>
          </a:p>
        </p:txBody>
      </p:sp>
    </p:spTree>
    <p:extLst>
      <p:ext uri="{BB962C8B-B14F-4D97-AF65-F5344CB8AC3E}">
        <p14:creationId xmlns:p14="http://schemas.microsoft.com/office/powerpoint/2010/main" val="151311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68EC-BC57-4C27-9B52-4C2850FB71B4}"/>
              </a:ext>
            </a:extLst>
          </p:cNvPr>
          <p:cNvSpPr>
            <a:spLocks noGrp="1"/>
          </p:cNvSpPr>
          <p:nvPr>
            <p:ph type="ctrTitle"/>
          </p:nvPr>
        </p:nvSpPr>
        <p:spPr/>
        <p:txBody>
          <a:bodyPr/>
          <a:lstStyle/>
          <a:p>
            <a:pPr algn="ctr"/>
            <a:r>
              <a:rPr lang="en-US" dirty="0"/>
              <a:t>2 characteristics of High Reliability Organization (HRO)</a:t>
            </a:r>
          </a:p>
        </p:txBody>
      </p:sp>
      <p:sp>
        <p:nvSpPr>
          <p:cNvPr id="4" name="عنوان فرعي 3"/>
          <p:cNvSpPr>
            <a:spLocks noGrp="1"/>
          </p:cNvSpPr>
          <p:nvPr>
            <p:ph type="subTitle" idx="1"/>
          </p:nvPr>
        </p:nvSpPr>
        <p:spPr/>
        <p:txBody>
          <a:bodyPr/>
          <a:lstStyle/>
          <a:p>
            <a:endParaRPr lang="ar-SA"/>
          </a:p>
        </p:txBody>
      </p:sp>
    </p:spTree>
    <p:extLst>
      <p:ext uri="{BB962C8B-B14F-4D97-AF65-F5344CB8AC3E}">
        <p14:creationId xmlns:p14="http://schemas.microsoft.com/office/powerpoint/2010/main" val="402992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sz="2800" b="1" u="sng" dirty="0"/>
              <a:t> High reliability organizations are reluctant to accept "simple" explanations for problems</a:t>
            </a:r>
            <a:endParaRPr lang="ar-SA" sz="2800" u="sng" dirty="0"/>
          </a:p>
        </p:txBody>
      </p:sp>
      <p:sp>
        <p:nvSpPr>
          <p:cNvPr id="3" name="عنصر نائب للمحتوى 2"/>
          <p:cNvSpPr>
            <a:spLocks noGrp="1"/>
          </p:cNvSpPr>
          <p:nvPr>
            <p:ph idx="1"/>
          </p:nvPr>
        </p:nvSpPr>
        <p:spPr/>
        <p:txBody>
          <a:bodyPr>
            <a:normAutofit/>
          </a:bodyPr>
          <a:lstStyle/>
          <a:p>
            <a:r>
              <a:rPr lang="en-GB" sz="2400" b="1" dirty="0"/>
              <a:t>Broad, rational excuses can be attractive when processes don't work well. But high reliability organizations resist simplifications. While it is beneficial to simplify some work processes, high reliability organizations recognize the risks of painting with broad strokes and failing to dig deeply enough to find the real source of a particular problem.  </a:t>
            </a:r>
            <a:endParaRPr lang="ar-SA" sz="2400" b="1" dirty="0"/>
          </a:p>
          <a:p>
            <a:endParaRPr lang="ar-SA" sz="2400" dirty="0"/>
          </a:p>
        </p:txBody>
      </p:sp>
    </p:spTree>
    <p:extLst>
      <p:ext uri="{BB962C8B-B14F-4D97-AF65-F5344CB8AC3E}">
        <p14:creationId xmlns:p14="http://schemas.microsoft.com/office/powerpoint/2010/main" val="296119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sz="2800" b="1" u="sng" dirty="0"/>
              <a:t> High reliability organizations have a preoccupation with failure</a:t>
            </a:r>
            <a:endParaRPr lang="ar-SA" sz="2800" u="sng" dirty="0"/>
          </a:p>
        </p:txBody>
      </p:sp>
      <p:sp>
        <p:nvSpPr>
          <p:cNvPr id="3" name="عنصر نائب للمحتوى 2"/>
          <p:cNvSpPr>
            <a:spLocks noGrp="1"/>
          </p:cNvSpPr>
          <p:nvPr>
            <p:ph idx="1"/>
          </p:nvPr>
        </p:nvSpPr>
        <p:spPr/>
        <p:txBody>
          <a:bodyPr>
            <a:normAutofit/>
          </a:bodyPr>
          <a:lstStyle/>
          <a:p>
            <a:r>
              <a:rPr lang="en-GB" sz="2000" b="1" dirty="0"/>
              <a:t>Every employee at every level in a high reliability organization is encouraged to think of ways their work processes might break down. This sense of shared attentiveness is constant. It is applicable to small inefficiencies and major failures, including medical errors. Employees are encouraged to share their concerns for potential failures, which can help create best practices across departments. </a:t>
            </a:r>
            <a:endParaRPr lang="ar-SA" sz="2000" b="1" dirty="0"/>
          </a:p>
          <a:p>
            <a:endParaRPr lang="ar-SA" sz="2000" b="1" dirty="0"/>
          </a:p>
        </p:txBody>
      </p:sp>
    </p:spTree>
    <p:extLst>
      <p:ext uri="{BB962C8B-B14F-4D97-AF65-F5344CB8AC3E}">
        <p14:creationId xmlns:p14="http://schemas.microsoft.com/office/powerpoint/2010/main" val="83531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C673-8BF8-4F33-B8B7-BEBC66D27130}"/>
              </a:ext>
            </a:extLst>
          </p:cNvPr>
          <p:cNvSpPr>
            <a:spLocks noGrp="1"/>
          </p:cNvSpPr>
          <p:nvPr>
            <p:ph type="title"/>
          </p:nvPr>
        </p:nvSpPr>
        <p:spPr>
          <a:xfrm>
            <a:off x="655212" y="2172930"/>
            <a:ext cx="8596668" cy="1320800"/>
          </a:xfrm>
        </p:spPr>
        <p:txBody>
          <a:bodyPr>
            <a:normAutofit/>
          </a:bodyPr>
          <a:lstStyle/>
          <a:p>
            <a:pPr algn="ctr"/>
            <a:r>
              <a:rPr lang="en-US" sz="5400" dirty="0"/>
              <a:t>summary</a:t>
            </a:r>
          </a:p>
        </p:txBody>
      </p:sp>
    </p:spTree>
    <p:extLst>
      <p:ext uri="{BB962C8B-B14F-4D97-AF65-F5344CB8AC3E}">
        <p14:creationId xmlns:p14="http://schemas.microsoft.com/office/powerpoint/2010/main" val="9185181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364</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Tahoma</vt:lpstr>
      <vt:lpstr>Trebuchet MS</vt:lpstr>
      <vt:lpstr>Wingdings 3</vt:lpstr>
      <vt:lpstr>Facet</vt:lpstr>
      <vt:lpstr>Patient safety</vt:lpstr>
      <vt:lpstr>Annie's Story: How A System's Approach Can Change Safety Culture </vt:lpstr>
      <vt:lpstr>Video summary</vt:lpstr>
      <vt:lpstr>Video summary</vt:lpstr>
      <vt:lpstr>What did we conclude from the video?!!</vt:lpstr>
      <vt:lpstr>2 characteristics of High Reliability Organization (HRO)</vt:lpstr>
      <vt:lpstr> High reliability organizations are reluctant to accept "simple" explanations for problems</vt:lpstr>
      <vt:lpstr> High reliability organizations have a preoccupation with failure</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saftey</dc:title>
  <dc:creator>Lolwa Fetyani</dc:creator>
  <cp:lastModifiedBy>Lolwa Fetyani</cp:lastModifiedBy>
  <cp:revision>6</cp:revision>
  <dcterms:created xsi:type="dcterms:W3CDTF">2018-02-06T17:00:21Z</dcterms:created>
  <dcterms:modified xsi:type="dcterms:W3CDTF">2018-02-07T06:47:57Z</dcterms:modified>
</cp:coreProperties>
</file>