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r">
              <a:defRPr sz="6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75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2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527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507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75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053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027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986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498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45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08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244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272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722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52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5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15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56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93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988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68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r">
              <a:defRPr/>
            </a:lvl1pPr>
          </a:lstStyle>
          <a:p>
            <a:fld id="{04E46E4A-7DD0-4099-B81C-21CE5D8A4F16}" type="datetimeFigureOut">
              <a:rPr lang="ar-SA" smtClean="0"/>
              <a:t>5/22/1439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5C77-9E3F-442A-9BBF-877BA1E6166C}" type="slidenum">
              <a:rPr lang="ar-SA" smtClean="0"/>
              <a:t>‹#›</a:t>
            </a:fld>
            <a:endParaRPr lang="ar-S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73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40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23C3-65E3-483A-A1BB-A540489FD53D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61A08B4-59B7-4F2C-B5D7-5D54350EB5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6j2Sz4wbc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893B6CE4-AE53-41F9-BC6A-1152B34EC220}"/>
              </a:ext>
            </a:extLst>
          </p:cNvPr>
          <p:cNvSpPr txBox="1"/>
          <p:nvPr/>
        </p:nvSpPr>
        <p:spPr>
          <a:xfrm>
            <a:off x="2480504" y="154940"/>
            <a:ext cx="701626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dirty="0"/>
              <a:t>Group A3</a:t>
            </a:r>
            <a:endParaRPr lang="ar-SA" sz="4800" b="1" dirty="0"/>
          </a:p>
        </p:txBody>
      </p:sp>
      <p:graphicFrame>
        <p:nvGraphicFramePr>
          <p:cNvPr id="7" name="جدول 6">
            <a:extLst>
              <a:ext uri="{FF2B5EF4-FFF2-40B4-BE49-F238E27FC236}">
                <a16:creationId xmlns:a16="http://schemas.microsoft.com/office/drawing/2014/main" id="{556911E0-A03D-42ED-9030-CF0EE58F0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881678"/>
              </p:ext>
            </p:extLst>
          </p:nvPr>
        </p:nvGraphicFramePr>
        <p:xfrm>
          <a:off x="397802" y="985937"/>
          <a:ext cx="11181668" cy="3410341"/>
        </p:xfrm>
        <a:graphic>
          <a:graphicData uri="http://schemas.openxmlformats.org/drawingml/2006/table">
            <a:tbl>
              <a:tblPr firstRow="1" firstCol="1" bandRow="1"/>
              <a:tblGrid>
                <a:gridCol w="1157699">
                  <a:extLst>
                    <a:ext uri="{9D8B030D-6E8A-4147-A177-3AD203B41FA5}">
                      <a16:colId xmlns:a16="http://schemas.microsoft.com/office/drawing/2014/main" val="2964773585"/>
                    </a:ext>
                  </a:extLst>
                </a:gridCol>
                <a:gridCol w="2400105">
                  <a:extLst>
                    <a:ext uri="{9D8B030D-6E8A-4147-A177-3AD203B41FA5}">
                      <a16:colId xmlns:a16="http://schemas.microsoft.com/office/drawing/2014/main" val="2964833379"/>
                    </a:ext>
                  </a:extLst>
                </a:gridCol>
                <a:gridCol w="7623864">
                  <a:extLst>
                    <a:ext uri="{9D8B030D-6E8A-4147-A177-3AD203B41FA5}">
                      <a16:colId xmlns:a16="http://schemas.microsoft.com/office/drawing/2014/main" val="1166664605"/>
                    </a:ext>
                  </a:extLst>
                </a:gridCol>
              </a:tblGrid>
              <a:tr h="4598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COMPUTER NO.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NAME OF STUDENTS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230374"/>
                  </a:ext>
                </a:extLst>
              </a:tr>
              <a:tr h="4215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436100042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ABDULWAHAB ABDULLAH M ALSHAHRANI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901576"/>
                  </a:ext>
                </a:extLst>
              </a:tr>
              <a:tr h="4215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436100222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ABDULRAHMAN MOHAMMED N ALRAJEHI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712812"/>
                  </a:ext>
                </a:extLst>
              </a:tr>
              <a:tr h="4215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436100291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BADER SHAYA H AL RASHEED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655094"/>
                  </a:ext>
                </a:extLst>
              </a:tr>
              <a:tr h="4215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436100372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WALED MOHAMMAD A ALASKAH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197459"/>
                  </a:ext>
                </a:extLst>
              </a:tr>
              <a:tr h="4215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436100418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ABDULAZIZ ALI M ALMOHAMMED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708714"/>
                  </a:ext>
                </a:extLst>
              </a:tr>
              <a:tr h="4215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436100476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ABDUL RAHMAN SAADAL-ARIFI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596334"/>
                  </a:ext>
                </a:extLst>
              </a:tr>
              <a:tr h="4215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436100501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ALI AHMED O ALSUBAIE</a:t>
                      </a: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277611"/>
                  </a:ext>
                </a:extLst>
              </a:tr>
            </a:tbl>
          </a:graphicData>
        </a:graphic>
      </p:graphicFrame>
      <p:graphicFrame>
        <p:nvGraphicFramePr>
          <p:cNvPr id="8" name="جدول 7">
            <a:extLst>
              <a:ext uri="{FF2B5EF4-FFF2-40B4-BE49-F238E27FC236}">
                <a16:creationId xmlns:a16="http://schemas.microsoft.com/office/drawing/2014/main" id="{5AD1A08A-0A86-47A3-ADE1-14377FADA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892214"/>
              </p:ext>
            </p:extLst>
          </p:nvPr>
        </p:nvGraphicFramePr>
        <p:xfrm>
          <a:off x="397801" y="4390340"/>
          <a:ext cx="11181669" cy="1491248"/>
        </p:xfrm>
        <a:graphic>
          <a:graphicData uri="http://schemas.openxmlformats.org/drawingml/2006/table">
            <a:tbl>
              <a:tblPr firstRow="1" firstCol="1" bandRow="1"/>
              <a:tblGrid>
                <a:gridCol w="1157697">
                  <a:extLst>
                    <a:ext uri="{9D8B030D-6E8A-4147-A177-3AD203B41FA5}">
                      <a16:colId xmlns:a16="http://schemas.microsoft.com/office/drawing/2014/main" val="1169020314"/>
                    </a:ext>
                  </a:extLst>
                </a:gridCol>
                <a:gridCol w="2400106">
                  <a:extLst>
                    <a:ext uri="{9D8B030D-6E8A-4147-A177-3AD203B41FA5}">
                      <a16:colId xmlns:a16="http://schemas.microsoft.com/office/drawing/2014/main" val="3984873922"/>
                    </a:ext>
                  </a:extLst>
                </a:gridCol>
                <a:gridCol w="7623866">
                  <a:extLst>
                    <a:ext uri="{9D8B030D-6E8A-4147-A177-3AD203B41FA5}">
                      <a16:colId xmlns:a16="http://schemas.microsoft.com/office/drawing/2014/main" val="2965175321"/>
                    </a:ext>
                  </a:extLst>
                </a:gridCol>
              </a:tblGrid>
              <a:tr h="393974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436100534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F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ABDULAZIZ USAMAH S ALSEFFAY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907663"/>
                  </a:ext>
                </a:extLst>
              </a:tr>
              <a:tr h="365758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436100583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F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MOHAMMAD KH M GHANDOUR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36893"/>
                  </a:ext>
                </a:extLst>
              </a:tr>
              <a:tr h="365758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436100746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F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TURKI MOHAMMAD D ALSHEHRI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721125"/>
                  </a:ext>
                </a:extLst>
              </a:tr>
              <a:tr h="365758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436100908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F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ABDULMALIK SOLAIMAN M ALHADLAQ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Andalus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(group leader)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564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734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D74F6058-7D26-4C05-8BD4-250BDF2DB6F8}"/>
              </a:ext>
            </a:extLst>
          </p:cNvPr>
          <p:cNvSpPr/>
          <p:nvPr/>
        </p:nvSpPr>
        <p:spPr>
          <a:xfrm>
            <a:off x="433137" y="1783918"/>
            <a:ext cx="117588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doctor called the patient and the patient didn’t respond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doctor check the patient chest and diagnosed him as pneumonia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doctor asked the nurse to give the patient fluid , but she give him a wrong fluid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doctor start writing the antibiotic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After 20 min the patient become worse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When the doctor decide to give him antibiotic he forgot the name of antibiotic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After that the patient suddenly developed fibrillation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doctor ask the nurse to bring the defibrillator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When the doctor start shocking the patient the defibrillator is stop because the battery is dead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They tried to plugged the defibrillator in then the defibrillator work and they shock the patient and the patient survived 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عنوان 1">
            <a:extLst>
              <a:ext uri="{FF2B5EF4-FFF2-40B4-BE49-F238E27FC236}">
                <a16:creationId xmlns:a16="http://schemas.microsoft.com/office/drawing/2014/main" id="{F1D3ADCA-2734-498B-BB03-543AE2318410}"/>
              </a:ext>
            </a:extLst>
          </p:cNvPr>
          <p:cNvSpPr txBox="1">
            <a:spLocks/>
          </p:cNvSpPr>
          <p:nvPr/>
        </p:nvSpPr>
        <p:spPr>
          <a:xfrm>
            <a:off x="433137" y="1197459"/>
            <a:ext cx="9144000" cy="586459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cap="none" dirty="0"/>
              <a:t>Summary of the video </a:t>
            </a:r>
          </a:p>
        </p:txBody>
      </p:sp>
    </p:spTree>
    <p:extLst>
      <p:ext uri="{BB962C8B-B14F-4D97-AF65-F5344CB8AC3E}">
        <p14:creationId xmlns:p14="http://schemas.microsoft.com/office/powerpoint/2010/main" val="4168859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EF5AEF3E-9D5D-4A2D-8548-8BFC46109EDC}"/>
              </a:ext>
            </a:extLst>
          </p:cNvPr>
          <p:cNvSpPr txBox="1"/>
          <p:nvPr/>
        </p:nvSpPr>
        <p:spPr>
          <a:xfrm>
            <a:off x="144379" y="2126465"/>
            <a:ext cx="11903242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conclusion , our job is how to save people lives , so we should not have a poor communication between the staff , it lead to many bad consequences that affect us &amp; the patients , so we can avoid them by being more professional &amp; accurate in our work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Effective </a:t>
            </a:r>
            <a:r>
              <a:rPr lang="en-US" sz="2800" dirty="0"/>
              <a:t>teamwork can immediately and positively affect patient safety and outcome.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Illness can lead to several consequences and we should manage it.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ar-SA" sz="2800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6F5A404-6F6C-4F52-927A-DDC91BF46822}"/>
              </a:ext>
            </a:extLst>
          </p:cNvPr>
          <p:cNvSpPr txBox="1"/>
          <p:nvPr/>
        </p:nvSpPr>
        <p:spPr>
          <a:xfrm>
            <a:off x="144379" y="689811"/>
            <a:ext cx="275924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/>
              <a:t>summary</a:t>
            </a: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51358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3F69B91E-3BDB-41A1-9F10-61C21F0F16A6}"/>
              </a:ext>
            </a:extLst>
          </p:cNvPr>
          <p:cNvSpPr txBox="1"/>
          <p:nvPr/>
        </p:nvSpPr>
        <p:spPr>
          <a:xfrm>
            <a:off x="3633537" y="2505670"/>
            <a:ext cx="492492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/>
              <a:t>Any question ..?</a:t>
            </a:r>
            <a:endParaRPr lang="ar-SA" sz="5400" dirty="0"/>
          </a:p>
        </p:txBody>
      </p:sp>
    </p:spTree>
    <p:extLst>
      <p:ext uri="{BB962C8B-B14F-4D97-AF65-F5344CB8AC3E}">
        <p14:creationId xmlns:p14="http://schemas.microsoft.com/office/powerpoint/2010/main" val="1410193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B5AE6531-4FEF-430A-B643-7AA15B2DF172}"/>
              </a:ext>
            </a:extLst>
          </p:cNvPr>
          <p:cNvSpPr txBox="1"/>
          <p:nvPr/>
        </p:nvSpPr>
        <p:spPr>
          <a:xfrm>
            <a:off x="4395537" y="2598003"/>
            <a:ext cx="340092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/>
              <a:t>Thank you…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183797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379BD140-FA07-4D22-B338-0FF313758590}"/>
              </a:ext>
            </a:extLst>
          </p:cNvPr>
          <p:cNvSpPr txBox="1"/>
          <p:nvPr/>
        </p:nvSpPr>
        <p:spPr>
          <a:xfrm>
            <a:off x="254000" y="1930400"/>
            <a:ext cx="1171448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/>
              <a:t>Title of the video</a:t>
            </a:r>
            <a:r>
              <a:rPr lang="en-US" sz="4800" b="1" dirty="0"/>
              <a:t>: </a:t>
            </a:r>
            <a:r>
              <a:rPr lang="en-US" sz="2400" dirty="0">
                <a:effectLst/>
              </a:rPr>
              <a:t>Human Factors training video (SHELL Model) - Trent Simulation</a:t>
            </a:r>
            <a:endParaRPr lang="en-US" sz="4800" dirty="0">
              <a:effectLst/>
            </a:endParaRPr>
          </a:p>
          <a:p>
            <a:pPr algn="l" rtl="0"/>
            <a:endParaRPr lang="en-US" sz="4800" dirty="0"/>
          </a:p>
          <a:p>
            <a:pPr algn="l" rtl="0"/>
            <a:r>
              <a:rPr lang="en-US" sz="3600" b="1" dirty="0"/>
              <a:t>Link:</a:t>
            </a:r>
            <a:r>
              <a:rPr lang="en-US" sz="4800" b="1" dirty="0"/>
              <a:t> </a:t>
            </a:r>
            <a:r>
              <a:rPr lang="en-US" sz="2400" b="1" dirty="0">
                <a:hlinkClick r:id="rId2"/>
              </a:rPr>
              <a:t>https://youtu.be/t6j2Sz4wbcI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80641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92E58BB1-20BD-4834-8CFE-1BDE52053B84}"/>
              </a:ext>
            </a:extLst>
          </p:cNvPr>
          <p:cNvSpPr txBox="1"/>
          <p:nvPr/>
        </p:nvSpPr>
        <p:spPr>
          <a:xfrm>
            <a:off x="325120" y="233680"/>
            <a:ext cx="4775200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dirty="0"/>
              <a:t>Scenario of the video:</a:t>
            </a:r>
            <a:endParaRPr lang="ar-SA" sz="2800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ABC9B353-3468-4EEC-894C-69EFB84CFF15}"/>
              </a:ext>
            </a:extLst>
          </p:cNvPr>
          <p:cNvSpPr txBox="1"/>
          <p:nvPr/>
        </p:nvSpPr>
        <p:spPr>
          <a:xfrm>
            <a:off x="325120" y="868093"/>
            <a:ext cx="11247120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/>
              <a:t>-The Doctor tried to wake the patient but he was not responding.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-He found that the patient is still breathing.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-He ordered from the nurse to bring some Oxygen, do FBC(Full Blood Count), blood culture and ECG  and ask her to call the senior at the same time.</a:t>
            </a:r>
          </a:p>
          <a:p>
            <a:pPr algn="l" rtl="0"/>
            <a:endParaRPr lang="en-US" sz="2800" dirty="0"/>
          </a:p>
          <a:p>
            <a:r>
              <a:rPr lang="en-US" sz="2800" dirty="0"/>
              <a:t>-Then the doctor started to cough all around the place without covering his mouth.</a:t>
            </a:r>
          </a:p>
          <a:p>
            <a:pPr algn="l" rtl="0"/>
            <a:endParaRPr lang="en-US" sz="2800" dirty="0"/>
          </a:p>
          <a:p>
            <a:r>
              <a:rPr lang="en-US" sz="2800" dirty="0"/>
              <a:t>-After that the doctor listened to the patient chest by stethoscope.</a:t>
            </a:r>
          </a:p>
          <a:p>
            <a:pPr algn="l" rtl="0"/>
            <a:endParaRPr lang="en-US" sz="2800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216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92E58BB1-20BD-4834-8CFE-1BDE52053B84}"/>
              </a:ext>
            </a:extLst>
          </p:cNvPr>
          <p:cNvSpPr txBox="1"/>
          <p:nvPr/>
        </p:nvSpPr>
        <p:spPr>
          <a:xfrm>
            <a:off x="325120" y="233680"/>
            <a:ext cx="4775200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dirty="0"/>
              <a:t>Scenario of the video:</a:t>
            </a:r>
            <a:endParaRPr lang="ar-SA" sz="2800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2E0812A7-6FEC-4EB4-974D-C16E27090908}"/>
              </a:ext>
            </a:extLst>
          </p:cNvPr>
          <p:cNvSpPr txBox="1"/>
          <p:nvPr/>
        </p:nvSpPr>
        <p:spPr>
          <a:xfrm>
            <a:off x="325120" y="756900"/>
            <a:ext cx="11247120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/>
              <a:t>-He diagnosed him by pneumonia then he asked the nurse to get him some fluid.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-The nurse started searching..........she seemed to be confused about which fluid is the right one. 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-The Doctor wrote to the patient some penicillin on the notes.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-Then telephone started to ring (the senior was calling)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-</a:t>
            </a:r>
            <a:r>
              <a:rPr lang="en-US" sz="2800" b="1" dirty="0"/>
              <a:t>The doctor told the senior </a:t>
            </a:r>
            <a:r>
              <a:rPr lang="en-US" sz="2800" dirty="0"/>
              <a:t>about patient that he got pneumonia...then asked the senior to come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7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92E58BB1-20BD-4834-8CFE-1BDE52053B84}"/>
              </a:ext>
            </a:extLst>
          </p:cNvPr>
          <p:cNvSpPr txBox="1"/>
          <p:nvPr/>
        </p:nvSpPr>
        <p:spPr>
          <a:xfrm>
            <a:off x="325120" y="233680"/>
            <a:ext cx="4775200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dirty="0"/>
              <a:t>Scenario of the video:</a:t>
            </a:r>
            <a:endParaRPr lang="ar-SA" sz="2800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3DDF3EA-8784-4B07-B9F3-75F295E7C50D}"/>
              </a:ext>
            </a:extLst>
          </p:cNvPr>
          <p:cNvSpPr txBox="1"/>
          <p:nvPr/>
        </p:nvSpPr>
        <p:spPr>
          <a:xfrm>
            <a:off x="395458" y="756900"/>
            <a:ext cx="11247120" cy="57400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/>
              <a:t>-20 min later........ The patient was deteriorating </a:t>
            </a:r>
          </a:p>
          <a:p>
            <a:pPr algn="l" rtl="0"/>
            <a:endParaRPr lang="en-US" sz="2800" b="1" dirty="0"/>
          </a:p>
          <a:p>
            <a:pPr algn="l" rtl="0"/>
            <a:r>
              <a:rPr lang="en-US" sz="2800" dirty="0"/>
              <a:t>-The Doctor noticed that the patient was not looking very well, still didn’t know what wrong with him.</a:t>
            </a:r>
          </a:p>
          <a:p>
            <a:pPr algn="l" rtl="0"/>
            <a:endParaRPr lang="en-US" sz="2800" b="1" dirty="0"/>
          </a:p>
          <a:p>
            <a:pPr algn="l" rtl="0"/>
            <a:r>
              <a:rPr lang="en-US" sz="2800" b="1" dirty="0"/>
              <a:t>‏-The doctor Checked for antibiotic and he could not find the antibiotic there .</a:t>
            </a:r>
          </a:p>
          <a:p>
            <a:pPr algn="l" rtl="0"/>
            <a:endParaRPr lang="en-US" dirty="0"/>
          </a:p>
          <a:p>
            <a:pPr algn="l" rtl="0"/>
            <a:r>
              <a:rPr lang="en-US" sz="2800" dirty="0"/>
              <a:t>-The Doctor said the patient</a:t>
            </a:r>
            <a:r>
              <a:rPr lang="en-US" sz="2800" b="1" dirty="0"/>
              <a:t> </a:t>
            </a:r>
            <a:r>
              <a:rPr lang="en-US" sz="2800" dirty="0"/>
              <a:t>had insect from India</a:t>
            </a:r>
          </a:p>
          <a:p>
            <a:pPr algn="l" rtl="0"/>
            <a:endParaRPr lang="en-US" dirty="0"/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-Then patient suddenly had fibrillation.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300" dirty="0"/>
              <a:t>-The doctor asked the nurse to do the CPR and the 2 nurses did the CPR at the same time .</a:t>
            </a:r>
          </a:p>
          <a:p>
            <a:pPr algn="l" rtl="0"/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2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92E58BB1-20BD-4834-8CFE-1BDE52053B84}"/>
              </a:ext>
            </a:extLst>
          </p:cNvPr>
          <p:cNvSpPr txBox="1"/>
          <p:nvPr/>
        </p:nvSpPr>
        <p:spPr>
          <a:xfrm>
            <a:off x="325120" y="233680"/>
            <a:ext cx="4775200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dirty="0"/>
              <a:t>Scenario of the video:</a:t>
            </a:r>
            <a:endParaRPr lang="ar-SA" sz="2800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75EFBF38-0468-468C-9412-390855523427}"/>
              </a:ext>
            </a:extLst>
          </p:cNvPr>
          <p:cNvSpPr txBox="1"/>
          <p:nvPr/>
        </p:nvSpPr>
        <p:spPr>
          <a:xfrm>
            <a:off x="325120" y="897576"/>
            <a:ext cx="11247120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/>
              <a:t>-</a:t>
            </a:r>
            <a:r>
              <a:rPr lang="en-US" sz="2800" dirty="0"/>
              <a:t>Then the doctor asked one nurse only to do CPR and the other nurse to go to bring defibrillator.</a:t>
            </a:r>
          </a:p>
          <a:p>
            <a:pPr algn="l" rtl="0"/>
            <a:endParaRPr lang="en-US" dirty="0"/>
          </a:p>
          <a:p>
            <a:pPr algn="l" rtl="0"/>
            <a:r>
              <a:rPr lang="en-US" sz="2800" dirty="0"/>
              <a:t>-After that the nurse analyzed and shocked the patient</a:t>
            </a:r>
          </a:p>
          <a:p>
            <a:pPr algn="l" rtl="0"/>
            <a:endParaRPr lang="en-US" dirty="0"/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-When the defibrillator was shocking  it </a:t>
            </a:r>
            <a:r>
              <a:rPr lang="en-US" sz="2800" b="1" u="sng" dirty="0">
                <a:solidFill>
                  <a:srgbClr val="FF0000"/>
                </a:solidFill>
              </a:rPr>
              <a:t>suddenly stopped  because </a:t>
            </a:r>
            <a:r>
              <a:rPr lang="en-US" sz="2800" b="1" dirty="0">
                <a:solidFill>
                  <a:srgbClr val="FF0000"/>
                </a:solidFill>
              </a:rPr>
              <a:t>battery was dead </a:t>
            </a:r>
            <a:endParaRPr lang="en-US" sz="2800" b="1" u="sng" dirty="0">
              <a:solidFill>
                <a:srgbClr val="FF0000"/>
              </a:solidFill>
            </a:endParaRP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-They tried quickly to get the defibrillator plugged in so they can reanalyze and shock the patient again.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-After that they succeeded to rescue the patient.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286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576994C7-528B-4A74-8240-ECD421E026A3}"/>
              </a:ext>
            </a:extLst>
          </p:cNvPr>
          <p:cNvSpPr txBox="1"/>
          <p:nvPr/>
        </p:nvSpPr>
        <p:spPr>
          <a:xfrm>
            <a:off x="415436" y="1888768"/>
            <a:ext cx="5610225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/>
              <a:t>Human factors: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Illness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Teamwork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07711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1736DF-AF25-4E0D-86D4-72CA4BC62295}"/>
              </a:ext>
            </a:extLst>
          </p:cNvPr>
          <p:cNvSpPr txBox="1"/>
          <p:nvPr/>
        </p:nvSpPr>
        <p:spPr>
          <a:xfrm>
            <a:off x="257175" y="331773"/>
            <a:ext cx="1141095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Illness: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Being sick is an important personal factor to consider when discussing  human factors.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can lead to several consequences: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Spread of infection.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decrease in focus.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Impaired performance.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Trying to finish the job as quickly as possible in order to rest.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Altered mood.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Management: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feel sick, call in sick.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Remember that staying home and taking enough rest will benefit both you and your colleagues.</a:t>
            </a:r>
          </a:p>
        </p:txBody>
      </p:sp>
    </p:spTree>
    <p:extLst>
      <p:ext uri="{BB962C8B-B14F-4D97-AF65-F5344CB8AC3E}">
        <p14:creationId xmlns:p14="http://schemas.microsoft.com/office/powerpoint/2010/main" val="355321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766" y="505097"/>
            <a:ext cx="1120793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Teamwork </a:t>
            </a:r>
            <a:endParaRPr lang="ar-S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66354" y="1288869"/>
            <a:ext cx="113037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Effective communication and teamwork is essential for the </a:t>
            </a:r>
          </a:p>
          <a:p>
            <a:r>
              <a:rPr lang="en-US" sz="2000" dirty="0"/>
              <a:t>delivery of high quality, safe patient care</a:t>
            </a:r>
            <a:endParaRPr lang="ar-SA" sz="2000" dirty="0"/>
          </a:p>
        </p:txBody>
      </p:sp>
      <p:sp>
        <p:nvSpPr>
          <p:cNvPr id="6" name="Rectangle 5"/>
          <p:cNvSpPr/>
          <p:nvPr/>
        </p:nvSpPr>
        <p:spPr>
          <a:xfrm>
            <a:off x="766354" y="2314588"/>
            <a:ext cx="106854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prstClr val="black"/>
                </a:solidFill>
              </a:rPr>
              <a:t>Poor teamwork lead to several consequences: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increase morbidity and mortality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lead to more technical errors during procedures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Decreased efficiency of health care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breed a group of health care professionals  with low morale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prstClr val="black"/>
                </a:solidFill>
              </a:rPr>
              <a:t>Management: </a:t>
            </a:r>
          </a:p>
          <a:p>
            <a:pPr marL="342900" lvl="0" indent="-3429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Practice clear communication</a:t>
            </a:r>
          </a:p>
          <a:p>
            <a:pPr marL="342900" lvl="0" indent="-3429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Define responsibilities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30040"/>
      </p:ext>
    </p:extLst>
  </p:cSld>
  <p:clrMapOvr>
    <a:masterClrMapping/>
  </p:clrMapOvr>
</p:sld>
</file>

<file path=ppt/theme/theme1.xml><?xml version="1.0" encoding="utf-8"?>
<a:theme xmlns:a="http://schemas.openxmlformats.org/drawingml/2006/main" name="معرض">
  <a:themeElements>
    <a:clrScheme name="معرض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معرض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عرض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معرض">
  <a:themeElements>
    <a:clrScheme name="معرض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معرض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عرض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808</Words>
  <Application>Microsoft Office PowerPoint</Application>
  <PresentationFormat>شاشة عريضة</PresentationFormat>
  <Paragraphs>131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13</vt:i4>
      </vt:variant>
    </vt:vector>
  </HeadingPairs>
  <TitlesOfParts>
    <vt:vector size="21" baseType="lpstr">
      <vt:lpstr>Andalus</vt:lpstr>
      <vt:lpstr>Arial</vt:lpstr>
      <vt:lpstr>Calibri</vt:lpstr>
      <vt:lpstr>Gill Sans MT</vt:lpstr>
      <vt:lpstr>Times New Roman</vt:lpstr>
      <vt:lpstr>Wingdings</vt:lpstr>
      <vt:lpstr>معرض</vt:lpstr>
      <vt:lpstr>1_معرض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3zoz .q</dc:creator>
  <cp:lastModifiedBy>abdulkarim alharbi</cp:lastModifiedBy>
  <cp:revision>28</cp:revision>
  <dcterms:created xsi:type="dcterms:W3CDTF">2018-02-06T15:42:59Z</dcterms:created>
  <dcterms:modified xsi:type="dcterms:W3CDTF">2018-02-07T08:03:38Z</dcterms:modified>
</cp:coreProperties>
</file>