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92" d="100"/>
          <a:sy n="92" d="100"/>
        </p:scale>
        <p:origin x="-20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21/05/39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rHWy2MNN8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0"/>
            <a:ext cx="7406640" cy="1472184"/>
          </a:xfrm>
        </p:spPr>
        <p:txBody>
          <a:bodyPr>
            <a:normAutofit/>
          </a:bodyPr>
          <a:lstStyle/>
          <a:p>
            <a:r>
              <a:rPr lang="en-US" sz="8000" dirty="0" smtClean="0"/>
              <a:t>Patient safety </a:t>
            </a:r>
            <a:endParaRPr lang="en-US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 smtClean="0"/>
              <a:t>Group A4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73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members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Moataz</a:t>
            </a:r>
            <a:r>
              <a:rPr lang="en-US" dirty="0" smtClean="0"/>
              <a:t> </a:t>
            </a:r>
            <a:r>
              <a:rPr lang="en-US" dirty="0" err="1" smtClean="0"/>
              <a:t>altokhais</a:t>
            </a:r>
            <a:r>
              <a:rPr lang="en-US" dirty="0" smtClean="0"/>
              <a:t> (Group leader)</a:t>
            </a:r>
          </a:p>
          <a:p>
            <a:r>
              <a:rPr lang="en-US" dirty="0" err="1" smtClean="0"/>
              <a:t>Sadiq</a:t>
            </a:r>
            <a:r>
              <a:rPr lang="en-US" dirty="0" smtClean="0"/>
              <a:t> </a:t>
            </a:r>
            <a:r>
              <a:rPr lang="en-US" dirty="0" err="1" smtClean="0"/>
              <a:t>arab</a:t>
            </a:r>
            <a:endParaRPr lang="en-US" dirty="0" smtClean="0"/>
          </a:p>
          <a:p>
            <a:r>
              <a:rPr lang="en-US" dirty="0" smtClean="0"/>
              <a:t>Salem </a:t>
            </a:r>
            <a:r>
              <a:rPr lang="en-US" dirty="0" err="1" smtClean="0"/>
              <a:t>basamad</a:t>
            </a:r>
            <a:endParaRPr lang="en-US" dirty="0" smtClean="0"/>
          </a:p>
          <a:p>
            <a:r>
              <a:rPr lang="en-US" dirty="0" err="1" smtClean="0"/>
              <a:t>Meshal</a:t>
            </a:r>
            <a:r>
              <a:rPr lang="en-US" dirty="0" smtClean="0"/>
              <a:t> </a:t>
            </a:r>
            <a:r>
              <a:rPr lang="en-US" dirty="0" err="1" smtClean="0"/>
              <a:t>aleiaidi</a:t>
            </a:r>
            <a:endParaRPr lang="en-US" dirty="0" smtClean="0"/>
          </a:p>
          <a:p>
            <a:r>
              <a:rPr lang="en-US" dirty="0" err="1" smtClean="0"/>
              <a:t>Saad</a:t>
            </a:r>
            <a:r>
              <a:rPr lang="en-US" dirty="0" smtClean="0"/>
              <a:t> </a:t>
            </a:r>
            <a:r>
              <a:rPr lang="en-US" dirty="0" err="1" smtClean="0"/>
              <a:t>alotaibi</a:t>
            </a:r>
            <a:endParaRPr lang="en-US" dirty="0" smtClean="0"/>
          </a:p>
          <a:p>
            <a:r>
              <a:rPr lang="en-US" dirty="0" smtClean="0"/>
              <a:t>Faisal </a:t>
            </a:r>
            <a:r>
              <a:rPr lang="en-US" dirty="0" err="1" smtClean="0"/>
              <a:t>alabbad</a:t>
            </a:r>
            <a:endParaRPr lang="en-US" dirty="0" smtClean="0"/>
          </a:p>
          <a:p>
            <a:r>
              <a:rPr lang="en-US" dirty="0" smtClean="0"/>
              <a:t>Abdulrahman </a:t>
            </a:r>
            <a:r>
              <a:rPr lang="en-US" dirty="0" err="1" smtClean="0"/>
              <a:t>alshiekh</a:t>
            </a:r>
            <a:endParaRPr lang="en-US" dirty="0" smtClean="0"/>
          </a:p>
          <a:p>
            <a:r>
              <a:rPr lang="en-US" dirty="0" smtClean="0"/>
              <a:t>Fahad </a:t>
            </a:r>
            <a:r>
              <a:rPr lang="en-US" dirty="0" err="1" smtClean="0"/>
              <a:t>alotaibi</a:t>
            </a:r>
            <a:endParaRPr lang="en-US" dirty="0" smtClean="0"/>
          </a:p>
          <a:p>
            <a:r>
              <a:rPr lang="en-US" dirty="0" smtClean="0"/>
              <a:t>Mohammed </a:t>
            </a:r>
            <a:r>
              <a:rPr lang="en-US" dirty="0" err="1" smtClean="0"/>
              <a:t>almania</a:t>
            </a:r>
            <a:endParaRPr lang="en-US" dirty="0" smtClean="0"/>
          </a:p>
          <a:p>
            <a:r>
              <a:rPr lang="en-US" dirty="0" smtClean="0"/>
              <a:t>Mohammed </a:t>
            </a:r>
            <a:r>
              <a:rPr lang="en-US" dirty="0" err="1" smtClean="0"/>
              <a:t>hakami</a:t>
            </a:r>
            <a:endParaRPr lang="en-US" dirty="0" smtClean="0"/>
          </a:p>
          <a:p>
            <a:r>
              <a:rPr lang="en-US" dirty="0" smtClean="0"/>
              <a:t>Mohammed </a:t>
            </a:r>
            <a:r>
              <a:rPr lang="en-US" dirty="0" err="1" smtClean="0"/>
              <a:t>alassiri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Crossed </a:t>
            </a:r>
            <a:r>
              <a:rPr lang="en-US" dirty="0"/>
              <a:t>Wires 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://youtu.be/566P25kin2g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Right </a:t>
            </a:r>
            <a:r>
              <a:rPr lang="en-US" dirty="0"/>
              <a:t>Connections : </a:t>
            </a:r>
            <a:r>
              <a:rPr lang="en-US" dirty="0">
                <a:hlinkClick r:id="rId2"/>
              </a:rPr>
              <a:t>https://youtu.be/prHWy2MNN8s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17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case – </a:t>
            </a:r>
            <a:r>
              <a:rPr lang="en-US" sz="2000" dirty="0" smtClean="0"/>
              <a:t>First video</a:t>
            </a:r>
            <a:endParaRPr lang="en-US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5221560"/>
          </a:xfrm>
        </p:spPr>
        <p:txBody>
          <a:bodyPr>
            <a:normAutofit fontScale="47500" lnSpcReduction="20000"/>
          </a:bodyPr>
          <a:lstStyle/>
          <a:p>
            <a:r>
              <a:rPr lang="en-US" sz="3400" dirty="0" smtClean="0"/>
              <a:t>Two </a:t>
            </a:r>
            <a:r>
              <a:rPr lang="en-US" sz="3400" dirty="0"/>
              <a:t>flight engineers are working on aircraft, the </a:t>
            </a:r>
            <a:r>
              <a:rPr lang="en-US" sz="3400" dirty="0" err="1"/>
              <a:t>expert”Roy</a:t>
            </a:r>
            <a:r>
              <a:rPr lang="en-US" sz="3400" dirty="0"/>
              <a:t>” is </a:t>
            </a:r>
            <a:r>
              <a:rPr lang="en-US" sz="3400" dirty="0" smtClean="0"/>
              <a:t>doing the </a:t>
            </a:r>
            <a:r>
              <a:rPr lang="en-US" sz="3400" dirty="0"/>
              <a:t>work, the beginner was not fully focused on the working</a:t>
            </a:r>
            <a:r>
              <a:rPr lang="en-US" sz="3400" dirty="0" smtClean="0"/>
              <a:t>.</a:t>
            </a:r>
            <a:endParaRPr lang="en-US" sz="3400" dirty="0"/>
          </a:p>
          <a:p>
            <a:r>
              <a:rPr lang="en-US" sz="3400" dirty="0"/>
              <a:t>The </a:t>
            </a:r>
            <a:r>
              <a:rPr lang="en-US" sz="3400" dirty="0" err="1"/>
              <a:t>boss”harry</a:t>
            </a:r>
            <a:r>
              <a:rPr lang="en-US" sz="3400" dirty="0"/>
              <a:t>” came and pressure Roy to finish the a job  </a:t>
            </a:r>
            <a:r>
              <a:rPr lang="en-US" sz="3400" dirty="0" smtClean="0"/>
              <a:t>before tomorrow</a:t>
            </a:r>
            <a:r>
              <a:rPr lang="en-US" sz="3400" dirty="0"/>
              <a:t>, but Roy will finish his shift early because of his </a:t>
            </a:r>
            <a:r>
              <a:rPr lang="en-US" sz="3400" dirty="0" smtClean="0"/>
              <a:t>daughter graduation</a:t>
            </a:r>
            <a:r>
              <a:rPr lang="en-US" sz="3400" dirty="0"/>
              <a:t>, he told Harry about it two weeks ago, harry was </a:t>
            </a:r>
            <a:r>
              <a:rPr lang="en-US" sz="3400" dirty="0" smtClean="0"/>
              <a:t>surprised and </a:t>
            </a:r>
            <a:r>
              <a:rPr lang="en-US" sz="3400" dirty="0"/>
              <a:t>forgot about it</a:t>
            </a:r>
          </a:p>
          <a:p>
            <a:r>
              <a:rPr lang="en-US" sz="3400" dirty="0"/>
              <a:t>The owner “Bruce” called harry and asked about his aircraft </a:t>
            </a:r>
            <a:r>
              <a:rPr lang="en-US" sz="3400" dirty="0" smtClean="0"/>
              <a:t>that supposed </a:t>
            </a:r>
            <a:r>
              <a:rPr lang="en-US" sz="3400" dirty="0"/>
              <a:t>to finished by now, Harry assure Bruce that the aircraft </a:t>
            </a:r>
            <a:r>
              <a:rPr lang="en-US" sz="3400" dirty="0" smtClean="0"/>
              <a:t>will be </a:t>
            </a:r>
            <a:r>
              <a:rPr lang="en-US" sz="3400" dirty="0"/>
              <a:t>ready tomorrow and it is nearly done, employees looked at </a:t>
            </a:r>
            <a:r>
              <a:rPr lang="en-US" sz="3400" dirty="0" smtClean="0"/>
              <a:t>Harry with </a:t>
            </a:r>
            <a:r>
              <a:rPr lang="en-US" sz="3400" dirty="0"/>
              <a:t>wonder because there is a lot of </a:t>
            </a:r>
            <a:r>
              <a:rPr lang="en-US" sz="3400" dirty="0" smtClean="0"/>
              <a:t>work</a:t>
            </a:r>
            <a:r>
              <a:rPr lang="en-US" sz="3400" dirty="0"/>
              <a:t> </a:t>
            </a:r>
          </a:p>
          <a:p>
            <a:pPr lvl="0"/>
            <a:r>
              <a:rPr lang="en-US" sz="3400" dirty="0"/>
              <a:t>Night-shift employees attended late as usual and were informed what should be done by tomorrow morning ( which was a lot and weren’t informed earlier). Due to the employer's Procrastination and negligence toward his work </a:t>
            </a:r>
          </a:p>
          <a:p>
            <a:pPr lvl="0"/>
            <a:r>
              <a:rPr lang="en-US" sz="3400" dirty="0"/>
              <a:t>At night, the employees were exhausted and still have a lot of complicated procedures to be done. For instance, connecting the cables of the aircraft, do the turnbuckles, do the rigging and a lot more.  </a:t>
            </a:r>
          </a:p>
          <a:p>
            <a:r>
              <a:rPr lang="en-US" sz="3400" dirty="0"/>
              <a:t>The nightshift guy decided to flee and let his junior  working. </a:t>
            </a:r>
            <a:r>
              <a:rPr lang="en-US" sz="3400" dirty="0" smtClean="0"/>
              <a:t> He </a:t>
            </a:r>
            <a:r>
              <a:rPr lang="en-US" sz="3400" dirty="0"/>
              <a:t>left the boy who don't have enough experience to work alone on a complex </a:t>
            </a:r>
            <a:r>
              <a:rPr lang="en-US" sz="3400" dirty="0" smtClean="0"/>
              <a:t>procedure And </a:t>
            </a:r>
            <a:r>
              <a:rPr lang="en-US" sz="3400" dirty="0"/>
              <a:t>a critical one he didn’t know how to do it properly and when the check they didn’t do the </a:t>
            </a:r>
            <a:r>
              <a:rPr lang="en-US" sz="3400" dirty="0" smtClean="0"/>
              <a:t>double-check </a:t>
            </a:r>
            <a:r>
              <a:rPr lang="en-US" sz="3400" dirty="0"/>
              <a:t>and left a note which fell and no one did the </a:t>
            </a:r>
            <a:r>
              <a:rPr lang="en-US" sz="3400" dirty="0" smtClean="0"/>
              <a:t>double-check  Because </a:t>
            </a:r>
            <a:r>
              <a:rPr lang="en-US" sz="3400" dirty="0"/>
              <a:t>of that </a:t>
            </a:r>
            <a:r>
              <a:rPr lang="en-US" sz="3400" dirty="0" smtClean="0"/>
              <a:t>the </a:t>
            </a:r>
            <a:r>
              <a:rPr lang="en-US" sz="3400" dirty="0"/>
              <a:t>safety of the piolet was compromised </a:t>
            </a:r>
          </a:p>
          <a:p>
            <a:pPr lvl="0"/>
            <a:r>
              <a:rPr lang="en-US" sz="3400" dirty="0"/>
              <a:t>Employer’s office ”atmosphere” isn’t built to appreciate such a difficult field such as  the air-craft fields. Which led him to disrespect others needs. Such as forgetting his shores at home and his employee’s note for attending his  daughter’s graduation.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1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the case – </a:t>
            </a:r>
            <a:r>
              <a:rPr lang="en-US" sz="2000" dirty="0" smtClean="0"/>
              <a:t>Second Video</a:t>
            </a:r>
            <a:endParaRPr lang="en-US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36557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he Manager harry learned from his mistakes </a:t>
            </a:r>
            <a:r>
              <a:rPr lang="en-US" dirty="0" smtClean="0"/>
              <a:t>By  </a:t>
            </a:r>
            <a:r>
              <a:rPr lang="en-US" dirty="0"/>
              <a:t>working together in order to seek </a:t>
            </a:r>
            <a:r>
              <a:rPr lang="en-US" dirty="0" smtClean="0"/>
              <a:t>for solutions </a:t>
            </a:r>
            <a:r>
              <a:rPr lang="en-US" dirty="0"/>
              <a:t>of problems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He hold regular meetings with all his staff to actively seek out </a:t>
            </a:r>
            <a:r>
              <a:rPr lang="en-US" dirty="0" smtClean="0"/>
              <a:t>issues, and </a:t>
            </a:r>
            <a:r>
              <a:rPr lang="en-US" dirty="0"/>
              <a:t>giving feedback, he uses an effective communication skills, </a:t>
            </a:r>
            <a:r>
              <a:rPr lang="en-US" dirty="0" smtClean="0"/>
              <a:t>and listen </a:t>
            </a:r>
            <a:r>
              <a:rPr lang="en-US" dirty="0"/>
              <a:t>to the staff carefully and to their complaints, and </a:t>
            </a:r>
            <a:r>
              <a:rPr lang="en-US" dirty="0" smtClean="0"/>
              <a:t>determines an </a:t>
            </a:r>
            <a:r>
              <a:rPr lang="en-US" dirty="0"/>
              <a:t>achievable deadline so they can work with no disruptions </a:t>
            </a:r>
            <a:r>
              <a:rPr lang="en-US" dirty="0" smtClean="0"/>
              <a:t>thus reducing </a:t>
            </a:r>
            <a:r>
              <a:rPr lang="en-US" dirty="0"/>
              <a:t>the stress and difficulties in workplace to improve </a:t>
            </a:r>
            <a:r>
              <a:rPr lang="en-US" dirty="0" smtClean="0"/>
              <a:t>outcome and </a:t>
            </a:r>
            <a:r>
              <a:rPr lang="en-US" dirty="0"/>
              <a:t>make sure that the planes are ready to be taken for a safe flight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He also takes responsibilities to explain the situations the </a:t>
            </a:r>
            <a:r>
              <a:rPr lang="en-US" dirty="0" smtClean="0"/>
              <a:t>customers and </a:t>
            </a:r>
            <a:r>
              <a:rPr lang="en-US" dirty="0"/>
              <a:t>cares about their safety and the quality of the work done to </a:t>
            </a:r>
            <a:r>
              <a:rPr lang="en-US" dirty="0" smtClean="0"/>
              <a:t>the customer</a:t>
            </a:r>
            <a:endParaRPr lang="en-US" dirty="0"/>
          </a:p>
          <a:p>
            <a:r>
              <a:rPr lang="en-US" dirty="0"/>
              <a:t>He talks carefully to his employees about their problems for </a:t>
            </a:r>
            <a:r>
              <a:rPr lang="en-US" dirty="0" smtClean="0"/>
              <a:t>example their </a:t>
            </a:r>
            <a:r>
              <a:rPr lang="en-US" dirty="0"/>
              <a:t>absences and accept their apologies and show care to them.</a:t>
            </a:r>
          </a:p>
          <a:p>
            <a:r>
              <a:rPr lang="en-US" dirty="0"/>
              <a:t>he encourage his employees to apply an effective </a:t>
            </a:r>
            <a:r>
              <a:rPr lang="en-US" dirty="0" smtClean="0"/>
              <a:t>communication skills</a:t>
            </a:r>
            <a:r>
              <a:rPr lang="en-US" dirty="0"/>
              <a:t>, thus every member understand the task very well </a:t>
            </a:r>
            <a:r>
              <a:rPr lang="en-US" dirty="0" smtClean="0"/>
              <a:t>and communicate </a:t>
            </a:r>
            <a:r>
              <a:rPr lang="en-US" dirty="0"/>
              <a:t>with each other effectively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4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ineffective communication</a:t>
            </a:r>
            <a:r>
              <a:rPr lang="en-US" dirty="0"/>
              <a:t> </a:t>
            </a:r>
            <a:r>
              <a:rPr lang="en-US" dirty="0" smtClean="0"/>
              <a:t>: they </a:t>
            </a:r>
            <a:r>
              <a:rPr lang="en-US" dirty="0"/>
              <a:t>was using notes which was </a:t>
            </a:r>
            <a:r>
              <a:rPr lang="en-US" dirty="0" smtClean="0"/>
              <a:t>lost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supervision: inexperienced worker was left to work alone.</a:t>
            </a:r>
          </a:p>
          <a:p>
            <a:r>
              <a:rPr lang="en-US" dirty="0" smtClean="0"/>
              <a:t>Leadership :Good </a:t>
            </a:r>
            <a:r>
              <a:rPr lang="en-US" dirty="0"/>
              <a:t>leader ship qualities can decrease the chance of a human error</a:t>
            </a:r>
          </a:p>
          <a:p>
            <a:r>
              <a:rPr lang="en-US" dirty="0"/>
              <a:t>A good leader need to:</a:t>
            </a:r>
          </a:p>
          <a:p>
            <a:pPr marL="82296" indent="0">
              <a:buNone/>
            </a:pPr>
            <a:r>
              <a:rPr lang="en-US" dirty="0" smtClean="0"/>
              <a:t>   -Communicate </a:t>
            </a:r>
            <a:r>
              <a:rPr lang="en-US" dirty="0"/>
              <a:t>with his team</a:t>
            </a:r>
          </a:p>
          <a:p>
            <a:pPr marL="82296" indent="0">
              <a:buNone/>
            </a:pPr>
            <a:r>
              <a:rPr lang="en-US" dirty="0" smtClean="0"/>
              <a:t>   -Be </a:t>
            </a:r>
            <a:r>
              <a:rPr lang="en-US" dirty="0"/>
              <a:t>confident in his decisions</a:t>
            </a:r>
          </a:p>
          <a:p>
            <a:pPr marL="82296" indent="0">
              <a:buNone/>
            </a:pPr>
            <a:r>
              <a:rPr lang="en-US" dirty="0" smtClean="0"/>
              <a:t>    -Accountable</a:t>
            </a:r>
            <a:endParaRPr lang="en-US" dirty="0"/>
          </a:p>
          <a:p>
            <a:r>
              <a:rPr lang="en-US" dirty="0" smtClean="0"/>
              <a:t>Bad</a:t>
            </a:r>
            <a:r>
              <a:rPr lang="en-US" b="1" dirty="0" smtClean="0"/>
              <a:t> </a:t>
            </a:r>
            <a:r>
              <a:rPr lang="en-US" dirty="0"/>
              <a:t>working environment: lighting wasn’t working and cluttered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1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lesson learned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1- the goal of risk identification is to prevent errors.</a:t>
            </a:r>
          </a:p>
          <a:p>
            <a:r>
              <a:rPr lang="en-US" dirty="0"/>
              <a:t>2- human factors are important in any professional environment, more so when it comes to </a:t>
            </a:r>
            <a:r>
              <a:rPr lang="en-US" dirty="0" err="1"/>
              <a:t>to</a:t>
            </a:r>
            <a:r>
              <a:rPr lang="en-US" dirty="0"/>
              <a:t> people’s health and safety.</a:t>
            </a:r>
          </a:p>
          <a:p>
            <a:r>
              <a:rPr lang="en-US" dirty="0"/>
              <a:t>4- communication is key for any collaborative effort.</a:t>
            </a:r>
          </a:p>
          <a:p>
            <a:r>
              <a:rPr lang="en-US" dirty="0"/>
              <a:t>5- a good leader can help improve his team members and bring out the best in them.</a:t>
            </a:r>
          </a:p>
          <a:p>
            <a:r>
              <a:rPr lang="en-US" dirty="0"/>
              <a:t>6- feedback is an essential part of the improvement of the work environment and team members.</a:t>
            </a:r>
          </a:p>
          <a:p>
            <a:r>
              <a:rPr lang="en-US" dirty="0"/>
              <a:t>7- setting unrealistic deadlines serves to only lower the quality of the intended outcome.</a:t>
            </a:r>
          </a:p>
          <a:p>
            <a:r>
              <a:rPr lang="en-US" dirty="0"/>
              <a:t>8- communicating each member’s role helps ensure a smooth working process.</a:t>
            </a:r>
          </a:p>
          <a:p>
            <a:r>
              <a:rPr lang="en-US" dirty="0"/>
              <a:t>9- maintaining a good working environment (equipment checks, etc...) increases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80293" y="2967335"/>
            <a:ext cx="3583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5720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540</Words>
  <Application>Microsoft Office PowerPoint</Application>
  <PresentationFormat>عرض على الشاشة (3:4)‏</PresentationFormat>
  <Paragraphs>52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انقلاب</vt:lpstr>
      <vt:lpstr>Patient safety </vt:lpstr>
      <vt:lpstr>Group members</vt:lpstr>
      <vt:lpstr>Videos</vt:lpstr>
      <vt:lpstr>Summary of the case – First video</vt:lpstr>
      <vt:lpstr>Summary of the case – Second Video</vt:lpstr>
      <vt:lpstr>Human factors</vt:lpstr>
      <vt:lpstr>Summary of lesson learned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</dc:title>
  <dc:creator>Toshiba</dc:creator>
  <cp:lastModifiedBy>Toshiba</cp:lastModifiedBy>
  <cp:revision>4</cp:revision>
  <dcterms:created xsi:type="dcterms:W3CDTF">2018-02-06T20:26:52Z</dcterms:created>
  <dcterms:modified xsi:type="dcterms:W3CDTF">2018-02-06T21:10:55Z</dcterms:modified>
</cp:coreProperties>
</file>