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4" r:id="rId3"/>
    <p:sldId id="265" r:id="rId4"/>
    <p:sldId id="257" r:id="rId5"/>
    <p:sldId id="258" r:id="rId6"/>
    <p:sldId id="259" r:id="rId7"/>
    <p:sldId id="260" r:id="rId8"/>
    <p:sldId id="261" r:id="rId9"/>
    <p:sldId id="262" r:id="rId10"/>
    <p:sldId id="263"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F26C8-9820-4DF7-8546-52488DF83559}" type="datetimeFigureOut">
              <a:rPr lang="en-US" smtClean="0"/>
              <a:t>7/2/2018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7680E-D311-4FA2-95A4-B9D52CD33F98}" type="slidenum">
              <a:rPr lang="en-US" smtClean="0"/>
              <a:t>‹#›</a:t>
            </a:fld>
            <a:endParaRPr lang="en-US"/>
          </a:p>
        </p:txBody>
      </p:sp>
    </p:spTree>
    <p:extLst>
      <p:ext uri="{BB962C8B-B14F-4D97-AF65-F5344CB8AC3E}">
        <p14:creationId xmlns:p14="http://schemas.microsoft.com/office/powerpoint/2010/main" val="93087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868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392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6807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1050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7/2/2018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7370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34963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7/2/2018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6674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7/2/2018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293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7/2/2018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93375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0025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7/2/2018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26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7/2/2018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706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IJfoLvLLoF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6FFB6-2F45-4B44-9F78-9C255A137420}"/>
              </a:ext>
            </a:extLst>
          </p:cNvPr>
          <p:cNvSpPr>
            <a:spLocks noGrp="1"/>
          </p:cNvSpPr>
          <p:nvPr>
            <p:ph type="ctrTitle"/>
          </p:nvPr>
        </p:nvSpPr>
        <p:spPr>
          <a:xfrm>
            <a:off x="1633057" y="2170986"/>
            <a:ext cx="9144000" cy="1766611"/>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patient safety </a:t>
            </a:r>
            <a:br>
              <a:rPr lang="en-US" dirty="0"/>
            </a:br>
            <a:endParaRPr lang="en-US" dirty="0"/>
          </a:p>
        </p:txBody>
      </p:sp>
      <p:sp>
        <p:nvSpPr>
          <p:cNvPr id="3" name="Subtitle 2">
            <a:extLst>
              <a:ext uri="{FF2B5EF4-FFF2-40B4-BE49-F238E27FC236}">
                <a16:creationId xmlns:a16="http://schemas.microsoft.com/office/drawing/2014/main" xmlns="" id="{D9139F91-F8B6-455B-88A4-1EC670070BF2}"/>
              </a:ext>
            </a:extLst>
          </p:cNvPr>
          <p:cNvSpPr>
            <a:spLocks noGrp="1"/>
          </p:cNvSpPr>
          <p:nvPr>
            <p:ph type="subTitle" idx="1"/>
          </p:nvPr>
        </p:nvSpPr>
        <p:spPr/>
        <p:txBody>
          <a:bodyPr>
            <a:normAutofit/>
          </a:bodyPr>
          <a:lstStyle/>
          <a:p>
            <a:r>
              <a:rPr lang="en-US" sz="2800" dirty="0"/>
              <a:t>The human factor Learning from gina’s story</a:t>
            </a:r>
          </a:p>
        </p:txBody>
      </p:sp>
    </p:spTree>
    <p:extLst>
      <p:ext uri="{BB962C8B-B14F-4D97-AF65-F5344CB8AC3E}">
        <p14:creationId xmlns:p14="http://schemas.microsoft.com/office/powerpoint/2010/main" val="1778115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CC4EB20-950A-3745-BDDE-09ED5A406020}"/>
              </a:ext>
            </a:extLst>
          </p:cNvPr>
          <p:cNvSpPr>
            <a:spLocks noGrp="1"/>
          </p:cNvSpPr>
          <p:nvPr>
            <p:ph type="title"/>
          </p:nvPr>
        </p:nvSpPr>
        <p:spPr>
          <a:xfrm>
            <a:off x="1066800" y="278421"/>
            <a:ext cx="10058400" cy="1609344"/>
          </a:xfrm>
        </p:spPr>
        <p:txBody>
          <a:bodyPr/>
          <a:lstStyle/>
          <a:p>
            <a:r>
              <a:rPr lang="en-US" sz="5400"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TWO HUMAN FACTORS</a:t>
            </a:r>
            <a:endParaRPr lang="en-US" dirty="0"/>
          </a:p>
        </p:txBody>
      </p:sp>
      <p:sp>
        <p:nvSpPr>
          <p:cNvPr id="7" name="Content Placeholder 6">
            <a:extLst>
              <a:ext uri="{FF2B5EF4-FFF2-40B4-BE49-F238E27FC236}">
                <a16:creationId xmlns:a16="http://schemas.microsoft.com/office/drawing/2014/main" xmlns="" id="{C6BEB976-0E5A-8E4F-B1F4-A9159657B9DE}"/>
              </a:ext>
            </a:extLst>
          </p:cNvPr>
          <p:cNvSpPr>
            <a:spLocks noGrp="1"/>
          </p:cNvSpPr>
          <p:nvPr>
            <p:ph idx="1"/>
          </p:nvPr>
        </p:nvSpPr>
        <p:spPr>
          <a:xfrm>
            <a:off x="1440265" y="1983825"/>
            <a:ext cx="7671985" cy="4050792"/>
          </a:xfrm>
        </p:spPr>
        <p:txBody>
          <a:bodyPr>
            <a:normAutofit/>
          </a:bodyPr>
          <a:lstStyle/>
          <a:p>
            <a:pPr algn="l" fontAlgn="ctr"/>
            <a:r>
              <a:rPr lang="en-US" sz="2400" b="1" i="0" dirty="0">
                <a:solidFill>
                  <a:schemeClr val="bg1">
                    <a:lumMod val="10000"/>
                  </a:schemeClr>
                </a:solidFill>
                <a:effectLst/>
                <a:latin typeface="(null)"/>
              </a:rPr>
              <a:t>1) Pressure  : </a:t>
            </a:r>
          </a:p>
          <a:p>
            <a:pPr marL="0" indent="0" algn="l" fontAlgn="ctr">
              <a:buNone/>
            </a:pPr>
            <a:r>
              <a:rPr lang="en-US" sz="1800" b="1" i="0" dirty="0">
                <a:solidFill>
                  <a:schemeClr val="bg1">
                    <a:lumMod val="10000"/>
                  </a:schemeClr>
                </a:solidFill>
                <a:effectLst/>
                <a:latin typeface="(null)"/>
              </a:rPr>
              <a:t>The nurse was affected by the quick pace of the procedure and this has put some pressure on her that she dropped the catheter and this led to Loss of concentration and distraction.  </a:t>
            </a:r>
            <a:endParaRPr lang="en-US" sz="1800" b="1" i="0" dirty="0">
              <a:solidFill>
                <a:schemeClr val="bg1">
                  <a:lumMod val="10000"/>
                </a:schemeClr>
              </a:solidFill>
              <a:effectLst/>
              <a:latin typeface="Arial" panose="020B0604020202020204" pitchFamily="34" charset="0"/>
            </a:endParaRPr>
          </a:p>
          <a:p>
            <a:pPr algn="l" fontAlgn="ctr"/>
            <a:endParaRPr lang="en-US" sz="1800" b="1" i="0" dirty="0">
              <a:solidFill>
                <a:schemeClr val="bg1">
                  <a:lumMod val="10000"/>
                </a:schemeClr>
              </a:solidFill>
              <a:effectLst/>
              <a:latin typeface="(null)"/>
            </a:endParaRPr>
          </a:p>
          <a:p>
            <a:pPr algn="l" fontAlgn="ctr"/>
            <a:r>
              <a:rPr lang="en-US" sz="2400" b="1" i="0" dirty="0">
                <a:solidFill>
                  <a:schemeClr val="bg1">
                    <a:lumMod val="10000"/>
                  </a:schemeClr>
                </a:solidFill>
                <a:effectLst/>
                <a:latin typeface="(null)"/>
              </a:rPr>
              <a:t>2) Loss of concentration and distraction :</a:t>
            </a:r>
            <a:r>
              <a:rPr lang="en-US" sz="2300" b="1" i="0" dirty="0">
                <a:solidFill>
                  <a:schemeClr val="bg1">
                    <a:lumMod val="10000"/>
                  </a:schemeClr>
                </a:solidFill>
                <a:effectLst/>
                <a:latin typeface="(null)"/>
              </a:rPr>
              <a:t> </a:t>
            </a:r>
          </a:p>
          <a:p>
            <a:pPr marL="0" indent="0" algn="l" fontAlgn="ctr">
              <a:buNone/>
            </a:pPr>
            <a:r>
              <a:rPr lang="en-US" sz="1800" b="1" i="0" dirty="0">
                <a:solidFill>
                  <a:schemeClr val="bg1">
                    <a:lumMod val="10000"/>
                  </a:schemeClr>
                </a:solidFill>
                <a:effectLst/>
                <a:latin typeface="(null)"/>
              </a:rPr>
              <a:t>When the nurse lost her concentration, she couldn’t fix the ambiguity of the situation of the unclear work space as containers were non-labeled and she only used her familiarization with them. This made her increased pressure for contrast agent which led to this catastrophic result.  </a:t>
            </a:r>
            <a:endParaRPr lang="en-US" sz="1800" b="1" dirty="0"/>
          </a:p>
        </p:txBody>
      </p:sp>
    </p:spTree>
    <p:extLst>
      <p:ext uri="{BB962C8B-B14F-4D97-AF65-F5344CB8AC3E}">
        <p14:creationId xmlns:p14="http://schemas.microsoft.com/office/powerpoint/2010/main" val="1383368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55BCF3-1D18-8B4E-AB94-35DFEAB246E4}"/>
              </a:ext>
            </a:extLst>
          </p:cNvPr>
          <p:cNvSpPr>
            <a:spLocks noGrp="1"/>
          </p:cNvSpPr>
          <p:nvPr>
            <p:ph type="title"/>
          </p:nvPr>
        </p:nvSpPr>
        <p:spPr/>
        <p:txBody>
          <a:bodyPr/>
          <a:lstStyle/>
          <a:p>
            <a:r>
              <a:rPr lang="en-US" dirty="0" smtClean="0"/>
              <a:t>Lessons learned </a:t>
            </a:r>
            <a:endParaRPr lang="en-US" dirty="0"/>
          </a:p>
        </p:txBody>
      </p:sp>
      <p:sp>
        <p:nvSpPr>
          <p:cNvPr id="3" name="Content Placeholder 2">
            <a:extLst>
              <a:ext uri="{FF2B5EF4-FFF2-40B4-BE49-F238E27FC236}">
                <a16:creationId xmlns:a16="http://schemas.microsoft.com/office/drawing/2014/main" xmlns="" id="{871772FC-55F9-0848-828B-F9EB7439D8E4}"/>
              </a:ext>
            </a:extLst>
          </p:cNvPr>
          <p:cNvSpPr>
            <a:spLocks noGrp="1"/>
          </p:cNvSpPr>
          <p:nvPr>
            <p:ph idx="1"/>
          </p:nvPr>
        </p:nvSpPr>
        <p:spPr/>
        <p:txBody>
          <a:bodyPr>
            <a:normAutofit/>
          </a:bodyPr>
          <a:lstStyle/>
          <a:p>
            <a:r>
              <a:rPr lang="en-US" sz="2500" b="1" dirty="0" smtClean="0">
                <a:solidFill>
                  <a:schemeClr val="bg1">
                    <a:lumMod val="10000"/>
                  </a:schemeClr>
                </a:solidFill>
                <a:latin typeface="(null)"/>
              </a:rPr>
              <a:t>Human </a:t>
            </a:r>
            <a:r>
              <a:rPr lang="en-US" sz="2500" b="1" dirty="0">
                <a:solidFill>
                  <a:schemeClr val="bg1">
                    <a:lumMod val="10000"/>
                  </a:schemeClr>
                </a:solidFill>
                <a:latin typeface="(null)"/>
              </a:rPr>
              <a:t>factors can have serious and sometimes fatal consequences.</a:t>
            </a:r>
          </a:p>
          <a:p>
            <a:r>
              <a:rPr lang="en-US" sz="2500" b="1" dirty="0">
                <a:solidFill>
                  <a:schemeClr val="bg1">
                    <a:lumMod val="10000"/>
                  </a:schemeClr>
                </a:solidFill>
                <a:latin typeface="(null)"/>
              </a:rPr>
              <a:t>Management of human factors </a:t>
            </a:r>
            <a:r>
              <a:rPr lang="en-US" sz="2500" b="1" dirty="0" smtClean="0">
                <a:solidFill>
                  <a:schemeClr val="bg1">
                    <a:lumMod val="10000"/>
                  </a:schemeClr>
                </a:solidFill>
                <a:latin typeface="(null)"/>
              </a:rPr>
              <a:t>involves </a:t>
            </a:r>
            <a:r>
              <a:rPr lang="en-US" sz="2500" b="1" dirty="0">
                <a:solidFill>
                  <a:schemeClr val="bg1">
                    <a:lumMod val="10000"/>
                  </a:schemeClr>
                </a:solidFill>
                <a:latin typeface="(null)"/>
              </a:rPr>
              <a:t>learning from errors or near </a:t>
            </a:r>
            <a:r>
              <a:rPr lang="en-US" sz="2500" b="1" dirty="0" smtClean="0">
                <a:solidFill>
                  <a:schemeClr val="bg1">
                    <a:lumMod val="10000"/>
                  </a:schemeClr>
                </a:solidFill>
                <a:latin typeface="(null)"/>
              </a:rPr>
              <a:t>misses.</a:t>
            </a:r>
          </a:p>
          <a:p>
            <a:r>
              <a:rPr lang="en-US" sz="2500" b="1" dirty="0">
                <a:solidFill>
                  <a:schemeClr val="bg1">
                    <a:lumMod val="10000"/>
                  </a:schemeClr>
                </a:solidFill>
                <a:latin typeface="(null)"/>
              </a:rPr>
              <a:t>Human factors </a:t>
            </a:r>
            <a:r>
              <a:rPr lang="en-US" sz="2500" b="1" dirty="0" smtClean="0">
                <a:solidFill>
                  <a:schemeClr val="bg1">
                    <a:lumMod val="10000"/>
                  </a:schemeClr>
                </a:solidFill>
                <a:latin typeface="(null)"/>
              </a:rPr>
              <a:t>engineering is </a:t>
            </a:r>
            <a:r>
              <a:rPr lang="en-US" sz="2500" b="1" dirty="0">
                <a:solidFill>
                  <a:schemeClr val="bg1">
                    <a:lumMod val="10000"/>
                  </a:schemeClr>
                </a:solidFill>
                <a:latin typeface="(null)"/>
              </a:rPr>
              <a:t>designing the workplace and the equipment in it to accommodate for limitations of human </a:t>
            </a:r>
            <a:r>
              <a:rPr lang="en-US" sz="2500" b="1" dirty="0" smtClean="0">
                <a:solidFill>
                  <a:schemeClr val="bg1">
                    <a:lumMod val="10000"/>
                  </a:schemeClr>
                </a:solidFill>
                <a:latin typeface="(null)"/>
              </a:rPr>
              <a:t>performance</a:t>
            </a:r>
            <a:r>
              <a:rPr lang="en-US" sz="2500" b="1" dirty="0" smtClean="0"/>
              <a:t>.</a:t>
            </a:r>
            <a:endParaRPr lang="en-US" sz="2500" b="1" dirty="0" smtClean="0">
              <a:solidFill>
                <a:schemeClr val="bg1">
                  <a:lumMod val="10000"/>
                </a:schemeClr>
              </a:solidFill>
              <a:latin typeface="(null)"/>
            </a:endParaRPr>
          </a:p>
          <a:p>
            <a:r>
              <a:rPr lang="en-US" sz="2500" b="1" dirty="0" smtClean="0">
                <a:solidFill>
                  <a:schemeClr val="bg1">
                    <a:lumMod val="10000"/>
                  </a:schemeClr>
                </a:solidFill>
                <a:latin typeface="(null)"/>
              </a:rPr>
              <a:t>Human </a:t>
            </a:r>
            <a:r>
              <a:rPr lang="en-US" sz="2500" b="1" dirty="0">
                <a:solidFill>
                  <a:schemeClr val="bg1">
                    <a:lumMod val="10000"/>
                  </a:schemeClr>
                </a:solidFill>
                <a:latin typeface="(null)"/>
              </a:rPr>
              <a:t>factors engineering can </a:t>
            </a:r>
            <a:r>
              <a:rPr lang="en-US" sz="2500" b="1" dirty="0" smtClean="0">
                <a:solidFill>
                  <a:schemeClr val="bg1">
                    <a:lumMod val="10000"/>
                  </a:schemeClr>
                </a:solidFill>
                <a:latin typeface="(null)"/>
              </a:rPr>
              <a:t>help in enhancement of the safety </a:t>
            </a:r>
            <a:r>
              <a:rPr lang="en-US" sz="2500" b="1" dirty="0">
                <a:solidFill>
                  <a:schemeClr val="bg1">
                    <a:lumMod val="10000"/>
                  </a:schemeClr>
                </a:solidFill>
                <a:latin typeface="(null)"/>
              </a:rPr>
              <a:t>and performance</a:t>
            </a:r>
          </a:p>
          <a:p>
            <a:endParaRPr lang="en-US" dirty="0"/>
          </a:p>
        </p:txBody>
      </p:sp>
    </p:spTree>
    <p:extLst>
      <p:ext uri="{BB962C8B-B14F-4D97-AF65-F5344CB8AC3E}">
        <p14:creationId xmlns:p14="http://schemas.microsoft.com/office/powerpoint/2010/main" val="797447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2E3DD8AE-494F-1148-AF45-27FE360CFE53}"/>
              </a:ext>
            </a:extLst>
          </p:cNvPr>
          <p:cNvSpPr>
            <a:spLocks noGrp="1"/>
          </p:cNvSpPr>
          <p:nvPr>
            <p:ph type="title"/>
          </p:nvPr>
        </p:nvSpPr>
        <p:spPr>
          <a:xfrm>
            <a:off x="2509181" y="1923966"/>
            <a:ext cx="7818963" cy="1251034"/>
          </a:xfrm>
        </p:spPr>
        <p:txBody>
          <a:bodyPr/>
          <a:lstStyle/>
          <a:p>
            <a:r>
              <a:rPr lang="en-US" dirty="0"/>
              <a:t>The End</a:t>
            </a:r>
          </a:p>
        </p:txBody>
      </p:sp>
    </p:spTree>
    <p:extLst>
      <p:ext uri="{BB962C8B-B14F-4D97-AF65-F5344CB8AC3E}">
        <p14:creationId xmlns:p14="http://schemas.microsoft.com/office/powerpoint/2010/main" val="2988554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F48EA71-0AB4-8C49-9BDC-592811E8038D}"/>
              </a:ext>
            </a:extLst>
          </p:cNvPr>
          <p:cNvSpPr txBox="1"/>
          <p:nvPr/>
        </p:nvSpPr>
        <p:spPr>
          <a:xfrm>
            <a:off x="1063752" y="1903476"/>
            <a:ext cx="7979834" cy="3785652"/>
          </a:xfrm>
          <a:prstGeom prst="rect">
            <a:avLst/>
          </a:prstGeom>
          <a:noFill/>
        </p:spPr>
        <p:txBody>
          <a:bodyPr wrap="square">
            <a:spAutoFit/>
          </a:bodyPr>
          <a:lstStyle/>
          <a:p>
            <a:r>
              <a:rPr lang="en-US" sz="2400" b="1" i="0" dirty="0">
                <a:solidFill>
                  <a:srgbClr val="262626"/>
                </a:solidFill>
                <a:effectLst/>
                <a:latin typeface="Comic Sans MS" panose="020F0502020204030204" pitchFamily="34" charset="0"/>
              </a:rPr>
              <a:t>1- Hatim mohammed alnaddah</a:t>
            </a:r>
            <a:endParaRPr lang="ar-SA" sz="2400" b="1" i="0" dirty="0">
              <a:solidFill>
                <a:srgbClr val="262626"/>
              </a:solidFill>
              <a:effectLst/>
              <a:latin typeface="Comic Sans MS" panose="020F0502020204030204" pitchFamily="34" charset="0"/>
            </a:endParaRPr>
          </a:p>
          <a:p>
            <a:r>
              <a:rPr lang="en-US" sz="2400" b="1" i="0" dirty="0">
                <a:solidFill>
                  <a:srgbClr val="262626"/>
                </a:solidFill>
                <a:effectLst/>
                <a:latin typeface="Comic Sans MS" panose="020F0502020204030204" pitchFamily="34" charset="0"/>
              </a:rPr>
              <a:t>2- </a:t>
            </a:r>
            <a:r>
              <a:rPr lang="en-US" sz="2400" b="1" i="0" dirty="0" err="1">
                <a:solidFill>
                  <a:srgbClr val="262626"/>
                </a:solidFill>
                <a:effectLst/>
                <a:latin typeface="Comic Sans MS" panose="020F0502020204030204" pitchFamily="34" charset="0"/>
              </a:rPr>
              <a:t>Mazyad</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saud</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alotaibi</a:t>
            </a:r>
            <a:endParaRPr lang="ar-SA"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3-</a:t>
            </a:r>
            <a:r>
              <a:rPr lang="en-US" sz="2400" b="1" i="0" dirty="0">
                <a:solidFill>
                  <a:srgbClr val="262626"/>
                </a:solidFill>
                <a:effectLst/>
                <a:latin typeface="Comic Sans MS" panose="020F0502020204030204" pitchFamily="34" charset="0"/>
              </a:rPr>
              <a:t> Omar </a:t>
            </a:r>
            <a:r>
              <a:rPr lang="en-US" sz="2400" b="1" i="0" dirty="0" err="1">
                <a:solidFill>
                  <a:srgbClr val="262626"/>
                </a:solidFill>
                <a:effectLst/>
                <a:latin typeface="Comic Sans MS" panose="020F0502020204030204" pitchFamily="34" charset="0"/>
              </a:rPr>
              <a:t>turkistani</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4- M</a:t>
            </a:r>
            <a:r>
              <a:rPr lang="en-US" sz="2400" b="1" i="0" dirty="0">
                <a:solidFill>
                  <a:srgbClr val="262626"/>
                </a:solidFill>
                <a:effectLst/>
                <a:latin typeface="Comic Sans MS" panose="020F0502020204030204" pitchFamily="34" charset="0"/>
              </a:rPr>
              <a:t>ohammed </a:t>
            </a:r>
            <a:r>
              <a:rPr lang="en-US" sz="2400" b="1" i="0" dirty="0" err="1">
                <a:solidFill>
                  <a:srgbClr val="262626"/>
                </a:solidFill>
                <a:effectLst/>
                <a:latin typeface="Comic Sans MS" panose="020F0502020204030204" pitchFamily="34" charset="0"/>
              </a:rPr>
              <a:t>yousef</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alyousef</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5-</a:t>
            </a:r>
            <a:r>
              <a:rPr lang="en-US" sz="2400" b="1" i="0" dirty="0">
                <a:solidFill>
                  <a:srgbClr val="262626"/>
                </a:solidFill>
                <a:effectLst/>
                <a:latin typeface="Comic Sans MS" panose="020F0502020204030204" pitchFamily="34" charset="0"/>
              </a:rPr>
              <a:t> Abdulaziz </a:t>
            </a:r>
            <a:r>
              <a:rPr lang="en-US" sz="2400" b="1" i="0" dirty="0" err="1">
                <a:solidFill>
                  <a:srgbClr val="262626"/>
                </a:solidFill>
                <a:effectLst/>
                <a:latin typeface="Comic Sans MS" panose="020F0502020204030204" pitchFamily="34" charset="0"/>
              </a:rPr>
              <a:t>Al-Hussainy</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6-</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Abdulmohsen</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alghannam</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7- </a:t>
            </a:r>
            <a:r>
              <a:rPr lang="en-US" sz="2400" b="1" dirty="0" err="1">
                <a:solidFill>
                  <a:srgbClr val="262626"/>
                </a:solidFill>
                <a:latin typeface="Comic Sans MS" panose="020F0502020204030204" pitchFamily="34" charset="0"/>
              </a:rPr>
              <a:t>Mosaed</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alnowaiser</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8- Abdullah </a:t>
            </a:r>
            <a:r>
              <a:rPr lang="en-US" sz="2400" b="1" dirty="0" err="1">
                <a:solidFill>
                  <a:srgbClr val="262626"/>
                </a:solidFill>
                <a:latin typeface="Comic Sans MS" panose="020F0502020204030204" pitchFamily="34" charset="0"/>
              </a:rPr>
              <a:t>abuamara</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9- </a:t>
            </a:r>
            <a:r>
              <a:rPr lang="en-US" sz="2400" b="1" i="0" dirty="0" err="1">
                <a:solidFill>
                  <a:srgbClr val="262626"/>
                </a:solidFill>
                <a:effectLst/>
                <a:latin typeface="Comic Sans MS" panose="020F0502020204030204" pitchFamily="34" charset="0"/>
              </a:rPr>
              <a:t>Motasem</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alhassni</a:t>
            </a:r>
            <a:endParaRPr lang="en-US" sz="2400" b="1" i="0" dirty="0">
              <a:solidFill>
                <a:srgbClr val="262626"/>
              </a:solidFill>
              <a:effectLst/>
              <a:latin typeface="Comic Sans MS" panose="020F0502020204030204" pitchFamily="34" charset="0"/>
            </a:endParaRPr>
          </a:p>
          <a:p>
            <a:r>
              <a:rPr lang="en-US" sz="2400" b="1" dirty="0">
                <a:solidFill>
                  <a:srgbClr val="262626"/>
                </a:solidFill>
                <a:latin typeface="Comic Sans MS" panose="020F0502020204030204" pitchFamily="34" charset="0"/>
              </a:rPr>
              <a:t>10 </a:t>
            </a:r>
            <a:r>
              <a:rPr lang="en-US" sz="2400" b="1" i="0" dirty="0" err="1">
                <a:solidFill>
                  <a:srgbClr val="262626"/>
                </a:solidFill>
                <a:effectLst/>
                <a:latin typeface="Comic Sans MS" panose="020F0502020204030204" pitchFamily="34" charset="0"/>
              </a:rPr>
              <a:t>Abdulmalik</a:t>
            </a:r>
            <a:r>
              <a:rPr lang="en-US" sz="2400" b="1" i="0" dirty="0">
                <a:solidFill>
                  <a:srgbClr val="262626"/>
                </a:solidFill>
                <a:effectLst/>
                <a:latin typeface="Comic Sans MS" panose="020F0502020204030204" pitchFamily="34" charset="0"/>
              </a:rPr>
              <a:t> </a:t>
            </a:r>
            <a:r>
              <a:rPr lang="en-US" sz="2400" b="1" i="0" dirty="0" err="1">
                <a:solidFill>
                  <a:srgbClr val="262626"/>
                </a:solidFill>
                <a:effectLst/>
                <a:latin typeface="Comic Sans MS" panose="020F0502020204030204" pitchFamily="34" charset="0"/>
              </a:rPr>
              <a:t>alghannam</a:t>
            </a:r>
            <a:r>
              <a:rPr lang="en-US" sz="2400" b="1" i="0" dirty="0">
                <a:solidFill>
                  <a:srgbClr val="262626"/>
                </a:solidFill>
                <a:effectLst/>
                <a:latin typeface="Comic Sans MS" panose="020F0502020204030204" pitchFamily="34" charset="0"/>
              </a:rPr>
              <a:t> “ </a:t>
            </a:r>
            <a:r>
              <a:rPr lang="en-US" sz="2400" b="1" i="0" dirty="0">
                <a:solidFill>
                  <a:schemeClr val="accent2">
                    <a:lumMod val="75000"/>
                  </a:schemeClr>
                </a:solidFill>
                <a:effectLst/>
                <a:latin typeface="Comic Sans MS" panose="020F0502020204030204" pitchFamily="34" charset="0"/>
              </a:rPr>
              <a:t>group leader</a:t>
            </a:r>
            <a:r>
              <a:rPr lang="en-US" sz="2400" b="1" i="0" dirty="0">
                <a:solidFill>
                  <a:srgbClr val="262626"/>
                </a:solidFill>
                <a:effectLst/>
                <a:latin typeface="Comic Sans MS" panose="020F0502020204030204" pitchFamily="34" charset="0"/>
              </a:rPr>
              <a:t> “</a:t>
            </a:r>
            <a:endParaRPr lang="en-US" sz="2400" b="1" dirty="0">
              <a:latin typeface="Comic Sans MS" panose="020F0502020204030204" pitchFamily="34" charset="0"/>
            </a:endParaRPr>
          </a:p>
        </p:txBody>
      </p:sp>
      <p:sp>
        <p:nvSpPr>
          <p:cNvPr id="9" name="Title 8">
            <a:extLst>
              <a:ext uri="{FF2B5EF4-FFF2-40B4-BE49-F238E27FC236}">
                <a16:creationId xmlns:a16="http://schemas.microsoft.com/office/drawing/2014/main" xmlns="" id="{16CBDFFC-9266-FE40-BE44-1F7D88F759EF}"/>
              </a:ext>
            </a:extLst>
          </p:cNvPr>
          <p:cNvSpPr>
            <a:spLocks noGrp="1"/>
          </p:cNvSpPr>
          <p:nvPr>
            <p:ph type="title"/>
          </p:nvPr>
        </p:nvSpPr>
        <p:spPr/>
        <p:txBody>
          <a:bodyPr/>
          <a:lstStyle/>
          <a:p>
            <a:r>
              <a:rPr lang="en-US" dirty="0"/>
              <a:t>Group members </a:t>
            </a:r>
          </a:p>
        </p:txBody>
      </p:sp>
    </p:spTree>
    <p:extLst>
      <p:ext uri="{BB962C8B-B14F-4D97-AF65-F5344CB8AC3E}">
        <p14:creationId xmlns:p14="http://schemas.microsoft.com/office/powerpoint/2010/main" val="852987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F1BD75-0C09-194F-B030-D4FD5E22284A}"/>
              </a:ext>
            </a:extLst>
          </p:cNvPr>
          <p:cNvSpPr>
            <a:spLocks noGrp="1"/>
          </p:cNvSpPr>
          <p:nvPr>
            <p:ph type="title"/>
          </p:nvPr>
        </p:nvSpPr>
        <p:spPr/>
        <p:txBody>
          <a:bodyPr>
            <a:normAutofit/>
          </a:bodyPr>
          <a:lstStyle/>
          <a:p>
            <a:r>
              <a:rPr lang="en-US" sz="4300" dirty="0"/>
              <a:t>The Human Factor: Learning from Gina's Story</a:t>
            </a:r>
          </a:p>
        </p:txBody>
      </p:sp>
      <p:sp>
        <p:nvSpPr>
          <p:cNvPr id="3" name="Content Placeholder 2">
            <a:extLst>
              <a:ext uri="{FF2B5EF4-FFF2-40B4-BE49-F238E27FC236}">
                <a16:creationId xmlns:a16="http://schemas.microsoft.com/office/drawing/2014/main" xmlns="" id="{B3B62755-2EFC-7249-BA63-D43D31F72868}"/>
              </a:ext>
            </a:extLst>
          </p:cNvPr>
          <p:cNvSpPr>
            <a:spLocks noGrp="1"/>
          </p:cNvSpPr>
          <p:nvPr>
            <p:ph idx="1"/>
          </p:nvPr>
        </p:nvSpPr>
        <p:spPr/>
        <p:txBody>
          <a:bodyPr/>
          <a:lstStyle/>
          <a:p>
            <a:r>
              <a:rPr lang="en-US" b="0" i="0" dirty="0">
                <a:solidFill>
                  <a:srgbClr val="000000"/>
                </a:solidFill>
                <a:effectLst/>
                <a:latin typeface="-webkit-standard"/>
              </a:rPr>
              <a:t>Scenario 5: </a:t>
            </a:r>
            <a:r>
              <a:rPr lang="en-US" b="0" i="0" u="sng" dirty="0">
                <a:solidFill>
                  <a:srgbClr val="0563C1"/>
                </a:solidFill>
                <a:effectLst/>
                <a:latin typeface="-webkit-standard"/>
                <a:hlinkClick r:id="rId2"/>
              </a:rPr>
              <a:t>https://</a:t>
            </a:r>
            <a:r>
              <a:rPr lang="en-US" b="0" i="0" u="sng" dirty="0" err="1">
                <a:solidFill>
                  <a:srgbClr val="0563C1"/>
                </a:solidFill>
                <a:effectLst/>
                <a:latin typeface="-webkit-standard"/>
                <a:hlinkClick r:id="rId2"/>
              </a:rPr>
              <a:t>youtu.be</a:t>
            </a:r>
            <a:r>
              <a:rPr lang="en-US" b="0" i="0" u="sng" dirty="0">
                <a:solidFill>
                  <a:srgbClr val="0563C1"/>
                </a:solidFill>
                <a:effectLst/>
                <a:latin typeface="-webkit-standard"/>
                <a:hlinkClick r:id="rId2"/>
              </a:rPr>
              <a:t>/</a:t>
            </a:r>
            <a:r>
              <a:rPr lang="en-US" b="0" i="0" u="sng" dirty="0" err="1">
                <a:solidFill>
                  <a:srgbClr val="0563C1"/>
                </a:solidFill>
                <a:effectLst/>
                <a:latin typeface="-webkit-standard"/>
                <a:hlinkClick r:id="rId2"/>
              </a:rPr>
              <a:t>IJfoLvLLoFo</a:t>
            </a:r>
            <a:endParaRPr lang="en-US" dirty="0"/>
          </a:p>
        </p:txBody>
      </p:sp>
    </p:spTree>
    <p:extLst>
      <p:ext uri="{BB962C8B-B14F-4D97-AF65-F5344CB8AC3E}">
        <p14:creationId xmlns:p14="http://schemas.microsoft.com/office/powerpoint/2010/main" val="3782647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1B5BF6-36BB-4EEB-BED0-FE4CA002C0DF}"/>
              </a:ext>
            </a:extLst>
          </p:cNvPr>
          <p:cNvSpPr>
            <a:spLocks noGrp="1"/>
          </p:cNvSpPr>
          <p:nvPr>
            <p:ph type="title"/>
          </p:nvPr>
        </p:nvSpPr>
        <p:spPr/>
        <p:txBody>
          <a:bodyPr/>
          <a:lstStyle/>
          <a:p>
            <a:r>
              <a:rPr lang="en-US" dirty="0"/>
              <a:t>Summary of the video </a:t>
            </a:r>
          </a:p>
        </p:txBody>
      </p:sp>
      <p:sp>
        <p:nvSpPr>
          <p:cNvPr id="3" name="Content Placeholder 2">
            <a:extLst>
              <a:ext uri="{FF2B5EF4-FFF2-40B4-BE49-F238E27FC236}">
                <a16:creationId xmlns:a16="http://schemas.microsoft.com/office/drawing/2014/main" xmlns="" id="{1E59EE24-20FA-4BB5-BAA9-DCFEC846C000}"/>
              </a:ext>
            </a:extLst>
          </p:cNvPr>
          <p:cNvSpPr>
            <a:spLocks noGrp="1"/>
          </p:cNvSpPr>
          <p:nvPr>
            <p:ph idx="1"/>
          </p:nvPr>
        </p:nvSpPr>
        <p:spPr>
          <a:xfrm>
            <a:off x="1567265" y="2093976"/>
            <a:ext cx="7460318" cy="4050792"/>
          </a:xfrm>
        </p:spPr>
        <p:txBody>
          <a:bodyPr>
            <a:noAutofit/>
          </a:bodyPr>
          <a:lstStyle/>
          <a:p>
            <a:r>
              <a:rPr lang="en-US" sz="1800" b="1" dirty="0"/>
              <a:t>Gina is a female patient who underwent a successful angiogram in her lower limbs because she had sores and aches</a:t>
            </a:r>
          </a:p>
          <a:p>
            <a:r>
              <a:rPr lang="en-US" sz="1800" b="1" dirty="0"/>
              <a:t>A year after the symptoms reoccurred </a:t>
            </a:r>
          </a:p>
          <a:p>
            <a:r>
              <a:rPr lang="en-US" sz="1800" b="1" dirty="0"/>
              <a:t>In February of 2013 was the day of her admission in </a:t>
            </a:r>
            <a:r>
              <a:rPr lang="en-US" sz="1800" b="1" dirty="0" err="1"/>
              <a:t>Doncaster</a:t>
            </a:r>
            <a:r>
              <a:rPr lang="en-US" sz="1800" b="1" dirty="0"/>
              <a:t> royal hospital</a:t>
            </a:r>
          </a:p>
          <a:p>
            <a:r>
              <a:rPr lang="en-US" sz="1800" b="1" dirty="0"/>
              <a:t>That day everything was typical to a normal day of the hospital and the procedures went so smooth </a:t>
            </a:r>
          </a:p>
          <a:p>
            <a:r>
              <a:rPr lang="en-US" sz="1800" b="1" dirty="0"/>
              <a:t>The doctor did everything to prepare the patient for this event </a:t>
            </a:r>
          </a:p>
          <a:p>
            <a:r>
              <a:rPr lang="en-US" sz="1800" b="1" dirty="0"/>
              <a:t>After that she was taken to the operation room where she needs to do angiography to her lower limbs. The doctor read his notes again and the patient was reassured </a:t>
            </a:r>
          </a:p>
        </p:txBody>
      </p:sp>
    </p:spTree>
    <p:extLst>
      <p:ext uri="{BB962C8B-B14F-4D97-AF65-F5344CB8AC3E}">
        <p14:creationId xmlns:p14="http://schemas.microsoft.com/office/powerpoint/2010/main" val="565846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393050-BCE2-486A-ABE1-BE8866A9933E}"/>
              </a:ext>
            </a:extLst>
          </p:cNvPr>
          <p:cNvSpPr>
            <a:spLocks noGrp="1"/>
          </p:cNvSpPr>
          <p:nvPr>
            <p:ph type="title"/>
          </p:nvPr>
        </p:nvSpPr>
        <p:spPr/>
        <p:txBody>
          <a:bodyPr/>
          <a:lstStyle/>
          <a:p>
            <a:r>
              <a:rPr lang="en-US" dirty="0"/>
              <a:t>continue</a:t>
            </a:r>
          </a:p>
        </p:txBody>
      </p:sp>
      <p:sp>
        <p:nvSpPr>
          <p:cNvPr id="3" name="Content Placeholder 2">
            <a:extLst>
              <a:ext uri="{FF2B5EF4-FFF2-40B4-BE49-F238E27FC236}">
                <a16:creationId xmlns:a16="http://schemas.microsoft.com/office/drawing/2014/main" xmlns="" id="{EFE6FFC2-CC8A-475C-8C66-AC42B0C7B584}"/>
              </a:ext>
            </a:extLst>
          </p:cNvPr>
          <p:cNvSpPr>
            <a:spLocks noGrp="1"/>
          </p:cNvSpPr>
          <p:nvPr>
            <p:ph idx="1"/>
          </p:nvPr>
        </p:nvSpPr>
        <p:spPr>
          <a:xfrm>
            <a:off x="1472013" y="2093976"/>
            <a:ext cx="7142819" cy="4050792"/>
          </a:xfrm>
        </p:spPr>
        <p:txBody>
          <a:bodyPr>
            <a:noAutofit/>
          </a:bodyPr>
          <a:lstStyle/>
          <a:p>
            <a:r>
              <a:rPr lang="en-US" sz="1800" b="1" dirty="0"/>
              <a:t>The lights had to be dimmed after that so the doctor can look at the monitors clearly and see the veins.</a:t>
            </a:r>
          </a:p>
          <a:p>
            <a:r>
              <a:rPr lang="en-US" sz="1800" b="1" dirty="0"/>
              <a:t>The scrubbing nurse started to pour the solutions needed for this operation which were (</a:t>
            </a:r>
            <a:r>
              <a:rPr lang="en-US" sz="1800" b="1" dirty="0" err="1"/>
              <a:t>clorahexidine</a:t>
            </a:r>
            <a:r>
              <a:rPr lang="en-US" sz="1800" b="1" dirty="0"/>
              <a:t> for sterilization (pink solution) to one small blue gallipot, then she poured heparinized saline to a medium sized pot, she poured the contrast (</a:t>
            </a:r>
            <a:r>
              <a:rPr lang="en-US" sz="1800" b="1" dirty="0" err="1"/>
              <a:t>Niopam</a:t>
            </a:r>
            <a:r>
              <a:rPr lang="en-US" sz="1800" b="1" dirty="0"/>
              <a:t>) to a same looking blue gallipot)</a:t>
            </a:r>
          </a:p>
          <a:p>
            <a:r>
              <a:rPr lang="en-US" sz="1800" b="1" dirty="0"/>
              <a:t>After that a 1%lidocaine was drawn with a 5ml syringe and </a:t>
            </a:r>
            <a:r>
              <a:rPr lang="en-US" sz="1800" b="1" dirty="0" err="1"/>
              <a:t>niopam</a:t>
            </a:r>
            <a:r>
              <a:rPr lang="en-US" sz="1800" b="1" dirty="0"/>
              <a:t> with 50%heparine saline </a:t>
            </a:r>
          </a:p>
          <a:p>
            <a:r>
              <a:rPr lang="en-US" sz="1800" b="1" dirty="0"/>
              <a:t>They decided to do </a:t>
            </a:r>
            <a:r>
              <a:rPr lang="en-US" sz="1800" b="1" dirty="0" err="1"/>
              <a:t>antigrade</a:t>
            </a:r>
            <a:r>
              <a:rPr lang="en-US" sz="1800" b="1" dirty="0"/>
              <a:t> puncture into right femoral artery</a:t>
            </a:r>
          </a:p>
          <a:p>
            <a:endParaRPr lang="en-US" sz="1800" b="1" dirty="0"/>
          </a:p>
        </p:txBody>
      </p:sp>
    </p:spTree>
    <p:extLst>
      <p:ext uri="{BB962C8B-B14F-4D97-AF65-F5344CB8AC3E}">
        <p14:creationId xmlns:p14="http://schemas.microsoft.com/office/powerpoint/2010/main" val="192855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A0E65-8937-49DD-B7EE-EB2511995237}"/>
              </a:ext>
            </a:extLst>
          </p:cNvPr>
          <p:cNvSpPr>
            <a:spLocks noGrp="1"/>
          </p:cNvSpPr>
          <p:nvPr>
            <p:ph type="title"/>
          </p:nvPr>
        </p:nvSpPr>
        <p:spPr>
          <a:xfrm>
            <a:off x="838200" y="214123"/>
            <a:ext cx="10515600" cy="1325563"/>
          </a:xfrm>
        </p:spPr>
        <p:txBody>
          <a:bodyPr/>
          <a:lstStyle/>
          <a:p>
            <a:r>
              <a:rPr lang="en-US" dirty="0"/>
              <a:t>continue</a:t>
            </a:r>
          </a:p>
        </p:txBody>
      </p:sp>
      <p:sp>
        <p:nvSpPr>
          <p:cNvPr id="3" name="Content Placeholder 2">
            <a:extLst>
              <a:ext uri="{FF2B5EF4-FFF2-40B4-BE49-F238E27FC236}">
                <a16:creationId xmlns:a16="http://schemas.microsoft.com/office/drawing/2014/main" xmlns="" id="{E67A9966-B37F-4EC4-9C1D-4A0B545DD8AF}"/>
              </a:ext>
            </a:extLst>
          </p:cNvPr>
          <p:cNvSpPr>
            <a:spLocks noGrp="1"/>
          </p:cNvSpPr>
          <p:nvPr>
            <p:ph idx="1"/>
          </p:nvPr>
        </p:nvSpPr>
        <p:spPr>
          <a:xfrm>
            <a:off x="1033866" y="1346021"/>
            <a:ext cx="9803466" cy="4165957"/>
          </a:xfrm>
        </p:spPr>
        <p:txBody>
          <a:bodyPr>
            <a:noAutofit/>
          </a:bodyPr>
          <a:lstStyle/>
          <a:p>
            <a:r>
              <a:rPr lang="en-US" sz="1600" b="1" dirty="0"/>
              <a:t>The nurse accidently dropped the catheter in the floor after a doctor asked her to draw more in the syringe so everyone was distracted after the 4</a:t>
            </a:r>
            <a:r>
              <a:rPr lang="en-US" sz="1600" b="1" baseline="30000" dirty="0"/>
              <a:t>th</a:t>
            </a:r>
            <a:r>
              <a:rPr lang="en-US" sz="1600" b="1" dirty="0"/>
              <a:t> draw the senior consultant gave the syringe to his resident and asked him to do it under his supervision so the nurse with pressure of drawing the solution into the syringe she accidentally drew the </a:t>
            </a:r>
            <a:r>
              <a:rPr lang="en-US" sz="1600" b="1" dirty="0" err="1"/>
              <a:t>clorahixedine</a:t>
            </a:r>
            <a:r>
              <a:rPr lang="en-US" sz="1600" b="1" dirty="0"/>
              <a:t> and gave it to the doctor</a:t>
            </a:r>
          </a:p>
          <a:p>
            <a:r>
              <a:rPr lang="en-US" sz="1600" b="1" dirty="0"/>
              <a:t>When the resident injected the syringe the patient started screaming of pain so the senior consultant looked at the monitor and couldn’t see any arteries so he  thought she had and ischemic event which is a possible complication of this operation so they decided to continue </a:t>
            </a:r>
          </a:p>
          <a:p>
            <a:r>
              <a:rPr lang="en-US" sz="1600" b="1" dirty="0"/>
              <a:t>After that her leg turned white and the patient complained about a feeling of pens and needles in her leg  and the pain was so severe that the patient couldn’t remember it anymore </a:t>
            </a:r>
          </a:p>
          <a:p>
            <a:r>
              <a:rPr lang="en-US" sz="1600" b="1" dirty="0"/>
              <a:t>After that cardiology consultants were asked to come to the OR and they thought that </a:t>
            </a:r>
            <a:r>
              <a:rPr lang="en-US" sz="1600" b="1" dirty="0" err="1"/>
              <a:t>gina</a:t>
            </a:r>
            <a:r>
              <a:rPr lang="en-US" sz="1600" b="1" dirty="0"/>
              <a:t> had an embolic event so they took her to intensive care unit (</a:t>
            </a:r>
            <a:r>
              <a:rPr lang="en-US" sz="1600" b="1" dirty="0" err="1"/>
              <a:t>icu</a:t>
            </a:r>
            <a:r>
              <a:rPr lang="en-US" sz="1600" b="1" dirty="0"/>
              <a:t>)</a:t>
            </a:r>
          </a:p>
          <a:p>
            <a:r>
              <a:rPr lang="en-US" sz="1600" b="1" dirty="0"/>
              <a:t>So the general manager of medical image called the head of risk and safety (</a:t>
            </a:r>
            <a:r>
              <a:rPr lang="en-US" sz="1600" b="1" dirty="0" err="1"/>
              <a:t>mandy</a:t>
            </a:r>
            <a:r>
              <a:rPr lang="en-US" sz="1600" b="1" dirty="0"/>
              <a:t> Dalton)so they relive the procedure and did a simulation and sat everything back again and it turned out that the nurse injected </a:t>
            </a:r>
            <a:r>
              <a:rPr lang="en-US" sz="1600" b="1" dirty="0" err="1"/>
              <a:t>chlorhexidine</a:t>
            </a:r>
            <a:r>
              <a:rPr lang="en-US" sz="1600" b="1" dirty="0"/>
              <a:t> which is a skin disinfectant into the Gena’s leg.</a:t>
            </a:r>
          </a:p>
          <a:p>
            <a:r>
              <a:rPr lang="en-US" sz="1600" b="1" dirty="0"/>
              <a:t>Doctors explained that this unintentional mistake led to the amputation of Her right lower leg and even if they save the leg they would’ve been no use in any way.</a:t>
            </a:r>
          </a:p>
          <a:p>
            <a:r>
              <a:rPr lang="en-US" sz="1600" b="1" dirty="0"/>
              <a:t>After that her life has changed. She became unable to do the basic things in her life which affected her and her whole family </a:t>
            </a:r>
          </a:p>
        </p:txBody>
      </p:sp>
    </p:spTree>
    <p:extLst>
      <p:ext uri="{BB962C8B-B14F-4D97-AF65-F5344CB8AC3E}">
        <p14:creationId xmlns:p14="http://schemas.microsoft.com/office/powerpoint/2010/main" val="380323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668" y="378799"/>
            <a:ext cx="10058400" cy="1609344"/>
          </a:xfrm>
        </p:spPr>
        <p:txBody>
          <a:bodyPr/>
          <a:lstStyle/>
          <a:p>
            <a:r>
              <a:rPr lang="en-US" dirty="0"/>
              <a:t>Continue </a:t>
            </a:r>
          </a:p>
        </p:txBody>
      </p:sp>
      <p:sp>
        <p:nvSpPr>
          <p:cNvPr id="3" name="Content Placeholder 2"/>
          <p:cNvSpPr>
            <a:spLocks noGrp="1"/>
          </p:cNvSpPr>
          <p:nvPr>
            <p:ph idx="1"/>
          </p:nvPr>
        </p:nvSpPr>
        <p:spPr>
          <a:xfrm>
            <a:off x="1567265" y="1988143"/>
            <a:ext cx="7576735" cy="4050792"/>
          </a:xfrm>
        </p:spPr>
        <p:txBody>
          <a:bodyPr>
            <a:normAutofit/>
          </a:bodyPr>
          <a:lstStyle/>
          <a:p>
            <a:r>
              <a:rPr lang="en-US" sz="1800" b="1" dirty="0"/>
              <a:t>She decided to challenge herself to continue her life and counting on herself no matter what.</a:t>
            </a:r>
          </a:p>
          <a:p>
            <a:r>
              <a:rPr lang="en-US" sz="1800" b="1" dirty="0"/>
              <a:t>The hospital made several changes to the system since this event, they’re now using </a:t>
            </a:r>
            <a:r>
              <a:rPr lang="en-US" sz="1800" b="1" dirty="0" err="1"/>
              <a:t>chlorhexidine</a:t>
            </a:r>
            <a:r>
              <a:rPr lang="en-US" sz="1800" b="1" dirty="0"/>
              <a:t> skin preparation impregnated into a sponge which is a risk-free and they also changed all the open pots they were using with closed system, So all the medications are drawn up in an individual basis.</a:t>
            </a:r>
          </a:p>
          <a:p>
            <a:r>
              <a:rPr lang="en-US" sz="1800" b="1" dirty="0"/>
              <a:t>And they use the “ who safety checklist ” which involves a pre-brief with the whole team, So each knows what’re his roles</a:t>
            </a:r>
          </a:p>
        </p:txBody>
      </p:sp>
    </p:spTree>
    <p:extLst>
      <p:ext uri="{BB962C8B-B14F-4D97-AF65-F5344CB8AC3E}">
        <p14:creationId xmlns:p14="http://schemas.microsoft.com/office/powerpoint/2010/main" val="2115903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C5B3AA82-EBD7-084D-828A-372CFBB7AF30}"/>
              </a:ext>
            </a:extLst>
          </p:cNvPr>
          <p:cNvSpPr>
            <a:spLocks noGrp="1"/>
          </p:cNvSpPr>
          <p:nvPr>
            <p:ph type="title"/>
          </p:nvPr>
        </p:nvSpPr>
        <p:spPr/>
        <p:txBody>
          <a:bodyPr/>
          <a:lstStyle/>
          <a:p>
            <a:r>
              <a:rPr lang="en-US" sz="5400" cap="all">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HUMAN FACTORS</a:t>
            </a:r>
            <a:endParaRPr lang="en-US"/>
          </a:p>
        </p:txBody>
      </p:sp>
      <p:sp>
        <p:nvSpPr>
          <p:cNvPr id="9" name="Content Placeholder 8">
            <a:extLst>
              <a:ext uri="{FF2B5EF4-FFF2-40B4-BE49-F238E27FC236}">
                <a16:creationId xmlns:a16="http://schemas.microsoft.com/office/drawing/2014/main" xmlns="" id="{4E3BB988-51A8-B24D-9ABF-FF0A29CD6EF9}"/>
              </a:ext>
            </a:extLst>
          </p:cNvPr>
          <p:cNvSpPr>
            <a:spLocks noGrp="1"/>
          </p:cNvSpPr>
          <p:nvPr>
            <p:ph idx="1"/>
          </p:nvPr>
        </p:nvSpPr>
        <p:spPr>
          <a:xfrm>
            <a:off x="1455336" y="2093976"/>
            <a:ext cx="5794248" cy="4050792"/>
          </a:xfrm>
        </p:spPr>
        <p:txBody>
          <a:bodyPr>
            <a:normAutofit/>
          </a:bodyPr>
          <a:lstStyle/>
          <a:p>
            <a:pPr algn="just" fontAlgn="ctr"/>
            <a:r>
              <a:rPr lang="en-US" b="1" dirty="0">
                <a:solidFill>
                  <a:schemeClr val="bg1">
                    <a:lumMod val="10000"/>
                  </a:schemeClr>
                </a:solidFill>
                <a:latin typeface="(null)"/>
              </a:rPr>
              <a:t>In</a:t>
            </a:r>
            <a:r>
              <a:rPr lang="en-US" b="1" i="0" dirty="0">
                <a:solidFill>
                  <a:schemeClr val="bg1">
                    <a:lumMod val="10000"/>
                  </a:schemeClr>
                </a:solidFill>
                <a:effectLst/>
                <a:latin typeface="(null)"/>
              </a:rPr>
              <a:t> health care, human factors can have serious and sometimes fatal consequences.</a:t>
            </a:r>
          </a:p>
          <a:p>
            <a:pPr algn="just" fontAlgn="ctr"/>
            <a:r>
              <a:rPr lang="en-US" b="1" i="0" dirty="0">
                <a:solidFill>
                  <a:schemeClr val="bg1">
                    <a:lumMod val="10000"/>
                  </a:schemeClr>
                </a:solidFill>
                <a:effectLst/>
                <a:latin typeface="(null)"/>
              </a:rPr>
              <a:t> Management of human factors involves the application of proactive techniques aimed at minimizing and learning from errors or near misses </a:t>
            </a:r>
          </a:p>
          <a:p>
            <a:pPr algn="just" fontAlgn="ctr"/>
            <a:r>
              <a:rPr lang="en-US" b="1" i="0" dirty="0">
                <a:solidFill>
                  <a:schemeClr val="bg1">
                    <a:lumMod val="10000"/>
                  </a:schemeClr>
                </a:solidFill>
                <a:effectLst/>
                <a:latin typeface="(null)"/>
              </a:rPr>
              <a:t>In health care, human factors engineering can help understand how people perform under different circumstances so that systems, processes and products can be designed to enhance safety and performance</a:t>
            </a:r>
          </a:p>
        </p:txBody>
      </p:sp>
    </p:spTree>
    <p:extLst>
      <p:ext uri="{BB962C8B-B14F-4D97-AF65-F5344CB8AC3E}">
        <p14:creationId xmlns:p14="http://schemas.microsoft.com/office/powerpoint/2010/main" val="811992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936AA37-1F6F-7547-B2A3-7AFE0BFF4DA6}"/>
              </a:ext>
            </a:extLst>
          </p:cNvPr>
          <p:cNvSpPr txBox="1"/>
          <p:nvPr/>
        </p:nvSpPr>
        <p:spPr>
          <a:xfrm>
            <a:off x="2148417" y="0"/>
            <a:ext cx="6096000" cy="3139321"/>
          </a:xfrm>
          <a:prstGeom prst="rect">
            <a:avLst/>
          </a:prstGeom>
          <a:noFill/>
        </p:spPr>
        <p:txBody>
          <a:bodyPr wrap="square">
            <a:spAutoFit/>
          </a:bodyPr>
          <a:lstStyle/>
          <a:p>
            <a:pPr algn="l" fontAlgn="ctr"/>
            <a:r>
              <a:rPr lang="en-US" b="0" i="0" cap="all" dirty="0">
                <a:solidFill>
                  <a:schemeClr val="bg1">
                    <a:lumMod val="10000"/>
                  </a:schemeClr>
                </a:solidFill>
                <a:effectLst/>
                <a:latin typeface="(null)"/>
              </a:rPr>
              <a:t> </a:t>
            </a:r>
            <a:endParaRPr lang="en-US" b="0" i="0" dirty="0">
              <a:solidFill>
                <a:schemeClr val="bg1">
                  <a:lumMod val="10000"/>
                </a:schemeClr>
              </a:solidFill>
              <a:effectLst/>
              <a:latin typeface="(null)"/>
            </a:endParaRPr>
          </a:p>
          <a:p>
            <a:pPr algn="just" fontAlgn="ctr"/>
            <a:endParaRPr lang="en-US" b="0" i="0" dirty="0">
              <a:solidFill>
                <a:schemeClr val="bg1">
                  <a:lumMod val="10000"/>
                </a:schemeClr>
              </a:solidFill>
              <a:effectLst/>
              <a:latin typeface="(null)"/>
            </a:endParaRPr>
          </a:p>
        </p:txBody>
      </p:sp>
      <p:sp>
        <p:nvSpPr>
          <p:cNvPr id="5" name="Title 4">
            <a:extLst>
              <a:ext uri="{FF2B5EF4-FFF2-40B4-BE49-F238E27FC236}">
                <a16:creationId xmlns:a16="http://schemas.microsoft.com/office/drawing/2014/main" xmlns="" id="{E815EE93-75F5-D84A-8751-70F12E90590B}"/>
              </a:ext>
            </a:extLst>
          </p:cNvPr>
          <p:cNvSpPr>
            <a:spLocks noGrp="1"/>
          </p:cNvSpPr>
          <p:nvPr>
            <p:ph type="title"/>
          </p:nvPr>
        </p:nvSpPr>
        <p:spPr>
          <a:xfrm>
            <a:off x="826430" y="506745"/>
            <a:ext cx="10058400" cy="1609344"/>
          </a:xfrm>
        </p:spPr>
        <p:txBody>
          <a:bodyPr/>
          <a:lstStyle/>
          <a:p>
            <a:r>
              <a:rPr lang="en-US"/>
              <a:t>continue</a:t>
            </a:r>
            <a:endParaRPr lang="en-US" dirty="0"/>
          </a:p>
        </p:txBody>
      </p:sp>
      <p:sp>
        <p:nvSpPr>
          <p:cNvPr id="7" name="Content Placeholder 6">
            <a:extLst>
              <a:ext uri="{FF2B5EF4-FFF2-40B4-BE49-F238E27FC236}">
                <a16:creationId xmlns:a16="http://schemas.microsoft.com/office/drawing/2014/main" xmlns="" id="{D883A109-65F1-2246-A99D-0207AC0B5B60}"/>
              </a:ext>
            </a:extLst>
          </p:cNvPr>
          <p:cNvSpPr>
            <a:spLocks noGrp="1"/>
          </p:cNvSpPr>
          <p:nvPr>
            <p:ph idx="1"/>
          </p:nvPr>
        </p:nvSpPr>
        <p:spPr>
          <a:xfrm>
            <a:off x="1546096" y="2031421"/>
            <a:ext cx="5809321" cy="4050792"/>
          </a:xfrm>
        </p:spPr>
        <p:txBody>
          <a:bodyPr>
            <a:normAutofit/>
          </a:bodyPr>
          <a:lstStyle/>
          <a:p>
            <a:pPr algn="just" fontAlgn="ctr"/>
            <a:r>
              <a:rPr lang="en-US" b="1" i="0" dirty="0">
                <a:solidFill>
                  <a:schemeClr val="bg1">
                    <a:lumMod val="10000"/>
                  </a:schemeClr>
                </a:solidFill>
                <a:effectLst/>
                <a:latin typeface="(null)"/>
              </a:rPr>
              <a:t>Human-factors research shows that what is important is not the number of tasks that need to be completed, but the nature of those tasks. </a:t>
            </a:r>
          </a:p>
          <a:p>
            <a:pPr algn="just" fontAlgn="ctr"/>
            <a:r>
              <a:rPr lang="en-US" b="1" dirty="0">
                <a:solidFill>
                  <a:schemeClr val="bg1">
                    <a:lumMod val="10000"/>
                  </a:schemeClr>
                </a:solidFill>
                <a:latin typeface="(null)"/>
              </a:rPr>
              <a:t>The</a:t>
            </a:r>
            <a:r>
              <a:rPr lang="en-US" b="1" i="0" dirty="0">
                <a:solidFill>
                  <a:schemeClr val="bg1">
                    <a:lumMod val="10000"/>
                  </a:schemeClr>
                </a:solidFill>
                <a:effectLst/>
                <a:latin typeface="(null)"/>
              </a:rPr>
              <a:t> workplace needs to be designed and organized to minimize the likelihood and the impact of errors. While human fallibility cannot be eliminated, it can be moderated to limit risks.</a:t>
            </a:r>
          </a:p>
          <a:p>
            <a:pPr algn="just" fontAlgn="ctr"/>
            <a:r>
              <a:rPr lang="en-US" b="1" i="0" dirty="0">
                <a:solidFill>
                  <a:schemeClr val="bg1">
                    <a:lumMod val="10000"/>
                  </a:schemeClr>
                </a:solidFill>
                <a:effectLst/>
                <a:latin typeface="(null)"/>
              </a:rPr>
              <a:t>Human factors engineering is about designing the workplace and the equipment in it to accommodate for limitations of human performance</a:t>
            </a:r>
            <a:endParaRPr lang="en-US" b="1" dirty="0"/>
          </a:p>
        </p:txBody>
      </p:sp>
    </p:spTree>
    <p:extLst>
      <p:ext uri="{BB962C8B-B14F-4D97-AF65-F5344CB8AC3E}">
        <p14:creationId xmlns:p14="http://schemas.microsoft.com/office/powerpoint/2010/main" val="3796875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667</Words>
  <Application>Microsoft Office PowerPoint</Application>
  <PresentationFormat>ملء الشاشة</PresentationFormat>
  <Paragraphs>60</Paragraphs>
  <Slides>12</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12</vt:i4>
      </vt:variant>
    </vt:vector>
  </HeadingPairs>
  <TitlesOfParts>
    <vt:vector size="23" baseType="lpstr">
      <vt:lpstr>(null)</vt:lpstr>
      <vt:lpstr>Arial</vt:lpstr>
      <vt:lpstr>Calibri</vt:lpstr>
      <vt:lpstr>Comic Sans MS</vt:lpstr>
      <vt:lpstr>Rockwell</vt:lpstr>
      <vt:lpstr>Rockwell Condensed</vt:lpstr>
      <vt:lpstr>Rockwell Extra Bold</vt:lpstr>
      <vt:lpstr>Times New Roman</vt:lpstr>
      <vt:lpstr>-webkit-standard</vt:lpstr>
      <vt:lpstr>Wingdings</vt:lpstr>
      <vt:lpstr>Wood Type</vt:lpstr>
      <vt:lpstr>   patient safety  </vt:lpstr>
      <vt:lpstr>Group members </vt:lpstr>
      <vt:lpstr>The Human Factor: Learning from Gina's Story</vt:lpstr>
      <vt:lpstr>Summary of the video </vt:lpstr>
      <vt:lpstr>continue</vt:lpstr>
      <vt:lpstr>continue</vt:lpstr>
      <vt:lpstr>Continue </vt:lpstr>
      <vt:lpstr>HUMAN FACTORS</vt:lpstr>
      <vt:lpstr>continue</vt:lpstr>
      <vt:lpstr>TWO HUMAN FACTORS</vt:lpstr>
      <vt:lpstr>Lessons learned </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factor :</dc:title>
  <dc:creator>عبدالله</dc:creator>
  <cp:lastModifiedBy>عبدالعزيز</cp:lastModifiedBy>
  <cp:revision>9</cp:revision>
  <dcterms:created xsi:type="dcterms:W3CDTF">2018-02-06T12:42:54Z</dcterms:created>
  <dcterms:modified xsi:type="dcterms:W3CDTF">2018-02-07T01:14:23Z</dcterms:modified>
</cp:coreProperties>
</file>