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22" r:id="rId1"/>
  </p:sldMasterIdLst>
  <p:sldIdLst>
    <p:sldId id="257" r:id="rId2"/>
    <p:sldId id="258" r:id="rId3"/>
    <p:sldId id="265" r:id="rId4"/>
    <p:sldId id="259" r:id="rId5"/>
    <p:sldId id="261" r:id="rId6"/>
    <p:sldId id="262" r:id="rId7"/>
    <p:sldId id="263" r:id="rId8"/>
    <p:sldId id="264" r:id="rId9"/>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020" autoAdjust="0"/>
    <p:restoredTop sz="94660"/>
  </p:normalViewPr>
  <p:slideViewPr>
    <p:cSldViewPr snapToGrid="0">
      <p:cViewPr varScale="1">
        <p:scale>
          <a:sx n="82" d="100"/>
          <a:sy n="82" d="100"/>
        </p:scale>
        <p:origin x="629" y="8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9B08DF97-4A24-4135-B84A-D28FE4287473}" type="datetimeFigureOut">
              <a:rPr lang="ar-SA" smtClean="0"/>
              <a:pPr/>
              <a:t>22/05/1439</a:t>
            </a:fld>
            <a:endParaRPr lang="ar-SA"/>
          </a:p>
        </p:txBody>
      </p:sp>
      <p:sp>
        <p:nvSpPr>
          <p:cNvPr id="5" name="Footer Placeholder 4"/>
          <p:cNvSpPr>
            <a:spLocks noGrp="1"/>
          </p:cNvSpPr>
          <p:nvPr>
            <p:ph type="ftr" sz="quarter" idx="11"/>
          </p:nvPr>
        </p:nvSpPr>
        <p:spPr>
          <a:xfrm>
            <a:off x="5332412" y="5883275"/>
            <a:ext cx="4324044" cy="365125"/>
          </a:xfrm>
        </p:spPr>
        <p:txBody>
          <a:bodyPr/>
          <a:lstStyle/>
          <a:p>
            <a:endParaRPr lang="ar-SA"/>
          </a:p>
        </p:txBody>
      </p:sp>
      <p:sp>
        <p:nvSpPr>
          <p:cNvPr id="6" name="Slide Number Placeholder 5"/>
          <p:cNvSpPr>
            <a:spLocks noGrp="1"/>
          </p:cNvSpPr>
          <p:nvPr>
            <p:ph type="sldNum" sz="quarter" idx="12"/>
          </p:nvPr>
        </p:nvSpPr>
        <p:spPr/>
        <p:txBody>
          <a:bodyPr/>
          <a:lstStyle/>
          <a:p>
            <a:fld id="{28DF2027-A6F2-463F-B70B-4A186CBC8367}" type="slidenum">
              <a:rPr lang="ar-SA" smtClean="0"/>
              <a:pPr/>
              <a:t>‹#›</a:t>
            </a:fld>
            <a:endParaRPr lang="ar-SA"/>
          </a:p>
        </p:txBody>
      </p:sp>
    </p:spTree>
    <p:extLst>
      <p:ext uri="{BB962C8B-B14F-4D97-AF65-F5344CB8AC3E}">
        <p14:creationId xmlns:p14="http://schemas.microsoft.com/office/powerpoint/2010/main" val="1300912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ar-SA"/>
              <a:t>انقر لتحرير نمط العنوان الرئيسي</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9B08DF97-4A24-4135-B84A-D28FE4287473}" type="datetimeFigureOut">
              <a:rPr lang="ar-SA" smtClean="0"/>
              <a:pPr/>
              <a:t>22/05/1439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8DF2027-A6F2-463F-B70B-4A186CBC8367}" type="slidenum">
              <a:rPr lang="ar-SA" smtClean="0"/>
              <a:pPr/>
              <a:t>‹#›</a:t>
            </a:fld>
            <a:endParaRPr lang="ar-SA"/>
          </a:p>
        </p:txBody>
      </p:sp>
    </p:spTree>
    <p:extLst>
      <p:ext uri="{BB962C8B-B14F-4D97-AF65-F5344CB8AC3E}">
        <p14:creationId xmlns:p14="http://schemas.microsoft.com/office/powerpoint/2010/main" val="2844917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9B08DF97-4A24-4135-B84A-D28FE4287473}" type="datetimeFigureOut">
              <a:rPr lang="ar-SA" smtClean="0"/>
              <a:pPr/>
              <a:t>22/05/1439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8DF2027-A6F2-463F-B70B-4A186CBC8367}" type="slidenum">
              <a:rPr lang="ar-SA" smtClean="0"/>
              <a:pPr/>
              <a:t>‹#›</a:t>
            </a:fld>
            <a:endParaRPr lang="ar-SA"/>
          </a:p>
        </p:txBody>
      </p:sp>
    </p:spTree>
    <p:extLst>
      <p:ext uri="{BB962C8B-B14F-4D97-AF65-F5344CB8AC3E}">
        <p14:creationId xmlns:p14="http://schemas.microsoft.com/office/powerpoint/2010/main" val="28541219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ar-SA"/>
              <a:t>انقر لتحرير نمط العنوان الرئيسي</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النص الرئيسي</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9B08DF97-4A24-4135-B84A-D28FE4287473}" type="datetimeFigureOut">
              <a:rPr lang="ar-SA" smtClean="0"/>
              <a:pPr/>
              <a:t>22/05/1439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8DF2027-A6F2-463F-B70B-4A186CBC8367}" type="slidenum">
              <a:rPr lang="ar-SA" smtClean="0"/>
              <a:pPr/>
              <a:t>‹#›</a:t>
            </a:fld>
            <a:endParaRPr lang="ar-SA"/>
          </a:p>
        </p:txBody>
      </p:sp>
    </p:spTree>
    <p:extLst>
      <p:ext uri="{BB962C8B-B14F-4D97-AF65-F5344CB8AC3E}">
        <p14:creationId xmlns:p14="http://schemas.microsoft.com/office/powerpoint/2010/main" val="1907463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9B08DF97-4A24-4135-B84A-D28FE4287473}" type="datetimeFigureOut">
              <a:rPr lang="ar-SA" smtClean="0"/>
              <a:pPr/>
              <a:t>22/05/1439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8DF2027-A6F2-463F-B70B-4A186CBC8367}" type="slidenum">
              <a:rPr lang="ar-SA" smtClean="0"/>
              <a:pPr/>
              <a:t>‹#›</a:t>
            </a:fld>
            <a:endParaRPr lang="ar-SA"/>
          </a:p>
        </p:txBody>
      </p:sp>
    </p:spTree>
    <p:extLst>
      <p:ext uri="{BB962C8B-B14F-4D97-AF65-F5344CB8AC3E}">
        <p14:creationId xmlns:p14="http://schemas.microsoft.com/office/powerpoint/2010/main" val="2738766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ar-SA"/>
              <a:t>انقر لتحرير نمط العنوان الرئيسي</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ar-SA"/>
              <a:t>انقر لتحرير أنماط النص الرئيسي</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9B08DF97-4A24-4135-B84A-D28FE4287473}" type="datetimeFigureOut">
              <a:rPr lang="ar-SA" smtClean="0"/>
              <a:pPr/>
              <a:t>22/05/1439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8DF2027-A6F2-463F-B70B-4A186CBC8367}" type="slidenum">
              <a:rPr lang="ar-SA" smtClean="0"/>
              <a:pPr/>
              <a:t>‹#›</a:t>
            </a:fld>
            <a:endParaRPr lang="ar-SA"/>
          </a:p>
        </p:txBody>
      </p:sp>
    </p:spTree>
    <p:extLst>
      <p:ext uri="{BB962C8B-B14F-4D97-AF65-F5344CB8AC3E}">
        <p14:creationId xmlns:p14="http://schemas.microsoft.com/office/powerpoint/2010/main" val="16206207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ar-SA"/>
              <a:t>انقر لتحرير نمط العنوان الرئيسي</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ar-SA"/>
              <a:t>انقر لتحرير أنماط النص الرئيسي</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9B08DF97-4A24-4135-B84A-D28FE4287473}" type="datetimeFigureOut">
              <a:rPr lang="ar-SA" smtClean="0"/>
              <a:pPr/>
              <a:t>22/05/1439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8DF2027-A6F2-463F-B70B-4A186CBC8367}" type="slidenum">
              <a:rPr lang="ar-SA" smtClean="0"/>
              <a:pPr/>
              <a:t>‹#›</a:t>
            </a:fld>
            <a:endParaRPr lang="ar-SA"/>
          </a:p>
        </p:txBody>
      </p:sp>
    </p:spTree>
    <p:extLst>
      <p:ext uri="{BB962C8B-B14F-4D97-AF65-F5344CB8AC3E}">
        <p14:creationId xmlns:p14="http://schemas.microsoft.com/office/powerpoint/2010/main" val="27205146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9B08DF97-4A24-4135-B84A-D28FE4287473}" type="datetimeFigureOut">
              <a:rPr lang="ar-SA" smtClean="0"/>
              <a:pPr/>
              <a:t>22/05/1439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8DF2027-A6F2-463F-B70B-4A186CBC8367}" type="slidenum">
              <a:rPr lang="ar-SA" smtClean="0"/>
              <a:pPr/>
              <a:t>‹#›</a:t>
            </a:fld>
            <a:endParaRPr lang="ar-SA"/>
          </a:p>
        </p:txBody>
      </p:sp>
    </p:spTree>
    <p:extLst>
      <p:ext uri="{BB962C8B-B14F-4D97-AF65-F5344CB8AC3E}">
        <p14:creationId xmlns:p14="http://schemas.microsoft.com/office/powerpoint/2010/main" val="30504345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9B08DF97-4A24-4135-B84A-D28FE4287473}" type="datetimeFigureOut">
              <a:rPr lang="ar-SA" smtClean="0"/>
              <a:pPr/>
              <a:t>22/05/1439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8DF2027-A6F2-463F-B70B-4A186CBC8367}" type="slidenum">
              <a:rPr lang="ar-SA" smtClean="0"/>
              <a:pPr/>
              <a:t>‹#›</a:t>
            </a:fld>
            <a:endParaRPr lang="ar-SA"/>
          </a:p>
        </p:txBody>
      </p:sp>
    </p:spTree>
    <p:extLst>
      <p:ext uri="{BB962C8B-B14F-4D97-AF65-F5344CB8AC3E}">
        <p14:creationId xmlns:p14="http://schemas.microsoft.com/office/powerpoint/2010/main" val="247322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9B08DF97-4A24-4135-B84A-D28FE4287473}" type="datetimeFigureOut">
              <a:rPr lang="ar-SA" smtClean="0"/>
              <a:pPr/>
              <a:t>22/05/1439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a:xfrm>
            <a:off x="10951856" y="5867131"/>
            <a:ext cx="551167" cy="365125"/>
          </a:xfrm>
        </p:spPr>
        <p:txBody>
          <a:bodyPr/>
          <a:lstStyle/>
          <a:p>
            <a:fld id="{28DF2027-A6F2-463F-B70B-4A186CBC8367}" type="slidenum">
              <a:rPr lang="ar-SA" smtClean="0"/>
              <a:pPr/>
              <a:t>‹#›</a:t>
            </a:fld>
            <a:endParaRPr lang="ar-SA"/>
          </a:p>
        </p:txBody>
      </p:sp>
    </p:spTree>
    <p:extLst>
      <p:ext uri="{BB962C8B-B14F-4D97-AF65-F5344CB8AC3E}">
        <p14:creationId xmlns:p14="http://schemas.microsoft.com/office/powerpoint/2010/main" val="4102733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9B08DF97-4A24-4135-B84A-D28FE4287473}" type="datetimeFigureOut">
              <a:rPr lang="ar-SA" smtClean="0"/>
              <a:pPr/>
              <a:t>22/05/1439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8DF2027-A6F2-463F-B70B-4A186CBC8367}" type="slidenum">
              <a:rPr lang="ar-SA" smtClean="0"/>
              <a:pPr/>
              <a:t>‹#›</a:t>
            </a:fld>
            <a:endParaRPr lang="ar-SA"/>
          </a:p>
        </p:txBody>
      </p:sp>
    </p:spTree>
    <p:extLst>
      <p:ext uri="{BB962C8B-B14F-4D97-AF65-F5344CB8AC3E}">
        <p14:creationId xmlns:p14="http://schemas.microsoft.com/office/powerpoint/2010/main" val="1184123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ar-SA"/>
              <a:t>انقر لتحرير نمط العنوان الرئيسي</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9B08DF97-4A24-4135-B84A-D28FE4287473}" type="datetimeFigureOut">
              <a:rPr lang="ar-SA" smtClean="0"/>
              <a:pPr/>
              <a:t>22/05/1439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8DF2027-A6F2-463F-B70B-4A186CBC8367}" type="slidenum">
              <a:rPr lang="ar-SA" smtClean="0"/>
              <a:pPr/>
              <a:t>‹#›</a:t>
            </a:fld>
            <a:endParaRPr lang="ar-SA"/>
          </a:p>
        </p:txBody>
      </p:sp>
    </p:spTree>
    <p:extLst>
      <p:ext uri="{BB962C8B-B14F-4D97-AF65-F5344CB8AC3E}">
        <p14:creationId xmlns:p14="http://schemas.microsoft.com/office/powerpoint/2010/main" val="3545647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9B08DF97-4A24-4135-B84A-D28FE4287473}" type="datetimeFigureOut">
              <a:rPr lang="ar-SA" smtClean="0"/>
              <a:pPr/>
              <a:t>22/05/1439</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28DF2027-A6F2-463F-B70B-4A186CBC8367}" type="slidenum">
              <a:rPr lang="ar-SA" smtClean="0"/>
              <a:pPr/>
              <a:t>‹#›</a:t>
            </a:fld>
            <a:endParaRPr lang="ar-SA"/>
          </a:p>
        </p:txBody>
      </p:sp>
    </p:spTree>
    <p:extLst>
      <p:ext uri="{BB962C8B-B14F-4D97-AF65-F5344CB8AC3E}">
        <p14:creationId xmlns:p14="http://schemas.microsoft.com/office/powerpoint/2010/main" val="3765576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Date Placeholder 2"/>
          <p:cNvSpPr>
            <a:spLocks noGrp="1"/>
          </p:cNvSpPr>
          <p:nvPr>
            <p:ph type="dt" sz="half" idx="10"/>
          </p:nvPr>
        </p:nvSpPr>
        <p:spPr/>
        <p:txBody>
          <a:bodyPr/>
          <a:lstStyle/>
          <a:p>
            <a:fld id="{9B08DF97-4A24-4135-B84A-D28FE4287473}" type="datetimeFigureOut">
              <a:rPr lang="ar-SA" smtClean="0"/>
              <a:pPr/>
              <a:t>22/05/1439</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28DF2027-A6F2-463F-B70B-4A186CBC8367}" type="slidenum">
              <a:rPr lang="ar-SA" smtClean="0"/>
              <a:pPr/>
              <a:t>‹#›</a:t>
            </a:fld>
            <a:endParaRPr lang="ar-SA"/>
          </a:p>
        </p:txBody>
      </p:sp>
    </p:spTree>
    <p:extLst>
      <p:ext uri="{BB962C8B-B14F-4D97-AF65-F5344CB8AC3E}">
        <p14:creationId xmlns:p14="http://schemas.microsoft.com/office/powerpoint/2010/main" val="3508035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08DF97-4A24-4135-B84A-D28FE4287473}" type="datetimeFigureOut">
              <a:rPr lang="ar-SA" smtClean="0"/>
              <a:pPr/>
              <a:t>22/05/1439</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28DF2027-A6F2-463F-B70B-4A186CBC8367}" type="slidenum">
              <a:rPr lang="ar-SA" smtClean="0"/>
              <a:pPr/>
              <a:t>‹#›</a:t>
            </a:fld>
            <a:endParaRPr lang="ar-SA"/>
          </a:p>
        </p:txBody>
      </p:sp>
    </p:spTree>
    <p:extLst>
      <p:ext uri="{BB962C8B-B14F-4D97-AF65-F5344CB8AC3E}">
        <p14:creationId xmlns:p14="http://schemas.microsoft.com/office/powerpoint/2010/main" val="3399054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ar-SA"/>
              <a:t>انقر لتحرير نمط العنوان الرئيسي</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9B08DF97-4A24-4135-B84A-D28FE4287473}" type="datetimeFigureOut">
              <a:rPr lang="ar-SA" smtClean="0"/>
              <a:pPr/>
              <a:t>22/05/1439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8DF2027-A6F2-463F-B70B-4A186CBC8367}" type="slidenum">
              <a:rPr lang="ar-SA" smtClean="0"/>
              <a:pPr/>
              <a:t>‹#›</a:t>
            </a:fld>
            <a:endParaRPr lang="ar-SA"/>
          </a:p>
        </p:txBody>
      </p:sp>
    </p:spTree>
    <p:extLst>
      <p:ext uri="{BB962C8B-B14F-4D97-AF65-F5344CB8AC3E}">
        <p14:creationId xmlns:p14="http://schemas.microsoft.com/office/powerpoint/2010/main" val="3501384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ar-SA"/>
              <a:t>انقر لتحرير نمط العنوان الرئيسي</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9B08DF97-4A24-4135-B84A-D28FE4287473}" type="datetimeFigureOut">
              <a:rPr lang="ar-SA" smtClean="0"/>
              <a:pPr/>
              <a:t>22/05/1439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8DF2027-A6F2-463F-B70B-4A186CBC8367}" type="slidenum">
              <a:rPr lang="ar-SA" smtClean="0"/>
              <a:pPr/>
              <a:t>‹#›</a:t>
            </a:fld>
            <a:endParaRPr lang="ar-SA"/>
          </a:p>
        </p:txBody>
      </p:sp>
    </p:spTree>
    <p:extLst>
      <p:ext uri="{BB962C8B-B14F-4D97-AF65-F5344CB8AC3E}">
        <p14:creationId xmlns:p14="http://schemas.microsoft.com/office/powerpoint/2010/main" val="3714824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B08DF97-4A24-4135-B84A-D28FE4287473}" type="datetimeFigureOut">
              <a:rPr lang="ar-SA" smtClean="0"/>
              <a:pPr/>
              <a:t>22/05/1439</a:t>
            </a:fld>
            <a:endParaRPr lang="ar-SA"/>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ar-SA"/>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8DF2027-A6F2-463F-B70B-4A186CBC8367}" type="slidenum">
              <a:rPr lang="ar-SA" smtClean="0"/>
              <a:pPr/>
              <a:t>‹#›</a:t>
            </a:fld>
            <a:endParaRPr lang="ar-SA"/>
          </a:p>
        </p:txBody>
      </p:sp>
    </p:spTree>
    <p:extLst>
      <p:ext uri="{BB962C8B-B14F-4D97-AF65-F5344CB8AC3E}">
        <p14:creationId xmlns:p14="http://schemas.microsoft.com/office/powerpoint/2010/main" val="2473857029"/>
      </p:ext>
    </p:extLst>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 id="2147483834" r:id="rId12"/>
    <p:sldLayoutId id="2147483835" r:id="rId13"/>
    <p:sldLayoutId id="2147483836" r:id="rId14"/>
    <p:sldLayoutId id="2147483837" r:id="rId15"/>
    <p:sldLayoutId id="2147483838" r:id="rId16"/>
    <p:sldLayoutId id="2147483839" r:id="rId17"/>
  </p:sldLayoutIdLst>
  <p:txStyles>
    <p:titleStyle>
      <a:lvl1pPr algn="ctr" defTabSz="457200" rtl="1" eaLnBrk="1" latinLnBrk="0" hangingPunct="1">
        <a:spcBef>
          <a:spcPct val="0"/>
        </a:spcBef>
        <a:buNone/>
        <a:defRPr sz="4000" kern="1200" cap="none">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youtu.be/TLeHkU34_Ho"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2000" t="5000" r="6000" b="10000"/>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dirty="0"/>
              <a:t>Fostering a culture of safety </a:t>
            </a:r>
            <a:endParaRPr lang="ar-SA" dirty="0"/>
          </a:p>
        </p:txBody>
      </p:sp>
      <p:sp>
        <p:nvSpPr>
          <p:cNvPr id="3" name="عنصر نائب للمحتوى 2"/>
          <p:cNvSpPr>
            <a:spLocks noGrp="1"/>
          </p:cNvSpPr>
          <p:nvPr>
            <p:ph idx="1"/>
          </p:nvPr>
        </p:nvSpPr>
        <p:spPr/>
        <p:txBody>
          <a:bodyPr/>
          <a:lstStyle/>
          <a:p>
            <a:pPr algn="l" rtl="0">
              <a:buNone/>
            </a:pPr>
            <a:endParaRPr lang="en-US" dirty="0"/>
          </a:p>
          <a:p>
            <a:pPr algn="l" rtl="0"/>
            <a:r>
              <a:rPr lang="en-US" sz="3200" dirty="0">
                <a:solidFill>
                  <a:srgbClr val="FF0000"/>
                </a:solidFill>
              </a:rPr>
              <a:t>Video link </a:t>
            </a:r>
            <a:r>
              <a:rPr lang="en-US" dirty="0"/>
              <a:t>: </a:t>
            </a:r>
            <a:r>
              <a:rPr lang="en-US" dirty="0">
                <a:hlinkClick r:id="rId3"/>
              </a:rPr>
              <a:t>https://youtu.be/TLeHkU34_Ho</a:t>
            </a:r>
            <a:endParaRPr lang="en-US" dirty="0"/>
          </a:p>
          <a:p>
            <a:pPr algn="l" rtl="0"/>
            <a:endParaRPr lang="en-US" dirty="0"/>
          </a:p>
          <a:p>
            <a:pPr algn="l" rtl="0"/>
            <a:endParaRPr lang="en-US" dirty="0"/>
          </a:p>
          <a:p>
            <a:pPr algn="l" rtl="0">
              <a:buNone/>
            </a:pPr>
            <a:endParaRPr lang="en-US" dirty="0"/>
          </a:p>
        </p:txBody>
      </p:sp>
    </p:spTree>
    <p:extLst>
      <p:ext uri="{BB962C8B-B14F-4D97-AF65-F5344CB8AC3E}">
        <p14:creationId xmlns:p14="http://schemas.microsoft.com/office/powerpoint/2010/main" val="4003072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89415" y="0"/>
            <a:ext cx="10018713" cy="735724"/>
          </a:xfrm>
        </p:spPr>
        <p:txBody>
          <a:bodyPr/>
          <a:lstStyle/>
          <a:p>
            <a:r>
              <a:rPr lang="en-US" dirty="0">
                <a:solidFill>
                  <a:srgbClr val="0070C0"/>
                </a:solidFill>
              </a:rPr>
              <a:t>Summary of the scenario in the video</a:t>
            </a:r>
            <a:endParaRPr lang="ar-SA" dirty="0">
              <a:solidFill>
                <a:srgbClr val="0070C0"/>
              </a:solidFill>
            </a:endParaRPr>
          </a:p>
        </p:txBody>
      </p:sp>
      <p:sp>
        <p:nvSpPr>
          <p:cNvPr id="3" name="عنصر نائب للمحتوى 2"/>
          <p:cNvSpPr>
            <a:spLocks noGrp="1"/>
          </p:cNvSpPr>
          <p:nvPr>
            <p:ph idx="1"/>
          </p:nvPr>
        </p:nvSpPr>
        <p:spPr>
          <a:xfrm>
            <a:off x="1484310" y="1471448"/>
            <a:ext cx="10018713" cy="4319753"/>
          </a:xfrm>
        </p:spPr>
        <p:txBody>
          <a:bodyPr>
            <a:normAutofit fontScale="92500" lnSpcReduction="20000"/>
          </a:bodyPr>
          <a:lstStyle/>
          <a:p>
            <a:pPr algn="l" rtl="0">
              <a:buFont typeface="Wingdings" panose="05000000000000000000" pitchFamily="2" charset="2"/>
              <a:buChar char="§"/>
            </a:pPr>
            <a:r>
              <a:rPr lang="en-US" b="1" dirty="0"/>
              <a:t>Mr. and Mrs. Martin entered the dialysis unit for the dialysis treatment for Mr. Martin and there they met dialysis technician his name Sean.</a:t>
            </a:r>
          </a:p>
          <a:p>
            <a:pPr algn="l" rtl="0">
              <a:buFont typeface="Wingdings" panose="05000000000000000000" pitchFamily="2" charset="2"/>
              <a:buChar char="§"/>
            </a:pPr>
            <a:r>
              <a:rPr lang="en-US" b="1" dirty="0"/>
              <a:t>Mrs. Martin wants to finish on time , but Sean insisted to do everything right and not miss any important steps because any miss may leads to problems, Sean tries his best not to get distracted, and to be concentrate.</a:t>
            </a:r>
          </a:p>
          <a:p>
            <a:pPr algn="l" rtl="0">
              <a:buFont typeface="Wingdings" panose="05000000000000000000" pitchFamily="2" charset="2"/>
              <a:buChar char="§"/>
            </a:pPr>
            <a:r>
              <a:rPr lang="en-US" b="1" dirty="0"/>
              <a:t>Sean reviewed the checklist and didn’t skip any step, because each step is important.</a:t>
            </a:r>
          </a:p>
          <a:p>
            <a:pPr algn="l" rtl="0">
              <a:buFont typeface="Wingdings" panose="05000000000000000000" pitchFamily="2" charset="2"/>
              <a:buChar char="§"/>
            </a:pPr>
            <a:r>
              <a:rPr lang="en-US" b="1" dirty="0"/>
              <a:t>During the procedure there was a great communication and teamwork between Sean  and </a:t>
            </a:r>
            <a:r>
              <a:rPr lang="en-US" b="1" dirty="0" err="1"/>
              <a:t>Ashly</a:t>
            </a:r>
            <a:r>
              <a:rPr lang="en-US" b="1" dirty="0"/>
              <a:t>. </a:t>
            </a:r>
          </a:p>
          <a:p>
            <a:pPr algn="l" rtl="0">
              <a:buFont typeface="Wingdings" panose="05000000000000000000" pitchFamily="2" charset="2"/>
              <a:buChar char="§"/>
            </a:pPr>
            <a:r>
              <a:rPr lang="en-US" b="1" dirty="0"/>
              <a:t>At the end of the video unit manager visited Sean complaining about slow movement of the procedure, but Sean insisted to clean and make sure the dialysis is safe for the next patient.  </a:t>
            </a:r>
          </a:p>
          <a:p>
            <a:pPr algn="l" rtl="0">
              <a:buFont typeface="Wingdings" panose="05000000000000000000" pitchFamily="2" charset="2"/>
              <a:buChar char="§"/>
            </a:pP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84310" y="72176"/>
            <a:ext cx="10018713" cy="1215935"/>
          </a:xfrm>
        </p:spPr>
        <p:txBody>
          <a:bodyPr>
            <a:normAutofit/>
          </a:bodyPr>
          <a:lstStyle/>
          <a:p>
            <a:r>
              <a:rPr lang="en-US" dirty="0">
                <a:solidFill>
                  <a:srgbClr val="0070C0"/>
                </a:solidFill>
              </a:rPr>
              <a:t>Avoidance of interruptions and distractions</a:t>
            </a:r>
            <a:endParaRPr lang="ar-SA" dirty="0">
              <a:solidFill>
                <a:srgbClr val="0070C0"/>
              </a:solidFill>
            </a:endParaRPr>
          </a:p>
        </p:txBody>
      </p:sp>
      <p:sp>
        <p:nvSpPr>
          <p:cNvPr id="3" name="عنصر نائب للمحتوى 2"/>
          <p:cNvSpPr>
            <a:spLocks noGrp="1"/>
          </p:cNvSpPr>
          <p:nvPr>
            <p:ph idx="1"/>
          </p:nvPr>
        </p:nvSpPr>
        <p:spPr>
          <a:xfrm>
            <a:off x="1555872" y="1697554"/>
            <a:ext cx="10448046" cy="4639734"/>
          </a:xfrm>
        </p:spPr>
        <p:txBody>
          <a:bodyPr>
            <a:normAutofit fontScale="77500" lnSpcReduction="20000"/>
          </a:bodyPr>
          <a:lstStyle/>
          <a:p>
            <a:pPr algn="just" rtl="0"/>
            <a:r>
              <a:rPr lang="en-US" b="1" dirty="0">
                <a:latin typeface="Tahoma" panose="020B0604030504040204" pitchFamily="34" charset="0"/>
                <a:ea typeface="Tahoma" panose="020B0604030504040204" pitchFamily="34" charset="0"/>
                <a:cs typeface="Tahoma" panose="020B0604030504040204" pitchFamily="34" charset="0"/>
              </a:rPr>
              <a:t>One of the essential human factors principles to give full attention to the required task in order to promote the quality of health care and prevent adverse or unpleasant events.</a:t>
            </a:r>
          </a:p>
          <a:p>
            <a:pPr algn="just" rtl="0"/>
            <a:r>
              <a:rPr lang="en-US" b="1" dirty="0">
                <a:latin typeface="Tahoma" panose="020B0604030504040204" pitchFamily="34" charset="0"/>
                <a:ea typeface="Tahoma" panose="020B0604030504040204" pitchFamily="34" charset="0"/>
                <a:cs typeface="Tahoma" panose="020B0604030504040204" pitchFamily="34" charset="0"/>
              </a:rPr>
              <a:t> As we all noticed in the video that sean (Dialysis technician) has set a goal which is to make sure to do everything right and avoid misstep to achieve this goal he should clear off </a:t>
            </a:r>
            <a:r>
              <a:rPr lang="en-US" b="1" dirty="0">
                <a:solidFill>
                  <a:srgbClr val="FF0000"/>
                </a:solidFill>
                <a:latin typeface="Tahoma" panose="020B0604030504040204" pitchFamily="34" charset="0"/>
                <a:ea typeface="Tahoma" panose="020B0604030504040204" pitchFamily="34" charset="0"/>
                <a:cs typeface="Tahoma" panose="020B0604030504040204" pitchFamily="34" charset="0"/>
              </a:rPr>
              <a:t>unnecessary</a:t>
            </a:r>
            <a:r>
              <a:rPr lang="en-US" b="1" dirty="0">
                <a:latin typeface="Tahoma" panose="020B0604030504040204" pitchFamily="34" charset="0"/>
                <a:ea typeface="Tahoma" panose="020B0604030504040204" pitchFamily="34" charset="0"/>
                <a:cs typeface="Tahoma" panose="020B0604030504040204" pitchFamily="34" charset="0"/>
              </a:rPr>
              <a:t> distractions that could affect his performance.</a:t>
            </a:r>
          </a:p>
          <a:p>
            <a:pPr algn="just" rtl="0"/>
            <a:r>
              <a:rPr lang="en-US" b="1" dirty="0">
                <a:latin typeface="Tahoma" panose="020B0604030504040204" pitchFamily="34" charset="0"/>
                <a:ea typeface="Tahoma" panose="020B0604030504040204" pitchFamily="34" charset="0"/>
                <a:cs typeface="Tahoma" panose="020B0604030504040204" pitchFamily="34" charset="0"/>
              </a:rPr>
              <a:t>At this video Allison (charge nurse) interrupted sean in the middle of the procedure but he acted in a professional and respectful way by making the priority to the dialysis procedure rather than talking about a chart from yesterday which could be postponed.</a:t>
            </a:r>
          </a:p>
          <a:p>
            <a:pPr algn="just" rtl="0"/>
            <a:r>
              <a:rPr lang="en-US" b="1" dirty="0">
                <a:latin typeface="Tahoma" panose="020B0604030504040204" pitchFamily="34" charset="0"/>
                <a:ea typeface="Tahoma" panose="020B0604030504040204" pitchFamily="34" charset="0"/>
                <a:cs typeface="Tahoma" panose="020B0604030504040204" pitchFamily="34" charset="0"/>
              </a:rPr>
              <a:t>Unexpected situations can occur at any time and it’s one of the challenges in the medical field as in our case when the arterial pressure alarm started sean neither panicked nor lit this influence the procedure.</a:t>
            </a:r>
          </a:p>
          <a:p>
            <a:pPr algn="just" rtl="0"/>
            <a:r>
              <a:rPr lang="en-US" b="1" dirty="0">
                <a:latin typeface="Tahoma" panose="020B0604030504040204" pitchFamily="34" charset="0"/>
                <a:ea typeface="Tahoma" panose="020B0604030504040204" pitchFamily="34" charset="0"/>
                <a:cs typeface="Tahoma" panose="020B0604030504040204" pitchFamily="34" charset="0"/>
              </a:rPr>
              <a:t>Its very important for medical practitioner to be flexible and be able to cope with different circumstances and challenges to minimize errors and complete tasks safely and efficiently.</a:t>
            </a:r>
            <a:r>
              <a:rPr lang="en-US" sz="2000" b="1" dirty="0">
                <a:latin typeface="Tahoma" panose="020B0604030504040204" pitchFamily="34" charset="0"/>
                <a:ea typeface="Tahoma" panose="020B0604030504040204" pitchFamily="34" charset="0"/>
                <a:cs typeface="Tahoma" panose="020B0604030504040204" pitchFamily="34" charset="0"/>
              </a:rPr>
              <a:t>     </a:t>
            </a:r>
          </a:p>
          <a:p>
            <a:pPr algn="l" rtl="0"/>
            <a:endParaRPr lang="ar-SA"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77558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a:solidFill>
                  <a:srgbClr val="0070C0"/>
                </a:solidFill>
              </a:rPr>
              <a:t>Review checklists</a:t>
            </a:r>
            <a:endParaRPr lang="ar-SA" dirty="0">
              <a:solidFill>
                <a:srgbClr val="0070C0"/>
              </a:solidFill>
            </a:endParaRPr>
          </a:p>
        </p:txBody>
      </p:sp>
      <p:sp>
        <p:nvSpPr>
          <p:cNvPr id="3" name="عنصر نائب للمحتوى 2"/>
          <p:cNvSpPr>
            <a:spLocks noGrp="1"/>
          </p:cNvSpPr>
          <p:nvPr>
            <p:ph idx="1"/>
          </p:nvPr>
        </p:nvSpPr>
        <p:spPr>
          <a:xfrm>
            <a:off x="1752667" y="2070651"/>
            <a:ext cx="10018713" cy="3124201"/>
          </a:xfrm>
        </p:spPr>
        <p:txBody>
          <a:bodyPr>
            <a:normAutofit/>
          </a:bodyPr>
          <a:lstStyle/>
          <a:p>
            <a:pPr marL="0" indent="0" algn="l" rtl="0">
              <a:buNone/>
            </a:pPr>
            <a:r>
              <a:rPr lang="en-US" sz="2000" b="1" dirty="0"/>
              <a:t>At this video Sean reviewed the checklist before doing the procedure to make sure every things is right and all the steps in order . He also didn’t depend on his memory to do the procedure because he might forget something that will cause adverse or unpleasant events. So it is very important to routinely use checklist to increase the quality of health care .</a:t>
            </a:r>
            <a:endParaRPr lang="ar-SA" sz="2000" b="1" dirty="0"/>
          </a:p>
        </p:txBody>
      </p:sp>
    </p:spTree>
    <p:extLst>
      <p:ext uri="{BB962C8B-B14F-4D97-AF65-F5344CB8AC3E}">
        <p14:creationId xmlns:p14="http://schemas.microsoft.com/office/powerpoint/2010/main" val="1944072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63824" y="0"/>
            <a:ext cx="10018713" cy="1752599"/>
          </a:xfrm>
        </p:spPr>
        <p:txBody>
          <a:bodyPr>
            <a:normAutofit/>
          </a:bodyPr>
          <a:lstStyle/>
          <a:p>
            <a:r>
              <a:rPr lang="en-US" dirty="0">
                <a:solidFill>
                  <a:srgbClr val="0070C0"/>
                </a:solidFill>
              </a:rPr>
              <a:t>Commitment to resilience</a:t>
            </a:r>
            <a:endParaRPr lang="ar-SA" dirty="0">
              <a:solidFill>
                <a:srgbClr val="0070C0"/>
              </a:solidFill>
            </a:endParaRPr>
          </a:p>
        </p:txBody>
      </p:sp>
      <p:sp>
        <p:nvSpPr>
          <p:cNvPr id="3" name="عنصر نائب للمحتوى 2"/>
          <p:cNvSpPr>
            <a:spLocks noGrp="1"/>
          </p:cNvSpPr>
          <p:nvPr>
            <p:ph idx="1"/>
          </p:nvPr>
        </p:nvSpPr>
        <p:spPr>
          <a:xfrm>
            <a:off x="1563823" y="1617427"/>
            <a:ext cx="10018713" cy="3124201"/>
          </a:xfrm>
        </p:spPr>
        <p:txBody>
          <a:bodyPr>
            <a:normAutofit/>
          </a:bodyPr>
          <a:lstStyle/>
          <a:p>
            <a:pPr marL="0" indent="0" algn="l" rtl="0">
              <a:buNone/>
            </a:pPr>
            <a:r>
              <a:rPr lang="en-US" sz="2000" b="1" dirty="0"/>
              <a:t>As wee see in the video </a:t>
            </a:r>
            <a:r>
              <a:rPr lang="en-US" sz="2000" b="1" dirty="0" err="1"/>
              <a:t>Dr.shown</a:t>
            </a:r>
            <a:r>
              <a:rPr lang="en-US" sz="2000" b="1" dirty="0"/>
              <a:t> has tow patient , while he was trying to get off the patient from the machine the second patient mentoring screen showed an alarm so </a:t>
            </a:r>
            <a:r>
              <a:rPr lang="en-US" sz="2000" b="1" dirty="0" err="1"/>
              <a:t>Dr.shown</a:t>
            </a:r>
            <a:r>
              <a:rPr lang="en-US" sz="2000" b="1" dirty="0"/>
              <a:t> ask his colleague for help , then his colleague come and handle the alarm and trying to solve the conflict to give an optimal care and avoid any risk.</a:t>
            </a:r>
            <a:endParaRPr lang="ar-SA" sz="2000" b="1" dirty="0"/>
          </a:p>
        </p:txBody>
      </p:sp>
    </p:spTree>
    <p:extLst>
      <p:ext uri="{BB962C8B-B14F-4D97-AF65-F5344CB8AC3E}">
        <p14:creationId xmlns:p14="http://schemas.microsoft.com/office/powerpoint/2010/main" val="1722748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03581" y="0"/>
            <a:ext cx="10018713" cy="1752599"/>
          </a:xfrm>
        </p:spPr>
        <p:txBody>
          <a:bodyPr/>
          <a:lstStyle/>
          <a:p>
            <a:r>
              <a:rPr lang="en-US" dirty="0">
                <a:solidFill>
                  <a:srgbClr val="0070C0"/>
                </a:solidFill>
              </a:rPr>
              <a:t>Maintaining a culture safety </a:t>
            </a:r>
            <a:endParaRPr lang="ar-SA" dirty="0">
              <a:solidFill>
                <a:srgbClr val="0070C0"/>
              </a:solidFill>
            </a:endParaRPr>
          </a:p>
        </p:txBody>
      </p:sp>
      <p:sp>
        <p:nvSpPr>
          <p:cNvPr id="3" name="عنصر نائب للمحتوى 2"/>
          <p:cNvSpPr>
            <a:spLocks noGrp="1"/>
          </p:cNvSpPr>
          <p:nvPr>
            <p:ph idx="1"/>
          </p:nvPr>
        </p:nvSpPr>
        <p:spPr/>
        <p:txBody>
          <a:bodyPr>
            <a:normAutofit/>
          </a:bodyPr>
          <a:lstStyle/>
          <a:p>
            <a:pPr algn="l" rtl="0">
              <a:buFont typeface="Wingdings" panose="05000000000000000000" pitchFamily="2" charset="2"/>
              <a:buChar char="§"/>
            </a:pPr>
            <a:r>
              <a:rPr lang="en-US" sz="2000" b="1" dirty="0"/>
              <a:t>As we see in the </a:t>
            </a:r>
            <a:r>
              <a:rPr lang="en-US" sz="2000" b="1" dirty="0" err="1"/>
              <a:t>vedio</a:t>
            </a:r>
            <a:r>
              <a:rPr lang="en-US" sz="2000" b="1" dirty="0"/>
              <a:t> the patient had bleeding from fistula and the doctor clean that blood and change the equipment to reduce the risk of hepatitis .</a:t>
            </a:r>
          </a:p>
          <a:p>
            <a:pPr algn="l" rtl="0">
              <a:buFont typeface="Wingdings" panose="05000000000000000000" pitchFamily="2" charset="2"/>
              <a:buChar char="§"/>
            </a:pPr>
            <a:r>
              <a:rPr lang="en-US" sz="2000" b="1" dirty="0"/>
              <a:t>And we see that the doctor learned from the case they had it last week.</a:t>
            </a:r>
            <a:endParaRPr lang="ar-SA" sz="2000" b="1" dirty="0"/>
          </a:p>
          <a:p>
            <a:pPr marL="0" indent="0" algn="l" rtl="0">
              <a:buNone/>
            </a:pPr>
            <a:endParaRPr lang="ar-SA" sz="2000" b="1" dirty="0"/>
          </a:p>
        </p:txBody>
      </p:sp>
    </p:spTree>
    <p:extLst>
      <p:ext uri="{BB962C8B-B14F-4D97-AF65-F5344CB8AC3E}">
        <p14:creationId xmlns:p14="http://schemas.microsoft.com/office/powerpoint/2010/main" val="1581410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63825" y="0"/>
            <a:ext cx="10018713" cy="1752599"/>
          </a:xfrm>
        </p:spPr>
        <p:txBody>
          <a:bodyPr/>
          <a:lstStyle/>
          <a:p>
            <a:r>
              <a:rPr lang="en-US" dirty="0">
                <a:solidFill>
                  <a:srgbClr val="0070C0"/>
                </a:solidFill>
              </a:rPr>
              <a:t>Lessons Learned</a:t>
            </a:r>
            <a:endParaRPr lang="ar-SA" dirty="0">
              <a:solidFill>
                <a:srgbClr val="0070C0"/>
              </a:solidFill>
            </a:endParaRPr>
          </a:p>
        </p:txBody>
      </p:sp>
      <p:sp>
        <p:nvSpPr>
          <p:cNvPr id="3" name="عنصر نائب للمحتوى 2"/>
          <p:cNvSpPr>
            <a:spLocks noGrp="1"/>
          </p:cNvSpPr>
          <p:nvPr>
            <p:ph idx="1"/>
          </p:nvPr>
        </p:nvSpPr>
        <p:spPr/>
        <p:txBody>
          <a:bodyPr/>
          <a:lstStyle/>
          <a:p>
            <a:pPr algn="l" rtl="0"/>
            <a:r>
              <a:rPr lang="en-US" sz="2000" b="1" dirty="0"/>
              <a:t>Forming a connection with your patients is essential for optimal care.</a:t>
            </a:r>
          </a:p>
          <a:p>
            <a:pPr algn="l" rtl="0"/>
            <a:r>
              <a:rPr lang="en-US" sz="2000" b="1" dirty="0"/>
              <a:t>Communication and compassion with co-workers will make the work environment less stressful and more productive.</a:t>
            </a:r>
          </a:p>
          <a:p>
            <a:pPr algn="l" rtl="0"/>
            <a:r>
              <a:rPr lang="en-US" sz="2000" b="1" dirty="0"/>
              <a:t>Protocols should be strictly followed with no compromises.</a:t>
            </a:r>
            <a:endParaRPr lang="ar-SA" sz="2000" b="1" dirty="0"/>
          </a:p>
          <a:p>
            <a:pPr marL="0" indent="0" algn="l" rtl="0">
              <a:buNone/>
            </a:pPr>
            <a:endParaRPr lang="ar-SA" dirty="0"/>
          </a:p>
        </p:txBody>
      </p:sp>
    </p:spTree>
    <p:extLst>
      <p:ext uri="{BB962C8B-B14F-4D97-AF65-F5344CB8AC3E}">
        <p14:creationId xmlns:p14="http://schemas.microsoft.com/office/powerpoint/2010/main" val="272780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63825" y="-492981"/>
            <a:ext cx="10018713" cy="1752599"/>
          </a:xfrm>
        </p:spPr>
        <p:txBody>
          <a:bodyPr/>
          <a:lstStyle/>
          <a:p>
            <a:r>
              <a:rPr lang="en-US" b="1">
                <a:solidFill>
                  <a:srgbClr val="0070C0"/>
                </a:solidFill>
              </a:rPr>
              <a:t>Team members</a:t>
            </a:r>
            <a:endParaRPr lang="ar-SA" b="1" dirty="0">
              <a:solidFill>
                <a:srgbClr val="0070C0"/>
              </a:solidFill>
            </a:endParaRPr>
          </a:p>
        </p:txBody>
      </p:sp>
      <p:sp>
        <p:nvSpPr>
          <p:cNvPr id="3" name="عنصر نائب للمحتوى 2"/>
          <p:cNvSpPr>
            <a:spLocks noGrp="1"/>
          </p:cNvSpPr>
          <p:nvPr>
            <p:ph idx="1"/>
          </p:nvPr>
        </p:nvSpPr>
        <p:spPr>
          <a:xfrm>
            <a:off x="1484310" y="1884459"/>
            <a:ext cx="10018713" cy="4548145"/>
          </a:xfrm>
        </p:spPr>
        <p:txBody>
          <a:bodyPr>
            <a:normAutofit fontScale="92500" lnSpcReduction="10000"/>
          </a:bodyPr>
          <a:lstStyle/>
          <a:p>
            <a:pPr algn="l" rtl="0"/>
            <a:r>
              <a:rPr lang="en-US" sz="2000" dirty="0"/>
              <a:t>Abdulrahman Al-</a:t>
            </a:r>
            <a:r>
              <a:rPr lang="en-US" sz="2000" dirty="0" err="1"/>
              <a:t>Rashed</a:t>
            </a:r>
            <a:r>
              <a:rPr lang="en-US" sz="2000" dirty="0"/>
              <a:t>.(Leader) </a:t>
            </a:r>
          </a:p>
          <a:p>
            <a:pPr algn="l" rtl="0"/>
            <a:r>
              <a:rPr lang="en-US" sz="2000" dirty="0" err="1"/>
              <a:t>Fouad</a:t>
            </a:r>
            <a:r>
              <a:rPr lang="en-US" sz="2000" dirty="0"/>
              <a:t> </a:t>
            </a:r>
            <a:r>
              <a:rPr lang="en-US" sz="2000" dirty="0" err="1"/>
              <a:t>Bahgat</a:t>
            </a:r>
            <a:r>
              <a:rPr lang="en-US" sz="2000" dirty="0"/>
              <a:t>.</a:t>
            </a:r>
          </a:p>
          <a:p>
            <a:pPr algn="l" rtl="0"/>
            <a:r>
              <a:rPr lang="en-US" sz="2000" dirty="0"/>
              <a:t>Faisal Al- </a:t>
            </a:r>
            <a:r>
              <a:rPr lang="en-US" sz="2000" dirty="0" err="1"/>
              <a:t>Rubaie</a:t>
            </a:r>
            <a:r>
              <a:rPr lang="en-US" sz="2000" dirty="0"/>
              <a:t>.</a:t>
            </a:r>
          </a:p>
          <a:p>
            <a:pPr algn="l" rtl="0"/>
            <a:r>
              <a:rPr lang="en-US" sz="2000" dirty="0"/>
              <a:t>Khaled Al- </a:t>
            </a:r>
            <a:r>
              <a:rPr lang="en-US" sz="2000" dirty="0" err="1"/>
              <a:t>Tuwain</a:t>
            </a:r>
            <a:r>
              <a:rPr lang="en-US" sz="2000" dirty="0"/>
              <a:t> .</a:t>
            </a:r>
          </a:p>
          <a:p>
            <a:pPr algn="l" rtl="0"/>
            <a:r>
              <a:rPr lang="en-US" sz="2000" dirty="0"/>
              <a:t> Khaled Al- </a:t>
            </a:r>
            <a:r>
              <a:rPr lang="en-US" sz="2000" dirty="0" err="1"/>
              <a:t>Amri</a:t>
            </a:r>
            <a:r>
              <a:rPr lang="en-US" sz="2000" dirty="0"/>
              <a:t>. </a:t>
            </a:r>
          </a:p>
          <a:p>
            <a:pPr algn="l" rtl="0"/>
            <a:r>
              <a:rPr lang="en-US" sz="2000" dirty="0" err="1"/>
              <a:t>Talal</a:t>
            </a:r>
            <a:r>
              <a:rPr lang="en-US" sz="2000" dirty="0"/>
              <a:t> Al- </a:t>
            </a:r>
            <a:r>
              <a:rPr lang="en-US" sz="2000" dirty="0" err="1"/>
              <a:t>Enezi</a:t>
            </a:r>
            <a:r>
              <a:rPr lang="en-US" sz="2000" dirty="0"/>
              <a:t> .</a:t>
            </a:r>
          </a:p>
          <a:p>
            <a:pPr algn="l" rtl="0"/>
            <a:r>
              <a:rPr lang="en-US" sz="2000" dirty="0"/>
              <a:t>Ali Al- Nasser.</a:t>
            </a:r>
          </a:p>
          <a:p>
            <a:pPr algn="l" rtl="0"/>
            <a:r>
              <a:rPr lang="en-US" sz="2000" dirty="0"/>
              <a:t>Faisal Al- </a:t>
            </a:r>
            <a:r>
              <a:rPr lang="en-US" sz="2000" dirty="0" err="1"/>
              <a:t>Qamizi</a:t>
            </a:r>
            <a:r>
              <a:rPr lang="en-US" sz="2000" dirty="0"/>
              <a:t> .</a:t>
            </a:r>
          </a:p>
          <a:p>
            <a:pPr algn="l" rtl="0"/>
            <a:r>
              <a:rPr lang="en-US" sz="2000" dirty="0"/>
              <a:t>Saud Al-</a:t>
            </a:r>
            <a:r>
              <a:rPr lang="en-US" sz="2000" dirty="0" err="1"/>
              <a:t>Houdali</a:t>
            </a:r>
            <a:r>
              <a:rPr lang="en-US" sz="2000" dirty="0"/>
              <a:t>.</a:t>
            </a:r>
          </a:p>
          <a:p>
            <a:pPr algn="l" rtl="0"/>
            <a:r>
              <a:rPr lang="en-US" sz="2000" dirty="0"/>
              <a:t>Abdul </a:t>
            </a:r>
            <a:r>
              <a:rPr lang="en-US" sz="2000" dirty="0" err="1"/>
              <a:t>mohsin</a:t>
            </a:r>
            <a:r>
              <a:rPr lang="en-US" sz="2000" dirty="0"/>
              <a:t> Al-</a:t>
            </a:r>
            <a:r>
              <a:rPr lang="en-US" sz="2000" dirty="0" err="1"/>
              <a:t>khalaf</a:t>
            </a:r>
            <a:r>
              <a:rPr lang="en-US" sz="2000" dirty="0"/>
              <a:t>.</a:t>
            </a:r>
          </a:p>
          <a:p>
            <a:pPr algn="l" rtl="0"/>
            <a:r>
              <a:rPr lang="en-US" sz="2000" dirty="0"/>
              <a:t>Mohammed </a:t>
            </a:r>
            <a:r>
              <a:rPr lang="en-US" sz="2000" dirty="0" err="1"/>
              <a:t>Baqais</a:t>
            </a:r>
            <a:r>
              <a:rPr lang="en-US" sz="2000" dirty="0"/>
              <a:t> .</a:t>
            </a:r>
          </a:p>
          <a:p>
            <a:pPr algn="l" rtl="0"/>
            <a:endParaRPr lang="en-US" sz="2000" dirty="0"/>
          </a:p>
          <a:p>
            <a:pPr algn="l" rtl="0"/>
            <a:endParaRPr lang="en-US" sz="2000" dirty="0"/>
          </a:p>
          <a:p>
            <a:pPr algn="l" rtl="0"/>
            <a:endParaRPr lang="ar-SA" sz="2000" dirty="0"/>
          </a:p>
        </p:txBody>
      </p:sp>
    </p:spTree>
    <p:extLst>
      <p:ext uri="{BB962C8B-B14F-4D97-AF65-F5344CB8AC3E}">
        <p14:creationId xmlns:p14="http://schemas.microsoft.com/office/powerpoint/2010/main" val="26910987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خداعي">
  <a:themeElements>
    <a:clrScheme name="خداعي">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خداعي">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خداعي">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TM03457496[[fn=خداعي]]</Template>
  <TotalTime>290</TotalTime>
  <Words>627</Words>
  <Application>Microsoft Office PowerPoint</Application>
  <PresentationFormat>Widescreen</PresentationFormat>
  <Paragraphs>40</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Corbel</vt:lpstr>
      <vt:lpstr>Tahoma</vt:lpstr>
      <vt:lpstr>Wingdings</vt:lpstr>
      <vt:lpstr>خداعي</vt:lpstr>
      <vt:lpstr>Fostering a culture of safety </vt:lpstr>
      <vt:lpstr>Summary of the scenario in the video</vt:lpstr>
      <vt:lpstr>Avoidance of interruptions and distractions</vt:lpstr>
      <vt:lpstr>Review checklists</vt:lpstr>
      <vt:lpstr>Commitment to resilience</vt:lpstr>
      <vt:lpstr>Maintaining a culture safety </vt:lpstr>
      <vt:lpstr>Lessons Learned</vt:lpstr>
      <vt:lpstr>Team members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حمود</dc:creator>
  <cp:lastModifiedBy>عبدالرحمن</cp:lastModifiedBy>
  <cp:revision>28</cp:revision>
  <dcterms:created xsi:type="dcterms:W3CDTF">2018-02-05T19:23:28Z</dcterms:created>
  <dcterms:modified xsi:type="dcterms:W3CDTF">2018-02-07T09:18:44Z</dcterms:modified>
</cp:coreProperties>
</file>