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6" r:id="rId3"/>
    <p:sldId id="257" r:id="rId4"/>
    <p:sldId id="258" r:id="rId5"/>
    <p:sldId id="259" r:id="rId6"/>
    <p:sldId id="263" r:id="rId7"/>
    <p:sldId id="264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5AF53-4348-324E-9801-A11919BCED22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9A4B4-1FA7-1242-B692-A7FCDC97A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1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06T19:01:00.816"/>
    </inkml:context>
    <inkml:brush xml:id="br0">
      <inkml:brushProperty name="height" value="0.053" units="cm"/>
    </inkml:brush>
  </inkml:definitions>
  <inkml:trace contextRef="#ctx0" brushRef="#br0">0 42 5734,'21'-42'0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EE599-0882-3340-A74D-1F805D4C1D48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42AEE-9427-E043-8662-0C4137AA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0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E7C9-D3E0-7F41-B534-62CBEE0F8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i="1" dirty="0"/>
              <a:t>بِسْم الله الرحمن الرحيم </a:t>
            </a:r>
            <a:endParaRPr lang="en-US" b="1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A85DA81-BE41-1F49-9863-45C541F0B484}"/>
                  </a:ext>
                </a:extLst>
              </p14:cNvPr>
              <p14:cNvContentPartPr/>
              <p14:nvPr/>
            </p14:nvContentPartPr>
            <p14:xfrm>
              <a:off x="5770821" y="1455923"/>
              <a:ext cx="7920" cy="15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A85DA81-BE41-1F49-9863-45C541F0B4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1461" y="1446563"/>
                <a:ext cx="26640" cy="342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D88A722-934E-A748-97B3-82B0C95566C8}"/>
              </a:ext>
            </a:extLst>
          </p:cNvPr>
          <p:cNvSpPr txBox="1"/>
          <p:nvPr/>
        </p:nvSpPr>
        <p:spPr>
          <a:xfrm>
            <a:off x="408214" y="2517624"/>
            <a:ext cx="101297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Patient safety</a:t>
            </a:r>
            <a:r>
              <a:rPr lang="en-US" dirty="0"/>
              <a:t>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3600" dirty="0"/>
              <a:t>Group A7</a:t>
            </a:r>
          </a:p>
        </p:txBody>
      </p:sp>
    </p:spTree>
    <p:extLst>
      <p:ext uri="{BB962C8B-B14F-4D97-AF65-F5344CB8AC3E}">
        <p14:creationId xmlns:p14="http://schemas.microsoft.com/office/powerpoint/2010/main" val="5480673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874" y="-116237"/>
            <a:ext cx="10131425" cy="951301"/>
          </a:xfrm>
        </p:spPr>
        <p:txBody>
          <a:bodyPr/>
          <a:lstStyle/>
          <a:p>
            <a:r>
              <a:rPr lang="en-US" b="1" u="sng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037" y="967907"/>
            <a:ext cx="10531098" cy="5562785"/>
          </a:xfrm>
        </p:spPr>
        <p:txBody>
          <a:bodyPr>
            <a:noAutofit/>
          </a:bodyPr>
          <a:lstStyle/>
          <a:p>
            <a:r>
              <a:rPr lang="en-US" sz="3600" dirty="0"/>
              <a:t>The Emily Jerry Foundation Currently seeks to Raise Public Awareness about Pharmacy Errors and Push for Tighter Regulations for Pharmacy Technicians.</a:t>
            </a:r>
          </a:p>
          <a:p>
            <a:endParaRPr lang="en-US" sz="3600" dirty="0"/>
          </a:p>
          <a:p>
            <a:r>
              <a:rPr lang="en-US" sz="3600" dirty="0"/>
              <a:t>Emily's Law was Put into Place to Prevent or at Least Reduce the Possibility of Another Careless Pharmacy Mistake Like the one that Took the Life of Emily Jerry.</a:t>
            </a:r>
          </a:p>
          <a:p>
            <a:endParaRPr lang="en-US" sz="3600" dirty="0"/>
          </a:p>
          <a:p>
            <a:r>
              <a:rPr lang="en-US" sz="3600" dirty="0"/>
              <a:t>As a Pharma Technician, You Should Never Forget the Importance of Your Duties.</a:t>
            </a:r>
          </a:p>
        </p:txBody>
      </p:sp>
    </p:spTree>
    <p:extLst>
      <p:ext uri="{BB962C8B-B14F-4D97-AF65-F5344CB8AC3E}">
        <p14:creationId xmlns:p14="http://schemas.microsoft.com/office/powerpoint/2010/main" val="518822302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091057" cy="1411454"/>
          </a:xfrm>
        </p:spPr>
        <p:txBody>
          <a:bodyPr/>
          <a:lstStyle/>
          <a:p>
            <a:pPr algn="l" defTabSz="457200" rtl="0" eaLnBrk="1" latinLnBrk="0" hangingPunct="1">
              <a:spcBef>
                <a:spcPct val="0"/>
              </a:spcBef>
              <a:buNone/>
            </a:pPr>
            <a:r>
              <a:rPr lang="en-US" u="sng" dirty="0">
                <a:solidFill>
                  <a:srgbClr val="FFC000"/>
                </a:solidFill>
                <a:latin typeface="Gill Sans" charset="0"/>
                <a:ea typeface="Gill Sans" charset="0"/>
                <a:cs typeface="Gill Sans" charset="0"/>
              </a:rPr>
              <a:t>Group</a:t>
            </a:r>
            <a:r>
              <a:rPr lang="en-US" u="sng" dirty="0">
                <a:solidFill>
                  <a:srgbClr val="FFC000"/>
                </a:solidFill>
              </a:rPr>
              <a:t> </a:t>
            </a:r>
            <a:r>
              <a:rPr lang="en-US" u="sng" dirty="0">
                <a:solidFill>
                  <a:srgbClr val="FFC000"/>
                </a:solidFill>
                <a:latin typeface="Gill Sans" charset="0"/>
                <a:ea typeface="Gill Sans" charset="0"/>
                <a:cs typeface="Gill Sans" charset="0"/>
              </a:rPr>
              <a:t>leader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 :  essam al shehrani.</a:t>
            </a:r>
          </a:p>
          <a:p>
            <a:pPr algn="l" defTabSz="457200" rtl="0" eaLnBrk="1" latinLnBrk="0" hangingPunct="1">
              <a:spcBef>
                <a:spcPct val="0"/>
              </a:spcBef>
              <a:buNone/>
            </a:pPr>
            <a:r>
              <a:rPr lang="en-US" u="sng" dirty="0">
                <a:solidFill>
                  <a:srgbClr val="FFC000"/>
                </a:solidFill>
                <a:latin typeface="Gill Sans" charset="0"/>
                <a:ea typeface="Gill Sans" charset="0"/>
                <a:cs typeface="Gill Sans" charset="0"/>
              </a:rPr>
              <a:t>Group members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5401"/>
            <a:ext cx="11187009" cy="5579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1- Abdulmajeed  Abdullah Al Ammar.</a:t>
            </a:r>
          </a:p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2- Muath  Abdullah Al Juffair.</a:t>
            </a:r>
          </a:p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3- Mohammad Fauzi Al Eisa.</a:t>
            </a:r>
          </a:p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4- Abdulrahman Mohammed Al Muhaizea.</a:t>
            </a:r>
          </a:p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5- Abdulrahman Saud Al Harbi.</a:t>
            </a:r>
          </a:p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6- Khaled Waleed Al Hussinan.</a:t>
            </a:r>
          </a:p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7- Nawaf Abdullah Al Darwish.</a:t>
            </a:r>
          </a:p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8- Rayan Mohammed Al Qarni.</a:t>
            </a:r>
          </a:p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9- Abdulrahman Nasser Al Jurayyan.</a:t>
            </a:r>
          </a:p>
          <a:p>
            <a:pPr marL="0" indent="0">
              <a:buNone/>
            </a:pPr>
            <a:r>
              <a:rPr lang="en-US" sz="2800" dirty="0">
                <a:latin typeface="Gill Sans" charset="0"/>
                <a:ea typeface="Gill Sans" charset="0"/>
                <a:cs typeface="Gill Sans" charset="0"/>
              </a:rPr>
              <a:t>10- Abdullah Ali Al Twirki.</a:t>
            </a:r>
          </a:p>
        </p:txBody>
      </p:sp>
    </p:spTree>
    <p:extLst>
      <p:ext uri="{BB962C8B-B14F-4D97-AF65-F5344CB8AC3E}">
        <p14:creationId xmlns:p14="http://schemas.microsoft.com/office/powerpoint/2010/main" val="18673708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6720"/>
            <a:ext cx="10131425" cy="1456267"/>
          </a:xfrm>
        </p:spPr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A pharmacy technician's deadly mistake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118"/>
            <a:ext cx="10131425" cy="364913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/>
              <a:t>Emily Jerry's Story. </a:t>
            </a:r>
          </a:p>
          <a:p>
            <a:pPr>
              <a:buFontTx/>
              <a:buChar char="-"/>
            </a:pPr>
            <a:endParaRPr lang="en-US" sz="2800" dirty="0"/>
          </a:p>
          <a:p>
            <a:pPr>
              <a:buFontTx/>
              <a:buChar char="-"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- Link : </a:t>
            </a:r>
          </a:p>
          <a:p>
            <a:pPr marL="0" indent="0">
              <a:buNone/>
            </a:pPr>
            <a:r>
              <a:rPr lang="en-US" sz="2800" dirty="0"/>
              <a:t>https://m.youtube.com/watch?feature=</a:t>
            </a:r>
            <a:r>
              <a:rPr lang="en-US" sz="2800" dirty="0" err="1"/>
              <a:t>youtu.be</a:t>
            </a:r>
            <a:r>
              <a:rPr lang="en-US" sz="2800" dirty="0"/>
              <a:t>&amp;v=</a:t>
            </a:r>
            <a:r>
              <a:rPr lang="en-US" sz="2800" dirty="0" err="1"/>
              <a:t>XtiEkfZX82w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573" y="1892987"/>
            <a:ext cx="3161047" cy="21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49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9775555" cy="747240"/>
          </a:xfrm>
        </p:spPr>
        <p:txBody>
          <a:bodyPr/>
          <a:lstStyle/>
          <a:p>
            <a:r>
              <a:rPr lang="en-US" dirty="0"/>
              <a:t>Case summary: #1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60900"/>
            <a:ext cx="10041240" cy="5778653"/>
          </a:xfrm>
        </p:spPr>
        <p:txBody>
          <a:bodyPr/>
          <a:lstStyle/>
          <a:p>
            <a:r>
              <a:rPr lang="en-US" sz="2600" dirty="0"/>
              <a:t>Pharmacy technicians job is extremely important, some people think they don’t have big responsibilities because of their low salary they get.</a:t>
            </a:r>
          </a:p>
          <a:p>
            <a:r>
              <a:rPr lang="en-US" sz="2600" dirty="0"/>
              <a:t>This video is talking about two things, first a little girl story named Emily jerry. Secondly, the purpose of pharmacy Technician.</a:t>
            </a:r>
          </a:p>
          <a:p>
            <a:r>
              <a:rPr lang="en-US" sz="2600" dirty="0"/>
              <a:t>A Two-year-old Emily Jerry was diagnosed with an abdominal tumor.</a:t>
            </a:r>
          </a:p>
          <a:p>
            <a:r>
              <a:rPr lang="en-US" sz="2600" dirty="0"/>
              <a:t>Treatment included chemotherapy at rainbow babies and children’s hospital in Cleveland, Ohaio.</a:t>
            </a:r>
          </a:p>
          <a:p>
            <a:r>
              <a:rPr lang="en-US" sz="2600" dirty="0"/>
              <a:t>On Feb 28th, 2006, Emily was going to receive the last of her chemotherapy treatment.</a:t>
            </a:r>
          </a:p>
          <a:p>
            <a:r>
              <a:rPr lang="en-US" sz="2600" dirty="0"/>
              <a:t>Last MRI showed no further trace of deadly tumor.</a:t>
            </a:r>
          </a:p>
          <a:p>
            <a:r>
              <a:rPr lang="en-US" sz="2600" dirty="0"/>
              <a:t>It appeared that the beautiful Emily had beaten cancer.</a:t>
            </a:r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8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958" y="-370115"/>
            <a:ext cx="10131425" cy="1456267"/>
          </a:xfrm>
        </p:spPr>
        <p:txBody>
          <a:bodyPr/>
          <a:lstStyle/>
          <a:p>
            <a:r>
              <a:rPr lang="en-US" dirty="0"/>
              <a:t>Case summary: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58" y="1567706"/>
            <a:ext cx="10423163" cy="6343235"/>
          </a:xfrm>
        </p:spPr>
        <p:txBody>
          <a:bodyPr/>
          <a:lstStyle/>
          <a:p>
            <a:endParaRPr lang="en-US" dirty="0"/>
          </a:p>
          <a:p>
            <a:r>
              <a:rPr lang="en-US" sz="2600" dirty="0">
                <a:solidFill>
                  <a:srgbClr val="FF0000"/>
                </a:solidFill>
              </a:rPr>
              <a:t>At that same date, Katie Dudash (pharmacy tech.) prepared a chemotherapy solution for Emily that </a:t>
            </a:r>
            <a:r>
              <a:rPr lang="en-US" sz="2600" b="1" i="1" dirty="0">
                <a:solidFill>
                  <a:srgbClr val="FF0000"/>
                </a:solidFill>
              </a:rPr>
              <a:t>CONTAINED 23% SALT ! </a:t>
            </a:r>
            <a:endParaRPr lang="en-US" sz="2600" dirty="0">
              <a:solidFill>
                <a:srgbClr val="FF0000"/>
              </a:solidFill>
            </a:endParaRPr>
          </a:p>
          <a:p>
            <a:r>
              <a:rPr lang="en-US" sz="2600" dirty="0"/>
              <a:t>but the formula actually called for </a:t>
            </a:r>
            <a:r>
              <a:rPr lang="en-US" sz="2600" b="1" i="1" dirty="0"/>
              <a:t>SALINE BASE OF LESS THAN 1% ! </a:t>
            </a:r>
          </a:p>
          <a:p>
            <a:r>
              <a:rPr lang="en-US" sz="2600" dirty="0"/>
              <a:t>Reports shows that Dudash was preoccupied For her wedding preparations. </a:t>
            </a:r>
          </a:p>
          <a:p>
            <a:r>
              <a:rPr lang="en-US" sz="2600" dirty="0"/>
              <a:t>You can probably guess that a chemotherapy solution  that has 22% more of anything that it need could be harmful, if not </a:t>
            </a:r>
            <a:r>
              <a:rPr lang="en-US" sz="2600" b="1" dirty="0"/>
              <a:t>Deadly</a:t>
            </a:r>
            <a:r>
              <a:rPr lang="en-US" sz="2600" dirty="0"/>
              <a:t>!!</a:t>
            </a:r>
          </a:p>
          <a:p>
            <a:r>
              <a:rPr lang="en-US" sz="2800" dirty="0"/>
              <a:t>Eric cropp was the man in charge on the pharmacy that time once dudash made the dose.</a:t>
            </a:r>
          </a:p>
          <a:p>
            <a:r>
              <a:rPr lang="en-US" sz="2800" dirty="0"/>
              <a:t>dudash informed Eric that something went wrong, Eric just </a:t>
            </a:r>
            <a:r>
              <a:rPr lang="en-US" sz="2800" dirty="0">
                <a:solidFill>
                  <a:srgbClr val="FF0000"/>
                </a:solidFill>
              </a:rPr>
              <a:t>ignored</a:t>
            </a:r>
            <a:r>
              <a:rPr lang="en-US" sz="2800" dirty="0"/>
              <a:t> the warning and the dose dudash prepared was administered to Emily.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600" dirty="0"/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4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9974819" cy="687626"/>
          </a:xfrm>
        </p:spPr>
        <p:txBody>
          <a:bodyPr/>
          <a:lstStyle/>
          <a:p>
            <a:r>
              <a:rPr lang="en-US" dirty="0"/>
              <a:t>Case summary: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31556"/>
            <a:ext cx="11070770" cy="602092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shortly afterwards from administration, Emily woke up screaming to her mother: “mommy my head hurts”.</a:t>
            </a:r>
          </a:p>
          <a:p>
            <a:r>
              <a:rPr lang="en-US" sz="2400" dirty="0"/>
              <a:t>just three days after, on march 1/2006 Emily passed away ! </a:t>
            </a:r>
          </a:p>
          <a:p>
            <a:r>
              <a:rPr lang="en-US" sz="2400" dirty="0"/>
              <a:t>what happened to Eric?</a:t>
            </a:r>
          </a:p>
          <a:p>
            <a:r>
              <a:rPr lang="en-US" sz="2400" dirty="0"/>
              <a:t>in pharmacy settings, the pharmacist bears all the responsibility For all pharmaceutical in the pharmacy , so when dudash told him that something went wrong he must had checked the dose.</a:t>
            </a:r>
          </a:p>
          <a:p>
            <a:r>
              <a:rPr lang="en-US" sz="2400" dirty="0"/>
              <a:t>Eric was convicted of involuntary manslaughter and he was charged for 6 months in prison and another 6 months house arrest. </a:t>
            </a:r>
          </a:p>
          <a:p>
            <a:r>
              <a:rPr lang="en-US" sz="2400" dirty="0"/>
              <a:t>He lost his license to practice Pharmacy . </a:t>
            </a:r>
          </a:p>
          <a:p>
            <a:r>
              <a:rPr lang="en-US" sz="2400" dirty="0"/>
              <a:t>What happened to Katie dudash? </a:t>
            </a:r>
          </a:p>
          <a:p>
            <a:r>
              <a:rPr lang="en-US" sz="2400" dirty="0"/>
              <a:t>she was fired by Rainbow Babies and Children's Hospital.</a:t>
            </a:r>
          </a:p>
          <a:p>
            <a:r>
              <a:rPr lang="en-US" sz="2400" dirty="0"/>
              <a:t>she went to work for her former employer which was CVS, and she was working in the same job (pharmacy technician) !!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2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-453141"/>
            <a:ext cx="10131425" cy="1456267"/>
          </a:xfrm>
        </p:spPr>
        <p:txBody>
          <a:bodyPr/>
          <a:lstStyle/>
          <a:p>
            <a:r>
              <a:rPr lang="en-US" dirty="0"/>
              <a:t>Case summary: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326" y="1461270"/>
            <a:ext cx="10456373" cy="584507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finally CVS found out about Katie's mistake and then they placed her on leave while they investigated.</a:t>
            </a:r>
          </a:p>
          <a:p>
            <a:r>
              <a:rPr lang="en-US" sz="2400" dirty="0"/>
              <a:t>today, Katie claims that she does not work in pharmacy setting and refuses to give interviews.</a:t>
            </a:r>
          </a:p>
          <a:p>
            <a:r>
              <a:rPr lang="en-US" sz="2400" dirty="0"/>
              <a:t>What did Emily's Parents do? </a:t>
            </a:r>
          </a:p>
          <a:p>
            <a:r>
              <a:rPr lang="en-US" sz="2400" dirty="0"/>
              <a:t>Emily's parents ,Chris and Kelly Jerry sued the hospital and won 7$ million settlement. </a:t>
            </a:r>
          </a:p>
          <a:p>
            <a:r>
              <a:rPr lang="en-US" sz="2400" dirty="0"/>
              <a:t>the Jerry's had a big idea: they founded "</a:t>
            </a:r>
            <a:r>
              <a:rPr lang="en-US" sz="2400" b="1" u="sng" dirty="0"/>
              <a:t>The Emily Jerry Foundation</a:t>
            </a:r>
            <a:r>
              <a:rPr lang="en-US" sz="2400" dirty="0"/>
              <a:t>". </a:t>
            </a:r>
          </a:p>
          <a:p>
            <a:r>
              <a:rPr lang="en-US" sz="2400" dirty="0"/>
              <a:t>the legacy of that foundation has become today what is known as "</a:t>
            </a:r>
            <a:r>
              <a:rPr lang="en-US" sz="2400" b="1" u="sng" dirty="0"/>
              <a:t>Emily's law</a:t>
            </a:r>
            <a:r>
              <a:rPr lang="en-US" sz="2400" dirty="0"/>
              <a:t>".</a:t>
            </a:r>
          </a:p>
          <a:p>
            <a:r>
              <a:rPr lang="en-US" sz="2400" dirty="0"/>
              <a:t>at the time of Emily's death, Ohio was one of many states that did not require licensing for pharmacy technicians.</a:t>
            </a:r>
          </a:p>
          <a:p>
            <a:r>
              <a:rPr lang="en-US" sz="2400" dirty="0"/>
              <a:t>Now because of the work of </a:t>
            </a:r>
            <a:r>
              <a:rPr lang="en-US" sz="2400" b="1" u="sng" dirty="0"/>
              <a:t>the Emily Jerry foundation</a:t>
            </a:r>
            <a:r>
              <a:rPr lang="en-US" sz="2400" dirty="0"/>
              <a:t>  .. </a:t>
            </a:r>
            <a:r>
              <a:rPr lang="en-US" sz="2400" b="1" u="sng" dirty="0"/>
              <a:t>Emily's law</a:t>
            </a:r>
            <a:r>
              <a:rPr lang="en-US" sz="2400" dirty="0"/>
              <a:t> states "that all pharmacy technicians in the state of Ohio must adhere to strict requirements and regulations".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775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067538"/>
          </a:xfrm>
        </p:spPr>
        <p:txBody>
          <a:bodyPr/>
          <a:lstStyle/>
          <a:p>
            <a:r>
              <a:rPr lang="en-US" b="1" dirty="0"/>
              <a:t>1- </a:t>
            </a:r>
            <a:r>
              <a:rPr lang="en-US" b="1" u="sng" dirty="0"/>
              <a:t>Assertiveness</a:t>
            </a:r>
            <a:r>
              <a:rPr lang="en-US" b="1" dirty="0"/>
              <a:t> as a human factor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67538"/>
            <a:ext cx="10306925" cy="5662415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Being both unable to express our concerns creates ineffective communications and damages teamwork. </a:t>
            </a:r>
          </a:p>
          <a:p>
            <a:r>
              <a:rPr lang="en-US" sz="2600" dirty="0"/>
              <a:t>Unassertive team members can be forced to go with a majority decision, even when they believe it is wrong and harmful to the patient’s well Being.</a:t>
            </a:r>
          </a:p>
          <a:p>
            <a:r>
              <a:rPr lang="en-US" sz="2600" dirty="0"/>
              <a:t>Assertiveness is a communication and behavioral style that allows us to express feelings, opinions, concerns, beliefs and needs in a positive and productive manner. </a:t>
            </a:r>
          </a:p>
          <a:p>
            <a:r>
              <a:rPr lang="en-US" sz="2600" dirty="0"/>
              <a:t>When we are assertive we also invite and allow others to assert themselves without feeling threatened, or undermined. </a:t>
            </a:r>
          </a:p>
          <a:p>
            <a:r>
              <a:rPr lang="en-US" sz="2600" dirty="0"/>
              <a:t>Speaking one’s mind assertively is not to be confused with </a:t>
            </a:r>
            <a:r>
              <a:rPr lang="en-US" sz="2600" b="1" u="sng" dirty="0"/>
              <a:t>aggression</a:t>
            </a:r>
            <a:r>
              <a:rPr lang="en-US" sz="2600" dirty="0"/>
              <a:t>. It is about communicating directly, but honestly and appropriately; giving respect to the opinions and needs of others, but not compromising our own standards.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12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1072"/>
            <a:ext cx="10131425" cy="934695"/>
          </a:xfrm>
        </p:spPr>
        <p:txBody>
          <a:bodyPr/>
          <a:lstStyle/>
          <a:p>
            <a:r>
              <a:rPr lang="en-US" b="1" dirty="0"/>
              <a:t>2- </a:t>
            </a:r>
            <a:r>
              <a:rPr lang="en-US" b="1" u="sng" dirty="0"/>
              <a:t>lack of communication</a:t>
            </a:r>
            <a:r>
              <a:rPr lang="en-US" dirty="0"/>
              <a:t> </a:t>
            </a:r>
            <a:r>
              <a:rPr lang="en-US" b="1" dirty="0"/>
              <a:t>as a human factor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5767"/>
            <a:ext cx="10705453" cy="5778654"/>
          </a:xfrm>
        </p:spPr>
        <p:txBody>
          <a:bodyPr/>
          <a:lstStyle/>
          <a:p>
            <a:r>
              <a:rPr lang="en-US" sz="2600" dirty="0"/>
              <a:t>Effective communication at hospitals and health systems contributes to the development and sustainability of a culture of safety. Yet, lack of communication remains a consistent and pervasive problem.</a:t>
            </a:r>
          </a:p>
          <a:p>
            <a:r>
              <a:rPr lang="en-US" sz="2800" dirty="0"/>
              <a:t>A CRICO Strategies study indicated that communication failures were linked to 1,744 patient deaths in five years and $1.7 billion in malpractice costs.</a:t>
            </a:r>
          </a:p>
          <a:p>
            <a:r>
              <a:rPr lang="en-US" sz="2800" dirty="0"/>
              <a:t>Another study from the University of California, San Francisco, found more than a quarter of hospital readmissions could be avoided with better communication among healthcare teams and between providers and patients.</a:t>
            </a:r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36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{26D5A6DE-050F-AB43-B32D-565F39709307}tf16392402</Template>
  <TotalTime>494</TotalTime>
  <Application>Microsoft Office PowerPoint</Application>
  <PresentationFormat>Widescreen</PresentationFormat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Celestial</vt:lpstr>
      <vt:lpstr>بِسْم الله الرحمن الرحيم </vt:lpstr>
      <vt:lpstr>Group leader :  essam al shehrani. Group members :</vt:lpstr>
      <vt:lpstr>A pharmacy technician's deadly mistake.</vt:lpstr>
      <vt:lpstr>Case summary: #1 </vt:lpstr>
      <vt:lpstr>Case summary: #2</vt:lpstr>
      <vt:lpstr>Case summary: #3</vt:lpstr>
      <vt:lpstr>Case summary: #4</vt:lpstr>
      <vt:lpstr>1- Assertiveness as a human factor </vt:lpstr>
      <vt:lpstr>2- lack of communication as a human factor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aboomar1418@gmail.com</dc:creator>
  <cp:lastModifiedBy>aboomar1418@gmail.com</cp:lastModifiedBy>
  <cp:revision>150</cp:revision>
  <dcterms:created xsi:type="dcterms:W3CDTF">2018-02-05T13:38:31Z</dcterms:created>
  <dcterms:modified xsi:type="dcterms:W3CDTF">2018-02-06T19:12:01Z</dcterms:modified>
</cp:coreProperties>
</file>