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5" r:id="rId6"/>
    <p:sldId id="266"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38A893-8939-4380-A9FE-92D52818CEAB}"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344888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38A893-8939-4380-A9FE-92D52818CEAB}"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163931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38A893-8939-4380-A9FE-92D52818CEAB}"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404897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A238A893-8939-4380-A9FE-92D52818CEAB}"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2375156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A238A893-8939-4380-A9FE-92D52818CEAB}"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202771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38A893-8939-4380-A9FE-92D52818CEAB}"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705257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38A893-8939-4380-A9FE-92D52818CEAB}"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1688416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38A893-8939-4380-A9FE-92D52818CEAB}"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2097221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38A893-8939-4380-A9FE-92D52818CEAB}"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159041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38A893-8939-4380-A9FE-92D52818CEAB}"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3959873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38A893-8939-4380-A9FE-92D52818CEAB}"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75303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38A893-8939-4380-A9FE-92D52818CEAB}"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124229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38A893-8939-4380-A9FE-92D52818CEAB}" type="datetimeFigureOut">
              <a:rPr lang="en-US" smtClean="0"/>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273986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38A893-8939-4380-A9FE-92D52818CEAB}" type="datetimeFigureOut">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183965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8A893-8939-4380-A9FE-92D52818CEAB}" type="datetimeFigureOut">
              <a:rPr lang="en-US" smtClean="0"/>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162758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38A893-8939-4380-A9FE-92D52818CEAB}"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100712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A238A893-8939-4380-A9FE-92D52818CEAB}" type="datetimeFigureOut">
              <a:rPr lang="en-US" smtClean="0"/>
              <a:t>2/7/2018</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3B0DBCAF-97C4-4C44-8A1E-1EB4780C48A8}" type="slidenum">
              <a:rPr lang="en-US" smtClean="0"/>
              <a:t>‹#›</a:t>
            </a:fld>
            <a:endParaRPr lang="en-US"/>
          </a:p>
        </p:txBody>
      </p:sp>
    </p:spTree>
    <p:extLst>
      <p:ext uri="{BB962C8B-B14F-4D97-AF65-F5344CB8AC3E}">
        <p14:creationId xmlns:p14="http://schemas.microsoft.com/office/powerpoint/2010/main" val="377694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238A893-8939-4380-A9FE-92D52818CEAB}" type="datetimeFigureOut">
              <a:rPr lang="en-US" smtClean="0"/>
              <a:t>2/7/2018</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B0DBCAF-97C4-4C44-8A1E-1EB4780C48A8}" type="slidenum">
              <a:rPr lang="en-US" smtClean="0"/>
              <a:t>‹#›</a:t>
            </a:fld>
            <a:endParaRPr lang="en-US"/>
          </a:p>
        </p:txBody>
      </p:sp>
    </p:spTree>
    <p:extLst>
      <p:ext uri="{BB962C8B-B14F-4D97-AF65-F5344CB8AC3E}">
        <p14:creationId xmlns:p14="http://schemas.microsoft.com/office/powerpoint/2010/main" val="111726065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CspIrlJ2bd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4ECEF-64D5-4E80-875D-310CA6853AF4}"/>
              </a:ext>
            </a:extLst>
          </p:cNvPr>
          <p:cNvSpPr>
            <a:spLocks noGrp="1"/>
          </p:cNvSpPr>
          <p:nvPr>
            <p:ph type="ctrTitle"/>
          </p:nvPr>
        </p:nvSpPr>
        <p:spPr>
          <a:xfrm>
            <a:off x="1524000" y="1384917"/>
            <a:ext cx="9144000" cy="719092"/>
          </a:xfrm>
        </p:spPr>
        <p:txBody>
          <a:bodyPr>
            <a:normAutofit fontScale="90000"/>
          </a:bodyPr>
          <a:lstStyle/>
          <a:p>
            <a:r>
              <a:rPr lang="en-US" sz="5400" dirty="0"/>
              <a:t>Patient Safety</a:t>
            </a:r>
          </a:p>
        </p:txBody>
      </p:sp>
      <p:sp>
        <p:nvSpPr>
          <p:cNvPr id="3" name="Subtitle 2">
            <a:extLst>
              <a:ext uri="{FF2B5EF4-FFF2-40B4-BE49-F238E27FC236}">
                <a16:creationId xmlns:a16="http://schemas.microsoft.com/office/drawing/2014/main" id="{50B44803-9F14-4DBA-A379-63D91EB8E410}"/>
              </a:ext>
            </a:extLst>
          </p:cNvPr>
          <p:cNvSpPr>
            <a:spLocks noGrp="1"/>
          </p:cNvSpPr>
          <p:nvPr>
            <p:ph type="subTitle" idx="1"/>
          </p:nvPr>
        </p:nvSpPr>
        <p:spPr/>
        <p:txBody>
          <a:bodyPr>
            <a:normAutofit/>
          </a:bodyPr>
          <a:lstStyle/>
          <a:p>
            <a:r>
              <a:rPr lang="en-US" sz="2800" dirty="0"/>
              <a:t>Human Factors </a:t>
            </a:r>
          </a:p>
        </p:txBody>
      </p:sp>
    </p:spTree>
    <p:extLst>
      <p:ext uri="{BB962C8B-B14F-4D97-AF65-F5344CB8AC3E}">
        <p14:creationId xmlns:p14="http://schemas.microsoft.com/office/powerpoint/2010/main" val="1217157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ECF4-34D1-4609-9858-4AC0D46BB19A}"/>
              </a:ext>
            </a:extLst>
          </p:cNvPr>
          <p:cNvSpPr>
            <a:spLocks noGrp="1"/>
          </p:cNvSpPr>
          <p:nvPr>
            <p:ph type="title"/>
          </p:nvPr>
        </p:nvSpPr>
        <p:spPr/>
        <p:txBody>
          <a:bodyPr/>
          <a:lstStyle/>
          <a:p>
            <a:r>
              <a:rPr lang="en-US" dirty="0"/>
              <a:t>Group Leader: Mohammad </a:t>
            </a:r>
            <a:r>
              <a:rPr lang="en-US" dirty="0" err="1"/>
              <a:t>basel</a:t>
            </a:r>
            <a:r>
              <a:rPr lang="en-US" dirty="0"/>
              <a:t> alkahil</a:t>
            </a:r>
          </a:p>
        </p:txBody>
      </p:sp>
      <p:sp>
        <p:nvSpPr>
          <p:cNvPr id="5" name="Content Placeholder 4">
            <a:extLst>
              <a:ext uri="{FF2B5EF4-FFF2-40B4-BE49-F238E27FC236}">
                <a16:creationId xmlns:a16="http://schemas.microsoft.com/office/drawing/2014/main" id="{BA3E0105-B587-4680-BB9A-5BB66C3FDEEF}"/>
              </a:ext>
            </a:extLst>
          </p:cNvPr>
          <p:cNvSpPr>
            <a:spLocks noGrp="1"/>
          </p:cNvSpPr>
          <p:nvPr>
            <p:ph idx="1"/>
          </p:nvPr>
        </p:nvSpPr>
        <p:spPr>
          <a:xfrm>
            <a:off x="1141413" y="2459565"/>
            <a:ext cx="9905998" cy="622301"/>
          </a:xfrm>
        </p:spPr>
        <p:txBody>
          <a:bodyPr/>
          <a:lstStyle/>
          <a:p>
            <a:pPr marL="0" indent="0">
              <a:buNone/>
            </a:pPr>
            <a:r>
              <a:rPr lang="en-US" dirty="0"/>
              <a:t>Group Members :</a:t>
            </a:r>
          </a:p>
        </p:txBody>
      </p:sp>
      <p:graphicFrame>
        <p:nvGraphicFramePr>
          <p:cNvPr id="7" name="Table 6">
            <a:extLst>
              <a:ext uri="{FF2B5EF4-FFF2-40B4-BE49-F238E27FC236}">
                <a16:creationId xmlns:a16="http://schemas.microsoft.com/office/drawing/2014/main" id="{B51AE99C-0499-4B58-BB49-E7A9E33443FF}"/>
              </a:ext>
            </a:extLst>
          </p:cNvPr>
          <p:cNvGraphicFramePr>
            <a:graphicFrameLocks noGrp="1"/>
          </p:cNvGraphicFramePr>
          <p:nvPr>
            <p:extLst>
              <p:ext uri="{D42A27DB-BD31-4B8C-83A1-F6EECF244321}">
                <p14:modId xmlns:p14="http://schemas.microsoft.com/office/powerpoint/2010/main" val="3499139658"/>
              </p:ext>
            </p:extLst>
          </p:nvPr>
        </p:nvGraphicFramePr>
        <p:xfrm>
          <a:off x="2030412" y="3428998"/>
          <a:ext cx="8128000" cy="221720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392063776"/>
                    </a:ext>
                  </a:extLst>
                </a:gridCol>
                <a:gridCol w="4064000">
                  <a:extLst>
                    <a:ext uri="{9D8B030D-6E8A-4147-A177-3AD203B41FA5}">
                      <a16:colId xmlns:a16="http://schemas.microsoft.com/office/drawing/2014/main" val="1954748377"/>
                    </a:ext>
                  </a:extLst>
                </a:gridCol>
              </a:tblGrid>
              <a:tr h="554300">
                <a:tc>
                  <a:txBody>
                    <a:bodyPr/>
                    <a:lstStyle/>
                    <a:p>
                      <a:pPr algn="ctr"/>
                      <a:r>
                        <a:rPr lang="en-US" dirty="0">
                          <a:solidFill>
                            <a:schemeClr val="tx1"/>
                          </a:solidFill>
                        </a:rPr>
                        <a:t>Khalid </a:t>
                      </a:r>
                      <a:r>
                        <a:rPr lang="en-US" dirty="0" err="1">
                          <a:solidFill>
                            <a:schemeClr val="tx1"/>
                          </a:solidFill>
                        </a:rPr>
                        <a:t>Aleedan</a:t>
                      </a:r>
                      <a:endParaRPr lang="en-US" dirty="0">
                        <a:solidFill>
                          <a:schemeClr val="tx1"/>
                        </a:solidFill>
                      </a:endParaRPr>
                    </a:p>
                  </a:txBody>
                  <a:tcPr>
                    <a:noFill/>
                  </a:tcPr>
                </a:tc>
                <a:tc>
                  <a:txBody>
                    <a:bodyPr/>
                    <a:lstStyle/>
                    <a:p>
                      <a:pPr algn="ctr"/>
                      <a:r>
                        <a:rPr lang="en-US" dirty="0">
                          <a:solidFill>
                            <a:schemeClr val="tx1"/>
                          </a:solidFill>
                        </a:rPr>
                        <a:t>Fahad </a:t>
                      </a:r>
                      <a:r>
                        <a:rPr lang="en-US" dirty="0" err="1">
                          <a:solidFill>
                            <a:schemeClr val="tx1"/>
                          </a:solidFill>
                        </a:rPr>
                        <a:t>Alajlan</a:t>
                      </a:r>
                      <a:endParaRPr lang="en-US" dirty="0">
                        <a:solidFill>
                          <a:schemeClr val="tx1"/>
                        </a:solidFill>
                      </a:endParaRPr>
                    </a:p>
                  </a:txBody>
                  <a:tcPr>
                    <a:noFill/>
                  </a:tcPr>
                </a:tc>
                <a:extLst>
                  <a:ext uri="{0D108BD9-81ED-4DB2-BD59-A6C34878D82A}">
                    <a16:rowId xmlns:a16="http://schemas.microsoft.com/office/drawing/2014/main" val="1109144420"/>
                  </a:ext>
                </a:extLst>
              </a:tr>
              <a:tr h="554300">
                <a:tc>
                  <a:txBody>
                    <a:bodyPr/>
                    <a:lstStyle/>
                    <a:p>
                      <a:pPr algn="ctr"/>
                      <a:r>
                        <a:rPr lang="en-US" b="1" dirty="0">
                          <a:solidFill>
                            <a:schemeClr val="tx1"/>
                          </a:solidFill>
                        </a:rPr>
                        <a:t>Saad </a:t>
                      </a:r>
                      <a:r>
                        <a:rPr lang="en-US" b="1" dirty="0" err="1">
                          <a:solidFill>
                            <a:schemeClr val="tx1"/>
                          </a:solidFill>
                        </a:rPr>
                        <a:t>Alshalawi</a:t>
                      </a:r>
                      <a:endParaRPr lang="en-US" b="1" dirty="0">
                        <a:solidFill>
                          <a:schemeClr val="tx1"/>
                        </a:solidFill>
                      </a:endParaRPr>
                    </a:p>
                  </a:txBody>
                  <a:tcPr>
                    <a:noFill/>
                  </a:tcPr>
                </a:tc>
                <a:tc>
                  <a:txBody>
                    <a:bodyPr/>
                    <a:lstStyle/>
                    <a:p>
                      <a:pPr algn="ctr"/>
                      <a:r>
                        <a:rPr lang="en-US" b="1" dirty="0">
                          <a:solidFill>
                            <a:schemeClr val="tx1"/>
                          </a:solidFill>
                        </a:rPr>
                        <a:t>Hisham </a:t>
                      </a:r>
                      <a:r>
                        <a:rPr lang="en-US" b="1" dirty="0" err="1">
                          <a:solidFill>
                            <a:schemeClr val="tx1"/>
                          </a:solidFill>
                        </a:rPr>
                        <a:t>Algossy</a:t>
                      </a:r>
                      <a:endParaRPr lang="en-US" b="1" dirty="0">
                        <a:solidFill>
                          <a:schemeClr val="tx1"/>
                        </a:solidFill>
                      </a:endParaRPr>
                    </a:p>
                  </a:txBody>
                  <a:tcPr>
                    <a:noFill/>
                  </a:tcPr>
                </a:tc>
                <a:extLst>
                  <a:ext uri="{0D108BD9-81ED-4DB2-BD59-A6C34878D82A}">
                    <a16:rowId xmlns:a16="http://schemas.microsoft.com/office/drawing/2014/main" val="260604022"/>
                  </a:ext>
                </a:extLst>
              </a:tr>
              <a:tr h="554300">
                <a:tc>
                  <a:txBody>
                    <a:bodyPr/>
                    <a:lstStyle/>
                    <a:p>
                      <a:pPr algn="ctr"/>
                      <a:r>
                        <a:rPr lang="en-US" b="1" dirty="0">
                          <a:solidFill>
                            <a:schemeClr val="tx1"/>
                          </a:solidFill>
                        </a:rPr>
                        <a:t>Bader </a:t>
                      </a:r>
                      <a:r>
                        <a:rPr lang="en-US" b="1" dirty="0" err="1">
                          <a:solidFill>
                            <a:schemeClr val="tx1"/>
                          </a:solidFill>
                        </a:rPr>
                        <a:t>Zawawi</a:t>
                      </a:r>
                      <a:endParaRPr lang="en-US" b="1" dirty="0">
                        <a:solidFill>
                          <a:schemeClr val="tx1"/>
                        </a:solidFill>
                      </a:endParaRPr>
                    </a:p>
                  </a:txBody>
                  <a:tcPr>
                    <a:noFill/>
                  </a:tcPr>
                </a:tc>
                <a:tc>
                  <a:txBody>
                    <a:bodyPr/>
                    <a:lstStyle/>
                    <a:p>
                      <a:pPr algn="ctr"/>
                      <a:r>
                        <a:rPr lang="en-US" b="1" dirty="0" err="1">
                          <a:solidFill>
                            <a:schemeClr val="tx1"/>
                          </a:solidFill>
                        </a:rPr>
                        <a:t>Moath</a:t>
                      </a:r>
                      <a:r>
                        <a:rPr lang="en-US" b="1" dirty="0">
                          <a:solidFill>
                            <a:schemeClr val="tx1"/>
                          </a:solidFill>
                        </a:rPr>
                        <a:t> </a:t>
                      </a:r>
                      <a:r>
                        <a:rPr lang="en-US" b="1" dirty="0" err="1">
                          <a:solidFill>
                            <a:schemeClr val="tx1"/>
                          </a:solidFill>
                        </a:rPr>
                        <a:t>Alghusoon</a:t>
                      </a:r>
                      <a:endParaRPr lang="en-US" b="1" dirty="0">
                        <a:solidFill>
                          <a:schemeClr val="tx1"/>
                        </a:solidFill>
                      </a:endParaRPr>
                    </a:p>
                  </a:txBody>
                  <a:tcPr>
                    <a:noFill/>
                  </a:tcPr>
                </a:tc>
                <a:extLst>
                  <a:ext uri="{0D108BD9-81ED-4DB2-BD59-A6C34878D82A}">
                    <a16:rowId xmlns:a16="http://schemas.microsoft.com/office/drawing/2014/main" val="3655322329"/>
                  </a:ext>
                </a:extLst>
              </a:tr>
              <a:tr h="554300">
                <a:tc>
                  <a:txBody>
                    <a:bodyPr/>
                    <a:lstStyle/>
                    <a:p>
                      <a:pPr algn="ctr"/>
                      <a:r>
                        <a:rPr lang="en-US" b="1" dirty="0">
                          <a:solidFill>
                            <a:schemeClr val="tx1"/>
                          </a:solidFill>
                        </a:rPr>
                        <a:t>Abdulrahman </a:t>
                      </a:r>
                      <a:r>
                        <a:rPr lang="en-US" b="1" dirty="0" err="1">
                          <a:solidFill>
                            <a:schemeClr val="tx1"/>
                          </a:solidFill>
                        </a:rPr>
                        <a:t>alrasheed</a:t>
                      </a:r>
                      <a:endParaRPr lang="en-US" b="1" dirty="0">
                        <a:solidFill>
                          <a:schemeClr val="tx1"/>
                        </a:solidFill>
                      </a:endParaRPr>
                    </a:p>
                  </a:txBody>
                  <a:tcPr>
                    <a:noFill/>
                  </a:tcPr>
                </a:tc>
                <a:tc>
                  <a:txBody>
                    <a:bodyPr/>
                    <a:lstStyle/>
                    <a:p>
                      <a:pPr algn="ctr"/>
                      <a:r>
                        <a:rPr lang="en-US" b="1" dirty="0">
                          <a:solidFill>
                            <a:schemeClr val="tx1"/>
                          </a:solidFill>
                        </a:rPr>
                        <a:t>Ali Al </a:t>
                      </a:r>
                      <a:r>
                        <a:rPr lang="en-US" b="1">
                          <a:solidFill>
                            <a:schemeClr val="tx1"/>
                          </a:solidFill>
                        </a:rPr>
                        <a:t>Otaibi</a:t>
                      </a:r>
                      <a:endParaRPr lang="en-US" b="1" dirty="0">
                        <a:solidFill>
                          <a:schemeClr val="tx1"/>
                        </a:solidFill>
                      </a:endParaRPr>
                    </a:p>
                  </a:txBody>
                  <a:tcPr>
                    <a:noFill/>
                  </a:tcPr>
                </a:tc>
                <a:extLst>
                  <a:ext uri="{0D108BD9-81ED-4DB2-BD59-A6C34878D82A}">
                    <a16:rowId xmlns:a16="http://schemas.microsoft.com/office/drawing/2014/main" val="1763886250"/>
                  </a:ext>
                </a:extLst>
              </a:tr>
            </a:tbl>
          </a:graphicData>
        </a:graphic>
      </p:graphicFrame>
    </p:spTree>
    <p:extLst>
      <p:ext uri="{BB962C8B-B14F-4D97-AF65-F5344CB8AC3E}">
        <p14:creationId xmlns:p14="http://schemas.microsoft.com/office/powerpoint/2010/main" val="26519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BB9F-2513-4DED-ACF3-58AE3EC5C039}"/>
              </a:ext>
            </a:extLst>
          </p:cNvPr>
          <p:cNvSpPr>
            <a:spLocks noGrp="1"/>
          </p:cNvSpPr>
          <p:nvPr>
            <p:ph type="title"/>
          </p:nvPr>
        </p:nvSpPr>
        <p:spPr>
          <a:xfrm>
            <a:off x="1141413" y="466436"/>
            <a:ext cx="9905998" cy="1200727"/>
          </a:xfrm>
        </p:spPr>
        <p:txBody>
          <a:bodyPr>
            <a:normAutofit/>
          </a:bodyPr>
          <a:lstStyle/>
          <a:p>
            <a:pPr algn="ctr"/>
            <a:r>
              <a:rPr lang="en-US" sz="4000" b="1" dirty="0"/>
              <a:t>Video Title :</a:t>
            </a:r>
          </a:p>
        </p:txBody>
      </p:sp>
      <p:sp>
        <p:nvSpPr>
          <p:cNvPr id="3" name="Content Placeholder 2">
            <a:extLst>
              <a:ext uri="{FF2B5EF4-FFF2-40B4-BE49-F238E27FC236}">
                <a16:creationId xmlns:a16="http://schemas.microsoft.com/office/drawing/2014/main" id="{FFE0DD74-E901-4895-9232-D2F76A48C142}"/>
              </a:ext>
            </a:extLst>
          </p:cNvPr>
          <p:cNvSpPr>
            <a:spLocks noGrp="1"/>
          </p:cNvSpPr>
          <p:nvPr>
            <p:ph idx="1"/>
          </p:nvPr>
        </p:nvSpPr>
        <p:spPr>
          <a:xfrm>
            <a:off x="1143001" y="2365663"/>
            <a:ext cx="9905998" cy="1932710"/>
          </a:xfrm>
        </p:spPr>
        <p:txBody>
          <a:bodyPr>
            <a:normAutofit/>
          </a:bodyPr>
          <a:lstStyle/>
          <a:p>
            <a:pPr marL="0" indent="0" algn="ctr">
              <a:buNone/>
            </a:pPr>
            <a:r>
              <a:rPr lang="en-US" sz="3600" b="1" u="sng" dirty="0">
                <a:solidFill>
                  <a:srgbClr val="FFFF00"/>
                </a:solidFill>
                <a:effectLst/>
              </a:rPr>
              <a:t>Medication Safety: A Patient's Story</a:t>
            </a:r>
          </a:p>
          <a:p>
            <a:pPr marL="0" indent="0" algn="ctr">
              <a:buNone/>
            </a:pPr>
            <a:r>
              <a:rPr lang="en-US" sz="1400" u="sng" dirty="0">
                <a:solidFill>
                  <a:srgbClr val="00B0F0"/>
                </a:solidFill>
                <a:effectLst/>
                <a:hlinkClick r:id="rId2"/>
              </a:rPr>
              <a:t>https://www.youtube.com/watch?v=CspIrlJ2bd4</a:t>
            </a:r>
            <a:endParaRPr lang="en-US" sz="1400" u="sng" dirty="0">
              <a:solidFill>
                <a:srgbClr val="00B0F0"/>
              </a:solidFill>
              <a:effectLst/>
            </a:endParaRPr>
          </a:p>
        </p:txBody>
      </p:sp>
    </p:spTree>
    <p:extLst>
      <p:ext uri="{BB962C8B-B14F-4D97-AF65-F5344CB8AC3E}">
        <p14:creationId xmlns:p14="http://schemas.microsoft.com/office/powerpoint/2010/main" val="199741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13A6-9700-4206-B0A0-BE286C06A37D}"/>
              </a:ext>
            </a:extLst>
          </p:cNvPr>
          <p:cNvSpPr>
            <a:spLocks noGrp="1"/>
          </p:cNvSpPr>
          <p:nvPr>
            <p:ph type="title"/>
          </p:nvPr>
        </p:nvSpPr>
        <p:spPr>
          <a:xfrm>
            <a:off x="430213" y="166254"/>
            <a:ext cx="9905998" cy="775855"/>
          </a:xfrm>
        </p:spPr>
        <p:txBody>
          <a:bodyPr/>
          <a:lstStyle/>
          <a:p>
            <a:r>
              <a:rPr lang="en-US" dirty="0"/>
              <a:t>Case Summary:</a:t>
            </a:r>
          </a:p>
        </p:txBody>
      </p:sp>
      <p:sp>
        <p:nvSpPr>
          <p:cNvPr id="3" name="Content Placeholder 2">
            <a:extLst>
              <a:ext uri="{FF2B5EF4-FFF2-40B4-BE49-F238E27FC236}">
                <a16:creationId xmlns:a16="http://schemas.microsoft.com/office/drawing/2014/main" id="{EB247083-EE18-43A1-BCE5-CFFDE397859F}"/>
              </a:ext>
            </a:extLst>
          </p:cNvPr>
          <p:cNvSpPr>
            <a:spLocks noGrp="1"/>
          </p:cNvSpPr>
          <p:nvPr>
            <p:ph idx="1"/>
          </p:nvPr>
        </p:nvSpPr>
        <p:spPr>
          <a:xfrm>
            <a:off x="430213" y="1138381"/>
            <a:ext cx="9905998" cy="5234709"/>
          </a:xfrm>
        </p:spPr>
        <p:txBody>
          <a:bodyPr anchor="ctr" anchorCtr="0">
            <a:normAutofit/>
          </a:bodyPr>
          <a:lstStyle/>
          <a:p>
            <a:r>
              <a:rPr lang="en-US" sz="1600" b="1" dirty="0">
                <a:solidFill>
                  <a:schemeClr val="tx1"/>
                </a:solidFill>
                <a:effectLst>
                  <a:glow rad="38100">
                    <a:schemeClr val="bg1">
                      <a:lumMod val="50000"/>
                      <a:lumOff val="50000"/>
                      <a:alpha val="20000"/>
                    </a:schemeClr>
                  </a:glow>
                </a:effectLst>
                <a:latin typeface="Bahnschrift SemiBold" panose="020B0502040204020203" pitchFamily="34" charset="0"/>
              </a:rPr>
              <a:t>Helen Haskell a mother of 15 years old boy “Lewis”</a:t>
            </a:r>
          </a:p>
          <a:p>
            <a:r>
              <a:rPr lang="en-US" sz="1600" b="1" dirty="0">
                <a:solidFill>
                  <a:schemeClr val="tx1"/>
                </a:solidFill>
                <a:effectLst>
                  <a:glow rad="38100">
                    <a:schemeClr val="bg1">
                      <a:lumMod val="50000"/>
                      <a:lumOff val="50000"/>
                      <a:alpha val="20000"/>
                    </a:schemeClr>
                  </a:glow>
                </a:effectLst>
                <a:latin typeface="Bahnschrift SemiBold" panose="020B0502040204020203" pitchFamily="34" charset="0"/>
              </a:rPr>
              <a:t>Was born with congenital condition known as pectus excavatum (Concave appearance of sternum bone)</a:t>
            </a:r>
          </a:p>
          <a:p>
            <a:r>
              <a:rPr lang="en-US" sz="1600" b="1" dirty="0">
                <a:solidFill>
                  <a:schemeClr val="tx1"/>
                </a:solidFill>
                <a:effectLst>
                  <a:glow rad="38100">
                    <a:schemeClr val="bg1">
                      <a:lumMod val="50000"/>
                      <a:lumOff val="50000"/>
                      <a:alpha val="20000"/>
                    </a:schemeClr>
                  </a:glow>
                </a:effectLst>
                <a:latin typeface="Bahnschrift SemiBold" panose="020B0502040204020203" pitchFamily="34" charset="0"/>
              </a:rPr>
              <a:t>He was admitted to hospital to undergo a correction surgery of his chest shape which known to be safe and minimal-invasive procedure, he was slightly dehydrated that day and unable to produce urine, after surgery he was prescribed a low </a:t>
            </a:r>
            <a:r>
              <a:rPr lang="en-US" sz="1600" b="1" dirty="0" err="1">
                <a:solidFill>
                  <a:schemeClr val="tx1"/>
                </a:solidFill>
                <a:effectLst>
                  <a:glow rad="38100">
                    <a:schemeClr val="bg1">
                      <a:lumMod val="50000"/>
                      <a:lumOff val="50000"/>
                      <a:alpha val="20000"/>
                    </a:schemeClr>
                  </a:glow>
                </a:effectLst>
                <a:latin typeface="Bahnschrift SemiBold" panose="020B0502040204020203" pitchFamily="34" charset="0"/>
              </a:rPr>
              <a:t>i.v</a:t>
            </a:r>
            <a:r>
              <a:rPr lang="en-US" sz="1600" b="1" dirty="0">
                <a:solidFill>
                  <a:schemeClr val="tx1"/>
                </a:solidFill>
                <a:effectLst>
                  <a:glow rad="38100">
                    <a:schemeClr val="bg1">
                      <a:lumMod val="50000"/>
                      <a:lumOff val="50000"/>
                      <a:alpha val="20000"/>
                    </a:schemeClr>
                  </a:glow>
                </a:effectLst>
                <a:latin typeface="Bahnschrift SemiBold" panose="020B0502040204020203" pitchFamily="34" charset="0"/>
              </a:rPr>
              <a:t> drip were not appropriate to 15 years old child.</a:t>
            </a:r>
          </a:p>
          <a:p>
            <a:r>
              <a:rPr lang="en-US" sz="1600" b="1" dirty="0">
                <a:solidFill>
                  <a:schemeClr val="tx1"/>
                </a:solidFill>
                <a:effectLst>
                  <a:glow rad="38100">
                    <a:schemeClr val="bg1">
                      <a:lumMod val="50000"/>
                      <a:lumOff val="50000"/>
                      <a:alpha val="20000"/>
                    </a:schemeClr>
                  </a:glow>
                </a:effectLst>
                <a:latin typeface="Bahnschrift SemiBold" panose="020B0502040204020203" pitchFamily="34" charset="0"/>
              </a:rPr>
              <a:t>They work on changing medication, and it was changed to hydromorphone with adjunct medication “ketorolac tromethamine I.V ” every 6 hours for his pain.</a:t>
            </a:r>
          </a:p>
          <a:p>
            <a:r>
              <a:rPr lang="en-US" sz="1600" b="1" dirty="0">
                <a:solidFill>
                  <a:schemeClr val="tx1"/>
                </a:solidFill>
                <a:effectLst>
                  <a:glow rad="38100">
                    <a:schemeClr val="bg1">
                      <a:lumMod val="50000"/>
                      <a:lumOff val="50000"/>
                      <a:alpha val="20000"/>
                    </a:schemeClr>
                  </a:glow>
                </a:effectLst>
                <a:latin typeface="Bahnschrift SemiBold" panose="020B0502040204020203" pitchFamily="34" charset="0"/>
              </a:rPr>
              <a:t>They kept continuously increase the dose because he maintains high levels of pain, which is really high levels of narcotics for opiate naïve child including that he was also low on fluids.</a:t>
            </a:r>
          </a:p>
          <a:p>
            <a:r>
              <a:rPr lang="en-US" sz="1600" b="1" dirty="0">
                <a:solidFill>
                  <a:schemeClr val="tx1"/>
                </a:solidFill>
                <a:effectLst>
                  <a:glow rad="38100">
                    <a:schemeClr val="bg1">
                      <a:lumMod val="50000"/>
                      <a:lumOff val="50000"/>
                      <a:alpha val="20000"/>
                    </a:schemeClr>
                  </a:glow>
                </a:effectLst>
                <a:latin typeface="Bahnschrift SemiBold" panose="020B0502040204020203" pitchFamily="34" charset="0"/>
              </a:rPr>
              <a:t>Three days after surgery he suffered from sever epigastric pain, and the nurse said it’s just a constipation as side effect of narcotics.</a:t>
            </a:r>
          </a:p>
          <a:p>
            <a:r>
              <a:rPr lang="en-US" sz="1600" b="1" dirty="0">
                <a:solidFill>
                  <a:schemeClr val="tx1"/>
                </a:solidFill>
                <a:effectLst>
                  <a:glow rad="38100">
                    <a:schemeClr val="bg1">
                      <a:lumMod val="50000"/>
                      <a:lumOff val="50000"/>
                      <a:alpha val="20000"/>
                    </a:schemeClr>
                  </a:glow>
                </a:effectLst>
                <a:latin typeface="Bahnschrift SemiBold" panose="020B0502040204020203" pitchFamily="34" charset="0"/>
              </a:rPr>
              <a:t>3 hours later he was experiencing signs of shock and then he died because of cardiac arrest.</a:t>
            </a:r>
          </a:p>
          <a:p>
            <a:r>
              <a:rPr lang="en-US" sz="1600" b="1" dirty="0">
                <a:solidFill>
                  <a:schemeClr val="tx1"/>
                </a:solidFill>
                <a:effectLst>
                  <a:glow rad="38100">
                    <a:schemeClr val="bg1">
                      <a:lumMod val="50000"/>
                      <a:lumOff val="50000"/>
                      <a:alpha val="20000"/>
                    </a:schemeClr>
                  </a:glow>
                </a:effectLst>
                <a:latin typeface="Bahnschrift SemiBold" panose="020B0502040204020203" pitchFamily="34" charset="0"/>
              </a:rPr>
              <a:t>Autopsy showed that he had duodenal ulcer with blood and gastric secretions in his peritoneal cavity.</a:t>
            </a:r>
          </a:p>
        </p:txBody>
      </p:sp>
    </p:spTree>
    <p:extLst>
      <p:ext uri="{BB962C8B-B14F-4D97-AF65-F5344CB8AC3E}">
        <p14:creationId xmlns:p14="http://schemas.microsoft.com/office/powerpoint/2010/main" val="223270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AB75-F0E8-4A8F-8BD1-BE60AB6B1ED1}"/>
              </a:ext>
            </a:extLst>
          </p:cNvPr>
          <p:cNvSpPr>
            <a:spLocks noGrp="1"/>
          </p:cNvSpPr>
          <p:nvPr>
            <p:ph type="title"/>
          </p:nvPr>
        </p:nvSpPr>
        <p:spPr/>
        <p:txBody>
          <a:bodyPr>
            <a:normAutofit fontScale="90000"/>
          </a:bodyPr>
          <a:lstStyle/>
          <a:p>
            <a:r>
              <a:rPr lang="en-US" dirty="0"/>
              <a:t>Human factor </a:t>
            </a:r>
            <a:br>
              <a:rPr lang="en-US" dirty="0"/>
            </a:br>
            <a:br>
              <a:rPr lang="en-US" dirty="0">
                <a:solidFill>
                  <a:srgbClr val="FFFF00"/>
                </a:solidFill>
              </a:rPr>
            </a:br>
            <a:r>
              <a:rPr lang="en-US" dirty="0">
                <a:solidFill>
                  <a:srgbClr val="FFFF00"/>
                </a:solidFill>
              </a:rPr>
              <a:t>Importance of communication in health care</a:t>
            </a:r>
            <a:br>
              <a:rPr lang="en-US" dirty="0">
                <a:solidFill>
                  <a:srgbClr val="FFFF00"/>
                </a:solidFill>
              </a:rPr>
            </a:br>
            <a:endParaRPr lang="en-US" dirty="0">
              <a:solidFill>
                <a:srgbClr val="FFFF00"/>
              </a:solidFill>
            </a:endParaRPr>
          </a:p>
        </p:txBody>
      </p:sp>
      <p:sp>
        <p:nvSpPr>
          <p:cNvPr id="3" name="Content Placeholder 2">
            <a:extLst>
              <a:ext uri="{FF2B5EF4-FFF2-40B4-BE49-F238E27FC236}">
                <a16:creationId xmlns:a16="http://schemas.microsoft.com/office/drawing/2014/main" id="{71C7624A-8F36-408C-93F2-1E035800AE0C}"/>
              </a:ext>
            </a:extLst>
          </p:cNvPr>
          <p:cNvSpPr>
            <a:spLocks noGrp="1"/>
          </p:cNvSpPr>
          <p:nvPr>
            <p:ph idx="1"/>
          </p:nvPr>
        </p:nvSpPr>
        <p:spPr>
          <a:xfrm>
            <a:off x="250763" y="1389413"/>
            <a:ext cx="11517683" cy="5664530"/>
          </a:xfrm>
        </p:spPr>
        <p:txBody>
          <a:bodyPr/>
          <a:lstStyle/>
          <a:p>
            <a:pPr marL="457200" indent="-457200">
              <a:buFont typeface="+mj-lt"/>
              <a:buAutoNum type="arabicPeriod"/>
            </a:pPr>
            <a:r>
              <a:rPr lang="en-US" dirty="0">
                <a:solidFill>
                  <a:schemeClr val="accent5">
                    <a:lumMod val="20000"/>
                    <a:lumOff val="80000"/>
                  </a:schemeClr>
                </a:solidFill>
              </a:rPr>
              <a:t>The patient satisfaction increased when the members of the health care takes the problem seriously and explain the information clearly </a:t>
            </a:r>
          </a:p>
          <a:p>
            <a:pPr marL="457200" indent="-457200">
              <a:buFont typeface="+mj-lt"/>
              <a:buAutoNum type="arabicPeriod"/>
            </a:pPr>
            <a:r>
              <a:rPr lang="en-US" dirty="0">
                <a:solidFill>
                  <a:schemeClr val="accent5">
                    <a:lumMod val="20000"/>
                    <a:lumOff val="80000"/>
                  </a:schemeClr>
                </a:solidFill>
              </a:rPr>
              <a:t>In order to avoid medical errors like wrong interpretation of patients' results or diagnosis the communication among health care workers is very essential </a:t>
            </a:r>
          </a:p>
          <a:p>
            <a:pPr marL="457200" indent="-457200">
              <a:buFont typeface="+mj-lt"/>
              <a:buAutoNum type="arabicPeriod"/>
            </a:pPr>
            <a:r>
              <a:rPr lang="en-US" dirty="0">
                <a:solidFill>
                  <a:schemeClr val="accent5">
                    <a:lumMod val="20000"/>
                    <a:lumOff val="80000"/>
                  </a:schemeClr>
                </a:solidFill>
              </a:rPr>
              <a:t>Build the trust between the physician and patient improves the health care </a:t>
            </a:r>
          </a:p>
          <a:p>
            <a:pPr marL="457200" indent="-457200">
              <a:buFont typeface="+mj-lt"/>
              <a:buAutoNum type="arabicPeriod"/>
            </a:pPr>
            <a:r>
              <a:rPr lang="en-US" dirty="0">
                <a:solidFill>
                  <a:schemeClr val="accent5">
                    <a:lumMod val="20000"/>
                    <a:lumOff val="80000"/>
                  </a:schemeClr>
                </a:solidFill>
              </a:rPr>
              <a:t>Lack of communication increases workplace difficulty and decrease the efficiency in the team members </a:t>
            </a:r>
          </a:p>
          <a:p>
            <a:pPr marL="0" indent="0">
              <a:buNone/>
            </a:pPr>
            <a:endParaRPr lang="en-US" dirty="0">
              <a:solidFill>
                <a:srgbClr val="FF0000"/>
              </a:solidFill>
            </a:endParaRPr>
          </a:p>
          <a:p>
            <a:pPr marL="457200" indent="-457200">
              <a:buFont typeface="+mj-lt"/>
              <a:buAutoNum type="arabicPeriod"/>
            </a:pPr>
            <a:endParaRPr lang="en-US" dirty="0">
              <a:solidFill>
                <a:srgbClr val="FF0000"/>
              </a:solidFill>
            </a:endParaRPr>
          </a:p>
        </p:txBody>
      </p:sp>
    </p:spTree>
    <p:extLst>
      <p:ext uri="{BB962C8B-B14F-4D97-AF65-F5344CB8AC3E}">
        <p14:creationId xmlns:p14="http://schemas.microsoft.com/office/powerpoint/2010/main" val="170693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6983-3134-46B0-9AD7-D85A900C46F3}"/>
              </a:ext>
            </a:extLst>
          </p:cNvPr>
          <p:cNvSpPr>
            <a:spLocks noGrp="1"/>
          </p:cNvSpPr>
          <p:nvPr>
            <p:ph type="title"/>
          </p:nvPr>
        </p:nvSpPr>
        <p:spPr>
          <a:xfrm>
            <a:off x="922868" y="973668"/>
            <a:ext cx="9650410" cy="1617133"/>
          </a:xfrm>
        </p:spPr>
        <p:txBody>
          <a:bodyPr>
            <a:normAutofit fontScale="90000"/>
          </a:bodyPr>
          <a:lstStyle/>
          <a:p>
            <a:r>
              <a:rPr lang="en-US" dirty="0"/>
              <a:t>             </a:t>
            </a:r>
            <a:br>
              <a:rPr lang="en-US" dirty="0"/>
            </a:br>
            <a:r>
              <a:rPr lang="en-US" dirty="0"/>
              <a:t>                    </a:t>
            </a:r>
            <a:r>
              <a:rPr lang="en-US" sz="3600" dirty="0"/>
              <a:t>Human factor : </a:t>
            </a:r>
            <a:r>
              <a:rPr lang="en-US" sz="3600" dirty="0">
                <a:solidFill>
                  <a:srgbClr val="FFFF00"/>
                </a:solidFill>
              </a:rPr>
              <a:t>Memory</a:t>
            </a:r>
            <a:br>
              <a:rPr lang="en-US" sz="3600" dirty="0"/>
            </a:br>
            <a:br>
              <a:rPr lang="en-US" sz="3600" dirty="0"/>
            </a:br>
            <a:r>
              <a:rPr lang="en-US" dirty="0"/>
              <a:t>                                 </a:t>
            </a:r>
            <a:endParaRPr lang="en-US" dirty="0">
              <a:solidFill>
                <a:srgbClr val="FFFF00"/>
              </a:solidFill>
            </a:endParaRPr>
          </a:p>
        </p:txBody>
      </p:sp>
      <p:sp>
        <p:nvSpPr>
          <p:cNvPr id="3" name="Content Placeholder 2">
            <a:extLst>
              <a:ext uri="{FF2B5EF4-FFF2-40B4-BE49-F238E27FC236}">
                <a16:creationId xmlns:a16="http://schemas.microsoft.com/office/drawing/2014/main" id="{AE623D0F-1F22-4EA7-88E4-A9D8B1A686F7}"/>
              </a:ext>
            </a:extLst>
          </p:cNvPr>
          <p:cNvSpPr>
            <a:spLocks noGrp="1"/>
          </p:cNvSpPr>
          <p:nvPr>
            <p:ph idx="1"/>
          </p:nvPr>
        </p:nvSpPr>
        <p:spPr>
          <a:xfrm>
            <a:off x="1319213" y="3115732"/>
            <a:ext cx="9905998" cy="3124201"/>
          </a:xfrm>
        </p:spPr>
        <p:txBody>
          <a:bodyPr>
            <a:normAutofit fontScale="70000" lnSpcReduction="20000"/>
          </a:bodyPr>
          <a:lstStyle/>
          <a:p>
            <a:pPr marL="342900" lvl="0" indent="-342900" defTabSz="914400">
              <a:spcAft>
                <a:spcPts val="0"/>
              </a:spcAft>
              <a:buClrTx/>
              <a:buSzTx/>
              <a:buFont typeface="Arial" panose="020B0604020202020204" pitchFamily="34" charset="0"/>
              <a:buChar char="•"/>
            </a:pPr>
            <a:r>
              <a:rPr lang="en-US" sz="3000" cap="none" dirty="0">
                <a:solidFill>
                  <a:srgbClr val="FF0000"/>
                </a:solidFill>
                <a:effectLst/>
                <a:latin typeface="Calibri"/>
              </a:rPr>
              <a:t>-What is The Solution?     </a:t>
            </a:r>
          </a:p>
          <a:p>
            <a:pPr marL="342900" lvl="0" indent="-342900" defTabSz="914400">
              <a:spcAft>
                <a:spcPts val="0"/>
              </a:spcAft>
              <a:buClrTx/>
              <a:buSzTx/>
              <a:buFont typeface="Arial" panose="020B0604020202020204" pitchFamily="34" charset="0"/>
              <a:buChar char="•"/>
            </a:pPr>
            <a:endParaRPr lang="en-US" sz="3000" cap="none" dirty="0">
              <a:solidFill>
                <a:prstClr val="black"/>
              </a:solidFill>
              <a:effectLst/>
              <a:latin typeface="Calibri"/>
            </a:endParaRPr>
          </a:p>
          <a:p>
            <a:pPr marL="342900" lvl="0" indent="-342900" defTabSz="914400">
              <a:spcAft>
                <a:spcPts val="0"/>
              </a:spcAft>
              <a:buClrTx/>
              <a:buSzTx/>
              <a:buFont typeface="Arial" panose="020B0604020202020204" pitchFamily="34" charset="0"/>
              <a:buChar char="•"/>
            </a:pPr>
            <a:r>
              <a:rPr lang="en-US" sz="3000" cap="none" dirty="0">
                <a:solidFill>
                  <a:schemeClr val="tx1"/>
                </a:solidFill>
                <a:effectLst/>
                <a:latin typeface="Calibri"/>
              </a:rPr>
              <a:t>Don’t Depend on Your memory   </a:t>
            </a:r>
          </a:p>
          <a:p>
            <a:pPr marL="0" lvl="0" indent="0" defTabSz="914400">
              <a:spcAft>
                <a:spcPts val="0"/>
              </a:spcAft>
              <a:buClrTx/>
              <a:buSzTx/>
              <a:buNone/>
            </a:pPr>
            <a:endParaRPr lang="en-US" sz="3000" cap="none" dirty="0">
              <a:solidFill>
                <a:schemeClr val="tx1"/>
              </a:solidFill>
              <a:effectLst/>
              <a:latin typeface="Calibri"/>
            </a:endParaRPr>
          </a:p>
          <a:p>
            <a:pPr marL="342900" lvl="0" indent="-342900" defTabSz="914400">
              <a:spcAft>
                <a:spcPts val="0"/>
              </a:spcAft>
              <a:buClrTx/>
              <a:buSzTx/>
              <a:buFont typeface="Arial" panose="020B0604020202020204" pitchFamily="34" charset="0"/>
              <a:buChar char="•"/>
            </a:pPr>
            <a:r>
              <a:rPr lang="en-US" sz="3000" cap="none" dirty="0">
                <a:solidFill>
                  <a:schemeClr val="tx1"/>
                </a:solidFill>
                <a:effectLst/>
                <a:latin typeface="Calibri"/>
              </a:rPr>
              <a:t> Checklists </a:t>
            </a:r>
          </a:p>
          <a:p>
            <a:pPr marL="342900" lvl="0" indent="-342900" defTabSz="914400">
              <a:spcAft>
                <a:spcPts val="0"/>
              </a:spcAft>
              <a:buClrTx/>
              <a:buSzTx/>
              <a:buFont typeface="Arial" panose="020B0604020202020204" pitchFamily="34" charset="0"/>
              <a:buChar char="•"/>
            </a:pPr>
            <a:endParaRPr lang="en-US" sz="3000" cap="none" dirty="0">
              <a:solidFill>
                <a:schemeClr val="tx1"/>
              </a:solidFill>
              <a:effectLst/>
              <a:latin typeface="Calibri"/>
            </a:endParaRPr>
          </a:p>
          <a:p>
            <a:pPr marL="342900" lvl="0" indent="-342900" defTabSz="914400">
              <a:spcAft>
                <a:spcPts val="0"/>
              </a:spcAft>
              <a:buClrTx/>
              <a:buSzTx/>
              <a:buFont typeface="Arial" panose="020B0604020202020204" pitchFamily="34" charset="0"/>
              <a:buChar char="•"/>
            </a:pPr>
            <a:r>
              <a:rPr lang="en-US" sz="3000" cap="none" dirty="0">
                <a:solidFill>
                  <a:schemeClr val="tx1"/>
                </a:solidFill>
                <a:effectLst/>
                <a:latin typeface="Calibri"/>
              </a:rPr>
              <a:t>Reminders and Alarms </a:t>
            </a:r>
          </a:p>
          <a:p>
            <a:pPr marL="342900" lvl="0" indent="-342900" defTabSz="914400">
              <a:spcAft>
                <a:spcPts val="0"/>
              </a:spcAft>
              <a:buClrTx/>
              <a:buSzTx/>
              <a:buFont typeface="Arial" panose="020B0604020202020204" pitchFamily="34" charset="0"/>
              <a:buChar char="•"/>
            </a:pPr>
            <a:endParaRPr lang="en-US" sz="3000" cap="none" dirty="0">
              <a:solidFill>
                <a:schemeClr val="tx1"/>
              </a:solidFill>
              <a:effectLst/>
              <a:latin typeface="Calibri"/>
            </a:endParaRPr>
          </a:p>
          <a:p>
            <a:pPr marL="342900" lvl="0" indent="-342900" defTabSz="914400">
              <a:spcAft>
                <a:spcPts val="0"/>
              </a:spcAft>
              <a:buClrTx/>
              <a:buSzTx/>
              <a:buFont typeface="Arial" panose="020B0604020202020204" pitchFamily="34" charset="0"/>
              <a:buChar char="•"/>
            </a:pPr>
            <a:r>
              <a:rPr lang="en-US" sz="3000" cap="none" dirty="0">
                <a:solidFill>
                  <a:schemeClr val="tx1"/>
                </a:solidFill>
                <a:effectLst/>
                <a:latin typeface="Calibri"/>
              </a:rPr>
              <a:t>Documentation*</a:t>
            </a:r>
          </a:p>
          <a:p>
            <a:pPr marL="342900" lvl="0" indent="-342900" defTabSz="914400">
              <a:spcAft>
                <a:spcPts val="0"/>
              </a:spcAft>
              <a:buClrTx/>
              <a:buSzTx/>
              <a:buFont typeface="Arial" panose="020B0604020202020204" pitchFamily="34" charset="0"/>
              <a:buChar char="•"/>
            </a:pPr>
            <a:endParaRPr lang="en-US" sz="3000" cap="none" dirty="0">
              <a:solidFill>
                <a:schemeClr val="tx1"/>
              </a:solidFill>
              <a:effectLst/>
              <a:latin typeface="Calibri"/>
            </a:endParaRPr>
          </a:p>
          <a:p>
            <a:pPr marL="342900" lvl="0" indent="-342900" defTabSz="914400">
              <a:spcAft>
                <a:spcPts val="0"/>
              </a:spcAft>
              <a:buClrTx/>
              <a:buSzTx/>
              <a:buFont typeface="Arial" panose="020B0604020202020204" pitchFamily="34" charset="0"/>
              <a:buChar char="•"/>
            </a:pPr>
            <a:endParaRPr lang="en-US" sz="3000" cap="none" dirty="0">
              <a:solidFill>
                <a:prstClr val="black"/>
              </a:solidFill>
              <a:effectLst/>
              <a:latin typeface="Calibri"/>
            </a:endParaRPr>
          </a:p>
          <a:p>
            <a:endParaRPr lang="en-US" dirty="0"/>
          </a:p>
        </p:txBody>
      </p:sp>
    </p:spTree>
    <p:extLst>
      <p:ext uri="{BB962C8B-B14F-4D97-AF65-F5344CB8AC3E}">
        <p14:creationId xmlns:p14="http://schemas.microsoft.com/office/powerpoint/2010/main" val="243702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B3D33-F70E-4854-8DBA-5EEF39ED9C40}"/>
              </a:ext>
            </a:extLst>
          </p:cNvPr>
          <p:cNvSpPr>
            <a:spLocks noGrp="1"/>
          </p:cNvSpPr>
          <p:nvPr>
            <p:ph type="title"/>
          </p:nvPr>
        </p:nvSpPr>
        <p:spPr/>
        <p:txBody>
          <a:bodyPr/>
          <a:lstStyle/>
          <a:p>
            <a:r>
              <a:rPr lang="en-US" dirty="0"/>
              <a:t>Summary of lesson</a:t>
            </a:r>
          </a:p>
        </p:txBody>
      </p:sp>
      <p:sp>
        <p:nvSpPr>
          <p:cNvPr id="3" name="Content Placeholder 2">
            <a:extLst>
              <a:ext uri="{FF2B5EF4-FFF2-40B4-BE49-F238E27FC236}">
                <a16:creationId xmlns:a16="http://schemas.microsoft.com/office/drawing/2014/main" id="{A84F5EB6-1928-43B9-9CEA-F3D74223DA5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3796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D74F3-7107-4841-A8A9-943EAB4EE2A3}"/>
              </a:ext>
            </a:extLst>
          </p:cNvPr>
          <p:cNvSpPr>
            <a:spLocks noGrp="1"/>
          </p:cNvSpPr>
          <p:nvPr>
            <p:ph type="title"/>
          </p:nvPr>
        </p:nvSpPr>
        <p:spPr>
          <a:xfrm>
            <a:off x="1143001" y="2476500"/>
            <a:ext cx="9905998" cy="1905000"/>
          </a:xfrm>
        </p:spPr>
        <p:txBody>
          <a:bodyPr>
            <a:normAutofit/>
          </a:bodyPr>
          <a:lstStyle/>
          <a:p>
            <a:pPr algn="ctr"/>
            <a:r>
              <a:rPr lang="en-US" sz="8000" dirty="0"/>
              <a:t>Thank YOU </a:t>
            </a:r>
          </a:p>
        </p:txBody>
      </p:sp>
    </p:spTree>
    <p:extLst>
      <p:ext uri="{BB962C8B-B14F-4D97-AF65-F5344CB8AC3E}">
        <p14:creationId xmlns:p14="http://schemas.microsoft.com/office/powerpoint/2010/main" val="2824614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84</TotalTime>
  <Words>357</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Bahnschrift SemiBold</vt:lpstr>
      <vt:lpstr>Calibri</vt:lpstr>
      <vt:lpstr>Century Gothic</vt:lpstr>
      <vt:lpstr>Mesh</vt:lpstr>
      <vt:lpstr>Patient Safety</vt:lpstr>
      <vt:lpstr>Group Leader: Mohammad basel alkahil</vt:lpstr>
      <vt:lpstr>Video Title :</vt:lpstr>
      <vt:lpstr>Case Summary:</vt:lpstr>
      <vt:lpstr>Human factor   Importance of communication in health care </vt:lpstr>
      <vt:lpstr>                                  Human factor : Memory                                   </vt:lpstr>
      <vt:lpstr>Summary of lesson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Safety</dc:title>
  <dc:creator>محمد الكحيل</dc:creator>
  <cp:lastModifiedBy>محمد الكحيل</cp:lastModifiedBy>
  <cp:revision>10</cp:revision>
  <dcterms:created xsi:type="dcterms:W3CDTF">2018-02-05T15:23:13Z</dcterms:created>
  <dcterms:modified xsi:type="dcterms:W3CDTF">2018-02-07T06:11:31Z</dcterms:modified>
</cp:coreProperties>
</file>