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082E"/>
    <a:srgbClr val="5297A7"/>
    <a:srgbClr val="5BA9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70"/>
  </p:normalViewPr>
  <p:slideViewPr>
    <p:cSldViewPr snapToGrid="0" snapToObjects="1">
      <p:cViewPr>
        <p:scale>
          <a:sx n="76" d="100"/>
          <a:sy n="76" d="100"/>
        </p:scale>
        <p:origin x="1584" y="9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DB1C56-E6B0-3944-889E-723B75A2AA48}" type="datetimeFigureOut">
              <a:rPr lang="en-US" smtClean="0"/>
              <a:t>2/4/18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27868D-73A5-394A-8091-9F03EE7E2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61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27868D-73A5-394A-8091-9F03EE7E2E2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187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27868D-73A5-394A-8091-9F03EE7E2E2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9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F8A28B2-08D3-1641-BFCC-15CE133E40A4}" type="datetimeFigureOut">
              <a:rPr lang="en-US" smtClean="0"/>
              <a:t>2/4/18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0A18B6F-7147-2441-908B-C16168C42EB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A28B2-08D3-1641-BFCC-15CE133E40A4}" type="datetimeFigureOut">
              <a:rPr lang="en-US" smtClean="0"/>
              <a:t>2/4/18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8B6F-7147-2441-908B-C16168C42E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A28B2-08D3-1641-BFCC-15CE133E40A4}" type="datetimeFigureOut">
              <a:rPr lang="en-US" smtClean="0"/>
              <a:t>2/4/18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8B6F-7147-2441-908B-C16168C42E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A28B2-08D3-1641-BFCC-15CE133E40A4}" type="datetimeFigureOut">
              <a:rPr lang="en-US" smtClean="0"/>
              <a:t>2/4/18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8B6F-7147-2441-908B-C16168C42E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F8A28B2-08D3-1641-BFCC-15CE133E40A4}" type="datetimeFigureOut">
              <a:rPr lang="en-US" smtClean="0"/>
              <a:t>2/4/18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0A18B6F-7147-2441-908B-C16168C42EBE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A28B2-08D3-1641-BFCC-15CE133E40A4}" type="datetimeFigureOut">
              <a:rPr lang="en-US" smtClean="0"/>
              <a:t>2/4/18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8B6F-7147-2441-908B-C16168C42E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A28B2-08D3-1641-BFCC-15CE133E40A4}" type="datetimeFigureOut">
              <a:rPr lang="en-US" smtClean="0"/>
              <a:t>2/4/18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8B6F-7147-2441-908B-C16168C42E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A28B2-08D3-1641-BFCC-15CE133E40A4}" type="datetimeFigureOut">
              <a:rPr lang="en-US" smtClean="0"/>
              <a:t>2/4/18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8B6F-7147-2441-908B-C16168C42E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A28B2-08D3-1641-BFCC-15CE133E40A4}" type="datetimeFigureOut">
              <a:rPr lang="en-US" smtClean="0"/>
              <a:t>2/4/18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8B6F-7147-2441-908B-C16168C42E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1F8A28B2-08D3-1641-BFCC-15CE133E40A4}" type="datetimeFigureOut">
              <a:rPr lang="en-US" smtClean="0"/>
              <a:t>2/4/18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B0A18B6F-7147-2441-908B-C16168C42EB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1F8A28B2-08D3-1641-BFCC-15CE133E40A4}" type="datetimeFigureOut">
              <a:rPr lang="en-US" smtClean="0"/>
              <a:t>2/4/18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B0A18B6F-7147-2441-908B-C16168C42E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F8A28B2-08D3-1641-BFCC-15CE133E40A4}" type="datetimeFigureOut">
              <a:rPr lang="en-US" smtClean="0"/>
              <a:t>2/4/18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0A18B6F-7147-2441-908B-C16168C42EB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1945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27163" y="937751"/>
            <a:ext cx="5421131" cy="3251190"/>
          </a:xfrm>
        </p:spPr>
        <p:txBody>
          <a:bodyPr/>
          <a:lstStyle/>
          <a:p>
            <a:r>
              <a:rPr lang="en-US" sz="4800" b="1" dirty="0">
                <a:solidFill>
                  <a:schemeClr val="tx1"/>
                </a:solidFill>
                <a:latin typeface="Georgia" panose="02040502050405020303" pitchFamily="18" charset="0"/>
              </a:rPr>
              <a:t>patient safety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3" y="3594342"/>
            <a:ext cx="8045373" cy="742279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Georgia" panose="02040502050405020303" pitchFamily="18" charset="0"/>
              </a:rPr>
              <a:t>human factors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67867" y="4605866"/>
            <a:ext cx="386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B082E"/>
                </a:solidFill>
              </a:rPr>
              <a:t>GROUP 1</a:t>
            </a:r>
            <a:endParaRPr lang="en-US" sz="2400" b="1">
              <a:solidFill>
                <a:srgbClr val="0B0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71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98604" y="556046"/>
            <a:ext cx="659850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v"/>
            </a:pPr>
            <a:r>
              <a:rPr lang="en-US" sz="2800" b="1" dirty="0" smtClean="0">
                <a:solidFill>
                  <a:srgbClr val="5297A7"/>
                </a:solidFill>
              </a:rPr>
              <a:t>GROUP MEMBERS :</a:t>
            </a:r>
          </a:p>
          <a:p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sz="2400" b="1" dirty="0" smtClean="0">
                <a:solidFill>
                  <a:srgbClr val="0B082E"/>
                </a:solidFill>
              </a:rPr>
              <a:t>B</a:t>
            </a:r>
            <a:r>
              <a:rPr lang="en-US" sz="2400" dirty="0" smtClean="0">
                <a:solidFill>
                  <a:srgbClr val="0B082E"/>
                </a:solidFill>
              </a:rPr>
              <a:t>ader Ahmed </a:t>
            </a:r>
            <a:r>
              <a:rPr lang="en-US" sz="2400" b="1" dirty="0" err="1" smtClean="0">
                <a:solidFill>
                  <a:srgbClr val="0B082E"/>
                </a:solidFill>
              </a:rPr>
              <a:t>A</a:t>
            </a:r>
            <a:r>
              <a:rPr lang="en-US" sz="2400" dirty="0" err="1" smtClean="0">
                <a:solidFill>
                  <a:srgbClr val="0B082E"/>
                </a:solidFill>
              </a:rPr>
              <a:t>lshehri</a:t>
            </a:r>
            <a:endParaRPr lang="en-US" sz="2400" dirty="0" smtClean="0">
              <a:solidFill>
                <a:srgbClr val="0B082E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2400" b="1" dirty="0" smtClean="0">
                <a:solidFill>
                  <a:srgbClr val="0B082E"/>
                </a:solidFill>
              </a:rPr>
              <a:t>M</a:t>
            </a:r>
            <a:r>
              <a:rPr lang="en-US" sz="2400" dirty="0" smtClean="0">
                <a:solidFill>
                  <a:srgbClr val="0B082E"/>
                </a:solidFill>
              </a:rPr>
              <a:t>ohammad </a:t>
            </a:r>
            <a:r>
              <a:rPr lang="en-US" sz="2400" dirty="0" err="1" smtClean="0">
                <a:solidFill>
                  <a:srgbClr val="0B082E"/>
                </a:solidFill>
              </a:rPr>
              <a:t>Naem</a:t>
            </a:r>
            <a:r>
              <a:rPr lang="en-US" sz="2400" dirty="0" smtClean="0">
                <a:solidFill>
                  <a:srgbClr val="0B082E"/>
                </a:solidFill>
              </a:rPr>
              <a:t> </a:t>
            </a:r>
            <a:r>
              <a:rPr lang="en-US" sz="2400" b="1" dirty="0" err="1" smtClean="0">
                <a:solidFill>
                  <a:srgbClr val="0B082E"/>
                </a:solidFill>
              </a:rPr>
              <a:t>A</a:t>
            </a:r>
            <a:r>
              <a:rPr lang="en-US" sz="2400" dirty="0" err="1" smtClean="0">
                <a:solidFill>
                  <a:srgbClr val="0B082E"/>
                </a:solidFill>
              </a:rPr>
              <a:t>lamri</a:t>
            </a:r>
            <a:endParaRPr lang="en-US" sz="2400" dirty="0" smtClean="0">
              <a:solidFill>
                <a:srgbClr val="0B082E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2400" b="1" dirty="0" smtClean="0">
                <a:solidFill>
                  <a:srgbClr val="0B082E"/>
                </a:solidFill>
              </a:rPr>
              <a:t>A</a:t>
            </a:r>
            <a:r>
              <a:rPr lang="en-US" sz="2400" dirty="0" smtClean="0">
                <a:solidFill>
                  <a:srgbClr val="0B082E"/>
                </a:solidFill>
              </a:rPr>
              <a:t>hmed Khalid </a:t>
            </a:r>
            <a:r>
              <a:rPr lang="en-US" sz="2400" b="1" dirty="0" err="1" smtClean="0">
                <a:solidFill>
                  <a:srgbClr val="0B082E"/>
                </a:solidFill>
              </a:rPr>
              <a:t>A</a:t>
            </a:r>
            <a:r>
              <a:rPr lang="en-US" sz="2400" dirty="0" err="1" smtClean="0">
                <a:solidFill>
                  <a:srgbClr val="0B082E"/>
                </a:solidFill>
              </a:rPr>
              <a:t>lzahrani</a:t>
            </a:r>
            <a:endParaRPr lang="en-US" sz="2400" dirty="0" smtClean="0">
              <a:solidFill>
                <a:srgbClr val="0B082E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2400" b="1" dirty="0" err="1" smtClean="0">
                <a:solidFill>
                  <a:srgbClr val="0B082E"/>
                </a:solidFill>
              </a:rPr>
              <a:t>M</a:t>
            </a:r>
            <a:r>
              <a:rPr lang="en-US" sz="2400" dirty="0" err="1" smtClean="0">
                <a:solidFill>
                  <a:srgbClr val="0B082E"/>
                </a:solidFill>
              </a:rPr>
              <a:t>ohanad</a:t>
            </a:r>
            <a:r>
              <a:rPr lang="en-US" sz="2400" dirty="0" smtClean="0">
                <a:solidFill>
                  <a:srgbClr val="0B082E"/>
                </a:solidFill>
              </a:rPr>
              <a:t> Bin Ali </a:t>
            </a:r>
            <a:r>
              <a:rPr lang="en-US" sz="2400" b="1" dirty="0" err="1" smtClean="0">
                <a:solidFill>
                  <a:srgbClr val="0B082E"/>
                </a:solidFill>
              </a:rPr>
              <a:t>A</a:t>
            </a:r>
            <a:r>
              <a:rPr lang="en-US" sz="2400" dirty="0" err="1" smtClean="0">
                <a:solidFill>
                  <a:srgbClr val="0B082E"/>
                </a:solidFill>
              </a:rPr>
              <a:t>lzahrani</a:t>
            </a:r>
            <a:endParaRPr lang="en-US" sz="2400" dirty="0" smtClean="0">
              <a:solidFill>
                <a:srgbClr val="0B082E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2400" b="1" dirty="0" smtClean="0">
                <a:solidFill>
                  <a:srgbClr val="0B082E"/>
                </a:solidFill>
              </a:rPr>
              <a:t>M</a:t>
            </a:r>
            <a:r>
              <a:rPr lang="en-US" sz="2400" dirty="0" smtClean="0">
                <a:solidFill>
                  <a:srgbClr val="0B082E"/>
                </a:solidFill>
              </a:rPr>
              <a:t>ohammad </a:t>
            </a:r>
            <a:r>
              <a:rPr lang="en-US" sz="2400" dirty="0" err="1" smtClean="0">
                <a:solidFill>
                  <a:srgbClr val="0B082E"/>
                </a:solidFill>
              </a:rPr>
              <a:t>Abdulaziz</a:t>
            </a:r>
            <a:r>
              <a:rPr lang="en-US" sz="2400" dirty="0" smtClean="0">
                <a:solidFill>
                  <a:srgbClr val="0B082E"/>
                </a:solidFill>
              </a:rPr>
              <a:t> </a:t>
            </a:r>
            <a:r>
              <a:rPr lang="en-US" sz="2400" b="1" dirty="0" err="1" smtClean="0">
                <a:solidFill>
                  <a:srgbClr val="0B082E"/>
                </a:solidFill>
              </a:rPr>
              <a:t>A</a:t>
            </a:r>
            <a:r>
              <a:rPr lang="en-US" sz="2400" dirty="0" err="1" smtClean="0">
                <a:solidFill>
                  <a:srgbClr val="0B082E"/>
                </a:solidFill>
              </a:rPr>
              <a:t>lmrshod</a:t>
            </a:r>
            <a:endParaRPr lang="en-US" sz="2400" dirty="0" smtClean="0">
              <a:solidFill>
                <a:srgbClr val="0B082E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2400" b="1" dirty="0" err="1" smtClean="0">
                <a:solidFill>
                  <a:srgbClr val="0B082E"/>
                </a:solidFill>
              </a:rPr>
              <a:t>M</a:t>
            </a:r>
            <a:r>
              <a:rPr lang="en-US" sz="2400" dirty="0" err="1" smtClean="0">
                <a:solidFill>
                  <a:srgbClr val="0B082E"/>
                </a:solidFill>
              </a:rPr>
              <a:t>ubashir</a:t>
            </a:r>
            <a:r>
              <a:rPr lang="en-US" sz="2400" dirty="0" smtClean="0">
                <a:solidFill>
                  <a:srgbClr val="0B082E"/>
                </a:solidFill>
              </a:rPr>
              <a:t> Mohammed </a:t>
            </a:r>
            <a:r>
              <a:rPr lang="en-US" sz="2400" b="1" dirty="0" err="1" smtClean="0">
                <a:solidFill>
                  <a:srgbClr val="0B082E"/>
                </a:solidFill>
              </a:rPr>
              <a:t>A</a:t>
            </a:r>
            <a:r>
              <a:rPr lang="en-US" sz="2400" dirty="0" err="1" smtClean="0">
                <a:solidFill>
                  <a:srgbClr val="0B082E"/>
                </a:solidFill>
              </a:rPr>
              <a:t>lasmari</a:t>
            </a:r>
            <a:endParaRPr lang="en-US" sz="2400" dirty="0" smtClean="0">
              <a:solidFill>
                <a:srgbClr val="0B082E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2400" b="1" dirty="0" smtClean="0">
                <a:solidFill>
                  <a:srgbClr val="0B082E"/>
                </a:solidFill>
              </a:rPr>
              <a:t>F</a:t>
            </a:r>
            <a:r>
              <a:rPr lang="en-US" sz="2400" dirty="0" smtClean="0">
                <a:solidFill>
                  <a:srgbClr val="0B082E"/>
                </a:solidFill>
              </a:rPr>
              <a:t>aisal Abdullah </a:t>
            </a:r>
            <a:r>
              <a:rPr lang="en-US" sz="2400" b="1" dirty="0" err="1" smtClean="0">
                <a:solidFill>
                  <a:srgbClr val="0B082E"/>
                </a:solidFill>
              </a:rPr>
              <a:t>H</a:t>
            </a:r>
            <a:r>
              <a:rPr lang="en-US" sz="2400" dirty="0" err="1" smtClean="0">
                <a:solidFill>
                  <a:srgbClr val="0B082E"/>
                </a:solidFill>
              </a:rPr>
              <a:t>amdan</a:t>
            </a:r>
            <a:endParaRPr lang="en-US" sz="2400" dirty="0" smtClean="0">
              <a:solidFill>
                <a:srgbClr val="0B082E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endParaRPr lang="en-US" sz="2400" dirty="0" smtClean="0"/>
          </a:p>
          <a:p>
            <a:pPr marL="342900" indent="-342900">
              <a:buFont typeface="Wingdings" charset="2"/>
              <a:buChar char="v"/>
            </a:pPr>
            <a:r>
              <a:rPr lang="en-US" sz="2800" b="1" dirty="0" smtClean="0">
                <a:solidFill>
                  <a:srgbClr val="5297A7"/>
                </a:solidFill>
              </a:rPr>
              <a:t>Group Leader: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b="1" dirty="0" err="1" smtClean="0">
                <a:solidFill>
                  <a:srgbClr val="0B082E"/>
                </a:solidFill>
              </a:rPr>
              <a:t>M</a:t>
            </a:r>
            <a:r>
              <a:rPr lang="en-US" sz="2400" dirty="0" err="1" smtClean="0">
                <a:solidFill>
                  <a:srgbClr val="0B082E"/>
                </a:solidFill>
              </a:rPr>
              <a:t>uhannad</a:t>
            </a:r>
            <a:r>
              <a:rPr lang="en-US" sz="2400" dirty="0" smtClean="0">
                <a:solidFill>
                  <a:srgbClr val="0B082E"/>
                </a:solidFill>
              </a:rPr>
              <a:t> Mohammed </a:t>
            </a:r>
            <a:r>
              <a:rPr lang="en-US" sz="2400" b="1" dirty="0" err="1" smtClean="0">
                <a:solidFill>
                  <a:srgbClr val="0B082E"/>
                </a:solidFill>
              </a:rPr>
              <a:t>A</a:t>
            </a:r>
            <a:r>
              <a:rPr lang="en-US" sz="2400" dirty="0" err="1" smtClean="0">
                <a:solidFill>
                  <a:srgbClr val="0B082E"/>
                </a:solidFill>
              </a:rPr>
              <a:t>lzahrani</a:t>
            </a:r>
            <a:endParaRPr lang="en-US" sz="2400" dirty="0">
              <a:solidFill>
                <a:srgbClr val="0B0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5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25942" y="544772"/>
            <a:ext cx="10474886" cy="1492132"/>
          </a:xfrm>
          <a:ln w="28575"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txBody>
          <a:bodyPr>
            <a:normAutofit fontScale="90000"/>
          </a:bodyPr>
          <a:lstStyle/>
          <a:p>
            <a:r>
              <a:rPr lang="en-US" sz="3100" dirty="0"/>
              <a:t>Tittle of the </a:t>
            </a:r>
            <a:r>
              <a:rPr lang="en-US" sz="3100" dirty="0" smtClean="0"/>
              <a:t>video : </a:t>
            </a:r>
            <a:r>
              <a:rPr lang="en-US" sz="2000" dirty="0" err="1">
                <a:solidFill>
                  <a:srgbClr val="5297A7"/>
                </a:solidFill>
              </a:rPr>
              <a:t>TEDxSantaMonica</a:t>
            </a:r>
            <a:r>
              <a:rPr lang="en-US" sz="2000" dirty="0">
                <a:solidFill>
                  <a:srgbClr val="5297A7"/>
                </a:solidFill>
              </a:rPr>
              <a:t> - Ken Catchpole - Why Medical Error?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 </a:t>
            </a:r>
            <a:r>
              <a:rPr lang="en-US" sz="3100" dirty="0"/>
              <a:t>Link : </a:t>
            </a:r>
            <a:r>
              <a:rPr lang="en-US" sz="2000" dirty="0">
                <a:solidFill>
                  <a:srgbClr val="5297A7"/>
                </a:solidFill>
              </a:rPr>
              <a:t>https://</a:t>
            </a:r>
            <a:r>
              <a:rPr lang="en-US" sz="2000" dirty="0" err="1">
                <a:solidFill>
                  <a:srgbClr val="5297A7"/>
                </a:solidFill>
              </a:rPr>
              <a:t>www.youtube.com</a:t>
            </a:r>
            <a:r>
              <a:rPr lang="en-US" sz="2000" dirty="0">
                <a:solidFill>
                  <a:srgbClr val="5297A7"/>
                </a:solidFill>
              </a:rPr>
              <a:t>/</a:t>
            </a:r>
            <a:r>
              <a:rPr lang="en-US" sz="2000" dirty="0" err="1">
                <a:solidFill>
                  <a:srgbClr val="5297A7"/>
                </a:solidFill>
              </a:rPr>
              <a:t>watch?v</a:t>
            </a:r>
            <a:r>
              <a:rPr lang="en-US" sz="2000" dirty="0">
                <a:solidFill>
                  <a:srgbClr val="5297A7"/>
                </a:solidFill>
              </a:rPr>
              <a:t>=u6VuaxC0m5I&amp;feature=</a:t>
            </a:r>
            <a:r>
              <a:rPr lang="en-US" sz="2000" dirty="0" err="1">
                <a:solidFill>
                  <a:srgbClr val="5297A7"/>
                </a:solidFill>
              </a:rPr>
              <a:t>youtu.be</a:t>
            </a:r>
            <a:endParaRPr lang="en-US" sz="2000" dirty="0">
              <a:solidFill>
                <a:srgbClr val="5297A7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668379" y="3112170"/>
            <a:ext cx="8951495" cy="0"/>
          </a:xfrm>
          <a:prstGeom prst="line">
            <a:avLst/>
          </a:prstGeom>
          <a:ln w="984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L-Shape 14"/>
          <p:cNvSpPr/>
          <p:nvPr/>
        </p:nvSpPr>
        <p:spPr>
          <a:xfrm rot="5400000">
            <a:off x="2654969" y="3682025"/>
            <a:ext cx="786062" cy="753982"/>
          </a:xfrm>
          <a:prstGeom prst="corner">
            <a:avLst>
              <a:gd name="adj1" fmla="val 27899"/>
              <a:gd name="adj2" fmla="val 2931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301853" y="4097920"/>
            <a:ext cx="61230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B082E"/>
                </a:solidFill>
                <a:effectLst/>
                <a:latin typeface="+mj-lt"/>
                <a:ea typeface="Calibri" charset="0"/>
                <a:cs typeface="Arial" charset="0"/>
              </a:rPr>
              <a:t>SUMMARY OF THE CASE OR SCENARIO THAT PRESENTED IN THE VIDEO</a:t>
            </a:r>
            <a:r>
              <a:rPr lang="en-US" sz="3200" b="1" dirty="0" smtClean="0">
                <a:solidFill>
                  <a:srgbClr val="0B082E"/>
                </a:solidFill>
                <a:effectLst/>
                <a:latin typeface="+mj-lt"/>
              </a:rPr>
              <a:t> </a:t>
            </a:r>
            <a:endParaRPr lang="en-US" sz="3200" b="1" dirty="0">
              <a:solidFill>
                <a:srgbClr val="0B082E"/>
              </a:solidFill>
              <a:latin typeface="+mj-lt"/>
            </a:endParaRPr>
          </a:p>
        </p:txBody>
      </p:sp>
      <p:sp>
        <p:nvSpPr>
          <p:cNvPr id="18" name="L-Shape 17"/>
          <p:cNvSpPr/>
          <p:nvPr/>
        </p:nvSpPr>
        <p:spPr>
          <a:xfrm rot="16200000">
            <a:off x="9096053" y="4814189"/>
            <a:ext cx="786062" cy="753982"/>
          </a:xfrm>
          <a:prstGeom prst="corner">
            <a:avLst>
              <a:gd name="adj1" fmla="val 27899"/>
              <a:gd name="adj2" fmla="val 2931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7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297A7"/>
                </a:solidFill>
              </a:rPr>
              <a:t>Human factors:</a:t>
            </a:r>
            <a:endParaRPr lang="en-US" dirty="0">
              <a:solidFill>
                <a:srgbClr val="5297A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653437"/>
            <a:ext cx="10178322" cy="422615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900" dirty="0" smtClean="0">
                <a:solidFill>
                  <a:srgbClr val="0B082E"/>
                </a:solidFill>
              </a:rPr>
              <a:t>Distractions :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B082E"/>
                </a:solidFill>
              </a:rPr>
              <a:t>Peripheral </a:t>
            </a:r>
            <a:r>
              <a:rPr lang="en-US" sz="2800" dirty="0">
                <a:solidFill>
                  <a:srgbClr val="0B082E"/>
                </a:solidFill>
              </a:rPr>
              <a:t>noise levels or interruptions at points where concentration is </a:t>
            </a:r>
            <a:r>
              <a:rPr lang="en-US" sz="2800" dirty="0" smtClean="0">
                <a:solidFill>
                  <a:srgbClr val="0B082E"/>
                </a:solidFill>
              </a:rPr>
              <a:t>required. Distractions </a:t>
            </a:r>
            <a:r>
              <a:rPr lang="en-US" sz="2800" dirty="0">
                <a:solidFill>
                  <a:srgbClr val="0B082E"/>
                </a:solidFill>
              </a:rPr>
              <a:t>are accepted as inevitable in busy health environments. There are situations however where this can and </a:t>
            </a:r>
            <a:r>
              <a:rPr lang="en-US" sz="2800" u="sng" dirty="0">
                <a:solidFill>
                  <a:srgbClr val="0B082E"/>
                </a:solidFill>
              </a:rPr>
              <a:t>should be </a:t>
            </a:r>
            <a:r>
              <a:rPr lang="en-US" sz="2800" u="sng" dirty="0" err="1">
                <a:solidFill>
                  <a:srgbClr val="0B082E"/>
                </a:solidFill>
              </a:rPr>
              <a:t>minimised</a:t>
            </a:r>
            <a:r>
              <a:rPr lang="en-US" sz="2800" dirty="0">
                <a:solidFill>
                  <a:srgbClr val="0B082E"/>
                </a:solidFill>
              </a:rPr>
              <a:t>. </a:t>
            </a:r>
            <a:endParaRPr lang="en-US" sz="2800" dirty="0" smtClean="0">
              <a:solidFill>
                <a:srgbClr val="0B082E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0B082E"/>
                </a:solidFill>
              </a:rPr>
              <a:t>There are that tasks </a:t>
            </a:r>
            <a:r>
              <a:rPr lang="en-US" sz="2800" dirty="0">
                <a:solidFill>
                  <a:srgbClr val="0B082E"/>
                </a:solidFill>
              </a:rPr>
              <a:t>you do that require your focus and concentration and/or things that if they were done incorrectly could result in harm to a patient (examples could be giving a blood transfusion, drug prescribing and administration, giving treatment advice to a patient, performing a procedure on a patient</a:t>
            </a:r>
            <a:r>
              <a:rPr lang="en-US" sz="2800" dirty="0" smtClean="0">
                <a:solidFill>
                  <a:srgbClr val="0B082E"/>
                </a:solidFill>
              </a:rPr>
              <a:t>).</a:t>
            </a:r>
            <a:endParaRPr lang="en-US" sz="2800" dirty="0">
              <a:solidFill>
                <a:srgbClr val="0B0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06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297A7"/>
                </a:solidFill>
              </a:rPr>
              <a:t>Human factors:</a:t>
            </a:r>
            <a:endParaRPr lang="en-US" dirty="0">
              <a:solidFill>
                <a:srgbClr val="5297A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528175"/>
            <a:ext cx="10178322" cy="4351417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4000" dirty="0" smtClean="0">
                <a:solidFill>
                  <a:srgbClr val="0B082E"/>
                </a:solidFill>
              </a:rPr>
              <a:t>Stress :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3200" dirty="0" smtClean="0">
                <a:solidFill>
                  <a:srgbClr val="0B082E"/>
                </a:solidFill>
              </a:rPr>
              <a:t>we </a:t>
            </a:r>
            <a:r>
              <a:rPr lang="en-US" sz="3200" dirty="0">
                <a:solidFill>
                  <a:srgbClr val="0B082E"/>
                </a:solidFill>
              </a:rPr>
              <a:t>bring our whole selves to work. Other life pressures can be intermittently forgotten if we are busy but ultimately they are still with you as you work. Stress may be a result of these personal factors or due to the high pressure exerted by our workload or an emergency situation but can result in a </a:t>
            </a:r>
            <a:r>
              <a:rPr lang="en-US" sz="3200" u="sng" dirty="0">
                <a:solidFill>
                  <a:srgbClr val="0B082E"/>
                </a:solidFill>
              </a:rPr>
              <a:t>lack of focus or concentration</a:t>
            </a:r>
            <a:r>
              <a:rPr lang="en-US" sz="3200" dirty="0">
                <a:solidFill>
                  <a:srgbClr val="0B082E"/>
                </a:solidFill>
              </a:rPr>
              <a:t>, or </a:t>
            </a:r>
            <a:r>
              <a:rPr lang="en-US" sz="3200" u="sng" dirty="0">
                <a:solidFill>
                  <a:srgbClr val="0B082E"/>
                </a:solidFill>
              </a:rPr>
              <a:t>becoming overly focused</a:t>
            </a:r>
            <a:r>
              <a:rPr lang="en-US" sz="3200" dirty="0">
                <a:solidFill>
                  <a:srgbClr val="0B082E"/>
                </a:solidFill>
              </a:rPr>
              <a:t> on details at the expense of the wider context</a:t>
            </a:r>
            <a:r>
              <a:rPr lang="en-US" sz="3200" dirty="0" smtClean="0">
                <a:solidFill>
                  <a:srgbClr val="0B082E"/>
                </a:solidFill>
              </a:rPr>
              <a:t>.</a:t>
            </a:r>
            <a:endParaRPr lang="en-AU" sz="3200" dirty="0">
              <a:solidFill>
                <a:srgbClr val="0B0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0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1120321"/>
            <a:ext cx="10178322" cy="1492132"/>
          </a:xfrm>
        </p:spPr>
        <p:txBody>
          <a:bodyPr/>
          <a:lstStyle/>
          <a:p>
            <a:r>
              <a:rPr lang="en-US" dirty="0"/>
              <a:t>Summaries the </a:t>
            </a:r>
            <a:r>
              <a:rPr lang="en-US" dirty="0" smtClean="0"/>
              <a:t>Lesson learned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7056" r="90000">
                        <a14:foregroundMark x1="55111" y1="27750" x2="55111" y2="27750"/>
                        <a14:foregroundMark x1="43000" y1="23917" x2="43000" y2="23917"/>
                        <a14:foregroundMark x1="34889" y1="20833" x2="34889" y2="20833"/>
                        <a14:foregroundMark x1="24333" y1="24417" x2="24333" y2="24417"/>
                        <a14:foregroundMark x1="14444" y1="27000" x2="14444" y2="27000"/>
                        <a14:foregroundMark x1="71056" y1="40167" x2="71056" y2="40167"/>
                        <a14:foregroundMark x1="71222" y1="26333" x2="71222" y2="26333"/>
                        <a14:foregroundMark x1="62778" y1="25833" x2="62778" y2="25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841" y="2764853"/>
            <a:ext cx="6139721" cy="409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10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/>
        <a:ea typeface=""/>
        <a:cs typeface=""/>
      </a:majorFont>
      <a:minorFont>
        <a:latin typeface="Gill Sans MT"/>
        <a:ea typeface=""/>
        <a:cs typeface="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328</TotalTime>
  <Words>245</Words>
  <Application>Microsoft Macintosh PowerPoint</Application>
  <PresentationFormat>Widescreen</PresentationFormat>
  <Paragraphs>27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Calibri</vt:lpstr>
      <vt:lpstr>Georgia</vt:lpstr>
      <vt:lpstr>Gill Sans MT</vt:lpstr>
      <vt:lpstr>Impact</vt:lpstr>
      <vt:lpstr>Wingdings</vt:lpstr>
      <vt:lpstr>Arial</vt:lpstr>
      <vt:lpstr>Badge</vt:lpstr>
      <vt:lpstr>patient safety</vt:lpstr>
      <vt:lpstr>PowerPoint Presentation</vt:lpstr>
      <vt:lpstr>Tittle of the video : TEDxSantaMonica - Ken Catchpole - Why Medical Error?   Link : https://www.youtube.com/watch?v=u6VuaxC0m5I&amp;feature=youtu.be</vt:lpstr>
      <vt:lpstr>Human factors:</vt:lpstr>
      <vt:lpstr>Human factors:</vt:lpstr>
      <vt:lpstr>Summaries the Lesson learned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patient safety</dc:title>
  <dc:creator>مهند</dc:creator>
  <cp:lastModifiedBy>مهند</cp:lastModifiedBy>
  <cp:revision>11</cp:revision>
  <dcterms:created xsi:type="dcterms:W3CDTF">2018-02-03T19:02:26Z</dcterms:created>
  <dcterms:modified xsi:type="dcterms:W3CDTF">2018-02-04T09:51:11Z</dcterms:modified>
</cp:coreProperties>
</file>