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56" r:id="rId5"/>
    <p:sldId id="265" r:id="rId6"/>
    <p:sldId id="266" r:id="rId7"/>
    <p:sldId id="267" r:id="rId8"/>
    <p:sldId id="272" r:id="rId9"/>
    <p:sldId id="268" r:id="rId10"/>
    <p:sldId id="270" r:id="rId11"/>
    <p:sldId id="269"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294" autoAdjust="0"/>
  </p:normalViewPr>
  <p:slideViewPr>
    <p:cSldViewPr snapToGrid="0">
      <p:cViewPr varScale="1">
        <p:scale>
          <a:sx n="116" d="100"/>
          <a:sy n="116" d="100"/>
        </p:scale>
        <p:origin x="336" y="108"/>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2/4/2018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2/4/2018</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 y="0"/>
            <a:ext cx="12188826"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9" name="Rectangle 8"/>
          <p:cNvSpPr/>
          <p:nvPr/>
        </p:nvSpPr>
        <p:spPr>
          <a:xfrm>
            <a:off x="-1" y="5102352"/>
            <a:ext cx="12188826" cy="17556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0" y="2286000"/>
            <a:ext cx="9601200" cy="1517904"/>
          </a:xfrm>
        </p:spPr>
        <p:txBody>
          <a:bodyPr anchor="b"/>
          <a:lstStyle>
            <a:lvl1pPr algn="ctr">
              <a:defRPr sz="5400"/>
            </a:lvl1pPr>
          </a:lstStyle>
          <a:p>
            <a:r>
              <a:rPr lang="en-US" smtClean="0"/>
              <a:t>Click to edit Master title style</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FDE056B7-329B-4E98-A7DE-1095F29C9987}" type="datetime1">
              <a:rPr lang="en-US" smtClean="0"/>
              <a:t>2/4/2018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6B30EAD2-84F0-424D-85FA-C85CE5D7B84D}" type="datetime1">
              <a:rPr lang="en-US" smtClean="0"/>
              <a:t>2/4/2018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7272A335-28DE-461F-86D4-4A540BEA59B0}" type="datetime1">
              <a:rPr lang="en-US" smtClean="0"/>
              <a:t>2/4/2018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27432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295400" y="2130552"/>
            <a:ext cx="9601200" cy="2359152"/>
          </a:xfrm>
        </p:spPr>
        <p:txBody>
          <a:bodyPr anchor="b">
            <a:normAutofit/>
          </a:bodyPr>
          <a:lstStyle>
            <a:lvl1pPr algn="ctr">
              <a:defRPr sz="5400" b="0" baseline="0">
                <a:solidFill>
                  <a:schemeClr val="bg1">
                    <a:lumMod val="7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cap="all" baseline="0">
                <a:solidFill>
                  <a:schemeClr val="bg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EA5CF9C1-51F7-4E92-A279-1FFCE980DDD9}" type="datetime1">
              <a:rPr lang="en-US" smtClean="0"/>
              <a:t>2/4/2018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r>
              <a:rPr lang="en-US"/>
              <a:t>Add a footer</a:t>
            </a:r>
            <a:endParaRPr/>
          </a:p>
        </p:txBody>
      </p:sp>
      <p:sp>
        <p:nvSpPr>
          <p:cNvPr id="5" name="Date Placeholder 4"/>
          <p:cNvSpPr>
            <a:spLocks noGrp="1"/>
          </p:cNvSpPr>
          <p:nvPr>
            <p:ph type="dt" sz="half" idx="10"/>
          </p:nvPr>
        </p:nvSpPr>
        <p:spPr/>
        <p:txBody>
          <a:bodyPr/>
          <a:lstStyle/>
          <a:p>
            <a:fld id="{DC1A038D-FDC8-4BB1-AD53-DEF36236CCF5}" type="datetime1">
              <a:rPr lang="en-US" smtClean="0"/>
              <a:t>2/4/2018</a:t>
            </a:fld>
            <a:endParaRPr/>
          </a:p>
        </p:txBody>
      </p:sp>
      <p:sp>
        <p:nvSpPr>
          <p:cNvPr id="7" name="Slide Number Placeholder 6"/>
          <p:cNvSpPr>
            <a:spLocks noGrp="1"/>
          </p:cNvSpPr>
          <p:nvPr>
            <p:ph type="sldNum" sz="quarter" idx="12"/>
          </p:nvPr>
        </p:nvSpPr>
        <p:spPr/>
        <p:txBody>
          <a:bodyPr/>
          <a:lstStyle/>
          <a:p>
            <a:fld id="{0D06EF73-9DB8-4763-865F-2F88181A4732}" type="slidenum">
              <a:rPr/>
              <a:t>‹#›</a:t>
            </a:fld>
            <a:endParaRPr/>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r>
              <a:rPr lang="en-US"/>
              <a:t>Add a footer</a:t>
            </a:r>
            <a:endParaRPr/>
          </a:p>
        </p:txBody>
      </p:sp>
      <p:sp>
        <p:nvSpPr>
          <p:cNvPr id="7" name="Date Placeholder 6"/>
          <p:cNvSpPr>
            <a:spLocks noGrp="1"/>
          </p:cNvSpPr>
          <p:nvPr>
            <p:ph type="dt" sz="half" idx="10"/>
          </p:nvPr>
        </p:nvSpPr>
        <p:spPr/>
        <p:txBody>
          <a:bodyPr/>
          <a:lstStyle/>
          <a:p>
            <a:fld id="{E13729E3-7C8F-407D-B4C1-8AD873D40758}" type="datetime1">
              <a:rPr lang="en-US" smtClean="0"/>
              <a:t>2/4/2018</a:t>
            </a:fld>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p:txBody>
          <a:bodyPr/>
          <a:lstStyle/>
          <a:p>
            <a:r>
              <a:rPr lang="en-US"/>
              <a:t>Add a footer</a:t>
            </a:r>
            <a:endParaRPr/>
          </a:p>
        </p:txBody>
      </p:sp>
      <p:sp>
        <p:nvSpPr>
          <p:cNvPr id="3" name="Date Placeholder 2"/>
          <p:cNvSpPr>
            <a:spLocks noGrp="1"/>
          </p:cNvSpPr>
          <p:nvPr>
            <p:ph type="dt" sz="half" idx="10"/>
          </p:nvPr>
        </p:nvSpPr>
        <p:spPr/>
        <p:txBody>
          <a:bodyPr/>
          <a:lstStyle/>
          <a:p>
            <a:fld id="{0D0605C7-DA32-47E3-8E60-0B60D86BAF89}" type="datetime1">
              <a:rPr lang="en-US" smtClean="0"/>
              <a:t>2/4/2018</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3" name="Footer Placeholder 2"/>
          <p:cNvSpPr>
            <a:spLocks noGrp="1"/>
          </p:cNvSpPr>
          <p:nvPr>
            <p:ph type="ftr" sz="quarter" idx="11"/>
          </p:nvPr>
        </p:nvSpPr>
        <p:spPr/>
        <p:txBody>
          <a:bodyPr/>
          <a:lstStyle/>
          <a:p>
            <a:r>
              <a:rPr lang="en-US"/>
              <a:t>Add a footer</a:t>
            </a:r>
            <a:endParaRPr/>
          </a:p>
        </p:txBody>
      </p:sp>
      <p:sp>
        <p:nvSpPr>
          <p:cNvPr id="2" name="Date Placeholder 1"/>
          <p:cNvSpPr>
            <a:spLocks noGrp="1"/>
          </p:cNvSpPr>
          <p:nvPr>
            <p:ph type="dt" sz="half" idx="10"/>
          </p:nvPr>
        </p:nvSpPr>
        <p:spPr/>
        <p:txBody>
          <a:bodyPr/>
          <a:lstStyle/>
          <a:p>
            <a:fld id="{CA89260F-252E-49E9-8B36-9D774100BA25}" type="datetime1">
              <a:rPr lang="en-US" smtClean="0"/>
              <a:t>2/4/2018</a:t>
            </a:fld>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smtClean="0"/>
              <a:t>Click to edit Master title style</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a:t>Add a footer</a:t>
            </a:r>
            <a:endParaRPr/>
          </a:p>
        </p:txBody>
      </p:sp>
      <p:sp>
        <p:nvSpPr>
          <p:cNvPr id="5" name="Date Placeholder 4"/>
          <p:cNvSpPr>
            <a:spLocks noGrp="1"/>
          </p:cNvSpPr>
          <p:nvPr>
            <p:ph type="dt" sz="half" idx="10"/>
          </p:nvPr>
        </p:nvSpPr>
        <p:spPr/>
        <p:txBody>
          <a:bodyPr/>
          <a:lstStyle/>
          <a:p>
            <a:fld id="{2AB5DA44-6BB8-4FCD-946A-1E2EFA3D1A5F}" type="datetime1">
              <a:rPr lang="en-US" smtClean="0"/>
              <a:t>2/4/2018</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301752" y="502920"/>
            <a:ext cx="6702552" cy="5843016"/>
          </a:xfrm>
          <a:solidFill>
            <a:schemeClr val="accent1">
              <a:lumMod val="40000"/>
              <a:lumOff val="60000"/>
            </a:schemeClr>
          </a:solidFill>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a:t>Add a footer</a:t>
            </a:r>
            <a:endParaRPr/>
          </a:p>
        </p:txBody>
      </p:sp>
      <p:sp>
        <p:nvSpPr>
          <p:cNvPr id="5" name="Date Placeholder 4"/>
          <p:cNvSpPr>
            <a:spLocks noGrp="1"/>
          </p:cNvSpPr>
          <p:nvPr>
            <p:ph type="dt" sz="half" idx="10"/>
          </p:nvPr>
        </p:nvSpPr>
        <p:spPr/>
        <p:txBody>
          <a:bodyPr/>
          <a:lstStyle/>
          <a:p>
            <a:fld id="{5052C8DE-E6DB-42D9-BE6D-D9F39E19B42A}" type="datetime1">
              <a:rPr lang="en-US" smtClean="0"/>
              <a:t>2/4/2018</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58368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bg1">
                    <a:lumMod val="75000"/>
                  </a:schemeClr>
                </a:solidFill>
              </a:defRPr>
            </a:lvl1pPr>
          </a:lstStyle>
          <a:p>
            <a:r>
              <a:rPr lang="en-US"/>
              <a:t>Add a footer</a:t>
            </a: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1100" baseline="0">
                <a:solidFill>
                  <a:schemeClr val="bg1">
                    <a:lumMod val="75000"/>
                  </a:schemeClr>
                </a:solidFill>
              </a:defRPr>
            </a:lvl1pPr>
          </a:lstStyle>
          <a:p>
            <a:fld id="{2A66FFC4-1542-4DAA-837B-D6921D33E8CC}" type="datetime1">
              <a:rPr lang="en-US" smtClean="0"/>
              <a:pPr/>
              <a:t>2/4/2018</a:t>
            </a:fld>
            <a:endParaRPr lang="en-US"/>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baseline="0">
                <a:solidFill>
                  <a:schemeClr val="bg1">
                    <a:lumMod val="75000"/>
                  </a:schemeClr>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25637609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Patient Safety</a:t>
            </a:r>
            <a:endParaRPr lang="en-US" dirty="0"/>
          </a:p>
        </p:txBody>
      </p:sp>
      <p:sp>
        <p:nvSpPr>
          <p:cNvPr id="3" name="Subtitle 2"/>
          <p:cNvSpPr>
            <a:spLocks noGrp="1"/>
          </p:cNvSpPr>
          <p:nvPr>
            <p:ph type="subTitle" idx="1"/>
          </p:nvPr>
        </p:nvSpPr>
        <p:spPr/>
        <p:txBody>
          <a:bodyPr/>
          <a:lstStyle/>
          <a:p>
            <a:r>
              <a:rPr lang="en-US" dirty="0" smtClean="0"/>
              <a:t>Human factors</a:t>
            </a:r>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4714476" y="1626356"/>
            <a:ext cx="2763047" cy="4902035"/>
          </a:xfrm>
        </p:spPr>
        <p:txBody>
          <a:bodyPr>
            <a:normAutofit fontScale="92500" lnSpcReduction="20000"/>
          </a:bodyPr>
          <a:lstStyle/>
          <a:p>
            <a:r>
              <a:rPr lang="en-US" sz="2100" b="1" u="sng" dirty="0" smtClean="0"/>
              <a:t>Group members : </a:t>
            </a:r>
            <a:endParaRPr lang="en-US" sz="2100" dirty="0" smtClean="0"/>
          </a:p>
          <a:p>
            <a:pPr>
              <a:buFont typeface="Wingdings" panose="05000000000000000000" pitchFamily="2" charset="2"/>
              <a:buChar char="v"/>
            </a:pPr>
            <a:r>
              <a:rPr lang="en-US" sz="2100" dirty="0" smtClean="0"/>
              <a:t>Mohammad Almutlaq</a:t>
            </a:r>
          </a:p>
          <a:p>
            <a:pPr>
              <a:buFont typeface="Wingdings" panose="05000000000000000000" pitchFamily="2" charset="2"/>
              <a:buChar char="v"/>
            </a:pPr>
            <a:r>
              <a:rPr lang="en-US" sz="2100" dirty="0" smtClean="0"/>
              <a:t>Basheer Alotaibi</a:t>
            </a:r>
          </a:p>
          <a:p>
            <a:pPr>
              <a:buFont typeface="Wingdings" panose="05000000000000000000" pitchFamily="2" charset="2"/>
              <a:buChar char="v"/>
            </a:pPr>
            <a:r>
              <a:rPr lang="en-US" sz="2100" dirty="0" smtClean="0"/>
              <a:t>Mohammed </a:t>
            </a:r>
            <a:r>
              <a:rPr lang="en-US" sz="2100" dirty="0"/>
              <a:t> </a:t>
            </a:r>
            <a:r>
              <a:rPr lang="en-US" sz="2100" dirty="0" smtClean="0"/>
              <a:t>Bin </a:t>
            </a:r>
            <a:r>
              <a:rPr lang="en-US" sz="2100" dirty="0" err="1" smtClean="0"/>
              <a:t>Naseef</a:t>
            </a:r>
            <a:endParaRPr lang="en-US" sz="2100" smtClean="0"/>
          </a:p>
          <a:p>
            <a:pPr>
              <a:buFont typeface="Wingdings" panose="05000000000000000000" pitchFamily="2" charset="2"/>
              <a:buChar char="v"/>
            </a:pPr>
            <a:r>
              <a:rPr lang="en-US" sz="2100" smtClean="0"/>
              <a:t>Mohammed </a:t>
            </a:r>
            <a:r>
              <a:rPr lang="en-US" sz="2100" dirty="0" smtClean="0"/>
              <a:t>Alayed</a:t>
            </a:r>
          </a:p>
          <a:p>
            <a:pPr>
              <a:buFont typeface="Wingdings" panose="05000000000000000000" pitchFamily="2" charset="2"/>
              <a:buChar char="v"/>
            </a:pPr>
            <a:r>
              <a:rPr lang="en-US" sz="2100" dirty="0" smtClean="0"/>
              <a:t>Abdulrahman Almalki</a:t>
            </a:r>
          </a:p>
          <a:p>
            <a:pPr>
              <a:buFont typeface="Wingdings" panose="05000000000000000000" pitchFamily="2" charset="2"/>
              <a:buChar char="v"/>
            </a:pPr>
            <a:r>
              <a:rPr lang="en-US" sz="2100" dirty="0" smtClean="0"/>
              <a:t>Abdullah Alotaibi</a:t>
            </a:r>
          </a:p>
          <a:p>
            <a:pPr>
              <a:buFont typeface="Wingdings" panose="05000000000000000000" pitchFamily="2" charset="2"/>
              <a:buChar char="v"/>
            </a:pPr>
            <a:r>
              <a:rPr lang="en-US" sz="2100" dirty="0" smtClean="0"/>
              <a:t>Ahmed Alsalloum</a:t>
            </a:r>
          </a:p>
          <a:p>
            <a:pPr>
              <a:buFont typeface="Wingdings" panose="05000000000000000000" pitchFamily="2" charset="2"/>
              <a:buChar char="v"/>
            </a:pPr>
            <a:r>
              <a:rPr lang="en-US" sz="2100" dirty="0" smtClean="0"/>
              <a:t>Abdullatif Alabdullatif</a:t>
            </a:r>
          </a:p>
          <a:p>
            <a:pPr>
              <a:buFont typeface="Wingdings" panose="05000000000000000000" pitchFamily="2" charset="2"/>
              <a:buChar char="v"/>
            </a:pPr>
            <a:r>
              <a:rPr lang="en-US" sz="2100" dirty="0" smtClean="0"/>
              <a:t>Omar Qattan</a:t>
            </a:r>
          </a:p>
          <a:p>
            <a:pPr>
              <a:buFont typeface="Wingdings" panose="05000000000000000000" pitchFamily="2" charset="2"/>
              <a:buChar char="v"/>
            </a:pPr>
            <a:r>
              <a:rPr lang="en-US" sz="2100" dirty="0" smtClean="0"/>
              <a:t>Waleed Aljamal</a:t>
            </a:r>
          </a:p>
          <a:p>
            <a:pPr>
              <a:buFont typeface="Wingdings" panose="05000000000000000000" pitchFamily="2" charset="2"/>
              <a:buChar char="v"/>
            </a:pPr>
            <a:endParaRPr lang="en-US" sz="2100" dirty="0" smtClean="0"/>
          </a:p>
          <a:p>
            <a:pPr>
              <a:buFont typeface="Wingdings" panose="05000000000000000000" pitchFamily="2" charset="2"/>
              <a:buChar char="v"/>
            </a:pPr>
            <a:endParaRPr lang="en-US" sz="2100" dirty="0"/>
          </a:p>
          <a:p>
            <a:pPr marL="502920" indent="-457200">
              <a:buFont typeface="+mj-lt"/>
              <a:buAutoNum type="arabicPeriod"/>
            </a:pPr>
            <a:endParaRPr lang="en-US" dirty="0" smtClean="0"/>
          </a:p>
          <a:p>
            <a:endParaRPr lang="en-US" dirty="0"/>
          </a:p>
        </p:txBody>
      </p:sp>
      <p:sp>
        <p:nvSpPr>
          <p:cNvPr id="4" name="Content Placeholder 13"/>
          <p:cNvSpPr txBox="1">
            <a:spLocks/>
          </p:cNvSpPr>
          <p:nvPr/>
        </p:nvSpPr>
        <p:spPr>
          <a:xfrm>
            <a:off x="1464457" y="1626356"/>
            <a:ext cx="2763047" cy="4902035"/>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a:lstStyle>
          <a:p>
            <a:r>
              <a:rPr lang="en-US" sz="2100" b="1" u="sng" dirty="0" smtClean="0"/>
              <a:t>Group leader:</a:t>
            </a:r>
            <a:endParaRPr lang="en-US" sz="2100" dirty="0" smtClean="0"/>
          </a:p>
          <a:p>
            <a:pPr>
              <a:buFont typeface="Wingdings" panose="05000000000000000000" pitchFamily="2" charset="2"/>
              <a:buChar char="v"/>
            </a:pPr>
            <a:r>
              <a:rPr lang="en-US" sz="2100" dirty="0" smtClean="0"/>
              <a:t>Faisal Alfawaz</a:t>
            </a:r>
          </a:p>
          <a:p>
            <a:pPr marL="502920" indent="-457200">
              <a:buFont typeface="+mj-lt"/>
              <a:buAutoNum type="arabicPeriod"/>
            </a:pPr>
            <a:endParaRPr lang="en-US" dirty="0" smtClean="0"/>
          </a:p>
          <a:p>
            <a:endParaRPr lang="en-US" dirty="0"/>
          </a:p>
        </p:txBody>
      </p:sp>
      <p:sp>
        <p:nvSpPr>
          <p:cNvPr id="2" name="Title 1"/>
          <p:cNvSpPr>
            <a:spLocks noGrp="1"/>
          </p:cNvSpPr>
          <p:nvPr>
            <p:ph type="title"/>
          </p:nvPr>
        </p:nvSpPr>
        <p:spPr>
          <a:xfrm>
            <a:off x="1341119" y="388484"/>
            <a:ext cx="9509760" cy="1233424"/>
          </a:xfrm>
        </p:spPr>
        <p:txBody>
          <a:bodyPr/>
          <a:lstStyle/>
          <a:p>
            <a:endParaRPr lang="en-US"/>
          </a:p>
        </p:txBody>
      </p:sp>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Transparency, Compassion and Truth in Medical Errors</a:t>
            </a:r>
            <a:endParaRPr lang="en-US" dirty="0"/>
          </a:p>
        </p:txBody>
      </p:sp>
      <p:sp>
        <p:nvSpPr>
          <p:cNvPr id="3" name="Content Placeholder 2"/>
          <p:cNvSpPr>
            <a:spLocks noGrp="1"/>
          </p:cNvSpPr>
          <p:nvPr>
            <p:ph idx="1"/>
          </p:nvPr>
        </p:nvSpPr>
        <p:spPr/>
        <p:txBody>
          <a:bodyPr/>
          <a:lstStyle/>
          <a:p>
            <a:r>
              <a:rPr lang="en-US" dirty="0" smtClean="0"/>
              <a:t>Video Link: https:/youtu.be/qmaY9DEzBzl</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5929" y="2570455"/>
            <a:ext cx="9124987" cy="3660291"/>
          </a:xfrm>
          <a:prstGeom prst="rect">
            <a:avLst/>
          </a:prstGeom>
        </p:spPr>
      </p:pic>
    </p:spTree>
    <p:extLst>
      <p:ext uri="{BB962C8B-B14F-4D97-AF65-F5344CB8AC3E}">
        <p14:creationId xmlns:p14="http://schemas.microsoft.com/office/powerpoint/2010/main" val="2056810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127391"/>
            <a:ext cx="9509760" cy="1233424"/>
          </a:xfrm>
        </p:spPr>
        <p:txBody>
          <a:bodyPr/>
          <a:lstStyle/>
          <a:p>
            <a:pPr algn="ctr"/>
            <a:r>
              <a:rPr lang="en-US" dirty="0"/>
              <a:t>Summary of the case </a:t>
            </a:r>
          </a:p>
        </p:txBody>
      </p:sp>
      <p:sp>
        <p:nvSpPr>
          <p:cNvPr id="3" name="Content Placeholder 2"/>
          <p:cNvSpPr>
            <a:spLocks noGrp="1"/>
          </p:cNvSpPr>
          <p:nvPr>
            <p:ph idx="1"/>
          </p:nvPr>
        </p:nvSpPr>
        <p:spPr/>
        <p:txBody>
          <a:bodyPr/>
          <a:lstStyle/>
          <a:p>
            <a:r>
              <a:rPr lang="en-US" dirty="0" smtClean="0"/>
              <a:t> First of all </a:t>
            </a:r>
            <a:r>
              <a:rPr lang="en-US" dirty="0"/>
              <a:t>Leilani </a:t>
            </a:r>
            <a:r>
              <a:rPr lang="en-US" dirty="0" smtClean="0"/>
              <a:t>Schweitzer has a baby called Gabriel.  He is 20 months old. </a:t>
            </a:r>
            <a:endParaRPr lang="en-US" dirty="0"/>
          </a:p>
          <a:p>
            <a:r>
              <a:rPr lang="en-US" dirty="0" smtClean="0"/>
              <a:t>Gabriel was admitted to a local hospital and they misdiagnosed him. Then he got sick one day but this time his mother took him to a university hospital  for children. At that night the doctors put wires on his chest to monitor his breathing and heart beat. So when there is a little change in his value the alarms go off. Then the nurse saw how much the mother is tired. So out of compassion the nurse turns off the alarms in the room and she turned off the alarms in the nurse station and her pager as well. </a:t>
            </a:r>
          </a:p>
          <a:p>
            <a:r>
              <a:rPr lang="en-US" dirty="0" smtClean="0"/>
              <a:t>As a result when Gabriel’s heart beating stopped there was complete silence and the mother didn’t wake up until the room was filled with doctors and nurses and she heard “cold blue”.</a:t>
            </a:r>
          </a:p>
          <a:p>
            <a:r>
              <a:rPr lang="en-US" dirty="0" smtClean="0"/>
              <a:t>Finally, Gabriel died on the following day. </a:t>
            </a:r>
            <a:endParaRPr lang="en-US" dirty="0"/>
          </a:p>
        </p:txBody>
      </p:sp>
    </p:spTree>
    <p:extLst>
      <p:ext uri="{BB962C8B-B14F-4D97-AF65-F5344CB8AC3E}">
        <p14:creationId xmlns:p14="http://schemas.microsoft.com/office/powerpoint/2010/main" val="2382508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Factors - Really knowing your equipment</a:t>
            </a:r>
            <a:endParaRPr lang="en-US" dirty="0"/>
          </a:p>
        </p:txBody>
      </p:sp>
      <p:sp>
        <p:nvSpPr>
          <p:cNvPr id="3" name="Content Placeholder 2"/>
          <p:cNvSpPr>
            <a:spLocks noGrp="1"/>
          </p:cNvSpPr>
          <p:nvPr>
            <p:ph idx="1"/>
          </p:nvPr>
        </p:nvSpPr>
        <p:spPr>
          <a:xfrm>
            <a:off x="247135" y="1795849"/>
            <a:ext cx="11944865" cy="4761469"/>
          </a:xfrm>
        </p:spPr>
        <p:txBody>
          <a:bodyPr>
            <a:normAutofit fontScale="70000" lnSpcReduction="20000"/>
          </a:bodyPr>
          <a:lstStyle/>
          <a:p>
            <a:pPr marL="0" indent="0">
              <a:buNone/>
            </a:pPr>
            <a:r>
              <a:rPr lang="en-US" sz="2600" dirty="0"/>
              <a:t>Although the nurse knew exactly how to operate the monitor she didn’t know the full effects of what she was doing </a:t>
            </a:r>
          </a:p>
          <a:p>
            <a:pPr marL="0" indent="0">
              <a:buNone/>
            </a:pPr>
            <a:endParaRPr lang="en-US" sz="2600" dirty="0"/>
          </a:p>
          <a:p>
            <a:pPr marL="457200" indent="-457200"/>
            <a:r>
              <a:rPr lang="en-US" sz="2600" b="1" u="sng" dirty="0"/>
              <a:t>How do we know this?</a:t>
            </a:r>
          </a:p>
          <a:p>
            <a:pPr marL="0" indent="0">
              <a:buNone/>
            </a:pPr>
            <a:endParaRPr lang="en-US" sz="2600" dirty="0"/>
          </a:p>
          <a:p>
            <a:pPr marL="0" indent="0">
              <a:buNone/>
            </a:pPr>
            <a:r>
              <a:rPr lang="en-US" sz="2600" dirty="0"/>
              <a:t>Because it was said that she went through 7 screens to turn off all alarms but hadn’t realized that it would also turn them off </a:t>
            </a:r>
            <a:r>
              <a:rPr lang="en-US" sz="2600" dirty="0" smtClean="0"/>
              <a:t>everywhere</a:t>
            </a:r>
          </a:p>
          <a:p>
            <a:pPr marL="0" indent="0">
              <a:buNone/>
            </a:pPr>
            <a:endParaRPr lang="en-US" sz="2600" dirty="0"/>
          </a:p>
          <a:p>
            <a:pPr marL="0" indent="0">
              <a:buNone/>
            </a:pPr>
            <a:endParaRPr lang="en-US" sz="2600" dirty="0" smtClean="0"/>
          </a:p>
          <a:p>
            <a:r>
              <a:rPr lang="en-US" sz="2600" dirty="0" smtClean="0"/>
              <a:t>  </a:t>
            </a:r>
            <a:r>
              <a:rPr lang="en-US" sz="2600" b="1" u="sng" dirty="0" smtClean="0"/>
              <a:t>How </a:t>
            </a:r>
            <a:r>
              <a:rPr lang="en-US" sz="2600" b="1" u="sng" dirty="0"/>
              <a:t>to fix this problem/Human </a:t>
            </a:r>
            <a:r>
              <a:rPr lang="en-US" sz="2600" b="1" u="sng" dirty="0" smtClean="0"/>
              <a:t>Factor?</a:t>
            </a:r>
            <a:endParaRPr lang="en-US" sz="2600" b="1" u="sng" dirty="0"/>
          </a:p>
          <a:p>
            <a:pPr marL="0" indent="0">
              <a:buNone/>
            </a:pPr>
            <a:endParaRPr lang="en-US" sz="2600" u="sng" dirty="0"/>
          </a:p>
          <a:p>
            <a:pPr marL="0" indent="0">
              <a:buNone/>
            </a:pPr>
            <a:r>
              <a:rPr lang="en-US" sz="2600" dirty="0"/>
              <a:t>Better programs for teaching staff about the equipment ,not just how to operate them but the full effects of the use and the dangers that could arise from their actions </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658614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Factors - Transparency</a:t>
            </a:r>
            <a:endParaRPr lang="en-US" dirty="0"/>
          </a:p>
        </p:txBody>
      </p:sp>
      <p:sp>
        <p:nvSpPr>
          <p:cNvPr id="3" name="Content Placeholder 2"/>
          <p:cNvSpPr>
            <a:spLocks noGrp="1"/>
          </p:cNvSpPr>
          <p:nvPr>
            <p:ph idx="1"/>
          </p:nvPr>
        </p:nvSpPr>
        <p:spPr/>
        <p:txBody>
          <a:bodyPr/>
          <a:lstStyle/>
          <a:p>
            <a:pPr marL="45720" indent="0">
              <a:buNone/>
            </a:pPr>
            <a:r>
              <a:rPr lang="en-US" b="1" u="sng" dirty="0"/>
              <a:t>Transparency :</a:t>
            </a:r>
          </a:p>
          <a:p>
            <a:r>
              <a:rPr lang="en-US" dirty="0"/>
              <a:t>Being open and honest when the unexpected happens . </a:t>
            </a:r>
          </a:p>
          <a:p>
            <a:r>
              <a:rPr lang="en-US" dirty="0"/>
              <a:t>We can learn from our mistakes we can find the deadly system failures and we can act to fix them . Like when all the other hospitals using the same equipment were alerted to the vulnerability . </a:t>
            </a:r>
          </a:p>
          <a:p>
            <a:r>
              <a:rPr lang="en-US" dirty="0"/>
              <a:t>Transparency in medicine will save us money and make us safer.</a:t>
            </a:r>
          </a:p>
          <a:p>
            <a:r>
              <a:rPr lang="en-US" dirty="0"/>
              <a:t>Transparency is healing by finding the truth and it can take away the infection of guilt and doubt.</a:t>
            </a:r>
          </a:p>
          <a:p>
            <a:endParaRPr lang="en-US" dirty="0"/>
          </a:p>
        </p:txBody>
      </p:sp>
    </p:spTree>
    <p:extLst>
      <p:ext uri="{BB962C8B-B14F-4D97-AF65-F5344CB8AC3E}">
        <p14:creationId xmlns:p14="http://schemas.microsoft.com/office/powerpoint/2010/main" val="1651346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Factors - Taking Action to a Medical Error</a:t>
            </a:r>
            <a:endParaRPr lang="en-US" dirty="0"/>
          </a:p>
        </p:txBody>
      </p:sp>
      <p:sp>
        <p:nvSpPr>
          <p:cNvPr id="3" name="Content Placeholder 2"/>
          <p:cNvSpPr>
            <a:spLocks noGrp="1"/>
          </p:cNvSpPr>
          <p:nvPr>
            <p:ph idx="1"/>
          </p:nvPr>
        </p:nvSpPr>
        <p:spPr/>
        <p:txBody>
          <a:bodyPr>
            <a:normAutofit fontScale="85000" lnSpcReduction="20000"/>
          </a:bodyPr>
          <a:lstStyle/>
          <a:p>
            <a:pPr marL="45720" indent="0">
              <a:buNone/>
            </a:pPr>
            <a:r>
              <a:rPr lang="en-US" dirty="0"/>
              <a:t/>
            </a:r>
            <a:br>
              <a:rPr lang="en-US" dirty="0"/>
            </a:br>
            <a:endParaRPr lang="en-US" dirty="0"/>
          </a:p>
          <a:p>
            <a:pPr marL="45720" indent="0">
              <a:buNone/>
            </a:pPr>
            <a:r>
              <a:rPr lang="en-US" b="1" u="sng" dirty="0" smtClean="0"/>
              <a:t>Taking </a:t>
            </a:r>
            <a:r>
              <a:rPr lang="en-US" b="1" u="sng" dirty="0"/>
              <a:t>action to a Medical </a:t>
            </a:r>
            <a:r>
              <a:rPr lang="en-US" b="1" u="sng" dirty="0" smtClean="0"/>
              <a:t>error:</a:t>
            </a:r>
            <a:endParaRPr lang="en-US" b="1" u="sng" dirty="0"/>
          </a:p>
          <a:p>
            <a:r>
              <a:rPr lang="en-US" dirty="0"/>
              <a:t>When there is a medical error, an immediate action should be taken as a response. There are five action taken by the hospital in response to the medical error in this case. These are </a:t>
            </a:r>
          </a:p>
          <a:p>
            <a:r>
              <a:rPr lang="en-US" dirty="0"/>
              <a:t>1) Investigation </a:t>
            </a:r>
          </a:p>
          <a:p>
            <a:r>
              <a:rPr lang="en-US" dirty="0"/>
              <a:t>2) Explain </a:t>
            </a:r>
          </a:p>
          <a:p>
            <a:r>
              <a:rPr lang="en-US" dirty="0"/>
              <a:t>3) Take Responsibility </a:t>
            </a:r>
          </a:p>
          <a:p>
            <a:r>
              <a:rPr lang="en-US" dirty="0"/>
              <a:t>4) </a:t>
            </a:r>
            <a:r>
              <a:rPr lang="en-US" dirty="0" smtClean="0"/>
              <a:t>Apologize</a:t>
            </a:r>
            <a:endParaRPr lang="en-US" dirty="0"/>
          </a:p>
          <a:p>
            <a:r>
              <a:rPr lang="en-US" dirty="0"/>
              <a:t>5) Ask what else can be done </a:t>
            </a:r>
          </a:p>
          <a:p>
            <a:r>
              <a:rPr lang="en-US" dirty="0"/>
              <a:t>Through these action future medical errors can be prevented by learning from those mistakes committed previously.</a:t>
            </a:r>
          </a:p>
          <a:p>
            <a:endParaRPr lang="en-US" dirty="0"/>
          </a:p>
        </p:txBody>
      </p:sp>
    </p:spTree>
    <p:extLst>
      <p:ext uri="{BB962C8B-B14F-4D97-AF65-F5344CB8AC3E}">
        <p14:creationId xmlns:p14="http://schemas.microsoft.com/office/powerpoint/2010/main" val="3204166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Lessons Learned</a:t>
            </a:r>
            <a:endParaRPr lang="en-US" dirty="0"/>
          </a:p>
        </p:txBody>
      </p:sp>
      <p:sp>
        <p:nvSpPr>
          <p:cNvPr id="3" name="Content Placeholder 2"/>
          <p:cNvSpPr>
            <a:spLocks noGrp="1"/>
          </p:cNvSpPr>
          <p:nvPr>
            <p:ph idx="1"/>
          </p:nvPr>
        </p:nvSpPr>
        <p:spPr/>
        <p:txBody>
          <a:bodyPr>
            <a:normAutofit lnSpcReduction="10000"/>
          </a:bodyPr>
          <a:lstStyle/>
          <a:p>
            <a:r>
              <a:rPr lang="en-US" dirty="0"/>
              <a:t>As this tragic yet compelling story has shown us, avoidable medical errors have significant associated consequences including death. In fact, 15 million avoidable medical errors are committed in the United States every year. Due to these avoidable medical errors, 100,000 patients will die every year making avoidable medical errors the 8th leading cause of death in the United </a:t>
            </a:r>
            <a:r>
              <a:rPr lang="en-US" dirty="0" smtClean="0"/>
              <a:t>States. Some </a:t>
            </a:r>
            <a:r>
              <a:rPr lang="en-US" dirty="0"/>
              <a:t>believe that disclosure, apology, compensation programs are the key to improving the culture of patient safety and overall quality of </a:t>
            </a:r>
            <a:r>
              <a:rPr lang="en-US" dirty="0" smtClean="0"/>
              <a:t>care</a:t>
            </a:r>
          </a:p>
          <a:p>
            <a:r>
              <a:rPr lang="en-US" dirty="0" smtClean="0"/>
              <a:t>But as the time goes </a:t>
            </a:r>
            <a:r>
              <a:rPr lang="en-US" dirty="0"/>
              <a:t>by U.S. health care </a:t>
            </a:r>
            <a:r>
              <a:rPr lang="en-US" dirty="0" smtClean="0"/>
              <a:t>institutions develops and </a:t>
            </a:r>
            <a:r>
              <a:rPr lang="en-US" dirty="0"/>
              <a:t>have begun promoting transparency to improve the safety of care. Their success will require a collective understanding of the importance of transparency as well as a strong commitment to openness. Institutions are today better positioned to foster a culture that balances accountability and addresses the emotional and legal concerns of patients and clinicians. Liability reforms can also help to better align incentives to facilitate transparency. Ultimately, no matter how daunting the task, shining a light on our errors shows the path to improvement.</a:t>
            </a:r>
          </a:p>
        </p:txBody>
      </p:sp>
    </p:spTree>
    <p:extLst>
      <p:ext uri="{BB962C8B-B14F-4D97-AF65-F5344CB8AC3E}">
        <p14:creationId xmlns:p14="http://schemas.microsoft.com/office/powerpoint/2010/main" val="3839007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THANK YOU</a:t>
            </a:r>
            <a:endParaRPr lang="en-US" b="1"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30753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anded Design Teal 16x9">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l banded presentation (widescreen).potx" id="{B406ACAC-00B1-42BF-BB2F-E3D15ABECF6C}" vid="{0B02E048-6427-466F-87B7-97BF0689D5BD}"/>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65A2C9-CB67-4F36-A412-EEC1AD297F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B0D886-CB8D-4564-A797-C05BC7D513A8}">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40262f94-9f35-4ac3-9a90-690165a166b7"/>
    <ds:schemaRef ds:uri="a4f35948-e619-41b3-aa29-22878b09cfd2"/>
    <ds:schemaRef ds:uri="http://www.w3.org/XML/1998/namespace"/>
    <ds:schemaRef ds:uri="http://purl.org/dc/dcmitype/"/>
  </ds:schemaRefs>
</ds:datastoreItem>
</file>

<file path=customXml/itemProps3.xml><?xml version="1.0" encoding="utf-8"?>
<ds:datastoreItem xmlns:ds="http://schemas.openxmlformats.org/officeDocument/2006/customXml" ds:itemID="{FAC2023F-644C-4F7E-8E8C-CDBE4A63C7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Teal banded presentation (widescreen)</Template>
  <TotalTime>104</TotalTime>
  <Words>606</Words>
  <Application>Microsoft Office PowerPoint</Application>
  <PresentationFormat>Widescreen</PresentationFormat>
  <Paragraphs>56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Banded Design Teal 16x9</vt:lpstr>
      <vt:lpstr>Patient Safety</vt:lpstr>
      <vt:lpstr>PowerPoint Presentation</vt:lpstr>
      <vt:lpstr>Transparency, Compassion and Truth in Medical Errors</vt:lpstr>
      <vt:lpstr>Summary of the case </vt:lpstr>
      <vt:lpstr>Human Factors - Really knowing your equipment</vt:lpstr>
      <vt:lpstr>Human Factors - Transparency</vt:lpstr>
      <vt:lpstr>Human Factors - Taking Action to a Medical Error</vt:lpstr>
      <vt:lpstr>Summary of Lessons Learned</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Safety</dc:title>
  <dc:creator>Faisal Alfawaz</dc:creator>
  <cp:lastModifiedBy>Faisal Alfawaz</cp:lastModifiedBy>
  <cp:revision>13</cp:revision>
  <dcterms:created xsi:type="dcterms:W3CDTF">2018-02-03T16:31:29Z</dcterms:created>
  <dcterms:modified xsi:type="dcterms:W3CDTF">2018-02-04T08:26:42Z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