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0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3BFF-A5AB-404D-80E9-DC8C03CD1EA8}" type="datetimeFigureOut">
              <a:rPr lang="ar-AE" smtClean="0"/>
              <a:t>19/05/1439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0844-BFCC-40D9-BB0D-035A4EC0833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76454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3BFF-A5AB-404D-80E9-DC8C03CD1EA8}" type="datetimeFigureOut">
              <a:rPr lang="ar-AE" smtClean="0"/>
              <a:t>19/05/1439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0844-BFCC-40D9-BB0D-035A4EC0833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2460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3BFF-A5AB-404D-80E9-DC8C03CD1EA8}" type="datetimeFigureOut">
              <a:rPr lang="ar-AE" smtClean="0"/>
              <a:t>19/05/1439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0844-BFCC-40D9-BB0D-035A4EC0833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85140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3BFF-A5AB-404D-80E9-DC8C03CD1EA8}" type="datetimeFigureOut">
              <a:rPr lang="ar-AE" smtClean="0"/>
              <a:t>19/05/1439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0844-BFCC-40D9-BB0D-035A4EC08339}" type="slidenum">
              <a:rPr lang="ar-AE" smtClean="0"/>
              <a:t>‹#›</a:t>
            </a:fld>
            <a:endParaRPr lang="ar-AE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3001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3BFF-A5AB-404D-80E9-DC8C03CD1EA8}" type="datetimeFigureOut">
              <a:rPr lang="ar-AE" smtClean="0"/>
              <a:t>19/05/1439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0844-BFCC-40D9-BB0D-035A4EC0833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68048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3BFF-A5AB-404D-80E9-DC8C03CD1EA8}" type="datetimeFigureOut">
              <a:rPr lang="ar-AE" smtClean="0"/>
              <a:t>19/05/1439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0844-BFCC-40D9-BB0D-035A4EC0833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51738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3BFF-A5AB-404D-80E9-DC8C03CD1EA8}" type="datetimeFigureOut">
              <a:rPr lang="ar-AE" smtClean="0"/>
              <a:t>19/05/1439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0844-BFCC-40D9-BB0D-035A4EC0833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77312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3BFF-A5AB-404D-80E9-DC8C03CD1EA8}" type="datetimeFigureOut">
              <a:rPr lang="ar-AE" smtClean="0"/>
              <a:t>19/05/1439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0844-BFCC-40D9-BB0D-035A4EC0833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57674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3BFF-A5AB-404D-80E9-DC8C03CD1EA8}" type="datetimeFigureOut">
              <a:rPr lang="ar-AE" smtClean="0"/>
              <a:t>19/05/1439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0844-BFCC-40D9-BB0D-035A4EC0833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2458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3BFF-A5AB-404D-80E9-DC8C03CD1EA8}" type="datetimeFigureOut">
              <a:rPr lang="ar-AE" smtClean="0"/>
              <a:t>19/05/1439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0844-BFCC-40D9-BB0D-035A4EC0833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42531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3BFF-A5AB-404D-80E9-DC8C03CD1EA8}" type="datetimeFigureOut">
              <a:rPr lang="ar-AE" smtClean="0"/>
              <a:t>19/05/1439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0844-BFCC-40D9-BB0D-035A4EC0833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02087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3BFF-A5AB-404D-80E9-DC8C03CD1EA8}" type="datetimeFigureOut">
              <a:rPr lang="ar-AE" smtClean="0"/>
              <a:t>19/05/1439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0844-BFCC-40D9-BB0D-035A4EC0833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30354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3BFF-A5AB-404D-80E9-DC8C03CD1EA8}" type="datetimeFigureOut">
              <a:rPr lang="ar-AE" smtClean="0"/>
              <a:t>19/05/1439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0844-BFCC-40D9-BB0D-035A4EC0833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8444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3BFF-A5AB-404D-80E9-DC8C03CD1EA8}" type="datetimeFigureOut">
              <a:rPr lang="ar-AE" smtClean="0"/>
              <a:t>19/05/1439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0844-BFCC-40D9-BB0D-035A4EC0833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81949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3BFF-A5AB-404D-80E9-DC8C03CD1EA8}" type="datetimeFigureOut">
              <a:rPr lang="ar-AE" smtClean="0"/>
              <a:t>19/05/1439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0844-BFCC-40D9-BB0D-035A4EC0833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45759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3BFF-A5AB-404D-80E9-DC8C03CD1EA8}" type="datetimeFigureOut">
              <a:rPr lang="ar-AE" smtClean="0"/>
              <a:t>19/05/1439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0844-BFCC-40D9-BB0D-035A4EC0833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14480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3BFF-A5AB-404D-80E9-DC8C03CD1EA8}" type="datetimeFigureOut">
              <a:rPr lang="ar-AE" smtClean="0"/>
              <a:t>19/05/1439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0844-BFCC-40D9-BB0D-035A4EC0833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8934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7E33BFF-A5AB-404D-80E9-DC8C03CD1EA8}" type="datetimeFigureOut">
              <a:rPr lang="ar-AE" smtClean="0"/>
              <a:t>19/05/1439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99B0844-BFCC-40D9-BB0D-035A4EC0833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416599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06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6j2Sz4wbcI&amp;t=113s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DAC65B60-ACCD-433F-904E-253C90A72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947564"/>
            <a:ext cx="9440034" cy="1828801"/>
          </a:xfrm>
        </p:spPr>
        <p:txBody>
          <a:bodyPr>
            <a:normAutofit fontScale="90000"/>
          </a:bodyPr>
          <a:lstStyle/>
          <a:p>
            <a:r>
              <a:rPr lang="en-US" sz="8000" b="1" dirty="0" smtClean="0">
                <a:solidFill>
                  <a:schemeClr val="tx2">
                    <a:lumMod val="90000"/>
                  </a:schemeClr>
                </a:solidFill>
              </a:rPr>
              <a:t>Patient Safety</a:t>
            </a: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(Human Factors)</a:t>
            </a:r>
            <a:endParaRPr lang="ar-AE" b="1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FC4A234B-3B21-4ACD-94F9-6E3B97EDAC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889652"/>
            <a:ext cx="9440034" cy="104986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>
                    <a:lumMod val="90000"/>
                  </a:schemeClr>
                </a:solidFill>
                <a:latin typeface="+mj-lt"/>
              </a:rPr>
              <a:t>G3</a:t>
            </a:r>
            <a:endParaRPr lang="ar-AE" sz="4000" b="1" dirty="0">
              <a:solidFill>
                <a:schemeClr val="tx2">
                  <a:lumMod val="9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0481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95193"/>
            <a:ext cx="12191999" cy="662563"/>
          </a:xfrm>
        </p:spPr>
        <p:txBody>
          <a:bodyPr>
            <a:noAutofit/>
          </a:bodyPr>
          <a:lstStyle/>
          <a:p>
            <a:pPr algn="ctr" rtl="0"/>
            <a:r>
              <a:rPr lang="en-US" sz="6000" b="1" dirty="0" smtClean="0">
                <a:solidFill>
                  <a:schemeClr val="tx2">
                    <a:lumMod val="90000"/>
                  </a:schemeClr>
                </a:solidFill>
              </a:rPr>
              <a:t>Lessons Learned</a:t>
            </a:r>
            <a:endParaRPr lang="ar-SA" sz="6000" b="1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" y="1550907"/>
            <a:ext cx="12192000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dirty="0"/>
              <a:t>1-Miscommunication between health workers can lead to devastating results ,make sure </a:t>
            </a:r>
            <a:r>
              <a:rPr lang="en-US" sz="2000" dirty="0" smtClean="0"/>
              <a:t>that you’re </a:t>
            </a:r>
            <a:r>
              <a:rPr lang="en-US" sz="2000" dirty="0"/>
              <a:t>message is </a:t>
            </a:r>
            <a:endParaRPr lang="en-US" sz="2000" dirty="0" smtClean="0"/>
          </a:p>
          <a:p>
            <a:pPr algn="l" rtl="0"/>
            <a:endParaRPr lang="en-US" sz="1100" dirty="0"/>
          </a:p>
          <a:p>
            <a:pPr algn="l" rtl="0"/>
            <a:r>
              <a:rPr lang="en-US" sz="2000" dirty="0" smtClean="0"/>
              <a:t>delivered </a:t>
            </a:r>
            <a:r>
              <a:rPr lang="en-US" sz="2000" dirty="0"/>
              <a:t>clearly to your colleges and let them ask you if they don</a:t>
            </a:r>
            <a:r>
              <a:rPr lang="mr-IN" sz="2000" dirty="0"/>
              <a:t>’</a:t>
            </a:r>
            <a:r>
              <a:rPr lang="en-US" sz="2000" dirty="0"/>
              <a:t>t understand </a:t>
            </a:r>
            <a:r>
              <a:rPr lang="en-US" sz="2000" dirty="0" smtClean="0"/>
              <a:t>and </a:t>
            </a:r>
            <a:r>
              <a:rPr lang="en-US" sz="2000" dirty="0"/>
              <a:t>vice </a:t>
            </a:r>
            <a:r>
              <a:rPr lang="en-US" sz="2000" dirty="0" smtClean="0"/>
              <a:t>versa. </a:t>
            </a:r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  <a:p>
            <a:pPr algn="l" rtl="0"/>
            <a:r>
              <a:rPr lang="en-US" sz="2000" dirty="0"/>
              <a:t>2-Double check all kinds of materials used ex: defibrillator is charged and ready to be </a:t>
            </a:r>
            <a:r>
              <a:rPr lang="en-US" sz="2000" dirty="0" smtClean="0"/>
              <a:t>used. </a:t>
            </a:r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  <a:p>
            <a:pPr algn="l" rtl="0"/>
            <a:r>
              <a:rPr lang="en-US" sz="2000" dirty="0"/>
              <a:t>3-Health workers should know their role in treating their </a:t>
            </a:r>
            <a:r>
              <a:rPr lang="en-US" sz="2000" dirty="0" smtClean="0"/>
              <a:t>patients. </a:t>
            </a:r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  <a:p>
            <a:pPr algn="l" rtl="0"/>
            <a:r>
              <a:rPr lang="en-US" sz="2000" dirty="0"/>
              <a:t>4-Physican should supervise on procedures which requires experience and considered a </a:t>
            </a:r>
            <a:r>
              <a:rPr lang="en-US" sz="2000" dirty="0" smtClean="0"/>
              <a:t>lifesaving </a:t>
            </a:r>
            <a:r>
              <a:rPr lang="en-US" sz="2000" dirty="0"/>
              <a:t>to the </a:t>
            </a:r>
            <a:r>
              <a:rPr lang="en-US" sz="2000" dirty="0" smtClean="0"/>
              <a:t>patient. </a:t>
            </a:r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  <a:p>
            <a:pPr algn="l" rtl="0"/>
            <a:r>
              <a:rPr lang="en-US" sz="2000" dirty="0"/>
              <a:t>5-Make sure to manage a plan in stressful situations to have the best care </a:t>
            </a:r>
            <a:r>
              <a:rPr lang="en-US" sz="2000" dirty="0" smtClean="0"/>
              <a:t>results.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1576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77147"/>
            <a:ext cx="12192000" cy="1325563"/>
          </a:xfrm>
        </p:spPr>
        <p:txBody>
          <a:bodyPr>
            <a:noAutofit/>
          </a:bodyPr>
          <a:lstStyle/>
          <a:p>
            <a:pPr algn="ctr" rtl="0"/>
            <a:r>
              <a:rPr lang="en-US" sz="11500" b="1" dirty="0" smtClean="0">
                <a:solidFill>
                  <a:schemeClr val="tx2">
                    <a:lumMod val="90000"/>
                  </a:schemeClr>
                </a:solidFill>
              </a:rPr>
              <a:t>Thank You </a:t>
            </a:r>
            <a:endParaRPr lang="ar-SA" sz="11500" b="1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72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970450"/>
          </a:xfrm>
        </p:spPr>
        <p:txBody>
          <a:bodyPr>
            <a:noAutofit/>
          </a:bodyPr>
          <a:lstStyle/>
          <a:p>
            <a:pPr rtl="0"/>
            <a:r>
              <a:rPr lang="en-US" sz="6000" b="1" dirty="0" smtClean="0">
                <a:solidFill>
                  <a:schemeClr val="tx2">
                    <a:lumMod val="90000"/>
                  </a:schemeClr>
                </a:solidFill>
              </a:rPr>
              <a:t>Group Members (G3) </a:t>
            </a:r>
            <a:endParaRPr lang="ar-SA" sz="6000" b="1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9923"/>
            <a:ext cx="12192000" cy="5458078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>
                <a:solidFill>
                  <a:schemeClr val="tx1"/>
                </a:solidFill>
              </a:rPr>
              <a:t>Mohammed Khoja </a:t>
            </a:r>
            <a:r>
              <a:rPr lang="en-US" dirty="0" smtClean="0">
                <a:solidFill>
                  <a:srgbClr val="92D050"/>
                </a:solidFill>
              </a:rPr>
              <a:t>(Group Leader)</a:t>
            </a:r>
          </a:p>
          <a:p>
            <a:pPr algn="l" rtl="0"/>
            <a:r>
              <a:rPr lang="en-US" dirty="0" smtClean="0">
                <a:solidFill>
                  <a:schemeClr val="tx1"/>
                </a:solidFill>
              </a:rPr>
              <a:t>Khalid </a:t>
            </a:r>
            <a:r>
              <a:rPr lang="en-US" dirty="0" err="1" smtClean="0">
                <a:solidFill>
                  <a:schemeClr val="tx1"/>
                </a:solidFill>
              </a:rPr>
              <a:t>Alsaadi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92D050"/>
                </a:solidFill>
              </a:rPr>
              <a:t>(Writer)</a:t>
            </a:r>
          </a:p>
          <a:p>
            <a:pPr algn="l" rtl="0"/>
            <a:r>
              <a:rPr lang="en-US" dirty="0" smtClean="0">
                <a:solidFill>
                  <a:schemeClr val="tx1"/>
                </a:solidFill>
              </a:rPr>
              <a:t>Saud </a:t>
            </a:r>
            <a:r>
              <a:rPr lang="en-US" dirty="0" err="1" smtClean="0">
                <a:solidFill>
                  <a:schemeClr val="tx1"/>
                </a:solidFill>
              </a:rPr>
              <a:t>Alshenaifi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92D050"/>
                </a:solidFill>
              </a:rPr>
              <a:t>(Writer)</a:t>
            </a:r>
          </a:p>
          <a:p>
            <a:pPr algn="l" rtl="0"/>
            <a:r>
              <a:rPr lang="en-US" dirty="0" err="1" smtClean="0">
                <a:solidFill>
                  <a:schemeClr val="tx1"/>
                </a:solidFill>
              </a:rPr>
              <a:t>Meshari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Alshepri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92D050"/>
                </a:solidFill>
              </a:rPr>
              <a:t>(Writer &amp; Presenter)</a:t>
            </a:r>
          </a:p>
          <a:p>
            <a:pPr algn="l" rtl="0"/>
            <a:r>
              <a:rPr lang="en-US" dirty="0" smtClean="0">
                <a:solidFill>
                  <a:schemeClr val="tx1"/>
                </a:solidFill>
              </a:rPr>
              <a:t>Faisal </a:t>
            </a:r>
            <a:r>
              <a:rPr lang="en-US" dirty="0" err="1" smtClean="0">
                <a:solidFill>
                  <a:schemeClr val="tx1"/>
                </a:solidFill>
              </a:rPr>
              <a:t>Habbab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92D050"/>
                </a:solidFill>
              </a:rPr>
              <a:t>(Presenter)</a:t>
            </a:r>
          </a:p>
          <a:p>
            <a:pPr algn="l" rtl="0"/>
            <a:r>
              <a:rPr lang="en-US" dirty="0" smtClean="0">
                <a:solidFill>
                  <a:schemeClr val="tx1"/>
                </a:solidFill>
              </a:rPr>
              <a:t>Fahad </a:t>
            </a:r>
            <a:r>
              <a:rPr lang="en-US" dirty="0" err="1" smtClean="0">
                <a:solidFill>
                  <a:schemeClr val="tx1"/>
                </a:solidFill>
              </a:rPr>
              <a:t>Alzahrani</a:t>
            </a:r>
            <a:endParaRPr lang="en-US" dirty="0" smtClean="0">
              <a:solidFill>
                <a:schemeClr val="tx1"/>
              </a:solidFill>
            </a:endParaRPr>
          </a:p>
          <a:p>
            <a:pPr algn="l" rtl="0"/>
            <a:r>
              <a:rPr lang="en-US" dirty="0" err="1" smtClean="0">
                <a:solidFill>
                  <a:schemeClr val="tx1"/>
                </a:solidFill>
              </a:rPr>
              <a:t>Abdulaziz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Alsumali</a:t>
            </a:r>
            <a:endParaRPr lang="en-US" dirty="0" smtClean="0">
              <a:solidFill>
                <a:schemeClr val="tx1"/>
              </a:solidFill>
            </a:endParaRPr>
          </a:p>
          <a:p>
            <a:pPr algn="l" rtl="0"/>
            <a:r>
              <a:rPr lang="en-US" dirty="0" smtClean="0">
                <a:solidFill>
                  <a:schemeClr val="tx1"/>
                </a:solidFill>
              </a:rPr>
              <a:t>Khalil </a:t>
            </a:r>
            <a:r>
              <a:rPr lang="en-US" dirty="0" err="1" smtClean="0">
                <a:solidFill>
                  <a:schemeClr val="tx1"/>
                </a:solidFill>
              </a:rPr>
              <a:t>Alghalayeni</a:t>
            </a:r>
            <a:endParaRPr lang="en-US" dirty="0" smtClean="0">
              <a:solidFill>
                <a:schemeClr val="tx1"/>
              </a:solidFill>
            </a:endParaRPr>
          </a:p>
          <a:p>
            <a:pPr algn="l" rtl="0"/>
            <a:r>
              <a:rPr lang="en-US" dirty="0" err="1" smtClean="0">
                <a:solidFill>
                  <a:schemeClr val="tx1"/>
                </a:solidFill>
              </a:rPr>
              <a:t>Saad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Alqahtani</a:t>
            </a:r>
            <a:endParaRPr lang="en-US" dirty="0" smtClean="0">
              <a:solidFill>
                <a:schemeClr val="tx1"/>
              </a:solidFill>
            </a:endParaRPr>
          </a:p>
          <a:p>
            <a:pPr algn="l" rtl="0"/>
            <a:r>
              <a:rPr lang="en-US" dirty="0" err="1" smtClean="0">
                <a:solidFill>
                  <a:schemeClr val="tx1"/>
                </a:solidFill>
              </a:rPr>
              <a:t>Abdulaziz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Alhothali</a:t>
            </a:r>
            <a:endParaRPr lang="en-US" dirty="0" smtClean="0">
              <a:solidFill>
                <a:schemeClr val="tx1"/>
              </a:solidFill>
            </a:endParaRPr>
          </a:p>
          <a:p>
            <a:pPr algn="l" rtl="0"/>
            <a:r>
              <a:rPr lang="en-US" dirty="0" smtClean="0">
                <a:solidFill>
                  <a:schemeClr val="tx1"/>
                </a:solidFill>
              </a:rPr>
              <a:t>Khalid </a:t>
            </a:r>
            <a:r>
              <a:rPr lang="en-US" dirty="0" err="1" smtClean="0">
                <a:solidFill>
                  <a:schemeClr val="tx1"/>
                </a:solidFill>
              </a:rPr>
              <a:t>Aldakheel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12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726DDE90-917B-4590-BFD0-2FF81F6E2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01033"/>
            <a:ext cx="12192000" cy="17539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4800" dirty="0">
                <a:solidFill>
                  <a:schemeClr val="tx1"/>
                </a:solidFill>
              </a:rPr>
              <a:t>Human Factors </a:t>
            </a:r>
            <a:r>
              <a:rPr lang="en-US" sz="4800" dirty="0" smtClean="0">
                <a:solidFill>
                  <a:schemeClr val="tx1"/>
                </a:solidFill>
              </a:rPr>
              <a:t>Training Video </a:t>
            </a:r>
            <a:br>
              <a:rPr lang="en-US" sz="4800" dirty="0" smtClean="0">
                <a:solidFill>
                  <a:schemeClr val="tx1"/>
                </a:solidFill>
              </a:rPr>
            </a:br>
            <a:r>
              <a:rPr lang="en-US" sz="4800" dirty="0" smtClean="0">
                <a:solidFill>
                  <a:schemeClr val="tx1"/>
                </a:solidFill>
              </a:rPr>
              <a:t>(</a:t>
            </a:r>
            <a:r>
              <a:rPr lang="en-US" sz="4800" dirty="0">
                <a:solidFill>
                  <a:schemeClr val="tx1"/>
                </a:solidFill>
              </a:rPr>
              <a:t>SHELL Model)</a:t>
            </a:r>
            <a:endParaRPr lang="ar-AE" sz="4800" dirty="0">
              <a:solidFill>
                <a:schemeClr val="tx1"/>
              </a:solidFill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C8DC8FC9-A08C-47E4-BF4B-DA4E8B3FC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3216"/>
            <a:ext cx="9144000" cy="913318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  <a:hlinkClick r:id="rId2"/>
              </a:rPr>
              <a:t>https://www.youtube.com/watch?v=t6j2Sz4wbcI&amp;t=113s</a:t>
            </a:r>
            <a:endParaRPr lang="en-US" sz="2000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ar-AE" dirty="0"/>
          </a:p>
          <a:p>
            <a:endParaRPr lang="ar-AE" dirty="0"/>
          </a:p>
        </p:txBody>
      </p:sp>
      <p:sp>
        <p:nvSpPr>
          <p:cNvPr id="4" name="عنوان 1">
            <a:extLst>
              <a:ext uri="{FF2B5EF4-FFF2-40B4-BE49-F238E27FC236}">
                <a16:creationId xmlns="" xmlns:a16="http://schemas.microsoft.com/office/drawing/2014/main" id="{C1DF440D-1B41-483D-9A03-B98159D8D108}"/>
              </a:ext>
            </a:extLst>
          </p:cNvPr>
          <p:cNvSpPr txBox="1">
            <a:spLocks/>
          </p:cNvSpPr>
          <p:nvPr/>
        </p:nvSpPr>
        <p:spPr>
          <a:xfrm>
            <a:off x="0" y="299405"/>
            <a:ext cx="12192000" cy="1026158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Tittle of the Video</a:t>
            </a:r>
            <a:endParaRPr lang="ar-AE" b="1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52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C1DF440D-1B41-483D-9A03-B98159D8D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904"/>
            <a:ext cx="12192000" cy="1325563"/>
          </a:xfrm>
        </p:spPr>
        <p:txBody>
          <a:bodyPr>
            <a:normAutofit/>
          </a:bodyPr>
          <a:lstStyle/>
          <a:p>
            <a:pPr algn="ctr" rtl="0"/>
            <a:r>
              <a:rPr lang="en-US" sz="6000" b="1" dirty="0"/>
              <a:t>Summary of the </a:t>
            </a:r>
            <a:r>
              <a:rPr lang="en-US" sz="6000" b="1" dirty="0" smtClean="0"/>
              <a:t>Case</a:t>
            </a:r>
            <a:endParaRPr lang="ar-AE" sz="6000" b="1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82CA4351-7DDD-4582-8ED3-939EE3549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 fontScale="85000" lnSpcReduction="20000"/>
          </a:bodyPr>
          <a:lstStyle/>
          <a:p>
            <a:pPr algn="l" rtl="0"/>
            <a:r>
              <a:rPr lang="en-US" sz="3000" dirty="0"/>
              <a:t>In this video a doctor has been called to assess and treat an unwell </a:t>
            </a:r>
            <a:r>
              <a:rPr lang="en-US" sz="3000" dirty="0" smtClean="0"/>
              <a:t>simulated</a:t>
            </a:r>
          </a:p>
          <a:p>
            <a:pPr marL="36900" indent="0" algn="l" rtl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  patient </a:t>
            </a:r>
            <a:r>
              <a:rPr lang="en-US" sz="3000" dirty="0"/>
              <a:t>on the medical ward.</a:t>
            </a:r>
          </a:p>
          <a:p>
            <a:pPr algn="l" rtl="0"/>
            <a:endParaRPr lang="en-US" sz="3000" dirty="0"/>
          </a:p>
          <a:p>
            <a:pPr algn="l" rtl="0"/>
            <a:r>
              <a:rPr lang="en-US" sz="3000" dirty="0"/>
              <a:t>The doctor start to assess the patient condition.</a:t>
            </a:r>
          </a:p>
          <a:p>
            <a:pPr algn="l" rtl="0"/>
            <a:endParaRPr lang="en-US" sz="3000" dirty="0"/>
          </a:p>
          <a:p>
            <a:pPr algn="l" rtl="0"/>
            <a:r>
              <a:rPr lang="en-US" sz="3000" dirty="0"/>
              <a:t>Then, asked one of the team members to preform multiple tasks can’t be done </a:t>
            </a:r>
            <a:r>
              <a:rPr lang="en-US" sz="3000" dirty="0" smtClean="0"/>
              <a:t>by </a:t>
            </a:r>
          </a:p>
          <a:p>
            <a:pPr marL="36900" indent="0" algn="l" rtl="0">
              <a:buNone/>
            </a:pPr>
            <a:r>
              <a:rPr lang="en-US" sz="3000" dirty="0" smtClean="0"/>
              <a:t>   one </a:t>
            </a:r>
            <a:r>
              <a:rPr lang="en-US" sz="3000" dirty="0"/>
              <a:t>person.</a:t>
            </a:r>
          </a:p>
          <a:p>
            <a:pPr algn="l" rtl="0"/>
            <a:endParaRPr lang="en-US" sz="3000" dirty="0"/>
          </a:p>
          <a:p>
            <a:pPr algn="l" rtl="0"/>
            <a:r>
              <a:rPr lang="en-US" sz="3000" dirty="0"/>
              <a:t>The doctor shows lack of professionality and human factors.</a:t>
            </a:r>
          </a:p>
          <a:p>
            <a:pPr algn="l" rtl="0"/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1441519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309E148B-4C3C-4770-A746-C7244432D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3709327"/>
          </a:xfrm>
        </p:spPr>
        <p:txBody>
          <a:bodyPr>
            <a:normAutofit/>
          </a:bodyPr>
          <a:lstStyle/>
          <a:p>
            <a:pPr algn="l" rtl="0"/>
            <a:r>
              <a:rPr lang="en-US" sz="2800" dirty="0"/>
              <a:t>The video explores the extensive variety of human factors that influence </a:t>
            </a:r>
            <a:r>
              <a:rPr lang="en-US" sz="2800" dirty="0" smtClean="0"/>
              <a:t>the performance </a:t>
            </a:r>
            <a:r>
              <a:rPr lang="en-US" sz="2800" dirty="0"/>
              <a:t>of health care professionals. These include</a:t>
            </a:r>
            <a:r>
              <a:rPr lang="en-US" sz="2800" dirty="0" smtClean="0"/>
              <a:t>:</a:t>
            </a:r>
          </a:p>
          <a:p>
            <a:pPr marL="0" indent="0" algn="l" rtl="0">
              <a:buNone/>
            </a:pPr>
            <a:endParaRPr lang="en-US" sz="2800" dirty="0"/>
          </a:p>
          <a:p>
            <a:pPr algn="l" rtl="0"/>
            <a:r>
              <a:rPr lang="en-US" sz="2800" dirty="0"/>
              <a:t> individual, team, and task related factors in the wider context of </a:t>
            </a:r>
            <a:r>
              <a:rPr lang="en-US" sz="2800" dirty="0" smtClean="0"/>
              <a:t>the environment</a:t>
            </a:r>
            <a:r>
              <a:rPr lang="en-US" sz="2800" dirty="0"/>
              <a:t>, the equipment used, the protocols followed and the culture of the </a:t>
            </a:r>
            <a:r>
              <a:rPr lang="en-US" sz="2800" dirty="0" smtClean="0"/>
              <a:t>organization</a:t>
            </a:r>
            <a:endParaRPr lang="ar-AE" sz="2800" dirty="0"/>
          </a:p>
        </p:txBody>
      </p:sp>
      <p:sp>
        <p:nvSpPr>
          <p:cNvPr id="4" name="عنوان 1">
            <a:extLst>
              <a:ext uri="{FF2B5EF4-FFF2-40B4-BE49-F238E27FC236}">
                <a16:creationId xmlns="" xmlns:a16="http://schemas.microsoft.com/office/drawing/2014/main" id="{C1DF440D-1B41-483D-9A03-B98159D8D1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6000" b="1" dirty="0" smtClean="0">
                <a:solidFill>
                  <a:schemeClr val="tx2">
                    <a:lumMod val="90000"/>
                  </a:schemeClr>
                </a:solidFill>
              </a:rPr>
              <a:t>Summary of the Case</a:t>
            </a:r>
            <a:endParaRPr lang="ar-AE" sz="6000" b="1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7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3812"/>
            <a:ext cx="12191999" cy="662563"/>
          </a:xfrm>
        </p:spPr>
        <p:txBody>
          <a:bodyPr>
            <a:noAutofit/>
          </a:bodyPr>
          <a:lstStyle/>
          <a:p>
            <a:pPr algn="ctr" rtl="0"/>
            <a:r>
              <a:rPr lang="en-US" sz="5400" b="1" dirty="0" smtClean="0">
                <a:solidFill>
                  <a:schemeClr val="tx2">
                    <a:lumMod val="90000"/>
                  </a:schemeClr>
                </a:solidFill>
              </a:rPr>
              <a:t>Identify </a:t>
            </a:r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and </a:t>
            </a:r>
            <a:r>
              <a:rPr lang="en-US" sz="5400" b="1" dirty="0" smtClean="0">
                <a:solidFill>
                  <a:schemeClr val="tx2">
                    <a:lumMod val="90000"/>
                  </a:schemeClr>
                </a:solidFill>
              </a:rPr>
              <a:t>Discussion</a:t>
            </a:r>
            <a:endParaRPr lang="ar-SA" sz="5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5" name="HF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860" y="2290763"/>
            <a:ext cx="10471094" cy="4059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5324" y="1238469"/>
            <a:ext cx="12191999" cy="73674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2800" dirty="0" smtClean="0">
                <a:latin typeface="+mn-lt"/>
              </a:rPr>
              <a:t>1-Ordering many tests and medications verbally rather than electronically</a:t>
            </a:r>
          </a:p>
          <a:p>
            <a:pPr algn="ctr" rtl="0"/>
            <a:endParaRPr lang="en-US" sz="900" dirty="0" smtClean="0">
              <a:latin typeface="+mn-lt"/>
            </a:endParaRPr>
          </a:p>
          <a:p>
            <a:pPr algn="ctr" rtl="0"/>
            <a:r>
              <a:rPr lang="en-US" sz="2800" dirty="0" smtClean="0">
                <a:solidFill>
                  <a:srgbClr val="92D050"/>
                </a:solidFill>
                <a:latin typeface="+mn-lt"/>
              </a:rPr>
              <a:t>(0:17-0:35)</a:t>
            </a:r>
            <a:endParaRPr lang="ar-SA" sz="2800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7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3812"/>
            <a:ext cx="12191999" cy="662563"/>
          </a:xfrm>
        </p:spPr>
        <p:txBody>
          <a:bodyPr>
            <a:noAutofit/>
          </a:bodyPr>
          <a:lstStyle/>
          <a:p>
            <a:pPr algn="ctr" rtl="0"/>
            <a:r>
              <a:rPr lang="en-US" sz="5400" b="1" dirty="0" smtClean="0">
                <a:solidFill>
                  <a:schemeClr val="tx2">
                    <a:lumMod val="90000"/>
                  </a:schemeClr>
                </a:solidFill>
              </a:rPr>
              <a:t>Identify </a:t>
            </a:r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and </a:t>
            </a:r>
            <a:r>
              <a:rPr lang="en-US" sz="5400" b="1" dirty="0" smtClean="0">
                <a:solidFill>
                  <a:schemeClr val="tx2">
                    <a:lumMod val="90000"/>
                  </a:schemeClr>
                </a:solidFill>
              </a:rPr>
              <a:t>Discussion</a:t>
            </a:r>
            <a:endParaRPr lang="ar-SA" sz="5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5" name="HF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940" y="2160588"/>
            <a:ext cx="10479185" cy="4059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" y="995708"/>
            <a:ext cx="12191999" cy="736741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2800" dirty="0" smtClean="0">
                <a:latin typeface="+mn-lt"/>
              </a:rPr>
              <a:t>2-No organization for the medications </a:t>
            </a:r>
            <a:r>
              <a:rPr lang="en-US" sz="2800" dirty="0" smtClean="0">
                <a:solidFill>
                  <a:srgbClr val="92D050"/>
                </a:solidFill>
                <a:latin typeface="+mn-lt"/>
              </a:rPr>
              <a:t>(1:16-1:27) </a:t>
            </a:r>
            <a:endParaRPr lang="ar-SA" sz="3100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802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3812"/>
            <a:ext cx="12191999" cy="662563"/>
          </a:xfrm>
        </p:spPr>
        <p:txBody>
          <a:bodyPr>
            <a:noAutofit/>
          </a:bodyPr>
          <a:lstStyle/>
          <a:p>
            <a:pPr algn="ctr" rtl="0"/>
            <a:r>
              <a:rPr lang="en-US" sz="5400" b="1" dirty="0" smtClean="0">
                <a:solidFill>
                  <a:schemeClr val="tx2">
                    <a:lumMod val="90000"/>
                  </a:schemeClr>
                </a:solidFill>
              </a:rPr>
              <a:t>Identify </a:t>
            </a:r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and </a:t>
            </a:r>
            <a:r>
              <a:rPr lang="en-US" sz="5400" b="1" dirty="0" smtClean="0">
                <a:solidFill>
                  <a:schemeClr val="tx2">
                    <a:lumMod val="90000"/>
                  </a:schemeClr>
                </a:solidFill>
              </a:rPr>
              <a:t>Discussion</a:t>
            </a:r>
            <a:endParaRPr lang="ar-SA" sz="5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5" name="HF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204" y="2096203"/>
            <a:ext cx="10406357" cy="4059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5324" y="995708"/>
            <a:ext cx="12191999" cy="736741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2800" dirty="0" smtClean="0">
                <a:latin typeface="+mn-lt"/>
              </a:rPr>
              <a:t>3-Dead batteries in the defibrillator </a:t>
            </a:r>
            <a:r>
              <a:rPr lang="en-US" sz="2800" dirty="0" smtClean="0">
                <a:solidFill>
                  <a:srgbClr val="92D050"/>
                </a:solidFill>
                <a:latin typeface="+mn-lt"/>
              </a:rPr>
              <a:t>(4:41-4:54) </a:t>
            </a:r>
            <a:endParaRPr lang="ar-SA" sz="3100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564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3812"/>
            <a:ext cx="12191999" cy="662563"/>
          </a:xfrm>
        </p:spPr>
        <p:txBody>
          <a:bodyPr>
            <a:noAutofit/>
          </a:bodyPr>
          <a:lstStyle/>
          <a:p>
            <a:pPr algn="ctr" rtl="0"/>
            <a:r>
              <a:rPr lang="en-US" sz="5400" b="1" dirty="0" smtClean="0">
                <a:solidFill>
                  <a:schemeClr val="tx2">
                    <a:lumMod val="90000"/>
                  </a:schemeClr>
                </a:solidFill>
              </a:rPr>
              <a:t>Identify </a:t>
            </a:r>
            <a:r>
              <a:rPr lang="en-US" sz="5400" b="1" dirty="0">
                <a:solidFill>
                  <a:schemeClr val="tx2">
                    <a:lumMod val="90000"/>
                  </a:schemeClr>
                </a:solidFill>
              </a:rPr>
              <a:t>and </a:t>
            </a:r>
            <a:r>
              <a:rPr lang="en-US" sz="5400" b="1" dirty="0" smtClean="0">
                <a:solidFill>
                  <a:schemeClr val="tx2">
                    <a:lumMod val="90000"/>
                  </a:schemeClr>
                </a:solidFill>
              </a:rPr>
              <a:t>Discussion</a:t>
            </a:r>
            <a:endParaRPr lang="ar-SA" sz="5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5" name="Human Factors training video (SHELL Model) - Trent Simulation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149" y="2079625"/>
            <a:ext cx="10090768" cy="4059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995708"/>
            <a:ext cx="12191999" cy="736741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2800" dirty="0" smtClean="0">
                <a:latin typeface="+mn-lt"/>
              </a:rPr>
              <a:t>4-Not using sterile technique </a:t>
            </a:r>
            <a:r>
              <a:rPr lang="en-US" sz="2800" dirty="0" smtClean="0">
                <a:solidFill>
                  <a:srgbClr val="92D050"/>
                </a:solidFill>
                <a:latin typeface="+mn-lt"/>
              </a:rPr>
              <a:t>(Through out the whole video)</a:t>
            </a:r>
            <a:endParaRPr lang="ar-SA" sz="3100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952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118</TotalTime>
  <Words>332</Words>
  <Application>Microsoft Office PowerPoint</Application>
  <PresentationFormat>Widescreen</PresentationFormat>
  <Paragraphs>60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Calisto MT</vt:lpstr>
      <vt:lpstr>Mangal</vt:lpstr>
      <vt:lpstr>Trebuchet MS</vt:lpstr>
      <vt:lpstr>Wingdings 2</vt:lpstr>
      <vt:lpstr>Slate</vt:lpstr>
      <vt:lpstr>Patient Safety (Human Factors)</vt:lpstr>
      <vt:lpstr>Group Members (G3) </vt:lpstr>
      <vt:lpstr> Human Factors Training Video  (SHELL Model)</vt:lpstr>
      <vt:lpstr>Summary of the Case</vt:lpstr>
      <vt:lpstr>PowerPoint Presentation</vt:lpstr>
      <vt:lpstr>Identify and Discussion</vt:lpstr>
      <vt:lpstr>Identify and Discussion</vt:lpstr>
      <vt:lpstr>Identify and Discussion</vt:lpstr>
      <vt:lpstr>Identify and Discussion</vt:lpstr>
      <vt:lpstr>Lessons Learned</vt:lpstr>
      <vt:lpstr>Thank You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factors</dc:title>
  <dc:creator>user</dc:creator>
  <cp:lastModifiedBy>MTK</cp:lastModifiedBy>
  <cp:revision>18</cp:revision>
  <dcterms:created xsi:type="dcterms:W3CDTF">2018-02-03T18:04:04Z</dcterms:created>
  <dcterms:modified xsi:type="dcterms:W3CDTF">2018-02-04T06:30:15Z</dcterms:modified>
</cp:coreProperties>
</file>