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daluziz aljasser ." initials="Aa." lastIdx="1" clrIdx="0">
    <p:extLst>
      <p:ext uri="{19B8F6BF-5375-455C-9EA6-DF929625EA0E}">
        <p15:presenceInfo xmlns:p15="http://schemas.microsoft.com/office/powerpoint/2012/main" userId="8f504b95810292b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2/3/18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2/3/18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prHWy2MNN8s" TargetMode="External"/><Relationship Id="rId2" Type="http://schemas.openxmlformats.org/officeDocument/2006/relationships/hyperlink" Target="https://youtu.be/566P25kin2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B16C0E-9D11-1540-85F2-856CC80299A9}"/>
              </a:ext>
            </a:extLst>
          </p:cNvPr>
          <p:cNvSpPr txBox="1"/>
          <p:nvPr/>
        </p:nvSpPr>
        <p:spPr>
          <a:xfrm>
            <a:off x="1" y="0"/>
            <a:ext cx="12367380" cy="369332"/>
          </a:xfrm>
          <a:prstGeom prst="rect">
            <a:avLst/>
          </a:prstGeom>
          <a:noFill/>
        </p:spPr>
        <p:txBody>
          <a:bodyPr wrap="square" rtlCol="0">
            <a:spAutoFit/>
          </a:bodyPr>
          <a:lstStyle/>
          <a:p>
            <a:pPr algn="l"/>
            <a:r>
              <a:rPr lang="en-US" dirty="0"/>
              <a:t>         </a:t>
            </a:r>
          </a:p>
        </p:txBody>
      </p:sp>
      <p:sp>
        <p:nvSpPr>
          <p:cNvPr id="5" name="TextBox 4">
            <a:extLst>
              <a:ext uri="{FF2B5EF4-FFF2-40B4-BE49-F238E27FC236}">
                <a16:creationId xmlns:a16="http://schemas.microsoft.com/office/drawing/2014/main" id="{1EE0016D-941E-CF4F-AAAC-176375407F5E}"/>
              </a:ext>
            </a:extLst>
          </p:cNvPr>
          <p:cNvSpPr txBox="1"/>
          <p:nvPr/>
        </p:nvSpPr>
        <p:spPr>
          <a:xfrm>
            <a:off x="33262" y="0"/>
            <a:ext cx="12158738" cy="584775"/>
          </a:xfrm>
          <a:prstGeom prst="rect">
            <a:avLst/>
          </a:prstGeom>
          <a:noFill/>
        </p:spPr>
        <p:txBody>
          <a:bodyPr wrap="square" rtlCol="0">
            <a:spAutoFit/>
          </a:bodyPr>
          <a:lstStyle/>
          <a:p>
            <a:pPr algn="ctr"/>
            <a:r>
              <a:rPr lang="en-US" sz="3200" b="1" dirty="0">
                <a:latin typeface="+mj-lt"/>
              </a:rPr>
              <a:t>Patient safety G4</a:t>
            </a:r>
          </a:p>
        </p:txBody>
      </p:sp>
      <p:sp>
        <p:nvSpPr>
          <p:cNvPr id="6" name="TextBox 5">
            <a:extLst>
              <a:ext uri="{FF2B5EF4-FFF2-40B4-BE49-F238E27FC236}">
                <a16:creationId xmlns:a16="http://schemas.microsoft.com/office/drawing/2014/main" id="{8E8D930A-7769-D341-BE8F-1E61BC227717}"/>
              </a:ext>
            </a:extLst>
          </p:cNvPr>
          <p:cNvSpPr txBox="1"/>
          <p:nvPr/>
        </p:nvSpPr>
        <p:spPr>
          <a:xfrm>
            <a:off x="33262" y="502896"/>
            <a:ext cx="12191999" cy="1431161"/>
          </a:xfrm>
          <a:prstGeom prst="rect">
            <a:avLst/>
          </a:prstGeom>
          <a:noFill/>
        </p:spPr>
        <p:txBody>
          <a:bodyPr wrap="square" rtlCol="0">
            <a:spAutoFit/>
          </a:bodyPr>
          <a:lstStyle/>
          <a:p>
            <a:pPr algn="l"/>
            <a:r>
              <a:rPr lang="en-US" sz="2700" b="1" dirty="0"/>
              <a:t>Members: </a:t>
            </a:r>
          </a:p>
          <a:p>
            <a:pPr algn="l"/>
            <a:endParaRPr lang="en-US" sz="2000" b="1" dirty="0"/>
          </a:p>
          <a:p>
            <a:pPr algn="l"/>
            <a:endParaRPr lang="en-US" sz="2000" b="1" dirty="0"/>
          </a:p>
          <a:p>
            <a:pPr algn="l"/>
            <a:endParaRPr lang="en-US" sz="2000" b="1" dirty="0"/>
          </a:p>
        </p:txBody>
      </p:sp>
      <p:sp>
        <p:nvSpPr>
          <p:cNvPr id="2" name="TextBox 1">
            <a:extLst>
              <a:ext uri="{FF2B5EF4-FFF2-40B4-BE49-F238E27FC236}">
                <a16:creationId xmlns:a16="http://schemas.microsoft.com/office/drawing/2014/main" id="{88004604-DCC3-1342-BB55-CF66B1F80097}"/>
              </a:ext>
            </a:extLst>
          </p:cNvPr>
          <p:cNvSpPr txBox="1"/>
          <p:nvPr/>
        </p:nvSpPr>
        <p:spPr>
          <a:xfrm>
            <a:off x="2887038" y="584775"/>
            <a:ext cx="2822632" cy="3139321"/>
          </a:xfrm>
          <a:prstGeom prst="rect">
            <a:avLst/>
          </a:prstGeom>
          <a:noFill/>
        </p:spPr>
        <p:txBody>
          <a:bodyPr wrap="none" rtlCol="0">
            <a:spAutoFit/>
          </a:bodyPr>
          <a:lstStyle/>
          <a:p>
            <a:r>
              <a:rPr lang="en-US" b="1" dirty="0" err="1"/>
              <a:t>Abdulaziz</a:t>
            </a:r>
            <a:r>
              <a:rPr lang="en-US" b="1" dirty="0"/>
              <a:t> </a:t>
            </a:r>
            <a:r>
              <a:rPr lang="en-US" b="1" dirty="0" err="1"/>
              <a:t>Aljasser</a:t>
            </a:r>
            <a:endParaRPr lang="en-US" b="1" dirty="0"/>
          </a:p>
          <a:p>
            <a:r>
              <a:rPr lang="en-US" b="1" dirty="0" err="1"/>
              <a:t>Faris</a:t>
            </a:r>
            <a:r>
              <a:rPr lang="en-US" b="1" dirty="0"/>
              <a:t> </a:t>
            </a:r>
            <a:r>
              <a:rPr lang="en-US" b="1" dirty="0" err="1"/>
              <a:t>Aljaafer</a:t>
            </a:r>
            <a:endParaRPr lang="en-US" b="1" dirty="0"/>
          </a:p>
          <a:p>
            <a:r>
              <a:rPr lang="en-US" b="1" dirty="0" err="1"/>
              <a:t>Saad</a:t>
            </a:r>
            <a:r>
              <a:rPr lang="en-US" b="1" dirty="0"/>
              <a:t> </a:t>
            </a:r>
            <a:r>
              <a:rPr lang="en-US" b="1" dirty="0" err="1"/>
              <a:t>Alrushud</a:t>
            </a:r>
            <a:r>
              <a:rPr lang="en-US" b="1" dirty="0"/>
              <a:t> </a:t>
            </a:r>
          </a:p>
          <a:p>
            <a:r>
              <a:rPr lang="en-US" b="1" dirty="0"/>
              <a:t>Mohammed </a:t>
            </a:r>
            <a:r>
              <a:rPr lang="en-US" b="1" dirty="0" err="1"/>
              <a:t>AlMohawes</a:t>
            </a:r>
            <a:r>
              <a:rPr lang="en-US" b="1" dirty="0"/>
              <a:t> </a:t>
            </a:r>
          </a:p>
          <a:p>
            <a:r>
              <a:rPr lang="en-US" b="1" dirty="0" err="1"/>
              <a:t>Talal</a:t>
            </a:r>
            <a:r>
              <a:rPr lang="en-US" b="1" dirty="0"/>
              <a:t> </a:t>
            </a:r>
            <a:r>
              <a:rPr lang="en-US" b="1" dirty="0" err="1"/>
              <a:t>Alhuqayl</a:t>
            </a:r>
            <a:r>
              <a:rPr lang="en-US" b="1" dirty="0"/>
              <a:t> </a:t>
            </a:r>
          </a:p>
          <a:p>
            <a:r>
              <a:rPr lang="en-US" b="1" dirty="0" err="1"/>
              <a:t>Mohmmed</a:t>
            </a:r>
            <a:r>
              <a:rPr lang="en-US" b="1" dirty="0"/>
              <a:t> </a:t>
            </a:r>
            <a:r>
              <a:rPr lang="en-US" b="1" dirty="0" err="1"/>
              <a:t>Alkhalaf</a:t>
            </a:r>
            <a:r>
              <a:rPr lang="en-US" b="1" dirty="0"/>
              <a:t> </a:t>
            </a:r>
          </a:p>
          <a:p>
            <a:r>
              <a:rPr lang="en-US" b="1" dirty="0"/>
              <a:t>Basel </a:t>
            </a:r>
            <a:r>
              <a:rPr lang="en-US" b="1" dirty="0" err="1"/>
              <a:t>Alanazi</a:t>
            </a:r>
            <a:r>
              <a:rPr lang="en-US" b="1" dirty="0"/>
              <a:t> </a:t>
            </a:r>
          </a:p>
          <a:p>
            <a:r>
              <a:rPr lang="en-US" b="1" dirty="0" err="1"/>
              <a:t>Rakan</a:t>
            </a:r>
            <a:r>
              <a:rPr lang="en-US" b="1" dirty="0"/>
              <a:t> </a:t>
            </a:r>
            <a:r>
              <a:rPr lang="en-US" b="1" dirty="0" err="1"/>
              <a:t>Bahammam</a:t>
            </a:r>
            <a:r>
              <a:rPr lang="en-US" b="1" dirty="0"/>
              <a:t> </a:t>
            </a:r>
          </a:p>
          <a:p>
            <a:r>
              <a:rPr lang="en-US" b="1"/>
              <a:t>Ibraheem</a:t>
            </a:r>
            <a:r>
              <a:rPr lang="en-US" b="1" dirty="0"/>
              <a:t> </a:t>
            </a:r>
            <a:r>
              <a:rPr lang="en-US" b="1" dirty="0" err="1"/>
              <a:t>Aldeeri</a:t>
            </a:r>
            <a:r>
              <a:rPr lang="en-US" b="1" dirty="0"/>
              <a:t> </a:t>
            </a:r>
          </a:p>
          <a:p>
            <a:r>
              <a:rPr lang="en-US" b="1" dirty="0"/>
              <a:t>Khalid </a:t>
            </a:r>
            <a:r>
              <a:rPr lang="en-US" b="1" dirty="0" err="1"/>
              <a:t>Alekrish</a:t>
            </a:r>
            <a:endParaRPr lang="en-US" b="1" dirty="0"/>
          </a:p>
          <a:p>
            <a:endParaRPr lang="en-US" dirty="0"/>
          </a:p>
        </p:txBody>
      </p:sp>
      <p:sp>
        <p:nvSpPr>
          <p:cNvPr id="3" name="TextBox 2">
            <a:extLst>
              <a:ext uri="{FF2B5EF4-FFF2-40B4-BE49-F238E27FC236}">
                <a16:creationId xmlns:a16="http://schemas.microsoft.com/office/drawing/2014/main" id="{1A10A0D1-9DC3-3A43-B84F-E35072BFD530}"/>
              </a:ext>
            </a:extLst>
          </p:cNvPr>
          <p:cNvSpPr txBox="1"/>
          <p:nvPr/>
        </p:nvSpPr>
        <p:spPr>
          <a:xfrm>
            <a:off x="2887038" y="3606229"/>
            <a:ext cx="2492927" cy="646331"/>
          </a:xfrm>
          <a:prstGeom prst="rect">
            <a:avLst/>
          </a:prstGeom>
          <a:noFill/>
        </p:spPr>
        <p:txBody>
          <a:bodyPr wrap="none" rtlCol="0">
            <a:spAutoFit/>
          </a:bodyPr>
          <a:lstStyle/>
          <a:p>
            <a:r>
              <a:rPr lang="en-US" b="1" dirty="0"/>
              <a:t>Leader: Khalid </a:t>
            </a:r>
            <a:r>
              <a:rPr lang="en-US" b="1" dirty="0" err="1"/>
              <a:t>Aleisa</a:t>
            </a:r>
            <a:r>
              <a:rPr lang="en-US" b="1" dirty="0"/>
              <a:t> </a:t>
            </a:r>
          </a:p>
          <a:p>
            <a:endParaRPr lang="en-US" dirty="0"/>
          </a:p>
        </p:txBody>
      </p:sp>
    </p:spTree>
    <p:extLst>
      <p:ext uri="{BB962C8B-B14F-4D97-AF65-F5344CB8AC3E}">
        <p14:creationId xmlns:p14="http://schemas.microsoft.com/office/powerpoint/2010/main" val="153492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88B07-FFAC-6B4C-B7D5-1D8A566CB262}"/>
              </a:ext>
            </a:extLst>
          </p:cNvPr>
          <p:cNvSpPr>
            <a:spLocks noGrp="1"/>
          </p:cNvSpPr>
          <p:nvPr>
            <p:ph idx="1"/>
          </p:nvPr>
        </p:nvSpPr>
        <p:spPr>
          <a:xfrm>
            <a:off x="1458749" y="1108545"/>
            <a:ext cx="9603275" cy="3450613"/>
          </a:xfrm>
        </p:spPr>
        <p:txBody>
          <a:bodyPr>
            <a:normAutofit fontScale="85000" lnSpcReduction="20000"/>
          </a:bodyPr>
          <a:lstStyle/>
          <a:p>
            <a:pPr marL="0" indent="0" algn="ctr">
              <a:buNone/>
            </a:pPr>
            <a:r>
              <a:rPr lang="en-US" sz="4100" dirty="0">
                <a:latin typeface="Calibri" panose="020F0502020204030204" pitchFamily="34" charset="0"/>
                <a:cs typeface="Calibri" panose="020F0502020204030204" pitchFamily="34" charset="0"/>
              </a:rPr>
              <a:t>VIDEOS</a:t>
            </a:r>
            <a:r>
              <a:rPr lang="en-US" sz="3200" dirty="0">
                <a:solidFill>
                  <a:srgbClr val="C00000"/>
                </a:solidFill>
              </a:rPr>
              <a:t> </a:t>
            </a:r>
          </a:p>
          <a:p>
            <a:pPr algn="ctr"/>
            <a:endParaRPr lang="en-US" sz="3200" dirty="0"/>
          </a:p>
          <a:p>
            <a:r>
              <a:rPr lang="en-US" sz="3200" dirty="0"/>
              <a:t>1-Crossed Wires : </a:t>
            </a:r>
            <a:r>
              <a:rPr lang="en-US" sz="3200" dirty="0">
                <a:hlinkClick r:id="rId2"/>
              </a:rPr>
              <a:t>https://</a:t>
            </a:r>
            <a:r>
              <a:rPr lang="en-US" sz="3200" dirty="0" err="1">
                <a:hlinkClick r:id="rId2"/>
              </a:rPr>
              <a:t>youtu.be</a:t>
            </a:r>
            <a:r>
              <a:rPr lang="en-US" sz="3200" dirty="0">
                <a:hlinkClick r:id="rId2"/>
              </a:rPr>
              <a:t>/566P25kin2g</a:t>
            </a:r>
            <a:endParaRPr lang="en-US" sz="3200" dirty="0"/>
          </a:p>
          <a:p>
            <a:endParaRPr lang="en-US" sz="3200" dirty="0"/>
          </a:p>
          <a:p>
            <a:endParaRPr lang="en-US" sz="3200" dirty="0"/>
          </a:p>
          <a:p>
            <a:r>
              <a:rPr lang="en-US" sz="3200" dirty="0"/>
              <a:t>2-Right connection: </a:t>
            </a:r>
            <a:r>
              <a:rPr lang="en-US" sz="3200" dirty="0">
                <a:hlinkClick r:id="rId3"/>
              </a:rPr>
              <a:t>https://</a:t>
            </a:r>
            <a:r>
              <a:rPr lang="en-US" sz="3200" dirty="0" err="1">
                <a:hlinkClick r:id="rId3"/>
              </a:rPr>
              <a:t>youtu.be</a:t>
            </a:r>
            <a:r>
              <a:rPr lang="en-US" sz="3200" dirty="0">
                <a:hlinkClick r:id="rId3"/>
              </a:rPr>
              <a:t>/prHWy2MNN8s</a:t>
            </a:r>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2398484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12658-E723-0640-9D60-8CDC70EAE98A}"/>
              </a:ext>
            </a:extLst>
          </p:cNvPr>
          <p:cNvSpPr>
            <a:spLocks noGrp="1"/>
          </p:cNvSpPr>
          <p:nvPr>
            <p:ph type="title"/>
          </p:nvPr>
        </p:nvSpPr>
        <p:spPr/>
        <p:txBody>
          <a:bodyPr>
            <a:normAutofit/>
          </a:bodyPr>
          <a:lstStyle/>
          <a:p>
            <a:pPr marL="0" indent="0" algn="ctr">
              <a:buNone/>
            </a:pPr>
            <a:r>
              <a:rPr lang="en-US" sz="3400" dirty="0">
                <a:effectLst/>
                <a:latin typeface="Calibri" panose="020F0502020204030204" pitchFamily="34" charset="0"/>
                <a:ea typeface="Calibri" panose="020F0502020204030204" pitchFamily="34" charset="0"/>
                <a:cs typeface="Arial" panose="020B0604020202020204" pitchFamily="34" charset="0"/>
              </a:rPr>
              <a:t>Summary Of The Case </a:t>
            </a:r>
          </a:p>
        </p:txBody>
      </p:sp>
      <p:sp>
        <p:nvSpPr>
          <p:cNvPr id="7" name="Content Placeholder 6">
            <a:extLst>
              <a:ext uri="{FF2B5EF4-FFF2-40B4-BE49-F238E27FC236}">
                <a16:creationId xmlns:a16="http://schemas.microsoft.com/office/drawing/2014/main" id="{D6A0224F-6321-DC4F-85D2-C624B7D3B983}"/>
              </a:ext>
            </a:extLst>
          </p:cNvPr>
          <p:cNvSpPr>
            <a:spLocks noGrp="1"/>
          </p:cNvSpPr>
          <p:nvPr>
            <p:ph idx="1"/>
          </p:nvPr>
        </p:nvSpPr>
        <p:spPr/>
        <p:txBody>
          <a:bodyPr>
            <a:noAutofit/>
          </a:bodyPr>
          <a:lstStyle/>
          <a:p>
            <a:pPr marL="0" indent="0">
              <a:buNone/>
            </a:pPr>
            <a:r>
              <a:rPr lang="en-US" dirty="0">
                <a:effectLst/>
                <a:latin typeface="Calibri" panose="020F0502020204030204" pitchFamily="34" charset="0"/>
                <a:ea typeface="Calibri" panose="020F0502020204030204" pitchFamily="34" charset="0"/>
                <a:cs typeface="Arial" panose="020B0604020202020204" pitchFamily="34" charset="0"/>
              </a:rPr>
              <a:t> The first video portrays the incubation of an incident at the fictitious Perfect Twins maintenance organization. The video is showing how communication and other human factors are significant in a workplace settings, and their absence may cause fatal errors. The poor communication between Harry and the other employees and the focus on getting the work done without giving attention to human factors and safety </a:t>
            </a:r>
            <a:r>
              <a:rPr lang="en-US" dirty="0" err="1">
                <a:effectLst/>
                <a:latin typeface="Calibri" panose="020F0502020204030204" pitchFamily="34" charset="0"/>
                <a:ea typeface="Calibri" panose="020F0502020204030204" pitchFamily="34" charset="0"/>
                <a:cs typeface="Arial" panose="020B0604020202020204" pitchFamily="34" charset="0"/>
              </a:rPr>
              <a:t>behaviours</a:t>
            </a:r>
            <a:r>
              <a:rPr lang="en-US" dirty="0">
                <a:effectLst/>
                <a:latin typeface="Calibri" panose="020F0502020204030204" pitchFamily="34" charset="0"/>
                <a:ea typeface="Calibri" panose="020F0502020204030204" pitchFamily="34" charset="0"/>
                <a:cs typeface="Arial" panose="020B0604020202020204" pitchFamily="34" charset="0"/>
              </a:rPr>
              <a:t> nearly killed Bruce. </a:t>
            </a:r>
          </a:p>
          <a:p>
            <a:pPr marL="0" indent="0">
              <a:buNone/>
            </a:pPr>
            <a:r>
              <a:rPr lang="en-US" dirty="0">
                <a:effectLst/>
                <a:latin typeface="Calibri" panose="020F0502020204030204" pitchFamily="34" charset="0"/>
                <a:ea typeface="Calibri" panose="020F0502020204030204" pitchFamily="34" charset="0"/>
                <a:cs typeface="Arial" panose="020B0604020202020204" pitchFamily="34" charset="0"/>
              </a:rPr>
              <a:t>The other video is about </a:t>
            </a:r>
            <a:r>
              <a:rPr lang="en-US">
                <a:effectLst/>
                <a:latin typeface="Calibri" panose="020F0502020204030204" pitchFamily="34" charset="0"/>
                <a:ea typeface="Calibri" panose="020F0502020204030204" pitchFamily="34" charset="0"/>
                <a:cs typeface="Arial" panose="020B0604020202020204" pitchFamily="34" charset="0"/>
              </a:rPr>
              <a:t>how Harry </a:t>
            </a:r>
            <a:r>
              <a:rPr lang="en-US" dirty="0">
                <a:effectLst/>
                <a:latin typeface="Calibri" panose="020F0502020204030204" pitchFamily="34" charset="0"/>
                <a:ea typeface="Calibri" panose="020F0502020204030204" pitchFamily="34" charset="0"/>
                <a:cs typeface="Arial" panose="020B0604020202020204" pitchFamily="34" charset="0"/>
              </a:rPr>
              <a:t>and the other employees learned from their mistakes by applying human factors thinking to their work environment, In order to prevent future adverse events..</a:t>
            </a:r>
          </a:p>
          <a:p>
            <a:pPr marL="0" indent="0">
              <a:buNone/>
            </a:pPr>
            <a:r>
              <a:rPr lang="en-US"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3033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DDC1-F263-134E-B07E-51D778B25BDE}"/>
              </a:ext>
            </a:extLst>
          </p:cNvPr>
          <p:cNvSpPr>
            <a:spLocks noGrp="1"/>
          </p:cNvSpPr>
          <p:nvPr>
            <p:ph type="title"/>
          </p:nvPr>
        </p:nvSpPr>
        <p:spPr/>
        <p:txBody>
          <a:bodyPr>
            <a:normAutofit/>
          </a:bodyPr>
          <a:lstStyle/>
          <a:p>
            <a:pPr algn="ctr"/>
            <a:r>
              <a:rPr lang="en-US" sz="3500" dirty="0"/>
              <a:t>Human </a:t>
            </a:r>
            <a:r>
              <a:rPr lang="en-US" sz="3500" dirty="0" err="1"/>
              <a:t>factorS</a:t>
            </a:r>
            <a:endParaRPr lang="en-US" sz="3500" dirty="0"/>
          </a:p>
        </p:txBody>
      </p:sp>
      <p:sp>
        <p:nvSpPr>
          <p:cNvPr id="3" name="Content Placeholder 2">
            <a:extLst>
              <a:ext uri="{FF2B5EF4-FFF2-40B4-BE49-F238E27FC236}">
                <a16:creationId xmlns:a16="http://schemas.microsoft.com/office/drawing/2014/main" id="{51B021D1-C0A2-EE4F-83CD-39FA7550C691}"/>
              </a:ext>
            </a:extLst>
          </p:cNvPr>
          <p:cNvSpPr>
            <a:spLocks noGrp="1"/>
          </p:cNvSpPr>
          <p:nvPr>
            <p:ph idx="1"/>
          </p:nvPr>
        </p:nvSpPr>
        <p:spPr/>
        <p:txBody>
          <a:bodyPr/>
          <a:lstStyle/>
          <a:p>
            <a:pPr marL="0" indent="0">
              <a:buNone/>
            </a:pPr>
            <a:r>
              <a:rPr lang="en-US" b="0" i="0" dirty="0">
                <a:solidFill>
                  <a:srgbClr val="000000"/>
                </a:solidFill>
                <a:effectLst/>
                <a:latin typeface="(null)"/>
              </a:rPr>
              <a:t>•Poor communication: the note wasn’t in a noticeable place.</a:t>
            </a:r>
          </a:p>
          <a:p>
            <a:pPr marL="0" indent="0">
              <a:buNone/>
            </a:pPr>
            <a:r>
              <a:rPr lang="en-US" b="0" i="0" dirty="0">
                <a:solidFill>
                  <a:srgbClr val="000000"/>
                </a:solidFill>
                <a:effectLst/>
                <a:latin typeface="(null)"/>
              </a:rPr>
              <a:t>•Illness: one of the workers was sick.</a:t>
            </a:r>
          </a:p>
          <a:p>
            <a:pPr marL="0" indent="0">
              <a:buNone/>
            </a:pPr>
            <a:r>
              <a:rPr lang="en-US" b="0" i="0" dirty="0">
                <a:solidFill>
                  <a:srgbClr val="000000"/>
                </a:solidFill>
                <a:effectLst/>
                <a:latin typeface="(null)"/>
              </a:rPr>
              <a:t>•Lack of supervision: inexperienced worker was left to work alone.</a:t>
            </a:r>
          </a:p>
          <a:p>
            <a:pPr marL="0" indent="0">
              <a:buNone/>
            </a:pPr>
            <a:r>
              <a:rPr lang="en-US" b="0" i="0" dirty="0">
                <a:solidFill>
                  <a:srgbClr val="000000"/>
                </a:solidFill>
                <a:effectLst/>
                <a:latin typeface="(null)"/>
              </a:rPr>
              <a:t>•Bad working environment: lighting wasn’t working and cluttered office</a:t>
            </a:r>
          </a:p>
          <a:p>
            <a:pPr marL="0" indent="0">
              <a:buNone/>
            </a:pPr>
            <a:r>
              <a:rPr lang="en-US" b="0" i="0" dirty="0">
                <a:solidFill>
                  <a:srgbClr val="000000"/>
                </a:solidFill>
                <a:effectLst/>
                <a:latin typeface="(null)"/>
              </a:rPr>
              <a:t>•Dependence on brain: trying to memorize notes instead of writing them. As a result, some some were forgotten.</a:t>
            </a:r>
          </a:p>
          <a:p>
            <a:pPr marL="0" indent="0">
              <a:buNone/>
            </a:pPr>
            <a:r>
              <a:rPr lang="en-US" b="0" i="0" dirty="0">
                <a:solidFill>
                  <a:srgbClr val="000000"/>
                </a:solidFill>
                <a:effectLst/>
                <a:latin typeface="(null)"/>
              </a:rPr>
              <a:t>•Disorganize workplace: kids drawing where in work related whiteboard.</a:t>
            </a:r>
          </a:p>
        </p:txBody>
      </p:sp>
    </p:spTree>
    <p:extLst>
      <p:ext uri="{BB962C8B-B14F-4D97-AF65-F5344CB8AC3E}">
        <p14:creationId xmlns:p14="http://schemas.microsoft.com/office/powerpoint/2010/main" val="205855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9750C-C1AA-4947-9278-3DBEA6537866}"/>
              </a:ext>
            </a:extLst>
          </p:cNvPr>
          <p:cNvSpPr>
            <a:spLocks noGrp="1"/>
          </p:cNvSpPr>
          <p:nvPr>
            <p:ph type="title"/>
          </p:nvPr>
        </p:nvSpPr>
        <p:spPr/>
        <p:txBody>
          <a:bodyPr/>
          <a:lstStyle/>
          <a:p>
            <a:pPr algn="ctr"/>
            <a:r>
              <a:rPr lang="en-US" dirty="0"/>
              <a:t>Take home </a:t>
            </a:r>
            <a:r>
              <a:rPr lang="en-US"/>
              <a:t>mEssages</a:t>
            </a:r>
            <a:r>
              <a:rPr lang="en-US" dirty="0"/>
              <a:t> </a:t>
            </a:r>
          </a:p>
        </p:txBody>
      </p:sp>
      <p:sp>
        <p:nvSpPr>
          <p:cNvPr id="5" name="Content Placeholder 2">
            <a:extLst>
              <a:ext uri="{FF2B5EF4-FFF2-40B4-BE49-F238E27FC236}">
                <a16:creationId xmlns:a16="http://schemas.microsoft.com/office/drawing/2014/main" id="{7859BD3E-B022-DC4E-A84B-81B8EE5D3626}"/>
              </a:ext>
            </a:extLst>
          </p:cNvPr>
          <p:cNvSpPr txBox="1">
            <a:spLocks noGrp="1"/>
          </p:cNvSpPr>
          <p:nvPr>
            <p:ph idx="1"/>
          </p:nvPr>
        </p:nvSpPr>
        <p:spPr>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Wingdings" pitchFamily="2" charset="2"/>
              <a:buChar char="q"/>
            </a:pPr>
            <a:endParaRPr lang="en-US" sz="1800" dirty="0">
              <a:latin typeface="Calibri" panose="020F0502020204030204" pitchFamily="34" charset="0"/>
              <a:ea typeface="Calibri" panose="020F0502020204030204" pitchFamily="34" charset="0"/>
              <a:cs typeface="Arial" panose="020B0604020202020204" pitchFamily="34" charset="0"/>
            </a:endParaRPr>
          </a:p>
          <a:p>
            <a:pPr>
              <a:buFont typeface="Wingdings" pitchFamily="2" charset="2"/>
              <a:buChar char="q"/>
            </a:pPr>
            <a:r>
              <a:rPr lang="en-US" sz="1800" dirty="0">
                <a:latin typeface="Calibri" panose="020F0502020204030204" pitchFamily="34" charset="0"/>
                <a:ea typeface="Calibri" panose="020F0502020204030204" pitchFamily="34" charset="0"/>
                <a:cs typeface="Arial" panose="020B0604020202020204" pitchFamily="34" charset="0"/>
              </a:rPr>
              <a:t>A gram of work is better than kilos of promises </a:t>
            </a:r>
          </a:p>
          <a:p>
            <a:pPr>
              <a:buFont typeface="Wingdings" pitchFamily="2" charset="2"/>
              <a:buChar char="q"/>
            </a:pPr>
            <a:r>
              <a:rPr lang="en-US" sz="1800" dirty="0">
                <a:latin typeface="Calibri" panose="020F0502020204030204" pitchFamily="34" charset="0"/>
                <a:ea typeface="Calibri" panose="020F0502020204030204" pitchFamily="34" charset="0"/>
                <a:cs typeface="Arial" panose="020B0604020202020204" pitchFamily="34" charset="0"/>
              </a:rPr>
              <a:t>Don’t make promises that you cannot do</a:t>
            </a:r>
          </a:p>
          <a:p>
            <a:pPr>
              <a:buFont typeface="Wingdings" pitchFamily="2" charset="2"/>
              <a:buChar char="q"/>
            </a:pPr>
            <a:r>
              <a:rPr lang="en-US" sz="1800" dirty="0">
                <a:latin typeface="Calibri" panose="020F0502020204030204" pitchFamily="34" charset="0"/>
                <a:ea typeface="Calibri" panose="020F0502020204030204" pitchFamily="34" charset="0"/>
                <a:cs typeface="Arial" panose="020B0604020202020204" pitchFamily="34" charset="0"/>
              </a:rPr>
              <a:t>Communication between workers should be in clear manner  </a:t>
            </a:r>
          </a:p>
          <a:p>
            <a:pPr>
              <a:buFont typeface="Wingdings" pitchFamily="2" charset="2"/>
              <a:buChar char="q"/>
            </a:pPr>
            <a:r>
              <a:rPr lang="en-US" sz="1800" dirty="0">
                <a:latin typeface="Calibri" panose="020F0502020204030204" pitchFamily="34" charset="0"/>
                <a:ea typeface="Calibri" panose="020F0502020204030204" pitchFamily="34" charset="0"/>
                <a:cs typeface="Arial" panose="020B0604020202020204" pitchFamily="34" charset="0"/>
              </a:rPr>
              <a:t>Setting an achievable deadline is essential</a:t>
            </a:r>
          </a:p>
          <a:p>
            <a:pPr>
              <a:buFont typeface="Wingdings" pitchFamily="2" charset="2"/>
              <a:buChar char="q"/>
            </a:pPr>
            <a:r>
              <a:rPr lang="en-US" sz="1800" dirty="0">
                <a:latin typeface="Calibri" panose="020F0502020204030204" pitchFamily="34" charset="0"/>
                <a:ea typeface="Calibri" panose="020F0502020204030204" pitchFamily="34" charset="0"/>
                <a:cs typeface="Arial" panose="020B0604020202020204" pitchFamily="34" charset="0"/>
              </a:rPr>
              <a:t>Every one of the team members should do his part of the job without putting it on others</a:t>
            </a:r>
          </a:p>
          <a:p>
            <a:pPr>
              <a:buFont typeface="Wingdings" pitchFamily="2" charset="2"/>
              <a:buChar char="q"/>
            </a:pPr>
            <a:r>
              <a:rPr lang="en-US" sz="1800" dirty="0">
                <a:latin typeface="Calibri" panose="020F0502020204030204" pitchFamily="34" charset="0"/>
                <a:ea typeface="Calibri" panose="020F0502020204030204" pitchFamily="34" charset="0"/>
                <a:cs typeface="Arial" panose="020B0604020202020204" pitchFamily="34" charset="0"/>
              </a:rPr>
              <a:t>  Make a routine meeting between team members is important to know the responsibility of each one and help in solving problems  </a:t>
            </a:r>
          </a:p>
          <a:p>
            <a:pPr>
              <a:buFont typeface="Wingdings" pitchFamily="2" charset="2"/>
              <a:buChar char="q"/>
            </a:pPr>
            <a:r>
              <a:rPr lang="en-US" sz="1800" dirty="0">
                <a:latin typeface="Calibri" panose="020F0502020204030204" pitchFamily="34" charset="0"/>
                <a:ea typeface="Calibri" panose="020F0502020204030204" pitchFamily="34" charset="0"/>
                <a:cs typeface="Arial" panose="020B0604020202020204" pitchFamily="34" charset="0"/>
              </a:rPr>
              <a:t>A work – life balance is vital </a:t>
            </a:r>
          </a:p>
          <a:p>
            <a:pPr>
              <a:buFont typeface="Wingdings" pitchFamily="2" charset="2"/>
              <a:buChar char="q"/>
            </a:pPr>
            <a:endParaRPr lang="en-US" sz="1800" dirty="0">
              <a:latin typeface="Calibri" panose="020F0502020204030204" pitchFamily="34" charset="0"/>
              <a:ea typeface="Calibri" panose="020F0502020204030204" pitchFamily="34" charset="0"/>
              <a:cs typeface="Arial" panose="020B0604020202020204" pitchFamily="34" charset="0"/>
            </a:endParaRPr>
          </a:p>
          <a:p>
            <a:pPr>
              <a:buFont typeface="Wingdings" pitchFamily="2" charset="2"/>
              <a:buChar char="q"/>
            </a:pPr>
            <a:endParaRPr lang="en-US" dirty="0"/>
          </a:p>
        </p:txBody>
      </p:sp>
    </p:spTree>
    <p:extLst>
      <p:ext uri="{BB962C8B-B14F-4D97-AF65-F5344CB8AC3E}">
        <p14:creationId xmlns:p14="http://schemas.microsoft.com/office/powerpoint/2010/main" val="168831313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TotalTime>
  <Words>219</Words>
  <Application>Microsoft Macintosh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(null)</vt:lpstr>
      <vt:lpstr>Arial</vt:lpstr>
      <vt:lpstr>Calibri</vt:lpstr>
      <vt:lpstr>Gill Sans MT</vt:lpstr>
      <vt:lpstr>Times New Roman</vt:lpstr>
      <vt:lpstr>Wingdings</vt:lpstr>
      <vt:lpstr>Gallery</vt:lpstr>
      <vt:lpstr>PowerPoint Presentation</vt:lpstr>
      <vt:lpstr>PowerPoint Presentation</vt:lpstr>
      <vt:lpstr>Summary Of The Case </vt:lpstr>
      <vt:lpstr>Human factorS</vt:lpstr>
      <vt:lpstr>Take home mEssages </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خالد</cp:lastModifiedBy>
  <cp:revision>7</cp:revision>
  <dcterms:modified xsi:type="dcterms:W3CDTF">2018-02-03T16:55:52Z</dcterms:modified>
</cp:coreProperties>
</file>