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126"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youtu.be/TLeHkU34_H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balance.com/communication-skills-list-206377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244463-661D-EA45-9796-49EB4DF03B15}"/>
              </a:ext>
            </a:extLst>
          </p:cNvPr>
          <p:cNvSpPr>
            <a:spLocks noGrp="1"/>
          </p:cNvSpPr>
          <p:nvPr>
            <p:ph type="ctrTitle"/>
          </p:nvPr>
        </p:nvSpPr>
        <p:spPr>
          <a:xfrm>
            <a:off x="1970236" y="290363"/>
            <a:ext cx="8915399" cy="2262781"/>
          </a:xfrm>
        </p:spPr>
        <p:txBody>
          <a:bodyPr/>
          <a:lstStyle/>
          <a:p>
            <a:r>
              <a:rPr lang="en-US" dirty="0">
                <a:solidFill>
                  <a:schemeClr val="tx1"/>
                </a:solidFill>
              </a:rPr>
              <a:t>Patient safety</a:t>
            </a:r>
            <a:br>
              <a:rPr lang="en-US" dirty="0">
                <a:solidFill>
                  <a:schemeClr val="tx1"/>
                </a:solidFill>
              </a:rPr>
            </a:br>
            <a:r>
              <a:rPr lang="en-US" dirty="0">
                <a:solidFill>
                  <a:schemeClr val="tx1"/>
                </a:solidFill>
              </a:rPr>
              <a:t>Group #6 </a:t>
            </a:r>
          </a:p>
        </p:txBody>
      </p:sp>
      <p:sp>
        <p:nvSpPr>
          <p:cNvPr id="3" name="Content Placeholder 2">
            <a:extLst>
              <a:ext uri="{FF2B5EF4-FFF2-40B4-BE49-F238E27FC236}">
                <a16:creationId xmlns:a16="http://schemas.microsoft.com/office/drawing/2014/main" xmlns="" id="{573FCA45-63D6-B448-AA2D-11764AFD3BE7}"/>
              </a:ext>
            </a:extLst>
          </p:cNvPr>
          <p:cNvSpPr>
            <a:spLocks noGrp="1"/>
          </p:cNvSpPr>
          <p:nvPr>
            <p:ph type="subTitle" idx="1"/>
          </p:nvPr>
        </p:nvSpPr>
        <p:spPr>
          <a:xfrm>
            <a:off x="1871003" y="2651618"/>
            <a:ext cx="5781822" cy="2841815"/>
          </a:xfrm>
        </p:spPr>
        <p:txBody>
          <a:bodyPr>
            <a:normAutofit/>
          </a:bodyPr>
          <a:lstStyle/>
          <a:p>
            <a:pPr marL="285750" indent="-285750">
              <a:buFont typeface="Arial" panose="020B0604020202020204" pitchFamily="34" charset="0"/>
              <a:buChar char="•"/>
            </a:pPr>
            <a:r>
              <a:rPr lang="en-US" sz="2400" dirty="0"/>
              <a:t>Khalid </a:t>
            </a:r>
            <a:r>
              <a:rPr lang="en-US" sz="2400" dirty="0" err="1"/>
              <a:t>AlQahtani</a:t>
            </a:r>
            <a:r>
              <a:rPr lang="en-US" sz="2400" dirty="0"/>
              <a:t> ( </a:t>
            </a:r>
            <a:r>
              <a:rPr lang="en-US" dirty="0"/>
              <a:t>group leader </a:t>
            </a:r>
            <a:r>
              <a:rPr lang="en-US" sz="2400" dirty="0"/>
              <a:t>)</a:t>
            </a:r>
          </a:p>
          <a:p>
            <a:pPr marL="285750" indent="-285750">
              <a:buFont typeface="Arial" panose="020B0604020202020204" pitchFamily="34" charset="0"/>
              <a:buChar char="•"/>
            </a:pPr>
            <a:r>
              <a:rPr lang="en-US" sz="2400" dirty="0" err="1"/>
              <a:t>Turki</a:t>
            </a:r>
            <a:r>
              <a:rPr lang="en-US" sz="2400" dirty="0"/>
              <a:t> </a:t>
            </a:r>
            <a:r>
              <a:rPr lang="en-US" sz="2400" dirty="0" err="1"/>
              <a:t>maddi</a:t>
            </a:r>
            <a:endParaRPr lang="en-US" sz="2400" dirty="0"/>
          </a:p>
          <a:p>
            <a:pPr marL="285750" indent="-285750">
              <a:buFont typeface="Arial" panose="020B0604020202020204" pitchFamily="34" charset="0"/>
              <a:buChar char="•"/>
            </a:pPr>
            <a:r>
              <a:rPr lang="en-US" sz="2400" dirty="0"/>
              <a:t>Trad </a:t>
            </a:r>
            <a:r>
              <a:rPr lang="en-US" sz="2400" dirty="0" err="1"/>
              <a:t>alwakeel</a:t>
            </a:r>
            <a:endParaRPr lang="en-US" sz="2400" dirty="0"/>
          </a:p>
          <a:p>
            <a:pPr marL="285750" indent="-285750">
              <a:buFont typeface="Arial" panose="020B0604020202020204" pitchFamily="34" charset="0"/>
              <a:buChar char="•"/>
            </a:pPr>
            <a:r>
              <a:rPr lang="en-US" sz="2400" dirty="0"/>
              <a:t>Khalid </a:t>
            </a:r>
            <a:r>
              <a:rPr lang="en-US" sz="2400" dirty="0" err="1"/>
              <a:t>alshehri</a:t>
            </a:r>
            <a:endParaRPr lang="en-US" sz="2400" dirty="0"/>
          </a:p>
          <a:p>
            <a:pPr marL="285750" indent="-285750">
              <a:buFont typeface="Arial" panose="020B0604020202020204" pitchFamily="34" charset="0"/>
              <a:buChar char="•"/>
            </a:pPr>
            <a:r>
              <a:rPr lang="en-US" sz="2400" dirty="0"/>
              <a:t>Mohammed </a:t>
            </a:r>
            <a:r>
              <a:rPr lang="en-US" sz="2400" dirty="0" err="1"/>
              <a:t>alkhidhr</a:t>
            </a:r>
            <a:endParaRPr lang="en-US" sz="2400" dirty="0"/>
          </a:p>
        </p:txBody>
      </p:sp>
      <p:sp>
        <p:nvSpPr>
          <p:cNvPr id="5" name="Content Placeholder 2">
            <a:extLst>
              <a:ext uri="{FF2B5EF4-FFF2-40B4-BE49-F238E27FC236}">
                <a16:creationId xmlns:a16="http://schemas.microsoft.com/office/drawing/2014/main" xmlns="" id="{7B57C223-7ACD-F046-A509-8E734177E1C5}"/>
              </a:ext>
            </a:extLst>
          </p:cNvPr>
          <p:cNvSpPr txBox="1">
            <a:spLocks/>
          </p:cNvSpPr>
          <p:nvPr/>
        </p:nvSpPr>
        <p:spPr>
          <a:xfrm>
            <a:off x="7103183" y="2651618"/>
            <a:ext cx="4854356" cy="2841815"/>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Arial" panose="020B0604020202020204" pitchFamily="34" charset="0"/>
              <a:buChar char="•"/>
            </a:pPr>
            <a:r>
              <a:rPr lang="en-US" sz="2800" dirty="0" err="1"/>
              <a:t>Abdelrhman</a:t>
            </a:r>
            <a:r>
              <a:rPr lang="en-US" sz="2800" dirty="0"/>
              <a:t> </a:t>
            </a:r>
            <a:r>
              <a:rPr lang="en-US" sz="2800" dirty="0" err="1"/>
              <a:t>alshehri</a:t>
            </a:r>
            <a:endParaRPr lang="en-US" sz="2800" dirty="0"/>
          </a:p>
          <a:p>
            <a:pPr marL="285750" indent="-285750">
              <a:buFont typeface="Arial" panose="020B0604020202020204" pitchFamily="34" charset="0"/>
              <a:buChar char="•"/>
            </a:pPr>
            <a:r>
              <a:rPr lang="en-US" sz="2800" dirty="0" err="1"/>
              <a:t>Abdelrahman</a:t>
            </a:r>
            <a:r>
              <a:rPr lang="en-US" sz="2800" dirty="0"/>
              <a:t> </a:t>
            </a:r>
            <a:r>
              <a:rPr lang="en-US" sz="2800" dirty="0" err="1"/>
              <a:t>alomarni</a:t>
            </a:r>
            <a:endParaRPr lang="en-US" sz="2800" dirty="0"/>
          </a:p>
          <a:p>
            <a:pPr marL="285750" indent="-285750">
              <a:buFont typeface="Arial" panose="020B0604020202020204" pitchFamily="34" charset="0"/>
              <a:buChar char="•"/>
            </a:pPr>
            <a:r>
              <a:rPr lang="en-US" sz="2800" dirty="0"/>
              <a:t>Hamad </a:t>
            </a:r>
            <a:r>
              <a:rPr lang="en-US" sz="2800" dirty="0" err="1"/>
              <a:t>alhasson</a:t>
            </a:r>
            <a:endParaRPr lang="en-US" sz="2800" dirty="0"/>
          </a:p>
          <a:p>
            <a:pPr marL="285750" indent="-285750">
              <a:buFont typeface="Arial" panose="020B0604020202020204" pitchFamily="34" charset="0"/>
              <a:buChar char="•"/>
            </a:pPr>
            <a:r>
              <a:rPr lang="en-US" sz="2800" dirty="0"/>
              <a:t>Rayan </a:t>
            </a:r>
            <a:r>
              <a:rPr lang="en-US" sz="2800" dirty="0" err="1"/>
              <a:t>alhowaish</a:t>
            </a:r>
            <a:endParaRPr lang="en-US" sz="2800" dirty="0"/>
          </a:p>
          <a:p>
            <a:pPr marL="285750" indent="-285750">
              <a:buFont typeface="Arial" panose="020B0604020202020204" pitchFamily="34" charset="0"/>
              <a:buChar char="•"/>
            </a:pPr>
            <a:r>
              <a:rPr lang="en-US" sz="2800" dirty="0"/>
              <a:t>Mohammed </a:t>
            </a:r>
            <a:r>
              <a:rPr lang="en-US" sz="2800" dirty="0" err="1"/>
              <a:t>nasr</a:t>
            </a:r>
            <a:endParaRPr lang="en-US" sz="2800" dirty="0"/>
          </a:p>
          <a:p>
            <a:pPr marL="285750" indent="-285750">
              <a:buFont typeface="Arial" panose="020B0604020202020204" pitchFamily="34" charset="0"/>
              <a:buChar char="•"/>
            </a:pPr>
            <a:r>
              <a:rPr lang="en-US" sz="2800" dirty="0"/>
              <a:t>Khalid </a:t>
            </a:r>
            <a:r>
              <a:rPr lang="en-US" sz="2800" dirty="0" err="1"/>
              <a:t>alamri</a:t>
            </a:r>
            <a:r>
              <a:rPr lang="en-US" sz="2800" dirty="0"/>
              <a:t> </a:t>
            </a:r>
          </a:p>
        </p:txBody>
      </p:sp>
    </p:spTree>
    <p:extLst>
      <p:ext uri="{BB962C8B-B14F-4D97-AF65-F5344CB8AC3E}">
        <p14:creationId xmlns:p14="http://schemas.microsoft.com/office/powerpoint/2010/main" val="10287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9E5F837F-7D78-4515-A31C-E202629DD08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saturation sat="300000"/>
                    </a14:imgEffect>
                  </a14:imgLayer>
                </a14:imgProps>
              </a:ext>
            </a:extLst>
          </a:blip>
          <a:stretch>
            <a:fillRect/>
          </a:stretch>
        </p:blipFill>
        <p:spPr>
          <a:xfrm>
            <a:off x="0" y="0"/>
            <a:ext cx="12192000" cy="2475914"/>
          </a:xfrm>
          <a:prstGeom prst="roundRect">
            <a:avLst>
              <a:gd name="adj" fmla="val 8594"/>
            </a:avLst>
          </a:prstGeom>
          <a:solidFill>
            <a:srgbClr val="FFFFFF">
              <a:shade val="85000"/>
            </a:srgbClr>
          </a:solidFill>
          <a:ln>
            <a:noFill/>
          </a:ln>
          <a:effectLst>
            <a:reflection blurRad="6350" stA="50000" endA="300" endPos="90000" dist="50800" dir="5400000" sy="-100000" algn="bl" rotWithShape="0"/>
          </a:effectLst>
        </p:spPr>
      </p:pic>
      <p:sp>
        <p:nvSpPr>
          <p:cNvPr id="2" name="Title 1">
            <a:extLst>
              <a:ext uri="{FF2B5EF4-FFF2-40B4-BE49-F238E27FC236}">
                <a16:creationId xmlns:a16="http://schemas.microsoft.com/office/drawing/2014/main" xmlns="" id="{4FE885B4-EC83-8C4E-BF4E-936CF21DE908}"/>
              </a:ext>
            </a:extLst>
          </p:cNvPr>
          <p:cNvSpPr>
            <a:spLocks noGrp="1"/>
          </p:cNvSpPr>
          <p:nvPr>
            <p:ph type="ctrTitle"/>
          </p:nvPr>
        </p:nvSpPr>
        <p:spPr>
          <a:xfrm>
            <a:off x="2589210" y="2708031"/>
            <a:ext cx="8915399" cy="2262781"/>
          </a:xfrm>
        </p:spPr>
        <p:txBody>
          <a:bodyPr/>
          <a:lstStyle/>
          <a:p>
            <a:r>
              <a:rPr lang="en-US" dirty="0"/>
              <a:t>Fostering a culture of safety </a:t>
            </a:r>
          </a:p>
        </p:txBody>
      </p:sp>
      <p:sp>
        <p:nvSpPr>
          <p:cNvPr id="3" name="Subtitle 2">
            <a:extLst>
              <a:ext uri="{FF2B5EF4-FFF2-40B4-BE49-F238E27FC236}">
                <a16:creationId xmlns:a16="http://schemas.microsoft.com/office/drawing/2014/main" xmlns="" id="{CD87B144-D33F-AD47-A723-792AB0D0154C}"/>
              </a:ext>
            </a:extLst>
          </p:cNvPr>
          <p:cNvSpPr>
            <a:spLocks noGrp="1"/>
          </p:cNvSpPr>
          <p:nvPr>
            <p:ph type="subTitle" idx="1"/>
          </p:nvPr>
        </p:nvSpPr>
        <p:spPr>
          <a:xfrm>
            <a:off x="2589211" y="5202930"/>
            <a:ext cx="8915399" cy="1126283"/>
          </a:xfrm>
        </p:spPr>
        <p:txBody>
          <a:bodyPr>
            <a:normAutofit/>
          </a:bodyPr>
          <a:lstStyle/>
          <a:p>
            <a:r>
              <a:rPr lang="en-US" sz="3200" dirty="0">
                <a:solidFill>
                  <a:srgbClr val="FF0000"/>
                </a:solidFill>
              </a:rPr>
              <a:t>Video link </a:t>
            </a:r>
            <a:r>
              <a:rPr lang="en-US" sz="2400" dirty="0"/>
              <a:t>: </a:t>
            </a:r>
            <a:r>
              <a:rPr lang="en-US" sz="2400" dirty="0">
                <a:hlinkClick r:id="rId4"/>
              </a:rPr>
              <a:t>https://youtu.be/TLeHkU34_Ho</a:t>
            </a:r>
            <a:endParaRPr lang="en-US" sz="2400" dirty="0"/>
          </a:p>
        </p:txBody>
      </p:sp>
    </p:spTree>
    <p:extLst>
      <p:ext uri="{BB962C8B-B14F-4D97-AF65-F5344CB8AC3E}">
        <p14:creationId xmlns:p14="http://schemas.microsoft.com/office/powerpoint/2010/main" val="64904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45B97-3E90-214E-8C98-1BED71F4545B}"/>
              </a:ext>
            </a:extLst>
          </p:cNvPr>
          <p:cNvSpPr>
            <a:spLocks noGrp="1"/>
          </p:cNvSpPr>
          <p:nvPr>
            <p:ph type="title"/>
          </p:nvPr>
        </p:nvSpPr>
        <p:spPr/>
        <p:txBody>
          <a:bodyPr/>
          <a:lstStyle/>
          <a:p>
            <a:r>
              <a:rPr lang="en-US" dirty="0"/>
              <a:t>Summary of the scenario in the video</a:t>
            </a:r>
          </a:p>
        </p:txBody>
      </p:sp>
      <p:sp>
        <p:nvSpPr>
          <p:cNvPr id="3" name="Content Placeholder 2">
            <a:extLst>
              <a:ext uri="{FF2B5EF4-FFF2-40B4-BE49-F238E27FC236}">
                <a16:creationId xmlns:a16="http://schemas.microsoft.com/office/drawing/2014/main" xmlns="" id="{5F1C951E-F8EA-EC48-89D3-97268758A3E8}"/>
              </a:ext>
            </a:extLst>
          </p:cNvPr>
          <p:cNvSpPr>
            <a:spLocks noGrp="1"/>
          </p:cNvSpPr>
          <p:nvPr>
            <p:ph idx="1"/>
          </p:nvPr>
        </p:nvSpPr>
        <p:spPr>
          <a:xfrm>
            <a:off x="1787353" y="1515962"/>
            <a:ext cx="10156117" cy="5236530"/>
          </a:xfrm>
        </p:spPr>
        <p:txBody>
          <a:bodyPr>
            <a:normAutofit lnSpcReduction="10000"/>
          </a:bodyPr>
          <a:lstStyle/>
          <a:p>
            <a:pPr marL="457200" indent="-457200" algn="justLow">
              <a:buFont typeface="+mj-lt"/>
              <a:buAutoNum type="arabicPeriod"/>
            </a:pPr>
            <a:r>
              <a:rPr lang="en-US" sz="2400" b="1" dirty="0"/>
              <a:t>Mr. and Mrs. Martin entered the dialysis unit for the dialysis treatment for Mr. Martin and there they met dialysis technician Sean.</a:t>
            </a:r>
          </a:p>
          <a:p>
            <a:pPr marL="457200" indent="-457200" algn="justLow">
              <a:buFont typeface="+mj-lt"/>
              <a:buAutoNum type="arabicPeriod"/>
            </a:pPr>
            <a:r>
              <a:rPr lang="en-US" sz="2400" b="1" dirty="0"/>
              <a:t>Mrs. Martin wants to </a:t>
            </a:r>
            <a:r>
              <a:rPr lang="en-US" sz="2400" b="1" dirty="0"/>
              <a:t>finish on time </a:t>
            </a:r>
            <a:r>
              <a:rPr lang="en-US" sz="2400" b="1" dirty="0"/>
              <a:t>, but Sean insisted to </a:t>
            </a:r>
            <a:r>
              <a:rPr lang="en-US" sz="2400" b="1" dirty="0"/>
              <a:t>do everything right </a:t>
            </a:r>
            <a:r>
              <a:rPr lang="en-US" sz="2400" b="1" dirty="0"/>
              <a:t>and not miss any important steps, Sean tries his best not to get distracted, and concentrate on his procedure.</a:t>
            </a:r>
          </a:p>
          <a:p>
            <a:pPr marL="457200" indent="-457200" algn="justLow">
              <a:buFont typeface="+mj-lt"/>
              <a:buAutoNum type="arabicPeriod"/>
            </a:pPr>
            <a:r>
              <a:rPr lang="en-US" sz="2400" b="1" dirty="0"/>
              <a:t>Sean reviewed the checklist and didn’t skip any step, because each step is important.</a:t>
            </a:r>
          </a:p>
          <a:p>
            <a:pPr marL="457200" indent="-457200" algn="justLow">
              <a:buFont typeface="+mj-lt"/>
              <a:buAutoNum type="arabicPeriod"/>
            </a:pPr>
            <a:r>
              <a:rPr lang="en-US" sz="2400" b="1" dirty="0"/>
              <a:t>During the procedure there was a </a:t>
            </a:r>
            <a:r>
              <a:rPr lang="en-US" sz="2400" b="1" dirty="0"/>
              <a:t>great communication </a:t>
            </a:r>
            <a:r>
              <a:rPr lang="en-US" sz="2400" b="1" dirty="0"/>
              <a:t>and teamwork between Sean  and Ashly </a:t>
            </a:r>
          </a:p>
          <a:p>
            <a:pPr marL="457200" indent="-457200" algn="justLow">
              <a:buFont typeface="+mj-lt"/>
              <a:buAutoNum type="arabicPeriod"/>
            </a:pPr>
            <a:r>
              <a:rPr lang="en-US" sz="2400" b="1" dirty="0"/>
              <a:t>At the end of the video unit manager visited Sean complaining about </a:t>
            </a:r>
            <a:r>
              <a:rPr lang="en-US" sz="2400" b="1" dirty="0"/>
              <a:t>slow movement </a:t>
            </a:r>
            <a:r>
              <a:rPr lang="en-US" sz="2400" b="1" dirty="0"/>
              <a:t>of the procedure, but Sean insisted to clean and make sure the dialysis is </a:t>
            </a:r>
            <a:r>
              <a:rPr lang="en-US" sz="2400" b="1" dirty="0"/>
              <a:t>safe for the next patient</a:t>
            </a:r>
            <a:r>
              <a:rPr lang="en-US" sz="2400" b="1" dirty="0"/>
              <a:t>.  </a:t>
            </a:r>
          </a:p>
        </p:txBody>
      </p:sp>
    </p:spTree>
    <p:extLst>
      <p:ext uri="{BB962C8B-B14F-4D97-AF65-F5344CB8AC3E}">
        <p14:creationId xmlns:p14="http://schemas.microsoft.com/office/powerpoint/2010/main" val="261165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9F724-74C5-0A48-9D88-EE1FBEF146D1}"/>
              </a:ext>
            </a:extLst>
          </p:cNvPr>
          <p:cNvSpPr>
            <a:spLocks noGrp="1"/>
          </p:cNvSpPr>
          <p:nvPr>
            <p:ph type="ctrTitle"/>
          </p:nvPr>
        </p:nvSpPr>
        <p:spPr/>
        <p:txBody>
          <a:bodyPr/>
          <a:lstStyle/>
          <a:p>
            <a:r>
              <a:rPr lang="en-US" b="0" i="0" dirty="0">
                <a:solidFill>
                  <a:srgbClr val="000000"/>
                </a:solidFill>
                <a:effectLst/>
              </a:rPr>
              <a:t>Identify and discuss at least Two human factors</a:t>
            </a:r>
            <a:endParaRPr lang="en-US" dirty="0"/>
          </a:p>
        </p:txBody>
      </p:sp>
    </p:spTree>
    <p:extLst>
      <p:ext uri="{BB962C8B-B14F-4D97-AF65-F5344CB8AC3E}">
        <p14:creationId xmlns:p14="http://schemas.microsoft.com/office/powerpoint/2010/main" val="58467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76510-CC31-A14A-BE3E-CE87A79A449D}"/>
              </a:ext>
            </a:extLst>
          </p:cNvPr>
          <p:cNvSpPr>
            <a:spLocks noGrp="1"/>
          </p:cNvSpPr>
          <p:nvPr>
            <p:ph type="title"/>
          </p:nvPr>
        </p:nvSpPr>
        <p:spPr>
          <a:xfrm>
            <a:off x="2339706" y="232118"/>
            <a:ext cx="8911687" cy="1280890"/>
          </a:xfrm>
        </p:spPr>
        <p:txBody>
          <a:bodyPr/>
          <a:lstStyle/>
          <a:p>
            <a:r>
              <a:rPr lang="en-US" sz="4400" dirty="0">
                <a:solidFill>
                  <a:srgbClr val="FF0000"/>
                </a:solidFill>
              </a:rPr>
              <a:t>Teamwork</a:t>
            </a:r>
            <a:endParaRPr lang="en-US" dirty="0">
              <a:solidFill>
                <a:srgbClr val="FF0000"/>
              </a:solidFill>
            </a:endParaRPr>
          </a:p>
        </p:txBody>
      </p:sp>
      <p:sp>
        <p:nvSpPr>
          <p:cNvPr id="3" name="Content Placeholder 2">
            <a:extLst>
              <a:ext uri="{FF2B5EF4-FFF2-40B4-BE49-F238E27FC236}">
                <a16:creationId xmlns:a16="http://schemas.microsoft.com/office/drawing/2014/main" xmlns="" id="{3CB40CC1-C230-7D44-A5D3-8F411F60AEA8}"/>
              </a:ext>
            </a:extLst>
          </p:cNvPr>
          <p:cNvSpPr>
            <a:spLocks noGrp="1"/>
          </p:cNvSpPr>
          <p:nvPr>
            <p:ph idx="1"/>
          </p:nvPr>
        </p:nvSpPr>
        <p:spPr>
          <a:xfrm>
            <a:off x="801858" y="1533377"/>
            <a:ext cx="11155680" cy="5092505"/>
          </a:xfrm>
        </p:spPr>
        <p:txBody>
          <a:bodyPr>
            <a:normAutofit fontScale="92500" lnSpcReduction="20000"/>
          </a:bodyPr>
          <a:lstStyle/>
          <a:p>
            <a:pPr algn="justLow"/>
            <a:r>
              <a:rPr lang="en-US" sz="2400" b="1" dirty="0"/>
              <a:t>At this video , It was very clear how they were working as a team</a:t>
            </a:r>
          </a:p>
          <a:p>
            <a:pPr algn="justLow"/>
            <a:r>
              <a:rPr lang="en-US" sz="2400" b="1" dirty="0"/>
              <a:t>When Dr. Sean was busy with Mr. Martin , </a:t>
            </a:r>
            <a:r>
              <a:rPr lang="en-US" sz="2800" b="1" dirty="0"/>
              <a:t>The medical staff were helping him by checking the alarm sound </a:t>
            </a:r>
            <a:r>
              <a:rPr lang="en-US" sz="2400" b="1" dirty="0"/>
              <a:t>, and checking the other patients. </a:t>
            </a:r>
            <a:endParaRPr lang="ar-SA" sz="2400" b="1" dirty="0"/>
          </a:p>
          <a:p>
            <a:pPr algn="justLow"/>
            <a:endParaRPr lang="en-US" sz="2400" b="1" dirty="0"/>
          </a:p>
          <a:p>
            <a:pPr algn="justLow"/>
            <a:r>
              <a:rPr lang="en-US" sz="2400" b="1" dirty="0"/>
              <a:t>As we know , one of the </a:t>
            </a:r>
            <a:r>
              <a:rPr lang="en-US" sz="2800" b="1" dirty="0"/>
              <a:t>benefits</a:t>
            </a:r>
            <a:r>
              <a:rPr lang="en-US" sz="2400" b="1" dirty="0"/>
              <a:t> of strong teamwork in the workplace is that team leaders and members </a:t>
            </a:r>
            <a:r>
              <a:rPr lang="en-US" sz="2800" b="1" dirty="0"/>
              <a:t>become proficient </a:t>
            </a:r>
            <a:r>
              <a:rPr lang="en-US" sz="2400" b="1" dirty="0"/>
              <a:t>at </a:t>
            </a:r>
            <a:r>
              <a:rPr lang="en-US" sz="2400" b="1" dirty="0">
                <a:solidFill>
                  <a:srgbClr val="FF0000"/>
                </a:solidFill>
              </a:rPr>
              <a:t>dividing up tasks </a:t>
            </a:r>
            <a:r>
              <a:rPr lang="en-US" sz="2400" b="1" dirty="0"/>
              <a:t>so it allow them </a:t>
            </a:r>
            <a:r>
              <a:rPr lang="en-US" sz="2400" b="1" dirty="0">
                <a:solidFill>
                  <a:srgbClr val="FF0000"/>
                </a:solidFill>
              </a:rPr>
              <a:t>to complete tasks efficiently and quickly</a:t>
            </a:r>
            <a:r>
              <a:rPr lang="en-US" sz="2400" b="1" dirty="0"/>
              <a:t>. </a:t>
            </a:r>
            <a:endParaRPr lang="ar-SA" sz="2400" b="1" dirty="0"/>
          </a:p>
          <a:p>
            <a:pPr algn="justLow"/>
            <a:endParaRPr lang="en-US" sz="2400" b="1" dirty="0"/>
          </a:p>
          <a:p>
            <a:pPr algn="justLow"/>
            <a:r>
              <a:rPr lang="en-US" sz="2400" b="1" dirty="0"/>
              <a:t>There are challenges each day in any workplace, and </a:t>
            </a:r>
            <a:r>
              <a:rPr lang="en-US" sz="2800" b="1" dirty="0"/>
              <a:t>a strong team environment </a:t>
            </a:r>
            <a:r>
              <a:rPr lang="en-US" sz="2400" b="1" dirty="0"/>
              <a:t>can act as a support mechanism for staff members. Teamwork between members can help each other to improve their performance and work together toward improving their professional development. Team members also come to rely on each other and trust each other. These bonds can be important when the team faces a particularly difficult challenge</a:t>
            </a:r>
          </a:p>
        </p:txBody>
      </p:sp>
    </p:spTree>
    <p:extLst>
      <p:ext uri="{BB962C8B-B14F-4D97-AF65-F5344CB8AC3E}">
        <p14:creationId xmlns:p14="http://schemas.microsoft.com/office/powerpoint/2010/main" val="72534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6FE275-8BF3-9140-89B8-45E537AB353C}"/>
              </a:ext>
            </a:extLst>
          </p:cNvPr>
          <p:cNvSpPr>
            <a:spLocks noGrp="1"/>
          </p:cNvSpPr>
          <p:nvPr>
            <p:ph type="title"/>
          </p:nvPr>
        </p:nvSpPr>
        <p:spPr>
          <a:xfrm>
            <a:off x="1889541" y="35355"/>
            <a:ext cx="8911687" cy="1280890"/>
          </a:xfrm>
        </p:spPr>
        <p:txBody>
          <a:bodyPr/>
          <a:lstStyle/>
          <a:p>
            <a:r>
              <a:rPr lang="en-US" b="0" i="0" dirty="0">
                <a:solidFill>
                  <a:srgbClr val="FF0000"/>
                </a:solidFill>
                <a:effectLst/>
              </a:rPr>
              <a:t>Good communication skills is an important human factor</a:t>
            </a:r>
            <a:endParaRPr lang="en-US" dirty="0">
              <a:solidFill>
                <a:srgbClr val="FF0000"/>
              </a:solidFill>
            </a:endParaRPr>
          </a:p>
        </p:txBody>
      </p:sp>
      <p:sp>
        <p:nvSpPr>
          <p:cNvPr id="3" name="Content Placeholder 2">
            <a:extLst>
              <a:ext uri="{FF2B5EF4-FFF2-40B4-BE49-F238E27FC236}">
                <a16:creationId xmlns:a16="http://schemas.microsoft.com/office/drawing/2014/main" xmlns="" id="{E14315D2-47F8-254B-A5DA-BBC696ACA0B8}"/>
              </a:ext>
            </a:extLst>
          </p:cNvPr>
          <p:cNvSpPr>
            <a:spLocks noGrp="1"/>
          </p:cNvSpPr>
          <p:nvPr>
            <p:ph idx="1"/>
          </p:nvPr>
        </p:nvSpPr>
        <p:spPr>
          <a:xfrm>
            <a:off x="1097281" y="1316245"/>
            <a:ext cx="10407332" cy="5154708"/>
          </a:xfrm>
        </p:spPr>
        <p:txBody>
          <a:bodyPr>
            <a:noAutofit/>
          </a:bodyPr>
          <a:lstStyle/>
          <a:p>
            <a:pPr marL="0" indent="0">
              <a:buNone/>
            </a:pPr>
            <a:r>
              <a:rPr lang="en-US" sz="2400" b="0" i="0" dirty="0">
                <a:solidFill>
                  <a:srgbClr val="000000"/>
                </a:solidFill>
                <a:effectLst/>
              </a:rPr>
              <a:t>it consists of many skills like:</a:t>
            </a:r>
            <a:r>
              <a:rPr lang="en-US" sz="2400" dirty="0"/>
              <a:t/>
            </a:r>
            <a:br>
              <a:rPr lang="en-US" sz="2400" dirty="0"/>
            </a:br>
            <a:r>
              <a:rPr lang="en-US" sz="2400" b="0" i="0" dirty="0">
                <a:solidFill>
                  <a:srgbClr val="000000"/>
                </a:solidFill>
                <a:effectLst/>
              </a:rPr>
              <a:t>1-Listening:</a:t>
            </a:r>
            <a:r>
              <a:rPr lang="en-US" sz="2400" dirty="0">
                <a:solidFill>
                  <a:srgbClr val="000000"/>
                </a:solidFill>
              </a:rPr>
              <a:t> </a:t>
            </a:r>
          </a:p>
          <a:p>
            <a:pPr marL="400050" lvl="1" indent="0">
              <a:buNone/>
            </a:pPr>
            <a:r>
              <a:rPr lang="en-US" sz="2400" dirty="0">
                <a:solidFill>
                  <a:srgbClr val="000000"/>
                </a:solidFill>
              </a:rPr>
              <a:t>no</a:t>
            </a:r>
            <a:r>
              <a:rPr lang="en-US" sz="2400" b="0" i="0" dirty="0">
                <a:solidFill>
                  <a:srgbClr val="000000"/>
                </a:solidFill>
                <a:effectLst/>
              </a:rPr>
              <a:t> one likes communicating with someone who only cares about putting in her two cents and does not take the time to listen to the other person.</a:t>
            </a:r>
          </a:p>
          <a:p>
            <a:pPr marL="0" indent="0">
              <a:buNone/>
            </a:pPr>
            <a:r>
              <a:rPr lang="en-US" sz="2400" b="0" i="0" dirty="0">
                <a:solidFill>
                  <a:srgbClr val="000000"/>
                </a:solidFill>
                <a:effectLst/>
              </a:rPr>
              <a:t>2-Nonverbal Communication:</a:t>
            </a:r>
          </a:p>
          <a:p>
            <a:pPr marL="400050" lvl="1" indent="0">
              <a:buNone/>
            </a:pPr>
            <a:r>
              <a:rPr lang="en-US" sz="2400" b="0" i="0" dirty="0">
                <a:solidFill>
                  <a:srgbClr val="000000"/>
                </a:solidFill>
                <a:effectLst/>
              </a:rPr>
              <a:t>Your body language, eye contact, hand gestures, and tone all color the message you are trying to convey. </a:t>
            </a:r>
          </a:p>
          <a:p>
            <a:pPr marL="400050" lvl="1" indent="0">
              <a:buNone/>
            </a:pPr>
            <a:r>
              <a:rPr lang="en-US" sz="2400" b="0" i="0" dirty="0">
                <a:solidFill>
                  <a:srgbClr val="000000"/>
                </a:solidFill>
                <a:effectLst/>
              </a:rPr>
              <a:t>A relaxed, open stance (arms open, legs relaxed), and a friendly tone will make you appear approachable, and will encourage others to speak openly with you.</a:t>
            </a:r>
          </a:p>
        </p:txBody>
      </p:sp>
    </p:spTree>
    <p:extLst>
      <p:ext uri="{BB962C8B-B14F-4D97-AF65-F5344CB8AC3E}">
        <p14:creationId xmlns:p14="http://schemas.microsoft.com/office/powerpoint/2010/main" val="245399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919C7-3A8A-4333-A3A9-DB798AAF6431}"/>
              </a:ext>
            </a:extLst>
          </p:cNvPr>
          <p:cNvSpPr>
            <a:spLocks noGrp="1"/>
          </p:cNvSpPr>
          <p:nvPr>
            <p:ph type="title"/>
          </p:nvPr>
        </p:nvSpPr>
        <p:spPr>
          <a:xfrm>
            <a:off x="2170894" y="117673"/>
            <a:ext cx="8911687" cy="1280890"/>
          </a:xfrm>
        </p:spPr>
        <p:txBody>
          <a:bodyPr/>
          <a:lstStyle/>
          <a:p>
            <a:r>
              <a:rPr lang="en-US" sz="4000" dirty="0">
                <a:solidFill>
                  <a:srgbClr val="FF0000"/>
                </a:solidFill>
              </a:rPr>
              <a:t>Cont</a:t>
            </a:r>
            <a:r>
              <a:rPr lang="en-US" dirty="0"/>
              <a:t>.</a:t>
            </a:r>
          </a:p>
        </p:txBody>
      </p:sp>
      <p:sp>
        <p:nvSpPr>
          <p:cNvPr id="3" name="Content Placeholder 2">
            <a:extLst>
              <a:ext uri="{FF2B5EF4-FFF2-40B4-BE49-F238E27FC236}">
                <a16:creationId xmlns:a16="http://schemas.microsoft.com/office/drawing/2014/main" xmlns="" id="{55904A69-ECB1-44CC-ABC8-C3BE79A85850}"/>
              </a:ext>
            </a:extLst>
          </p:cNvPr>
          <p:cNvSpPr>
            <a:spLocks noGrp="1"/>
          </p:cNvSpPr>
          <p:nvPr>
            <p:ph idx="1"/>
          </p:nvPr>
        </p:nvSpPr>
        <p:spPr>
          <a:xfrm>
            <a:off x="844062" y="1247335"/>
            <a:ext cx="10789919" cy="5392615"/>
          </a:xfrm>
        </p:spPr>
        <p:txBody>
          <a:bodyPr>
            <a:normAutofit fontScale="92500" lnSpcReduction="20000"/>
          </a:bodyPr>
          <a:lstStyle/>
          <a:p>
            <a:pPr marL="0" indent="0">
              <a:buNone/>
            </a:pPr>
            <a:r>
              <a:rPr lang="en-US" sz="2400" b="1" dirty="0">
                <a:solidFill>
                  <a:srgbClr val="000000"/>
                </a:solidFill>
              </a:rPr>
              <a:t>3-Clarity and Concision</a:t>
            </a:r>
            <a:r>
              <a:rPr lang="en-US" sz="2400" b="1" dirty="0"/>
              <a:t/>
            </a:r>
            <a:br>
              <a:rPr lang="en-US" sz="2400" b="1" dirty="0"/>
            </a:br>
            <a:r>
              <a:rPr lang="en-US" sz="2400" b="1" dirty="0">
                <a:solidFill>
                  <a:srgbClr val="000000"/>
                </a:solidFill>
              </a:rPr>
              <a:t>4-Friendliness</a:t>
            </a:r>
            <a:r>
              <a:rPr lang="en-US" sz="2400" b="1" dirty="0"/>
              <a:t/>
            </a:r>
            <a:br>
              <a:rPr lang="en-US" sz="2400" b="1" dirty="0"/>
            </a:br>
            <a:r>
              <a:rPr lang="en-US" sz="2400" b="1" dirty="0">
                <a:solidFill>
                  <a:srgbClr val="000000"/>
                </a:solidFill>
              </a:rPr>
              <a:t>5-Confidence</a:t>
            </a:r>
          </a:p>
          <a:p>
            <a:pPr marL="0" indent="0">
              <a:buNone/>
            </a:pPr>
            <a:r>
              <a:rPr lang="en-US" sz="2400" b="1" dirty="0">
                <a:solidFill>
                  <a:srgbClr val="000000"/>
                </a:solidFill>
              </a:rPr>
              <a:t>6-Empathy:</a:t>
            </a:r>
          </a:p>
          <a:p>
            <a:pPr marL="400050" lvl="1" indent="0">
              <a:buNone/>
            </a:pPr>
            <a:r>
              <a:rPr lang="en-US" sz="2400" b="1" dirty="0">
                <a:solidFill>
                  <a:srgbClr val="000000"/>
                </a:solidFill>
              </a:rPr>
              <a:t>Even when you disagree with an employer, coworker, or employee, it is important for you to understand and respect their point of view.</a:t>
            </a:r>
          </a:p>
          <a:p>
            <a:pPr marL="0" indent="0">
              <a:buNone/>
            </a:pPr>
            <a:r>
              <a:rPr lang="en-US" sz="2400" b="1" dirty="0">
                <a:solidFill>
                  <a:srgbClr val="000000"/>
                </a:solidFill>
              </a:rPr>
              <a:t>7-Respect</a:t>
            </a:r>
            <a:r>
              <a:rPr lang="en-US" sz="2400" b="1" dirty="0"/>
              <a:t/>
            </a:r>
            <a:br>
              <a:rPr lang="en-US" sz="2400" b="1" dirty="0"/>
            </a:br>
            <a:r>
              <a:rPr lang="en-US" sz="2400" b="1" dirty="0">
                <a:solidFill>
                  <a:srgbClr val="000000"/>
                </a:solidFill>
              </a:rPr>
              <a:t>8-Open-Mindedness</a:t>
            </a:r>
            <a:r>
              <a:rPr lang="en-US" sz="2400" b="1" dirty="0"/>
              <a:t/>
            </a:r>
            <a:br>
              <a:rPr lang="en-US" sz="2400" b="1" dirty="0"/>
            </a:br>
            <a:r>
              <a:rPr lang="en-US" sz="2400" b="1" dirty="0">
                <a:solidFill>
                  <a:srgbClr val="000000"/>
                </a:solidFill>
              </a:rPr>
              <a:t>9-Feedback:</a:t>
            </a:r>
          </a:p>
          <a:p>
            <a:pPr marL="400050" lvl="1" indent="0">
              <a:buNone/>
            </a:pPr>
            <a:r>
              <a:rPr lang="en-US" sz="2400" b="1" dirty="0">
                <a:solidFill>
                  <a:srgbClr val="000000"/>
                </a:solidFill>
              </a:rPr>
              <a:t>Managers and supervisors should continuously look for ways to provide employees with constructive feedback, be it through email, phone calls, or weekly status updates.</a:t>
            </a:r>
          </a:p>
          <a:p>
            <a:pPr marL="0" indent="0">
              <a:buNone/>
            </a:pPr>
            <a:r>
              <a:rPr lang="en-US" sz="2400" b="1" dirty="0">
                <a:solidFill>
                  <a:srgbClr val="000000"/>
                </a:solidFill>
              </a:rPr>
              <a:t>10-Picking the Right Medium</a:t>
            </a:r>
            <a:r>
              <a:rPr lang="en-US" sz="2400" b="1" dirty="0"/>
              <a:t/>
            </a:r>
            <a:br>
              <a:rPr lang="en-US" sz="2400" b="1" dirty="0"/>
            </a:br>
            <a:r>
              <a:rPr lang="en-US" sz="2400" b="1" dirty="0"/>
              <a:t/>
            </a:r>
            <a:br>
              <a:rPr lang="en-US" sz="2400" b="1" dirty="0"/>
            </a:br>
            <a:r>
              <a:rPr lang="en-US" sz="2400" b="1" dirty="0">
                <a:solidFill>
                  <a:srgbClr val="000000"/>
                </a:solidFill>
              </a:rPr>
              <a:t>Resource:</a:t>
            </a:r>
            <a:r>
              <a:rPr lang="en-US" sz="2400" b="1" dirty="0"/>
              <a:t/>
            </a:r>
            <a:br>
              <a:rPr lang="en-US" sz="2400" b="1" dirty="0"/>
            </a:br>
            <a:r>
              <a:rPr lang="en-US" sz="2400" b="1" dirty="0">
                <a:hlinkClick r:id="rId2"/>
              </a:rPr>
              <a:t>https://www.thebalance.com/communication-skills-list-2063779</a:t>
            </a:r>
            <a:endParaRPr lang="en-US" sz="2400" b="1" dirty="0"/>
          </a:p>
          <a:p>
            <a:endParaRPr lang="en-US" b="1" dirty="0"/>
          </a:p>
        </p:txBody>
      </p:sp>
    </p:spTree>
    <p:extLst>
      <p:ext uri="{BB962C8B-B14F-4D97-AF65-F5344CB8AC3E}">
        <p14:creationId xmlns:p14="http://schemas.microsoft.com/office/powerpoint/2010/main" val="324346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F16EB6-8F4E-C748-88E3-AE3D4387E480}"/>
              </a:ext>
            </a:extLst>
          </p:cNvPr>
          <p:cNvSpPr>
            <a:spLocks noGrp="1"/>
          </p:cNvSpPr>
          <p:nvPr>
            <p:ph type="title"/>
          </p:nvPr>
        </p:nvSpPr>
        <p:spPr/>
        <p:txBody>
          <a:bodyPr/>
          <a:lstStyle/>
          <a:p>
            <a:r>
              <a:rPr lang="en-US" dirty="0"/>
              <a:t>Stress in the workplace </a:t>
            </a:r>
          </a:p>
        </p:txBody>
      </p:sp>
      <p:sp>
        <p:nvSpPr>
          <p:cNvPr id="3" name="Content Placeholder 2">
            <a:extLst>
              <a:ext uri="{FF2B5EF4-FFF2-40B4-BE49-F238E27FC236}">
                <a16:creationId xmlns:a16="http://schemas.microsoft.com/office/drawing/2014/main" xmlns="" id="{3857E985-D86C-EF40-80EF-41910E964AC8}"/>
              </a:ext>
            </a:extLst>
          </p:cNvPr>
          <p:cNvSpPr>
            <a:spLocks noGrp="1"/>
          </p:cNvSpPr>
          <p:nvPr>
            <p:ph idx="1"/>
          </p:nvPr>
        </p:nvSpPr>
        <p:spPr>
          <a:xfrm>
            <a:off x="1828800" y="1547446"/>
            <a:ext cx="9889588" cy="4417256"/>
          </a:xfrm>
        </p:spPr>
        <p:txBody>
          <a:bodyPr>
            <a:normAutofit fontScale="85000" lnSpcReduction="10000"/>
          </a:bodyPr>
          <a:lstStyle/>
          <a:p>
            <a:pPr marL="0" indent="0" algn="justLow">
              <a:buNone/>
            </a:pPr>
            <a:r>
              <a:rPr lang="en-US" sz="3300" dirty="0">
                <a:solidFill>
                  <a:srgbClr val="474954"/>
                </a:solidFill>
                <a:effectLst/>
              </a:rPr>
              <a:t>Stress in the workplace can come from a </a:t>
            </a:r>
            <a:r>
              <a:rPr lang="en-US" sz="2800" dirty="0"/>
              <a:t>variety of sources</a:t>
            </a:r>
            <a:r>
              <a:rPr lang="en-US" sz="3300" dirty="0">
                <a:solidFill>
                  <a:srgbClr val="474954"/>
                </a:solidFill>
                <a:effectLst/>
              </a:rPr>
              <a:t> besides physical stimuli. For example, </a:t>
            </a:r>
            <a:r>
              <a:rPr lang="en-US" sz="2800" dirty="0"/>
              <a:t>pressure from management </a:t>
            </a:r>
            <a:r>
              <a:rPr lang="en-US" sz="3300" dirty="0">
                <a:solidFill>
                  <a:srgbClr val="474954"/>
                </a:solidFill>
                <a:effectLst/>
              </a:rPr>
              <a:t>to ensure on-time performance can sometimes conflict with demands for safe service. The reason such situations cause so much stress is that there is often </a:t>
            </a:r>
            <a:r>
              <a:rPr lang="en-US" sz="2800" dirty="0"/>
              <a:t>a threat of an unpleasant outcome </a:t>
            </a:r>
            <a:r>
              <a:rPr lang="en-US" sz="3300" dirty="0">
                <a:solidFill>
                  <a:srgbClr val="474954"/>
                </a:solidFill>
                <a:effectLst/>
              </a:rPr>
              <a:t>no matter what decision the doctor makes. If the doctor presses on to complete everything on time and satisfy management, there is a risk of an accident or incident. If the doctor chooses to ensure maximum safety and causes a delay, there is the threat of sanction from management. </a:t>
            </a:r>
            <a:endParaRPr lang="en-US" sz="3300" dirty="0">
              <a:effectLst/>
            </a:endParaRPr>
          </a:p>
          <a:p>
            <a:pPr marL="0" indent="0">
              <a:buNone/>
            </a:pPr>
            <a:endParaRPr lang="en-US" dirty="0"/>
          </a:p>
        </p:txBody>
      </p:sp>
    </p:spTree>
    <p:extLst>
      <p:ext uri="{BB962C8B-B14F-4D97-AF65-F5344CB8AC3E}">
        <p14:creationId xmlns:p14="http://schemas.microsoft.com/office/powerpoint/2010/main" val="265386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D6629-0D81-2241-99AA-17940E1D6F3C}"/>
              </a:ext>
            </a:extLst>
          </p:cNvPr>
          <p:cNvSpPr>
            <a:spLocks noGrp="1"/>
          </p:cNvSpPr>
          <p:nvPr>
            <p:ph type="title"/>
          </p:nvPr>
        </p:nvSpPr>
        <p:spPr>
          <a:xfrm>
            <a:off x="2100556" y="117673"/>
            <a:ext cx="8911687" cy="1280890"/>
          </a:xfrm>
        </p:spPr>
        <p:txBody>
          <a:bodyPr/>
          <a:lstStyle/>
          <a:p>
            <a:r>
              <a:rPr lang="en-US" sz="4400" dirty="0">
                <a:solidFill>
                  <a:srgbClr val="FF0000"/>
                </a:solidFill>
              </a:rPr>
              <a:t>Summary</a:t>
            </a:r>
            <a:endParaRPr lang="en-US" dirty="0">
              <a:solidFill>
                <a:srgbClr val="FF0000"/>
              </a:solidFill>
            </a:endParaRPr>
          </a:p>
        </p:txBody>
      </p:sp>
      <p:sp>
        <p:nvSpPr>
          <p:cNvPr id="3" name="Content Placeholder 2">
            <a:extLst>
              <a:ext uri="{FF2B5EF4-FFF2-40B4-BE49-F238E27FC236}">
                <a16:creationId xmlns:a16="http://schemas.microsoft.com/office/drawing/2014/main" xmlns="" id="{5635816E-59DA-D543-B015-6B32098C4310}"/>
              </a:ext>
            </a:extLst>
          </p:cNvPr>
          <p:cNvSpPr>
            <a:spLocks noGrp="1"/>
          </p:cNvSpPr>
          <p:nvPr>
            <p:ph idx="1"/>
          </p:nvPr>
        </p:nvSpPr>
        <p:spPr>
          <a:xfrm>
            <a:off x="1927274" y="1519311"/>
            <a:ext cx="9819249" cy="5092504"/>
          </a:xfrm>
        </p:spPr>
        <p:txBody>
          <a:bodyPr>
            <a:normAutofit/>
          </a:bodyPr>
          <a:lstStyle/>
          <a:p>
            <a:r>
              <a:rPr lang="en-US" b="1" dirty="0"/>
              <a:t>strong teamwork becomes proficient at dividing up tasks so it allow them to complete tasks efficiently and quickly. </a:t>
            </a:r>
          </a:p>
          <a:p>
            <a:r>
              <a:rPr lang="en-US" b="1" dirty="0"/>
              <a:t>Team members also come to rely on each other and trust each other. These bonds can be important when the team faces a particularly difficult challenge.</a:t>
            </a:r>
          </a:p>
          <a:p>
            <a:r>
              <a:rPr lang="en-US" b="1" dirty="0"/>
              <a:t>Good communication is an important human factor, consisting of listening non-verbal communication and respect.</a:t>
            </a:r>
          </a:p>
          <a:p>
            <a:r>
              <a:rPr lang="en-US" b="1" dirty="0"/>
              <a:t>Patient safety is the number one priority, we have to ignore any distractions and focus on patient welfare and safety.</a:t>
            </a:r>
          </a:p>
          <a:p>
            <a:r>
              <a:rPr lang="en-US" b="1" dirty="0"/>
              <a:t>A good knowledge of human factors is very important because it will lead to Markley decrease in medical errors and near-miss errors.</a:t>
            </a:r>
          </a:p>
          <a:p>
            <a:r>
              <a:rPr lang="en-US" b="1" dirty="0"/>
              <a:t>The environmental factors also affect doctors performance, so they have to feel comfortable while working to maintain a high quality and patient safe.  </a:t>
            </a:r>
          </a:p>
        </p:txBody>
      </p:sp>
    </p:spTree>
    <p:extLst>
      <p:ext uri="{BB962C8B-B14F-4D97-AF65-F5344CB8AC3E}">
        <p14:creationId xmlns:p14="http://schemas.microsoft.com/office/powerpoint/2010/main" val="1535511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62</TotalTime>
  <Words>416</Words>
  <Application>Microsoft Office PowerPoint</Application>
  <PresentationFormat>Custom</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Patient safety Group #6 </vt:lpstr>
      <vt:lpstr>Fostering a culture of safety </vt:lpstr>
      <vt:lpstr>Summary of the scenario in the video</vt:lpstr>
      <vt:lpstr>Identify and discuss at least Two human factors</vt:lpstr>
      <vt:lpstr>Teamwork</vt:lpstr>
      <vt:lpstr>Good communication skills is an important human factor</vt:lpstr>
      <vt:lpstr>Cont.</vt:lpstr>
      <vt:lpstr>Stress in the workplace </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safety </dc:title>
  <cp:lastModifiedBy>3422</cp:lastModifiedBy>
  <cp:revision>10</cp:revision>
  <dcterms:modified xsi:type="dcterms:W3CDTF">2018-02-18T10:05:39Z</dcterms:modified>
</cp:coreProperties>
</file>