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1"/>
  </p:sldMasterIdLst>
  <p:notesMasterIdLst>
    <p:notesMasterId r:id="rId15"/>
  </p:notesMasterIdLst>
  <p:sldIdLst>
    <p:sldId id="266" r:id="rId2"/>
    <p:sldId id="265" r:id="rId3"/>
    <p:sldId id="257" r:id="rId4"/>
    <p:sldId id="259" r:id="rId5"/>
    <p:sldId id="260" r:id="rId6"/>
    <p:sldId id="261" r:id="rId7"/>
    <p:sldId id="262" r:id="rId8"/>
    <p:sldId id="263" r:id="rId9"/>
    <p:sldId id="264" r:id="rId10"/>
    <p:sldId id="267" r:id="rId11"/>
    <p:sldId id="268" r:id="rId12"/>
    <p:sldId id="270" r:id="rId13"/>
    <p:sldId id="269"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6586884-564D-4D24-A55B-2017859A2A79}" type="datetimeFigureOut">
              <a:rPr lang="ar-SA" smtClean="0"/>
              <a:t>19/05/1439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66C7903-45D8-4272-9FFE-6D3F79190F96}"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66C7903-45D8-4272-9FFE-6D3F79190F96}" type="slidenum">
              <a:rPr lang="ar-SA" smtClean="0"/>
              <a:t>3</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117DF77E-E69C-435D-AD5C-0814824D906C}" type="datetimeFigureOut">
              <a:rPr lang="ar-SA" smtClean="0"/>
              <a:t>19/05/1439</a:t>
            </a:fld>
            <a:endParaRPr lang="ar-SA"/>
          </a:p>
        </p:txBody>
      </p:sp>
      <p:sp>
        <p:nvSpPr>
          <p:cNvPr id="20" name="عنصر نائب للتذييل 19"/>
          <p:cNvSpPr>
            <a:spLocks noGrp="1"/>
          </p:cNvSpPr>
          <p:nvPr>
            <p:ph type="ftr" sz="quarter" idx="11"/>
          </p:nvPr>
        </p:nvSpPr>
        <p:spPr/>
        <p:txBody>
          <a:bodyPr/>
          <a:lstStyle/>
          <a:p>
            <a:endParaRPr lang="ar-SA"/>
          </a:p>
        </p:txBody>
      </p:sp>
      <p:sp>
        <p:nvSpPr>
          <p:cNvPr id="10" name="عنصر نائب لرقم الشريحة 9"/>
          <p:cNvSpPr>
            <a:spLocks noGrp="1"/>
          </p:cNvSpPr>
          <p:nvPr>
            <p:ph type="sldNum" sz="quarter" idx="12"/>
          </p:nvPr>
        </p:nvSpPr>
        <p:spPr/>
        <p:txBody>
          <a:bodyPr/>
          <a:lstStyle/>
          <a:p>
            <a:fld id="{7E27AA37-9CC2-4E56-BACE-E84E2BC52945}"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17DF77E-E69C-435D-AD5C-0814824D906C}" type="datetimeFigureOut">
              <a:rPr lang="ar-SA" smtClean="0"/>
              <a:t>19/05/1439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E27AA37-9CC2-4E56-BACE-E84E2BC5294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17DF77E-E69C-435D-AD5C-0814824D906C}" type="datetimeFigureOut">
              <a:rPr lang="ar-SA" smtClean="0"/>
              <a:t>19/05/1439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E27AA37-9CC2-4E56-BACE-E84E2BC52945}"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17DF77E-E69C-435D-AD5C-0814824D906C}" type="datetimeFigureOut">
              <a:rPr lang="ar-SA" smtClean="0"/>
              <a:t>19/05/1439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E27AA37-9CC2-4E56-BACE-E84E2BC5294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117DF77E-E69C-435D-AD5C-0814824D906C}" type="datetimeFigureOut">
              <a:rPr lang="ar-SA" smtClean="0"/>
              <a:t>19/05/1439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E27AA37-9CC2-4E56-BACE-E84E2BC52945}"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117DF77E-E69C-435D-AD5C-0814824D906C}" type="datetimeFigureOut">
              <a:rPr lang="ar-SA" smtClean="0"/>
              <a:t>19/05/1439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E27AA37-9CC2-4E56-BACE-E84E2BC5294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117DF77E-E69C-435D-AD5C-0814824D906C}" type="datetimeFigureOut">
              <a:rPr lang="ar-SA" smtClean="0"/>
              <a:t>19/05/1439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E27AA37-9CC2-4E56-BACE-E84E2BC5294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17DF77E-E69C-435D-AD5C-0814824D906C}" type="datetimeFigureOut">
              <a:rPr lang="ar-SA" smtClean="0"/>
              <a:t>19/05/1439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E27AA37-9CC2-4E56-BACE-E84E2BC5294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117DF77E-E69C-435D-AD5C-0814824D906C}" type="datetimeFigureOut">
              <a:rPr lang="ar-SA" smtClean="0"/>
              <a:t>19/05/1439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E27AA37-9CC2-4E56-BACE-E84E2BC52945}"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117DF77E-E69C-435D-AD5C-0814824D906C}" type="datetimeFigureOut">
              <a:rPr lang="ar-SA" smtClean="0"/>
              <a:t>19/05/1439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E27AA37-9CC2-4E56-BACE-E84E2BC52945}"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17DF77E-E69C-435D-AD5C-0814824D906C}" type="datetimeFigureOut">
              <a:rPr lang="ar-SA" smtClean="0"/>
              <a:t>19/05/1439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E27AA37-9CC2-4E56-BACE-E84E2BC52945}"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17DF77E-E69C-435D-AD5C-0814824D906C}" type="datetimeFigureOut">
              <a:rPr lang="ar-SA" smtClean="0"/>
              <a:t>19/05/1439</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E27AA37-9CC2-4E56-BACE-E84E2BC52945}"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XtiEkfZX82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CD675-A276-4317-90BA-DF161A562BD4}"/>
              </a:ext>
            </a:extLst>
          </p:cNvPr>
          <p:cNvSpPr>
            <a:spLocks noGrp="1"/>
          </p:cNvSpPr>
          <p:nvPr>
            <p:ph type="ctrTitle"/>
          </p:nvPr>
        </p:nvSpPr>
        <p:spPr>
          <a:xfrm>
            <a:off x="1187624" y="1772816"/>
            <a:ext cx="7406640" cy="1472184"/>
          </a:xfrm>
        </p:spPr>
        <p:txBody>
          <a:bodyPr/>
          <a:lstStyle/>
          <a:p>
            <a:pPr algn="ctr"/>
            <a:r>
              <a:rPr lang="en-US" dirty="0"/>
              <a:t>Why applying human factors is important for Patient Safety ?</a:t>
            </a:r>
          </a:p>
        </p:txBody>
      </p:sp>
      <p:pic>
        <p:nvPicPr>
          <p:cNvPr id="5" name="Picture 4">
            <a:extLst>
              <a:ext uri="{FF2B5EF4-FFF2-40B4-BE49-F238E27FC236}">
                <a16:creationId xmlns:a16="http://schemas.microsoft.com/office/drawing/2014/main" id="{5F20C72A-C21B-4AB8-A573-B62D4A2053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6216" y="188640"/>
            <a:ext cx="2459741" cy="950978"/>
          </a:xfrm>
          <a:prstGeom prst="rect">
            <a:avLst/>
          </a:prstGeom>
        </p:spPr>
      </p:pic>
    </p:spTree>
    <p:extLst>
      <p:ext uri="{BB962C8B-B14F-4D97-AF65-F5344CB8AC3E}">
        <p14:creationId xmlns:p14="http://schemas.microsoft.com/office/powerpoint/2010/main" val="1775367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F0C8E-B3E5-412C-8F8D-BDF4FEB44A45}"/>
              </a:ext>
            </a:extLst>
          </p:cNvPr>
          <p:cNvSpPr>
            <a:spLocks noGrp="1"/>
          </p:cNvSpPr>
          <p:nvPr>
            <p:ph type="title"/>
          </p:nvPr>
        </p:nvSpPr>
        <p:spPr>
          <a:xfrm>
            <a:off x="1115616" y="304800"/>
            <a:ext cx="7498080" cy="1143000"/>
          </a:xfrm>
        </p:spPr>
        <p:txBody>
          <a:bodyPr>
            <a:normAutofit fontScale="90000"/>
          </a:bodyPr>
          <a:lstStyle/>
          <a:p>
            <a:r>
              <a:rPr lang="en-US" dirty="0"/>
              <a:t>A </a:t>
            </a:r>
            <a:r>
              <a:rPr lang="en-US" b="1" dirty="0"/>
              <a:t>high reliability organization</a:t>
            </a:r>
            <a:r>
              <a:rPr lang="en-US" dirty="0"/>
              <a:t> (</a:t>
            </a:r>
            <a:r>
              <a:rPr lang="en-US" b="1" dirty="0"/>
              <a:t>HRO</a:t>
            </a:r>
            <a:r>
              <a:rPr lang="en-US" dirty="0"/>
              <a:t>)</a:t>
            </a:r>
          </a:p>
        </p:txBody>
      </p:sp>
      <p:sp>
        <p:nvSpPr>
          <p:cNvPr id="3" name="Content Placeholder 2">
            <a:extLst>
              <a:ext uri="{FF2B5EF4-FFF2-40B4-BE49-F238E27FC236}">
                <a16:creationId xmlns:a16="http://schemas.microsoft.com/office/drawing/2014/main" id="{42209A56-3E1C-4E83-9DF1-EB72746FE988}"/>
              </a:ext>
            </a:extLst>
          </p:cNvPr>
          <p:cNvSpPr>
            <a:spLocks noGrp="1"/>
          </p:cNvSpPr>
          <p:nvPr>
            <p:ph idx="1"/>
          </p:nvPr>
        </p:nvSpPr>
        <p:spPr>
          <a:xfrm>
            <a:off x="1115616" y="1652736"/>
            <a:ext cx="7498080" cy="4800600"/>
          </a:xfrm>
        </p:spPr>
        <p:txBody>
          <a:bodyPr>
            <a:normAutofit fontScale="77500" lnSpcReduction="20000"/>
          </a:bodyPr>
          <a:lstStyle/>
          <a:p>
            <a:pPr algn="l" rtl="0"/>
            <a:r>
              <a:rPr lang="en-US" dirty="0"/>
              <a:t>is an organization that has succeeded in avoiding catastrophes in an environment where normal accidents can be expected due to risk factors and complexity</a:t>
            </a:r>
          </a:p>
          <a:p>
            <a:pPr algn="l" rtl="0"/>
            <a:r>
              <a:rPr lang="en-US" dirty="0"/>
              <a:t>There are five characteristics of HROs that have been identified as responsible for the "mindfulness" that keeps them working well when facing unexpected situations.</a:t>
            </a:r>
          </a:p>
          <a:p>
            <a:pPr algn="l" rtl="0"/>
            <a:r>
              <a:rPr lang="en-US" dirty="0"/>
              <a:t>Preoccupation with failure</a:t>
            </a:r>
          </a:p>
          <a:p>
            <a:pPr algn="l" rtl="0"/>
            <a:r>
              <a:rPr lang="en-US" dirty="0"/>
              <a:t>Reluctance to simplify interpretations</a:t>
            </a:r>
          </a:p>
          <a:p>
            <a:pPr algn="l" rtl="0"/>
            <a:r>
              <a:rPr lang="en-US" dirty="0"/>
              <a:t>Sensitivity to operations</a:t>
            </a:r>
          </a:p>
          <a:p>
            <a:pPr algn="l" rtl="0"/>
            <a:r>
              <a:rPr lang="en-US" dirty="0"/>
              <a:t>Commitment to resilience</a:t>
            </a:r>
          </a:p>
          <a:p>
            <a:pPr algn="l" rtl="0"/>
            <a:r>
              <a:rPr lang="en-US" dirty="0"/>
              <a:t>Deference to expertise</a:t>
            </a:r>
          </a:p>
          <a:p>
            <a:endParaRPr lang="en-US" dirty="0"/>
          </a:p>
        </p:txBody>
      </p:sp>
    </p:spTree>
    <p:extLst>
      <p:ext uri="{BB962C8B-B14F-4D97-AF65-F5344CB8AC3E}">
        <p14:creationId xmlns:p14="http://schemas.microsoft.com/office/powerpoint/2010/main" val="2741123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E62D1-F656-4CC1-87F4-D5736E3AC668}"/>
              </a:ext>
            </a:extLst>
          </p:cNvPr>
          <p:cNvSpPr>
            <a:spLocks noGrp="1"/>
          </p:cNvSpPr>
          <p:nvPr>
            <p:ph type="title"/>
          </p:nvPr>
        </p:nvSpPr>
        <p:spPr>
          <a:xfrm>
            <a:off x="1416778" y="476672"/>
            <a:ext cx="7498080" cy="1143000"/>
          </a:xfrm>
        </p:spPr>
        <p:txBody>
          <a:bodyPr>
            <a:normAutofit fontScale="90000"/>
          </a:bodyPr>
          <a:lstStyle/>
          <a:p>
            <a:r>
              <a:rPr lang="en-US" dirty="0"/>
              <a:t>HRO model: Commitment to resiliency.</a:t>
            </a:r>
          </a:p>
        </p:txBody>
      </p:sp>
      <p:sp>
        <p:nvSpPr>
          <p:cNvPr id="3" name="Content Placeholder 2">
            <a:extLst>
              <a:ext uri="{FF2B5EF4-FFF2-40B4-BE49-F238E27FC236}">
                <a16:creationId xmlns:a16="http://schemas.microsoft.com/office/drawing/2014/main" id="{76B85F52-503F-4AD0-87CF-F43F6A6F4E44}"/>
              </a:ext>
            </a:extLst>
          </p:cNvPr>
          <p:cNvSpPr>
            <a:spLocks noGrp="1"/>
          </p:cNvSpPr>
          <p:nvPr>
            <p:ph idx="1"/>
          </p:nvPr>
        </p:nvSpPr>
        <p:spPr>
          <a:xfrm>
            <a:off x="1416778" y="1916832"/>
            <a:ext cx="7498080" cy="4800600"/>
          </a:xfrm>
        </p:spPr>
        <p:txBody>
          <a:bodyPr>
            <a:normAutofit fontScale="77500" lnSpcReduction="20000"/>
          </a:bodyPr>
          <a:lstStyle/>
          <a:p>
            <a:pPr marL="82296" indent="0" algn="l" rtl="0">
              <a:buNone/>
            </a:pPr>
            <a:endParaRPr lang="en-US" dirty="0"/>
          </a:p>
          <a:p>
            <a:pPr algn="l" rtl="0"/>
            <a:r>
              <a:rPr lang="en-US" dirty="0"/>
              <a:t> As the old Proverb says: "if you don't bend, you break". </a:t>
            </a:r>
            <a:br>
              <a:rPr lang="en-US" dirty="0"/>
            </a:br>
            <a:endParaRPr lang="en-US" dirty="0"/>
          </a:p>
          <a:p>
            <a:pPr algn="l" rtl="0"/>
            <a:r>
              <a:rPr lang="en-US" dirty="0"/>
              <a:t>Resiliency is the ability to handle accidents or mistakes while still being able to function and solve them as they happen quickly. It's about being ready for any problem whenever it occurs, solve it, and be able to learn from it and apply that knowledge to prevent such incidents in the future. Resiliency means that whenever a grave accident happens, the team returns to function as soon as possible in the aftermath of the accident. To be Resilient is to be Reliable. </a:t>
            </a:r>
          </a:p>
          <a:p>
            <a:endParaRPr lang="en-US" dirty="0"/>
          </a:p>
        </p:txBody>
      </p:sp>
    </p:spTree>
    <p:extLst>
      <p:ext uri="{BB962C8B-B14F-4D97-AF65-F5344CB8AC3E}">
        <p14:creationId xmlns:p14="http://schemas.microsoft.com/office/powerpoint/2010/main" val="3595587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BB9FD-2E1B-4949-90E3-8D73C06447AC}"/>
              </a:ext>
            </a:extLst>
          </p:cNvPr>
          <p:cNvSpPr>
            <a:spLocks noGrp="1"/>
          </p:cNvSpPr>
          <p:nvPr>
            <p:ph type="title"/>
          </p:nvPr>
        </p:nvSpPr>
        <p:spPr/>
        <p:txBody>
          <a:bodyPr/>
          <a:lstStyle/>
          <a:p>
            <a:r>
              <a:rPr lang="en-US" b="1" dirty="0"/>
              <a:t>Conclusion:</a:t>
            </a:r>
            <a:endParaRPr lang="en-US" dirty="0"/>
          </a:p>
        </p:txBody>
      </p:sp>
      <p:sp>
        <p:nvSpPr>
          <p:cNvPr id="3" name="Content Placeholder 2">
            <a:extLst>
              <a:ext uri="{FF2B5EF4-FFF2-40B4-BE49-F238E27FC236}">
                <a16:creationId xmlns:a16="http://schemas.microsoft.com/office/drawing/2014/main" id="{06C89F68-7CA2-4908-8B02-6D2A14D2FD2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04673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E9075-60AE-4AF1-B0B4-7DC849A1CB89}"/>
              </a:ext>
            </a:extLst>
          </p:cNvPr>
          <p:cNvSpPr>
            <a:spLocks noGrp="1"/>
          </p:cNvSpPr>
          <p:nvPr>
            <p:ph type="title"/>
          </p:nvPr>
        </p:nvSpPr>
        <p:spPr/>
        <p:txBody>
          <a:bodyPr/>
          <a:lstStyle/>
          <a:p>
            <a:r>
              <a:rPr lang="en-US" dirty="0"/>
              <a:t>Done by:</a:t>
            </a:r>
          </a:p>
        </p:txBody>
      </p:sp>
      <p:sp>
        <p:nvSpPr>
          <p:cNvPr id="5" name="Content Placeholder 4">
            <a:extLst>
              <a:ext uri="{FF2B5EF4-FFF2-40B4-BE49-F238E27FC236}">
                <a16:creationId xmlns:a16="http://schemas.microsoft.com/office/drawing/2014/main" id="{F02B6142-73FE-4BAC-B395-9A00E2EC04A1}"/>
              </a:ext>
            </a:extLst>
          </p:cNvPr>
          <p:cNvSpPr>
            <a:spLocks noGrp="1"/>
          </p:cNvSpPr>
          <p:nvPr>
            <p:ph idx="1"/>
          </p:nvPr>
        </p:nvSpPr>
        <p:spPr>
          <a:xfrm>
            <a:off x="1043608" y="1417638"/>
            <a:ext cx="3816424" cy="4800600"/>
          </a:xfrm>
        </p:spPr>
        <p:txBody>
          <a:bodyPr>
            <a:normAutofit fontScale="92500" lnSpcReduction="20000"/>
          </a:bodyPr>
          <a:lstStyle/>
          <a:p>
            <a:pPr algn="l" rtl="0"/>
            <a:r>
              <a:rPr lang="en-US" dirty="0"/>
              <a:t>Abdulaziz </a:t>
            </a:r>
            <a:r>
              <a:rPr lang="en-US" dirty="0" err="1"/>
              <a:t>Shadid</a:t>
            </a:r>
            <a:endParaRPr lang="en-US" dirty="0"/>
          </a:p>
          <a:p>
            <a:pPr algn="l" rtl="0"/>
            <a:r>
              <a:rPr lang="en-US" dirty="0" err="1"/>
              <a:t>yazeed</a:t>
            </a:r>
            <a:r>
              <a:rPr lang="en-US" dirty="0"/>
              <a:t> </a:t>
            </a:r>
            <a:r>
              <a:rPr lang="en-US" dirty="0" err="1"/>
              <a:t>Alsuhaibani</a:t>
            </a:r>
            <a:endParaRPr lang="en-US" dirty="0"/>
          </a:p>
          <a:p>
            <a:pPr algn="l" rtl="0"/>
            <a:r>
              <a:rPr lang="en-US" dirty="0"/>
              <a:t>Abdullah </a:t>
            </a:r>
            <a:r>
              <a:rPr lang="en-US" dirty="0" err="1"/>
              <a:t>Alhamdi</a:t>
            </a:r>
            <a:endParaRPr lang="en-US" dirty="0"/>
          </a:p>
          <a:p>
            <a:pPr algn="l" rtl="0"/>
            <a:r>
              <a:rPr lang="en-US" dirty="0"/>
              <a:t>Abdullah </a:t>
            </a:r>
            <a:r>
              <a:rPr lang="en-US" dirty="0" err="1"/>
              <a:t>Alhaddab</a:t>
            </a:r>
            <a:endParaRPr lang="en-US" dirty="0"/>
          </a:p>
          <a:p>
            <a:pPr algn="l" rtl="0"/>
            <a:r>
              <a:rPr lang="en-US" dirty="0"/>
              <a:t>Majed </a:t>
            </a:r>
            <a:r>
              <a:rPr lang="en-US" dirty="0" err="1"/>
              <a:t>Alzin</a:t>
            </a:r>
            <a:endParaRPr lang="en-US" dirty="0"/>
          </a:p>
          <a:p>
            <a:pPr algn="l" rtl="0"/>
            <a:r>
              <a:rPr lang="en-US" dirty="0" err="1"/>
              <a:t>Nawaf</a:t>
            </a:r>
            <a:r>
              <a:rPr lang="en-US" dirty="0"/>
              <a:t> </a:t>
            </a:r>
            <a:r>
              <a:rPr lang="en-US" dirty="0" err="1"/>
              <a:t>Alfaifi</a:t>
            </a:r>
            <a:endParaRPr lang="en-US" dirty="0"/>
          </a:p>
          <a:p>
            <a:pPr algn="l" rtl="0"/>
            <a:r>
              <a:rPr lang="en-US" dirty="0"/>
              <a:t>Waleed </a:t>
            </a:r>
            <a:r>
              <a:rPr lang="en-US" dirty="0" err="1"/>
              <a:t>Mijlad</a:t>
            </a:r>
            <a:endParaRPr lang="en-US" dirty="0"/>
          </a:p>
          <a:p>
            <a:pPr algn="l" rtl="0"/>
            <a:r>
              <a:rPr lang="en-US" dirty="0" err="1"/>
              <a:t>Nawaf</a:t>
            </a:r>
            <a:r>
              <a:rPr lang="en-US" dirty="0"/>
              <a:t> </a:t>
            </a:r>
            <a:r>
              <a:rPr lang="en-US" dirty="0" err="1"/>
              <a:t>Alamri</a:t>
            </a:r>
            <a:endParaRPr lang="en-US" dirty="0"/>
          </a:p>
          <a:p>
            <a:pPr algn="l" rtl="0"/>
            <a:r>
              <a:rPr lang="en-US" dirty="0"/>
              <a:t>Basel </a:t>
            </a:r>
            <a:r>
              <a:rPr lang="en-US" dirty="0" err="1"/>
              <a:t>Almeflh</a:t>
            </a:r>
            <a:endParaRPr lang="en-US" dirty="0"/>
          </a:p>
          <a:p>
            <a:pPr algn="l" rtl="0"/>
            <a:r>
              <a:rPr lang="en-US" dirty="0" err="1"/>
              <a:t>Husam</a:t>
            </a:r>
            <a:r>
              <a:rPr lang="en-US" dirty="0"/>
              <a:t> </a:t>
            </a:r>
            <a:r>
              <a:rPr lang="en-US" dirty="0" err="1"/>
              <a:t>alkhathlan</a:t>
            </a:r>
            <a:endParaRPr lang="en-US" dirty="0"/>
          </a:p>
          <a:p>
            <a:pPr algn="l" rtl="0"/>
            <a:endParaRPr lang="en-US" dirty="0"/>
          </a:p>
        </p:txBody>
      </p:sp>
    </p:spTree>
    <p:extLst>
      <p:ext uri="{BB962C8B-B14F-4D97-AF65-F5344CB8AC3E}">
        <p14:creationId xmlns:p14="http://schemas.microsoft.com/office/powerpoint/2010/main" val="317901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3866" y="1844824"/>
            <a:ext cx="8215338" cy="2428892"/>
          </a:xfrm>
        </p:spPr>
        <p:txBody>
          <a:bodyPr>
            <a:normAutofit/>
          </a:bodyPr>
          <a:lstStyle/>
          <a:p>
            <a:pPr algn="ctr" rtl="0"/>
            <a:r>
              <a:rPr lang="en-US" sz="4400" dirty="0">
                <a:latin typeface="Arial Black" pitchFamily="34" charset="0"/>
              </a:rPr>
              <a:t>A Pharmacy Technician's Deadly Mistake</a:t>
            </a:r>
          </a:p>
        </p:txBody>
      </p:sp>
    </p:spTree>
    <p:extLst>
      <p:ext uri="{BB962C8B-B14F-4D97-AF65-F5344CB8AC3E}">
        <p14:creationId xmlns:p14="http://schemas.microsoft.com/office/powerpoint/2010/main" val="585289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6021" y="1482810"/>
            <a:ext cx="237566" cy="369332"/>
          </a:xfrm>
          <a:prstGeom prst="rect">
            <a:avLst/>
          </a:prstGeom>
          <a:noFill/>
        </p:spPr>
        <p:txBody>
          <a:bodyPr wrap="none" rtlCol="0">
            <a:spAutoFit/>
          </a:bodyPr>
          <a:lstStyle/>
          <a:p>
            <a:pPr marL="0" algn="r" defTabSz="914400" rtl="1" eaLnBrk="1" latinLnBrk="0" hangingPunct="1"/>
            <a:r>
              <a:rPr lang="en-US" dirty="0"/>
              <a:t> </a:t>
            </a:r>
          </a:p>
        </p:txBody>
      </p:sp>
      <p:sp>
        <p:nvSpPr>
          <p:cNvPr id="8" name="TextBox 7"/>
          <p:cNvSpPr txBox="1"/>
          <p:nvPr/>
        </p:nvSpPr>
        <p:spPr>
          <a:xfrm>
            <a:off x="965174" y="357166"/>
            <a:ext cx="8215338" cy="1571636"/>
          </a:xfrm>
          <a:prstGeom prst="rect">
            <a:avLst/>
          </a:prstGeom>
        </p:spPr>
        <p:txBody>
          <a:bodyPr anchor="ctr">
            <a:normAutofit/>
          </a:bodyPr>
          <a:lstStyle/>
          <a:p>
            <a:pPr algn="ctr" rtl="0">
              <a:spcBef>
                <a:spcPct val="0"/>
              </a:spcBef>
            </a:pPr>
            <a:r>
              <a:rPr lang="en-US" sz="2400" b="1"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Todays video is going to be about a very important subject, the reason why she made that video is to drive a home the fact that a pharmacy technician’s job is important, because a lot of people think that its not.</a:t>
            </a:r>
          </a:p>
        </p:txBody>
      </p:sp>
      <p:sp>
        <p:nvSpPr>
          <p:cNvPr id="9" name="TextBox 8"/>
          <p:cNvSpPr txBox="1"/>
          <p:nvPr/>
        </p:nvSpPr>
        <p:spPr>
          <a:xfrm>
            <a:off x="1000101" y="2143116"/>
            <a:ext cx="8143900" cy="461665"/>
          </a:xfrm>
          <a:prstGeom prst="rect">
            <a:avLst/>
          </a:prstGeom>
          <a:noFill/>
        </p:spPr>
        <p:txBody>
          <a:bodyPr wrap="square" rtlCol="0">
            <a:spAutoFit/>
          </a:bodyPr>
          <a:lstStyle/>
          <a:p>
            <a:pPr algn="l" rtl="0"/>
            <a:r>
              <a:rPr lang="en-US" sz="2400" b="1" dirty="0">
                <a:latin typeface="Arial" pitchFamily="34" charset="0"/>
                <a:cs typeface="Arial" pitchFamily="34" charset="0"/>
              </a:rPr>
              <a:t>We will talk about two things:</a:t>
            </a:r>
            <a:r>
              <a:rPr lang="en-US" sz="2000" b="1" dirty="0">
                <a:latin typeface="Arial" pitchFamily="34" charset="0"/>
                <a:cs typeface="Arial" pitchFamily="34" charset="0"/>
              </a:rPr>
              <a:t> </a:t>
            </a:r>
            <a:r>
              <a:rPr lang="en-US" sz="1600" b="1" dirty="0">
                <a:solidFill>
                  <a:schemeClr val="bg1">
                    <a:lumMod val="50000"/>
                  </a:schemeClr>
                </a:solidFill>
                <a:latin typeface="Arial" pitchFamily="34" charset="0"/>
                <a:cs typeface="Arial" pitchFamily="34" charset="0"/>
              </a:rPr>
              <a:t>(which are mentioned in the video)</a:t>
            </a:r>
            <a:r>
              <a:rPr lang="en-US" sz="1600" b="1" dirty="0">
                <a:latin typeface="Arial" pitchFamily="34" charset="0"/>
                <a:cs typeface="Arial" pitchFamily="34" charset="0"/>
              </a:rPr>
              <a:t>:</a:t>
            </a:r>
            <a:endParaRPr lang="en-US" b="1" dirty="0">
              <a:latin typeface="Arial" pitchFamily="34" charset="0"/>
              <a:cs typeface="Arial" pitchFamily="34" charset="0"/>
            </a:endParaRPr>
          </a:p>
        </p:txBody>
      </p:sp>
      <p:sp>
        <p:nvSpPr>
          <p:cNvPr id="10" name="TextBox 9"/>
          <p:cNvSpPr txBox="1"/>
          <p:nvPr/>
        </p:nvSpPr>
        <p:spPr>
          <a:xfrm>
            <a:off x="1000100" y="2786058"/>
            <a:ext cx="7000924" cy="1508105"/>
          </a:xfrm>
          <a:prstGeom prst="rect">
            <a:avLst/>
          </a:prstGeom>
          <a:noFill/>
        </p:spPr>
        <p:txBody>
          <a:bodyPr wrap="square" rtlCol="0">
            <a:spAutoFit/>
          </a:bodyPr>
          <a:lstStyle/>
          <a:p>
            <a:pPr algn="l" rtl="0"/>
            <a:r>
              <a:rPr lang="en-US" sz="2400" dirty="0"/>
              <a:t>1-A story about a little girl her name is Emily Jerry.</a:t>
            </a:r>
          </a:p>
          <a:p>
            <a:pPr algn="l" rtl="0"/>
            <a:endParaRPr lang="en-US" sz="2400" dirty="0"/>
          </a:p>
          <a:p>
            <a:pPr algn="l" rtl="0"/>
            <a:r>
              <a:rPr lang="en-US" sz="2400" dirty="0"/>
              <a:t>2-The purpose of pharmacy </a:t>
            </a:r>
            <a:r>
              <a:rPr lang="en-US" sz="2400" dirty="0">
                <a:latin typeface="Arial" pitchFamily="34" charset="0"/>
                <a:cs typeface="Arial" pitchFamily="34" charset="0"/>
              </a:rPr>
              <a:t>technicians</a:t>
            </a:r>
            <a:r>
              <a:rPr lang="en-US" sz="2400" dirty="0"/>
              <a:t> video guide </a:t>
            </a:r>
            <a:r>
              <a:rPr lang="en-US" sz="2000" dirty="0">
                <a:solidFill>
                  <a:schemeClr val="bg1">
                    <a:lumMod val="50000"/>
                  </a:schemeClr>
                </a:solidFill>
              </a:rPr>
              <a:t>(this video)</a:t>
            </a:r>
          </a:p>
        </p:txBody>
      </p:sp>
      <p:sp>
        <p:nvSpPr>
          <p:cNvPr id="12" name="TextBox 11"/>
          <p:cNvSpPr txBox="1"/>
          <p:nvPr/>
        </p:nvSpPr>
        <p:spPr>
          <a:xfrm>
            <a:off x="3643306" y="3929066"/>
            <a:ext cx="3053721" cy="338554"/>
          </a:xfrm>
          <a:prstGeom prst="rect">
            <a:avLst/>
          </a:prstGeom>
          <a:noFill/>
        </p:spPr>
        <p:txBody>
          <a:bodyPr wrap="none" rtlCol="0">
            <a:spAutoFit/>
          </a:bodyPr>
          <a:lstStyle/>
          <a:p>
            <a:r>
              <a:rPr lang="en-US" sz="1600" b="1" dirty="0">
                <a:hlinkClick r:id="rId3"/>
              </a:rPr>
              <a:t>https://youtu.be/XtiEkfZX82w</a:t>
            </a:r>
            <a:endParaRPr lang="en-US" sz="1600" b="1" dirty="0"/>
          </a:p>
        </p:txBody>
      </p:sp>
      <p:cxnSp>
        <p:nvCxnSpPr>
          <p:cNvPr id="13" name="رابط كسهم مستقيم 12"/>
          <p:cNvCxnSpPr/>
          <p:nvPr/>
        </p:nvCxnSpPr>
        <p:spPr>
          <a:xfrm>
            <a:off x="2500298" y="4143380"/>
            <a:ext cx="1143008" cy="1588"/>
          </a:xfrm>
          <a:prstGeom prst="straightConnector1">
            <a:avLst/>
          </a:prstGeom>
          <a:ln>
            <a:solidFill>
              <a:schemeClr val="bg1">
                <a:lumMod val="65000"/>
              </a:schemeClr>
            </a:solidFill>
            <a:tailEnd type="arrow"/>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047376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0"/>
            <a:ext cx="7498080" cy="1143000"/>
          </a:xfrm>
        </p:spPr>
        <p:txBody>
          <a:bodyPr/>
          <a:lstStyle/>
          <a:p>
            <a:pPr rtl="0"/>
            <a:r>
              <a:rPr lang="en-US" b="1" dirty="0"/>
              <a:t>Emily's Condition</a:t>
            </a:r>
          </a:p>
        </p:txBody>
      </p:sp>
      <p:sp>
        <p:nvSpPr>
          <p:cNvPr id="3" name="Content Placeholder 2"/>
          <p:cNvSpPr>
            <a:spLocks noGrp="1"/>
          </p:cNvSpPr>
          <p:nvPr>
            <p:ph idx="1"/>
          </p:nvPr>
        </p:nvSpPr>
        <p:spPr>
          <a:xfrm>
            <a:off x="1000100" y="1071546"/>
            <a:ext cx="8143900" cy="5425217"/>
          </a:xfrm>
        </p:spPr>
        <p:txBody>
          <a:bodyPr>
            <a:noAutofit/>
          </a:bodyPr>
          <a:lstStyle/>
          <a:p>
            <a:pPr algn="l" rtl="0"/>
            <a:r>
              <a:rPr lang="en-US" sz="2400" dirty="0">
                <a:latin typeface="Arial" pitchFamily="34" charset="0"/>
                <a:cs typeface="Arial" pitchFamily="34" charset="0"/>
              </a:rPr>
              <a:t>Emily jerry, a two-year-old girl was diagnosed with an abdominal tumor </a:t>
            </a:r>
          </a:p>
          <a:p>
            <a:pPr algn="l" rtl="0"/>
            <a:endParaRPr lang="en-US" sz="2400" dirty="0">
              <a:latin typeface="Arial" pitchFamily="34" charset="0"/>
              <a:cs typeface="Arial" pitchFamily="34" charset="0"/>
            </a:endParaRPr>
          </a:p>
          <a:p>
            <a:pPr algn="l" rtl="0"/>
            <a:r>
              <a:rPr lang="en-US" sz="2400" dirty="0">
                <a:latin typeface="Arial" pitchFamily="34" charset="0"/>
                <a:cs typeface="Arial" pitchFamily="34" charset="0"/>
              </a:rPr>
              <a:t>She received her treatment at rainbow babies and children's hospital in Cleveland, Ohio </a:t>
            </a:r>
          </a:p>
          <a:p>
            <a:pPr algn="l" rtl="0"/>
            <a:endParaRPr lang="en-US" sz="2400" dirty="0">
              <a:latin typeface="Arial" pitchFamily="34" charset="0"/>
              <a:cs typeface="Arial" pitchFamily="34" charset="0"/>
            </a:endParaRPr>
          </a:p>
          <a:p>
            <a:pPr algn="l" rtl="0"/>
            <a:r>
              <a:rPr lang="en-US" sz="2400" dirty="0">
                <a:latin typeface="Arial" pitchFamily="34" charset="0"/>
                <a:cs typeface="Arial" pitchFamily="34" charset="0"/>
              </a:rPr>
              <a:t>The treatment included chemotherapy </a:t>
            </a:r>
          </a:p>
          <a:p>
            <a:pPr algn="l" rtl="0"/>
            <a:endParaRPr lang="en-US" sz="2400" dirty="0">
              <a:latin typeface="Arial" pitchFamily="34" charset="0"/>
              <a:cs typeface="Arial" pitchFamily="34" charset="0"/>
            </a:endParaRPr>
          </a:p>
          <a:p>
            <a:pPr algn="l" rtl="0"/>
            <a:r>
              <a:rPr lang="en-US" sz="2400" dirty="0">
                <a:latin typeface="Arial" pitchFamily="34" charset="0"/>
                <a:cs typeface="Arial" pitchFamily="34" charset="0"/>
              </a:rPr>
              <a:t>On February 28th, 2006, Emily received the last of her chemotherapy treatment </a:t>
            </a:r>
          </a:p>
          <a:p>
            <a:pPr algn="l" rtl="0"/>
            <a:endParaRPr lang="en-US" sz="2400" dirty="0">
              <a:latin typeface="Arial" pitchFamily="34" charset="0"/>
              <a:cs typeface="Arial" pitchFamily="34" charset="0"/>
            </a:endParaRPr>
          </a:p>
          <a:p>
            <a:pPr algn="l" rtl="0"/>
            <a:r>
              <a:rPr lang="en-US" sz="2400" dirty="0">
                <a:latin typeface="Arial" pitchFamily="34" charset="0"/>
                <a:cs typeface="Arial" pitchFamily="34" charset="0"/>
              </a:rPr>
              <a:t>MRI showed great improvement of Emily's condition as the tumor was no longer exist and then she was set to go home </a:t>
            </a:r>
          </a:p>
        </p:txBody>
      </p:sp>
    </p:spTree>
    <p:extLst>
      <p:ext uri="{BB962C8B-B14F-4D97-AF65-F5344CB8AC3E}">
        <p14:creationId xmlns:p14="http://schemas.microsoft.com/office/powerpoint/2010/main" val="1436180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0"/>
            <a:ext cx="8143900" cy="1143000"/>
          </a:xfrm>
        </p:spPr>
        <p:txBody>
          <a:bodyPr>
            <a:normAutofit fontScale="90000"/>
          </a:bodyPr>
          <a:lstStyle/>
          <a:p>
            <a:pPr rtl="0"/>
            <a:r>
              <a:rPr lang="en-US" sz="4400" b="1" dirty="0"/>
              <a:t>Katherine</a:t>
            </a:r>
            <a:r>
              <a:rPr lang="en-US" b="1" dirty="0"/>
              <a:t> Dudash's Recklessness </a:t>
            </a:r>
          </a:p>
        </p:txBody>
      </p:sp>
      <p:sp>
        <p:nvSpPr>
          <p:cNvPr id="3" name="Content Placeholder 2"/>
          <p:cNvSpPr>
            <a:spLocks noGrp="1"/>
          </p:cNvSpPr>
          <p:nvPr>
            <p:ph idx="1"/>
          </p:nvPr>
        </p:nvSpPr>
        <p:spPr>
          <a:xfrm>
            <a:off x="1000100" y="1357298"/>
            <a:ext cx="8143900" cy="4800600"/>
          </a:xfrm>
        </p:spPr>
        <p:txBody>
          <a:bodyPr>
            <a:normAutofit/>
          </a:bodyPr>
          <a:lstStyle/>
          <a:p>
            <a:pPr algn="l" rtl="0"/>
            <a:r>
              <a:rPr lang="en-US" sz="2400" dirty="0">
                <a:latin typeface="Arial" pitchFamily="34" charset="0"/>
                <a:cs typeface="Arial" pitchFamily="34" charset="0"/>
              </a:rPr>
              <a:t>On February 28th, 2006, a pharmacy technician named Katie dudash’s prepared a chemotherapy solution for Emily with it containing a 23% salt</a:t>
            </a:r>
          </a:p>
          <a:p>
            <a:pPr algn="l" rtl="0"/>
            <a:endParaRPr lang="en-US" sz="2400" dirty="0">
              <a:latin typeface="Arial" pitchFamily="34" charset="0"/>
              <a:cs typeface="Arial" pitchFamily="34" charset="0"/>
            </a:endParaRPr>
          </a:p>
          <a:p>
            <a:pPr algn="l" rtl="0"/>
            <a:r>
              <a:rPr lang="en-US" sz="2400" dirty="0">
                <a:latin typeface="Arial" pitchFamily="34" charset="0"/>
                <a:cs typeface="Arial" pitchFamily="34" charset="0"/>
              </a:rPr>
              <a:t>The formula called for a saline base (salt) of less than 1% meaning that Katie dudash’s just did a grave mistake </a:t>
            </a:r>
          </a:p>
          <a:p>
            <a:pPr algn="l" rtl="0"/>
            <a:endParaRPr lang="en-US" sz="2400" dirty="0">
              <a:latin typeface="Arial" pitchFamily="34" charset="0"/>
              <a:cs typeface="Arial" pitchFamily="34" charset="0"/>
            </a:endParaRPr>
          </a:p>
          <a:p>
            <a:pPr algn="l" rtl="0"/>
            <a:r>
              <a:rPr lang="en-US" sz="2400" dirty="0">
                <a:latin typeface="Arial" pitchFamily="34" charset="0"/>
                <a:cs typeface="Arial" pitchFamily="34" charset="0"/>
              </a:rPr>
              <a:t>As the reports stated that dudash’s had already her hands full with preparations of her wedding </a:t>
            </a:r>
          </a:p>
        </p:txBody>
      </p:sp>
    </p:spTree>
    <p:extLst>
      <p:ext uri="{BB962C8B-B14F-4D97-AF65-F5344CB8AC3E}">
        <p14:creationId xmlns:p14="http://schemas.microsoft.com/office/powerpoint/2010/main" val="16261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0"/>
            <a:ext cx="7498080" cy="1143000"/>
          </a:xfrm>
        </p:spPr>
        <p:txBody>
          <a:bodyPr/>
          <a:lstStyle/>
          <a:p>
            <a:pPr rtl="0"/>
            <a:r>
              <a:rPr lang="en-US" b="1" dirty="0"/>
              <a:t>The Tragedy </a:t>
            </a:r>
          </a:p>
        </p:txBody>
      </p:sp>
      <p:sp>
        <p:nvSpPr>
          <p:cNvPr id="3" name="Content Placeholder 2"/>
          <p:cNvSpPr>
            <a:spLocks noGrp="1"/>
          </p:cNvSpPr>
          <p:nvPr>
            <p:ph idx="1"/>
          </p:nvPr>
        </p:nvSpPr>
        <p:spPr>
          <a:xfrm>
            <a:off x="1000100" y="1142984"/>
            <a:ext cx="8143900" cy="5105416"/>
          </a:xfrm>
        </p:spPr>
        <p:txBody>
          <a:bodyPr>
            <a:normAutofit/>
          </a:bodyPr>
          <a:lstStyle/>
          <a:p>
            <a:pPr algn="l" rtl="0"/>
            <a:r>
              <a:rPr lang="en-US" sz="2400" dirty="0">
                <a:latin typeface="Arial" pitchFamily="34" charset="0"/>
                <a:cs typeface="Arial" pitchFamily="34" charset="0"/>
              </a:rPr>
              <a:t>Eric cropp, the pharmacist who was in charge during this crisis was informed by Katie that something seemed "off" After mixing the chemotherapy dose </a:t>
            </a:r>
          </a:p>
          <a:p>
            <a:pPr algn="l" rtl="0"/>
            <a:endParaRPr lang="en-US" sz="2400" dirty="0">
              <a:latin typeface="Arial" pitchFamily="34" charset="0"/>
              <a:cs typeface="Arial" pitchFamily="34" charset="0"/>
            </a:endParaRPr>
          </a:p>
          <a:p>
            <a:pPr algn="l" rtl="0"/>
            <a:r>
              <a:rPr lang="en-US" sz="2400" dirty="0">
                <a:latin typeface="Arial" pitchFamily="34" charset="0"/>
                <a:cs typeface="Arial" pitchFamily="34" charset="0"/>
              </a:rPr>
              <a:t>Unfortunately cropp ignored dudash's warning and the lethal dose was administrated to Emily </a:t>
            </a:r>
          </a:p>
          <a:p>
            <a:pPr algn="l" rtl="0"/>
            <a:endParaRPr lang="en-US" sz="2400" dirty="0">
              <a:latin typeface="Arial" pitchFamily="34" charset="0"/>
              <a:cs typeface="Arial" pitchFamily="34" charset="0"/>
            </a:endParaRPr>
          </a:p>
          <a:p>
            <a:pPr algn="l" rtl="0"/>
            <a:r>
              <a:rPr lang="en-US" sz="2400" dirty="0">
                <a:latin typeface="Arial" pitchFamily="34" charset="0"/>
                <a:cs typeface="Arial" pitchFamily="34" charset="0"/>
              </a:rPr>
              <a:t>Shortly afterwards, Emily woke up screaming and saying "mommy, my head hurts"</a:t>
            </a:r>
          </a:p>
          <a:p>
            <a:pPr algn="l" rtl="0"/>
            <a:endParaRPr lang="en-US" sz="2400" dirty="0">
              <a:latin typeface="Arial" pitchFamily="34" charset="0"/>
              <a:cs typeface="Arial" pitchFamily="34" charset="0"/>
            </a:endParaRPr>
          </a:p>
          <a:p>
            <a:pPr algn="l" rtl="0"/>
            <a:r>
              <a:rPr lang="en-US" sz="2400" dirty="0">
                <a:latin typeface="Arial" pitchFamily="34" charset="0"/>
                <a:cs typeface="Arial" pitchFamily="34" charset="0"/>
              </a:rPr>
              <a:t>On the 1st of march, 2006, 3 days after receiving the lethal dose, The innocent child Emily jerry died</a:t>
            </a:r>
          </a:p>
          <a:p>
            <a:pPr algn="l" rtl="0"/>
            <a:endParaRPr lang="en-US" sz="2400" dirty="0">
              <a:latin typeface="Arial" pitchFamily="34" charset="0"/>
              <a:cs typeface="Arial" pitchFamily="34" charset="0"/>
            </a:endParaRPr>
          </a:p>
        </p:txBody>
      </p:sp>
    </p:spTree>
    <p:extLst>
      <p:ext uri="{BB962C8B-B14F-4D97-AF65-F5344CB8AC3E}">
        <p14:creationId xmlns:p14="http://schemas.microsoft.com/office/powerpoint/2010/main" val="1453693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Katherine Dudash’s fate"/>
          <p:cNvSpPr txBox="1">
            <a:spLocks noGrp="1"/>
          </p:cNvSpPr>
          <p:nvPr>
            <p:ph type="title"/>
          </p:nvPr>
        </p:nvSpPr>
        <p:spPr>
          <a:xfrm>
            <a:off x="1000100" y="0"/>
            <a:ext cx="7498080" cy="1143000"/>
          </a:xfrm>
          <a:prstGeom prst="rect">
            <a:avLst/>
          </a:prstGeom>
        </p:spPr>
        <p:txBody>
          <a:bodyPr>
            <a:noAutofit/>
          </a:bodyPr>
          <a:lstStyle>
            <a:lvl1pPr defTabSz="572516">
              <a:defRPr sz="7840"/>
            </a:lvl1pPr>
          </a:lstStyle>
          <a:p>
            <a:pPr rtl="0"/>
            <a:r>
              <a:rPr lang="en-US" sz="4800" b="1" dirty="0"/>
              <a:t>Katherine Dudash’s Fate </a:t>
            </a:r>
          </a:p>
        </p:txBody>
      </p:sp>
      <p:sp>
        <p:nvSpPr>
          <p:cNvPr id="120" name="As a pharmacy technician Katie’s mistakes fell on Erics shoulders, even though she is the one that actually mixed the dose.…"/>
          <p:cNvSpPr txBox="1">
            <a:spLocks noGrp="1"/>
          </p:cNvSpPr>
          <p:nvPr>
            <p:ph type="body" idx="1"/>
          </p:nvPr>
        </p:nvSpPr>
        <p:spPr>
          <a:xfrm>
            <a:off x="1000100" y="1214422"/>
            <a:ext cx="7933588" cy="5033978"/>
          </a:xfrm>
          <a:prstGeom prst="rect">
            <a:avLst/>
          </a:prstGeom>
        </p:spPr>
        <p:txBody>
          <a:bodyPr>
            <a:normAutofit lnSpcReduction="10000"/>
          </a:bodyPr>
          <a:lstStyle/>
          <a:p>
            <a:pPr marL="303152" indent="-303152" algn="l" defTabSz="398428" rtl="0">
              <a:spcBef>
                <a:spcPts val="2812"/>
              </a:spcBef>
              <a:defRPr sz="3104"/>
            </a:pPr>
            <a:r>
              <a:rPr sz="2400">
                <a:latin typeface="Arial" pitchFamily="34" charset="0"/>
                <a:cs typeface="Arial" pitchFamily="34" charset="0"/>
              </a:rPr>
              <a:t> As a pharmacy technician Katie’s mistakes fell on Erics shoulders, even though she is the one that actually mixed the dose.</a:t>
            </a:r>
          </a:p>
          <a:p>
            <a:pPr marL="303152" indent="-303152" algn="l" defTabSz="398428" rtl="0">
              <a:spcBef>
                <a:spcPts val="2812"/>
              </a:spcBef>
              <a:defRPr sz="3104"/>
            </a:pPr>
            <a:r>
              <a:rPr sz="2400">
                <a:latin typeface="Arial" pitchFamily="34" charset="0"/>
                <a:cs typeface="Arial" pitchFamily="34" charset="0"/>
              </a:rPr>
              <a:t>She was fired from Rainbow babies and children hospital</a:t>
            </a:r>
          </a:p>
          <a:p>
            <a:pPr marL="303152" indent="-303152" algn="l" defTabSz="398428" rtl="0">
              <a:spcBef>
                <a:spcPts val="2812"/>
              </a:spcBef>
              <a:defRPr sz="3104"/>
            </a:pPr>
            <a:r>
              <a:rPr sz="2400">
                <a:latin typeface="Arial" pitchFamily="34" charset="0"/>
                <a:cs typeface="Arial" pitchFamily="34" charset="0"/>
              </a:rPr>
              <a:t>Then she went to work in another hospital, also as a pharmacy technician, after knowing of her previous mistake the hospital placed her on leave while they investigated</a:t>
            </a:r>
          </a:p>
          <a:p>
            <a:pPr marL="303152" indent="-303152" algn="l" defTabSz="398428" rtl="0">
              <a:spcBef>
                <a:spcPts val="2812"/>
              </a:spcBef>
              <a:defRPr sz="3104"/>
            </a:pPr>
            <a:r>
              <a:rPr sz="2400">
                <a:latin typeface="Arial" pitchFamily="34" charset="0"/>
                <a:cs typeface="Arial" pitchFamily="34" charset="0"/>
              </a:rPr>
              <a:t>Katie escaped any and all prosecution and legal responsibility for Emily Jerry’s death</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Emily’s Parents"/>
          <p:cNvSpPr txBox="1">
            <a:spLocks noGrp="1"/>
          </p:cNvSpPr>
          <p:nvPr>
            <p:ph type="title"/>
          </p:nvPr>
        </p:nvSpPr>
        <p:spPr>
          <a:xfrm>
            <a:off x="1000100" y="0"/>
            <a:ext cx="7498080" cy="1143000"/>
          </a:xfrm>
          <a:prstGeom prst="rect">
            <a:avLst/>
          </a:prstGeom>
        </p:spPr>
        <p:txBody>
          <a:bodyPr/>
          <a:lstStyle/>
          <a:p>
            <a:pPr rtl="0"/>
            <a:r>
              <a:rPr b="1"/>
              <a:t>Emily’s Parents</a:t>
            </a:r>
          </a:p>
        </p:txBody>
      </p:sp>
      <p:sp>
        <p:nvSpPr>
          <p:cNvPr id="123" name="Sued Rainbow babies and children hospital…"/>
          <p:cNvSpPr txBox="1">
            <a:spLocks noGrp="1"/>
          </p:cNvSpPr>
          <p:nvPr>
            <p:ph type="body" idx="1"/>
          </p:nvPr>
        </p:nvSpPr>
        <p:spPr>
          <a:xfrm>
            <a:off x="1000100" y="1214422"/>
            <a:ext cx="7933588" cy="5033978"/>
          </a:xfrm>
          <a:prstGeom prst="rect">
            <a:avLst/>
          </a:prstGeom>
        </p:spPr>
        <p:txBody>
          <a:bodyPr>
            <a:normAutofit/>
          </a:bodyPr>
          <a:lstStyle/>
          <a:p>
            <a:pPr algn="l" rtl="0"/>
            <a:r>
              <a:rPr sz="2400">
                <a:latin typeface="Arial" pitchFamily="34" charset="0"/>
                <a:cs typeface="Arial" pitchFamily="34" charset="0"/>
              </a:rPr>
              <a:t> Sued Rainbow babies and children hospital</a:t>
            </a:r>
          </a:p>
          <a:p>
            <a:pPr algn="l" rtl="0"/>
            <a:endParaRPr lang="en-US" sz="2400" dirty="0">
              <a:latin typeface="Arial" pitchFamily="34" charset="0"/>
              <a:cs typeface="Arial" pitchFamily="34" charset="0"/>
            </a:endParaRPr>
          </a:p>
          <a:p>
            <a:pPr algn="l" rtl="0"/>
            <a:r>
              <a:rPr sz="2400">
                <a:latin typeface="Arial" pitchFamily="34" charset="0"/>
                <a:cs typeface="Arial" pitchFamily="34" charset="0"/>
              </a:rPr>
              <a:t>Won a $7 million settlement</a:t>
            </a:r>
          </a:p>
          <a:p>
            <a:pPr algn="l" rtl="0"/>
            <a:endParaRPr lang="en-US" sz="2400" dirty="0">
              <a:latin typeface="Arial" pitchFamily="34" charset="0"/>
              <a:cs typeface="Arial" pitchFamily="34" charset="0"/>
            </a:endParaRPr>
          </a:p>
          <a:p>
            <a:pPr algn="l" rtl="0"/>
            <a:r>
              <a:rPr sz="2400">
                <a:latin typeface="Arial" pitchFamily="34" charset="0"/>
                <a:cs typeface="Arial" pitchFamily="34" charset="0"/>
              </a:rPr>
              <a:t>And they founded the Emily Jerry Foundation</a:t>
            </a:r>
          </a:p>
          <a:p>
            <a:pPr algn="l" rtl="0"/>
            <a:endParaRPr lang="ar-SA" sz="2400" dirty="0">
              <a:latin typeface="Arial" pitchFamily="34" charset="0"/>
              <a:cs typeface="Arial" pitchFamily="34" charset="0"/>
            </a:endParaRPr>
          </a:p>
          <a:p>
            <a:pPr algn="l" rtl="0"/>
            <a:r>
              <a:rPr sz="2400">
                <a:latin typeface="Arial" pitchFamily="34" charset="0"/>
                <a:cs typeface="Arial" pitchFamily="34" charset="0"/>
              </a:rPr>
              <a:t>The legacy of the foundation is Emily’s law; </a:t>
            </a:r>
            <a:r>
              <a:rPr lang="ar-SA" sz="2400" dirty="0">
                <a:latin typeface="Arial" pitchFamily="34" charset="0"/>
                <a:cs typeface="Arial" pitchFamily="34" charset="0"/>
              </a:rPr>
              <a:t> </a:t>
            </a:r>
            <a:r>
              <a:rPr sz="2400">
                <a:latin typeface="Arial" pitchFamily="34" charset="0"/>
                <a:cs typeface="Arial" pitchFamily="34" charset="0"/>
              </a:rPr>
              <a:t>which states that</a:t>
            </a:r>
            <a:r>
              <a:rPr lang="ar-SA" sz="2400" dirty="0">
                <a:latin typeface="Arial" pitchFamily="34" charset="0"/>
                <a:cs typeface="Arial" pitchFamily="34" charset="0"/>
              </a:rPr>
              <a:t>: </a:t>
            </a:r>
            <a:r>
              <a:rPr sz="2400">
                <a:latin typeface="Arial" pitchFamily="34" charset="0"/>
                <a:cs typeface="Arial" pitchFamily="34" charset="0"/>
              </a:rPr>
              <a:t> </a:t>
            </a:r>
            <a:endParaRPr lang="ar-SA" sz="2400" dirty="0">
              <a:latin typeface="Arial" pitchFamily="34" charset="0"/>
              <a:cs typeface="Arial" pitchFamily="34" charset="0"/>
            </a:endParaRPr>
          </a:p>
          <a:p>
            <a:pPr algn="l" rtl="0">
              <a:buNone/>
            </a:pPr>
            <a:r>
              <a:rPr lang="en-US" sz="2400" dirty="0">
                <a:latin typeface="Arial" pitchFamily="34" charset="0"/>
                <a:cs typeface="Arial" pitchFamily="34" charset="0"/>
              </a:rPr>
              <a:t>   </a:t>
            </a:r>
            <a:r>
              <a:rPr lang="ar-SA" sz="2400" dirty="0">
                <a:latin typeface="Arial" pitchFamily="34" charset="0"/>
                <a:cs typeface="Arial" pitchFamily="34" charset="0"/>
              </a:rPr>
              <a:t>)</a:t>
            </a:r>
            <a:r>
              <a:rPr sz="2400" b="1" u="sng">
                <a:latin typeface="Arial" pitchFamily="34" charset="0"/>
                <a:cs typeface="Arial" pitchFamily="34" charset="0"/>
              </a:rPr>
              <a:t>all pharmacy technicians in the state of Ohio must adhere to strict requirements and regulations</a:t>
            </a:r>
            <a:r>
              <a:rPr lang="en-US" sz="2400" dirty="0">
                <a:latin typeface="Arial" pitchFamily="34" charset="0"/>
                <a:cs typeface="Arial" pitchFamily="34" charset="0"/>
              </a:rPr>
              <a:t>)</a:t>
            </a:r>
            <a:endParaRPr sz="2400">
              <a:latin typeface="Arial" pitchFamily="34" charset="0"/>
              <a:cs typeface="Arial" pitchFamily="34" charset="0"/>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824407"/>
            <a:ext cx="8143900" cy="5484913"/>
          </a:xfrm>
        </p:spPr>
        <p:txBody>
          <a:bodyPr>
            <a:noAutofit/>
          </a:bodyPr>
          <a:lstStyle/>
          <a:p>
            <a:pPr algn="l" rtl="0"/>
            <a:r>
              <a:rPr lang="en-US" sz="1800" dirty="0">
                <a:latin typeface="Arial" pitchFamily="34" charset="0"/>
                <a:cs typeface="Arial" pitchFamily="34" charset="0"/>
              </a:rPr>
              <a:t>Most pharmacy technicians are not going to be involved in mixing chemotherapy, that particular job is a responsibility of an institutional pharmacy technician.</a:t>
            </a:r>
          </a:p>
          <a:p>
            <a:pPr algn="l" rtl="0"/>
            <a:endParaRPr lang="en-US" sz="1800" dirty="0">
              <a:latin typeface="Arial" pitchFamily="34" charset="0"/>
              <a:cs typeface="Arial" pitchFamily="34" charset="0"/>
            </a:endParaRPr>
          </a:p>
          <a:p>
            <a:pPr algn="l" rtl="0"/>
            <a:r>
              <a:rPr lang="en-US" sz="1800" dirty="0">
                <a:latin typeface="Arial" pitchFamily="34" charset="0"/>
                <a:cs typeface="Arial" pitchFamily="34" charset="0"/>
              </a:rPr>
              <a:t>institutional pharmacy technician: is a hospital pharmacy technician, so they are the technicians who work in a hospital or an institutional setting as opposed to a retail setting.</a:t>
            </a:r>
          </a:p>
          <a:p>
            <a:pPr algn="l" rtl="0"/>
            <a:endParaRPr lang="en-US" sz="1800" dirty="0">
              <a:latin typeface="Arial" pitchFamily="34" charset="0"/>
              <a:cs typeface="Arial" pitchFamily="34" charset="0"/>
            </a:endParaRPr>
          </a:p>
          <a:p>
            <a:pPr algn="l" rtl="0"/>
            <a:r>
              <a:rPr lang="en-US" sz="1800" dirty="0">
                <a:latin typeface="Arial" pitchFamily="34" charset="0"/>
                <a:cs typeface="Arial" pitchFamily="34" charset="0"/>
              </a:rPr>
              <a:t>Because institutional pharmacy technician positions usually get paid more and obviously have greater responsibilities, most hospitals are not going to hire you without you having some sort of educational degree or at least employment experience.</a:t>
            </a:r>
          </a:p>
          <a:p>
            <a:pPr algn="l" rtl="0"/>
            <a:endParaRPr lang="en-US" sz="1800" dirty="0">
              <a:latin typeface="Arial" pitchFamily="34" charset="0"/>
              <a:cs typeface="Arial" pitchFamily="34" charset="0"/>
            </a:endParaRPr>
          </a:p>
          <a:p>
            <a:pPr algn="l" rtl="0"/>
            <a:r>
              <a:rPr lang="en-US" sz="1800" dirty="0">
                <a:latin typeface="Arial" pitchFamily="34" charset="0"/>
                <a:cs typeface="Arial" pitchFamily="34" charset="0"/>
              </a:rPr>
              <a:t>The national pharmacy technician association offer voluntary chemotherapy certification training courses</a:t>
            </a:r>
          </a:p>
          <a:p>
            <a:pPr algn="l" rtl="0"/>
            <a:endParaRPr lang="en-US" sz="1800" dirty="0">
              <a:latin typeface="Arial" pitchFamily="34" charset="0"/>
              <a:cs typeface="Arial" pitchFamily="34" charset="0"/>
            </a:endParaRPr>
          </a:p>
          <a:p>
            <a:pPr algn="l" rtl="0"/>
            <a:r>
              <a:rPr lang="en-US" sz="1800" dirty="0">
                <a:latin typeface="Arial" pitchFamily="34" charset="0"/>
                <a:cs typeface="Arial" pitchFamily="34" charset="0"/>
              </a:rPr>
              <a:t>The Emily Jerry foundations aims to raise the public awareness about pharmacy errors and try to obtain tighter regulations for pharmacy technicians.</a:t>
            </a:r>
          </a:p>
          <a:p>
            <a:pPr algn="l" rtl="0"/>
            <a:endParaRPr lang="en-US" sz="1800" dirty="0">
              <a:latin typeface="Arial" pitchFamily="34" charset="0"/>
              <a:cs typeface="Arial" pitchFamily="34" charset="0"/>
            </a:endParaRPr>
          </a:p>
          <a:p>
            <a:pPr algn="l" rtl="0"/>
            <a:r>
              <a:rPr lang="en-US" sz="1800" dirty="0">
                <a:latin typeface="Arial" pitchFamily="34" charset="0"/>
                <a:cs typeface="Arial" pitchFamily="34" charset="0"/>
              </a:rPr>
              <a:t>Emily’s low was founded to prevent or at least reduce the possibility of another careless pharmacy mistake like the one that took the life of Emily Jerry. </a:t>
            </a:r>
          </a:p>
          <a:p>
            <a:pPr algn="l" rtl="0"/>
            <a:endParaRPr lang="en-US" sz="1800" dirty="0">
              <a:latin typeface="Arial" pitchFamily="34" charset="0"/>
              <a:cs typeface="Arial" pitchFamily="34" charset="0"/>
            </a:endParaRPr>
          </a:p>
          <a:p>
            <a:pPr algn="l" rtl="0"/>
            <a:r>
              <a:rPr lang="en-US" sz="1800" dirty="0">
                <a:latin typeface="Arial" pitchFamily="34" charset="0"/>
                <a:cs typeface="Arial" pitchFamily="34" charset="0"/>
              </a:rPr>
              <a:t>As a Pharmacy Technician you should never forget your importance of your duties! </a:t>
            </a:r>
          </a:p>
        </p:txBody>
      </p:sp>
      <p:sp>
        <p:nvSpPr>
          <p:cNvPr id="4" name="مربع نص 3"/>
          <p:cNvSpPr txBox="1"/>
          <p:nvPr/>
        </p:nvSpPr>
        <p:spPr>
          <a:xfrm>
            <a:off x="1000100" y="214290"/>
            <a:ext cx="3714776" cy="754053"/>
          </a:xfrm>
          <a:prstGeom prst="rect">
            <a:avLst/>
          </a:prstGeom>
        </p:spPr>
        <p:txBody>
          <a:bodyPr anchor="ctr">
            <a:normAutofit/>
          </a:bodyPr>
          <a:lstStyle/>
          <a:p>
            <a:pPr algn="l" rtl="0">
              <a:spcBef>
                <a:spcPct val="0"/>
              </a:spcBef>
            </a:pPr>
            <a:r>
              <a:rPr lang="en-US" sz="4300" b="1"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Conclusion </a:t>
            </a:r>
            <a:endParaRPr lang="ar-SA" sz="4300" b="1"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val="10530215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532</TotalTime>
  <Words>730</Words>
  <Application>Microsoft Office PowerPoint</Application>
  <PresentationFormat>On-screen Show (4:3)</PresentationFormat>
  <Paragraphs>86</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Black</vt:lpstr>
      <vt:lpstr>Calibri</vt:lpstr>
      <vt:lpstr>Gill Sans MT</vt:lpstr>
      <vt:lpstr>Majalla UI</vt:lpstr>
      <vt:lpstr>Verdana</vt:lpstr>
      <vt:lpstr>Wingdings 2</vt:lpstr>
      <vt:lpstr>انقلاب</vt:lpstr>
      <vt:lpstr>Why applying human factors is important for Patient Safety ?</vt:lpstr>
      <vt:lpstr>A Pharmacy Technician's Deadly Mistake</vt:lpstr>
      <vt:lpstr>PowerPoint Presentation</vt:lpstr>
      <vt:lpstr>Emily's Condition</vt:lpstr>
      <vt:lpstr>Katherine Dudash's Recklessness </vt:lpstr>
      <vt:lpstr>The Tragedy </vt:lpstr>
      <vt:lpstr>Katherine Dudash’s Fate </vt:lpstr>
      <vt:lpstr>Emily’s Parents</vt:lpstr>
      <vt:lpstr>PowerPoint Presentation</vt:lpstr>
      <vt:lpstr>A high reliability organization (HRO)</vt:lpstr>
      <vt:lpstr>HRO model: Commitment to resiliency.</vt:lpstr>
      <vt:lpstr>Conclusion:</vt:lpstr>
      <vt:lpstr>Done by: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Pharmacy Technician's Deadly Mistake</dc:title>
  <dc:creator>D_User</dc:creator>
  <cp:lastModifiedBy>abdulaziz</cp:lastModifiedBy>
  <cp:revision>4</cp:revision>
  <dcterms:created xsi:type="dcterms:W3CDTF">2018-02-03T16:55:03Z</dcterms:created>
  <dcterms:modified xsi:type="dcterms:W3CDTF">2018-02-04T08:55:37Z</dcterms:modified>
</cp:coreProperties>
</file>