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5" r:id="rId5"/>
    <p:sldId id="261" r:id="rId6"/>
    <p:sldId id="262" r:id="rId7"/>
    <p:sldId id="263" r:id="rId8"/>
    <p:sldId id="264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3" d="100"/>
          <a:sy n="73" d="100"/>
        </p:scale>
        <p:origin x="5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ECB7A2FE-A27F-41B2-9F7D-95470C7EE6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C2A2EF8-2AAE-4F84-B235-C1C040E1B8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9BEE2A6-0611-42B3-B70C-0CADE182A5C5}" type="datetimeFigureOut">
              <a:rPr lang="ar-SA" smtClean="0"/>
              <a:t>18/05/39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9A6CE7C-AD4F-46A3-993F-8E5E8FAB35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1D30186-97F4-41E9-BD01-482F065468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7899268-9A13-43A4-886F-1059C1E40F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89915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746F94A-A134-4AA6-A7F9-D50E72B3BF93}" type="datetimeFigureOut">
              <a:rPr lang="ar-SA" smtClean="0"/>
              <a:t>18/05/39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EA9CB21-B353-48FE-BAF8-A3D0B373E07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7432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B755-49F7-4B0A-8C2B-DA880B0EE711}" type="uaqdatetime1">
              <a:rPr lang="ar-SA" smtClean="0"/>
              <a:t>17/05/39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BFFE-45BA-40B0-9808-235AB290CA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6456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1C2DB-37F6-4D5F-BD59-C80E9C37117C}" type="uaqdatetime1">
              <a:rPr lang="ar-SA" smtClean="0"/>
              <a:t>17/05/39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BFFE-45BA-40B0-9808-235AB290CA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519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AFBC-414C-425C-BB50-F2C827286E77}" type="uaqdatetime1">
              <a:rPr lang="ar-SA" smtClean="0"/>
              <a:t>17/05/39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BFFE-45BA-40B0-9808-235AB290CA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294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D30B-2486-4F75-9D36-22BFE0A7B4D7}" type="uaqdatetime1">
              <a:rPr lang="ar-SA" smtClean="0"/>
              <a:t>17/05/39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BFFE-45BA-40B0-9808-235AB290CA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980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CBF3-11A8-4465-B052-E9195A862688}" type="uaqdatetime1">
              <a:rPr lang="ar-SA" smtClean="0"/>
              <a:t>17/05/39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BFFE-45BA-40B0-9808-235AB290CA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3655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2097-748C-435F-8C1D-0AA9A0AA8F0C}" type="uaqdatetime1">
              <a:rPr lang="ar-SA" smtClean="0"/>
              <a:t>17/05/39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BFFE-45BA-40B0-9808-235AB290CA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479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8B6C-6C24-4A18-8EEE-73D3791DC7AB}" type="uaqdatetime1">
              <a:rPr lang="ar-SA" smtClean="0"/>
              <a:t>17/05/39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BFFE-45BA-40B0-9808-235AB290CA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1577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57FB-17BF-44A0-BE08-93AEFAFC68DD}" type="uaqdatetime1">
              <a:rPr lang="ar-SA" smtClean="0"/>
              <a:t>17/05/39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BFFE-45BA-40B0-9808-235AB290CA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5996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A37D-B3E8-4A75-A384-7E8F434C883A}" type="uaqdatetime1">
              <a:rPr lang="ar-SA" smtClean="0"/>
              <a:t>17/05/39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BFFE-45BA-40B0-9808-235AB290CA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0588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C60A-6827-4EF6-ABE6-1A73774609DA}" type="uaqdatetime1">
              <a:rPr lang="ar-SA" smtClean="0"/>
              <a:t>17/05/39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BFFE-45BA-40B0-9808-235AB290CA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953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7A29-D6C1-42D9-9C26-0FB80182B440}" type="uaqdatetime1">
              <a:rPr lang="ar-SA" smtClean="0"/>
              <a:t>17/05/39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BFFE-45BA-40B0-9808-235AB290CA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8425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37BE5-9FEC-4EF6-884E-C4822A7CEAC4}" type="uaqdatetime1">
              <a:rPr lang="ar-SA" smtClean="0"/>
              <a:t>17/05/39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5BFFE-45BA-40B0-9808-235AB290CA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7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0D0341-A82B-47BC-9F34-FD20B2E65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6047" y="2106199"/>
            <a:ext cx="7069712" cy="1021595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sz="7200" dirty="0"/>
              <a:t>ATIENT </a:t>
            </a:r>
            <a:r>
              <a:rPr lang="en-US" sz="7200" b="1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US" sz="7200" dirty="0"/>
              <a:t>AFETY</a:t>
            </a:r>
            <a:endParaRPr lang="ar-SA" sz="7200" dirty="0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A890D713-F566-4862-BC73-A2D972BCC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913" y="-58295"/>
            <a:ext cx="3487295" cy="348729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F3154B3-C579-4FD9-8585-996EE7C53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759" y="2510858"/>
            <a:ext cx="2578608" cy="257860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C108DD6-3A64-405B-A1EC-00F31D177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600" y="5284336"/>
            <a:ext cx="2578608" cy="110337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A89AF7F-8646-43B6-A3DA-F9CE3EB1E3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03" r="22472"/>
          <a:stretch/>
        </p:blipFill>
        <p:spPr>
          <a:xfrm>
            <a:off x="0" y="0"/>
            <a:ext cx="2098624" cy="6858000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7BD2E5D-346D-4382-9EAC-DAB022B3EE29}"/>
              </a:ext>
            </a:extLst>
          </p:cNvPr>
          <p:cNvSpPr txBox="1"/>
          <p:nvPr/>
        </p:nvSpPr>
        <p:spPr>
          <a:xfrm>
            <a:off x="2456047" y="4179801"/>
            <a:ext cx="631585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en-US" sz="2400" dirty="0">
                <a:highlight>
                  <a:srgbClr val="FFFF00"/>
                </a:highlight>
              </a:rPr>
              <a:t>PATIENT SAFETY SESSION , SUB GROUP 9</a:t>
            </a:r>
          </a:p>
        </p:txBody>
      </p:sp>
      <p:sp>
        <p:nvSpPr>
          <p:cNvPr id="19" name="عنصر نائب لرقم الشريحة 18">
            <a:extLst>
              <a:ext uri="{FF2B5EF4-FFF2-40B4-BE49-F238E27FC236}">
                <a16:creationId xmlns:a16="http://schemas.microsoft.com/office/drawing/2014/main" id="{9EF4283D-A38F-40F4-B4B2-4EE9039C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BFFE-45BA-40B0-9808-235AB290CADB}" type="slidenum">
              <a:rPr lang="ar-SA" sz="2400" smtClean="0">
                <a:solidFill>
                  <a:schemeClr val="tx2">
                    <a:lumMod val="75000"/>
                  </a:schemeClr>
                </a:solidFill>
              </a:rPr>
              <a:t>1</a:t>
            </a:fld>
            <a:endParaRPr lang="ar-SA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66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0EF45D6E-10D7-47BD-B9C1-0AA589F19C8F}"/>
              </a:ext>
            </a:extLst>
          </p:cNvPr>
          <p:cNvCxnSpPr/>
          <p:nvPr/>
        </p:nvCxnSpPr>
        <p:spPr>
          <a:xfrm>
            <a:off x="821456" y="6565692"/>
            <a:ext cx="8259581" cy="0"/>
          </a:xfrm>
          <a:prstGeom prst="line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52BD070C-759A-483B-8787-9D3BCEC80A55}"/>
              </a:ext>
            </a:extLst>
          </p:cNvPr>
          <p:cNvCxnSpPr/>
          <p:nvPr/>
        </p:nvCxnSpPr>
        <p:spPr>
          <a:xfrm flipV="1">
            <a:off x="290595" y="1424066"/>
            <a:ext cx="0" cy="4661941"/>
          </a:xfrm>
          <a:prstGeom prst="line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514A39AC-D3D0-4856-8F69-159ECCD4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BFFE-45BA-40B0-9808-235AB290CADB}" type="slidenum">
              <a:rPr lang="ar-SA" sz="2400" smtClean="0">
                <a:solidFill>
                  <a:schemeClr val="tx2">
                    <a:lumMod val="75000"/>
                  </a:schemeClr>
                </a:solidFill>
              </a:rPr>
              <a:t>2</a:t>
            </a:fld>
            <a:endParaRPr lang="ar-SA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BE0704FC-9C3B-4EC5-9A6C-98D4A4EFACA0}"/>
              </a:ext>
            </a:extLst>
          </p:cNvPr>
          <p:cNvSpPr/>
          <p:nvPr/>
        </p:nvSpPr>
        <p:spPr>
          <a:xfrm>
            <a:off x="3232177" y="209006"/>
            <a:ext cx="5440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GROUP MEMBERS</a:t>
            </a:r>
            <a:endParaRPr lang="ar-SA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ECA0699-72D6-4568-844E-C9E41F76ABF7}"/>
              </a:ext>
            </a:extLst>
          </p:cNvPr>
          <p:cNvSpPr txBox="1"/>
          <p:nvPr/>
        </p:nvSpPr>
        <p:spPr>
          <a:xfrm>
            <a:off x="2571878" y="1561692"/>
            <a:ext cx="5540153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NASSER ABUDUJAIN    </a:t>
            </a:r>
            <a:r>
              <a:rPr lang="en-US" sz="2400" b="1" dirty="0">
                <a:solidFill>
                  <a:srgbClr val="FF0000"/>
                </a:solidFill>
              </a:rPr>
              <a:t>( LEADER )</a:t>
            </a:r>
          </a:p>
          <a:p>
            <a:r>
              <a:rPr lang="en-US" sz="2400" dirty="0"/>
              <a:t>IBRAHIM ALHEDITHI</a:t>
            </a:r>
          </a:p>
          <a:p>
            <a:r>
              <a:rPr lang="en-US" sz="2400" dirty="0"/>
              <a:t>OMAR ALMUGHEER</a:t>
            </a:r>
          </a:p>
          <a:p>
            <a:r>
              <a:rPr lang="en-US" sz="2400" dirty="0"/>
              <a:t>FAHAD ALFAYEZ</a:t>
            </a:r>
          </a:p>
          <a:p>
            <a:r>
              <a:rPr lang="en-US" sz="2400" dirty="0"/>
              <a:t>ABDULAZIZ ALSALEM</a:t>
            </a:r>
          </a:p>
          <a:p>
            <a:r>
              <a:rPr lang="en-US" sz="2400" dirty="0"/>
              <a:t>ABDULAZIZ ALSALMAN</a:t>
            </a:r>
          </a:p>
          <a:p>
            <a:r>
              <a:rPr lang="en-US" sz="2400" dirty="0"/>
              <a:t>SAGER ALTAMIMI</a:t>
            </a:r>
          </a:p>
          <a:p>
            <a:r>
              <a:rPr lang="en-US" sz="2400" dirty="0"/>
              <a:t>WALEED AHDAKHEL</a:t>
            </a:r>
          </a:p>
          <a:p>
            <a:r>
              <a:rPr lang="en-US" sz="2400" dirty="0"/>
              <a:t>FARIS NAFISAH</a:t>
            </a:r>
          </a:p>
          <a:p>
            <a:r>
              <a:rPr lang="en-US" sz="2400" dirty="0"/>
              <a:t>MOAYAD AHMED</a:t>
            </a:r>
          </a:p>
          <a:p>
            <a:r>
              <a:rPr lang="en-US" sz="2400" dirty="0"/>
              <a:t>ABDULAZIZ ALGHARMUSHI</a:t>
            </a:r>
          </a:p>
          <a:p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356749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0EF45D6E-10D7-47BD-B9C1-0AA589F19C8F}"/>
              </a:ext>
            </a:extLst>
          </p:cNvPr>
          <p:cNvCxnSpPr/>
          <p:nvPr/>
        </p:nvCxnSpPr>
        <p:spPr>
          <a:xfrm>
            <a:off x="821456" y="6565692"/>
            <a:ext cx="8259581" cy="0"/>
          </a:xfrm>
          <a:prstGeom prst="line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52BD070C-759A-483B-8787-9D3BCEC80A55}"/>
              </a:ext>
            </a:extLst>
          </p:cNvPr>
          <p:cNvCxnSpPr/>
          <p:nvPr/>
        </p:nvCxnSpPr>
        <p:spPr>
          <a:xfrm flipV="1">
            <a:off x="290595" y="1424066"/>
            <a:ext cx="0" cy="4661941"/>
          </a:xfrm>
          <a:prstGeom prst="line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514A39AC-D3D0-4856-8F69-159ECCD4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BFFE-45BA-40B0-9808-235AB290CADB}" type="slidenum">
              <a:rPr lang="ar-SA" sz="2400" smtClean="0">
                <a:solidFill>
                  <a:schemeClr val="tx2">
                    <a:lumMod val="75000"/>
                  </a:schemeClr>
                </a:solidFill>
              </a:rPr>
              <a:t>3</a:t>
            </a:fld>
            <a:endParaRPr lang="ar-SA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BE0704FC-9C3B-4EC5-9A6C-98D4A4EFACA0}"/>
              </a:ext>
            </a:extLst>
          </p:cNvPr>
          <p:cNvSpPr/>
          <p:nvPr/>
        </p:nvSpPr>
        <p:spPr>
          <a:xfrm>
            <a:off x="3009363" y="209006"/>
            <a:ext cx="5885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TITLE OF THE 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VIDEO</a:t>
            </a:r>
            <a:endParaRPr lang="ar-SA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422429E-7B89-4801-A5C1-8450A6BCD0B0}"/>
              </a:ext>
            </a:extLst>
          </p:cNvPr>
          <p:cNvSpPr/>
          <p:nvPr/>
        </p:nvSpPr>
        <p:spPr>
          <a:xfrm>
            <a:off x="821456" y="2193420"/>
            <a:ext cx="43372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TITLE OF THE VIDEO &amp; LINK :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CCBC4D3E-4F85-42F1-B4EF-CBD9F0313815}"/>
              </a:ext>
            </a:extLst>
          </p:cNvPr>
          <p:cNvSpPr/>
          <p:nvPr/>
        </p:nvSpPr>
        <p:spPr>
          <a:xfrm>
            <a:off x="3514909" y="3508494"/>
            <a:ext cx="5162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MEDICAL ERRORS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E777FC0-B674-485C-A5AA-A29BA7D133E6}"/>
              </a:ext>
            </a:extLst>
          </p:cNvPr>
          <p:cNvSpPr txBox="1"/>
          <p:nvPr/>
        </p:nvSpPr>
        <p:spPr>
          <a:xfrm>
            <a:off x="4758296" y="5800248"/>
            <a:ext cx="7143109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REFERENCE : </a:t>
            </a:r>
            <a:r>
              <a:rPr lang="en-US" dirty="0"/>
              <a:t>https://www.youtube.com/watch?v=cipFuDxiF2Y&amp;t=23s</a:t>
            </a:r>
            <a:endParaRPr lang="ar-SA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12662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0EF45D6E-10D7-47BD-B9C1-0AA589F19C8F}"/>
              </a:ext>
            </a:extLst>
          </p:cNvPr>
          <p:cNvCxnSpPr/>
          <p:nvPr/>
        </p:nvCxnSpPr>
        <p:spPr>
          <a:xfrm>
            <a:off x="821456" y="6565692"/>
            <a:ext cx="8259581" cy="0"/>
          </a:xfrm>
          <a:prstGeom prst="line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52BD070C-759A-483B-8787-9D3BCEC80A55}"/>
              </a:ext>
            </a:extLst>
          </p:cNvPr>
          <p:cNvCxnSpPr/>
          <p:nvPr/>
        </p:nvCxnSpPr>
        <p:spPr>
          <a:xfrm flipV="1">
            <a:off x="290595" y="1424066"/>
            <a:ext cx="0" cy="4661941"/>
          </a:xfrm>
          <a:prstGeom prst="line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514A39AC-D3D0-4856-8F69-159ECCD4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BFFE-45BA-40B0-9808-235AB290CADB}" type="slidenum">
              <a:rPr lang="ar-SA" sz="2400" smtClean="0">
                <a:solidFill>
                  <a:schemeClr val="tx2">
                    <a:lumMod val="75000"/>
                  </a:schemeClr>
                </a:solidFill>
              </a:rPr>
              <a:t>4</a:t>
            </a:fld>
            <a:endParaRPr lang="ar-SA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BE0704FC-9C3B-4EC5-9A6C-98D4A4EFACA0}"/>
              </a:ext>
            </a:extLst>
          </p:cNvPr>
          <p:cNvSpPr/>
          <p:nvPr/>
        </p:nvSpPr>
        <p:spPr>
          <a:xfrm>
            <a:off x="1806790" y="209006"/>
            <a:ext cx="8291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SUMMARY OF THE SENARIO</a:t>
            </a:r>
            <a:endParaRPr lang="ar-SA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4D0B39B9-DBF1-446A-AFA1-640AE146E2A6}"/>
              </a:ext>
            </a:extLst>
          </p:cNvPr>
          <p:cNvSpPr/>
          <p:nvPr/>
        </p:nvSpPr>
        <p:spPr>
          <a:xfrm>
            <a:off x="821456" y="1291169"/>
            <a:ext cx="77476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SUMMARY OF THE CASE PRESENTED IN THE VIDEO :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6886A848-BE27-47BA-87B4-D41E9441F649}"/>
              </a:ext>
            </a:extLst>
          </p:cNvPr>
          <p:cNvSpPr/>
          <p:nvPr/>
        </p:nvSpPr>
        <p:spPr>
          <a:xfrm>
            <a:off x="395098" y="1676253"/>
            <a:ext cx="11488979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r>
              <a:rPr lang="en-US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Mrs. Hughes is a 40 years old female patient diagnosed with cancer receiving chemotherapy with </a:t>
            </a:r>
            <a:r>
              <a:rPr lang="en-US" sz="16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Dr.Livin</a:t>
            </a:r>
            <a:r>
              <a:rPr lang="en-US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Stone.</a:t>
            </a:r>
          </a:p>
          <a:p>
            <a:r>
              <a:rPr lang="en-US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6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Dr.Stone</a:t>
            </a:r>
            <a:r>
              <a:rPr lang="en-US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decided to inject the patient with vincristine IV and methotrexate intrathecally at the same time.</a:t>
            </a:r>
          </a:p>
          <a:p>
            <a:endParaRPr lang="en-US" sz="1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Early that day the pharmacists called Dr. Stone and told her there is issue of using both vincristine IV and methotrexate intrathecally</a:t>
            </a:r>
          </a:p>
          <a:p>
            <a:r>
              <a:rPr lang="en-US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at the same time , and she answered that is okay and she will take the full responsibility of the procedure.</a:t>
            </a:r>
          </a:p>
          <a:p>
            <a:endParaRPr lang="en-US" sz="1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The patient called after and told the nurse she will be late 2 hours. Suddenly Dr. Stone had an emergency situation </a:t>
            </a:r>
          </a:p>
          <a:p>
            <a:r>
              <a:rPr lang="en-US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and she had to leave the hospital. Before leaving she asked Dr.Cambile if he can cover afternoon for her and do</a:t>
            </a:r>
          </a:p>
          <a:p>
            <a:r>
              <a:rPr lang="en-US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chemotherapy procedure , but she forget to tell him there is two different medications.</a:t>
            </a:r>
          </a:p>
          <a:p>
            <a:endParaRPr lang="en-US" sz="1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Before the patient arrived Dr.Cambile went to the pharmacy and collected the vincristine and putted in the fridge of the ward.</a:t>
            </a:r>
          </a:p>
          <a:p>
            <a:r>
              <a:rPr lang="en-US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Patient came and Dr.Cambile started the procedure with the nurse Abby.</a:t>
            </a:r>
          </a:p>
          <a:p>
            <a:r>
              <a:rPr lang="en-US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During the procedure Abby left for another patient who was unstable. Dr.Simon came to Dr.Cambile and offered help.</a:t>
            </a:r>
          </a:p>
          <a:p>
            <a:endParaRPr lang="en-US" sz="1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6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</a:t>
            </a:r>
            <a:r>
              <a:rPr lang="en-US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Cambile asked him if he can bring the medication from the fridge then </a:t>
            </a:r>
            <a:r>
              <a:rPr lang="en-US" sz="16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Dr.Cambil</a:t>
            </a:r>
            <a:r>
              <a:rPr lang="en-US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injected the vincristine intrathecally instead of</a:t>
            </a:r>
          </a:p>
          <a:p>
            <a:r>
              <a:rPr lang="en-US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methotrexate. Then Abby came back and asked them surprisingly which medication has been injected because she had the</a:t>
            </a:r>
          </a:p>
          <a:p>
            <a:r>
              <a:rPr lang="en-US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methotrexate with her all that time. After that Dr.Cambile noticed his mistake.</a:t>
            </a:r>
            <a:endParaRPr lang="ar-SA" sz="1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169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0EF45D6E-10D7-47BD-B9C1-0AA589F19C8F}"/>
              </a:ext>
            </a:extLst>
          </p:cNvPr>
          <p:cNvCxnSpPr/>
          <p:nvPr/>
        </p:nvCxnSpPr>
        <p:spPr>
          <a:xfrm>
            <a:off x="821456" y="6565692"/>
            <a:ext cx="8259581" cy="0"/>
          </a:xfrm>
          <a:prstGeom prst="line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52BD070C-759A-483B-8787-9D3BCEC80A55}"/>
              </a:ext>
            </a:extLst>
          </p:cNvPr>
          <p:cNvCxnSpPr/>
          <p:nvPr/>
        </p:nvCxnSpPr>
        <p:spPr>
          <a:xfrm flipV="1">
            <a:off x="290595" y="1424066"/>
            <a:ext cx="0" cy="4661941"/>
          </a:xfrm>
          <a:prstGeom prst="line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514A39AC-D3D0-4856-8F69-159ECCD4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BFFE-45BA-40B0-9808-235AB290CADB}" type="slidenum">
              <a:rPr lang="ar-SA" sz="2400" smtClean="0">
                <a:solidFill>
                  <a:schemeClr val="tx2">
                    <a:lumMod val="75000"/>
                  </a:schemeClr>
                </a:solidFill>
              </a:rPr>
              <a:t>5</a:t>
            </a:fld>
            <a:endParaRPr lang="ar-SA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BE0704FC-9C3B-4EC5-9A6C-98D4A4EFACA0}"/>
              </a:ext>
            </a:extLst>
          </p:cNvPr>
          <p:cNvSpPr/>
          <p:nvPr/>
        </p:nvSpPr>
        <p:spPr>
          <a:xfrm>
            <a:off x="2382877" y="209006"/>
            <a:ext cx="7138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DISCUSSION MATERIALS</a:t>
            </a:r>
            <a:endParaRPr lang="ar-SA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B21470E-9D7D-4E65-A47F-CFC291C05C1A}"/>
              </a:ext>
            </a:extLst>
          </p:cNvPr>
          <p:cNvSpPr/>
          <p:nvPr/>
        </p:nvSpPr>
        <p:spPr>
          <a:xfrm>
            <a:off x="821456" y="3466252"/>
            <a:ext cx="53089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LACK OF ORGANIZATIONAL LEAREDSHIP</a:t>
            </a:r>
            <a:endParaRPr lang="ar-SA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988B5210-F7EC-425C-9DCD-8DCD766522A7}"/>
              </a:ext>
            </a:extLst>
          </p:cNvPr>
          <p:cNvSpPr/>
          <p:nvPr/>
        </p:nvSpPr>
        <p:spPr>
          <a:xfrm>
            <a:off x="821456" y="4304212"/>
            <a:ext cx="35426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INADEQUATE EDUCATION</a:t>
            </a:r>
            <a:endParaRPr lang="ar-SA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84666849-B627-4804-B18F-3CEA69B33EE7}"/>
              </a:ext>
            </a:extLst>
          </p:cNvPr>
          <p:cNvSpPr/>
          <p:nvPr/>
        </p:nvSpPr>
        <p:spPr>
          <a:xfrm>
            <a:off x="821456" y="5144239"/>
            <a:ext cx="25644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HIGH WORKLOAD</a:t>
            </a:r>
            <a:endParaRPr lang="ar-SA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938B5D0F-F436-4302-92DA-50669373071F}"/>
              </a:ext>
            </a:extLst>
          </p:cNvPr>
          <p:cNvSpPr/>
          <p:nvPr/>
        </p:nvSpPr>
        <p:spPr>
          <a:xfrm>
            <a:off x="567228" y="2092124"/>
            <a:ext cx="33530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1/ HUMAN FACTORS :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973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0EF45D6E-10D7-47BD-B9C1-0AA589F19C8F}"/>
              </a:ext>
            </a:extLst>
          </p:cNvPr>
          <p:cNvCxnSpPr/>
          <p:nvPr/>
        </p:nvCxnSpPr>
        <p:spPr>
          <a:xfrm>
            <a:off x="821456" y="6565692"/>
            <a:ext cx="8259581" cy="0"/>
          </a:xfrm>
          <a:prstGeom prst="line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52BD070C-759A-483B-8787-9D3BCEC80A55}"/>
              </a:ext>
            </a:extLst>
          </p:cNvPr>
          <p:cNvCxnSpPr/>
          <p:nvPr/>
        </p:nvCxnSpPr>
        <p:spPr>
          <a:xfrm flipV="1">
            <a:off x="290595" y="1424066"/>
            <a:ext cx="0" cy="4661941"/>
          </a:xfrm>
          <a:prstGeom prst="line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514A39AC-D3D0-4856-8F69-159ECCD4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BFFE-45BA-40B0-9808-235AB290CADB}" type="slidenum">
              <a:rPr lang="ar-SA" sz="2400" smtClean="0">
                <a:solidFill>
                  <a:schemeClr val="tx2">
                    <a:lumMod val="75000"/>
                  </a:schemeClr>
                </a:solidFill>
              </a:rPr>
              <a:t>6</a:t>
            </a:fld>
            <a:endParaRPr lang="ar-SA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BE0704FC-9C3B-4EC5-9A6C-98D4A4EFACA0}"/>
              </a:ext>
            </a:extLst>
          </p:cNvPr>
          <p:cNvSpPr/>
          <p:nvPr/>
        </p:nvSpPr>
        <p:spPr>
          <a:xfrm>
            <a:off x="2382880" y="209006"/>
            <a:ext cx="7138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DISCUSSION MATERIALS</a:t>
            </a:r>
            <a:endParaRPr lang="ar-SA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816DD1C-31EE-45F1-967D-9FB0656FBE3C}"/>
              </a:ext>
            </a:extLst>
          </p:cNvPr>
          <p:cNvSpPr/>
          <p:nvPr/>
        </p:nvSpPr>
        <p:spPr>
          <a:xfrm>
            <a:off x="3533519" y="2809595"/>
            <a:ext cx="410605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HPO = HIGH RELIABE ORGANISATION</a:t>
            </a:r>
            <a:endParaRPr lang="ar-SA" sz="2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9B4DD5EE-4C40-4C85-ABDE-19BA3FDA3267}"/>
              </a:ext>
            </a:extLst>
          </p:cNvPr>
          <p:cNvSpPr/>
          <p:nvPr/>
        </p:nvSpPr>
        <p:spPr>
          <a:xfrm>
            <a:off x="821456" y="3934860"/>
            <a:ext cx="343799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EFFECTIVE TEAMWORK</a:t>
            </a:r>
          </a:p>
          <a:p>
            <a:pPr marL="342900" indent="-342900">
              <a:buFontTx/>
              <a:buChar char="-"/>
            </a:pP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RESPECT RULES </a:t>
            </a:r>
          </a:p>
          <a:p>
            <a:pPr marL="342900" indent="-342900">
              <a:buFontTx/>
              <a:buChar char="-"/>
            </a:pP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COMMUNICATION</a:t>
            </a:r>
            <a:endParaRPr lang="ar-SA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99976B8F-5CDB-47A3-8397-1A9A777F08C3}"/>
              </a:ext>
            </a:extLst>
          </p:cNvPr>
          <p:cNvSpPr/>
          <p:nvPr/>
        </p:nvSpPr>
        <p:spPr>
          <a:xfrm>
            <a:off x="431493" y="2117755"/>
            <a:ext cx="46213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2/ CHARACTERISTICS OF HRO :</a:t>
            </a:r>
          </a:p>
        </p:txBody>
      </p:sp>
    </p:spTree>
    <p:extLst>
      <p:ext uri="{BB962C8B-B14F-4D97-AF65-F5344CB8AC3E}">
        <p14:creationId xmlns:p14="http://schemas.microsoft.com/office/powerpoint/2010/main" val="2067642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0EF45D6E-10D7-47BD-B9C1-0AA589F19C8F}"/>
              </a:ext>
            </a:extLst>
          </p:cNvPr>
          <p:cNvCxnSpPr/>
          <p:nvPr/>
        </p:nvCxnSpPr>
        <p:spPr>
          <a:xfrm>
            <a:off x="821456" y="6565692"/>
            <a:ext cx="8259581" cy="0"/>
          </a:xfrm>
          <a:prstGeom prst="line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52BD070C-759A-483B-8787-9D3BCEC80A55}"/>
              </a:ext>
            </a:extLst>
          </p:cNvPr>
          <p:cNvCxnSpPr/>
          <p:nvPr/>
        </p:nvCxnSpPr>
        <p:spPr>
          <a:xfrm flipV="1">
            <a:off x="290595" y="1424066"/>
            <a:ext cx="0" cy="4661941"/>
          </a:xfrm>
          <a:prstGeom prst="line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514A39AC-D3D0-4856-8F69-159ECCD4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BFFE-45BA-40B0-9808-235AB290CADB}" type="slidenum">
              <a:rPr lang="ar-SA" sz="2400" smtClean="0">
                <a:solidFill>
                  <a:schemeClr val="tx2">
                    <a:lumMod val="75000"/>
                  </a:schemeClr>
                </a:solidFill>
              </a:rPr>
              <a:t>7</a:t>
            </a:fld>
            <a:endParaRPr lang="ar-SA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BE0704FC-9C3B-4EC5-9A6C-98D4A4EFACA0}"/>
              </a:ext>
            </a:extLst>
          </p:cNvPr>
          <p:cNvSpPr/>
          <p:nvPr/>
        </p:nvSpPr>
        <p:spPr>
          <a:xfrm>
            <a:off x="2382876" y="209006"/>
            <a:ext cx="7138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DISCUSSION MATERIALS</a:t>
            </a:r>
            <a:endParaRPr lang="ar-SA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8DE51D8-FD0D-4613-82FD-9AD974662CA4}"/>
              </a:ext>
            </a:extLst>
          </p:cNvPr>
          <p:cNvSpPr/>
          <p:nvPr/>
        </p:nvSpPr>
        <p:spPr>
          <a:xfrm>
            <a:off x="1298629" y="2934895"/>
            <a:ext cx="95947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The Swiss Cheese model of accident causation is</a:t>
            </a:r>
          </a:p>
          <a:p>
            <a:pPr algn="ctr"/>
            <a:r>
              <a:rPr 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a model used in the risk analysis and risk management of human systems</a:t>
            </a:r>
            <a:endParaRPr lang="ar-SA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02F65CB7-376F-4811-9E4D-70BE90B80C0E}"/>
              </a:ext>
            </a:extLst>
          </p:cNvPr>
          <p:cNvSpPr/>
          <p:nvPr/>
        </p:nvSpPr>
        <p:spPr>
          <a:xfrm>
            <a:off x="1025523" y="4451186"/>
            <a:ext cx="78514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PATIENT INTERACTION WITH THE PHYSICIAN</a:t>
            </a:r>
          </a:p>
          <a:p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CLEAR TYPING FOR MEDICATIONS ON REPORTS AND PAPERS</a:t>
            </a:r>
            <a:endParaRPr lang="ar-SA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0AD192A2-A1AF-4757-AD4A-26392510C6D2}"/>
              </a:ext>
            </a:extLst>
          </p:cNvPr>
          <p:cNvSpPr/>
          <p:nvPr/>
        </p:nvSpPr>
        <p:spPr>
          <a:xfrm>
            <a:off x="370818" y="2216197"/>
            <a:ext cx="40241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3/ SWISS CHEESE MODEL 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7651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0EF45D6E-10D7-47BD-B9C1-0AA589F19C8F}"/>
              </a:ext>
            </a:extLst>
          </p:cNvPr>
          <p:cNvCxnSpPr/>
          <p:nvPr/>
        </p:nvCxnSpPr>
        <p:spPr>
          <a:xfrm>
            <a:off x="821456" y="6565692"/>
            <a:ext cx="8259581" cy="0"/>
          </a:xfrm>
          <a:prstGeom prst="line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52BD070C-759A-483B-8787-9D3BCEC80A55}"/>
              </a:ext>
            </a:extLst>
          </p:cNvPr>
          <p:cNvCxnSpPr/>
          <p:nvPr/>
        </p:nvCxnSpPr>
        <p:spPr>
          <a:xfrm flipV="1">
            <a:off x="290595" y="1424066"/>
            <a:ext cx="0" cy="4661941"/>
          </a:xfrm>
          <a:prstGeom prst="line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514A39AC-D3D0-4856-8F69-159ECCD4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BFFE-45BA-40B0-9808-235AB290CADB}" type="slidenum">
              <a:rPr lang="ar-SA" sz="2400" smtClean="0">
                <a:solidFill>
                  <a:schemeClr val="tx2">
                    <a:lumMod val="75000"/>
                  </a:schemeClr>
                </a:solidFill>
              </a:rPr>
              <a:t>8</a:t>
            </a:fld>
            <a:endParaRPr lang="ar-SA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BE0704FC-9C3B-4EC5-9A6C-98D4A4EFACA0}"/>
              </a:ext>
            </a:extLst>
          </p:cNvPr>
          <p:cNvSpPr/>
          <p:nvPr/>
        </p:nvSpPr>
        <p:spPr>
          <a:xfrm>
            <a:off x="4286633" y="209006"/>
            <a:ext cx="3331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SUMMARY</a:t>
            </a:r>
            <a:endParaRPr lang="ar-SA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6E3641A-24C5-48CC-8B2B-9FB9375D811D}"/>
              </a:ext>
            </a:extLst>
          </p:cNvPr>
          <p:cNvSpPr/>
          <p:nvPr/>
        </p:nvSpPr>
        <p:spPr>
          <a:xfrm>
            <a:off x="507006" y="2474435"/>
            <a:ext cx="119385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en-US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Human factors are human and individual characteristics which</a:t>
            </a:r>
          </a:p>
          <a:p>
            <a:pPr lvl="0"/>
            <a:r>
              <a:rPr lang="en-US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influence behavior at work in a way which can affect health and safety.</a:t>
            </a:r>
          </a:p>
          <a:p>
            <a:pPr lvl="0"/>
            <a:endParaRPr lang="en-US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lvl="0"/>
            <a:r>
              <a:rPr lang="en-US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Team leaders, also called supervisors or front line managers, are typically responsible</a:t>
            </a:r>
          </a:p>
          <a:p>
            <a:pPr lvl="0"/>
            <a:r>
              <a:rPr lang="en-US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 a small group of people working together to achieve a common task.</a:t>
            </a:r>
          </a:p>
          <a:p>
            <a:pPr lvl="0"/>
            <a:endParaRPr lang="en-US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lvl="0"/>
            <a:r>
              <a:rPr lang="en-US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High reliability organizations are organizations with systems in place that make them</a:t>
            </a:r>
          </a:p>
          <a:p>
            <a:pPr lvl="0"/>
            <a:r>
              <a:rPr lang="en-US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exceptionally consistent in accomplishing their goals and avoiding potentially catastrophic errors.</a:t>
            </a:r>
          </a:p>
          <a:p>
            <a:pPr lvl="0"/>
            <a:endParaRPr lang="en-US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342900" lvl="0" indent="-342900">
              <a:buFontTx/>
              <a:buChar char="-"/>
            </a:pPr>
            <a:r>
              <a:rPr lang="en-US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Characteristics of high reliability organizations: effective teamwork, effective communication, respect rules.</a:t>
            </a:r>
          </a:p>
          <a:p>
            <a:pPr marL="342900" lvl="0" indent="-342900">
              <a:buFontTx/>
              <a:buChar char="-"/>
            </a:pPr>
            <a:endParaRPr lang="en-US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lvl="0"/>
            <a:r>
              <a:rPr lang="en-US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Swiss cheese model is a model used in the risk analysis and risk management of human system.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0CA5F2DB-195F-4DBF-89A7-9AC0F8181082}"/>
              </a:ext>
            </a:extLst>
          </p:cNvPr>
          <p:cNvSpPr/>
          <p:nvPr/>
        </p:nvSpPr>
        <p:spPr>
          <a:xfrm>
            <a:off x="1595697" y="1424066"/>
            <a:ext cx="900060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/>
              <a:t>Managing patient safety requires understanding of systems</a:t>
            </a:r>
          </a:p>
          <a:p>
            <a:pPr algn="ctr"/>
            <a:r>
              <a:rPr lang="en-US" sz="2800" b="1" dirty="0"/>
              <a:t>and human factors which are :</a:t>
            </a:r>
          </a:p>
        </p:txBody>
      </p:sp>
    </p:spTree>
    <p:extLst>
      <p:ext uri="{BB962C8B-B14F-4D97-AF65-F5344CB8AC3E}">
        <p14:creationId xmlns:p14="http://schemas.microsoft.com/office/powerpoint/2010/main" val="243212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0D0341-A82B-47BC-9F34-FD20B2E65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6047" y="2778567"/>
            <a:ext cx="7069712" cy="1021595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chemeClr val="tx2">
                    <a:lumMod val="75000"/>
                  </a:schemeClr>
                </a:solidFill>
              </a:rPr>
              <a:t>THANK YOU</a:t>
            </a:r>
            <a:endParaRPr lang="ar-SA" sz="9600" dirty="0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A890D713-F566-4862-BC73-A2D972BCC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913" y="-58295"/>
            <a:ext cx="3487295" cy="348729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F3154B3-C579-4FD9-8585-996EE7C53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759" y="2510858"/>
            <a:ext cx="2578608" cy="257860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C108DD6-3A64-405B-A1EC-00F31D177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600" y="5284336"/>
            <a:ext cx="2578608" cy="110337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A89AF7F-8646-43B6-A3DA-F9CE3EB1E3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03" r="22472"/>
          <a:stretch/>
        </p:blipFill>
        <p:spPr>
          <a:xfrm>
            <a:off x="0" y="0"/>
            <a:ext cx="2098624" cy="6858000"/>
          </a:xfrm>
          <a:prstGeom prst="rect">
            <a:avLst/>
          </a:prstGeom>
        </p:spPr>
      </p:pic>
      <p:sp>
        <p:nvSpPr>
          <p:cNvPr id="19" name="عنصر نائب لرقم الشريحة 18">
            <a:extLst>
              <a:ext uri="{FF2B5EF4-FFF2-40B4-BE49-F238E27FC236}">
                <a16:creationId xmlns:a16="http://schemas.microsoft.com/office/drawing/2014/main" id="{9EF4283D-A38F-40F4-B4B2-4EE9039C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BFFE-45BA-40B0-9808-235AB290CADB}" type="slidenum">
              <a:rPr lang="ar-SA" sz="2400" smtClean="0">
                <a:solidFill>
                  <a:schemeClr val="tx2">
                    <a:lumMod val="75000"/>
                  </a:schemeClr>
                </a:solidFill>
              </a:rPr>
              <a:t>9</a:t>
            </a:fld>
            <a:endParaRPr lang="ar-SA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0E7F71A-A65D-4741-B04A-84843B530E84}"/>
              </a:ext>
            </a:extLst>
          </p:cNvPr>
          <p:cNvSpPr txBox="1"/>
          <p:nvPr/>
        </p:nvSpPr>
        <p:spPr>
          <a:xfrm>
            <a:off x="2456047" y="5447211"/>
            <a:ext cx="63191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PLEASE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CONTACT</a:t>
            </a:r>
            <a:r>
              <a:rPr lang="en-US" b="1" dirty="0"/>
              <a:t> US IF YOU HAVE ANY PROBLEM .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176632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</TotalTime>
  <Words>583</Words>
  <Application>Microsoft Office PowerPoint</Application>
  <PresentationFormat>شاشة عريضة</PresentationFormat>
  <Paragraphs>84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PATIENT SAFETY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SAFETY</dc:title>
  <dc:creator>USER</dc:creator>
  <cp:lastModifiedBy>USER</cp:lastModifiedBy>
  <cp:revision>21</cp:revision>
  <dcterms:created xsi:type="dcterms:W3CDTF">2018-02-02T15:42:58Z</dcterms:created>
  <dcterms:modified xsi:type="dcterms:W3CDTF">2018-02-03T19:03:09Z</dcterms:modified>
</cp:coreProperties>
</file>