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notesMasterIdLst>
    <p:notesMasterId r:id="rId45"/>
  </p:notesMasterIdLst>
  <p:handoutMasterIdLst>
    <p:handoutMasterId r:id="rId46"/>
  </p:handoutMasterIdLst>
  <p:sldIdLst>
    <p:sldId id="256" r:id="rId2"/>
    <p:sldId id="285" r:id="rId3"/>
    <p:sldId id="271" r:id="rId4"/>
    <p:sldId id="260" r:id="rId5"/>
    <p:sldId id="375" r:id="rId6"/>
    <p:sldId id="261" r:id="rId7"/>
    <p:sldId id="262" r:id="rId8"/>
    <p:sldId id="384" r:id="rId9"/>
    <p:sldId id="392" r:id="rId10"/>
    <p:sldId id="390" r:id="rId11"/>
    <p:sldId id="387" r:id="rId12"/>
    <p:sldId id="386" r:id="rId13"/>
    <p:sldId id="263" r:id="rId14"/>
    <p:sldId id="330" r:id="rId15"/>
    <p:sldId id="331" r:id="rId16"/>
    <p:sldId id="300" r:id="rId17"/>
    <p:sldId id="366" r:id="rId18"/>
    <p:sldId id="360" r:id="rId19"/>
    <p:sldId id="365" r:id="rId20"/>
    <p:sldId id="364" r:id="rId21"/>
    <p:sldId id="301" r:id="rId22"/>
    <p:sldId id="333" r:id="rId23"/>
    <p:sldId id="334" r:id="rId24"/>
    <p:sldId id="284" r:id="rId25"/>
    <p:sldId id="282" r:id="rId26"/>
    <p:sldId id="303" r:id="rId27"/>
    <p:sldId id="335" r:id="rId28"/>
    <p:sldId id="339" r:id="rId29"/>
    <p:sldId id="336" r:id="rId30"/>
    <p:sldId id="340" r:id="rId31"/>
    <p:sldId id="341" r:id="rId32"/>
    <p:sldId id="383" r:id="rId33"/>
    <p:sldId id="342" r:id="rId34"/>
    <p:sldId id="343" r:id="rId35"/>
    <p:sldId id="376" r:id="rId36"/>
    <p:sldId id="344" r:id="rId37"/>
    <p:sldId id="380" r:id="rId38"/>
    <p:sldId id="345" r:id="rId39"/>
    <p:sldId id="346" r:id="rId40"/>
    <p:sldId id="347" r:id="rId41"/>
    <p:sldId id="373" r:id="rId42"/>
    <p:sldId id="381" r:id="rId43"/>
    <p:sldId id="385"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1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387425E-364C-4B80-80AE-D751674895AF}" type="datetimeFigureOut">
              <a:rPr lang="en-US" smtClean="0"/>
              <a:pPr/>
              <a:t>10/1/2017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AF44A51-B3B5-4857-A74A-6609D4714AA3}" type="slidenum">
              <a:rPr lang="en-US" smtClean="0"/>
              <a:pPr/>
              <a:t>‹#›</a:t>
            </a:fld>
            <a:endParaRPr lang="en-US"/>
          </a:p>
        </p:txBody>
      </p:sp>
    </p:spTree>
    <p:extLst>
      <p:ext uri="{BB962C8B-B14F-4D97-AF65-F5344CB8AC3E}">
        <p14:creationId xmlns:p14="http://schemas.microsoft.com/office/powerpoint/2010/main" val="4866188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6AC53D-AF36-4CE5-9C16-90E9AC911435}" type="datetimeFigureOut">
              <a:rPr lang="en-US" smtClean="0"/>
              <a:pPr/>
              <a:t>10/1/2017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697B82-8E42-4167-B7C5-110349ED9EF4}" type="slidenum">
              <a:rPr lang="en-US" smtClean="0"/>
              <a:pPr/>
              <a:t>‹#›</a:t>
            </a:fld>
            <a:endParaRPr lang="en-US"/>
          </a:p>
        </p:txBody>
      </p:sp>
    </p:spTree>
    <p:extLst>
      <p:ext uri="{BB962C8B-B14F-4D97-AF65-F5344CB8AC3E}">
        <p14:creationId xmlns:p14="http://schemas.microsoft.com/office/powerpoint/2010/main" val="4164439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697B82-8E42-4167-B7C5-110349ED9EF4}" type="slidenum">
              <a:rPr lang="en-US" smtClean="0"/>
              <a:pPr/>
              <a:t>1</a:t>
            </a:fld>
            <a:endParaRPr lang="en-US"/>
          </a:p>
        </p:txBody>
      </p:sp>
    </p:spTree>
    <p:extLst>
      <p:ext uri="{BB962C8B-B14F-4D97-AF65-F5344CB8AC3E}">
        <p14:creationId xmlns:p14="http://schemas.microsoft.com/office/powerpoint/2010/main" val="361951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697B82-8E42-4167-B7C5-110349ED9EF4}" type="slidenum">
              <a:rPr lang="en-US" smtClean="0"/>
              <a:pPr/>
              <a:t>7</a:t>
            </a:fld>
            <a:endParaRPr lang="en-US"/>
          </a:p>
        </p:txBody>
      </p:sp>
    </p:spTree>
    <p:extLst>
      <p:ext uri="{BB962C8B-B14F-4D97-AF65-F5344CB8AC3E}">
        <p14:creationId xmlns:p14="http://schemas.microsoft.com/office/powerpoint/2010/main" val="1555438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70F21E6-DACB-4A12-87B0-2DA80CFF5A12}" type="datetimeFigureOut">
              <a:rPr lang="en-US" smtClean="0"/>
              <a:pPr/>
              <a:t>10/1/2017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85B7E0F9-5E2F-4825-A6B6-88E2F6EE81F3}" type="slidenum">
              <a:rPr lang="en-US" smtClean="0"/>
              <a:pPr/>
              <a:t>‹#›</a:t>
            </a:fld>
            <a:endParaRPr lang="en-US"/>
          </a:p>
        </p:txBody>
      </p:sp>
    </p:spTree>
    <p:extLst>
      <p:ext uri="{BB962C8B-B14F-4D97-AF65-F5344CB8AC3E}">
        <p14:creationId xmlns:p14="http://schemas.microsoft.com/office/powerpoint/2010/main" val="2942438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0F21E6-DACB-4A12-87B0-2DA80CFF5A12}" type="datetimeFigureOut">
              <a:rPr lang="en-US" smtClean="0"/>
              <a:pPr/>
              <a:t>10/1/2017</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5B7E0F9-5E2F-4825-A6B6-88E2F6EE81F3}" type="slidenum">
              <a:rPr lang="en-US" smtClean="0"/>
              <a:pPr/>
              <a:t>‹#›</a:t>
            </a:fld>
            <a:endParaRPr lang="en-US"/>
          </a:p>
        </p:txBody>
      </p:sp>
    </p:spTree>
    <p:extLst>
      <p:ext uri="{BB962C8B-B14F-4D97-AF65-F5344CB8AC3E}">
        <p14:creationId xmlns:p14="http://schemas.microsoft.com/office/powerpoint/2010/main" val="1869826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0F21E6-DACB-4A12-87B0-2DA80CFF5A12}" type="datetimeFigureOut">
              <a:rPr lang="en-US" smtClean="0"/>
              <a:pPr/>
              <a:t>10/1/2017</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5B7E0F9-5E2F-4825-A6B6-88E2F6EE81F3}"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94476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70F21E6-DACB-4A12-87B0-2DA80CFF5A12}" type="datetimeFigureOut">
              <a:rPr lang="en-US" smtClean="0"/>
              <a:pPr/>
              <a:t>10/1/2017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5B7E0F9-5E2F-4825-A6B6-88E2F6EE81F3}" type="slidenum">
              <a:rPr lang="en-US" smtClean="0"/>
              <a:pPr/>
              <a:t>‹#›</a:t>
            </a:fld>
            <a:endParaRPr lang="en-US"/>
          </a:p>
        </p:txBody>
      </p:sp>
    </p:spTree>
    <p:extLst>
      <p:ext uri="{BB962C8B-B14F-4D97-AF65-F5344CB8AC3E}">
        <p14:creationId xmlns:p14="http://schemas.microsoft.com/office/powerpoint/2010/main" val="1877057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70F21E6-DACB-4A12-87B0-2DA80CFF5A12}" type="datetimeFigureOut">
              <a:rPr lang="en-US" smtClean="0"/>
              <a:pPr/>
              <a:t>10/1/2017</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5B7E0F9-5E2F-4825-A6B6-88E2F6EE81F3}"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89942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70F21E6-DACB-4A12-87B0-2DA80CFF5A12}" type="datetimeFigureOut">
              <a:rPr lang="en-US" smtClean="0"/>
              <a:pPr/>
              <a:t>10/1/2017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5B7E0F9-5E2F-4825-A6B6-88E2F6EE81F3}" type="slidenum">
              <a:rPr lang="en-US" smtClean="0"/>
              <a:pPr/>
              <a:t>‹#›</a:t>
            </a:fld>
            <a:endParaRPr lang="en-US"/>
          </a:p>
        </p:txBody>
      </p:sp>
    </p:spTree>
    <p:extLst>
      <p:ext uri="{BB962C8B-B14F-4D97-AF65-F5344CB8AC3E}">
        <p14:creationId xmlns:p14="http://schemas.microsoft.com/office/powerpoint/2010/main" val="8878572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0F21E6-DACB-4A12-87B0-2DA80CFF5A12}" type="datetimeFigureOut">
              <a:rPr lang="en-US" smtClean="0"/>
              <a:pPr/>
              <a:t>10/1/2017</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5B7E0F9-5E2F-4825-A6B6-88E2F6EE81F3}" type="slidenum">
              <a:rPr lang="en-US" smtClean="0"/>
              <a:pPr/>
              <a:t>‹#›</a:t>
            </a:fld>
            <a:endParaRPr lang="en-US"/>
          </a:p>
        </p:txBody>
      </p:sp>
    </p:spTree>
    <p:extLst>
      <p:ext uri="{BB962C8B-B14F-4D97-AF65-F5344CB8AC3E}">
        <p14:creationId xmlns:p14="http://schemas.microsoft.com/office/powerpoint/2010/main" val="17245259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0F21E6-DACB-4A12-87B0-2DA80CFF5A12}" type="datetimeFigureOut">
              <a:rPr lang="en-US" smtClean="0"/>
              <a:pPr/>
              <a:t>10/1/2017</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5B7E0F9-5E2F-4825-A6B6-88E2F6EE81F3}" type="slidenum">
              <a:rPr lang="en-US" smtClean="0"/>
              <a:pPr/>
              <a:t>‹#›</a:t>
            </a:fld>
            <a:endParaRPr lang="en-US"/>
          </a:p>
        </p:txBody>
      </p:sp>
    </p:spTree>
    <p:extLst>
      <p:ext uri="{BB962C8B-B14F-4D97-AF65-F5344CB8AC3E}">
        <p14:creationId xmlns:p14="http://schemas.microsoft.com/office/powerpoint/2010/main" val="4280694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0F21E6-DACB-4A12-87B0-2DA80CFF5A12}" type="datetimeFigureOut">
              <a:rPr lang="en-US" smtClean="0"/>
              <a:pPr/>
              <a:t>10/1/2017</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5B7E0F9-5E2F-4825-A6B6-88E2F6EE81F3}" type="slidenum">
              <a:rPr lang="en-US" smtClean="0"/>
              <a:pPr/>
              <a:t>‹#›</a:t>
            </a:fld>
            <a:endParaRPr lang="en-US"/>
          </a:p>
        </p:txBody>
      </p:sp>
    </p:spTree>
    <p:extLst>
      <p:ext uri="{BB962C8B-B14F-4D97-AF65-F5344CB8AC3E}">
        <p14:creationId xmlns:p14="http://schemas.microsoft.com/office/powerpoint/2010/main" val="3026058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0F21E6-DACB-4A12-87B0-2DA80CFF5A12}" type="datetimeFigureOut">
              <a:rPr lang="en-US" smtClean="0"/>
              <a:pPr/>
              <a:t>10/1/2017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5B7E0F9-5E2F-4825-A6B6-88E2F6EE81F3}" type="slidenum">
              <a:rPr lang="en-US" smtClean="0"/>
              <a:pPr/>
              <a:t>‹#›</a:t>
            </a:fld>
            <a:endParaRPr lang="en-US"/>
          </a:p>
        </p:txBody>
      </p:sp>
    </p:spTree>
    <p:extLst>
      <p:ext uri="{BB962C8B-B14F-4D97-AF65-F5344CB8AC3E}">
        <p14:creationId xmlns:p14="http://schemas.microsoft.com/office/powerpoint/2010/main" val="2694319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0F21E6-DACB-4A12-87B0-2DA80CFF5A12}" type="datetimeFigureOut">
              <a:rPr lang="en-US" smtClean="0"/>
              <a:pPr/>
              <a:t>10/1/2017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85B7E0F9-5E2F-4825-A6B6-88E2F6EE81F3}" type="slidenum">
              <a:rPr lang="en-US" smtClean="0"/>
              <a:pPr/>
              <a:t>‹#›</a:t>
            </a:fld>
            <a:endParaRPr lang="en-US"/>
          </a:p>
        </p:txBody>
      </p:sp>
    </p:spTree>
    <p:extLst>
      <p:ext uri="{BB962C8B-B14F-4D97-AF65-F5344CB8AC3E}">
        <p14:creationId xmlns:p14="http://schemas.microsoft.com/office/powerpoint/2010/main" val="1284218595"/>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70F21E6-DACB-4A12-87B0-2DA80CFF5A12}" type="datetimeFigureOut">
              <a:rPr lang="en-US" smtClean="0"/>
              <a:pPr/>
              <a:t>10/1/2017</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85B7E0F9-5E2F-4825-A6B6-88E2F6EE81F3}" type="slidenum">
              <a:rPr lang="en-US" smtClean="0"/>
              <a:pPr/>
              <a:t>‹#›</a:t>
            </a:fld>
            <a:endParaRPr lang="en-US"/>
          </a:p>
        </p:txBody>
      </p:sp>
    </p:spTree>
    <p:extLst>
      <p:ext uri="{BB962C8B-B14F-4D97-AF65-F5344CB8AC3E}">
        <p14:creationId xmlns:p14="http://schemas.microsoft.com/office/powerpoint/2010/main" val="4031724242"/>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70F21E6-DACB-4A12-87B0-2DA80CFF5A12}" type="datetimeFigureOut">
              <a:rPr lang="en-US" smtClean="0"/>
              <a:pPr/>
              <a:t>10/1/2017</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5B7E0F9-5E2F-4825-A6B6-88E2F6EE81F3}" type="slidenum">
              <a:rPr lang="en-US" smtClean="0"/>
              <a:pPr/>
              <a:t>‹#›</a:t>
            </a:fld>
            <a:endParaRPr lang="en-US"/>
          </a:p>
        </p:txBody>
      </p:sp>
    </p:spTree>
    <p:extLst>
      <p:ext uri="{BB962C8B-B14F-4D97-AF65-F5344CB8AC3E}">
        <p14:creationId xmlns:p14="http://schemas.microsoft.com/office/powerpoint/2010/main" val="3257270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F21E6-DACB-4A12-87B0-2DA80CFF5A12}" type="datetimeFigureOut">
              <a:rPr lang="en-US" smtClean="0"/>
              <a:pPr/>
              <a:t>10/1/2017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5B7E0F9-5E2F-4825-A6B6-88E2F6EE81F3}" type="slidenum">
              <a:rPr lang="en-US" smtClean="0"/>
              <a:pPr/>
              <a:t>‹#›</a:t>
            </a:fld>
            <a:endParaRPr lang="en-US"/>
          </a:p>
        </p:txBody>
      </p:sp>
    </p:spTree>
    <p:extLst>
      <p:ext uri="{BB962C8B-B14F-4D97-AF65-F5344CB8AC3E}">
        <p14:creationId xmlns:p14="http://schemas.microsoft.com/office/powerpoint/2010/main" val="321483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0F21E6-DACB-4A12-87B0-2DA80CFF5A12}" type="datetimeFigureOut">
              <a:rPr lang="en-US" smtClean="0"/>
              <a:pPr/>
              <a:t>10/1/2017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5B7E0F9-5E2F-4825-A6B6-88E2F6EE81F3}" type="slidenum">
              <a:rPr lang="en-US" smtClean="0"/>
              <a:pPr/>
              <a:t>‹#›</a:t>
            </a:fld>
            <a:endParaRPr lang="en-US"/>
          </a:p>
        </p:txBody>
      </p:sp>
    </p:spTree>
    <p:extLst>
      <p:ext uri="{BB962C8B-B14F-4D97-AF65-F5344CB8AC3E}">
        <p14:creationId xmlns:p14="http://schemas.microsoft.com/office/powerpoint/2010/main" val="191180272"/>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0F21E6-DACB-4A12-87B0-2DA80CFF5A12}" type="datetimeFigureOut">
              <a:rPr lang="en-US" smtClean="0"/>
              <a:pPr/>
              <a:t>10/1/2017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5B7E0F9-5E2F-4825-A6B6-88E2F6EE81F3}" type="slidenum">
              <a:rPr lang="en-US" smtClean="0"/>
              <a:pPr/>
              <a:t>‹#›</a:t>
            </a:fld>
            <a:endParaRPr lang="en-US"/>
          </a:p>
        </p:txBody>
      </p:sp>
    </p:spTree>
    <p:extLst>
      <p:ext uri="{BB962C8B-B14F-4D97-AF65-F5344CB8AC3E}">
        <p14:creationId xmlns:p14="http://schemas.microsoft.com/office/powerpoint/2010/main" val="1748805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070F21E6-DACB-4A12-87B0-2DA80CFF5A12}" type="datetimeFigureOut">
              <a:rPr lang="en-US" smtClean="0"/>
              <a:pPr/>
              <a:t>10/1/2017</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85B7E0F9-5E2F-4825-A6B6-88E2F6EE81F3}" type="slidenum">
              <a:rPr lang="en-US" smtClean="0"/>
              <a:pPr/>
              <a:t>‹#›</a:t>
            </a:fld>
            <a:endParaRPr lang="en-US"/>
          </a:p>
        </p:txBody>
      </p:sp>
    </p:spTree>
    <p:extLst>
      <p:ext uri="{BB962C8B-B14F-4D97-AF65-F5344CB8AC3E}">
        <p14:creationId xmlns:p14="http://schemas.microsoft.com/office/powerpoint/2010/main" val="175221558"/>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 id="2147483767" r:id="rId13"/>
    <p:sldLayoutId id="2147483768" r:id="rId14"/>
    <p:sldLayoutId id="2147483769" r:id="rId15"/>
    <p:sldLayoutId id="2147483770"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package" Target="../embeddings/Microsoft_Word_Document1.docx"/></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0"/>
            <a:ext cx="7867650" cy="2491382"/>
          </a:xfrm>
        </p:spPr>
        <p:txBody>
          <a:bodyPr>
            <a:normAutofit fontScale="90000"/>
          </a:bodyPr>
          <a:lstStyle/>
          <a:p>
            <a:pPr algn="ctr"/>
            <a:r>
              <a:rPr lang="en-US" dirty="0" smtClean="0">
                <a:solidFill>
                  <a:schemeClr val="tx1"/>
                </a:solidFill>
              </a:rPr>
              <a:t/>
            </a:r>
            <a:br>
              <a:rPr lang="en-US" dirty="0" smtClean="0">
                <a:solidFill>
                  <a:schemeClr val="tx1"/>
                </a:solidFill>
              </a:rPr>
            </a:br>
            <a:r>
              <a:rPr lang="en-US" sz="6700" b="1" dirty="0" smtClean="0">
                <a:solidFill>
                  <a:schemeClr val="accent1">
                    <a:lumMod val="75000"/>
                  </a:schemeClr>
                </a:solidFill>
              </a:rPr>
              <a:t>Professionalism:</a:t>
            </a:r>
            <a:r>
              <a:rPr lang="en-US" dirty="0" smtClean="0">
                <a:solidFill>
                  <a:schemeClr val="accent1">
                    <a:lumMod val="75000"/>
                  </a:schemeClr>
                </a:solidFill>
              </a:rPr>
              <a:t/>
            </a:r>
            <a:br>
              <a:rPr lang="en-US" dirty="0" smtClean="0">
                <a:solidFill>
                  <a:schemeClr val="accent1">
                    <a:lumMod val="75000"/>
                  </a:schemeClr>
                </a:solidFill>
              </a:rPr>
            </a:br>
            <a:r>
              <a:rPr lang="en-US" b="1" dirty="0" smtClean="0">
                <a:solidFill>
                  <a:schemeClr val="accent2">
                    <a:lumMod val="50000"/>
                  </a:schemeClr>
                </a:solidFill>
              </a:rPr>
              <a:t>Overview</a:t>
            </a:r>
            <a:r>
              <a:rPr lang="en-US" b="1" smtClean="0">
                <a:solidFill>
                  <a:schemeClr val="accent2">
                    <a:lumMod val="50000"/>
                  </a:schemeClr>
                </a:solidFill>
              </a:rPr>
              <a:t>, an orientation </a:t>
            </a:r>
            <a:r>
              <a:rPr lang="en-US" b="1" dirty="0" smtClean="0">
                <a:solidFill>
                  <a:schemeClr val="accent2">
                    <a:lumMod val="50000"/>
                  </a:schemeClr>
                </a:solidFill>
              </a:rPr>
              <a:t>of the course and </a:t>
            </a:r>
            <a:br>
              <a:rPr lang="en-US" b="1" dirty="0" smtClean="0">
                <a:solidFill>
                  <a:schemeClr val="accent2">
                    <a:lumMod val="50000"/>
                  </a:schemeClr>
                </a:solidFill>
              </a:rPr>
            </a:br>
            <a:r>
              <a:rPr lang="en-US" b="1" dirty="0" smtClean="0">
                <a:solidFill>
                  <a:srgbClr val="C00000"/>
                </a:solidFill>
              </a:rPr>
              <a:t>Key Elements</a:t>
            </a:r>
            <a:endParaRPr lang="en-US" b="1" dirty="0">
              <a:solidFill>
                <a:srgbClr val="C00000"/>
              </a:solidFill>
            </a:endParaRPr>
          </a:p>
        </p:txBody>
      </p:sp>
      <p:sp>
        <p:nvSpPr>
          <p:cNvPr id="3" name="Subtitle 2"/>
          <p:cNvSpPr>
            <a:spLocks noGrp="1"/>
          </p:cNvSpPr>
          <p:nvPr>
            <p:ph type="subTitle" idx="1"/>
          </p:nvPr>
        </p:nvSpPr>
        <p:spPr>
          <a:xfrm>
            <a:off x="1905000" y="4267200"/>
            <a:ext cx="6600451" cy="1126283"/>
          </a:xfrm>
        </p:spPr>
        <p:txBody>
          <a:bodyPr>
            <a:normAutofit lnSpcReduction="10000"/>
          </a:bodyPr>
          <a:lstStyle/>
          <a:p>
            <a:pPr algn="ctr"/>
            <a:r>
              <a:rPr lang="en-US" b="1" i="1" dirty="0" smtClean="0">
                <a:solidFill>
                  <a:schemeClr val="accent3"/>
                </a:solidFill>
              </a:rPr>
              <a:t>Prof. </a:t>
            </a:r>
            <a:r>
              <a:rPr lang="en-US" b="1" i="1" dirty="0" err="1" smtClean="0">
                <a:solidFill>
                  <a:schemeClr val="accent3"/>
                </a:solidFill>
              </a:rPr>
              <a:t>Hanan</a:t>
            </a:r>
            <a:r>
              <a:rPr lang="en-US" b="1" i="1" dirty="0" smtClean="0">
                <a:solidFill>
                  <a:schemeClr val="accent3"/>
                </a:solidFill>
              </a:rPr>
              <a:t> Habib </a:t>
            </a:r>
            <a:r>
              <a:rPr lang="en-US" i="1" dirty="0" smtClean="0">
                <a:solidFill>
                  <a:schemeClr val="accent3"/>
                </a:solidFill>
              </a:rPr>
              <a:t>&amp; </a:t>
            </a:r>
            <a:r>
              <a:rPr lang="en-US" b="1" i="1" dirty="0" smtClean="0">
                <a:solidFill>
                  <a:schemeClr val="accent3"/>
                </a:solidFill>
              </a:rPr>
              <a:t>Dr. Kamran Sattar</a:t>
            </a:r>
          </a:p>
          <a:p>
            <a:pPr algn="ctr"/>
            <a:r>
              <a:rPr lang="en-US" dirty="0" smtClean="0">
                <a:solidFill>
                  <a:schemeClr val="accent3"/>
                </a:solidFill>
              </a:rPr>
              <a:t>College of Medicine </a:t>
            </a:r>
          </a:p>
          <a:p>
            <a:pPr algn="ctr"/>
            <a:r>
              <a:rPr lang="en-US" dirty="0" smtClean="0">
                <a:solidFill>
                  <a:schemeClr val="accent3"/>
                </a:solidFill>
              </a:rPr>
              <a:t>King Saud University</a:t>
            </a:r>
            <a:endParaRPr lang="en-US" dirty="0">
              <a:solidFill>
                <a:schemeClr val="accent3"/>
              </a:solidFill>
            </a:endParaRPr>
          </a:p>
        </p:txBody>
      </p:sp>
      <p:pic>
        <p:nvPicPr>
          <p:cNvPr id="1026" name="Picture 2" descr="C:\Documents and Settings\DRHANNAN\Desktop\ksu logo.jpg"/>
          <p:cNvPicPr>
            <a:picLocks noChangeAspect="1" noChangeArrowheads="1"/>
          </p:cNvPicPr>
          <p:nvPr/>
        </p:nvPicPr>
        <p:blipFill>
          <a:blip r:embed="rId3" cstate="print"/>
          <a:srcRect/>
          <a:stretch>
            <a:fillRect/>
          </a:stretch>
        </p:blipFill>
        <p:spPr bwMode="auto">
          <a:xfrm>
            <a:off x="7010400" y="228600"/>
            <a:ext cx="1924050" cy="9144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533400"/>
            <a:ext cx="8077200"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63050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228600"/>
            <a:ext cx="8305800"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93332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1616882940"/>
              </p:ext>
            </p:extLst>
          </p:nvPr>
        </p:nvGraphicFramePr>
        <p:xfrm>
          <a:off x="914400" y="304800"/>
          <a:ext cx="7848599" cy="6324600"/>
        </p:xfrm>
        <a:graphic>
          <a:graphicData uri="http://schemas.openxmlformats.org/presentationml/2006/ole">
            <mc:AlternateContent xmlns:mc="http://schemas.openxmlformats.org/markup-compatibility/2006">
              <mc:Choice xmlns:v="urn:schemas-microsoft-com:vml" Requires="v">
                <p:oleObj spid="_x0000_s1029" name="Document" r:id="rId4" imgW="5883531" imgH="7680870" progId="Word.Document.12">
                  <p:embed/>
                </p:oleObj>
              </mc:Choice>
              <mc:Fallback>
                <p:oleObj name="Document" r:id="rId4" imgW="5883531" imgH="7680870" progId="Word.Document.12">
                  <p:embed/>
                  <p:pic>
                    <p:nvPicPr>
                      <p:cNvPr id="0" name=""/>
                      <p:cNvPicPr/>
                      <p:nvPr/>
                    </p:nvPicPr>
                    <p:blipFill>
                      <a:blip r:embed="rId5"/>
                      <a:stretch>
                        <a:fillRect/>
                      </a:stretch>
                    </p:blipFill>
                    <p:spPr>
                      <a:xfrm>
                        <a:off x="914400" y="304800"/>
                        <a:ext cx="7848599" cy="6324600"/>
                      </a:xfrm>
                      <a:prstGeom prst="rect">
                        <a:avLst/>
                      </a:prstGeom>
                    </p:spPr>
                  </p:pic>
                </p:oleObj>
              </mc:Fallback>
            </mc:AlternateContent>
          </a:graphicData>
        </a:graphic>
      </p:graphicFrame>
    </p:spTree>
    <p:extLst>
      <p:ext uri="{BB962C8B-B14F-4D97-AF65-F5344CB8AC3E}">
        <p14:creationId xmlns:p14="http://schemas.microsoft.com/office/powerpoint/2010/main" val="1771873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Student’s Assessment</a:t>
            </a:r>
            <a:endParaRPr lang="en-US" b="1" dirty="0">
              <a:solidFill>
                <a:srgbClr val="C00000"/>
              </a:solidFill>
            </a:endParaRPr>
          </a:p>
        </p:txBody>
      </p:sp>
      <p:sp>
        <p:nvSpPr>
          <p:cNvPr id="3" name="Content Placeholder 2"/>
          <p:cNvSpPr>
            <a:spLocks noGrp="1"/>
          </p:cNvSpPr>
          <p:nvPr>
            <p:ph idx="1"/>
          </p:nvPr>
        </p:nvSpPr>
        <p:spPr/>
        <p:txBody>
          <a:bodyPr>
            <a:normAutofit/>
          </a:bodyPr>
          <a:lstStyle/>
          <a:p>
            <a:r>
              <a:rPr lang="en-US" sz="2800" b="1" dirty="0" smtClean="0"/>
              <a:t> </a:t>
            </a:r>
            <a:r>
              <a:rPr lang="en-US" sz="2800" dirty="0" smtClean="0"/>
              <a:t>Short answer questions ( </a:t>
            </a:r>
            <a:r>
              <a:rPr lang="en-US" sz="2800" b="1" dirty="0" smtClean="0"/>
              <a:t>SAQs</a:t>
            </a:r>
            <a:r>
              <a:rPr lang="en-US" sz="2800" dirty="0" smtClean="0"/>
              <a:t>)</a:t>
            </a:r>
          </a:p>
          <a:p>
            <a:r>
              <a:rPr lang="en-US" sz="2800" dirty="0" smtClean="0"/>
              <a:t>Multiple choice questions (</a:t>
            </a:r>
            <a:r>
              <a:rPr lang="en-US" sz="2800" b="1" dirty="0" smtClean="0"/>
              <a:t>MCQs</a:t>
            </a:r>
            <a:r>
              <a:rPr lang="en-US" sz="2800" dirty="0" smtClean="0"/>
              <a:t>)</a:t>
            </a:r>
          </a:p>
          <a:p>
            <a:r>
              <a:rPr lang="en-US" sz="2800" dirty="0" smtClean="0"/>
              <a:t>Seminar presentation</a:t>
            </a:r>
          </a:p>
          <a:p>
            <a:r>
              <a:rPr lang="en-US" sz="2800" dirty="0" smtClean="0"/>
              <a:t>Assignment and project report</a:t>
            </a:r>
          </a:p>
          <a:p>
            <a:r>
              <a:rPr lang="en-US" sz="2800" dirty="0" smtClean="0"/>
              <a:t>Rating on inter-professional team work.</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Mark distribution</a:t>
            </a:r>
            <a:endParaRPr lang="en-US" b="1" dirty="0">
              <a:solidFill>
                <a:srgbClr val="C00000"/>
              </a:solidFill>
            </a:endParaRPr>
          </a:p>
        </p:txBody>
      </p:sp>
      <p:sp>
        <p:nvSpPr>
          <p:cNvPr id="3" name="Content Placeholder 2"/>
          <p:cNvSpPr>
            <a:spLocks noGrp="1"/>
          </p:cNvSpPr>
          <p:nvPr>
            <p:ph idx="1"/>
          </p:nvPr>
        </p:nvSpPr>
        <p:spPr/>
        <p:txBody>
          <a:bodyPr/>
          <a:lstStyle/>
          <a:p>
            <a:pPr>
              <a:buFont typeface="Wingdings" panose="05000000000000000000" pitchFamily="2" charset="2"/>
              <a:buChar char="v"/>
            </a:pPr>
            <a:r>
              <a:rPr lang="en-US" b="1" dirty="0" smtClean="0"/>
              <a:t>Continuous assessment ( 40 marks):</a:t>
            </a:r>
          </a:p>
          <a:p>
            <a:pPr marL="0" indent="0">
              <a:buNone/>
            </a:pPr>
            <a:r>
              <a:rPr lang="en-US" dirty="0" smtClean="0">
                <a:solidFill>
                  <a:schemeClr val="tx2">
                    <a:lumMod val="75000"/>
                  </a:schemeClr>
                </a:solidFill>
              </a:rPr>
              <a:t>           </a:t>
            </a:r>
            <a:r>
              <a:rPr lang="en-US" b="1" dirty="0" smtClean="0">
                <a:solidFill>
                  <a:schemeClr val="tx2">
                    <a:lumMod val="75000"/>
                  </a:schemeClr>
                </a:solidFill>
              </a:rPr>
              <a:t>A</a:t>
            </a:r>
            <a:r>
              <a:rPr lang="en-US" dirty="0" smtClean="0">
                <a:solidFill>
                  <a:schemeClr val="tx2">
                    <a:lumMod val="75000"/>
                  </a:schemeClr>
                </a:solidFill>
              </a:rPr>
              <a:t>- Project/assignment:  20 marks each</a:t>
            </a:r>
          </a:p>
          <a:p>
            <a:pPr marL="0" indent="0">
              <a:buNone/>
            </a:pPr>
            <a:r>
              <a:rPr lang="en-US" dirty="0" smtClean="0">
                <a:solidFill>
                  <a:schemeClr val="tx2">
                    <a:lumMod val="75000"/>
                  </a:schemeClr>
                </a:solidFill>
              </a:rPr>
              <a:t>            </a:t>
            </a:r>
            <a:r>
              <a:rPr lang="en-US" b="1" dirty="0" smtClean="0">
                <a:solidFill>
                  <a:schemeClr val="tx2">
                    <a:lumMod val="75000"/>
                  </a:schemeClr>
                </a:solidFill>
              </a:rPr>
              <a:t>B</a:t>
            </a:r>
            <a:r>
              <a:rPr lang="en-US" dirty="0" smtClean="0">
                <a:solidFill>
                  <a:schemeClr val="tx2">
                    <a:lumMod val="75000"/>
                  </a:schemeClr>
                </a:solidFill>
              </a:rPr>
              <a:t>- Student led seminar: 20 marks</a:t>
            </a:r>
          </a:p>
          <a:p>
            <a:pPr>
              <a:buFont typeface="Wingdings" panose="05000000000000000000" pitchFamily="2" charset="2"/>
              <a:buChar char="v"/>
            </a:pPr>
            <a:r>
              <a:rPr lang="en-US" b="1" dirty="0" smtClean="0">
                <a:solidFill>
                  <a:schemeClr val="tx2">
                    <a:lumMod val="75000"/>
                  </a:schemeClr>
                </a:solidFill>
              </a:rPr>
              <a:t>Final exam ( 60 marks):</a:t>
            </a:r>
          </a:p>
          <a:p>
            <a:pPr marL="0" indent="0">
              <a:buNone/>
            </a:pPr>
            <a:r>
              <a:rPr lang="en-US" dirty="0" smtClean="0">
                <a:solidFill>
                  <a:schemeClr val="tx2">
                    <a:lumMod val="75000"/>
                  </a:schemeClr>
                </a:solidFill>
              </a:rPr>
              <a:t>           </a:t>
            </a:r>
            <a:r>
              <a:rPr lang="en-US" b="1" dirty="0" smtClean="0">
                <a:solidFill>
                  <a:schemeClr val="tx2">
                    <a:lumMod val="75000"/>
                  </a:schemeClr>
                </a:solidFill>
              </a:rPr>
              <a:t>A</a:t>
            </a:r>
            <a:r>
              <a:rPr lang="en-US" dirty="0" smtClean="0">
                <a:solidFill>
                  <a:schemeClr val="tx2">
                    <a:lumMod val="75000"/>
                  </a:schemeClr>
                </a:solidFill>
              </a:rPr>
              <a:t>- MCQs : 30 marks</a:t>
            </a:r>
          </a:p>
          <a:p>
            <a:pPr marL="0" indent="0">
              <a:buNone/>
            </a:pPr>
            <a:r>
              <a:rPr lang="en-US" dirty="0" smtClean="0">
                <a:solidFill>
                  <a:schemeClr val="tx2">
                    <a:lumMod val="75000"/>
                  </a:schemeClr>
                </a:solidFill>
              </a:rPr>
              <a:t>           </a:t>
            </a:r>
            <a:r>
              <a:rPr lang="en-US" b="1" dirty="0" smtClean="0">
                <a:solidFill>
                  <a:schemeClr val="tx2">
                    <a:lumMod val="75000"/>
                  </a:schemeClr>
                </a:solidFill>
              </a:rPr>
              <a:t>B</a:t>
            </a:r>
            <a:r>
              <a:rPr lang="en-US" dirty="0" smtClean="0">
                <a:solidFill>
                  <a:schemeClr val="tx2">
                    <a:lumMod val="75000"/>
                  </a:schemeClr>
                </a:solidFill>
              </a:rPr>
              <a:t>- SAQs: 30 marks</a:t>
            </a:r>
          </a:p>
          <a:p>
            <a:pPr>
              <a:buFont typeface="Wingdings" panose="05000000000000000000" pitchFamily="2" charset="2"/>
              <a:buChar char="v"/>
            </a:pPr>
            <a:r>
              <a:rPr lang="en-US" dirty="0" smtClean="0">
                <a:solidFill>
                  <a:schemeClr val="tx2">
                    <a:lumMod val="75000"/>
                  </a:schemeClr>
                </a:solidFill>
              </a:rPr>
              <a:t>Total : 100 marks</a:t>
            </a:r>
          </a:p>
          <a:p>
            <a:pPr>
              <a:buFont typeface="Courier New" panose="02070309020205020404" pitchFamily="49" charset="0"/>
              <a:buChar char="o"/>
            </a:pPr>
            <a:r>
              <a:rPr lang="en-US" i="1" dirty="0" smtClean="0">
                <a:solidFill>
                  <a:srgbClr val="C00000"/>
                </a:solidFill>
              </a:rPr>
              <a:t>Note</a:t>
            </a:r>
            <a:r>
              <a:rPr lang="en-US" dirty="0" smtClean="0">
                <a:solidFill>
                  <a:srgbClr val="C00000"/>
                </a:solidFill>
              </a:rPr>
              <a:t>:  at the end of year ; 50 marks will be counted for professionalism and 50 marks for patient safety for this academic year only.</a:t>
            </a:r>
          </a:p>
          <a:p>
            <a:pPr>
              <a:buFont typeface="Wingdings" panose="05000000000000000000" pitchFamily="2" charset="2"/>
              <a:buChar char="v"/>
            </a:pPr>
            <a:endParaRPr lang="en-US" b="1" dirty="0" smtClean="0">
              <a:solidFill>
                <a:srgbClr val="C00000"/>
              </a:solidFill>
            </a:endParaRPr>
          </a:p>
          <a:p>
            <a:pPr marL="0" indent="0">
              <a:buNone/>
            </a:pPr>
            <a:endParaRPr lang="en-US" b="1" dirty="0">
              <a:solidFill>
                <a:schemeClr val="tx2">
                  <a:lumMod val="75000"/>
                </a:schemeClr>
              </a:solidFill>
            </a:endParaRPr>
          </a:p>
          <a:p>
            <a:pPr marL="0" indent="0">
              <a:buNone/>
            </a:pPr>
            <a:endParaRPr lang="en-US" b="1" dirty="0" smtClean="0">
              <a:solidFill>
                <a:schemeClr val="tx2">
                  <a:lumMod val="75000"/>
                </a:schemeClr>
              </a:solidFill>
            </a:endParaRPr>
          </a:p>
          <a:p>
            <a:pPr>
              <a:buFont typeface="Wingdings" panose="05000000000000000000" pitchFamily="2" charset="2"/>
              <a:buChar char="Ø"/>
            </a:pPr>
            <a:endParaRPr lang="en-US" b="1" dirty="0" smtClean="0">
              <a:solidFill>
                <a:schemeClr val="tx2">
                  <a:lumMod val="75000"/>
                </a:schemeClr>
              </a:solidFill>
            </a:endParaRPr>
          </a:p>
          <a:p>
            <a:pPr>
              <a:buNone/>
            </a:pPr>
            <a:endParaRPr lang="en-US" dirty="0">
              <a:solidFill>
                <a:srgbClr val="C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Professional conducts required during the lecture/session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3200" dirty="0" smtClean="0">
                <a:solidFill>
                  <a:schemeClr val="tx1"/>
                </a:solidFill>
              </a:rPr>
              <a:t>Include:</a:t>
            </a:r>
          </a:p>
          <a:p>
            <a:r>
              <a:rPr lang="en-US" sz="3200" dirty="0" smtClean="0">
                <a:solidFill>
                  <a:schemeClr val="tx1"/>
                </a:solidFill>
              </a:rPr>
              <a:t>Interaction during lecture </a:t>
            </a:r>
          </a:p>
          <a:p>
            <a:r>
              <a:rPr lang="en-US" sz="3200" dirty="0" smtClean="0">
                <a:solidFill>
                  <a:schemeClr val="tx1"/>
                </a:solidFill>
              </a:rPr>
              <a:t>Professional conduct</a:t>
            </a:r>
          </a:p>
          <a:p>
            <a:r>
              <a:rPr lang="en-US" sz="3200" dirty="0" smtClean="0">
                <a:solidFill>
                  <a:schemeClr val="tx1"/>
                </a:solidFill>
              </a:rPr>
              <a:t>Punctuality ,communication,.. etc.</a:t>
            </a:r>
          </a:p>
          <a:p>
            <a:r>
              <a:rPr lang="en-US" sz="3200" dirty="0" smtClean="0">
                <a:solidFill>
                  <a:srgbClr val="C00000"/>
                </a:solidFill>
              </a:rPr>
              <a:t>Random check of attendance by the tutor at each lecture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Overview About Professionalism</a:t>
            </a:r>
            <a:br>
              <a:rPr lang="en-US" b="1" dirty="0" smtClean="0">
                <a:solidFill>
                  <a:srgbClr val="C00000"/>
                </a:solidFill>
              </a:rPr>
            </a:br>
            <a:endParaRPr lang="en-US" b="1" dirty="0">
              <a:solidFill>
                <a:srgbClr val="C00000"/>
              </a:solidFill>
            </a:endParaRPr>
          </a:p>
        </p:txBody>
      </p:sp>
      <p:pic>
        <p:nvPicPr>
          <p:cNvPr id="2050" name="Picture 2" descr="http://www.emaofbc.com/wp-content/uploads/2013/04/Professional.jpg"/>
          <p:cNvPicPr>
            <a:picLocks noChangeAspect="1" noChangeArrowheads="1"/>
          </p:cNvPicPr>
          <p:nvPr/>
        </p:nvPicPr>
        <p:blipFill>
          <a:blip r:embed="rId2" cstate="print"/>
          <a:srcRect/>
          <a:stretch>
            <a:fillRect/>
          </a:stretch>
        </p:blipFill>
        <p:spPr bwMode="auto">
          <a:xfrm>
            <a:off x="1828800" y="1905000"/>
            <a:ext cx="5029200" cy="43434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srgbClr val="C00000"/>
                </a:solidFill>
              </a:rPr>
              <a:t>Professionalism</a:t>
            </a:r>
            <a:br>
              <a:rPr lang="en-US" sz="4000" b="1" dirty="0" smtClean="0">
                <a:solidFill>
                  <a:srgbClr val="C00000"/>
                </a:solidFill>
              </a:rPr>
            </a:br>
            <a:r>
              <a:rPr lang="en-US" sz="4000" b="1" dirty="0" smtClean="0">
                <a:solidFill>
                  <a:schemeClr val="tx1"/>
                </a:solidFill>
              </a:rPr>
              <a:t>Lecture contents: </a:t>
            </a:r>
            <a:endParaRPr lang="en-US" sz="4000" b="1" dirty="0">
              <a:solidFill>
                <a:schemeClr val="tx1"/>
              </a:solidFill>
            </a:endParaRPr>
          </a:p>
        </p:txBody>
      </p:sp>
      <p:sp>
        <p:nvSpPr>
          <p:cNvPr id="3" name="Content Placeholder 2"/>
          <p:cNvSpPr>
            <a:spLocks noGrp="1"/>
          </p:cNvSpPr>
          <p:nvPr>
            <p:ph idx="1"/>
          </p:nvPr>
        </p:nvSpPr>
        <p:spPr/>
        <p:txBody>
          <a:bodyPr>
            <a:normAutofit/>
          </a:bodyPr>
          <a:lstStyle/>
          <a:p>
            <a:pPr>
              <a:buNone/>
            </a:pPr>
            <a:r>
              <a:rPr lang="en-US" sz="3200" dirty="0" smtClean="0"/>
              <a:t>-</a:t>
            </a:r>
            <a:r>
              <a:rPr lang="en-US" sz="3000" dirty="0" smtClean="0"/>
              <a:t>Definition of professionalism</a:t>
            </a:r>
          </a:p>
          <a:p>
            <a:pPr>
              <a:buNone/>
            </a:pPr>
            <a:r>
              <a:rPr lang="en-US" sz="3000" dirty="0" smtClean="0"/>
              <a:t>-Why professionalism is important?</a:t>
            </a:r>
          </a:p>
          <a:p>
            <a:pPr>
              <a:buNone/>
            </a:pPr>
            <a:r>
              <a:rPr lang="en-US" sz="3000" dirty="0" smtClean="0"/>
              <a:t>-Professionalism in medicine</a:t>
            </a:r>
          </a:p>
          <a:p>
            <a:pPr>
              <a:buNone/>
            </a:pPr>
            <a:r>
              <a:rPr lang="en-US" sz="3000" dirty="0" smtClean="0"/>
              <a:t>-Concepts of professionalism</a:t>
            </a:r>
          </a:p>
          <a:p>
            <a:pPr>
              <a:buFontTx/>
              <a:buChar char="-"/>
            </a:pPr>
            <a:r>
              <a:rPr lang="en-US" sz="3000" dirty="0" smtClean="0"/>
              <a:t>Key elements</a:t>
            </a:r>
          </a:p>
          <a:p>
            <a:pPr>
              <a:buFontTx/>
              <a:buChar char="-"/>
            </a:pPr>
            <a:r>
              <a:rPr lang="en-US" sz="3000" dirty="0" smtClean="0"/>
              <a:t>Learning resources</a:t>
            </a:r>
          </a:p>
          <a:p>
            <a:pPr>
              <a:buFontTx/>
              <a:buChar char="-"/>
            </a:pPr>
            <a:endParaRPr lang="en-US" sz="3200" dirty="0" smtClean="0"/>
          </a:p>
          <a:p>
            <a:pPr>
              <a:buNone/>
            </a:pPr>
            <a:endParaRPr lang="en-US"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D60093"/>
                </a:solidFill>
              </a:rPr>
              <a:t>Definition of professionalism</a:t>
            </a:r>
            <a:endParaRPr lang="en-US" b="1" dirty="0">
              <a:solidFill>
                <a:srgbClr val="D60093"/>
              </a:solidFill>
            </a:endParaRPr>
          </a:p>
        </p:txBody>
      </p:sp>
      <p:sp>
        <p:nvSpPr>
          <p:cNvPr id="3" name="Content Placeholder 2"/>
          <p:cNvSpPr>
            <a:spLocks noGrp="1"/>
          </p:cNvSpPr>
          <p:nvPr>
            <p:ph idx="1"/>
          </p:nvPr>
        </p:nvSpPr>
        <p:spPr>
          <a:xfrm>
            <a:off x="1295400" y="2133600"/>
            <a:ext cx="7543799" cy="3777622"/>
          </a:xfrm>
        </p:spPr>
        <p:txBody>
          <a:bodyPr>
            <a:normAutofit lnSpcReduction="10000"/>
          </a:bodyPr>
          <a:lstStyle/>
          <a:p>
            <a:pPr>
              <a:lnSpc>
                <a:spcPct val="90000"/>
              </a:lnSpc>
              <a:buNone/>
              <a:defRPr/>
            </a:pPr>
            <a:r>
              <a:rPr lang="en-US" sz="2800" dirty="0" smtClean="0">
                <a:solidFill>
                  <a:schemeClr val="tx1"/>
                </a:solidFill>
              </a:rPr>
              <a:t>There are different definitions </a:t>
            </a:r>
            <a:r>
              <a:rPr lang="en-US" sz="2800" dirty="0" smtClean="0">
                <a:solidFill>
                  <a:srgbClr val="0070C0"/>
                </a:solidFill>
              </a:rPr>
              <a:t>.</a:t>
            </a:r>
          </a:p>
          <a:p>
            <a:pPr>
              <a:lnSpc>
                <a:spcPct val="90000"/>
              </a:lnSpc>
              <a:buNone/>
              <a:defRPr/>
            </a:pPr>
            <a:endParaRPr lang="en-US" sz="2800" dirty="0" smtClean="0"/>
          </a:p>
          <a:p>
            <a:pPr>
              <a:lnSpc>
                <a:spcPct val="90000"/>
              </a:lnSpc>
              <a:buNone/>
              <a:defRPr/>
            </a:pPr>
            <a:r>
              <a:rPr lang="en-US" sz="2800" dirty="0" smtClean="0"/>
              <a:t>Q: </a:t>
            </a:r>
            <a:r>
              <a:rPr lang="en-US" sz="2800" b="1" dirty="0" smtClean="0"/>
              <a:t>What could possibly be the cause for   these differences?</a:t>
            </a:r>
          </a:p>
          <a:p>
            <a:pPr>
              <a:lnSpc>
                <a:spcPct val="90000"/>
              </a:lnSpc>
              <a:buNone/>
              <a:defRPr/>
            </a:pPr>
            <a:endParaRPr lang="en-US" sz="2400" b="1" dirty="0" smtClean="0">
              <a:solidFill>
                <a:srgbClr val="0070C0"/>
              </a:solidFill>
            </a:endParaRPr>
          </a:p>
          <a:p>
            <a:pPr>
              <a:lnSpc>
                <a:spcPct val="90000"/>
              </a:lnSpc>
              <a:buNone/>
              <a:defRPr/>
            </a:pPr>
            <a:r>
              <a:rPr lang="en-US" sz="2400" b="1" dirty="0" smtClean="0">
                <a:solidFill>
                  <a:srgbClr val="0070C0"/>
                </a:solidFill>
              </a:rPr>
              <a:t>Ans: Although </a:t>
            </a:r>
            <a:r>
              <a:rPr lang="en-US" sz="2400" b="1" dirty="0">
                <a:solidFill>
                  <a:srgbClr val="0070C0"/>
                </a:solidFill>
              </a:rPr>
              <a:t>there are common key elements in the definition of professionalism that must be fulfilled, the definition might varies depending on culture, law, and community needs.</a:t>
            </a:r>
          </a:p>
          <a:p>
            <a:pPr>
              <a:lnSpc>
                <a:spcPct val="90000"/>
              </a:lnSpc>
              <a:buNone/>
              <a:defRPr/>
            </a:pPr>
            <a:endParaRPr lang="en-US" sz="2800" b="1" dirty="0" smtClean="0">
              <a:solidFill>
                <a:srgbClr val="0070C0"/>
              </a:solidFill>
            </a:endParaRPr>
          </a:p>
          <a:p>
            <a:endParaRPr lang="en-US" dirty="0">
              <a:solidFill>
                <a:srgbClr val="0070C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D60093"/>
                </a:solidFill>
              </a:rPr>
              <a:t>Definitions</a:t>
            </a:r>
            <a:r>
              <a:rPr lang="en-US" dirty="0" smtClean="0">
                <a:solidFill>
                  <a:schemeClr val="accent1"/>
                </a:solidFill>
              </a:rPr>
              <a:t>, cont.</a:t>
            </a:r>
            <a:endParaRPr lang="en-US" dirty="0">
              <a:solidFill>
                <a:schemeClr val="accent1"/>
              </a:solidFill>
            </a:endParaRPr>
          </a:p>
        </p:txBody>
      </p:sp>
      <p:sp>
        <p:nvSpPr>
          <p:cNvPr id="3" name="Content Placeholder 2"/>
          <p:cNvSpPr>
            <a:spLocks noGrp="1"/>
          </p:cNvSpPr>
          <p:nvPr>
            <p:ph idx="1"/>
          </p:nvPr>
        </p:nvSpPr>
        <p:spPr>
          <a:xfrm>
            <a:off x="762001" y="2133600"/>
            <a:ext cx="7772400" cy="3777622"/>
          </a:xfrm>
        </p:spPr>
        <p:txBody>
          <a:bodyPr>
            <a:normAutofit/>
          </a:bodyPr>
          <a:lstStyle/>
          <a:p>
            <a:pPr>
              <a:lnSpc>
                <a:spcPct val="90000"/>
              </a:lnSpc>
              <a:defRPr/>
            </a:pPr>
            <a:r>
              <a:rPr lang="en-GB" sz="2800" dirty="0" smtClean="0">
                <a:latin typeface="Times New Roman" pitchFamily="18" charset="0"/>
              </a:rPr>
              <a:t>It is also the measure that could be used to assess our performance by our patients, colleagues, and the profession. </a:t>
            </a:r>
          </a:p>
          <a:p>
            <a:pPr>
              <a:lnSpc>
                <a:spcPct val="90000"/>
              </a:lnSpc>
              <a:defRPr/>
            </a:pPr>
            <a:endParaRPr lang="en-GB" sz="2800" dirty="0">
              <a:latin typeface="Times New Roman" pitchFamily="18" charset="0"/>
            </a:endParaRPr>
          </a:p>
          <a:p>
            <a:pPr marL="0" indent="0">
              <a:lnSpc>
                <a:spcPct val="90000"/>
              </a:lnSpc>
              <a:buNone/>
              <a:defRPr/>
            </a:pPr>
            <a:r>
              <a:rPr lang="en-US" sz="2800" b="1" dirty="0" smtClean="0">
                <a:latin typeface="Times New Roman" pitchFamily="18" charset="0"/>
              </a:rPr>
              <a:t>What </a:t>
            </a:r>
            <a:r>
              <a:rPr lang="en-US" sz="2800" b="1" dirty="0">
                <a:latin typeface="Times New Roman" pitchFamily="18" charset="0"/>
              </a:rPr>
              <a:t>resources would you use to help you in identifying the definition of professionalism</a:t>
            </a:r>
            <a:r>
              <a:rPr lang="en-US" sz="2800" b="1" dirty="0" smtClean="0">
                <a:latin typeface="Times New Roman" pitchFamily="18" charset="0"/>
              </a:rPr>
              <a:t>?</a:t>
            </a:r>
            <a:endParaRPr lang="en-US" sz="2800" b="1" dirty="0">
              <a:latin typeface="Times New Roman" pitchFamily="18" charset="0"/>
            </a:endParaRPr>
          </a:p>
          <a:p>
            <a:pPr>
              <a:lnSpc>
                <a:spcPct val="90000"/>
              </a:lnSpc>
              <a:defRPr/>
            </a:pPr>
            <a:endParaRPr lang="en-GB" sz="2800" dirty="0">
              <a:latin typeface="Times New Roman" pitchFamily="18" charset="0"/>
            </a:endParaRPr>
          </a:p>
          <a:p>
            <a:pPr>
              <a:lnSpc>
                <a:spcPct val="90000"/>
              </a:lnSpc>
              <a:defRPr/>
            </a:pPr>
            <a:endParaRPr lang="en-GB" sz="2800" dirty="0" smtClean="0">
              <a:latin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Professionalism Course</a:t>
            </a:r>
            <a:endParaRPr lang="en-US" b="1" dirty="0">
              <a:solidFill>
                <a:srgbClr val="C00000"/>
              </a:solidFill>
            </a:endParaRPr>
          </a:p>
        </p:txBody>
      </p:sp>
      <p:sp>
        <p:nvSpPr>
          <p:cNvPr id="3" name="Content Placeholder 2"/>
          <p:cNvSpPr>
            <a:spLocks noGrp="1"/>
          </p:cNvSpPr>
          <p:nvPr>
            <p:ph idx="1"/>
          </p:nvPr>
        </p:nvSpPr>
        <p:spPr/>
        <p:txBody>
          <a:bodyPr>
            <a:normAutofit/>
          </a:bodyPr>
          <a:lstStyle/>
          <a:p>
            <a:r>
              <a:rPr lang="en-US" b="1" dirty="0" smtClean="0"/>
              <a:t>Course title             :   Professionalism</a:t>
            </a:r>
          </a:p>
          <a:p>
            <a:r>
              <a:rPr lang="en-US" b="1" dirty="0" smtClean="0"/>
              <a:t>Code                       :  SKL 221</a:t>
            </a:r>
          </a:p>
          <a:p>
            <a:r>
              <a:rPr lang="en-US" b="1" dirty="0" smtClean="0"/>
              <a:t>Target                      :  Second year medical students</a:t>
            </a:r>
          </a:p>
          <a:p>
            <a:r>
              <a:rPr lang="en-US" b="1" dirty="0" smtClean="0"/>
              <a:t>Course duration     :   </a:t>
            </a:r>
            <a:r>
              <a:rPr lang="en-US" b="1" dirty="0" smtClean="0">
                <a:solidFill>
                  <a:srgbClr val="FF0000"/>
                </a:solidFill>
              </a:rPr>
              <a:t>First semester </a:t>
            </a:r>
          </a:p>
          <a:p>
            <a:r>
              <a:rPr lang="en-US" b="1" dirty="0" smtClean="0"/>
              <a:t>Credit hours            :   6 hours</a:t>
            </a:r>
          </a:p>
          <a:p>
            <a:endParaRPr lang="en-US" b="1" dirty="0"/>
          </a:p>
          <a:p>
            <a:pPr marL="0" indent="0">
              <a:buNone/>
            </a:pPr>
            <a:r>
              <a:rPr lang="en-US" i="1" u="sng" dirty="0" smtClean="0">
                <a:solidFill>
                  <a:schemeClr val="accent3"/>
                </a:solidFill>
              </a:rPr>
              <a:t>Note</a:t>
            </a:r>
            <a:r>
              <a:rPr lang="en-US" dirty="0" smtClean="0">
                <a:solidFill>
                  <a:schemeClr val="accent3"/>
                </a:solidFill>
              </a:rPr>
              <a:t> : ( patient safety topics to be given during the second semester with different objectives and topics)</a:t>
            </a:r>
            <a:endParaRPr lang="en-US" dirty="0">
              <a:solidFill>
                <a:schemeClr val="accent3"/>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D60093"/>
                </a:solidFill>
              </a:rPr>
              <a:t>Definitions </a:t>
            </a:r>
            <a:r>
              <a:rPr lang="en-US" dirty="0" smtClean="0"/>
              <a:t>, cont.</a:t>
            </a:r>
            <a:endParaRPr lang="en-US" b="1" dirty="0"/>
          </a:p>
        </p:txBody>
      </p:sp>
      <p:sp>
        <p:nvSpPr>
          <p:cNvPr id="3" name="Content Placeholder 2"/>
          <p:cNvSpPr>
            <a:spLocks noGrp="1"/>
          </p:cNvSpPr>
          <p:nvPr>
            <p:ph idx="1"/>
          </p:nvPr>
        </p:nvSpPr>
        <p:spPr>
          <a:xfrm>
            <a:off x="1295400" y="1447800"/>
            <a:ext cx="7239000" cy="4495800"/>
          </a:xfrm>
        </p:spPr>
        <p:txBody>
          <a:bodyPr/>
          <a:lstStyle/>
          <a:p>
            <a:r>
              <a:rPr lang="en-GB" sz="2800" b="1" dirty="0" smtClean="0">
                <a:latin typeface="Times New Roman" pitchFamily="18" charset="0"/>
              </a:rPr>
              <a:t>The resources for defining professionalism might include</a:t>
            </a:r>
            <a:r>
              <a:rPr lang="en-GB" sz="2800" dirty="0" smtClean="0">
                <a:latin typeface="Times New Roman" pitchFamily="18" charset="0"/>
              </a:rPr>
              <a:t>:</a:t>
            </a:r>
          </a:p>
          <a:p>
            <a:pPr>
              <a:lnSpc>
                <a:spcPct val="150000"/>
              </a:lnSpc>
            </a:pPr>
            <a:r>
              <a:rPr lang="en-GB" sz="2800" dirty="0" smtClean="0">
                <a:latin typeface="Times New Roman" pitchFamily="18" charset="0"/>
              </a:rPr>
              <a:t>Literature, published research papers, legal and ethical documents, as well as disciplinary action documents in the hospital, and workplace (These documents are confidential).</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52400"/>
            <a:ext cx="6589199" cy="1280890"/>
          </a:xfrm>
        </p:spPr>
        <p:txBody>
          <a:bodyPr>
            <a:normAutofit/>
          </a:bodyPr>
          <a:lstStyle/>
          <a:p>
            <a:r>
              <a:rPr lang="en-US" b="1" dirty="0" smtClean="0">
                <a:solidFill>
                  <a:srgbClr val="C00000"/>
                </a:solidFill>
              </a:rPr>
              <a:t>Definition of Professionalism</a:t>
            </a:r>
            <a:endParaRPr lang="en-US" dirty="0"/>
          </a:p>
        </p:txBody>
      </p:sp>
      <p:sp>
        <p:nvSpPr>
          <p:cNvPr id="3" name="Content Placeholder 2"/>
          <p:cNvSpPr>
            <a:spLocks noGrp="1"/>
          </p:cNvSpPr>
          <p:nvPr>
            <p:ph idx="1"/>
          </p:nvPr>
        </p:nvSpPr>
        <p:spPr>
          <a:xfrm>
            <a:off x="1752600" y="914400"/>
            <a:ext cx="6591985" cy="5715000"/>
          </a:xfrm>
        </p:spPr>
        <p:txBody>
          <a:bodyPr>
            <a:noAutofit/>
          </a:bodyPr>
          <a:lstStyle/>
          <a:p>
            <a:pPr>
              <a:defRPr/>
            </a:pPr>
            <a:r>
              <a:rPr lang="en-US" b="1" dirty="0" smtClean="0">
                <a:solidFill>
                  <a:srgbClr val="C00000"/>
                </a:solidFill>
              </a:rPr>
              <a:t>Profession</a:t>
            </a:r>
            <a:r>
              <a:rPr lang="en-US" dirty="0" smtClean="0"/>
              <a:t> is an occupation whose core elements is work, based on the mastery of a complex body of knowledge and skills. </a:t>
            </a:r>
          </a:p>
          <a:p>
            <a:pPr algn="r">
              <a:buNone/>
              <a:defRPr/>
            </a:pPr>
            <a:r>
              <a:rPr lang="en-US" b="1" dirty="0" smtClean="0"/>
              <a:t> </a:t>
            </a:r>
            <a:r>
              <a:rPr lang="en-US" b="1" i="1" dirty="0" smtClean="0">
                <a:solidFill>
                  <a:srgbClr val="00B050"/>
                </a:solidFill>
              </a:rPr>
              <a:t>Oxford English Dictionary</a:t>
            </a:r>
          </a:p>
          <a:p>
            <a:pPr>
              <a:defRPr/>
            </a:pPr>
            <a:r>
              <a:rPr lang="en-US" b="1" dirty="0" smtClean="0">
                <a:solidFill>
                  <a:srgbClr val="C00000"/>
                </a:solidFill>
              </a:rPr>
              <a:t>Profession</a:t>
            </a:r>
            <a:r>
              <a:rPr lang="en-US" b="1" dirty="0" smtClean="0">
                <a:solidFill>
                  <a:schemeClr val="tx2">
                    <a:lumMod val="50000"/>
                  </a:schemeClr>
                </a:solidFill>
              </a:rPr>
              <a:t> is the conduct, aims, or qualities that characterize a person in a work setting or profession</a:t>
            </a:r>
          </a:p>
          <a:p>
            <a:pPr>
              <a:defRPr/>
            </a:pPr>
            <a:endParaRPr lang="en-US" dirty="0" smtClean="0"/>
          </a:p>
          <a:p>
            <a:pPr>
              <a:defRPr/>
            </a:pPr>
            <a:r>
              <a:rPr lang="en-US" b="1" dirty="0" smtClean="0">
                <a:solidFill>
                  <a:srgbClr val="C00000"/>
                </a:solidFill>
              </a:rPr>
              <a:t>Professionalism</a:t>
            </a:r>
            <a:r>
              <a:rPr lang="en-US" dirty="0" smtClean="0"/>
              <a:t> “constituting those </a:t>
            </a:r>
            <a:r>
              <a:rPr lang="en-US" i="1" u="sng" dirty="0" smtClean="0"/>
              <a:t>attitude</a:t>
            </a:r>
            <a:r>
              <a:rPr lang="en-US" dirty="0" smtClean="0"/>
              <a:t> and </a:t>
            </a:r>
            <a:r>
              <a:rPr lang="en-US" i="1" u="sng" dirty="0" smtClean="0"/>
              <a:t>behaviors</a:t>
            </a:r>
            <a:r>
              <a:rPr lang="en-US" dirty="0" smtClean="0"/>
              <a:t> that serve to maintain patient interest above physician self-interest.” </a:t>
            </a:r>
          </a:p>
          <a:p>
            <a:pPr algn="r">
              <a:buNone/>
              <a:defRPr/>
            </a:pPr>
            <a:r>
              <a:rPr lang="en-US" b="1" i="1" dirty="0" smtClean="0">
                <a:solidFill>
                  <a:srgbClr val="00B050"/>
                </a:solidFill>
              </a:rPr>
              <a:t>American Board of Internal Medicine</a:t>
            </a:r>
          </a:p>
          <a:p>
            <a:pPr>
              <a:defRPr/>
            </a:pPr>
            <a:endParaRPr lang="en-US" b="1" dirty="0" smtClean="0">
              <a:solidFill>
                <a:srgbClr val="FFC000"/>
              </a:solidFill>
            </a:endParaRPr>
          </a:p>
          <a:p>
            <a:pPr>
              <a:defRPr/>
            </a:pPr>
            <a:r>
              <a:rPr lang="en-US" b="1" dirty="0" smtClean="0">
                <a:solidFill>
                  <a:srgbClr val="C00000"/>
                </a:solidFill>
              </a:rPr>
              <a:t>Professionalism</a:t>
            </a:r>
            <a:r>
              <a:rPr lang="en-US" dirty="0" smtClean="0">
                <a:solidFill>
                  <a:schemeClr val="accent6">
                    <a:lumMod val="75000"/>
                  </a:schemeClr>
                </a:solidFill>
              </a:rPr>
              <a:t> </a:t>
            </a:r>
            <a:r>
              <a:rPr lang="en-US" dirty="0" smtClean="0"/>
              <a:t>is exhibited by one of the </a:t>
            </a:r>
            <a:r>
              <a:rPr lang="en-US" i="1" u="sng" dirty="0" smtClean="0"/>
              <a:t>professional character, spirit  , methods</a:t>
            </a:r>
            <a:r>
              <a:rPr lang="en-US" dirty="0" smtClean="0"/>
              <a:t> or the standing practice , or methods of a professional as distinguished from an amateur</a:t>
            </a:r>
            <a:r>
              <a:rPr lang="en-US" i="1" dirty="0" smtClean="0"/>
              <a:t>’’.                                                       </a:t>
            </a:r>
            <a:r>
              <a:rPr lang="en-US" b="1" i="1" dirty="0" smtClean="0">
                <a:solidFill>
                  <a:srgbClr val="00B050"/>
                </a:solidFill>
              </a:rPr>
              <a:t>American College Dictionary</a:t>
            </a:r>
          </a:p>
          <a:p>
            <a:endParaRPr lang="en-US" sz="1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D60093"/>
                </a:solidFill>
              </a:rPr>
              <a:t>Definition </a:t>
            </a:r>
            <a:r>
              <a:rPr lang="en-US" dirty="0" smtClean="0"/>
              <a:t>,cont.</a:t>
            </a:r>
            <a:endParaRPr lang="en-US" dirty="0"/>
          </a:p>
        </p:txBody>
      </p:sp>
      <p:sp>
        <p:nvSpPr>
          <p:cNvPr id="3" name="Rectangle 2"/>
          <p:cNvSpPr/>
          <p:nvPr/>
        </p:nvSpPr>
        <p:spPr>
          <a:xfrm>
            <a:off x="533400" y="2136338"/>
            <a:ext cx="7620000" cy="3662541"/>
          </a:xfrm>
          <a:prstGeom prst="rect">
            <a:avLst/>
          </a:prstGeom>
        </p:spPr>
        <p:txBody>
          <a:bodyPr wrap="square">
            <a:spAutoFit/>
          </a:bodyPr>
          <a:lstStyle/>
          <a:p>
            <a:r>
              <a:rPr lang="en-US" sz="2400" b="1" dirty="0" smtClean="0">
                <a:solidFill>
                  <a:srgbClr val="0070C0"/>
                </a:solidFill>
              </a:rPr>
              <a:t>MEDICINE</a:t>
            </a:r>
            <a:r>
              <a:rPr lang="en-US" sz="2400" dirty="0" smtClean="0"/>
              <a:t> is a vocation in which a doctor’s knowledge, clinical skills ,and judgment are put in the service of protecting and restoring human well-being.</a:t>
            </a:r>
          </a:p>
          <a:p>
            <a:endParaRPr lang="en-US" dirty="0" smtClean="0"/>
          </a:p>
          <a:p>
            <a:endParaRPr lang="en-US" dirty="0" smtClean="0"/>
          </a:p>
          <a:p>
            <a:r>
              <a:rPr lang="en-US" sz="2400" dirty="0" smtClean="0">
                <a:solidFill>
                  <a:srgbClr val="C00000"/>
                </a:solidFill>
              </a:rPr>
              <a:t>The purpose of definitions is to realize the partnership between a patient and doctor. It is based on mutual respect ,individual responsibility and appropriate accountability</a:t>
            </a:r>
            <a:r>
              <a:rPr lang="en-US" sz="2800" dirty="0" smtClean="0">
                <a:solidFill>
                  <a:srgbClr val="C00000"/>
                </a:solidFill>
              </a:rPr>
              <a:t>.</a:t>
            </a:r>
            <a:endParaRPr lang="en-US" sz="2800" dirty="0">
              <a:solidFill>
                <a:srgbClr val="C00000"/>
              </a:solidFill>
            </a:endParaRPr>
          </a:p>
        </p:txBody>
      </p:sp>
      <p:pic>
        <p:nvPicPr>
          <p:cNvPr id="4" name="Picture 3"/>
          <p:cNvPicPr>
            <a:picLocks noChangeAspect="1"/>
          </p:cNvPicPr>
          <p:nvPr/>
        </p:nvPicPr>
        <p:blipFill>
          <a:blip r:embed="rId2"/>
          <a:stretch>
            <a:fillRect/>
          </a:stretch>
        </p:blipFill>
        <p:spPr>
          <a:xfrm>
            <a:off x="6172200" y="533400"/>
            <a:ext cx="2481287" cy="1292464"/>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Holy Quran &amp; </a:t>
            </a:r>
            <a:r>
              <a:rPr lang="en-US" b="1" dirty="0" err="1" smtClean="0"/>
              <a:t>Hadith</a:t>
            </a:r>
            <a:endParaRPr lang="en-US" b="1" dirty="0"/>
          </a:p>
        </p:txBody>
      </p:sp>
      <p:sp>
        <p:nvSpPr>
          <p:cNvPr id="3" name="Rectangle 2"/>
          <p:cNvSpPr/>
          <p:nvPr/>
        </p:nvSpPr>
        <p:spPr>
          <a:xfrm>
            <a:off x="914400" y="1524000"/>
            <a:ext cx="7239000" cy="5078313"/>
          </a:xfrm>
          <a:prstGeom prst="rect">
            <a:avLst/>
          </a:prstGeom>
        </p:spPr>
        <p:txBody>
          <a:bodyPr wrap="square">
            <a:spAutoFit/>
          </a:bodyPr>
          <a:lstStyle/>
          <a:p>
            <a:pPr>
              <a:lnSpc>
                <a:spcPct val="150000"/>
              </a:lnSpc>
            </a:pPr>
            <a:r>
              <a:rPr lang="en-US" sz="2400" b="1" dirty="0" smtClean="0"/>
              <a:t>The holy Quran and Al-Hadith </a:t>
            </a:r>
            <a:r>
              <a:rPr lang="en-US" sz="2400" dirty="0" smtClean="0"/>
              <a:t>have stated that Muslims have duty to care for the sick and this often referred to  ‘‘</a:t>
            </a:r>
            <a:r>
              <a:rPr lang="en-US" sz="2400" b="1" dirty="0" smtClean="0"/>
              <a:t>Medicine of Prophet’.</a:t>
            </a:r>
          </a:p>
          <a:p>
            <a:pPr>
              <a:lnSpc>
                <a:spcPct val="150000"/>
              </a:lnSpc>
            </a:pPr>
            <a:r>
              <a:rPr lang="en-US" sz="2400" dirty="0" smtClean="0">
                <a:solidFill>
                  <a:srgbClr val="C00000"/>
                </a:solidFill>
              </a:rPr>
              <a:t>According to the sayings of the Prophet Mohamed’ </a:t>
            </a:r>
            <a:r>
              <a:rPr lang="en-US" sz="2400" i="1" dirty="0" smtClean="0">
                <a:solidFill>
                  <a:srgbClr val="C00000"/>
                </a:solidFill>
              </a:rPr>
              <a:t>peace be upon him</a:t>
            </a:r>
            <a:r>
              <a:rPr lang="en-US" sz="2400" dirty="0" smtClean="0">
                <a:solidFill>
                  <a:srgbClr val="C00000"/>
                </a:solidFill>
              </a:rPr>
              <a:t>’ that ‘Allah has sent a cure for aliment and that it was the duty of Muslim to care of the body and spirit.</a:t>
            </a:r>
          </a:p>
          <a:p>
            <a:pPr>
              <a:lnSpc>
                <a:spcPct val="150000"/>
              </a:lnSpc>
            </a:pPr>
            <a:r>
              <a:rPr lang="en-US" sz="2400" b="1" dirty="0" smtClean="0">
                <a:solidFill>
                  <a:srgbClr val="0070C0"/>
                </a:solidFill>
              </a:rPr>
              <a:t>This includes improving the quality of care and ensures access of healthcare to every body.</a:t>
            </a:r>
            <a:endParaRPr lang="en-US" sz="2400" dirty="0">
              <a:solidFill>
                <a:srgbClr val="0070C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589199" cy="1280890"/>
          </a:xfrm>
        </p:spPr>
        <p:txBody>
          <a:bodyPr>
            <a:normAutofit/>
          </a:bodyPr>
          <a:lstStyle/>
          <a:p>
            <a:r>
              <a:rPr lang="en-US" b="1" dirty="0" smtClean="0">
                <a:solidFill>
                  <a:srgbClr val="C00000"/>
                </a:solidFill>
              </a:rPr>
              <a:t>Why Professionalism Is Important?</a:t>
            </a:r>
            <a:endParaRPr lang="en-US" b="1" dirty="0">
              <a:solidFill>
                <a:srgbClr val="C00000"/>
              </a:solidFill>
            </a:endParaRPr>
          </a:p>
        </p:txBody>
      </p:sp>
      <p:sp>
        <p:nvSpPr>
          <p:cNvPr id="3" name="Content Placeholder 2"/>
          <p:cNvSpPr>
            <a:spLocks noGrp="1"/>
          </p:cNvSpPr>
          <p:nvPr>
            <p:ph idx="1"/>
          </p:nvPr>
        </p:nvSpPr>
        <p:spPr>
          <a:xfrm>
            <a:off x="1828800" y="1600200"/>
            <a:ext cx="6591985" cy="4876800"/>
          </a:xfrm>
        </p:spPr>
        <p:txBody>
          <a:bodyPr>
            <a:normAutofit/>
          </a:bodyPr>
          <a:lstStyle/>
          <a:p>
            <a:pPr>
              <a:lnSpc>
                <a:spcPct val="150000"/>
              </a:lnSpc>
            </a:pPr>
            <a:r>
              <a:rPr lang="en-US" sz="2000" dirty="0" smtClean="0"/>
              <a:t>There is a great increase in interest in developing medical professionalism of the students.</a:t>
            </a:r>
          </a:p>
          <a:p>
            <a:pPr>
              <a:lnSpc>
                <a:spcPct val="150000"/>
              </a:lnSpc>
            </a:pPr>
            <a:endParaRPr lang="en-US" sz="2000" dirty="0" smtClean="0"/>
          </a:p>
          <a:p>
            <a:pPr>
              <a:lnSpc>
                <a:spcPct val="150000"/>
              </a:lnSpc>
            </a:pPr>
            <a:r>
              <a:rPr lang="en-US" sz="2000" dirty="0" smtClean="0"/>
              <a:t>The </a:t>
            </a:r>
            <a:r>
              <a:rPr lang="en-US" sz="2000" i="1" dirty="0" smtClean="0"/>
              <a:t>ethical </a:t>
            </a:r>
            <a:r>
              <a:rPr lang="en-US" sz="2000" dirty="0" smtClean="0"/>
              <a:t>demands upon medical profession have increased due to changes in the traditional modes of health care delivery, increased complexity in the methods of reimbursement, and developing national trends toward managed care.</a:t>
            </a:r>
          </a:p>
          <a:p>
            <a:endParaRPr lang="en-US" b="1" dirty="0" smtClean="0">
              <a:solidFill>
                <a:srgbClr val="00206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solidFill>
                  <a:srgbClr val="C00000"/>
                </a:solidFill>
              </a:rPr>
              <a:t>Why Professionalism Is Important? </a:t>
            </a:r>
            <a:r>
              <a:rPr lang="en-US" dirty="0" smtClean="0">
                <a:solidFill>
                  <a:schemeClr val="tx1"/>
                </a:solidFill>
              </a:rPr>
              <a:t>cont.</a:t>
            </a:r>
            <a:endParaRPr lang="en-US" dirty="0">
              <a:solidFill>
                <a:schemeClr val="tx1"/>
              </a:solidFill>
            </a:endParaRPr>
          </a:p>
        </p:txBody>
      </p:sp>
      <p:sp>
        <p:nvSpPr>
          <p:cNvPr id="3" name="Content Placeholder 2"/>
          <p:cNvSpPr>
            <a:spLocks noGrp="1"/>
          </p:cNvSpPr>
          <p:nvPr>
            <p:ph idx="1"/>
          </p:nvPr>
        </p:nvSpPr>
        <p:spPr>
          <a:xfrm>
            <a:off x="1942415" y="1905000"/>
            <a:ext cx="6591985" cy="4419600"/>
          </a:xfrm>
        </p:spPr>
        <p:txBody>
          <a:bodyPr>
            <a:normAutofit/>
          </a:bodyPr>
          <a:lstStyle/>
          <a:p>
            <a:pPr>
              <a:lnSpc>
                <a:spcPct val="150000"/>
              </a:lnSpc>
            </a:pPr>
            <a:r>
              <a:rPr lang="en-US" dirty="0" smtClean="0"/>
              <a:t>Most people desire to be treated by physicians who, in addition to being competent ,care deeply about their patients.</a:t>
            </a:r>
          </a:p>
          <a:p>
            <a:pPr>
              <a:lnSpc>
                <a:spcPct val="150000"/>
              </a:lnSpc>
            </a:pPr>
            <a:endParaRPr lang="en-US" dirty="0" smtClean="0"/>
          </a:p>
          <a:p>
            <a:pPr>
              <a:lnSpc>
                <a:spcPct val="150000"/>
              </a:lnSpc>
            </a:pPr>
            <a:r>
              <a:rPr lang="en-US" dirty="0" smtClean="0"/>
              <a:t>Professionalism and humanism sometimes confused as being synonymous.</a:t>
            </a:r>
          </a:p>
          <a:p>
            <a:pPr>
              <a:lnSpc>
                <a:spcPct val="150000"/>
              </a:lnSpc>
            </a:pPr>
            <a:endParaRPr lang="en-US" dirty="0" smtClean="0"/>
          </a:p>
          <a:p>
            <a:pPr>
              <a:lnSpc>
                <a:spcPct val="150000"/>
              </a:lnSpc>
            </a:pPr>
            <a:r>
              <a:rPr lang="en-US" dirty="0" smtClean="0"/>
              <a:t>Professionalism is not only about being competent and skillful but also </a:t>
            </a:r>
            <a:r>
              <a:rPr lang="en-US" i="1" dirty="0" smtClean="0"/>
              <a:t>behaving in an ethical way.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6589199" cy="1280890"/>
          </a:xfrm>
        </p:spPr>
        <p:txBody>
          <a:bodyPr/>
          <a:lstStyle/>
          <a:p>
            <a:r>
              <a:rPr lang="en-US" b="1" dirty="0" smtClean="0">
                <a:solidFill>
                  <a:srgbClr val="C00000"/>
                </a:solidFill>
              </a:rPr>
              <a:t>Professionalism In Medicine</a:t>
            </a:r>
            <a:endParaRPr lang="en-US" b="1" dirty="0">
              <a:solidFill>
                <a:srgbClr val="C00000"/>
              </a:solidFill>
            </a:endParaRPr>
          </a:p>
        </p:txBody>
      </p:sp>
      <p:sp>
        <p:nvSpPr>
          <p:cNvPr id="3" name="Content Placeholder 2"/>
          <p:cNvSpPr>
            <a:spLocks noGrp="1"/>
          </p:cNvSpPr>
          <p:nvPr>
            <p:ph idx="1"/>
          </p:nvPr>
        </p:nvSpPr>
        <p:spPr>
          <a:xfrm>
            <a:off x="1600200" y="990600"/>
            <a:ext cx="7315200" cy="5715000"/>
          </a:xfrm>
        </p:spPr>
        <p:txBody>
          <a:bodyPr>
            <a:normAutofit fontScale="55000" lnSpcReduction="20000"/>
          </a:bodyPr>
          <a:lstStyle/>
          <a:p>
            <a:pPr>
              <a:lnSpc>
                <a:spcPct val="170000"/>
              </a:lnSpc>
            </a:pPr>
            <a:r>
              <a:rPr lang="en-US" sz="3300" dirty="0" smtClean="0"/>
              <a:t>Professionalism embodies </a:t>
            </a:r>
            <a:r>
              <a:rPr lang="en-US" sz="3300" b="1" u="sng" dirty="0" smtClean="0"/>
              <a:t>the relationship between medicine and society</a:t>
            </a:r>
            <a:r>
              <a:rPr lang="en-US" sz="3300" dirty="0" smtClean="0"/>
              <a:t> as it forms the basis of patient –physician trust. It attempts to make tangible certain attitudes, behaviors , and characteristics that are desirable among the medical profession.</a:t>
            </a:r>
          </a:p>
          <a:p>
            <a:pPr algn="r">
              <a:lnSpc>
                <a:spcPct val="170000"/>
              </a:lnSpc>
              <a:buFont typeface="Arial" charset="0"/>
              <a:buNone/>
            </a:pPr>
            <a:r>
              <a:rPr lang="en-US" b="1" i="1" dirty="0" smtClean="0">
                <a:solidFill>
                  <a:srgbClr val="0070C0"/>
                </a:solidFill>
              </a:rPr>
              <a:t>University of Ottawa,2012 </a:t>
            </a:r>
            <a:endParaRPr lang="en-US" sz="1400" i="1" dirty="0" smtClean="0">
              <a:solidFill>
                <a:srgbClr val="0070C0"/>
              </a:solidFill>
            </a:endParaRPr>
          </a:p>
          <a:p>
            <a:pPr>
              <a:lnSpc>
                <a:spcPct val="170000"/>
              </a:lnSpc>
            </a:pPr>
            <a:r>
              <a:rPr lang="en-US" sz="3300" dirty="0" smtClean="0"/>
              <a:t>Medical professionalism is the ‘</a:t>
            </a:r>
            <a:r>
              <a:rPr lang="en-US" sz="3300" b="1" i="1" dirty="0" smtClean="0"/>
              <a:t>heart and soul of medicine</a:t>
            </a:r>
            <a:r>
              <a:rPr lang="en-US" sz="3300" dirty="0" smtClean="0"/>
              <a:t>.’ more than adherence to a set of medical ethics , it is the daily expression of what originally attracted them to the field –a desire to help people and to help society as a whole by providing quality health care</a:t>
            </a:r>
            <a:r>
              <a:rPr lang="en-US" sz="2800" dirty="0" smtClean="0"/>
              <a:t>.</a:t>
            </a:r>
          </a:p>
          <a:p>
            <a:pPr>
              <a:lnSpc>
                <a:spcPct val="170000"/>
              </a:lnSpc>
              <a:buNone/>
            </a:pPr>
            <a:r>
              <a:rPr lang="en-US" sz="1600" b="1" i="1" dirty="0" smtClean="0">
                <a:solidFill>
                  <a:srgbClr val="0070C0"/>
                </a:solidFill>
              </a:rPr>
              <a:t>                                            </a:t>
            </a:r>
            <a:r>
              <a:rPr lang="en-US" b="1" i="1" dirty="0" smtClean="0">
                <a:solidFill>
                  <a:srgbClr val="0070C0"/>
                </a:solidFill>
              </a:rPr>
              <a:t>          Advancing medical professionalism to improve health care.  ABIM Foundation , 2013</a:t>
            </a:r>
            <a:endParaRPr lang="en-US"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Concepts of Professionalism</a:t>
            </a:r>
            <a:endParaRPr lang="en-US" b="1" dirty="0">
              <a:solidFill>
                <a:srgbClr val="C00000"/>
              </a:solidFill>
            </a:endParaRPr>
          </a:p>
        </p:txBody>
      </p:sp>
      <p:sp>
        <p:nvSpPr>
          <p:cNvPr id="3" name="Content Placeholder 2"/>
          <p:cNvSpPr>
            <a:spLocks noGrp="1"/>
          </p:cNvSpPr>
          <p:nvPr>
            <p:ph idx="1"/>
          </p:nvPr>
        </p:nvSpPr>
        <p:spPr>
          <a:xfrm>
            <a:off x="1942415" y="2133600"/>
            <a:ext cx="6896785" cy="3962400"/>
          </a:xfrm>
        </p:spPr>
        <p:txBody>
          <a:bodyPr>
            <a:normAutofit lnSpcReduction="10000"/>
          </a:bodyPr>
          <a:lstStyle/>
          <a:p>
            <a:pPr>
              <a:lnSpc>
                <a:spcPct val="150000"/>
              </a:lnSpc>
            </a:pPr>
            <a:r>
              <a:rPr lang="en-US" b="1" dirty="0" smtClean="0">
                <a:solidFill>
                  <a:srgbClr val="002060"/>
                </a:solidFill>
              </a:rPr>
              <a:t>Professionals</a:t>
            </a:r>
            <a:r>
              <a:rPr lang="en-US" b="1" dirty="0" smtClean="0">
                <a:solidFill>
                  <a:srgbClr val="C00000"/>
                </a:solidFill>
              </a:rPr>
              <a:t> </a:t>
            </a:r>
            <a:r>
              <a:rPr lang="en-US" dirty="0" smtClean="0">
                <a:solidFill>
                  <a:srgbClr val="C00000"/>
                </a:solidFill>
              </a:rPr>
              <a:t> </a:t>
            </a:r>
            <a:r>
              <a:rPr lang="en-US" dirty="0" smtClean="0">
                <a:solidFill>
                  <a:srgbClr val="002060"/>
                </a:solidFill>
              </a:rPr>
              <a:t>have </a:t>
            </a:r>
            <a:r>
              <a:rPr lang="en-US" i="1" dirty="0" smtClean="0">
                <a:solidFill>
                  <a:srgbClr val="002060"/>
                </a:solidFill>
              </a:rPr>
              <a:t>codes, guidelines, creeds, oaths</a:t>
            </a:r>
            <a:r>
              <a:rPr lang="en-US" dirty="0" smtClean="0">
                <a:solidFill>
                  <a:srgbClr val="002060"/>
                </a:solidFill>
              </a:rPr>
              <a:t>, </a:t>
            </a:r>
            <a:r>
              <a:rPr lang="en-US" i="1" dirty="0" smtClean="0">
                <a:solidFill>
                  <a:srgbClr val="002060"/>
                </a:solidFill>
              </a:rPr>
              <a:t>commitments</a:t>
            </a:r>
            <a:r>
              <a:rPr lang="en-US" dirty="0" smtClean="0">
                <a:solidFill>
                  <a:srgbClr val="002060"/>
                </a:solidFill>
              </a:rPr>
              <a:t> statements, belief statement such as statement on </a:t>
            </a:r>
            <a:r>
              <a:rPr lang="en-US" i="1" dirty="0" smtClean="0">
                <a:solidFill>
                  <a:srgbClr val="002060"/>
                </a:solidFill>
              </a:rPr>
              <a:t>ethics</a:t>
            </a:r>
            <a:r>
              <a:rPr lang="en-US" dirty="0" smtClean="0">
                <a:solidFill>
                  <a:srgbClr val="002060"/>
                </a:solidFill>
              </a:rPr>
              <a:t>.</a:t>
            </a:r>
          </a:p>
          <a:p>
            <a:pPr>
              <a:lnSpc>
                <a:spcPct val="150000"/>
              </a:lnSpc>
            </a:pPr>
            <a:r>
              <a:rPr lang="en-US" b="1" dirty="0" smtClean="0">
                <a:solidFill>
                  <a:srgbClr val="0066CC"/>
                </a:solidFill>
              </a:rPr>
              <a:t>Professionals</a:t>
            </a:r>
            <a:r>
              <a:rPr lang="en-US" dirty="0" smtClean="0">
                <a:solidFill>
                  <a:srgbClr val="0066CC"/>
                </a:solidFill>
              </a:rPr>
              <a:t> in many professions are </a:t>
            </a:r>
            <a:r>
              <a:rPr lang="en-US" i="1" dirty="0" smtClean="0">
                <a:solidFill>
                  <a:srgbClr val="0066CC"/>
                </a:solidFill>
              </a:rPr>
              <a:t>licensed,</a:t>
            </a:r>
            <a:r>
              <a:rPr lang="en-US" dirty="0" smtClean="0">
                <a:solidFill>
                  <a:srgbClr val="0066CC"/>
                </a:solidFill>
              </a:rPr>
              <a:t> </a:t>
            </a:r>
            <a:r>
              <a:rPr lang="en-US" i="1" dirty="0" smtClean="0">
                <a:solidFill>
                  <a:srgbClr val="0066CC"/>
                </a:solidFill>
              </a:rPr>
              <a:t>certified </a:t>
            </a:r>
            <a:r>
              <a:rPr lang="en-US" dirty="0" smtClean="0">
                <a:solidFill>
                  <a:srgbClr val="0066CC"/>
                </a:solidFill>
              </a:rPr>
              <a:t>and specific initial and </a:t>
            </a:r>
            <a:r>
              <a:rPr lang="en-US" i="1" dirty="0" smtClean="0">
                <a:solidFill>
                  <a:srgbClr val="0066CC"/>
                </a:solidFill>
              </a:rPr>
              <a:t>advanced education</a:t>
            </a:r>
            <a:r>
              <a:rPr lang="en-US" dirty="0" smtClean="0">
                <a:solidFill>
                  <a:srgbClr val="0066CC"/>
                </a:solidFill>
              </a:rPr>
              <a:t>, many require both initial and ongoing testing for admission and maintaining membership.</a:t>
            </a:r>
          </a:p>
          <a:p>
            <a:pPr>
              <a:lnSpc>
                <a:spcPct val="150000"/>
              </a:lnSpc>
            </a:pPr>
            <a:r>
              <a:rPr lang="en-US" b="1" dirty="0" smtClean="0">
                <a:solidFill>
                  <a:srgbClr val="FF0000"/>
                </a:solidFill>
              </a:rPr>
              <a:t>Examples of professionals </a:t>
            </a:r>
            <a:r>
              <a:rPr lang="en-US" dirty="0" smtClean="0">
                <a:solidFill>
                  <a:srgbClr val="0066CC"/>
                </a:solidFill>
              </a:rPr>
              <a:t>: medical doctors, engineers, pilots, etc,..</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Key Elements of Professionalism</a:t>
            </a:r>
            <a:endParaRPr lang="en-US" b="1" dirty="0">
              <a:solidFill>
                <a:srgbClr val="C00000"/>
              </a:solidFill>
            </a:endParaRPr>
          </a:p>
        </p:txBody>
      </p:sp>
      <p:pic>
        <p:nvPicPr>
          <p:cNvPr id="4" name="Picture 4"/>
          <p:cNvPicPr>
            <a:picLocks noGrp="1" noChangeAspect="1" noChangeArrowheads="1"/>
          </p:cNvPicPr>
          <p:nvPr>
            <p:ph idx="1"/>
          </p:nvPr>
        </p:nvPicPr>
        <p:blipFill>
          <a:blip r:embed="rId2" cstate="print"/>
          <a:stretch>
            <a:fillRect/>
          </a:stretch>
        </p:blipFill>
        <p:spPr bwMode="auto">
          <a:xfrm>
            <a:off x="1676400" y="2133600"/>
            <a:ext cx="6781801" cy="403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Objectives of Key Elements</a:t>
            </a:r>
            <a:endParaRPr lang="en-US" b="1" dirty="0"/>
          </a:p>
        </p:txBody>
      </p:sp>
      <p:sp>
        <p:nvSpPr>
          <p:cNvPr id="3" name="Content Placeholder 2"/>
          <p:cNvSpPr>
            <a:spLocks noGrp="1"/>
          </p:cNvSpPr>
          <p:nvPr>
            <p:ph idx="1"/>
          </p:nvPr>
        </p:nvSpPr>
        <p:spPr>
          <a:xfrm>
            <a:off x="1942415" y="2133600"/>
            <a:ext cx="6591985" cy="4343400"/>
          </a:xfrm>
        </p:spPr>
        <p:txBody>
          <a:bodyPr>
            <a:normAutofit/>
          </a:bodyPr>
          <a:lstStyle/>
          <a:p>
            <a:pPr>
              <a:lnSpc>
                <a:spcPct val="150000"/>
              </a:lnSpc>
              <a:buFont typeface="Arial" pitchFamily="34" charset="0"/>
              <a:buChar char="•"/>
              <a:defRPr/>
            </a:pPr>
            <a:r>
              <a:rPr lang="en-US" sz="2800" dirty="0" smtClean="0"/>
              <a:t>Understand the key elements and attributes of medical/health professionalism.</a:t>
            </a:r>
          </a:p>
          <a:p>
            <a:pPr>
              <a:lnSpc>
                <a:spcPct val="150000"/>
              </a:lnSpc>
              <a:buFont typeface="Arial" pitchFamily="34" charset="0"/>
              <a:buChar char="•"/>
              <a:defRPr/>
            </a:pPr>
            <a:r>
              <a:rPr lang="en-US" sz="2800" dirty="0" smtClean="0"/>
              <a:t>Discuss practical examples (case scenarios) about professionalism and key principles learnt.</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Today’s session.</a:t>
            </a:r>
            <a:br>
              <a:rPr lang="en-US" b="1" dirty="0" smtClean="0">
                <a:solidFill>
                  <a:srgbClr val="C00000"/>
                </a:solidFill>
              </a:rPr>
            </a:br>
            <a:r>
              <a:rPr lang="en-US" b="1" dirty="0" smtClean="0">
                <a:solidFill>
                  <a:srgbClr val="C00000"/>
                </a:solidFill>
              </a:rPr>
              <a:t>Contents:</a:t>
            </a:r>
            <a:endParaRPr lang="en-US" b="1" dirty="0">
              <a:solidFill>
                <a:srgbClr val="C00000"/>
              </a:solidFill>
            </a:endParaRPr>
          </a:p>
        </p:txBody>
      </p:sp>
      <p:sp>
        <p:nvSpPr>
          <p:cNvPr id="3" name="Content Placeholder 2"/>
          <p:cNvSpPr>
            <a:spLocks noGrp="1"/>
          </p:cNvSpPr>
          <p:nvPr>
            <p:ph idx="1"/>
          </p:nvPr>
        </p:nvSpPr>
        <p:spPr/>
        <p:txBody>
          <a:bodyPr>
            <a:normAutofit/>
          </a:bodyPr>
          <a:lstStyle/>
          <a:p>
            <a:r>
              <a:rPr lang="en-US" dirty="0" smtClean="0"/>
              <a:t>Objectives of the professionalism course</a:t>
            </a:r>
          </a:p>
          <a:p>
            <a:r>
              <a:rPr lang="en-US" dirty="0" smtClean="0"/>
              <a:t>Topics /Sessions</a:t>
            </a:r>
          </a:p>
          <a:p>
            <a:r>
              <a:rPr lang="en-US" dirty="0" smtClean="0"/>
              <a:t>Teaching and learning strategies </a:t>
            </a:r>
          </a:p>
          <a:p>
            <a:r>
              <a:rPr lang="en-US" dirty="0" smtClean="0"/>
              <a:t>Student’s assessment and evaluation</a:t>
            </a:r>
          </a:p>
          <a:p>
            <a:r>
              <a:rPr lang="en-US" dirty="0" smtClean="0"/>
              <a:t>Mark distribution</a:t>
            </a:r>
          </a:p>
          <a:p>
            <a:r>
              <a:rPr lang="en-US" dirty="0" smtClean="0"/>
              <a:t>Overview about professionalism </a:t>
            </a:r>
          </a:p>
          <a:p>
            <a:r>
              <a:rPr lang="en-US" dirty="0" smtClean="0"/>
              <a:t>Key elements</a:t>
            </a:r>
          </a:p>
          <a:p>
            <a:r>
              <a:rPr lang="en-US" dirty="0" smtClean="0"/>
              <a:t>Learning resources</a:t>
            </a:r>
          </a:p>
          <a:p>
            <a:r>
              <a:rPr lang="en-US" dirty="0" smtClean="0"/>
              <a:t>Professionalism : Guide for students </a:t>
            </a:r>
          </a:p>
          <a:p>
            <a:pPr>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Key Elements of Professionalism: </a:t>
            </a:r>
            <a:r>
              <a:rPr lang="en-US" b="1" u="sng" dirty="0" smtClean="0">
                <a:solidFill>
                  <a:srgbClr val="C00000"/>
                </a:solidFill>
              </a:rPr>
              <a:t>include;</a:t>
            </a:r>
            <a:endParaRPr lang="en-US" b="1" u="sng" dirty="0">
              <a:solidFill>
                <a:srgbClr val="C00000"/>
              </a:solidFill>
            </a:endParaRPr>
          </a:p>
        </p:txBody>
      </p:sp>
      <p:sp>
        <p:nvSpPr>
          <p:cNvPr id="3" name="Content Placeholder 2"/>
          <p:cNvSpPr>
            <a:spLocks noGrp="1"/>
          </p:cNvSpPr>
          <p:nvPr>
            <p:ph idx="1"/>
          </p:nvPr>
        </p:nvSpPr>
        <p:spPr/>
        <p:txBody>
          <a:bodyPr>
            <a:normAutofit/>
          </a:bodyPr>
          <a:lstStyle/>
          <a:p>
            <a:pPr>
              <a:defRPr/>
            </a:pPr>
            <a:r>
              <a:rPr lang="en-US" sz="2800" b="1" dirty="0" smtClean="0">
                <a:solidFill>
                  <a:srgbClr val="0070C0"/>
                </a:solidFill>
              </a:rPr>
              <a:t>  Excellence.</a:t>
            </a:r>
          </a:p>
          <a:p>
            <a:pPr>
              <a:buFont typeface="Arial" pitchFamily="34" charset="0"/>
              <a:buChar char="•"/>
              <a:defRPr/>
            </a:pPr>
            <a:r>
              <a:rPr lang="en-US" sz="2800" b="1" dirty="0" smtClean="0">
                <a:solidFill>
                  <a:srgbClr val="0070C0"/>
                </a:solidFill>
              </a:rPr>
              <a:t>  Humanism.</a:t>
            </a:r>
          </a:p>
          <a:p>
            <a:pPr>
              <a:buFont typeface="Arial" pitchFamily="34" charset="0"/>
              <a:buChar char="•"/>
              <a:defRPr/>
            </a:pPr>
            <a:r>
              <a:rPr lang="en-US" sz="2800" b="1" dirty="0" smtClean="0">
                <a:solidFill>
                  <a:srgbClr val="0070C0"/>
                </a:solidFill>
              </a:rPr>
              <a:t>  Respect.</a:t>
            </a:r>
          </a:p>
          <a:p>
            <a:pPr>
              <a:buFont typeface="Arial" pitchFamily="34" charset="0"/>
              <a:buChar char="•"/>
              <a:defRPr/>
            </a:pPr>
            <a:r>
              <a:rPr lang="en-US" sz="2800" b="1" dirty="0" smtClean="0">
                <a:solidFill>
                  <a:srgbClr val="0070C0"/>
                </a:solidFill>
              </a:rPr>
              <a:t>  Accountability.</a:t>
            </a:r>
          </a:p>
          <a:p>
            <a:pPr>
              <a:buFont typeface="Arial" pitchFamily="34" charset="0"/>
              <a:buChar char="•"/>
              <a:defRPr/>
            </a:pPr>
            <a:r>
              <a:rPr lang="en-US" sz="2800" b="1" dirty="0" smtClean="0">
                <a:solidFill>
                  <a:srgbClr val="0070C0"/>
                </a:solidFill>
              </a:rPr>
              <a:t>  Altruism.</a:t>
            </a:r>
          </a:p>
          <a:p>
            <a:pPr>
              <a:buFont typeface="Arial" pitchFamily="34" charset="0"/>
              <a:buChar char="•"/>
              <a:defRPr/>
            </a:pPr>
            <a:r>
              <a:rPr lang="en-US" sz="2800" b="1" dirty="0" smtClean="0">
                <a:solidFill>
                  <a:srgbClr val="0070C0"/>
                </a:solidFill>
              </a:rPr>
              <a:t>  Integrity.</a:t>
            </a:r>
            <a:endParaRPr lang="en-US"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6589199" cy="1280890"/>
          </a:xfrm>
        </p:spPr>
        <p:txBody>
          <a:bodyPr>
            <a:normAutofit/>
          </a:bodyPr>
          <a:lstStyle/>
          <a:p>
            <a:pPr algn="ctr"/>
            <a:r>
              <a:rPr lang="en-US" b="1" dirty="0" smtClean="0">
                <a:solidFill>
                  <a:srgbClr val="C00000"/>
                </a:solidFill>
              </a:rPr>
              <a:t>Key Elements</a:t>
            </a:r>
            <a:br>
              <a:rPr lang="en-US" b="1" dirty="0" smtClean="0">
                <a:solidFill>
                  <a:srgbClr val="C00000"/>
                </a:solidFill>
              </a:rPr>
            </a:br>
            <a:r>
              <a:rPr lang="en-US" b="1" dirty="0" smtClean="0">
                <a:solidFill>
                  <a:srgbClr val="C00000"/>
                </a:solidFill>
              </a:rPr>
              <a:t> </a:t>
            </a:r>
            <a:r>
              <a:rPr lang="en-US" i="1" dirty="0" smtClean="0">
                <a:solidFill>
                  <a:srgbClr val="C00000"/>
                </a:solidFill>
              </a:rPr>
              <a:t>( Bases of Professionalism)</a:t>
            </a:r>
            <a:endParaRPr lang="en-US" i="1" dirty="0">
              <a:solidFill>
                <a:srgbClr val="C00000"/>
              </a:solidFill>
            </a:endParaRPr>
          </a:p>
        </p:txBody>
      </p:sp>
      <p:sp>
        <p:nvSpPr>
          <p:cNvPr id="3" name="Content Placeholder 2"/>
          <p:cNvSpPr>
            <a:spLocks noGrp="1"/>
          </p:cNvSpPr>
          <p:nvPr>
            <p:ph idx="1"/>
          </p:nvPr>
        </p:nvSpPr>
        <p:spPr>
          <a:xfrm>
            <a:off x="1295400" y="1600200"/>
            <a:ext cx="7619999" cy="4495800"/>
          </a:xfrm>
        </p:spPr>
        <p:txBody>
          <a:bodyPr>
            <a:normAutofit fontScale="92500"/>
          </a:bodyPr>
          <a:lstStyle/>
          <a:p>
            <a:pPr>
              <a:buFont typeface="Wingdings" panose="05000000000000000000" pitchFamily="2" charset="2"/>
              <a:buChar char="§"/>
              <a:defRPr/>
            </a:pPr>
            <a:r>
              <a:rPr lang="en-US" sz="2800" dirty="0" smtClean="0">
                <a:solidFill>
                  <a:srgbClr val="0070C0"/>
                </a:solidFill>
              </a:rPr>
              <a:t>Ethical and Legal Boundaries.</a:t>
            </a:r>
          </a:p>
          <a:p>
            <a:pPr>
              <a:buFont typeface="Wingdings" panose="05000000000000000000" pitchFamily="2" charset="2"/>
              <a:buChar char="§"/>
              <a:defRPr/>
            </a:pPr>
            <a:endParaRPr lang="en-US" sz="2800" dirty="0" smtClean="0">
              <a:solidFill>
                <a:srgbClr val="0070C0"/>
              </a:solidFill>
            </a:endParaRPr>
          </a:p>
          <a:p>
            <a:pPr>
              <a:buFont typeface="Wingdings" panose="05000000000000000000" pitchFamily="2" charset="2"/>
              <a:buChar char="§"/>
              <a:defRPr/>
            </a:pPr>
            <a:r>
              <a:rPr lang="en-US" sz="2800" dirty="0" smtClean="0">
                <a:solidFill>
                  <a:srgbClr val="0070C0"/>
                </a:solidFill>
              </a:rPr>
              <a:t>Communication and    Interpersonal Skills.</a:t>
            </a:r>
          </a:p>
          <a:p>
            <a:pPr>
              <a:buFont typeface="Wingdings" panose="05000000000000000000" pitchFamily="2" charset="2"/>
              <a:buChar char="§"/>
              <a:defRPr/>
            </a:pPr>
            <a:endParaRPr lang="en-US" sz="2800" dirty="0" smtClean="0">
              <a:solidFill>
                <a:srgbClr val="0070C0"/>
              </a:solidFill>
            </a:endParaRPr>
          </a:p>
          <a:p>
            <a:pPr>
              <a:buFont typeface="Wingdings" panose="05000000000000000000" pitchFamily="2" charset="2"/>
              <a:buChar char="§"/>
              <a:defRPr/>
            </a:pPr>
            <a:r>
              <a:rPr lang="en-US" sz="2800" dirty="0" smtClean="0">
                <a:solidFill>
                  <a:srgbClr val="0070C0"/>
                </a:solidFill>
              </a:rPr>
              <a:t>Continuous Learning and Self  Development.</a:t>
            </a:r>
          </a:p>
          <a:p>
            <a:pPr>
              <a:buFont typeface="Wingdings" panose="05000000000000000000" pitchFamily="2" charset="2"/>
              <a:buChar char="§"/>
              <a:defRPr/>
            </a:pPr>
            <a:endParaRPr lang="en-US" sz="2800" dirty="0" smtClean="0">
              <a:solidFill>
                <a:srgbClr val="0070C0"/>
              </a:solidFill>
            </a:endParaRPr>
          </a:p>
          <a:p>
            <a:pPr>
              <a:buFont typeface="Wingdings" panose="05000000000000000000" pitchFamily="2" charset="2"/>
              <a:buChar char="§"/>
              <a:defRPr/>
            </a:pPr>
            <a:r>
              <a:rPr lang="en-US" sz="2800" dirty="0" smtClean="0">
                <a:solidFill>
                  <a:srgbClr val="0070C0"/>
                </a:solidFill>
              </a:rPr>
              <a:t>Clinical Competence (Knowledge and Skills). </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04800" y="-381000"/>
            <a:ext cx="8458200" cy="7620000"/>
          </a:xfrm>
          <a:prstGeom prst="rect">
            <a:avLst/>
          </a:prstGeom>
        </p:spPr>
      </p:pic>
    </p:spTree>
    <p:extLst>
      <p:ext uri="{BB962C8B-B14F-4D97-AF65-F5344CB8AC3E}">
        <p14:creationId xmlns:p14="http://schemas.microsoft.com/office/powerpoint/2010/main" val="39564632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Key Elements</a:t>
            </a:r>
            <a:endParaRPr lang="en-US" dirty="0">
              <a:solidFill>
                <a:srgbClr val="C00000"/>
              </a:solidFill>
            </a:endParaRPr>
          </a:p>
        </p:txBody>
      </p:sp>
      <p:sp>
        <p:nvSpPr>
          <p:cNvPr id="3" name="Content Placeholder 2"/>
          <p:cNvSpPr>
            <a:spLocks noGrp="1"/>
          </p:cNvSpPr>
          <p:nvPr>
            <p:ph idx="1"/>
          </p:nvPr>
        </p:nvSpPr>
        <p:spPr>
          <a:xfrm>
            <a:off x="1420091" y="1295400"/>
            <a:ext cx="7571509" cy="5029200"/>
          </a:xfrm>
        </p:spPr>
        <p:txBody>
          <a:bodyPr>
            <a:normAutofit fontScale="85000" lnSpcReduction="20000"/>
          </a:bodyPr>
          <a:lstStyle/>
          <a:p>
            <a:pPr>
              <a:defRPr/>
            </a:pPr>
            <a:r>
              <a:rPr lang="en-US" sz="10400" dirty="0" smtClean="0">
                <a:solidFill>
                  <a:srgbClr val="0070C0"/>
                </a:solidFill>
              </a:rPr>
              <a:t>1</a:t>
            </a:r>
            <a:r>
              <a:rPr lang="en-US" dirty="0" smtClean="0">
                <a:solidFill>
                  <a:srgbClr val="0070C0"/>
                </a:solidFill>
              </a:rPr>
              <a:t>.</a:t>
            </a:r>
            <a:r>
              <a:rPr lang="en-US" sz="3200" b="1" u="sng" dirty="0" smtClean="0">
                <a:solidFill>
                  <a:srgbClr val="0070C0"/>
                </a:solidFill>
              </a:rPr>
              <a:t>EXCELLENCE</a:t>
            </a:r>
            <a:r>
              <a:rPr lang="en-US" dirty="0" smtClean="0">
                <a:solidFill>
                  <a:srgbClr val="0070C0"/>
                </a:solidFill>
              </a:rPr>
              <a:t>: </a:t>
            </a:r>
            <a:r>
              <a:rPr lang="en-US" sz="2800" i="1" dirty="0" smtClean="0">
                <a:solidFill>
                  <a:srgbClr val="0070C0"/>
                </a:solidFill>
              </a:rPr>
              <a:t>( a talent or quality that is unusually good and surpasses ordinary standards)</a:t>
            </a:r>
          </a:p>
          <a:p>
            <a:pPr marL="0" indent="0">
              <a:buNone/>
              <a:defRPr/>
            </a:pPr>
            <a:endParaRPr lang="en-US" sz="2800" i="1" dirty="0" smtClean="0">
              <a:solidFill>
                <a:srgbClr val="0070C0"/>
              </a:solidFill>
            </a:endParaRPr>
          </a:p>
          <a:p>
            <a:pPr>
              <a:buFont typeface="Arial" pitchFamily="34" charset="0"/>
              <a:buChar char="•"/>
              <a:defRPr/>
            </a:pPr>
            <a:r>
              <a:rPr lang="en-US" sz="2800" dirty="0" smtClean="0">
                <a:solidFill>
                  <a:srgbClr val="0070C0"/>
                </a:solidFill>
              </a:rPr>
              <a:t> Time management /Punctuality</a:t>
            </a:r>
          </a:p>
          <a:p>
            <a:pPr>
              <a:buFont typeface="Arial" pitchFamily="34" charset="0"/>
              <a:buChar char="•"/>
              <a:defRPr/>
            </a:pPr>
            <a:r>
              <a:rPr lang="en-US" sz="2800" dirty="0" smtClean="0">
                <a:solidFill>
                  <a:srgbClr val="0070C0"/>
                </a:solidFill>
              </a:rPr>
              <a:t> Positive attitude ( enjoy work).</a:t>
            </a:r>
          </a:p>
          <a:p>
            <a:pPr>
              <a:buFont typeface="Arial" pitchFamily="34" charset="0"/>
              <a:buChar char="•"/>
              <a:defRPr/>
            </a:pPr>
            <a:r>
              <a:rPr lang="en-US" sz="2800" dirty="0" smtClean="0">
                <a:solidFill>
                  <a:srgbClr val="0070C0"/>
                </a:solidFill>
              </a:rPr>
              <a:t> Commitment to life long learning, to exceed ordinary expectations.</a:t>
            </a:r>
          </a:p>
          <a:p>
            <a:pPr>
              <a:buFont typeface="Arial" pitchFamily="34" charset="0"/>
              <a:buChar char="•"/>
              <a:defRPr/>
            </a:pPr>
            <a:r>
              <a:rPr lang="en-US" sz="2800" dirty="0" smtClean="0">
                <a:solidFill>
                  <a:srgbClr val="0070C0"/>
                </a:solidFill>
              </a:rPr>
              <a:t> Confidentiality.</a:t>
            </a:r>
          </a:p>
          <a:p>
            <a:pPr>
              <a:buFont typeface="Arial" pitchFamily="34" charset="0"/>
              <a:buChar char="•"/>
              <a:defRPr/>
            </a:pPr>
            <a:r>
              <a:rPr lang="en-US" sz="2800" dirty="0" smtClean="0">
                <a:solidFill>
                  <a:srgbClr val="0070C0"/>
                </a:solidFill>
              </a:rPr>
              <a:t> Consider the language and culture of work.</a:t>
            </a:r>
          </a:p>
          <a:p>
            <a:pPr>
              <a:buFont typeface="Arial" pitchFamily="34" charset="0"/>
              <a:buChar char="•"/>
              <a:defRPr/>
            </a:pPr>
            <a:r>
              <a:rPr lang="en-US" sz="2800" dirty="0" smtClean="0">
                <a:solidFill>
                  <a:srgbClr val="0070C0"/>
                </a:solidFill>
              </a:rPr>
              <a:t> Give the best of your talents and skills</a:t>
            </a:r>
            <a:r>
              <a:rPr lang="en-US" sz="2800" dirty="0" smtClean="0"/>
              <a:t>.</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81000"/>
            <a:ext cx="6589199" cy="1280890"/>
          </a:xfrm>
        </p:spPr>
        <p:txBody>
          <a:bodyPr/>
          <a:lstStyle/>
          <a:p>
            <a:r>
              <a:rPr lang="en-US" b="1" dirty="0" smtClean="0">
                <a:solidFill>
                  <a:srgbClr val="C00000"/>
                </a:solidFill>
              </a:rPr>
              <a:t>Key </a:t>
            </a:r>
            <a:r>
              <a:rPr lang="en-US" b="1" dirty="0">
                <a:solidFill>
                  <a:srgbClr val="C00000"/>
                </a:solidFill>
              </a:rPr>
              <a:t>E</a:t>
            </a:r>
            <a:r>
              <a:rPr lang="en-US" b="1" dirty="0" smtClean="0">
                <a:solidFill>
                  <a:srgbClr val="C00000"/>
                </a:solidFill>
              </a:rPr>
              <a:t>lements. </a:t>
            </a:r>
            <a:r>
              <a:rPr lang="en-US" b="1" dirty="0" err="1" smtClean="0">
                <a:solidFill>
                  <a:srgbClr val="C00000"/>
                </a:solidFill>
              </a:rPr>
              <a:t>cont</a:t>
            </a:r>
            <a:endParaRPr lang="en-US" b="1" dirty="0">
              <a:solidFill>
                <a:srgbClr val="C00000"/>
              </a:solidFill>
            </a:endParaRPr>
          </a:p>
        </p:txBody>
      </p:sp>
      <p:sp>
        <p:nvSpPr>
          <p:cNvPr id="3" name="Content Placeholder 2"/>
          <p:cNvSpPr>
            <a:spLocks noGrp="1"/>
          </p:cNvSpPr>
          <p:nvPr>
            <p:ph idx="1"/>
          </p:nvPr>
        </p:nvSpPr>
        <p:spPr>
          <a:xfrm>
            <a:off x="1752600" y="1371600"/>
            <a:ext cx="7086600" cy="5029200"/>
          </a:xfrm>
        </p:spPr>
        <p:txBody>
          <a:bodyPr>
            <a:normAutofit/>
          </a:bodyPr>
          <a:lstStyle/>
          <a:p>
            <a:r>
              <a:rPr lang="en-US" sz="8000" dirty="0" smtClean="0">
                <a:solidFill>
                  <a:srgbClr val="0070C0"/>
                </a:solidFill>
              </a:rPr>
              <a:t>2</a:t>
            </a:r>
            <a:r>
              <a:rPr lang="en-US" dirty="0" smtClean="0">
                <a:solidFill>
                  <a:srgbClr val="0070C0"/>
                </a:solidFill>
              </a:rPr>
              <a:t>.  </a:t>
            </a:r>
            <a:r>
              <a:rPr lang="en-US" sz="4000" b="1" u="sng" dirty="0" smtClean="0">
                <a:solidFill>
                  <a:srgbClr val="0070C0"/>
                </a:solidFill>
              </a:rPr>
              <a:t>HUMANISM</a:t>
            </a:r>
            <a:r>
              <a:rPr lang="en-US" sz="2600" b="1" dirty="0" smtClean="0">
                <a:solidFill>
                  <a:srgbClr val="0070C0"/>
                </a:solidFill>
              </a:rPr>
              <a:t>:</a:t>
            </a:r>
          </a:p>
          <a:p>
            <a:pPr marL="0" indent="0">
              <a:buNone/>
            </a:pPr>
            <a:endParaRPr lang="en-US" sz="2600" b="1" dirty="0" smtClean="0">
              <a:solidFill>
                <a:srgbClr val="0070C0"/>
              </a:solidFill>
            </a:endParaRPr>
          </a:p>
          <a:p>
            <a:pPr>
              <a:buFont typeface="Arial" charset="0"/>
              <a:buChar char="•"/>
            </a:pPr>
            <a:r>
              <a:rPr lang="en-US" sz="2800" dirty="0" smtClean="0">
                <a:solidFill>
                  <a:srgbClr val="0070C0"/>
                </a:solidFill>
              </a:rPr>
              <a:t> Empathy &amp; Compassion.</a:t>
            </a:r>
          </a:p>
          <a:p>
            <a:pPr>
              <a:buFont typeface="Arial" charset="0"/>
              <a:buChar char="•"/>
            </a:pPr>
            <a:r>
              <a:rPr lang="en-US" sz="2800" dirty="0" smtClean="0">
                <a:solidFill>
                  <a:srgbClr val="0070C0"/>
                </a:solidFill>
              </a:rPr>
              <a:t> Support &amp; Encouragement.</a:t>
            </a:r>
          </a:p>
          <a:p>
            <a:pPr>
              <a:buFont typeface="Arial" charset="0"/>
              <a:buChar char="•"/>
            </a:pPr>
            <a:r>
              <a:rPr lang="en-US" sz="2800" dirty="0" smtClean="0">
                <a:solidFill>
                  <a:srgbClr val="0070C0"/>
                </a:solidFill>
              </a:rPr>
              <a:t> Love and care.</a:t>
            </a:r>
          </a:p>
          <a:p>
            <a:pPr>
              <a:buFont typeface="Arial" charset="0"/>
              <a:buChar char="•"/>
            </a:pPr>
            <a:r>
              <a:rPr lang="en-US" sz="2800" dirty="0" smtClean="0">
                <a:solidFill>
                  <a:srgbClr val="0070C0"/>
                </a:solidFill>
              </a:rPr>
              <a:t> Positive attitude.</a:t>
            </a:r>
          </a:p>
          <a:p>
            <a:pPr>
              <a:buFont typeface="Arial" charset="0"/>
              <a:buChar char="•"/>
            </a:pPr>
            <a:r>
              <a:rPr lang="en-US" sz="2800" dirty="0" smtClean="0">
                <a:solidFill>
                  <a:srgbClr val="0070C0"/>
                </a:solidFill>
              </a:rPr>
              <a:t> Values and integrity.</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Humanism –</a:t>
            </a:r>
            <a:r>
              <a:rPr lang="en-US" dirty="0" smtClean="0"/>
              <a:t>cont.</a:t>
            </a:r>
            <a:br>
              <a:rPr lang="en-US" dirty="0" smtClean="0"/>
            </a:br>
            <a:r>
              <a:rPr lang="en-US" dirty="0" smtClean="0">
                <a:solidFill>
                  <a:srgbClr val="D60093"/>
                </a:solidFill>
              </a:rPr>
              <a:t>T</a:t>
            </a:r>
            <a:r>
              <a:rPr lang="en-US" sz="2200" dirty="0" smtClean="0">
                <a:solidFill>
                  <a:srgbClr val="D60093"/>
                </a:solidFill>
              </a:rPr>
              <a:t>he differences between professionalism and humanism:</a:t>
            </a:r>
            <a:endParaRPr lang="en-US" sz="2200" dirty="0">
              <a:solidFill>
                <a:srgbClr val="D60093"/>
              </a:solidFill>
            </a:endParaRPr>
          </a:p>
        </p:txBody>
      </p:sp>
      <p:sp>
        <p:nvSpPr>
          <p:cNvPr id="3" name="Content Placeholder 2"/>
          <p:cNvSpPr>
            <a:spLocks noGrp="1"/>
          </p:cNvSpPr>
          <p:nvPr>
            <p:ph idx="1"/>
          </p:nvPr>
        </p:nvSpPr>
        <p:spPr>
          <a:xfrm>
            <a:off x="1676400" y="2438400"/>
            <a:ext cx="6896785" cy="3777622"/>
          </a:xfrm>
        </p:spPr>
        <p:txBody>
          <a:bodyPr>
            <a:normAutofit/>
          </a:bodyPr>
          <a:lstStyle/>
          <a:p>
            <a:pPr>
              <a:lnSpc>
                <a:spcPct val="150000"/>
              </a:lnSpc>
            </a:pPr>
            <a:r>
              <a:rPr lang="en-US" sz="2000" b="1" dirty="0" smtClean="0">
                <a:solidFill>
                  <a:srgbClr val="002060"/>
                </a:solidFill>
              </a:rPr>
              <a:t>Professionalism</a:t>
            </a:r>
            <a:r>
              <a:rPr lang="en-US" sz="2000" dirty="0" smtClean="0"/>
              <a:t> is a way of acting. It comprises  a set of observable behaviors.</a:t>
            </a:r>
          </a:p>
          <a:p>
            <a:pPr>
              <a:lnSpc>
                <a:spcPct val="150000"/>
              </a:lnSpc>
            </a:pPr>
            <a:r>
              <a:rPr lang="en-US" sz="2000" b="1" dirty="0" smtClean="0">
                <a:solidFill>
                  <a:srgbClr val="002060"/>
                </a:solidFill>
              </a:rPr>
              <a:t>Humanism</a:t>
            </a:r>
            <a:r>
              <a:rPr lang="en-US" sz="2000" dirty="0" smtClean="0"/>
              <a:t> is a way of being. It comprises a set of deep-seated personal convections about one’s obligations to others especially others in need.</a:t>
            </a:r>
          </a:p>
          <a:p>
            <a:pPr>
              <a:lnSpc>
                <a:spcPct val="150000"/>
              </a:lnSpc>
              <a:buNone/>
            </a:pPr>
            <a:r>
              <a:rPr lang="en-US" sz="2000" b="1" dirty="0" smtClean="0">
                <a:solidFill>
                  <a:srgbClr val="002060"/>
                </a:solidFill>
              </a:rPr>
              <a:t>     Humanism</a:t>
            </a:r>
            <a:r>
              <a:rPr lang="en-US" sz="2000" dirty="0" smtClean="0"/>
              <a:t> manifested as : altruism, duty, integrity, respect for others and compassion.</a:t>
            </a:r>
            <a:endParaRPr lang="en-US" sz="20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Key elements</a:t>
            </a:r>
            <a:endParaRPr lang="en-US" b="1" dirty="0">
              <a:solidFill>
                <a:srgbClr val="C00000"/>
              </a:solidFill>
            </a:endParaRPr>
          </a:p>
        </p:txBody>
      </p:sp>
      <p:sp>
        <p:nvSpPr>
          <p:cNvPr id="3" name="Content Placeholder 2"/>
          <p:cNvSpPr>
            <a:spLocks noGrp="1"/>
          </p:cNvSpPr>
          <p:nvPr>
            <p:ph idx="1"/>
          </p:nvPr>
        </p:nvSpPr>
        <p:spPr>
          <a:xfrm>
            <a:off x="1676400" y="1447800"/>
            <a:ext cx="6591985" cy="4800600"/>
          </a:xfrm>
        </p:spPr>
        <p:txBody>
          <a:bodyPr>
            <a:normAutofit lnSpcReduction="10000"/>
          </a:bodyPr>
          <a:lstStyle/>
          <a:p>
            <a:r>
              <a:rPr lang="en-US" sz="8600" dirty="0" smtClean="0">
                <a:solidFill>
                  <a:srgbClr val="0070C0"/>
                </a:solidFill>
              </a:rPr>
              <a:t>3</a:t>
            </a:r>
            <a:r>
              <a:rPr lang="en-US" dirty="0" smtClean="0">
                <a:solidFill>
                  <a:srgbClr val="0070C0"/>
                </a:solidFill>
              </a:rPr>
              <a:t>. </a:t>
            </a:r>
            <a:r>
              <a:rPr lang="en-US" sz="4000" b="1" u="sng" dirty="0" smtClean="0">
                <a:solidFill>
                  <a:srgbClr val="0070C0"/>
                </a:solidFill>
              </a:rPr>
              <a:t>RESPECT</a:t>
            </a:r>
            <a:r>
              <a:rPr lang="en-US" sz="2900" b="1" dirty="0" smtClean="0">
                <a:solidFill>
                  <a:srgbClr val="0070C0"/>
                </a:solidFill>
              </a:rPr>
              <a:t>: </a:t>
            </a:r>
          </a:p>
          <a:p>
            <a:pPr>
              <a:buFont typeface="Arial" charset="0"/>
              <a:buChar char="•"/>
            </a:pPr>
            <a:r>
              <a:rPr lang="en-US" sz="2800" dirty="0">
                <a:solidFill>
                  <a:srgbClr val="0070C0"/>
                </a:solidFill>
              </a:rPr>
              <a:t>Dignity &amp;  </a:t>
            </a:r>
            <a:r>
              <a:rPr lang="en-US" sz="2800" dirty="0" smtClean="0">
                <a:solidFill>
                  <a:srgbClr val="0070C0"/>
                </a:solidFill>
              </a:rPr>
              <a:t>Respect for patients, patients’ families, colleagues, and other healthcare professionals.</a:t>
            </a:r>
          </a:p>
          <a:p>
            <a:pPr>
              <a:buFont typeface="Arial" charset="0"/>
              <a:buChar char="•"/>
            </a:pPr>
            <a:r>
              <a:rPr lang="en-US" sz="2800" dirty="0" smtClean="0">
                <a:solidFill>
                  <a:srgbClr val="0070C0"/>
                </a:solidFill>
              </a:rPr>
              <a:t>Demonstrate  good attitude and effective communication.</a:t>
            </a:r>
          </a:p>
          <a:p>
            <a:pPr>
              <a:buFont typeface="Arial" charset="0"/>
              <a:buChar char="•"/>
            </a:pPr>
            <a:r>
              <a:rPr lang="en-US" sz="2800" dirty="0" smtClean="0">
                <a:solidFill>
                  <a:srgbClr val="0070C0"/>
                </a:solidFill>
              </a:rPr>
              <a:t>Respect all patients in the same way  regardless to their social status.</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Respect also includes:</a:t>
            </a:r>
            <a:endParaRPr lang="en-US" b="1" dirty="0"/>
          </a:p>
        </p:txBody>
      </p:sp>
      <p:sp>
        <p:nvSpPr>
          <p:cNvPr id="3" name="Content Placeholder 2"/>
          <p:cNvSpPr>
            <a:spLocks noGrp="1"/>
          </p:cNvSpPr>
          <p:nvPr>
            <p:ph idx="1"/>
          </p:nvPr>
        </p:nvSpPr>
        <p:spPr/>
        <p:txBody>
          <a:bodyPr/>
          <a:lstStyle/>
          <a:p>
            <a:pPr>
              <a:lnSpc>
                <a:spcPct val="250000"/>
              </a:lnSpc>
            </a:pPr>
            <a:r>
              <a:rPr lang="en-US" dirty="0" smtClean="0"/>
              <a:t>Respect for the feeling of others</a:t>
            </a:r>
          </a:p>
          <a:p>
            <a:pPr>
              <a:lnSpc>
                <a:spcPct val="250000"/>
              </a:lnSpc>
            </a:pPr>
            <a:r>
              <a:rPr lang="en-US" dirty="0" smtClean="0"/>
              <a:t>Respect for differences</a:t>
            </a:r>
          </a:p>
          <a:p>
            <a:pPr>
              <a:lnSpc>
                <a:spcPct val="250000"/>
              </a:lnSpc>
            </a:pPr>
            <a:r>
              <a:rPr lang="en-US" dirty="0" smtClean="0"/>
              <a:t>Respect for rules</a:t>
            </a:r>
          </a:p>
          <a:p>
            <a:pPr>
              <a:lnSpc>
                <a:spcPct val="250000"/>
              </a:lnSpc>
            </a:pPr>
            <a:r>
              <a:rPr lang="en-US" dirty="0" smtClean="0"/>
              <a:t>Self-respect.</a:t>
            </a:r>
            <a:endParaRPr lang="en-US" dirty="0"/>
          </a:p>
        </p:txBody>
      </p:sp>
      <p:pic>
        <p:nvPicPr>
          <p:cNvPr id="4" name="Picture 3"/>
          <p:cNvPicPr>
            <a:picLocks noChangeAspect="1"/>
          </p:cNvPicPr>
          <p:nvPr/>
        </p:nvPicPr>
        <p:blipFill>
          <a:blip r:embed="rId2"/>
          <a:stretch>
            <a:fillRect/>
          </a:stretch>
        </p:blipFill>
        <p:spPr>
          <a:xfrm>
            <a:off x="6338455" y="3962400"/>
            <a:ext cx="2590800" cy="2667000"/>
          </a:xfrm>
          <a:prstGeom prst="rect">
            <a:avLst/>
          </a:prstGeom>
        </p:spPr>
      </p:pic>
      <p:pic>
        <p:nvPicPr>
          <p:cNvPr id="5" name="Picture 4"/>
          <p:cNvPicPr>
            <a:picLocks noChangeAspect="1"/>
          </p:cNvPicPr>
          <p:nvPr/>
        </p:nvPicPr>
        <p:blipFill>
          <a:blip r:embed="rId3"/>
          <a:stretch>
            <a:fillRect/>
          </a:stretch>
        </p:blipFill>
        <p:spPr>
          <a:xfrm>
            <a:off x="6248400" y="1495425"/>
            <a:ext cx="2667000" cy="1781175"/>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589199" cy="1280890"/>
          </a:xfrm>
        </p:spPr>
        <p:txBody>
          <a:bodyPr/>
          <a:lstStyle/>
          <a:p>
            <a:r>
              <a:rPr lang="en-US" b="1" dirty="0" smtClean="0">
                <a:solidFill>
                  <a:srgbClr val="C00000"/>
                </a:solidFill>
              </a:rPr>
              <a:t>Key Elements</a:t>
            </a:r>
            <a:endParaRPr lang="en-US" b="1" dirty="0">
              <a:solidFill>
                <a:srgbClr val="C00000"/>
              </a:solidFill>
            </a:endParaRPr>
          </a:p>
        </p:txBody>
      </p:sp>
      <p:sp>
        <p:nvSpPr>
          <p:cNvPr id="3" name="Content Placeholder 2"/>
          <p:cNvSpPr>
            <a:spLocks noGrp="1"/>
          </p:cNvSpPr>
          <p:nvPr>
            <p:ph idx="1"/>
          </p:nvPr>
        </p:nvSpPr>
        <p:spPr>
          <a:xfrm>
            <a:off x="1447800" y="1295400"/>
            <a:ext cx="7391400" cy="4800600"/>
          </a:xfrm>
        </p:spPr>
        <p:txBody>
          <a:bodyPr>
            <a:normAutofit fontScale="32500" lnSpcReduction="20000"/>
          </a:bodyPr>
          <a:lstStyle/>
          <a:p>
            <a:pPr>
              <a:defRPr/>
            </a:pPr>
            <a:r>
              <a:rPr lang="en-US" sz="24600" dirty="0" smtClean="0">
                <a:solidFill>
                  <a:srgbClr val="0070C0"/>
                </a:solidFill>
              </a:rPr>
              <a:t>4</a:t>
            </a:r>
            <a:r>
              <a:rPr lang="en-US" sz="16800" dirty="0" smtClean="0">
                <a:solidFill>
                  <a:srgbClr val="0070C0"/>
                </a:solidFill>
              </a:rPr>
              <a:t>. </a:t>
            </a:r>
            <a:r>
              <a:rPr lang="en-US" sz="12300" b="1" dirty="0" smtClean="0">
                <a:solidFill>
                  <a:srgbClr val="0070C0"/>
                </a:solidFill>
              </a:rPr>
              <a:t>ACCOUNTABILITY</a:t>
            </a:r>
            <a:r>
              <a:rPr lang="en-US" sz="6200" b="1" dirty="0" smtClean="0">
                <a:solidFill>
                  <a:srgbClr val="0070C0"/>
                </a:solidFill>
              </a:rPr>
              <a:t>:</a:t>
            </a:r>
          </a:p>
          <a:p>
            <a:pPr>
              <a:lnSpc>
                <a:spcPct val="170000"/>
              </a:lnSpc>
              <a:buFont typeface="Arial" panose="020B0604020202020204" pitchFamily="34" charset="0"/>
              <a:buChar char="•"/>
              <a:defRPr/>
            </a:pPr>
            <a:r>
              <a:rPr lang="en-US" sz="5500" dirty="0" smtClean="0">
                <a:solidFill>
                  <a:srgbClr val="0070C0"/>
                </a:solidFill>
              </a:rPr>
              <a:t>Accept responsibility.</a:t>
            </a:r>
          </a:p>
          <a:p>
            <a:pPr>
              <a:lnSpc>
                <a:spcPct val="170000"/>
              </a:lnSpc>
              <a:buFont typeface="Arial" panose="020B0604020202020204" pitchFamily="34" charset="0"/>
              <a:buChar char="•"/>
              <a:defRPr/>
            </a:pPr>
            <a:r>
              <a:rPr lang="en-US" sz="5500" dirty="0" smtClean="0">
                <a:solidFill>
                  <a:srgbClr val="0070C0"/>
                </a:solidFill>
              </a:rPr>
              <a:t>Always consider confidentiality.</a:t>
            </a:r>
          </a:p>
          <a:p>
            <a:pPr>
              <a:lnSpc>
                <a:spcPct val="170000"/>
              </a:lnSpc>
              <a:buFont typeface="Arial" panose="020B0604020202020204" pitchFamily="34" charset="0"/>
              <a:buChar char="•"/>
              <a:defRPr/>
            </a:pPr>
            <a:r>
              <a:rPr lang="en-US" sz="5500" dirty="0" smtClean="0">
                <a:solidFill>
                  <a:srgbClr val="0070C0"/>
                </a:solidFill>
              </a:rPr>
              <a:t>Work on resolving conflicts.</a:t>
            </a:r>
          </a:p>
          <a:p>
            <a:pPr>
              <a:lnSpc>
                <a:spcPct val="170000"/>
              </a:lnSpc>
              <a:buFont typeface="Arial" panose="020B0604020202020204" pitchFamily="34" charset="0"/>
              <a:buChar char="•"/>
              <a:defRPr/>
            </a:pPr>
            <a:r>
              <a:rPr lang="en-US" sz="5500" dirty="0" smtClean="0">
                <a:solidFill>
                  <a:srgbClr val="0070C0"/>
                </a:solidFill>
              </a:rPr>
              <a:t>Avoid the business of blaming others, circumstances or how much you are busy.</a:t>
            </a:r>
          </a:p>
          <a:p>
            <a:pPr>
              <a:lnSpc>
                <a:spcPct val="170000"/>
              </a:lnSpc>
              <a:buFont typeface="Arial" panose="020B0604020202020204" pitchFamily="34" charset="0"/>
              <a:buChar char="•"/>
            </a:pPr>
            <a:r>
              <a:rPr lang="en-US" sz="5500" dirty="0" smtClean="0">
                <a:solidFill>
                  <a:srgbClr val="0070C0"/>
                </a:solidFill>
              </a:rPr>
              <a:t>Honoring </a:t>
            </a:r>
            <a:r>
              <a:rPr lang="en-US" sz="5500" dirty="0">
                <a:solidFill>
                  <a:srgbClr val="0070C0"/>
                </a:solidFill>
              </a:rPr>
              <a:t>the patient/physician relationship</a:t>
            </a:r>
          </a:p>
          <a:p>
            <a:pPr>
              <a:lnSpc>
                <a:spcPct val="170000"/>
              </a:lnSpc>
              <a:buFont typeface="Arial" panose="020B0604020202020204" pitchFamily="34" charset="0"/>
              <a:buChar char="•"/>
            </a:pPr>
            <a:r>
              <a:rPr lang="en-US" sz="5500" dirty="0">
                <a:solidFill>
                  <a:srgbClr val="0070C0"/>
                </a:solidFill>
              </a:rPr>
              <a:t>Addressing the health needs of the public</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52400"/>
            <a:ext cx="6589199" cy="1280890"/>
          </a:xfrm>
        </p:spPr>
        <p:txBody>
          <a:bodyPr/>
          <a:lstStyle/>
          <a:p>
            <a:r>
              <a:rPr lang="en-US" b="1" dirty="0" smtClean="0">
                <a:solidFill>
                  <a:srgbClr val="C00000"/>
                </a:solidFill>
              </a:rPr>
              <a:t>Key Elements</a:t>
            </a:r>
            <a:endParaRPr lang="en-US" b="1" dirty="0">
              <a:solidFill>
                <a:srgbClr val="C00000"/>
              </a:solidFill>
            </a:endParaRPr>
          </a:p>
        </p:txBody>
      </p:sp>
      <p:sp>
        <p:nvSpPr>
          <p:cNvPr id="3" name="Content Placeholder 2"/>
          <p:cNvSpPr>
            <a:spLocks noGrp="1"/>
          </p:cNvSpPr>
          <p:nvPr>
            <p:ph idx="1"/>
          </p:nvPr>
        </p:nvSpPr>
        <p:spPr>
          <a:xfrm>
            <a:off x="1600200" y="990600"/>
            <a:ext cx="6591985" cy="5334000"/>
          </a:xfrm>
        </p:spPr>
        <p:txBody>
          <a:bodyPr>
            <a:normAutofit lnSpcReduction="10000"/>
          </a:bodyPr>
          <a:lstStyle/>
          <a:p>
            <a:pPr>
              <a:defRPr/>
            </a:pPr>
            <a:r>
              <a:rPr lang="en-US" sz="8600" dirty="0" smtClean="0">
                <a:solidFill>
                  <a:srgbClr val="0070C0"/>
                </a:solidFill>
              </a:rPr>
              <a:t>5</a:t>
            </a:r>
            <a:r>
              <a:rPr lang="en-US" dirty="0" smtClean="0">
                <a:solidFill>
                  <a:srgbClr val="0070C0"/>
                </a:solidFill>
              </a:rPr>
              <a:t>. </a:t>
            </a:r>
            <a:r>
              <a:rPr lang="en-US" sz="4300" b="1" u="sng" dirty="0" smtClean="0">
                <a:solidFill>
                  <a:srgbClr val="0070C0"/>
                </a:solidFill>
              </a:rPr>
              <a:t>ALTURISM</a:t>
            </a:r>
            <a:r>
              <a:rPr lang="en-US" sz="2900" b="1" dirty="0" smtClean="0">
                <a:solidFill>
                  <a:srgbClr val="0070C0"/>
                </a:solidFill>
              </a:rPr>
              <a:t>:  </a:t>
            </a:r>
          </a:p>
          <a:p>
            <a:pPr>
              <a:lnSpc>
                <a:spcPct val="150000"/>
              </a:lnSpc>
              <a:buFont typeface="Arial" panose="020B0604020202020204" pitchFamily="34" charset="0"/>
              <a:buChar char="•"/>
              <a:defRPr/>
            </a:pPr>
            <a:r>
              <a:rPr lang="en-US" sz="2200" dirty="0" smtClean="0">
                <a:solidFill>
                  <a:srgbClr val="0070C0"/>
                </a:solidFill>
              </a:rPr>
              <a:t>Put the patient’s interest first. </a:t>
            </a:r>
          </a:p>
          <a:p>
            <a:pPr>
              <a:lnSpc>
                <a:spcPct val="150000"/>
              </a:lnSpc>
              <a:buFont typeface="Arial" panose="020B0604020202020204" pitchFamily="34" charset="0"/>
              <a:buChar char="•"/>
              <a:defRPr/>
            </a:pPr>
            <a:r>
              <a:rPr lang="en-US" sz="2200" dirty="0" smtClean="0">
                <a:solidFill>
                  <a:srgbClr val="0070C0"/>
                </a:solidFill>
              </a:rPr>
              <a:t>Avoid any conflict between your needs and the patients’ rights. </a:t>
            </a:r>
          </a:p>
          <a:p>
            <a:pPr>
              <a:lnSpc>
                <a:spcPct val="150000"/>
              </a:lnSpc>
              <a:buFont typeface="Arial" panose="020B0604020202020204" pitchFamily="34" charset="0"/>
              <a:buChar char="•"/>
              <a:defRPr/>
            </a:pPr>
            <a:r>
              <a:rPr lang="en-US" sz="2200" dirty="0" smtClean="0">
                <a:solidFill>
                  <a:srgbClr val="0070C0"/>
                </a:solidFill>
              </a:rPr>
              <a:t>Give full commitment to your patient.</a:t>
            </a:r>
          </a:p>
          <a:p>
            <a:pPr>
              <a:lnSpc>
                <a:spcPct val="150000"/>
              </a:lnSpc>
              <a:buFont typeface="Arial" panose="020B0604020202020204" pitchFamily="34" charset="0"/>
              <a:buChar char="•"/>
              <a:defRPr/>
            </a:pPr>
            <a:r>
              <a:rPr lang="en-US" sz="2200" dirty="0" smtClean="0">
                <a:solidFill>
                  <a:srgbClr val="0070C0"/>
                </a:solidFill>
              </a:rPr>
              <a:t>Avoid any financial or relationship biases that could have any negative impact on the patient-doctor relationship</a:t>
            </a:r>
            <a:endParaRPr lang="en-US" sz="2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533400"/>
            <a:ext cx="6589199" cy="1280890"/>
          </a:xfrm>
        </p:spPr>
        <p:txBody>
          <a:bodyPr>
            <a:normAutofit fontScale="90000"/>
          </a:bodyPr>
          <a:lstStyle/>
          <a:p>
            <a:pPr algn="ctr"/>
            <a:r>
              <a:rPr lang="en-US" b="1" dirty="0" smtClean="0">
                <a:solidFill>
                  <a:srgbClr val="C00000"/>
                </a:solidFill>
              </a:rPr>
              <a:t>Objectives of the Professionalism Course.</a:t>
            </a:r>
            <a:br>
              <a:rPr lang="en-US" b="1" dirty="0" smtClean="0">
                <a:solidFill>
                  <a:srgbClr val="C00000"/>
                </a:solidFill>
              </a:rPr>
            </a:br>
            <a:r>
              <a:rPr lang="en-US" sz="2000" b="1" dirty="0" smtClean="0">
                <a:solidFill>
                  <a:srgbClr val="C00000"/>
                </a:solidFill>
              </a:rPr>
              <a:t>At the end of the course, the participants shall be able to;</a:t>
            </a:r>
            <a:endParaRPr lang="en-US" sz="2000" b="1" dirty="0">
              <a:solidFill>
                <a:srgbClr val="C00000"/>
              </a:solidFill>
            </a:endParaRPr>
          </a:p>
        </p:txBody>
      </p:sp>
      <p:sp>
        <p:nvSpPr>
          <p:cNvPr id="3" name="Content Placeholder 2"/>
          <p:cNvSpPr>
            <a:spLocks noGrp="1"/>
          </p:cNvSpPr>
          <p:nvPr>
            <p:ph idx="1"/>
          </p:nvPr>
        </p:nvSpPr>
        <p:spPr>
          <a:xfrm>
            <a:off x="1219200" y="1981200"/>
            <a:ext cx="7353985" cy="4191000"/>
          </a:xfrm>
        </p:spPr>
        <p:txBody>
          <a:bodyPr>
            <a:noAutofit/>
          </a:bodyPr>
          <a:lstStyle/>
          <a:p>
            <a:pPr>
              <a:lnSpc>
                <a:spcPct val="150000"/>
              </a:lnSpc>
            </a:pPr>
            <a:r>
              <a:rPr lang="en-US" sz="2000" dirty="0" smtClean="0">
                <a:latin typeface="Calibri" panose="020F0502020204030204" pitchFamily="34" charset="0"/>
                <a:cs typeface="Calibri" panose="020F0502020204030204" pitchFamily="34" charset="0"/>
              </a:rPr>
              <a:t>Define the attributes of professionalism.</a:t>
            </a:r>
          </a:p>
          <a:p>
            <a:pPr>
              <a:lnSpc>
                <a:spcPct val="150000"/>
              </a:lnSpc>
            </a:pPr>
            <a:r>
              <a:rPr lang="en-US" sz="2000" dirty="0" smtClean="0">
                <a:latin typeface="Calibri" panose="020F0502020204030204" pitchFamily="34" charset="0"/>
                <a:cs typeface="Calibri" panose="020F0502020204030204" pitchFamily="34" charset="0"/>
              </a:rPr>
              <a:t>Respect for confidentiality and awareness of the legal, ethical and medical issues concerning patient’s documentation.</a:t>
            </a:r>
          </a:p>
          <a:p>
            <a:pPr>
              <a:lnSpc>
                <a:spcPct val="150000"/>
              </a:lnSpc>
            </a:pPr>
            <a:r>
              <a:rPr lang="en-US" sz="2000" dirty="0" smtClean="0">
                <a:latin typeface="Calibri" panose="020F0502020204030204" pitchFamily="34" charset="0"/>
                <a:cs typeface="Calibri" panose="020F0502020204030204" pitchFamily="34" charset="0"/>
              </a:rPr>
              <a:t>Practice effectively in teamwork during an inter-professional activity.</a:t>
            </a:r>
          </a:p>
          <a:p>
            <a:pPr>
              <a:lnSpc>
                <a:spcPct val="150000"/>
              </a:lnSpc>
            </a:pPr>
            <a:r>
              <a:rPr lang="en-US" sz="2000" dirty="0" smtClean="0">
                <a:latin typeface="Calibri" panose="020F0502020204030204" pitchFamily="34" charset="0"/>
                <a:cs typeface="Calibri" panose="020F0502020204030204" pitchFamily="34" charset="0"/>
              </a:rPr>
              <a:t>Demonstrate the attributes and behavior of a professional medical student.</a:t>
            </a:r>
          </a:p>
          <a:p>
            <a:pPr>
              <a:lnSpc>
                <a:spcPct val="150000"/>
              </a:lnSpc>
            </a:pPr>
            <a:r>
              <a:rPr lang="en-US" sz="2000" dirty="0" smtClean="0">
                <a:latin typeface="Calibri" panose="020F0502020204030204" pitchFamily="34" charset="0"/>
                <a:cs typeface="Calibri" panose="020F0502020204030204" pitchFamily="34" charset="0"/>
              </a:rPr>
              <a:t>Recognize and manage conflicts at workplace.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6589199" cy="1280890"/>
          </a:xfrm>
        </p:spPr>
        <p:txBody>
          <a:bodyPr/>
          <a:lstStyle/>
          <a:p>
            <a:r>
              <a:rPr lang="en-US" b="1" dirty="0" smtClean="0">
                <a:solidFill>
                  <a:srgbClr val="C00000"/>
                </a:solidFill>
              </a:rPr>
              <a:t>Key Elements</a:t>
            </a:r>
            <a:endParaRPr lang="en-US" b="1" dirty="0">
              <a:solidFill>
                <a:srgbClr val="C00000"/>
              </a:solidFill>
            </a:endParaRPr>
          </a:p>
        </p:txBody>
      </p:sp>
      <p:sp>
        <p:nvSpPr>
          <p:cNvPr id="3" name="Content Placeholder 2"/>
          <p:cNvSpPr>
            <a:spLocks noGrp="1"/>
          </p:cNvSpPr>
          <p:nvPr>
            <p:ph idx="1"/>
          </p:nvPr>
        </p:nvSpPr>
        <p:spPr>
          <a:xfrm>
            <a:off x="1371600" y="914400"/>
            <a:ext cx="7620000" cy="5562600"/>
          </a:xfrm>
        </p:spPr>
        <p:txBody>
          <a:bodyPr>
            <a:normAutofit fontScale="25000" lnSpcReduction="20000"/>
          </a:bodyPr>
          <a:lstStyle/>
          <a:p>
            <a:pPr>
              <a:defRPr/>
            </a:pPr>
            <a:r>
              <a:rPr lang="en-US" sz="32000" dirty="0" smtClean="0">
                <a:solidFill>
                  <a:srgbClr val="0070C0"/>
                </a:solidFill>
              </a:rPr>
              <a:t>6.</a:t>
            </a:r>
            <a:r>
              <a:rPr lang="en-US" dirty="0" smtClean="0">
                <a:solidFill>
                  <a:srgbClr val="0070C0"/>
                </a:solidFill>
              </a:rPr>
              <a:t>. </a:t>
            </a:r>
            <a:r>
              <a:rPr lang="en-US" sz="16000" b="1" u="sng" dirty="0" smtClean="0">
                <a:solidFill>
                  <a:srgbClr val="0070C0"/>
                </a:solidFill>
              </a:rPr>
              <a:t>INTEGRITY</a:t>
            </a:r>
            <a:r>
              <a:rPr lang="en-US" sz="3600" b="1" u="sng" dirty="0" smtClean="0">
                <a:solidFill>
                  <a:srgbClr val="0070C0"/>
                </a:solidFill>
              </a:rPr>
              <a:t> </a:t>
            </a:r>
            <a:r>
              <a:rPr lang="en-US" sz="3600" b="1" dirty="0" smtClean="0">
                <a:solidFill>
                  <a:srgbClr val="0070C0"/>
                </a:solidFill>
              </a:rPr>
              <a:t>:  </a:t>
            </a:r>
          </a:p>
          <a:p>
            <a:pPr>
              <a:lnSpc>
                <a:spcPct val="220000"/>
              </a:lnSpc>
              <a:buFont typeface="Arial" pitchFamily="34" charset="0"/>
              <a:buChar char="•"/>
              <a:defRPr/>
            </a:pPr>
            <a:r>
              <a:rPr lang="en-US" sz="7200" dirty="0" smtClean="0">
                <a:solidFill>
                  <a:srgbClr val="0070C0"/>
                </a:solidFill>
              </a:rPr>
              <a:t> Be a principle-based person.</a:t>
            </a:r>
          </a:p>
          <a:p>
            <a:pPr>
              <a:lnSpc>
                <a:spcPct val="220000"/>
              </a:lnSpc>
              <a:buFont typeface="Arial" pitchFamily="34" charset="0"/>
              <a:buChar char="•"/>
              <a:defRPr/>
            </a:pPr>
            <a:r>
              <a:rPr lang="en-US" sz="7200" dirty="0" smtClean="0">
                <a:solidFill>
                  <a:srgbClr val="0070C0"/>
                </a:solidFill>
              </a:rPr>
              <a:t> Be honest, and stand by your words.</a:t>
            </a:r>
          </a:p>
          <a:p>
            <a:pPr>
              <a:lnSpc>
                <a:spcPct val="220000"/>
              </a:lnSpc>
              <a:buFont typeface="Arial" pitchFamily="34" charset="0"/>
              <a:buChar char="•"/>
              <a:defRPr/>
            </a:pPr>
            <a:r>
              <a:rPr lang="en-US" sz="7200" dirty="0" smtClean="0">
                <a:solidFill>
                  <a:srgbClr val="0070C0"/>
                </a:solidFill>
              </a:rPr>
              <a:t> Be fair.</a:t>
            </a:r>
          </a:p>
          <a:p>
            <a:pPr>
              <a:lnSpc>
                <a:spcPct val="220000"/>
              </a:lnSpc>
              <a:buFont typeface="Arial" pitchFamily="34" charset="0"/>
              <a:buChar char="•"/>
              <a:defRPr/>
            </a:pPr>
            <a:r>
              <a:rPr lang="en-US" sz="7200" dirty="0" smtClean="0">
                <a:solidFill>
                  <a:srgbClr val="0070C0"/>
                </a:solidFill>
              </a:rPr>
              <a:t> Do not abuse your position/authority.</a:t>
            </a:r>
          </a:p>
          <a:p>
            <a:pPr>
              <a:lnSpc>
                <a:spcPct val="220000"/>
              </a:lnSpc>
              <a:buFont typeface="Arial" pitchFamily="34" charset="0"/>
              <a:buChar char="•"/>
              <a:defRPr/>
            </a:pPr>
            <a:r>
              <a:rPr lang="en-US" sz="7200" dirty="0" smtClean="0">
                <a:solidFill>
                  <a:srgbClr val="0070C0"/>
                </a:solidFill>
              </a:rPr>
              <a:t> Do what you say.</a:t>
            </a:r>
          </a:p>
          <a:p>
            <a:pPr>
              <a:lnSpc>
                <a:spcPct val="220000"/>
              </a:lnSpc>
              <a:buFont typeface="Arial" pitchFamily="34" charset="0"/>
              <a:buChar char="•"/>
              <a:defRPr/>
            </a:pPr>
            <a:r>
              <a:rPr lang="en-US" sz="7200" dirty="0" smtClean="0">
                <a:solidFill>
                  <a:srgbClr val="0070C0"/>
                </a:solidFill>
              </a:rPr>
              <a:t> Behave in a good manner whether you are watched or not.</a:t>
            </a:r>
          </a:p>
          <a:p>
            <a:pPr>
              <a:lnSpc>
                <a:spcPct val="220000"/>
              </a:lnSpc>
              <a:buFont typeface="Arial" pitchFamily="34" charset="0"/>
              <a:buChar char="•"/>
              <a:defRPr/>
            </a:pPr>
            <a:r>
              <a:rPr lang="en-US" sz="7200" dirty="0" smtClean="0">
                <a:solidFill>
                  <a:srgbClr val="0070C0"/>
                </a:solidFill>
              </a:rPr>
              <a:t> Adhere to good work-place ethics.</a:t>
            </a:r>
            <a:endParaRPr lang="en-US" sz="72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6589200" cy="2652490"/>
          </a:xfrm>
        </p:spPr>
        <p:txBody>
          <a:bodyPr>
            <a:normAutofit fontScale="90000"/>
          </a:bodyPr>
          <a:lstStyle/>
          <a:p>
            <a:r>
              <a:rPr lang="en-US" b="1" dirty="0" smtClean="0">
                <a:solidFill>
                  <a:srgbClr val="C00000"/>
                </a:solidFill>
              </a:rPr>
              <a:t>Professionalism &amp; Ethics</a:t>
            </a:r>
            <a:br>
              <a:rPr lang="en-US" b="1" dirty="0" smtClean="0">
                <a:solidFill>
                  <a:srgbClr val="C00000"/>
                </a:solidFill>
              </a:rPr>
            </a:br>
            <a:r>
              <a:rPr lang="en-US" sz="2000" dirty="0">
                <a:solidFill>
                  <a:srgbClr val="333333"/>
                </a:solidFill>
                <a:latin typeface="Open Sans"/>
              </a:rPr>
              <a:t>Though the terms professionalism and ethics are used interchangeably by some people, there are a lot of difference between the </a:t>
            </a:r>
            <a:r>
              <a:rPr lang="en-US" sz="2000" dirty="0" smtClean="0">
                <a:solidFill>
                  <a:srgbClr val="333333"/>
                </a:solidFill>
                <a:latin typeface="Open Sans"/>
              </a:rPr>
              <a:t>two.</a:t>
            </a:r>
            <a:br>
              <a:rPr lang="en-US" sz="2000" dirty="0" smtClean="0">
                <a:solidFill>
                  <a:srgbClr val="333333"/>
                </a:solidFill>
                <a:latin typeface="Open Sans"/>
              </a:rPr>
            </a:br>
            <a:r>
              <a:rPr lang="en-US" sz="1800" b="1" dirty="0">
                <a:solidFill>
                  <a:srgbClr val="FF0000"/>
                </a:solidFill>
              </a:rPr>
              <a:t>Professionalism</a:t>
            </a:r>
            <a:r>
              <a:rPr lang="en-US" sz="1800" b="1" dirty="0"/>
              <a:t> can be defined as the skills, competence and the conduct displayed by an individual of a certain profession.</a:t>
            </a:r>
            <a:r>
              <a:rPr lang="en-US" sz="2000" b="1" dirty="0" smtClean="0">
                <a:solidFill>
                  <a:srgbClr val="333333"/>
                </a:solidFill>
                <a:latin typeface="Open Sans"/>
              </a:rPr>
              <a:t/>
            </a:r>
            <a:br>
              <a:rPr lang="en-US" sz="2000" b="1" dirty="0" smtClean="0">
                <a:solidFill>
                  <a:srgbClr val="333333"/>
                </a:solidFill>
                <a:latin typeface="Open Sans"/>
              </a:rPr>
            </a:br>
            <a:r>
              <a:rPr lang="en-US" sz="2000" b="1" dirty="0">
                <a:solidFill>
                  <a:srgbClr val="333333"/>
                </a:solidFill>
                <a:latin typeface="Open Sans"/>
              </a:rPr>
              <a:t/>
            </a:r>
            <a:br>
              <a:rPr lang="en-US" sz="2000" b="1" dirty="0">
                <a:solidFill>
                  <a:srgbClr val="333333"/>
                </a:solidFill>
                <a:latin typeface="Open Sans"/>
              </a:rPr>
            </a:br>
            <a:r>
              <a:rPr lang="en-US" sz="1800" b="1" dirty="0">
                <a:solidFill>
                  <a:srgbClr val="FF0000"/>
                </a:solidFill>
              </a:rPr>
              <a:t>Ethics </a:t>
            </a:r>
            <a:r>
              <a:rPr lang="en-US" sz="1800" b="1" dirty="0"/>
              <a:t>are guidelines for individuals, which clearly state the dos and don’ts.</a:t>
            </a:r>
            <a:endParaRPr lang="en-US" sz="2000" b="1" dirty="0">
              <a:solidFill>
                <a:srgbClr val="C00000"/>
              </a:solidFill>
            </a:endParaRPr>
          </a:p>
        </p:txBody>
      </p:sp>
      <p:sp>
        <p:nvSpPr>
          <p:cNvPr id="3" name="Text Placeholder 2"/>
          <p:cNvSpPr>
            <a:spLocks noGrp="1"/>
          </p:cNvSpPr>
          <p:nvPr>
            <p:ph type="body" idx="1"/>
          </p:nvPr>
        </p:nvSpPr>
        <p:spPr>
          <a:xfrm>
            <a:off x="1905000" y="2743200"/>
            <a:ext cx="2874596" cy="576262"/>
          </a:xfrm>
        </p:spPr>
        <p:txBody>
          <a:bodyPr/>
          <a:lstStyle/>
          <a:p>
            <a:r>
              <a:rPr lang="en-US" b="1" dirty="0" smtClean="0"/>
              <a:t>Professionalism</a:t>
            </a:r>
            <a:endParaRPr lang="en-US" b="1" dirty="0"/>
          </a:p>
        </p:txBody>
      </p:sp>
      <p:sp>
        <p:nvSpPr>
          <p:cNvPr id="5" name="Content Placeholder 4"/>
          <p:cNvSpPr>
            <a:spLocks noGrp="1"/>
          </p:cNvSpPr>
          <p:nvPr>
            <p:ph sz="half" idx="2"/>
          </p:nvPr>
        </p:nvSpPr>
        <p:spPr>
          <a:xfrm>
            <a:off x="1828800" y="3352800"/>
            <a:ext cx="3197532" cy="3105703"/>
          </a:xfrm>
        </p:spPr>
        <p:txBody>
          <a:bodyPr/>
          <a:lstStyle/>
          <a:p>
            <a:r>
              <a:rPr lang="en-US" dirty="0" smtClean="0"/>
              <a:t>Competence</a:t>
            </a:r>
          </a:p>
          <a:p>
            <a:r>
              <a:rPr lang="en-US" dirty="0" smtClean="0"/>
              <a:t>Honesty</a:t>
            </a:r>
          </a:p>
          <a:p>
            <a:r>
              <a:rPr lang="en-US" dirty="0" smtClean="0"/>
              <a:t>Compassion</a:t>
            </a:r>
          </a:p>
          <a:p>
            <a:r>
              <a:rPr lang="en-US" dirty="0" smtClean="0"/>
              <a:t>Respect others</a:t>
            </a:r>
          </a:p>
          <a:p>
            <a:r>
              <a:rPr lang="en-US" dirty="0" smtClean="0"/>
              <a:t>Responsibility for the profession &amp; society</a:t>
            </a:r>
            <a:endParaRPr lang="en-US" dirty="0"/>
          </a:p>
        </p:txBody>
      </p:sp>
      <p:sp>
        <p:nvSpPr>
          <p:cNvPr id="4" name="Text Placeholder 3"/>
          <p:cNvSpPr>
            <a:spLocks noGrp="1"/>
          </p:cNvSpPr>
          <p:nvPr>
            <p:ph type="body" sz="quarter" idx="3"/>
          </p:nvPr>
        </p:nvSpPr>
        <p:spPr>
          <a:xfrm>
            <a:off x="5638800" y="2667000"/>
            <a:ext cx="2873239" cy="576262"/>
          </a:xfrm>
        </p:spPr>
        <p:txBody>
          <a:bodyPr/>
          <a:lstStyle/>
          <a:p>
            <a:r>
              <a:rPr lang="en-US" b="1" dirty="0" smtClean="0"/>
              <a:t>Ethics</a:t>
            </a:r>
            <a:r>
              <a:rPr lang="en-US" dirty="0" smtClean="0"/>
              <a:t> </a:t>
            </a:r>
            <a:endParaRPr lang="en-US" dirty="0"/>
          </a:p>
        </p:txBody>
      </p:sp>
      <p:sp>
        <p:nvSpPr>
          <p:cNvPr id="6" name="Content Placeholder 5"/>
          <p:cNvSpPr>
            <a:spLocks noGrp="1"/>
          </p:cNvSpPr>
          <p:nvPr>
            <p:ph sz="quarter" idx="4"/>
          </p:nvPr>
        </p:nvSpPr>
        <p:spPr>
          <a:xfrm>
            <a:off x="5334000" y="3276600"/>
            <a:ext cx="3195680" cy="3105703"/>
          </a:xfrm>
        </p:spPr>
        <p:txBody>
          <a:bodyPr>
            <a:normAutofit/>
          </a:bodyPr>
          <a:lstStyle/>
          <a:p>
            <a:r>
              <a:rPr lang="en-US" dirty="0" smtClean="0"/>
              <a:t>Morals</a:t>
            </a:r>
          </a:p>
          <a:p>
            <a:r>
              <a:rPr lang="en-US" dirty="0" smtClean="0"/>
              <a:t>Deliberation and explicit arguments to justify particular actions</a:t>
            </a:r>
          </a:p>
          <a:p>
            <a:r>
              <a:rPr lang="en-US" dirty="0" smtClean="0"/>
              <a:t>Principles governing ideal human character</a:t>
            </a:r>
          </a:p>
          <a:p>
            <a:r>
              <a:rPr lang="en-US" dirty="0" smtClean="0"/>
              <a:t>Focus on reasons why an action is right or wrong.</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Learning resources</a:t>
            </a:r>
            <a:endParaRPr lang="en-US" b="1" dirty="0">
              <a:solidFill>
                <a:srgbClr val="FF0000"/>
              </a:solidFill>
            </a:endParaRPr>
          </a:p>
        </p:txBody>
      </p:sp>
      <p:pic>
        <p:nvPicPr>
          <p:cNvPr id="4" name="Content Placeholder 3"/>
          <p:cNvPicPr>
            <a:picLocks noGrp="1" noChangeAspect="1"/>
          </p:cNvPicPr>
          <p:nvPr>
            <p:ph idx="1"/>
          </p:nvPr>
        </p:nvPicPr>
        <p:blipFill>
          <a:blip r:embed="rId2"/>
          <a:stretch>
            <a:fillRect/>
          </a:stretch>
        </p:blipFill>
        <p:spPr>
          <a:xfrm>
            <a:off x="2266549" y="1828800"/>
            <a:ext cx="5944402" cy="3962400"/>
          </a:xfrm>
          <a:prstGeom prst="rect">
            <a:avLst/>
          </a:prstGeom>
        </p:spPr>
      </p:pic>
    </p:spTree>
    <p:extLst>
      <p:ext uri="{BB962C8B-B14F-4D97-AF65-F5344CB8AC3E}">
        <p14:creationId xmlns:p14="http://schemas.microsoft.com/office/powerpoint/2010/main" val="32383630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1828800" y="2743200"/>
            <a:ext cx="6591985" cy="1905000"/>
          </a:xfrm>
        </p:spPr>
        <p:txBody>
          <a:bodyPr>
            <a:normAutofit fontScale="92500"/>
          </a:bodyPr>
          <a:lstStyle/>
          <a:p>
            <a:pPr marL="0" indent="0">
              <a:buNone/>
            </a:pPr>
            <a:r>
              <a:rPr lang="en-US" sz="8800" b="1" dirty="0" smtClean="0"/>
              <a:t>THANK YOU.</a:t>
            </a:r>
            <a:endParaRPr lang="en-GB" sz="8800" b="1" dirty="0"/>
          </a:p>
        </p:txBody>
      </p:sp>
    </p:spTree>
    <p:extLst>
      <p:ext uri="{BB962C8B-B14F-4D97-AF65-F5344CB8AC3E}">
        <p14:creationId xmlns:p14="http://schemas.microsoft.com/office/powerpoint/2010/main" val="433536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589199" cy="1280890"/>
          </a:xfrm>
        </p:spPr>
        <p:txBody>
          <a:bodyPr>
            <a:normAutofit/>
          </a:bodyPr>
          <a:lstStyle/>
          <a:p>
            <a:r>
              <a:rPr lang="en-US" b="1" dirty="0" smtClean="0">
                <a:solidFill>
                  <a:srgbClr val="C00000"/>
                </a:solidFill>
              </a:rPr>
              <a:t>Objectives of the Professionalism Course-cont.</a:t>
            </a:r>
            <a:endParaRPr lang="en-US" dirty="0"/>
          </a:p>
        </p:txBody>
      </p:sp>
      <p:sp>
        <p:nvSpPr>
          <p:cNvPr id="3" name="Content Placeholder 2"/>
          <p:cNvSpPr>
            <a:spLocks noGrp="1"/>
          </p:cNvSpPr>
          <p:nvPr>
            <p:ph idx="1"/>
          </p:nvPr>
        </p:nvSpPr>
        <p:spPr>
          <a:xfrm>
            <a:off x="1447800" y="1524000"/>
            <a:ext cx="6972985" cy="4800600"/>
          </a:xfrm>
        </p:spPr>
        <p:txBody>
          <a:bodyPr>
            <a:normAutofit/>
          </a:bodyPr>
          <a:lstStyle/>
          <a:p>
            <a:endParaRPr lang="en-US" dirty="0" smtClean="0"/>
          </a:p>
          <a:p>
            <a:pPr>
              <a:lnSpc>
                <a:spcPct val="150000"/>
              </a:lnSpc>
            </a:pPr>
            <a:r>
              <a:rPr lang="en-US" sz="2000" dirty="0" smtClean="0"/>
              <a:t>Demonstrate commitment of lifelong learning and the capacity for reflection and self evaluation .</a:t>
            </a:r>
          </a:p>
          <a:p>
            <a:pPr>
              <a:lnSpc>
                <a:spcPct val="150000"/>
              </a:lnSpc>
            </a:pPr>
            <a:r>
              <a:rPr lang="en-US" sz="2000" dirty="0" smtClean="0"/>
              <a:t>Demonstrate how to manage stress.</a:t>
            </a:r>
          </a:p>
          <a:p>
            <a:pPr>
              <a:lnSpc>
                <a:spcPct val="150000"/>
              </a:lnSpc>
            </a:pPr>
            <a:r>
              <a:rPr lang="en-US" sz="2000" dirty="0" smtClean="0"/>
              <a:t>Work effectively with patients, their families, colleagues and other health professionals .</a:t>
            </a:r>
          </a:p>
          <a:p>
            <a:pPr>
              <a:lnSpc>
                <a:spcPct val="150000"/>
              </a:lnSpc>
            </a:pPr>
            <a:r>
              <a:rPr lang="en-US" sz="2000" dirty="0" smtClean="0"/>
              <a:t>Participate as a volunteer for the community services in collaboration with health societies and agencies.</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6589199" cy="1066800"/>
          </a:xfrm>
        </p:spPr>
        <p:txBody>
          <a:bodyPr>
            <a:normAutofit fontScale="90000"/>
          </a:bodyPr>
          <a:lstStyle/>
          <a:p>
            <a:r>
              <a:rPr lang="en-US" b="1" dirty="0" smtClean="0">
                <a:solidFill>
                  <a:srgbClr val="C00000"/>
                </a:solidFill>
              </a:rPr>
              <a:t>Professionalism course: </a:t>
            </a:r>
            <a:br>
              <a:rPr lang="en-US" b="1" dirty="0" smtClean="0">
                <a:solidFill>
                  <a:srgbClr val="C00000"/>
                </a:solidFill>
              </a:rPr>
            </a:br>
            <a:r>
              <a:rPr lang="en-US" b="1" dirty="0" smtClean="0">
                <a:solidFill>
                  <a:srgbClr val="C00000"/>
                </a:solidFill>
              </a:rPr>
              <a:t>Topics</a:t>
            </a:r>
            <a:endParaRPr lang="en-US" b="1" dirty="0">
              <a:solidFill>
                <a:srgbClr val="7030A0"/>
              </a:solidFill>
            </a:endParaRPr>
          </a:p>
        </p:txBody>
      </p:sp>
      <p:sp>
        <p:nvSpPr>
          <p:cNvPr id="3" name="Content Placeholder 2"/>
          <p:cNvSpPr>
            <a:spLocks noGrp="1"/>
          </p:cNvSpPr>
          <p:nvPr>
            <p:ph idx="1"/>
          </p:nvPr>
        </p:nvSpPr>
        <p:spPr>
          <a:xfrm>
            <a:off x="1219200" y="1600200"/>
            <a:ext cx="7125385" cy="4876800"/>
          </a:xfrm>
        </p:spPr>
        <p:txBody>
          <a:bodyPr>
            <a:noAutofit/>
          </a:bodyPr>
          <a:lstStyle/>
          <a:p>
            <a:r>
              <a:rPr lang="en-US" sz="1400" dirty="0" smtClean="0"/>
              <a:t>Overview of the course, orientation and key elements of professionalism.</a:t>
            </a:r>
          </a:p>
          <a:p>
            <a:r>
              <a:rPr lang="en-US" sz="1400" dirty="0" smtClean="0"/>
              <a:t>Accountability ,initiatives ,integrity &amp; trustworthiness</a:t>
            </a:r>
          </a:p>
          <a:p>
            <a:r>
              <a:rPr lang="en-US" sz="1400" dirty="0" smtClean="0"/>
              <a:t>Historical standards of professionalism behavior and Islamic values and rules of medical professionalism.</a:t>
            </a:r>
          </a:p>
          <a:p>
            <a:r>
              <a:rPr lang="en-US" sz="1400" dirty="0" smtClean="0"/>
              <a:t>Effective communication skills: impact on being an effective team player. </a:t>
            </a:r>
          </a:p>
          <a:p>
            <a:r>
              <a:rPr lang="en-US" sz="1400" dirty="0" smtClean="0"/>
              <a:t>unprofessional behaviors.</a:t>
            </a:r>
          </a:p>
          <a:p>
            <a:r>
              <a:rPr lang="en-US" sz="1400" dirty="0" smtClean="0"/>
              <a:t>Inter-professional education and collaboration</a:t>
            </a:r>
            <a:r>
              <a:rPr lang="en-US" sz="1400" b="1" dirty="0" smtClean="0"/>
              <a:t>.( 2 sessions)</a:t>
            </a:r>
          </a:p>
          <a:p>
            <a:r>
              <a:rPr lang="en-US" sz="1400" dirty="0" smtClean="0"/>
              <a:t>Continuous professional development, life long learning and professionalism through mentoring..</a:t>
            </a:r>
          </a:p>
          <a:p>
            <a:r>
              <a:rPr lang="en-US" sz="1400" dirty="0" smtClean="0"/>
              <a:t>Stress management</a:t>
            </a:r>
          </a:p>
          <a:p>
            <a:r>
              <a:rPr lang="en-US" sz="1400" dirty="0" smtClean="0"/>
              <a:t>Leadership and management skills</a:t>
            </a:r>
          </a:p>
          <a:p>
            <a:r>
              <a:rPr lang="en-US" sz="1400" dirty="0" smtClean="0"/>
              <a:t>Professionalism in different cultural contexts( sensitivity to other belief and world views).</a:t>
            </a:r>
          </a:p>
          <a:p>
            <a:r>
              <a:rPr lang="en-US" sz="1400" dirty="0" smtClean="0"/>
              <a:t>Community services and volunteer works</a:t>
            </a:r>
            <a:r>
              <a:rPr lang="en-US" sz="1400" b="1" dirty="0" smtClean="0"/>
              <a:t>.( 2 sessions)</a:t>
            </a:r>
          </a:p>
          <a:p>
            <a:endParaRPr lang="en-US"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Teaching Strategies</a:t>
            </a:r>
            <a:endParaRPr lang="en-US" b="1" dirty="0">
              <a:solidFill>
                <a:srgbClr val="C00000"/>
              </a:solidFill>
            </a:endParaRPr>
          </a:p>
        </p:txBody>
      </p:sp>
      <p:sp>
        <p:nvSpPr>
          <p:cNvPr id="3" name="Content Placeholder 2"/>
          <p:cNvSpPr>
            <a:spLocks noGrp="1"/>
          </p:cNvSpPr>
          <p:nvPr>
            <p:ph idx="1"/>
          </p:nvPr>
        </p:nvSpPr>
        <p:spPr>
          <a:xfrm>
            <a:off x="1447800" y="1447800"/>
            <a:ext cx="7239000" cy="4953000"/>
          </a:xfrm>
        </p:spPr>
        <p:txBody>
          <a:bodyPr>
            <a:normAutofit fontScale="70000" lnSpcReduction="20000"/>
          </a:bodyPr>
          <a:lstStyle/>
          <a:p>
            <a:r>
              <a:rPr lang="en-US" sz="3200" dirty="0" smtClean="0"/>
              <a:t>Interactive lectures</a:t>
            </a:r>
          </a:p>
          <a:p>
            <a:endParaRPr lang="en-US" sz="3200" dirty="0" smtClean="0"/>
          </a:p>
          <a:p>
            <a:r>
              <a:rPr lang="en-US" sz="3200" dirty="0" smtClean="0"/>
              <a:t>Student led seminars</a:t>
            </a:r>
          </a:p>
          <a:p>
            <a:endParaRPr lang="en-US" sz="3200" dirty="0" smtClean="0"/>
          </a:p>
          <a:p>
            <a:r>
              <a:rPr lang="en-US" sz="3200" dirty="0" smtClean="0"/>
              <a:t>Simulated inter-professional team </a:t>
            </a:r>
          </a:p>
          <a:p>
            <a:endParaRPr lang="en-US" sz="3200" dirty="0" smtClean="0"/>
          </a:p>
          <a:p>
            <a:r>
              <a:rPr lang="en-US" sz="3200" dirty="0" smtClean="0"/>
              <a:t>Simulated scenario based discussions</a:t>
            </a:r>
          </a:p>
          <a:p>
            <a:endParaRPr lang="en-US" sz="3200" dirty="0" smtClean="0"/>
          </a:p>
          <a:p>
            <a:r>
              <a:rPr lang="en-US" sz="3200" dirty="0" smtClean="0"/>
              <a:t>Preparation of community services and awareness campaigns.</a:t>
            </a:r>
          </a:p>
          <a:p>
            <a:endParaRPr lang="en-US" sz="3200" dirty="0" smtClean="0"/>
          </a:p>
          <a:p>
            <a:r>
              <a:rPr lang="en-US" sz="3200" dirty="0" smtClean="0"/>
              <a:t>Attending seminars in collaboration with health education.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Teaching strategies:</a:t>
            </a:r>
            <a:br>
              <a:rPr lang="en-US" b="1" dirty="0" smtClean="0">
                <a:solidFill>
                  <a:srgbClr val="C00000"/>
                </a:solidFill>
              </a:rPr>
            </a:br>
            <a:r>
              <a:rPr lang="en-US" b="1" dirty="0" smtClean="0"/>
              <a:t>student led seminar </a:t>
            </a:r>
            <a:endParaRPr lang="en-US" b="1" dirty="0"/>
          </a:p>
        </p:txBody>
      </p:sp>
      <p:sp>
        <p:nvSpPr>
          <p:cNvPr id="3" name="Content Placeholder 2"/>
          <p:cNvSpPr>
            <a:spLocks noGrp="1"/>
          </p:cNvSpPr>
          <p:nvPr>
            <p:ph idx="1"/>
          </p:nvPr>
        </p:nvSpPr>
        <p:spPr/>
        <p:txBody>
          <a:bodyPr/>
          <a:lstStyle/>
          <a:p>
            <a:r>
              <a:rPr lang="en-US" dirty="0" smtClean="0"/>
              <a:t>Includes assignments and projects. Students will be divided into </a:t>
            </a:r>
            <a:r>
              <a:rPr lang="en-US" b="1" u="sng" dirty="0" smtClean="0"/>
              <a:t>3 Subgroups </a:t>
            </a:r>
            <a:r>
              <a:rPr lang="en-US" dirty="0" smtClean="0"/>
              <a:t>at the beginning of the academic year by the tutor . Each </a:t>
            </a:r>
            <a:r>
              <a:rPr lang="en-US" b="1" u="sng" dirty="0" smtClean="0"/>
              <a:t>Subgroup</a:t>
            </a:r>
            <a:r>
              <a:rPr lang="en-US" dirty="0" smtClean="0"/>
              <a:t> shall participate in </a:t>
            </a:r>
            <a:r>
              <a:rPr lang="en-US" b="1" u="sng" dirty="0" smtClean="0"/>
              <a:t>2 topic/session </a:t>
            </a:r>
            <a:r>
              <a:rPr lang="en-US" dirty="0" smtClean="0"/>
              <a:t>( preparation, role play, discussion and presentation accordingly).</a:t>
            </a:r>
          </a:p>
          <a:p>
            <a:r>
              <a:rPr lang="en-US" dirty="0" smtClean="0"/>
              <a:t>Slides with the main points of the topic , summary handouts and references will be given to students earlier before the day of the session to help in preparing the topic.</a:t>
            </a:r>
            <a:endParaRPr lang="en-US" dirty="0"/>
          </a:p>
          <a:p>
            <a:r>
              <a:rPr lang="en-US" dirty="0" smtClean="0"/>
              <a:t>Student will be evaluated after presentation and discussion.</a:t>
            </a:r>
            <a:endParaRPr lang="en-US" dirty="0"/>
          </a:p>
        </p:txBody>
      </p:sp>
    </p:spTree>
    <p:extLst>
      <p:ext uri="{BB962C8B-B14F-4D97-AF65-F5344CB8AC3E}">
        <p14:creationId xmlns:p14="http://schemas.microsoft.com/office/powerpoint/2010/main" val="38226029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457200"/>
            <a:ext cx="8001000"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96911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1887</TotalTime>
  <Words>1742</Words>
  <Application>Microsoft Office PowerPoint</Application>
  <PresentationFormat>On-screen Show (4:3)</PresentationFormat>
  <Paragraphs>234</Paragraphs>
  <Slides>43</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5" baseType="lpstr">
      <vt:lpstr>Wisp</vt:lpstr>
      <vt:lpstr>Document</vt:lpstr>
      <vt:lpstr> Professionalism: Overview, an orientation of the course and  Key Elements</vt:lpstr>
      <vt:lpstr>Professionalism Course</vt:lpstr>
      <vt:lpstr>Today’s session. Contents:</vt:lpstr>
      <vt:lpstr>Objectives of the Professionalism Course. At the end of the course, the participants shall be able to;</vt:lpstr>
      <vt:lpstr>Objectives of the Professionalism Course-cont.</vt:lpstr>
      <vt:lpstr>Professionalism course:  Topics</vt:lpstr>
      <vt:lpstr>Teaching Strategies</vt:lpstr>
      <vt:lpstr>Teaching strategies: student led seminar </vt:lpstr>
      <vt:lpstr>PowerPoint Presentation</vt:lpstr>
      <vt:lpstr>PowerPoint Presentation</vt:lpstr>
      <vt:lpstr>PowerPoint Presentation</vt:lpstr>
      <vt:lpstr>PowerPoint Presentation</vt:lpstr>
      <vt:lpstr>Student’s Assessment</vt:lpstr>
      <vt:lpstr>Mark distribution</vt:lpstr>
      <vt:lpstr>Professional conducts required during the lecture/session </vt:lpstr>
      <vt:lpstr>Overview About Professionalism </vt:lpstr>
      <vt:lpstr>Professionalism Lecture contents: </vt:lpstr>
      <vt:lpstr>Definition of professionalism</vt:lpstr>
      <vt:lpstr>Definitions, cont.</vt:lpstr>
      <vt:lpstr>Definitions , cont.</vt:lpstr>
      <vt:lpstr>Definition of Professionalism</vt:lpstr>
      <vt:lpstr>Definition ,cont.</vt:lpstr>
      <vt:lpstr>The Holy Quran &amp; Hadith</vt:lpstr>
      <vt:lpstr>Why Professionalism Is Important?</vt:lpstr>
      <vt:lpstr>Why Professionalism Is Important? cont.</vt:lpstr>
      <vt:lpstr>Professionalism In Medicine</vt:lpstr>
      <vt:lpstr>Concepts of Professionalism</vt:lpstr>
      <vt:lpstr>Key Elements of Professionalism</vt:lpstr>
      <vt:lpstr>Objectives of Key Elements</vt:lpstr>
      <vt:lpstr>Key Elements of Professionalism: include;</vt:lpstr>
      <vt:lpstr>Key Elements  ( Bases of Professionalism)</vt:lpstr>
      <vt:lpstr>PowerPoint Presentation</vt:lpstr>
      <vt:lpstr>Key Elements</vt:lpstr>
      <vt:lpstr>Key Elements. cont</vt:lpstr>
      <vt:lpstr>Humanism –cont. The differences between professionalism and humanism:</vt:lpstr>
      <vt:lpstr>Key elements</vt:lpstr>
      <vt:lpstr>Respect also includes:</vt:lpstr>
      <vt:lpstr>Key Elements</vt:lpstr>
      <vt:lpstr>Key Elements</vt:lpstr>
      <vt:lpstr>Key Elements</vt:lpstr>
      <vt:lpstr>Professionalism &amp; Ethics Though the terms professionalism and ethics are used interchangeably by some people, there are a lot of difference between the two. Professionalism can be defined as the skills, competence and the conduct displayed by an individual of a certain profession.  Ethics are guidelines for individuals, which clearly state the dos and don’ts.</vt:lpstr>
      <vt:lpstr>Learning resources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Professionalism course ovwerview</dc:title>
  <dc:creator>Dr.Hannan</dc:creator>
  <cp:lastModifiedBy>3422</cp:lastModifiedBy>
  <cp:revision>334</cp:revision>
  <dcterms:created xsi:type="dcterms:W3CDTF">2010-08-07T09:19:20Z</dcterms:created>
  <dcterms:modified xsi:type="dcterms:W3CDTF">2017-10-01T11:29:29Z</dcterms:modified>
</cp:coreProperties>
</file>