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4" r:id="rId1"/>
  </p:sldMasterIdLst>
  <p:notesMasterIdLst>
    <p:notesMasterId r:id="rId32"/>
  </p:notesMasterIdLst>
  <p:sldIdLst>
    <p:sldId id="294" r:id="rId2"/>
    <p:sldId id="282" r:id="rId3"/>
    <p:sldId id="295" r:id="rId4"/>
    <p:sldId id="285" r:id="rId5"/>
    <p:sldId id="286" r:id="rId6"/>
    <p:sldId id="293" r:id="rId7"/>
    <p:sldId id="256" r:id="rId8"/>
    <p:sldId id="257" r:id="rId9"/>
    <p:sldId id="258" r:id="rId10"/>
    <p:sldId id="292" r:id="rId11"/>
    <p:sldId id="259" r:id="rId12"/>
    <p:sldId id="260" r:id="rId13"/>
    <p:sldId id="272" r:id="rId14"/>
    <p:sldId id="274" r:id="rId15"/>
    <p:sldId id="275" r:id="rId16"/>
    <p:sldId id="276" r:id="rId17"/>
    <p:sldId id="277" r:id="rId18"/>
    <p:sldId id="278" r:id="rId19"/>
    <p:sldId id="261" r:id="rId20"/>
    <p:sldId id="263" r:id="rId21"/>
    <p:sldId id="264" r:id="rId22"/>
    <p:sldId id="265" r:id="rId23"/>
    <p:sldId id="288" r:id="rId24"/>
    <p:sldId id="266" r:id="rId25"/>
    <p:sldId id="267" r:id="rId26"/>
    <p:sldId id="268" r:id="rId27"/>
    <p:sldId id="269" r:id="rId28"/>
    <p:sldId id="270" r:id="rId29"/>
    <p:sldId id="271" r:id="rId30"/>
    <p:sldId id="281"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FA1"/>
    <a:srgbClr val="4F4F4F"/>
    <a:srgbClr val="0097A7"/>
    <a:srgbClr val="595959"/>
    <a:srgbClr val="000000"/>
    <a:srgbClr val="BAEBFF"/>
    <a:srgbClr val="E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9801" autoAdjust="0"/>
  </p:normalViewPr>
  <p:slideViewPr>
    <p:cSldViewPr snapToGrid="0" snapToObjects="1">
      <p:cViewPr>
        <p:scale>
          <a:sx n="90" d="100"/>
          <a:sy n="90" d="100"/>
        </p:scale>
        <p:origin x="-1888" y="-5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369749373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4857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95900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185097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819167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2533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119212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9182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145634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654703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040530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val="202622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46317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ar"/>
              <a:t>Allulu Alsulayhim</a:t>
            </a:r>
          </a:p>
        </p:txBody>
      </p:sp>
    </p:spTree>
    <p:extLst>
      <p:ext uri="{BB962C8B-B14F-4D97-AF65-F5344CB8AC3E}">
        <p14:creationId xmlns:p14="http://schemas.microsoft.com/office/powerpoint/2010/main" val="81740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6509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2066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11915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92258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92112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155E5-CE8E-A241-91F2-F05411B80C10}" type="datetimeFigureOut">
              <a:rPr lang="en-US" smtClean="0"/>
              <a:t>1/11/18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21946667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155E5-CE8E-A241-91F2-F05411B80C10}" type="datetimeFigureOut">
              <a:rPr lang="en-US" smtClean="0"/>
              <a:t>1/11/18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4816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155E5-CE8E-A241-91F2-F05411B80C10}" type="datetimeFigureOut">
              <a:rPr lang="en-US" smtClean="0"/>
              <a:t>1/11/18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6597421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ar"/>
              <a:t>‹#›</a:t>
            </a:fld>
            <a:endParaRPr lang="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sp>
        <p:nvSpPr>
          <p:cNvPr id="67" name="Shape 6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rtl="0">
              <a:spcBef>
                <a:spcPts val="0"/>
              </a:spcBef>
              <a:buSzPts val="3000"/>
              <a:buNone/>
              <a:defRPr/>
            </a:lvl1pPr>
            <a:lvl2pPr lvl="1" rtl="0">
              <a:spcBef>
                <a:spcPts val="0"/>
              </a:spcBef>
              <a:buSzPts val="3000"/>
              <a:buNone/>
              <a:defRPr/>
            </a:lvl2pPr>
            <a:lvl3pPr lvl="2" rtl="0">
              <a:spcBef>
                <a:spcPts val="0"/>
              </a:spcBef>
              <a:buSzPts val="3000"/>
              <a:buNone/>
              <a:defRPr/>
            </a:lvl3pPr>
            <a:lvl4pPr lvl="3" rtl="0">
              <a:spcBef>
                <a:spcPts val="0"/>
              </a:spcBef>
              <a:buSzPts val="3000"/>
              <a:buNone/>
              <a:defRPr/>
            </a:lvl4pPr>
            <a:lvl5pPr lvl="4" rtl="0">
              <a:spcBef>
                <a:spcPts val="0"/>
              </a:spcBef>
              <a:buSzPts val="3000"/>
              <a:buNone/>
              <a:defRPr/>
            </a:lvl5pPr>
            <a:lvl6pPr lvl="5" rtl="0">
              <a:spcBef>
                <a:spcPts val="0"/>
              </a:spcBef>
              <a:buSzPts val="3000"/>
              <a:buNone/>
              <a:defRPr/>
            </a:lvl6pPr>
            <a:lvl7pPr lvl="6" rtl="0">
              <a:spcBef>
                <a:spcPts val="0"/>
              </a:spcBef>
              <a:buSzPts val="3000"/>
              <a:buNone/>
              <a:defRPr/>
            </a:lvl7pPr>
            <a:lvl8pPr lvl="7" rtl="0">
              <a:spcBef>
                <a:spcPts val="0"/>
              </a:spcBef>
              <a:buSzPts val="3000"/>
              <a:buNone/>
              <a:defRPr/>
            </a:lvl8pPr>
            <a:lvl9pPr lvl="8" rtl="0">
              <a:spcBef>
                <a:spcPts val="0"/>
              </a:spcBef>
              <a:buSzPts val="3000"/>
              <a:buNone/>
              <a:defRPr/>
            </a:lvl9pPr>
          </a:lstStyle>
          <a:p>
            <a:endParaRPr/>
          </a:p>
        </p:txBody>
      </p:sp>
      <p:sp>
        <p:nvSpPr>
          <p:cNvPr id="68" name="Shape 68"/>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69" name="Shape 6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ar"/>
              <a:t>‹#›</a:t>
            </a:fld>
            <a:endParaRPr lang="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ar"/>
              <a:t>‹#›</a:t>
            </a:fld>
            <a:endParaRPr lang="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7"/>
        <p:cNvGrpSpPr/>
        <p:nvPr/>
      </p:nvGrpSpPr>
      <p:grpSpPr>
        <a:xfrm>
          <a:off x="0" y="0"/>
          <a:ext cx="0" cy="0"/>
          <a:chOff x="0" y="0"/>
          <a:chExt cx="0" cy="0"/>
        </a:xfrm>
      </p:grpSpPr>
      <p:sp>
        <p:nvSpPr>
          <p:cNvPr id="90" name="Shape 90"/>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rtl="0">
              <a:spcBef>
                <a:spcPts val="0"/>
              </a:spcBef>
              <a:buSzPts val="3800"/>
              <a:buNone/>
              <a:defRPr sz="3800"/>
            </a:lvl1pPr>
            <a:lvl2pPr lvl="1" algn="ctr" rtl="0">
              <a:spcBef>
                <a:spcPts val="0"/>
              </a:spcBef>
              <a:buSzPts val="3800"/>
              <a:buNone/>
              <a:defRPr sz="3800"/>
            </a:lvl2pPr>
            <a:lvl3pPr lvl="2" algn="ctr" rtl="0">
              <a:spcBef>
                <a:spcPts val="0"/>
              </a:spcBef>
              <a:buSzPts val="3800"/>
              <a:buNone/>
              <a:defRPr sz="3800"/>
            </a:lvl3pPr>
            <a:lvl4pPr lvl="3" algn="ctr" rtl="0">
              <a:spcBef>
                <a:spcPts val="0"/>
              </a:spcBef>
              <a:buSzPts val="3800"/>
              <a:buNone/>
              <a:defRPr sz="3800"/>
            </a:lvl4pPr>
            <a:lvl5pPr lvl="4" algn="ctr" rtl="0">
              <a:spcBef>
                <a:spcPts val="0"/>
              </a:spcBef>
              <a:buSzPts val="3800"/>
              <a:buNone/>
              <a:defRPr sz="3800"/>
            </a:lvl5pPr>
            <a:lvl6pPr lvl="5" algn="ctr" rtl="0">
              <a:spcBef>
                <a:spcPts val="0"/>
              </a:spcBef>
              <a:buSzPts val="3800"/>
              <a:buNone/>
              <a:defRPr sz="3800"/>
            </a:lvl6pPr>
            <a:lvl7pPr lvl="6" algn="ctr" rtl="0">
              <a:spcBef>
                <a:spcPts val="0"/>
              </a:spcBef>
              <a:buSzPts val="3800"/>
              <a:buNone/>
              <a:defRPr sz="3800"/>
            </a:lvl7pPr>
            <a:lvl8pPr lvl="7" algn="ctr" rtl="0">
              <a:spcBef>
                <a:spcPts val="0"/>
              </a:spcBef>
              <a:buSzPts val="3800"/>
              <a:buNone/>
              <a:defRPr sz="3800"/>
            </a:lvl8pPr>
            <a:lvl9pPr lvl="8" algn="ctr" rtl="0">
              <a:spcBef>
                <a:spcPts val="0"/>
              </a:spcBef>
              <a:buSzPts val="3800"/>
              <a:buNone/>
              <a:defRPr sz="3800"/>
            </a:lvl9pPr>
          </a:lstStyle>
          <a:p>
            <a:endParaRPr/>
          </a:p>
        </p:txBody>
      </p:sp>
      <p:sp>
        <p:nvSpPr>
          <p:cNvPr id="91" name="Shape 91"/>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92" name="Shape 92"/>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93" name="Shape 9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ar"/>
              <a:t>‹#›</a:t>
            </a:fld>
            <a:endParaRPr lang="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155E5-CE8E-A241-91F2-F05411B80C10}" type="datetimeFigureOut">
              <a:rPr lang="en-US" smtClean="0"/>
              <a:t>1/11/18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130480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155E5-CE8E-A241-91F2-F05411B80C10}" type="datetimeFigureOut">
              <a:rPr lang="en-US" smtClean="0"/>
              <a:t>1/11/18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045707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155E5-CE8E-A241-91F2-F05411B80C10}" type="datetimeFigureOut">
              <a:rPr lang="en-US" smtClean="0"/>
              <a:t>1/11/18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1515362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155E5-CE8E-A241-91F2-F05411B80C10}" type="datetimeFigureOut">
              <a:rPr lang="en-US" smtClean="0"/>
              <a:t>1/11/18 </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6138963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155E5-CE8E-A241-91F2-F05411B80C10}" type="datetimeFigureOut">
              <a:rPr lang="en-US" smtClean="0"/>
              <a:t>1/11/18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6311174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55E5-CE8E-A241-91F2-F05411B80C10}" type="datetimeFigureOut">
              <a:rPr lang="en-US" smtClean="0"/>
              <a:t>1/11/18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rtl="0">
              <a:spcBef>
                <a:spcPts val="0"/>
              </a:spcBef>
              <a:buNone/>
            </a:pPr>
            <a:fld id="{00000000-1234-1234-1234-123412341234}" type="slidenum">
              <a:rPr lang="ar" smtClean="0"/>
              <a:t>‹#›</a:t>
            </a:fld>
            <a:endParaRPr lang="ar"/>
          </a:p>
        </p:txBody>
      </p:sp>
    </p:spTree>
    <p:extLst>
      <p:ext uri="{BB962C8B-B14F-4D97-AF65-F5344CB8AC3E}">
        <p14:creationId xmlns:p14="http://schemas.microsoft.com/office/powerpoint/2010/main" val="175136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155E5-CE8E-A241-91F2-F05411B80C10}" type="datetimeFigureOut">
              <a:rPr lang="en-US" smtClean="0"/>
              <a:t>1/11/18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3675972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155E5-CE8E-A241-91F2-F05411B80C10}" type="datetimeFigureOut">
              <a:rPr lang="en-US" smtClean="0"/>
              <a:t>1/11/18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buNone/>
            </a:pPr>
            <a:fld id="{00000000-1234-1234-1234-123412341234}" type="slidenum">
              <a:rPr lang="ar" sz="1000" smtClean="0">
                <a:solidFill>
                  <a:schemeClr val="dk1"/>
                </a:solidFill>
                <a:latin typeface="Roboto"/>
                <a:ea typeface="Roboto"/>
                <a:cs typeface="Roboto"/>
                <a:sym typeface="Roboto"/>
              </a:rPr>
              <a:t>‹#›</a:t>
            </a:fld>
            <a:endParaRPr lang="ar"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424478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3FA1">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F155E5-CE8E-A241-91F2-F05411B80C10}" type="datetimeFigureOut">
              <a:rPr lang="en-US" smtClean="0"/>
              <a:t>1/11/18 </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a:spcBef>
                <a:spcPts val="0"/>
              </a:spcBef>
              <a:buNone/>
            </a:pPr>
            <a:fld id="{00000000-1234-1234-1234-123412341234}" type="slidenum">
              <a:rPr lang="ar" sz="1000" smtClean="0">
                <a:solidFill>
                  <a:schemeClr val="dk2"/>
                </a:solidFill>
              </a:rPr>
              <a:t>‹#›</a:t>
            </a:fld>
            <a:endParaRPr lang="ar" sz="1000">
              <a:solidFill>
                <a:schemeClr val="dk2"/>
              </a:solidFill>
            </a:endParaRPr>
          </a:p>
        </p:txBody>
      </p:sp>
    </p:spTree>
    <p:extLst>
      <p:ext uri="{BB962C8B-B14F-4D97-AF65-F5344CB8AC3E}">
        <p14:creationId xmlns:p14="http://schemas.microsoft.com/office/powerpoint/2010/main" val="65312630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cpdcourses.com/cpd-onlin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42" y="1812631"/>
            <a:ext cx="5905917" cy="2133235"/>
          </a:xfrm>
        </p:spPr>
        <p:txBody>
          <a:bodyPr>
            <a:normAutofit fontScale="90000"/>
          </a:bodyPr>
          <a:lstStyle/>
          <a:p>
            <a:r>
              <a:rPr lang="en-US" b="1" dirty="0" smtClean="0"/>
              <a:t>Continuous professional development, life long learning and professionalism throw mentoring</a:t>
            </a:r>
            <a:endParaRPr lang="en-US" b="1" dirty="0"/>
          </a:p>
        </p:txBody>
      </p:sp>
      <p:pic>
        <p:nvPicPr>
          <p:cNvPr id="4" name="Picture 3" descr="ksu_masterlogo_colour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8648"/>
            <a:ext cx="1565870" cy="678196"/>
          </a:xfrm>
          <a:prstGeom prst="rect">
            <a:avLst/>
          </a:prstGeom>
        </p:spPr>
      </p:pic>
      <p:pic>
        <p:nvPicPr>
          <p:cNvPr id="5" name="Picture 4" descr="aqzSUInL_400x400.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000" y1="67000" x2="48000" y2="72000"/>
                        <a14:foregroundMark x1="55750" y1="72750" x2="55750" y2="72750"/>
                        <a14:foregroundMark x1="65000" y1="70500" x2="65000" y2="70500"/>
                        <a14:foregroundMark x1="77000" y1="71000" x2="77000" y2="71000"/>
                        <a14:foregroundMark x1="83250" y1="69750" x2="83250" y2="69750"/>
                        <a14:foregroundMark x1="41750" y1="70250" x2="41750" y2="70250"/>
                        <a14:foregroundMark x1="27000" y1="70250" x2="27000" y2="70250"/>
                        <a14:foregroundMark x1="20500" y1="67500" x2="20500" y2="67500"/>
                        <a14:foregroundMark x1="65000" y1="35250" x2="65000" y2="35250"/>
                        <a14:foregroundMark x1="60750" y1="36000" x2="60750" y2="36000"/>
                        <a14:foregroundMark x1="68500" y1="35000" x2="68500" y2="35000"/>
                        <a14:backgroundMark x1="53500" y1="33250" x2="53500" y2="33250"/>
                        <a14:backgroundMark x1="58250" y1="47500" x2="58250" y2="47500"/>
                        <a14:backgroundMark x1="42000" y1="44500" x2="42000" y2="44500"/>
                        <a14:backgroundMark x1="42250" y1="32500" x2="42250" y2="32500"/>
                        <a14:backgroundMark x1="66250" y1="37750" x2="66250" y2="37750"/>
                        <a14:backgroundMark x1="62500" y1="34750" x2="62500" y2="34750"/>
                        <a14:backgroundMark x1="50250" y1="47250" x2="50250" y2="47250"/>
                      </a14:backgroundRemoval>
                    </a14:imgEffect>
                  </a14:imgLayer>
                </a14:imgProps>
              </a:ext>
              <a:ext uri="{28A0092B-C50C-407E-A947-70E740481C1C}">
                <a14:useLocalDpi xmlns:a14="http://schemas.microsoft.com/office/drawing/2010/main" val="0"/>
              </a:ext>
            </a:extLst>
          </a:blip>
          <a:stretch>
            <a:fillRect/>
          </a:stretch>
        </p:blipFill>
        <p:spPr>
          <a:xfrm>
            <a:off x="7471786" y="-115710"/>
            <a:ext cx="1672213" cy="1526821"/>
          </a:xfrm>
          <a:prstGeom prst="rect">
            <a:avLst/>
          </a:prstGeom>
        </p:spPr>
      </p:pic>
    </p:spTree>
    <p:extLst>
      <p:ext uri="{BB962C8B-B14F-4D97-AF65-F5344CB8AC3E}">
        <p14:creationId xmlns:p14="http://schemas.microsoft.com/office/powerpoint/2010/main" val="19015402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599136"/>
            <a:ext cx="8368200" cy="686100"/>
          </a:xfrm>
        </p:spPr>
        <p:txBody>
          <a:bodyPr>
            <a:noAutofit/>
          </a:bodyPr>
          <a:lstStyle/>
          <a:p>
            <a:r>
              <a:rPr lang="ar" sz="3600" dirty="0">
                <a:solidFill>
                  <a:srgbClr val="0F3FA1"/>
                </a:solidFill>
              </a:rPr>
              <a:t>Skills/competencies needed for lifelong </a:t>
            </a:r>
            <a:r>
              <a:rPr lang="ar" sz="3600" dirty="0" smtClean="0">
                <a:solidFill>
                  <a:srgbClr val="0F3FA1"/>
                </a:solidFill>
              </a:rPr>
              <a:t>learning</a:t>
            </a:r>
            <a:endParaRPr lang="en-US" sz="3600" dirty="0">
              <a:solidFill>
                <a:srgbClr val="0F3FA1"/>
              </a:solidFill>
            </a:endParaRPr>
          </a:p>
        </p:txBody>
      </p:sp>
      <p:sp>
        <p:nvSpPr>
          <p:cNvPr id="3" name="Text Placeholder 2"/>
          <p:cNvSpPr>
            <a:spLocks noGrp="1"/>
          </p:cNvSpPr>
          <p:nvPr>
            <p:ph type="body" idx="1"/>
          </p:nvPr>
        </p:nvSpPr>
        <p:spPr/>
        <p:txBody>
          <a:bodyPr>
            <a:normAutofit lnSpcReduction="10000"/>
          </a:bodyPr>
          <a:lstStyle/>
          <a:p>
            <a:pPr>
              <a:buClr>
                <a:srgbClr val="0097A7"/>
              </a:buClr>
            </a:pPr>
            <a:r>
              <a:rPr lang="en-US" dirty="0"/>
              <a:t> </a:t>
            </a:r>
            <a:r>
              <a:rPr lang="en-US" dirty="0" smtClean="0"/>
              <a:t>Basic computer skills</a:t>
            </a:r>
          </a:p>
          <a:p>
            <a:pPr>
              <a:buClr>
                <a:srgbClr val="0097A7"/>
              </a:buClr>
            </a:pPr>
            <a:r>
              <a:rPr lang="en-US" dirty="0"/>
              <a:t> </a:t>
            </a:r>
            <a:r>
              <a:rPr lang="en-US" dirty="0" smtClean="0"/>
              <a:t>Speed reading</a:t>
            </a:r>
          </a:p>
          <a:p>
            <a:pPr>
              <a:buClr>
                <a:srgbClr val="0097A7"/>
              </a:buClr>
            </a:pPr>
            <a:r>
              <a:rPr lang="en-US" dirty="0"/>
              <a:t> </a:t>
            </a:r>
            <a:r>
              <a:rPr lang="en-US" dirty="0" smtClean="0"/>
              <a:t>Effective study skulls</a:t>
            </a:r>
          </a:p>
          <a:p>
            <a:pPr>
              <a:buClr>
                <a:srgbClr val="0097A7"/>
              </a:buClr>
            </a:pPr>
            <a:r>
              <a:rPr lang="en-US" dirty="0"/>
              <a:t> </a:t>
            </a:r>
            <a:r>
              <a:rPr lang="en-US" dirty="0" smtClean="0"/>
              <a:t>Searching the web</a:t>
            </a:r>
          </a:p>
          <a:p>
            <a:pPr>
              <a:buClr>
                <a:srgbClr val="0097A7"/>
              </a:buClr>
            </a:pPr>
            <a:r>
              <a:rPr lang="en-US" dirty="0" smtClean="0"/>
              <a:t>Negotiation skills</a:t>
            </a:r>
          </a:p>
          <a:p>
            <a:pPr>
              <a:buClr>
                <a:srgbClr val="0097A7"/>
              </a:buClr>
            </a:pPr>
            <a:r>
              <a:rPr lang="en-US" dirty="0" smtClean="0"/>
              <a:t>Financial management skills</a:t>
            </a:r>
          </a:p>
          <a:p>
            <a:endParaRPr lang="en-US" dirty="0" smtClean="0"/>
          </a:p>
          <a:p>
            <a:endParaRPr lang="en-US" dirty="0" smtClean="0"/>
          </a:p>
          <a:p>
            <a:endParaRPr lang="en-US" dirty="0"/>
          </a:p>
        </p:txBody>
      </p:sp>
    </p:spTree>
    <p:extLst>
      <p:ext uri="{BB962C8B-B14F-4D97-AF65-F5344CB8AC3E}">
        <p14:creationId xmlns:p14="http://schemas.microsoft.com/office/powerpoint/2010/main" val="396220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0"/>
            <a:ext cx="8368200" cy="686100"/>
          </a:xfrm>
          <a:prstGeom prst="rect">
            <a:avLst/>
          </a:prstGeom>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ar" sz="3600" dirty="0">
                <a:solidFill>
                  <a:srgbClr val="0F3FA1"/>
                </a:solidFill>
              </a:rPr>
              <a:t>Self-directed learning</a:t>
            </a:r>
          </a:p>
        </p:txBody>
      </p:sp>
      <p:sp>
        <p:nvSpPr>
          <p:cNvPr id="128" name="Shape 128"/>
          <p:cNvSpPr txBox="1">
            <a:spLocks noGrp="1"/>
          </p:cNvSpPr>
          <p:nvPr>
            <p:ph type="body" idx="1"/>
          </p:nvPr>
        </p:nvSpPr>
        <p:spPr>
          <a:xfrm>
            <a:off x="387900" y="1235824"/>
            <a:ext cx="8368200" cy="3078900"/>
          </a:xfrm>
          <a:prstGeom prst="rect">
            <a:avLst/>
          </a:prstGeom>
        </p:spPr>
        <p:txBody>
          <a:bodyPr wrap="square" lIns="91425" tIns="91425" rIns="91425" bIns="91425" anchor="t" anchorCtr="0">
            <a:noAutofit/>
          </a:bodyPr>
          <a:lstStyle/>
          <a:p>
            <a:pPr marL="457200" lvl="0" indent="-317500" rtl="0">
              <a:spcBef>
                <a:spcPts val="0"/>
              </a:spcBef>
              <a:buClr>
                <a:srgbClr val="0097A7"/>
              </a:buClr>
              <a:buSzPts val="1400"/>
              <a:buChar char="●"/>
            </a:pPr>
            <a:r>
              <a:rPr lang="en-US" sz="1400" b="1" dirty="0" smtClean="0">
                <a:solidFill>
                  <a:srgbClr val="000000"/>
                </a:solidFill>
              </a:rPr>
              <a:t>W</a:t>
            </a:r>
            <a:r>
              <a:rPr lang="ar" sz="1400" b="1" dirty="0" smtClean="0">
                <a:solidFill>
                  <a:srgbClr val="000000"/>
                </a:solidFill>
              </a:rPr>
              <a:t>hat </a:t>
            </a:r>
            <a:r>
              <a:rPr lang="ar" sz="1400" b="1" dirty="0">
                <a:solidFill>
                  <a:srgbClr val="000000"/>
                </a:solidFill>
              </a:rPr>
              <a:t>is Self-directed learning?</a:t>
            </a:r>
          </a:p>
          <a:p>
            <a:pPr marL="0" lvl="0" indent="0" algn="ctr">
              <a:spcBef>
                <a:spcPts val="0"/>
              </a:spcBef>
              <a:buNone/>
            </a:pPr>
            <a:r>
              <a:rPr lang="ar" sz="1400" b="1" dirty="0">
                <a:solidFill>
                  <a:srgbClr val="000000"/>
                </a:solidFill>
              </a:rPr>
              <a:t>A long-standing concept in the education literature, relatively new to medical education journals. </a:t>
            </a:r>
          </a:p>
          <a:p>
            <a:pPr marL="457200" lvl="0" indent="-342900">
              <a:spcBef>
                <a:spcPts val="0"/>
              </a:spcBef>
              <a:buClr>
                <a:schemeClr val="accent5"/>
              </a:buClr>
              <a:buSzPts val="1800"/>
              <a:buChar char="●"/>
            </a:pPr>
            <a:r>
              <a:rPr lang="ar" dirty="0">
                <a:solidFill>
                  <a:srgbClr val="000000"/>
                </a:solidFill>
              </a:rPr>
              <a:t>What do you understand from the definition?</a:t>
            </a:r>
          </a:p>
        </p:txBody>
      </p:sp>
      <p:pic>
        <p:nvPicPr>
          <p:cNvPr id="129" name="Shape 129"/>
          <p:cNvPicPr preferRelativeResize="0"/>
          <p:nvPr/>
        </p:nvPicPr>
        <p:blipFill>
          <a:blip r:embed="rId3">
            <a:alphaModFix/>
          </a:blip>
          <a:stretch>
            <a:fillRect/>
          </a:stretch>
        </p:blipFill>
        <p:spPr>
          <a:xfrm>
            <a:off x="4930914" y="2652735"/>
            <a:ext cx="4213099" cy="2490775"/>
          </a:xfrm>
          <a:prstGeom prst="rect">
            <a:avLst/>
          </a:prstGeom>
          <a:noFill/>
          <a:ln>
            <a:noFill/>
          </a:ln>
        </p:spPr>
      </p:pic>
      <p:pic>
        <p:nvPicPr>
          <p:cNvPr id="130" name="Shape 130"/>
          <p:cNvPicPr preferRelativeResize="0"/>
          <p:nvPr/>
        </p:nvPicPr>
        <p:blipFill>
          <a:blip r:embed="rId4">
            <a:alphaModFix/>
          </a:blip>
          <a:stretch>
            <a:fillRect/>
          </a:stretch>
        </p:blipFill>
        <p:spPr>
          <a:xfrm>
            <a:off x="150875" y="2652735"/>
            <a:ext cx="3981500" cy="2490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7900" y="0"/>
            <a:ext cx="8368200" cy="686100"/>
          </a:xfrm>
          <a:prstGeom prst="rect">
            <a:avLst/>
          </a:prstGeom>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ar" sz="3600" dirty="0">
                <a:solidFill>
                  <a:srgbClr val="0F3FA1"/>
                </a:solidFill>
              </a:rPr>
              <a:t>Self-directed learning</a:t>
            </a:r>
          </a:p>
          <a:p>
            <a:pPr marL="0" lvl="0" indent="0">
              <a:spcBef>
                <a:spcPts val="0"/>
              </a:spcBef>
              <a:buNone/>
            </a:pPr>
            <a:endParaRPr dirty="0"/>
          </a:p>
        </p:txBody>
      </p:sp>
      <p:sp>
        <p:nvSpPr>
          <p:cNvPr id="136" name="Shape 136"/>
          <p:cNvSpPr txBox="1">
            <a:spLocks noGrp="1"/>
          </p:cNvSpPr>
          <p:nvPr>
            <p:ph type="body" idx="1"/>
          </p:nvPr>
        </p:nvSpPr>
        <p:spPr>
          <a:prstGeom prst="rect">
            <a:avLst/>
          </a:prstGeom>
          <a:noFill/>
          <a:ln w="9525" cap="flat" cmpd="sng">
            <a:noFill/>
            <a:prstDash val="solid"/>
            <a:round/>
            <a:headEnd type="none" w="med" len="med"/>
            <a:tailEnd type="none" w="med" len="med"/>
          </a:ln>
        </p:spPr>
        <p:txBody>
          <a:bodyPr wrap="square" lIns="91425" tIns="91425" rIns="91425" bIns="91425" anchor="t" anchorCtr="0">
            <a:noAutofit/>
          </a:bodyPr>
          <a:lstStyle/>
          <a:p>
            <a:pPr marL="0" lvl="0" indent="-69850" rtl="0">
              <a:lnSpc>
                <a:spcPct val="100000"/>
              </a:lnSpc>
              <a:spcBef>
                <a:spcPts val="0"/>
              </a:spcBef>
              <a:spcAft>
                <a:spcPts val="0"/>
              </a:spcAft>
              <a:buClr>
                <a:schemeClr val="dk1"/>
              </a:buClr>
              <a:buSzPts val="1100"/>
              <a:buFont typeface="Arial"/>
              <a:buNone/>
            </a:pPr>
            <a:r>
              <a:rPr lang="ar" sz="700" dirty="0">
                <a:solidFill>
                  <a:srgbClr val="000000"/>
                </a:solidFill>
              </a:rPr>
              <a:t> </a:t>
            </a:r>
            <a:r>
              <a:rPr lang="ar" sz="2000" dirty="0">
                <a:solidFill>
                  <a:srgbClr val="000000"/>
                </a:solidFill>
              </a:rPr>
              <a:t>teach individual self-directed learning competencies, the following are important: </a:t>
            </a:r>
          </a:p>
          <a:p>
            <a:pPr marL="273050" lvl="0" indent="-342900" rtl="0">
              <a:lnSpc>
                <a:spcPct val="100000"/>
              </a:lnSpc>
              <a:spcBef>
                <a:spcPts val="0"/>
              </a:spcBef>
              <a:spcAft>
                <a:spcPts val="0"/>
              </a:spcAft>
              <a:buClr>
                <a:schemeClr val="dk1"/>
              </a:buClr>
              <a:buSzPts val="1100"/>
              <a:buFont typeface="Arial"/>
              <a:buAutoNum type="arabicParenBoth"/>
            </a:pPr>
            <a:r>
              <a:rPr lang="ar" sz="2000" dirty="0" smtClean="0">
                <a:solidFill>
                  <a:srgbClr val="000000"/>
                </a:solidFill>
              </a:rPr>
              <a:t>situate </a:t>
            </a:r>
            <a:r>
              <a:rPr lang="ar" sz="2000" dirty="0">
                <a:solidFill>
                  <a:srgbClr val="000000"/>
                </a:solidFill>
              </a:rPr>
              <a:t>learners to experience "real" problems.</a:t>
            </a:r>
          </a:p>
          <a:p>
            <a:pPr marL="273050" lvl="0" indent="-342900" rtl="0">
              <a:lnSpc>
                <a:spcPct val="100000"/>
              </a:lnSpc>
              <a:spcBef>
                <a:spcPts val="0"/>
              </a:spcBef>
              <a:spcAft>
                <a:spcPts val="0"/>
              </a:spcAft>
              <a:buClr>
                <a:schemeClr val="dk1"/>
              </a:buClr>
              <a:buSzPts val="1100"/>
              <a:buFont typeface="Arial"/>
              <a:buAutoNum type="arabicParenBoth"/>
            </a:pPr>
            <a:r>
              <a:rPr lang="ar" sz="2000" dirty="0" smtClean="0">
                <a:solidFill>
                  <a:srgbClr val="000000"/>
                </a:solidFill>
              </a:rPr>
              <a:t>encourage </a:t>
            </a:r>
            <a:r>
              <a:rPr lang="ar" sz="2000" dirty="0">
                <a:solidFill>
                  <a:srgbClr val="000000"/>
                </a:solidFill>
              </a:rPr>
              <a:t>learners to reflect on their own </a:t>
            </a:r>
            <a:r>
              <a:rPr lang="ar" sz="2000" dirty="0" smtClean="0">
                <a:solidFill>
                  <a:srgbClr val="000000"/>
                </a:solidFill>
              </a:rPr>
              <a:t>performance.</a:t>
            </a:r>
            <a:endParaRPr lang="en-US" sz="2000" dirty="0" smtClean="0">
              <a:solidFill>
                <a:srgbClr val="000000"/>
              </a:solidFill>
            </a:endParaRPr>
          </a:p>
          <a:p>
            <a:pPr marL="273050" lvl="0" indent="-342900" rtl="0">
              <a:lnSpc>
                <a:spcPct val="100000"/>
              </a:lnSpc>
              <a:spcBef>
                <a:spcPts val="0"/>
              </a:spcBef>
              <a:spcAft>
                <a:spcPts val="0"/>
              </a:spcAft>
              <a:buClr>
                <a:schemeClr val="dk1"/>
              </a:buClr>
              <a:buSzPts val="1100"/>
              <a:buFont typeface="Arial"/>
              <a:buAutoNum type="arabicParenBoth"/>
            </a:pPr>
            <a:r>
              <a:rPr lang="ar" sz="2000" dirty="0" smtClean="0">
                <a:solidFill>
                  <a:srgbClr val="000000"/>
                </a:solidFill>
              </a:rPr>
              <a:t>create </a:t>
            </a:r>
            <a:r>
              <a:rPr lang="ar" sz="2000" dirty="0">
                <a:solidFill>
                  <a:srgbClr val="000000"/>
                </a:solidFill>
              </a:rPr>
              <a:t>an educational atmosphere in clinical training situations</a:t>
            </a:r>
            <a:r>
              <a:rPr lang="ar" sz="2000" dirty="0" smtClean="0">
                <a:solidFill>
                  <a:srgbClr val="000000"/>
                </a:solidFill>
              </a:rPr>
              <a:t>.</a:t>
            </a:r>
            <a:endParaRPr lang="ar" sz="20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34"/>
          <p:cNvSpPr txBox="1">
            <a:spLocks noGrp="1"/>
          </p:cNvSpPr>
          <p:nvPr>
            <p:ph type="ctrTitle"/>
          </p:nvPr>
        </p:nvSpPr>
        <p:spPr>
          <a:xfrm>
            <a:off x="1945050" y="1528924"/>
            <a:ext cx="5253901" cy="1578902"/>
          </a:xfrm>
          <a:prstGeom prst="rect">
            <a:avLst/>
          </a:prstGeom>
        </p:spPr>
        <p:txBody>
          <a:bodyPr/>
          <a:lstStyle>
            <a:lvl1pPr algn="ctr">
              <a:defRPr sz="7200" b="1">
                <a:latin typeface="Merriweather"/>
                <a:ea typeface="Merriweather"/>
                <a:cs typeface="Merriweather"/>
                <a:sym typeface="Merriweather"/>
              </a:defRPr>
            </a:lvl1pPr>
          </a:lstStyle>
          <a:p>
            <a:r>
              <a:rPr dirty="0">
                <a:solidFill>
                  <a:srgbClr val="000000"/>
                </a:solidFill>
                <a:latin typeface="+mn-lt"/>
              </a:rPr>
              <a:t>Mentoring</a:t>
            </a:r>
          </a:p>
        </p:txBody>
      </p:sp>
    </p:spTree>
    <p:extLst>
      <p:ext uri="{BB962C8B-B14F-4D97-AF65-F5344CB8AC3E}">
        <p14:creationId xmlns:p14="http://schemas.microsoft.com/office/powerpoint/2010/main" val="350715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45"/>
          <p:cNvSpPr txBox="1">
            <a:spLocks noGrp="1"/>
          </p:cNvSpPr>
          <p:nvPr>
            <p:ph type="title"/>
          </p:nvPr>
        </p:nvSpPr>
        <p:spPr>
          <a:xfrm>
            <a:off x="156379" y="798796"/>
            <a:ext cx="8840489" cy="3882473"/>
          </a:xfrm>
          <a:prstGeom prst="rect">
            <a:avLst/>
          </a:prstGeom>
        </p:spPr>
        <p:txBody>
          <a:bodyPr>
            <a:normAutofit/>
          </a:bodyPr>
          <a:lstStyle/>
          <a:p>
            <a:pPr algn="l">
              <a:lnSpc>
                <a:spcPct val="115000"/>
              </a:lnSpc>
              <a:defRPr sz="1300">
                <a:solidFill>
                  <a:srgbClr val="000000"/>
                </a:solidFill>
              </a:defRPr>
            </a:pPr>
            <a:r>
              <a:rPr sz="1600" dirty="0">
                <a:solidFill>
                  <a:srgbClr val="000000"/>
                </a:solidFill>
              </a:rPr>
              <a:t> </a:t>
            </a:r>
            <a:r>
              <a:rPr sz="1600" dirty="0" smtClean="0">
                <a:solidFill>
                  <a:srgbClr val="000000"/>
                </a:solidFill>
              </a:rPr>
              <a:t>•</a:t>
            </a:r>
            <a:r>
              <a:rPr lang="en-US" sz="1600" dirty="0" smtClean="0">
                <a:solidFill>
                  <a:srgbClr val="000000"/>
                </a:solidFill>
              </a:rPr>
              <a:t> </a:t>
            </a:r>
            <a:r>
              <a:rPr sz="1600" dirty="0" smtClean="0">
                <a:solidFill>
                  <a:srgbClr val="000000"/>
                </a:solidFill>
                <a:latin typeface="+mn-lt"/>
              </a:rPr>
              <a:t>Mentoring </a:t>
            </a:r>
            <a:r>
              <a:rPr sz="1600" dirty="0">
                <a:solidFill>
                  <a:srgbClr val="000000"/>
                </a:solidFill>
                <a:latin typeface="+mn-lt"/>
              </a:rPr>
              <a:t>is to support and encourage people to manage their own learning in order that they may maximise their potential, develop their skills, improve their performance and become the person they want to </a:t>
            </a:r>
            <a:r>
              <a:rPr sz="1600" dirty="0" smtClean="0">
                <a:solidFill>
                  <a:srgbClr val="000000"/>
                </a:solidFill>
                <a:latin typeface="+mn-lt"/>
              </a:rPr>
              <a:t>be</a:t>
            </a:r>
            <a:r>
              <a:rPr lang="en-US" sz="1600" dirty="0" smtClean="0">
                <a:solidFill>
                  <a:srgbClr val="000000"/>
                </a:solidFill>
                <a:latin typeface="+mn-lt"/>
              </a:rPr>
              <a:t/>
            </a:r>
            <a:br>
              <a:rPr lang="en-US" sz="1600" dirty="0" smtClean="0">
                <a:solidFill>
                  <a:srgbClr val="000000"/>
                </a:solidFill>
                <a:latin typeface="+mn-lt"/>
              </a:rPr>
            </a:br>
            <a:endParaRPr sz="1600" dirty="0">
              <a:solidFill>
                <a:srgbClr val="000000"/>
              </a:solidFill>
              <a:latin typeface="+mn-lt"/>
            </a:endParaRPr>
          </a:p>
          <a:p>
            <a:pPr algn="l">
              <a:lnSpc>
                <a:spcPct val="115000"/>
              </a:lnSpc>
              <a:defRPr sz="1300"/>
            </a:pPr>
            <a:r>
              <a:rPr sz="1600" dirty="0" smtClean="0">
                <a:solidFill>
                  <a:srgbClr val="000000"/>
                </a:solidFill>
                <a:latin typeface="+mn-lt"/>
              </a:rPr>
              <a:t>•</a:t>
            </a:r>
            <a:r>
              <a:rPr lang="en-US" sz="1600" dirty="0" smtClean="0">
                <a:solidFill>
                  <a:srgbClr val="000000"/>
                </a:solidFill>
                <a:latin typeface="+mn-lt"/>
              </a:rPr>
              <a:t> </a:t>
            </a:r>
            <a:r>
              <a:rPr sz="1600" dirty="0" smtClean="0">
                <a:solidFill>
                  <a:srgbClr val="000000"/>
                </a:solidFill>
                <a:latin typeface="+mn-lt"/>
              </a:rPr>
              <a:t>Mentoring </a:t>
            </a:r>
            <a:r>
              <a:rPr sz="1600" dirty="0">
                <a:solidFill>
                  <a:srgbClr val="000000"/>
                </a:solidFill>
                <a:latin typeface="+mn-lt"/>
              </a:rPr>
              <a:t>is a powerful personal development and empowerment tool. It is an effective way of helping people to progress in their careers and is becoming increasing popular as its potential is realised. It is a partnership between two people (mentor and mentee) normally working in a similar field or sharing similar experiences. It is a helpful relationship based upon mutual trust and respect</a:t>
            </a:r>
            <a:r>
              <a:rPr sz="1600" dirty="0" smtClean="0">
                <a:solidFill>
                  <a:srgbClr val="000000"/>
                </a:solidFill>
                <a:latin typeface="+mn-lt"/>
              </a:rPr>
              <a:t>.</a:t>
            </a:r>
            <a:endParaRPr sz="1600" dirty="0">
              <a:solidFill>
                <a:srgbClr val="000000"/>
              </a:solidFill>
              <a:latin typeface="+mn-lt"/>
            </a:endParaRPr>
          </a:p>
          <a:p>
            <a:pPr algn="l">
              <a:lnSpc>
                <a:spcPct val="115000"/>
              </a:lnSpc>
            </a:pPr>
            <a:endParaRPr sz="1600" dirty="0">
              <a:solidFill>
                <a:srgbClr val="000000"/>
              </a:solidFill>
              <a:latin typeface="+mn-lt"/>
            </a:endParaRPr>
          </a:p>
          <a:p>
            <a:pPr algn="l">
              <a:lnSpc>
                <a:spcPct val="115000"/>
              </a:lnSpc>
              <a:defRPr sz="1300"/>
            </a:pPr>
            <a:r>
              <a:rPr sz="1600" dirty="0" smtClean="0">
                <a:solidFill>
                  <a:srgbClr val="000000"/>
                </a:solidFill>
                <a:latin typeface="+mn-lt"/>
              </a:rPr>
              <a:t>•</a:t>
            </a:r>
            <a:r>
              <a:rPr lang="en-US" sz="1600" dirty="0" smtClean="0">
                <a:solidFill>
                  <a:srgbClr val="000000"/>
                </a:solidFill>
                <a:latin typeface="+mn-lt"/>
              </a:rPr>
              <a:t> M</a:t>
            </a:r>
            <a:r>
              <a:rPr sz="1600" dirty="0" smtClean="0">
                <a:solidFill>
                  <a:srgbClr val="000000"/>
                </a:solidFill>
                <a:latin typeface="+mn-lt"/>
              </a:rPr>
              <a:t>any </a:t>
            </a:r>
            <a:r>
              <a:rPr sz="1600" dirty="0">
                <a:solidFill>
                  <a:srgbClr val="000000"/>
                </a:solidFill>
                <a:latin typeface="+mn-lt"/>
              </a:rPr>
              <a:t>organization worldwide acquire mentorship for the core interest of professional development in the field of clinical prac-tice.in health care , mentoring has been used for teaching student and novice nurses about clinical practice</a:t>
            </a:r>
          </a:p>
        </p:txBody>
      </p:sp>
      <p:sp>
        <p:nvSpPr>
          <p:cNvPr id="195" name="Shape 146"/>
          <p:cNvSpPr txBox="1">
            <a:spLocks noGrp="1"/>
          </p:cNvSpPr>
          <p:nvPr>
            <p:ph type="body" idx="2"/>
          </p:nvPr>
        </p:nvSpPr>
        <p:spPr>
          <a:xfrm>
            <a:off x="887738" y="0"/>
            <a:ext cx="6990928" cy="707400"/>
          </a:xfrm>
          <a:prstGeom prst="rect">
            <a:avLst/>
          </a:prstGeom>
        </p:spPr>
        <p:txBody>
          <a:bodyPr>
            <a:noAutofit/>
          </a:bodyPr>
          <a:lstStyle>
            <a:lvl1pPr>
              <a:defRPr sz="2700" b="1">
                <a:solidFill>
                  <a:srgbClr val="82C7A5"/>
                </a:solidFill>
                <a:latin typeface="Montserrat"/>
                <a:ea typeface="Montserrat"/>
                <a:cs typeface="Montserrat"/>
                <a:sym typeface="Montserrat"/>
              </a:defRPr>
            </a:lvl1pPr>
          </a:lstStyle>
          <a:p>
            <a:pPr marL="0" indent="0" algn="ctr">
              <a:buNone/>
            </a:pPr>
            <a:r>
              <a:rPr sz="3600" b="0" dirty="0">
                <a:solidFill>
                  <a:srgbClr val="0F3FA1"/>
                </a:solidFill>
                <a:latin typeface="+mn-lt"/>
              </a:rPr>
              <a:t>Concept of mentoring:</a:t>
            </a:r>
          </a:p>
        </p:txBody>
      </p:sp>
    </p:spTree>
    <p:extLst>
      <p:ext uri="{BB962C8B-B14F-4D97-AF65-F5344CB8AC3E}">
        <p14:creationId xmlns:p14="http://schemas.microsoft.com/office/powerpoint/2010/main" val="61352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51"/>
          <p:cNvSpPr txBox="1">
            <a:spLocks noGrp="1"/>
          </p:cNvSpPr>
          <p:nvPr>
            <p:ph type="title"/>
          </p:nvPr>
        </p:nvSpPr>
        <p:spPr>
          <a:xfrm>
            <a:off x="996701" y="0"/>
            <a:ext cx="6911400" cy="907801"/>
          </a:xfrm>
          <a:prstGeom prst="rect">
            <a:avLst/>
          </a:prstGeom>
        </p:spPr>
        <p:txBody>
          <a:bodyPr>
            <a:normAutofit/>
          </a:bodyPr>
          <a:lstStyle>
            <a:lvl1pPr>
              <a:defRPr sz="3200" b="1">
                <a:solidFill>
                  <a:srgbClr val="82C7A5"/>
                </a:solidFill>
              </a:defRPr>
            </a:lvl1pPr>
          </a:lstStyle>
          <a:p>
            <a:r>
              <a:rPr sz="3600" b="0" dirty="0">
                <a:solidFill>
                  <a:srgbClr val="0F3FA1"/>
                </a:solidFill>
                <a:latin typeface="+mn-lt"/>
              </a:rPr>
              <a:t>Who is mentor and mentee?</a:t>
            </a:r>
          </a:p>
        </p:txBody>
      </p:sp>
      <p:sp>
        <p:nvSpPr>
          <p:cNvPr id="198" name="Shape 152"/>
          <p:cNvSpPr txBox="1">
            <a:spLocks noGrp="1"/>
          </p:cNvSpPr>
          <p:nvPr>
            <p:ph type="body" idx="1"/>
          </p:nvPr>
        </p:nvSpPr>
        <p:spPr>
          <a:xfrm>
            <a:off x="147165" y="1856778"/>
            <a:ext cx="8797157" cy="2652160"/>
          </a:xfrm>
          <a:prstGeom prst="rect">
            <a:avLst/>
          </a:prstGeom>
        </p:spPr>
        <p:txBody>
          <a:bodyPr>
            <a:normAutofit/>
          </a:bodyPr>
          <a:lstStyle/>
          <a:p>
            <a:pPr marL="457200" indent="-336550">
              <a:lnSpc>
                <a:spcPct val="200000"/>
              </a:lnSpc>
              <a:spcBef>
                <a:spcPts val="0"/>
              </a:spcBef>
              <a:buClr>
                <a:srgbClr val="0097A7"/>
              </a:buClr>
              <a:buSzPts val="1700"/>
              <a:defRPr sz="1700"/>
            </a:pPr>
            <a:r>
              <a:rPr sz="1800" dirty="0">
                <a:solidFill>
                  <a:srgbClr val="000000"/>
                </a:solidFill>
                <a:latin typeface="+mn-lt"/>
              </a:rPr>
              <a:t>A mentor is a person or friend who guides a less experienced person.</a:t>
            </a:r>
          </a:p>
          <a:p>
            <a:pPr marL="457200" indent="-336550">
              <a:lnSpc>
                <a:spcPct val="200000"/>
              </a:lnSpc>
              <a:buClr>
                <a:srgbClr val="0097A7"/>
              </a:buClr>
              <a:buSzPts val="1700"/>
              <a:defRPr sz="1700"/>
            </a:pPr>
            <a:r>
              <a:rPr sz="1800" dirty="0">
                <a:solidFill>
                  <a:srgbClr val="000000"/>
                </a:solidFill>
                <a:latin typeface="+mn-lt"/>
              </a:rPr>
              <a:t>A mentee is the student who needs to absorb the mentor’s knowledge and have the ambition and desire to know what to do with this knowledge.</a:t>
            </a:r>
          </a:p>
        </p:txBody>
      </p:sp>
    </p:spTree>
    <p:extLst>
      <p:ext uri="{BB962C8B-B14F-4D97-AF65-F5344CB8AC3E}">
        <p14:creationId xmlns:p14="http://schemas.microsoft.com/office/powerpoint/2010/main" val="415573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157"/>
          <p:cNvSpPr txBox="1">
            <a:spLocks noGrp="1"/>
          </p:cNvSpPr>
          <p:nvPr>
            <p:ph type="title"/>
          </p:nvPr>
        </p:nvSpPr>
        <p:spPr>
          <a:xfrm>
            <a:off x="638849" y="0"/>
            <a:ext cx="7038900" cy="914101"/>
          </a:xfrm>
          <a:prstGeom prst="rect">
            <a:avLst/>
          </a:prstGeom>
        </p:spPr>
        <p:txBody>
          <a:bodyPr>
            <a:normAutofit/>
          </a:bodyPr>
          <a:lstStyle/>
          <a:p>
            <a:pPr>
              <a:defRPr sz="2700" b="1">
                <a:solidFill>
                  <a:srgbClr val="82C7A5"/>
                </a:solidFill>
              </a:defRPr>
            </a:pPr>
            <a:r>
              <a:rPr sz="3600" dirty="0">
                <a:solidFill>
                  <a:srgbClr val="0F3FA1"/>
                </a:solidFill>
                <a:latin typeface="+mn-lt"/>
              </a:rPr>
              <a:t>Mentor roles :</a:t>
            </a:r>
          </a:p>
        </p:txBody>
      </p:sp>
      <p:sp>
        <p:nvSpPr>
          <p:cNvPr id="201" name="Shape 158"/>
          <p:cNvSpPr txBox="1">
            <a:spLocks noGrp="1"/>
          </p:cNvSpPr>
          <p:nvPr>
            <p:ph type="body" idx="1"/>
          </p:nvPr>
        </p:nvSpPr>
        <p:spPr>
          <a:xfrm>
            <a:off x="638849" y="1310523"/>
            <a:ext cx="7452602" cy="3556800"/>
          </a:xfrm>
          <a:prstGeom prst="rect">
            <a:avLst/>
          </a:prstGeom>
        </p:spPr>
        <p:txBody>
          <a:bodyPr>
            <a:noAutofit/>
          </a:bodyPr>
          <a:lstStyle/>
          <a:p>
            <a:pPr defTabSz="795527">
              <a:spcBef>
                <a:spcPts val="1300"/>
              </a:spcBef>
              <a:buSzTx/>
              <a:buNone/>
              <a:defRPr sz="1479"/>
            </a:pPr>
            <a:r>
              <a:rPr sz="1400" dirty="0">
                <a:solidFill>
                  <a:srgbClr val="000000"/>
                </a:solidFill>
              </a:rPr>
              <a:t>1</a:t>
            </a:r>
            <a:r>
              <a:rPr sz="1400" dirty="0" smtClean="0">
                <a:solidFill>
                  <a:srgbClr val="000000"/>
                </a:solidFill>
              </a:rPr>
              <a:t>.</a:t>
            </a:r>
            <a:r>
              <a:rPr lang="en-US" sz="1400" dirty="0" smtClean="0">
                <a:solidFill>
                  <a:srgbClr val="000000"/>
                </a:solidFill>
              </a:rPr>
              <a:t> </a:t>
            </a:r>
            <a:r>
              <a:rPr sz="1400" dirty="0" smtClean="0">
                <a:solidFill>
                  <a:srgbClr val="000000"/>
                </a:solidFill>
              </a:rPr>
              <a:t>Have </a:t>
            </a:r>
            <a:r>
              <a:rPr sz="1400" dirty="0">
                <a:solidFill>
                  <a:srgbClr val="000000"/>
                </a:solidFill>
              </a:rPr>
              <a:t>a clear understanding of why you want to be a mentor</a:t>
            </a:r>
            <a:r>
              <a:rPr sz="1400" dirty="0" smtClean="0">
                <a:solidFill>
                  <a:srgbClr val="000000"/>
                </a:solidFill>
              </a:rPr>
              <a:t>.</a:t>
            </a:r>
            <a:endParaRPr lang="en-US" sz="1400" dirty="0">
              <a:solidFill>
                <a:srgbClr val="000000"/>
              </a:solidFill>
            </a:endParaRPr>
          </a:p>
          <a:p>
            <a:pPr defTabSz="795527">
              <a:spcBef>
                <a:spcPts val="1300"/>
              </a:spcBef>
              <a:buSzTx/>
              <a:buNone/>
              <a:defRPr sz="1479"/>
            </a:pPr>
            <a:r>
              <a:rPr sz="1400" dirty="0" smtClean="0">
                <a:solidFill>
                  <a:srgbClr val="000000"/>
                </a:solidFill>
              </a:rPr>
              <a:t>2.</a:t>
            </a:r>
            <a:r>
              <a:rPr lang="en-US" sz="1400" dirty="0" smtClean="0">
                <a:solidFill>
                  <a:srgbClr val="000000"/>
                </a:solidFill>
              </a:rPr>
              <a:t> </a:t>
            </a:r>
            <a:r>
              <a:rPr sz="1400" dirty="0" smtClean="0">
                <a:solidFill>
                  <a:srgbClr val="000000"/>
                </a:solidFill>
              </a:rPr>
              <a:t>Have </a:t>
            </a:r>
            <a:r>
              <a:rPr sz="1400" dirty="0">
                <a:solidFill>
                  <a:srgbClr val="000000"/>
                </a:solidFill>
              </a:rPr>
              <a:t>a clear understanding of your expectations for your </a:t>
            </a:r>
            <a:r>
              <a:rPr sz="1400" dirty="0" smtClean="0">
                <a:solidFill>
                  <a:srgbClr val="000000"/>
                </a:solidFill>
              </a:rPr>
              <a:t>mentee</a:t>
            </a:r>
            <a:endParaRPr lang="en-US" sz="1400" dirty="0" smtClean="0">
              <a:solidFill>
                <a:srgbClr val="000000"/>
              </a:solidFill>
            </a:endParaRPr>
          </a:p>
          <a:p>
            <a:pPr defTabSz="795527">
              <a:spcBef>
                <a:spcPts val="1300"/>
              </a:spcBef>
              <a:buSzTx/>
              <a:buNone/>
              <a:defRPr sz="1479"/>
            </a:pPr>
            <a:r>
              <a:rPr sz="1400" dirty="0" smtClean="0">
                <a:solidFill>
                  <a:srgbClr val="000000"/>
                </a:solidFill>
              </a:rPr>
              <a:t>3.</a:t>
            </a:r>
            <a:r>
              <a:rPr lang="en-US" sz="1400" dirty="0" smtClean="0">
                <a:solidFill>
                  <a:srgbClr val="000000"/>
                </a:solidFill>
              </a:rPr>
              <a:t> </a:t>
            </a:r>
            <a:r>
              <a:rPr sz="1400" dirty="0" smtClean="0">
                <a:solidFill>
                  <a:srgbClr val="000000"/>
                </a:solidFill>
              </a:rPr>
              <a:t>Develop </a:t>
            </a:r>
            <a:r>
              <a:rPr sz="1400" dirty="0">
                <a:solidFill>
                  <a:srgbClr val="000000"/>
                </a:solidFill>
              </a:rPr>
              <a:t>mutual trust and </a:t>
            </a:r>
            <a:r>
              <a:rPr sz="1400" dirty="0" smtClean="0">
                <a:solidFill>
                  <a:srgbClr val="000000"/>
                </a:solidFill>
              </a:rPr>
              <a:t>respect</a:t>
            </a:r>
            <a:endParaRPr lang="en-US" sz="1400" dirty="0" smtClean="0">
              <a:solidFill>
                <a:srgbClr val="000000"/>
              </a:solidFill>
            </a:endParaRPr>
          </a:p>
          <a:p>
            <a:pPr defTabSz="795527">
              <a:spcBef>
                <a:spcPts val="1300"/>
              </a:spcBef>
              <a:buSzTx/>
              <a:buNone/>
              <a:defRPr sz="1479"/>
            </a:pPr>
            <a:r>
              <a:rPr sz="1400" dirty="0" smtClean="0">
                <a:solidFill>
                  <a:srgbClr val="000000"/>
                </a:solidFill>
              </a:rPr>
              <a:t>4.</a:t>
            </a:r>
            <a:r>
              <a:rPr lang="en-US" sz="1400" dirty="0" smtClean="0">
                <a:solidFill>
                  <a:srgbClr val="000000"/>
                </a:solidFill>
              </a:rPr>
              <a:t> </a:t>
            </a:r>
            <a:r>
              <a:rPr sz="1400" dirty="0" smtClean="0">
                <a:solidFill>
                  <a:srgbClr val="000000"/>
                </a:solidFill>
              </a:rPr>
              <a:t>Provide </a:t>
            </a:r>
            <a:r>
              <a:rPr sz="1400" dirty="0">
                <a:solidFill>
                  <a:srgbClr val="000000"/>
                </a:solidFill>
              </a:rPr>
              <a:t>guidance, motivation, emotional </a:t>
            </a:r>
            <a:r>
              <a:rPr sz="1400" dirty="0" smtClean="0">
                <a:solidFill>
                  <a:srgbClr val="000000"/>
                </a:solidFill>
              </a:rPr>
              <a:t>support</a:t>
            </a:r>
            <a:endParaRPr lang="en-US" sz="1400" dirty="0" smtClean="0">
              <a:solidFill>
                <a:srgbClr val="000000"/>
              </a:solidFill>
            </a:endParaRPr>
          </a:p>
          <a:p>
            <a:pPr defTabSz="795527">
              <a:spcBef>
                <a:spcPts val="1300"/>
              </a:spcBef>
              <a:buSzTx/>
              <a:buNone/>
              <a:defRPr sz="1479"/>
            </a:pPr>
            <a:r>
              <a:rPr sz="1400" dirty="0" smtClean="0">
                <a:solidFill>
                  <a:srgbClr val="000000"/>
                </a:solidFill>
              </a:rPr>
              <a:t>5.</a:t>
            </a:r>
            <a:r>
              <a:rPr lang="en-US" sz="1400" dirty="0" smtClean="0">
                <a:solidFill>
                  <a:srgbClr val="000000"/>
                </a:solidFill>
              </a:rPr>
              <a:t> </a:t>
            </a:r>
            <a:r>
              <a:rPr sz="1400" dirty="0" smtClean="0">
                <a:solidFill>
                  <a:srgbClr val="000000"/>
                </a:solidFill>
              </a:rPr>
              <a:t>Help </a:t>
            </a:r>
            <a:r>
              <a:rPr sz="1400" dirty="0">
                <a:solidFill>
                  <a:srgbClr val="000000"/>
                </a:solidFill>
              </a:rPr>
              <a:t>the mentee solve his or her own problem, rather than give </a:t>
            </a:r>
            <a:r>
              <a:rPr sz="1400" dirty="0" smtClean="0">
                <a:solidFill>
                  <a:srgbClr val="000000"/>
                </a:solidFill>
              </a:rPr>
              <a:t>direction</a:t>
            </a:r>
            <a:endParaRPr lang="en-US" sz="1400" dirty="0" smtClean="0">
              <a:solidFill>
                <a:srgbClr val="000000"/>
              </a:solidFill>
            </a:endParaRPr>
          </a:p>
          <a:p>
            <a:pPr defTabSz="795527">
              <a:spcBef>
                <a:spcPts val="1300"/>
              </a:spcBef>
              <a:buSzTx/>
              <a:buNone/>
              <a:defRPr sz="1479"/>
            </a:pPr>
            <a:r>
              <a:rPr sz="1400" dirty="0" smtClean="0">
                <a:solidFill>
                  <a:srgbClr val="000000"/>
                </a:solidFill>
              </a:rPr>
              <a:t>6.</a:t>
            </a:r>
            <a:r>
              <a:rPr lang="en-US" sz="1400" dirty="0" smtClean="0">
                <a:solidFill>
                  <a:srgbClr val="000000"/>
                </a:solidFill>
              </a:rPr>
              <a:t> </a:t>
            </a:r>
            <a:r>
              <a:rPr sz="1400" dirty="0" smtClean="0">
                <a:solidFill>
                  <a:srgbClr val="000000"/>
                </a:solidFill>
              </a:rPr>
              <a:t>Recognize </a:t>
            </a:r>
            <a:r>
              <a:rPr sz="1400" dirty="0">
                <a:solidFill>
                  <a:srgbClr val="000000"/>
                </a:solidFill>
              </a:rPr>
              <a:t>your mentee’s weaknesses and build on his/her </a:t>
            </a:r>
            <a:r>
              <a:rPr sz="1400" dirty="0" smtClean="0">
                <a:solidFill>
                  <a:srgbClr val="000000"/>
                </a:solidFill>
              </a:rPr>
              <a:t>strengths</a:t>
            </a:r>
            <a:endParaRPr lang="en-US" sz="1400" dirty="0" smtClean="0">
              <a:solidFill>
                <a:srgbClr val="000000"/>
              </a:solidFill>
            </a:endParaRPr>
          </a:p>
          <a:p>
            <a:pPr defTabSz="795527">
              <a:spcBef>
                <a:spcPts val="1300"/>
              </a:spcBef>
              <a:buSzTx/>
              <a:buNone/>
              <a:defRPr sz="1479"/>
            </a:pPr>
            <a:r>
              <a:rPr sz="1400" dirty="0" smtClean="0">
                <a:solidFill>
                  <a:srgbClr val="000000"/>
                </a:solidFill>
              </a:rPr>
              <a:t>7.</a:t>
            </a:r>
            <a:r>
              <a:rPr lang="en-US" sz="1400" dirty="0" smtClean="0">
                <a:solidFill>
                  <a:srgbClr val="000000"/>
                </a:solidFill>
              </a:rPr>
              <a:t> </a:t>
            </a:r>
            <a:r>
              <a:rPr sz="1400" dirty="0" smtClean="0">
                <a:solidFill>
                  <a:srgbClr val="000000"/>
                </a:solidFill>
              </a:rPr>
              <a:t>Be </a:t>
            </a:r>
            <a:r>
              <a:rPr sz="1400" dirty="0">
                <a:solidFill>
                  <a:srgbClr val="000000"/>
                </a:solidFill>
              </a:rPr>
              <a:t>realistic about setting </a:t>
            </a:r>
            <a:r>
              <a:rPr sz="1400" dirty="0" smtClean="0">
                <a:solidFill>
                  <a:srgbClr val="000000"/>
                </a:solidFill>
              </a:rPr>
              <a:t>timelines</a:t>
            </a:r>
            <a:endParaRPr lang="en-US" sz="1400" dirty="0" smtClean="0">
              <a:solidFill>
                <a:srgbClr val="000000"/>
              </a:solidFill>
            </a:endParaRPr>
          </a:p>
          <a:p>
            <a:pPr defTabSz="795527">
              <a:spcBef>
                <a:spcPts val="1300"/>
              </a:spcBef>
              <a:buSzTx/>
              <a:buNone/>
              <a:defRPr sz="1479"/>
            </a:pPr>
            <a:r>
              <a:rPr sz="1400" dirty="0" smtClean="0">
                <a:solidFill>
                  <a:srgbClr val="000000"/>
                </a:solidFill>
              </a:rPr>
              <a:t>8.</a:t>
            </a:r>
            <a:r>
              <a:rPr lang="en-US" sz="1400" dirty="0" smtClean="0">
                <a:solidFill>
                  <a:srgbClr val="000000"/>
                </a:solidFill>
              </a:rPr>
              <a:t> </a:t>
            </a:r>
            <a:r>
              <a:rPr sz="1400" dirty="0" smtClean="0">
                <a:solidFill>
                  <a:srgbClr val="000000"/>
                </a:solidFill>
              </a:rPr>
              <a:t>Stay </a:t>
            </a:r>
            <a:r>
              <a:rPr sz="1400" dirty="0">
                <a:solidFill>
                  <a:srgbClr val="000000"/>
                </a:solidFill>
              </a:rPr>
              <a:t>flexible in changing expectations or </a:t>
            </a:r>
            <a:r>
              <a:rPr sz="1400" dirty="0" smtClean="0">
                <a:solidFill>
                  <a:srgbClr val="000000"/>
                </a:solidFill>
              </a:rPr>
              <a:t>plans</a:t>
            </a:r>
            <a:endParaRPr lang="en-US" sz="1400" dirty="0" smtClean="0">
              <a:solidFill>
                <a:srgbClr val="000000"/>
              </a:solidFill>
            </a:endParaRPr>
          </a:p>
          <a:p>
            <a:pPr defTabSz="795527">
              <a:spcBef>
                <a:spcPts val="1300"/>
              </a:spcBef>
              <a:buSzTx/>
              <a:buNone/>
              <a:defRPr sz="1479"/>
            </a:pPr>
            <a:r>
              <a:rPr sz="1400" dirty="0" smtClean="0">
                <a:solidFill>
                  <a:srgbClr val="000000"/>
                </a:solidFill>
              </a:rPr>
              <a:t>9.</a:t>
            </a:r>
            <a:r>
              <a:rPr lang="en-US" sz="1400" dirty="0" smtClean="0">
                <a:solidFill>
                  <a:srgbClr val="000000"/>
                </a:solidFill>
              </a:rPr>
              <a:t> </a:t>
            </a:r>
            <a:r>
              <a:rPr sz="1400" dirty="0" smtClean="0">
                <a:solidFill>
                  <a:srgbClr val="000000"/>
                </a:solidFill>
              </a:rPr>
              <a:t>Offer  feedback</a:t>
            </a:r>
            <a:endParaRPr lang="en-US" sz="1400" dirty="0" smtClean="0">
              <a:solidFill>
                <a:srgbClr val="000000"/>
              </a:solidFill>
            </a:endParaRPr>
          </a:p>
          <a:p>
            <a:pPr defTabSz="795527">
              <a:spcBef>
                <a:spcPts val="1300"/>
              </a:spcBef>
              <a:buSzTx/>
              <a:buNone/>
              <a:defRPr sz="1479"/>
            </a:pPr>
            <a:r>
              <a:rPr sz="1400" dirty="0" smtClean="0">
                <a:solidFill>
                  <a:srgbClr val="000000"/>
                </a:solidFill>
              </a:rPr>
              <a:t>10.</a:t>
            </a:r>
            <a:r>
              <a:rPr lang="en-US" sz="1400" dirty="0" smtClean="0">
                <a:solidFill>
                  <a:srgbClr val="000000"/>
                </a:solidFill>
              </a:rPr>
              <a:t> </a:t>
            </a:r>
            <a:r>
              <a:rPr sz="1400" dirty="0" smtClean="0">
                <a:solidFill>
                  <a:srgbClr val="000000"/>
                </a:solidFill>
              </a:rPr>
              <a:t>After </a:t>
            </a:r>
            <a:r>
              <a:rPr sz="1400" dirty="0">
                <a:solidFill>
                  <a:srgbClr val="000000"/>
                </a:solidFill>
              </a:rPr>
              <a:t>mentoring is completed, follow up on successes</a:t>
            </a:r>
            <a:br>
              <a:rPr sz="1400" dirty="0">
                <a:solidFill>
                  <a:srgbClr val="000000"/>
                </a:solidFill>
              </a:rPr>
            </a:br>
            <a:r>
              <a:rPr sz="1400" dirty="0">
                <a:solidFill>
                  <a:srgbClr val="000000"/>
                </a:solidFill>
              </a:rPr>
              <a:t> </a:t>
            </a:r>
            <a:br>
              <a:rPr sz="1400" dirty="0">
                <a:solidFill>
                  <a:srgbClr val="000000"/>
                </a:solidFill>
              </a:rPr>
            </a:br>
            <a:r>
              <a:rPr sz="1400" dirty="0">
                <a:solidFill>
                  <a:srgbClr val="000000"/>
                </a:solidFill>
              </a:rPr>
              <a:t> </a:t>
            </a:r>
            <a:br>
              <a:rPr sz="1400" dirty="0">
                <a:solidFill>
                  <a:srgbClr val="000000"/>
                </a:solidFill>
              </a:rPr>
            </a:br>
            <a:endParaRPr sz="1400" dirty="0">
              <a:solidFill>
                <a:srgbClr val="000000"/>
              </a:solidFill>
            </a:endParaRPr>
          </a:p>
        </p:txBody>
      </p:sp>
    </p:spTree>
    <p:extLst>
      <p:ext uri="{BB962C8B-B14F-4D97-AF65-F5344CB8AC3E}">
        <p14:creationId xmlns:p14="http://schemas.microsoft.com/office/powerpoint/2010/main" val="116503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163"/>
          <p:cNvSpPr txBox="1">
            <a:spLocks noGrp="1"/>
          </p:cNvSpPr>
          <p:nvPr>
            <p:ph type="title"/>
          </p:nvPr>
        </p:nvSpPr>
        <p:spPr>
          <a:xfrm>
            <a:off x="745062" y="0"/>
            <a:ext cx="7038900" cy="914101"/>
          </a:xfrm>
          <a:prstGeom prst="rect">
            <a:avLst/>
          </a:prstGeom>
        </p:spPr>
        <p:txBody>
          <a:bodyPr>
            <a:normAutofit/>
          </a:bodyPr>
          <a:lstStyle>
            <a:lvl1pPr>
              <a:defRPr sz="2700" b="1">
                <a:solidFill>
                  <a:srgbClr val="82C7A5"/>
                </a:solidFill>
              </a:defRPr>
            </a:lvl1pPr>
          </a:lstStyle>
          <a:p>
            <a:r>
              <a:rPr sz="3600" b="0" dirty="0">
                <a:solidFill>
                  <a:srgbClr val="0F3FA1"/>
                </a:solidFill>
                <a:latin typeface="+mn-lt"/>
              </a:rPr>
              <a:t>Mentee roles :</a:t>
            </a:r>
          </a:p>
        </p:txBody>
      </p:sp>
      <p:sp>
        <p:nvSpPr>
          <p:cNvPr id="204" name="Shape 164"/>
          <p:cNvSpPr txBox="1">
            <a:spLocks noGrp="1"/>
          </p:cNvSpPr>
          <p:nvPr>
            <p:ph type="body" idx="1"/>
          </p:nvPr>
        </p:nvSpPr>
        <p:spPr>
          <a:xfrm>
            <a:off x="745062" y="1133391"/>
            <a:ext cx="7653900" cy="3447301"/>
          </a:xfrm>
          <a:prstGeom prst="rect">
            <a:avLst/>
          </a:prstGeom>
        </p:spPr>
        <p:txBody>
          <a:bodyPr>
            <a:noAutofit/>
          </a:bodyPr>
          <a:lstStyle/>
          <a:p>
            <a:pPr defTabSz="832104">
              <a:spcBef>
                <a:spcPts val="1400"/>
              </a:spcBef>
              <a:buSzTx/>
              <a:buNone/>
              <a:defRPr sz="1547"/>
            </a:pPr>
            <a:r>
              <a:rPr sz="1400" dirty="0" smtClean="0">
                <a:solidFill>
                  <a:srgbClr val="000000"/>
                </a:solidFill>
                <a:latin typeface="+mn-lt"/>
              </a:rPr>
              <a:t>1.</a:t>
            </a:r>
            <a:r>
              <a:rPr lang="en-US" sz="1400" dirty="0" smtClean="0">
                <a:solidFill>
                  <a:srgbClr val="000000"/>
                </a:solidFill>
                <a:latin typeface="+mn-lt"/>
              </a:rPr>
              <a:t> </a:t>
            </a:r>
            <a:r>
              <a:rPr sz="1400" dirty="0" smtClean="0">
                <a:solidFill>
                  <a:srgbClr val="000000"/>
                </a:solidFill>
                <a:latin typeface="+mn-lt"/>
              </a:rPr>
              <a:t>Have </a:t>
            </a:r>
            <a:r>
              <a:rPr sz="1400" dirty="0">
                <a:solidFill>
                  <a:srgbClr val="000000"/>
                </a:solidFill>
                <a:latin typeface="+mn-lt"/>
              </a:rPr>
              <a:t>a clear understanding of why you want to be </a:t>
            </a:r>
            <a:r>
              <a:rPr sz="1400" dirty="0" smtClean="0">
                <a:solidFill>
                  <a:srgbClr val="000000"/>
                </a:solidFill>
                <a:latin typeface="+mn-lt"/>
              </a:rPr>
              <a:t>mentored</a:t>
            </a:r>
            <a:r>
              <a:rPr lang="en-US" sz="1400" dirty="0" smtClean="0">
                <a:solidFill>
                  <a:srgbClr val="000000"/>
                </a:solidFill>
                <a:latin typeface="+mn-lt"/>
              </a:rPr>
              <a:t> </a:t>
            </a:r>
          </a:p>
          <a:p>
            <a:pPr defTabSz="832104">
              <a:spcBef>
                <a:spcPts val="1400"/>
              </a:spcBef>
              <a:buSzTx/>
              <a:buNone/>
              <a:defRPr sz="1547"/>
            </a:pPr>
            <a:r>
              <a:rPr sz="1400" dirty="0" smtClean="0">
                <a:solidFill>
                  <a:srgbClr val="000000"/>
                </a:solidFill>
                <a:latin typeface="+mn-lt"/>
              </a:rPr>
              <a:t>2.</a:t>
            </a:r>
            <a:r>
              <a:rPr lang="en-US" sz="1400" dirty="0" smtClean="0">
                <a:solidFill>
                  <a:srgbClr val="000000"/>
                </a:solidFill>
                <a:latin typeface="+mn-lt"/>
              </a:rPr>
              <a:t> </a:t>
            </a:r>
            <a:r>
              <a:rPr sz="1400" dirty="0" smtClean="0">
                <a:solidFill>
                  <a:srgbClr val="000000"/>
                </a:solidFill>
                <a:latin typeface="+mn-lt"/>
              </a:rPr>
              <a:t>Select </a:t>
            </a:r>
            <a:r>
              <a:rPr sz="1400" dirty="0">
                <a:solidFill>
                  <a:srgbClr val="000000"/>
                </a:solidFill>
                <a:latin typeface="+mn-lt"/>
              </a:rPr>
              <a:t>a Mentor based on criteria relevant to your </a:t>
            </a:r>
            <a:r>
              <a:rPr sz="1400" dirty="0" smtClean="0">
                <a:solidFill>
                  <a:srgbClr val="000000"/>
                </a:solidFill>
                <a:latin typeface="+mn-lt"/>
              </a:rPr>
              <a:t>goals</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3.</a:t>
            </a:r>
            <a:r>
              <a:rPr lang="en-US" sz="1400" dirty="0" smtClean="0">
                <a:solidFill>
                  <a:srgbClr val="000000"/>
                </a:solidFill>
                <a:latin typeface="+mn-lt"/>
              </a:rPr>
              <a:t> </a:t>
            </a:r>
            <a:r>
              <a:rPr sz="1400" dirty="0" smtClean="0">
                <a:solidFill>
                  <a:srgbClr val="000000"/>
                </a:solidFill>
                <a:latin typeface="+mn-lt"/>
              </a:rPr>
              <a:t>Inform </a:t>
            </a:r>
            <a:r>
              <a:rPr sz="1400" dirty="0">
                <a:solidFill>
                  <a:srgbClr val="000000"/>
                </a:solidFill>
                <a:latin typeface="+mn-lt"/>
              </a:rPr>
              <a:t>your mentor about your preferred learning </a:t>
            </a:r>
            <a:r>
              <a:rPr sz="1400" dirty="0" smtClean="0">
                <a:solidFill>
                  <a:srgbClr val="000000"/>
                </a:solidFill>
                <a:latin typeface="+mn-lt"/>
              </a:rPr>
              <a:t>style</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4.</a:t>
            </a:r>
            <a:r>
              <a:rPr lang="en-US" sz="1400" dirty="0" smtClean="0">
                <a:solidFill>
                  <a:srgbClr val="000000"/>
                </a:solidFill>
                <a:latin typeface="+mn-lt"/>
              </a:rPr>
              <a:t> </a:t>
            </a:r>
            <a:r>
              <a:rPr sz="1400" dirty="0" smtClean="0">
                <a:solidFill>
                  <a:srgbClr val="000000"/>
                </a:solidFill>
                <a:latin typeface="+mn-lt"/>
              </a:rPr>
              <a:t>Allow </a:t>
            </a:r>
            <a:r>
              <a:rPr sz="1400" dirty="0">
                <a:solidFill>
                  <a:srgbClr val="000000"/>
                </a:solidFill>
                <a:latin typeface="+mn-lt"/>
              </a:rPr>
              <a:t>your mentor to take the lead in the </a:t>
            </a:r>
            <a:r>
              <a:rPr sz="1400" dirty="0" smtClean="0">
                <a:solidFill>
                  <a:srgbClr val="000000"/>
                </a:solidFill>
                <a:latin typeface="+mn-lt"/>
              </a:rPr>
              <a:t>relationship</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5.</a:t>
            </a:r>
            <a:r>
              <a:rPr lang="en-US" sz="1400" dirty="0" smtClean="0">
                <a:solidFill>
                  <a:srgbClr val="000000"/>
                </a:solidFill>
                <a:latin typeface="+mn-lt"/>
              </a:rPr>
              <a:t> </a:t>
            </a:r>
            <a:r>
              <a:rPr sz="1400" dirty="0" smtClean="0">
                <a:solidFill>
                  <a:srgbClr val="000000"/>
                </a:solidFill>
                <a:latin typeface="+mn-lt"/>
              </a:rPr>
              <a:t>Use </a:t>
            </a:r>
            <a:r>
              <a:rPr sz="1400" dirty="0">
                <a:solidFill>
                  <a:srgbClr val="000000"/>
                </a:solidFill>
                <a:latin typeface="+mn-lt"/>
              </a:rPr>
              <a:t>active listening skills during discussions with your </a:t>
            </a:r>
            <a:r>
              <a:rPr sz="1400" dirty="0" smtClean="0">
                <a:solidFill>
                  <a:srgbClr val="000000"/>
                </a:solidFill>
                <a:latin typeface="+mn-lt"/>
              </a:rPr>
              <a:t>mentor</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6.</a:t>
            </a:r>
            <a:r>
              <a:rPr lang="en-US" sz="1400" dirty="0" smtClean="0">
                <a:solidFill>
                  <a:srgbClr val="000000"/>
                </a:solidFill>
                <a:latin typeface="+mn-lt"/>
              </a:rPr>
              <a:t> </a:t>
            </a:r>
            <a:r>
              <a:rPr sz="1400" dirty="0" smtClean="0">
                <a:solidFill>
                  <a:srgbClr val="000000"/>
                </a:solidFill>
                <a:latin typeface="+mn-lt"/>
              </a:rPr>
              <a:t>Demonstrate </a:t>
            </a:r>
            <a:r>
              <a:rPr sz="1400" dirty="0">
                <a:solidFill>
                  <a:srgbClr val="000000"/>
                </a:solidFill>
                <a:latin typeface="+mn-lt"/>
              </a:rPr>
              <a:t>that you are open to hear new ideas and suggestions to bring out your </a:t>
            </a:r>
            <a:r>
              <a:rPr sz="1400" dirty="0" smtClean="0">
                <a:solidFill>
                  <a:srgbClr val="000000"/>
                </a:solidFill>
                <a:latin typeface="+mn-lt"/>
              </a:rPr>
              <a:t>best</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and </a:t>
            </a:r>
            <a:r>
              <a:rPr sz="1400" dirty="0">
                <a:solidFill>
                  <a:srgbClr val="000000"/>
                </a:solidFill>
                <a:latin typeface="+mn-lt"/>
              </a:rPr>
              <a:t>overcome any blind spots</a:t>
            </a:r>
            <a:r>
              <a:rPr sz="1400" dirty="0" smtClean="0">
                <a:solidFill>
                  <a:srgbClr val="000000"/>
                </a:solidFill>
                <a:latin typeface="+mn-lt"/>
              </a:rPr>
              <a:t>.</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7.</a:t>
            </a:r>
            <a:r>
              <a:rPr lang="en-US" sz="1400" dirty="0" smtClean="0">
                <a:solidFill>
                  <a:srgbClr val="000000"/>
                </a:solidFill>
                <a:latin typeface="+mn-lt"/>
              </a:rPr>
              <a:t> R</a:t>
            </a:r>
            <a:r>
              <a:rPr sz="1400" dirty="0" smtClean="0">
                <a:solidFill>
                  <a:srgbClr val="000000"/>
                </a:solidFill>
                <a:latin typeface="+mn-lt"/>
              </a:rPr>
              <a:t>espect </a:t>
            </a:r>
            <a:r>
              <a:rPr sz="1400" dirty="0">
                <a:solidFill>
                  <a:srgbClr val="000000"/>
                </a:solidFill>
                <a:latin typeface="+mn-lt"/>
              </a:rPr>
              <a:t>your mentor’s </a:t>
            </a:r>
            <a:r>
              <a:rPr sz="1400" dirty="0" smtClean="0">
                <a:solidFill>
                  <a:srgbClr val="000000"/>
                </a:solidFill>
                <a:latin typeface="+mn-lt"/>
              </a:rPr>
              <a:t>time</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8.</a:t>
            </a:r>
            <a:r>
              <a:rPr lang="en-US" sz="1400" dirty="0" smtClean="0">
                <a:solidFill>
                  <a:srgbClr val="000000"/>
                </a:solidFill>
                <a:latin typeface="+mn-lt"/>
              </a:rPr>
              <a:t> A</a:t>
            </a:r>
            <a:r>
              <a:rPr sz="1400" dirty="0" smtClean="0">
                <a:solidFill>
                  <a:srgbClr val="000000"/>
                </a:solidFill>
                <a:latin typeface="+mn-lt"/>
              </a:rPr>
              <a:t>sk </a:t>
            </a:r>
            <a:r>
              <a:rPr sz="1400" dirty="0">
                <a:solidFill>
                  <a:srgbClr val="000000"/>
                </a:solidFill>
                <a:latin typeface="+mn-lt"/>
              </a:rPr>
              <a:t>for </a:t>
            </a:r>
            <a:r>
              <a:rPr sz="1400" dirty="0" smtClean="0">
                <a:solidFill>
                  <a:srgbClr val="000000"/>
                </a:solidFill>
                <a:latin typeface="+mn-lt"/>
              </a:rPr>
              <a:t>feedback</a:t>
            </a:r>
            <a:endParaRPr lang="en-US" sz="1400" dirty="0" smtClean="0">
              <a:solidFill>
                <a:srgbClr val="000000"/>
              </a:solidFill>
              <a:latin typeface="+mn-lt"/>
            </a:endParaRPr>
          </a:p>
          <a:p>
            <a:pPr defTabSz="832104">
              <a:spcBef>
                <a:spcPts val="1400"/>
              </a:spcBef>
              <a:buSzTx/>
              <a:buNone/>
              <a:defRPr sz="1547"/>
            </a:pPr>
            <a:r>
              <a:rPr sz="1400" dirty="0" smtClean="0">
                <a:solidFill>
                  <a:srgbClr val="000000"/>
                </a:solidFill>
                <a:latin typeface="+mn-lt"/>
              </a:rPr>
              <a:t>9.</a:t>
            </a:r>
            <a:r>
              <a:rPr lang="en-US" sz="1400" dirty="0" smtClean="0">
                <a:solidFill>
                  <a:srgbClr val="000000"/>
                </a:solidFill>
                <a:latin typeface="+mn-lt"/>
              </a:rPr>
              <a:t> F</a:t>
            </a:r>
            <a:r>
              <a:rPr sz="1400" dirty="0" smtClean="0">
                <a:solidFill>
                  <a:srgbClr val="000000"/>
                </a:solidFill>
                <a:latin typeface="+mn-lt"/>
              </a:rPr>
              <a:t>ollow </a:t>
            </a:r>
            <a:r>
              <a:rPr sz="1400" dirty="0">
                <a:solidFill>
                  <a:srgbClr val="000000"/>
                </a:solidFill>
                <a:latin typeface="+mn-lt"/>
              </a:rPr>
              <a:t>up with your mentor after termination to keep in touch, to share your </a:t>
            </a:r>
            <a:r>
              <a:rPr sz="1400" dirty="0" smtClean="0">
                <a:solidFill>
                  <a:srgbClr val="000000"/>
                </a:solidFill>
                <a:latin typeface="+mn-lt"/>
              </a:rPr>
              <a:t>progress</a:t>
            </a:r>
            <a:endParaRPr sz="1400" dirty="0">
              <a:solidFill>
                <a:srgbClr val="000000"/>
              </a:solidFill>
              <a:latin typeface="+mn-lt"/>
            </a:endParaRPr>
          </a:p>
        </p:txBody>
      </p:sp>
    </p:spTree>
    <p:extLst>
      <p:ext uri="{BB962C8B-B14F-4D97-AF65-F5344CB8AC3E}">
        <p14:creationId xmlns:p14="http://schemas.microsoft.com/office/powerpoint/2010/main" val="211157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169"/>
          <p:cNvSpPr txBox="1">
            <a:spLocks noGrp="1"/>
          </p:cNvSpPr>
          <p:nvPr>
            <p:ph type="title"/>
          </p:nvPr>
        </p:nvSpPr>
        <p:spPr>
          <a:xfrm>
            <a:off x="1173819" y="-61826"/>
            <a:ext cx="6331201" cy="718802"/>
          </a:xfrm>
          <a:prstGeom prst="rect">
            <a:avLst/>
          </a:prstGeom>
        </p:spPr>
        <p:txBody>
          <a:bodyPr>
            <a:noAutofit/>
          </a:bodyPr>
          <a:lstStyle>
            <a:lvl1pPr algn="ctr">
              <a:lnSpc>
                <a:spcPct val="200000"/>
              </a:lnSpc>
              <a:spcBef>
                <a:spcPts val="1600"/>
              </a:spcBef>
              <a:defRPr sz="3000" b="1" u="sng">
                <a:solidFill>
                  <a:srgbClr val="B6D7A8"/>
                </a:solidFill>
                <a:latin typeface="Lato"/>
                <a:ea typeface="Lato"/>
                <a:cs typeface="Lato"/>
                <a:sym typeface="Lato"/>
              </a:defRPr>
            </a:lvl1pPr>
          </a:lstStyle>
          <a:p>
            <a:r>
              <a:rPr sz="3600" b="0" u="none" dirty="0">
                <a:solidFill>
                  <a:srgbClr val="0F3FA1"/>
                </a:solidFill>
                <a:latin typeface="+mn-lt"/>
              </a:rPr>
              <a:t>Benefits of mentoring</a:t>
            </a:r>
          </a:p>
        </p:txBody>
      </p:sp>
      <p:sp>
        <p:nvSpPr>
          <p:cNvPr id="207" name="Shape 170"/>
          <p:cNvSpPr/>
          <p:nvPr/>
        </p:nvSpPr>
        <p:spPr>
          <a:xfrm rot="16200000">
            <a:off x="4699738" y="862946"/>
            <a:ext cx="4089901" cy="4216201"/>
          </a:xfrm>
          <a:prstGeom prst="ellipse">
            <a:avLst/>
          </a:prstGeom>
          <a:ln w="19050">
            <a:solidFill>
              <a:srgbClr val="0097A7"/>
            </a:solidFill>
            <a:prstDash val="dash"/>
          </a:ln>
        </p:spPr>
        <p:txBody>
          <a:bodyPr lIns="45719" rIns="45719" anchor="ctr"/>
          <a:lstStyle/>
          <a:p>
            <a:pPr>
              <a:defRPr>
                <a:solidFill>
                  <a:srgbClr val="000000"/>
                </a:solidFill>
              </a:defRPr>
            </a:pPr>
            <a:endParaRPr/>
          </a:p>
        </p:txBody>
      </p:sp>
      <p:sp>
        <p:nvSpPr>
          <p:cNvPr id="208" name="Shape 171"/>
          <p:cNvSpPr/>
          <p:nvPr/>
        </p:nvSpPr>
        <p:spPr>
          <a:xfrm>
            <a:off x="4698414" y="1295160"/>
            <a:ext cx="4092601" cy="3731351"/>
          </a:xfrm>
          <a:prstGeom prst="ellipse">
            <a:avLst/>
          </a:prstGeom>
          <a:noFill/>
          <a:ln w="12700">
            <a:miter lim="400000"/>
          </a:ln>
          <a:effectLst>
            <a:outerShdw blurRad="228600" dist="50800" dir="5400000" rotWithShape="0">
              <a:srgbClr val="000000">
                <a:alpha val="54900"/>
              </a:srgbClr>
            </a:outerShdw>
          </a:effectLst>
        </p:spPr>
        <p:txBody>
          <a:bodyPr lIns="45719" rIns="45719" anchor="ctr"/>
          <a:lstStyle/>
          <a:p>
            <a:pPr>
              <a:defRPr sz="900" b="1">
                <a:solidFill>
                  <a:srgbClr val="00695C"/>
                </a:solidFill>
                <a:latin typeface="Roboto"/>
                <a:ea typeface="Roboto"/>
                <a:cs typeface="Roboto"/>
                <a:sym typeface="Roboto"/>
              </a:defRPr>
            </a:pPr>
            <a:endParaRPr/>
          </a:p>
        </p:txBody>
      </p:sp>
      <p:grpSp>
        <p:nvGrpSpPr>
          <p:cNvPr id="211" name="Shape 172"/>
          <p:cNvGrpSpPr/>
          <p:nvPr/>
        </p:nvGrpSpPr>
        <p:grpSpPr>
          <a:xfrm>
            <a:off x="5355917" y="661940"/>
            <a:ext cx="1431903" cy="1226703"/>
            <a:chOff x="-1" y="-1"/>
            <a:chExt cx="1431902" cy="1226702"/>
          </a:xfrm>
          <a:solidFill>
            <a:srgbClr val="0F3FA1">
              <a:alpha val="48000"/>
            </a:srgbClr>
          </a:solidFill>
        </p:grpSpPr>
        <p:sp>
          <p:nvSpPr>
            <p:cNvPr id="209" name="Oval"/>
            <p:cNvSpPr/>
            <p:nvPr/>
          </p:nvSpPr>
          <p:spPr>
            <a:xfrm>
              <a:off x="-1" y="-1"/>
              <a:ext cx="1431902" cy="1226702"/>
            </a:xfrm>
            <a:prstGeom prst="ellipse">
              <a:avLst/>
            </a:prstGeom>
            <a:grpFill/>
            <a:ln w="12700" cap="flat">
              <a:noFill/>
              <a:miter lim="400000"/>
            </a:ln>
            <a:effectLst/>
          </p:spPr>
          <p:txBody>
            <a:bodyPr wrap="square" lIns="45719" tIns="45719" rIns="45719" bIns="45719" numCol="1" anchor="ctr">
              <a:noAutofit/>
            </a:bodyPr>
            <a:lstStyle/>
            <a:p>
              <a:pPr algn="ctr">
                <a:defRPr>
                  <a:solidFill>
                    <a:srgbClr val="000000"/>
                  </a:solidFill>
                </a:defRPr>
              </a:pPr>
              <a:endParaRPr/>
            </a:p>
          </p:txBody>
        </p:sp>
        <p:sp>
          <p:nvSpPr>
            <p:cNvPr id="210" name="For mentee"/>
            <p:cNvSpPr txBox="1"/>
            <p:nvPr/>
          </p:nvSpPr>
          <p:spPr>
            <a:xfrm>
              <a:off x="209696" y="244035"/>
              <a:ext cx="1012508" cy="738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b="1">
                  <a:solidFill>
                    <a:srgbClr val="D9EAD3"/>
                  </a:solidFill>
                </a:defRPr>
              </a:lvl1pPr>
            </a:lstStyle>
            <a:p>
              <a:r>
                <a:rPr dirty="0">
                  <a:solidFill>
                    <a:schemeClr val="tx1"/>
                  </a:solidFill>
                </a:rPr>
                <a:t>For mentee</a:t>
              </a:r>
            </a:p>
          </p:txBody>
        </p:sp>
      </p:grpSp>
      <p:sp>
        <p:nvSpPr>
          <p:cNvPr id="212" name="Shape 173"/>
          <p:cNvSpPr/>
          <p:nvPr/>
        </p:nvSpPr>
        <p:spPr>
          <a:xfrm rot="16200000">
            <a:off x="440260" y="943189"/>
            <a:ext cx="4065301" cy="4080302"/>
          </a:xfrm>
          <a:prstGeom prst="ellipse">
            <a:avLst/>
          </a:prstGeom>
          <a:ln w="19050">
            <a:solidFill>
              <a:srgbClr val="0097A7"/>
            </a:solidFill>
            <a:prstDash val="dash"/>
          </a:ln>
        </p:spPr>
        <p:txBody>
          <a:bodyPr lIns="45719" rIns="45719" anchor="ctr"/>
          <a:lstStyle/>
          <a:p>
            <a:pPr>
              <a:defRPr>
                <a:solidFill>
                  <a:srgbClr val="000000"/>
                </a:solidFill>
              </a:defRPr>
            </a:pPr>
            <a:endParaRPr/>
          </a:p>
        </p:txBody>
      </p:sp>
      <p:grpSp>
        <p:nvGrpSpPr>
          <p:cNvPr id="216" name="Shape 175"/>
          <p:cNvGrpSpPr/>
          <p:nvPr/>
        </p:nvGrpSpPr>
        <p:grpSpPr>
          <a:xfrm>
            <a:off x="1235604" y="731238"/>
            <a:ext cx="1373103" cy="1226704"/>
            <a:chOff x="-1" y="-1"/>
            <a:chExt cx="1373102" cy="1226702"/>
          </a:xfrm>
          <a:solidFill>
            <a:srgbClr val="0F3FA1">
              <a:alpha val="60000"/>
            </a:srgbClr>
          </a:solidFill>
        </p:grpSpPr>
        <p:sp>
          <p:nvSpPr>
            <p:cNvPr id="214" name="Oval"/>
            <p:cNvSpPr/>
            <p:nvPr/>
          </p:nvSpPr>
          <p:spPr>
            <a:xfrm>
              <a:off x="-1" y="-1"/>
              <a:ext cx="1373102" cy="1226702"/>
            </a:xfrm>
            <a:prstGeom prst="ellipse">
              <a:avLst/>
            </a:prstGeom>
            <a:grpFill/>
            <a:ln w="12700" cap="flat">
              <a:noFill/>
              <a:miter lim="400000"/>
            </a:ln>
            <a:effectLst/>
          </p:spPr>
          <p:txBody>
            <a:bodyPr wrap="square" lIns="45719" tIns="45719" rIns="45719" bIns="45719" numCol="1" anchor="t">
              <a:noAutofit/>
            </a:bodyPr>
            <a:lstStyle/>
            <a:p>
              <a:pPr algn="ctr">
                <a:defRPr>
                  <a:solidFill>
                    <a:srgbClr val="000000"/>
                  </a:solidFill>
                </a:defRPr>
              </a:pPr>
              <a:endParaRPr/>
            </a:p>
          </p:txBody>
        </p:sp>
        <p:sp>
          <p:nvSpPr>
            <p:cNvPr id="215" name="For mentor"/>
            <p:cNvSpPr txBox="1"/>
            <p:nvPr/>
          </p:nvSpPr>
          <p:spPr>
            <a:xfrm>
              <a:off x="201085" y="179645"/>
              <a:ext cx="970930" cy="7386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sz="1800" b="1">
                  <a:solidFill>
                    <a:srgbClr val="D9EAD3"/>
                  </a:solidFill>
                </a:defRPr>
              </a:lvl1pPr>
            </a:lstStyle>
            <a:p>
              <a:r>
                <a:rPr dirty="0">
                  <a:solidFill>
                    <a:schemeClr val="tx1"/>
                  </a:solidFill>
                </a:rPr>
                <a:t>For mentor </a:t>
              </a:r>
            </a:p>
          </p:txBody>
        </p:sp>
      </p:grpSp>
      <p:sp>
        <p:nvSpPr>
          <p:cNvPr id="217" name="Shape 176"/>
          <p:cNvSpPr txBox="1"/>
          <p:nvPr/>
        </p:nvSpPr>
        <p:spPr>
          <a:xfrm>
            <a:off x="642499" y="1997757"/>
            <a:ext cx="3696900" cy="240062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L="457200" indent="-304800">
              <a:buClr>
                <a:srgbClr val="0097A7"/>
              </a:buClr>
              <a:buSzPts val="1200"/>
              <a:buChar char="★"/>
              <a:defRPr sz="1200" b="1">
                <a:solidFill>
                  <a:srgbClr val="222222"/>
                </a:solidFill>
              </a:defRPr>
            </a:pPr>
            <a:r>
              <a:rPr dirty="0"/>
              <a:t>Strengthens the mentor’s active listening </a:t>
            </a:r>
          </a:p>
          <a:p>
            <a:pPr marL="457200" indent="-304800">
              <a:buClr>
                <a:srgbClr val="0097A7"/>
              </a:buClr>
              <a:buSzPts val="1200"/>
              <a:buChar char="★"/>
              <a:defRPr sz="1200" b="1">
                <a:solidFill>
                  <a:srgbClr val="222222"/>
                </a:solidFill>
              </a:defRPr>
            </a:pPr>
            <a:r>
              <a:rPr dirty="0"/>
              <a:t>Encourages the mentor to share knowledge, which helps increase the mentor's sense of self-worth</a:t>
            </a:r>
          </a:p>
          <a:p>
            <a:pPr marL="457200" indent="-304800">
              <a:buClr>
                <a:srgbClr val="0097A7"/>
              </a:buClr>
              <a:buSzPts val="1200"/>
              <a:buChar char="★"/>
              <a:defRPr sz="1200" b="1">
                <a:solidFill>
                  <a:srgbClr val="222222"/>
                </a:solidFill>
              </a:defRPr>
            </a:pPr>
            <a:r>
              <a:rPr dirty="0"/>
              <a:t>Strengthens the mentor's interpersonal relationship skills</a:t>
            </a:r>
          </a:p>
          <a:p>
            <a:pPr marL="457200" indent="-304800">
              <a:buClr>
                <a:srgbClr val="0097A7"/>
              </a:buClr>
              <a:buSzPts val="1200"/>
              <a:buChar char="★"/>
              <a:defRPr sz="1200" b="1">
                <a:solidFill>
                  <a:srgbClr val="222222"/>
                </a:solidFill>
              </a:defRPr>
            </a:pPr>
            <a:r>
              <a:rPr dirty="0"/>
              <a:t>Teaches the mentor about other departments within the organization</a:t>
            </a:r>
          </a:p>
          <a:p>
            <a:pPr marL="457200" indent="-304800">
              <a:buClr>
                <a:srgbClr val="0097A7"/>
              </a:buClr>
              <a:buSzPts val="1200"/>
              <a:buChar char="★"/>
              <a:defRPr sz="1200" b="1">
                <a:solidFill>
                  <a:srgbClr val="222222"/>
                </a:solidFill>
              </a:defRPr>
            </a:pPr>
            <a:r>
              <a:rPr dirty="0"/>
              <a:t>Helps re-energize the mentor's career</a:t>
            </a:r>
          </a:p>
          <a:p>
            <a:pPr marL="457200" indent="-304800">
              <a:buClr>
                <a:srgbClr val="0097A7"/>
              </a:buClr>
              <a:buSzPts val="1200"/>
              <a:buChar char="★"/>
              <a:defRPr sz="1200" b="1">
                <a:solidFill>
                  <a:srgbClr val="222222"/>
                </a:solidFill>
              </a:defRPr>
            </a:pPr>
            <a:r>
              <a:rPr dirty="0"/>
              <a:t>Provides personal and job satisfaction </a:t>
            </a:r>
          </a:p>
          <a:p>
            <a:pPr marL="457200" indent="-304800">
              <a:buClr>
                <a:srgbClr val="0097A7"/>
              </a:buClr>
              <a:buSzPts val="1200"/>
              <a:buChar char="★"/>
              <a:defRPr sz="1200" b="1">
                <a:solidFill>
                  <a:srgbClr val="222222"/>
                </a:solidFill>
              </a:defRPr>
            </a:pPr>
            <a:r>
              <a:rPr dirty="0"/>
              <a:t>Develops professional relationships </a:t>
            </a:r>
          </a:p>
          <a:p>
            <a:pPr marL="457200" indent="-304800">
              <a:buClr>
                <a:srgbClr val="0097A7"/>
              </a:buClr>
              <a:buSzPts val="1200"/>
              <a:buChar char="★"/>
              <a:defRPr sz="1200" b="1">
                <a:solidFill>
                  <a:srgbClr val="222222"/>
                </a:solidFill>
              </a:defRPr>
            </a:pPr>
            <a:r>
              <a:rPr dirty="0"/>
              <a:t>Provides a sense of responsibility  </a:t>
            </a:r>
          </a:p>
        </p:txBody>
      </p:sp>
      <p:sp>
        <p:nvSpPr>
          <p:cNvPr id="218" name="Shape 177"/>
          <p:cNvSpPr txBox="1"/>
          <p:nvPr/>
        </p:nvSpPr>
        <p:spPr>
          <a:xfrm>
            <a:off x="5244618" y="1839234"/>
            <a:ext cx="3301201" cy="276995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L="457200" indent="-304800">
              <a:buClr>
                <a:srgbClr val="0097A7"/>
              </a:buClr>
              <a:buSzPts val="1200"/>
              <a:buChar char="★"/>
              <a:defRPr sz="1200" b="1">
                <a:solidFill>
                  <a:srgbClr val="0C343D"/>
                </a:solidFill>
              </a:defRPr>
            </a:pPr>
            <a:r>
              <a:rPr dirty="0"/>
              <a:t>Improves self-confidence</a:t>
            </a:r>
          </a:p>
          <a:p>
            <a:pPr marL="457200" indent="-304800">
              <a:buClr>
                <a:srgbClr val="0097A7"/>
              </a:buClr>
              <a:buSzPts val="1200"/>
              <a:buChar char="★"/>
              <a:defRPr sz="1200" b="1">
                <a:solidFill>
                  <a:srgbClr val="0C343D"/>
                </a:solidFill>
              </a:defRPr>
            </a:pPr>
            <a:r>
              <a:rPr dirty="0"/>
              <a:t>Educates the mentee on how to accept feedback </a:t>
            </a:r>
          </a:p>
          <a:p>
            <a:pPr marL="457200" indent="-304800">
              <a:buClr>
                <a:srgbClr val="0097A7"/>
              </a:buClr>
              <a:buSzPts val="1200"/>
              <a:buChar char="★"/>
              <a:defRPr sz="1200" b="1">
                <a:solidFill>
                  <a:srgbClr val="0C343D"/>
                </a:solidFill>
              </a:defRPr>
            </a:pPr>
            <a:r>
              <a:rPr dirty="0"/>
              <a:t>Develop critical thinking </a:t>
            </a:r>
          </a:p>
          <a:p>
            <a:pPr marL="457200" indent="-304800">
              <a:buClr>
                <a:srgbClr val="0097A7"/>
              </a:buClr>
              <a:buSzPts val="1200"/>
              <a:buChar char="★"/>
              <a:defRPr sz="1200" b="1">
                <a:solidFill>
                  <a:srgbClr val="0C343D"/>
                </a:solidFill>
              </a:defRPr>
            </a:pPr>
            <a:r>
              <a:rPr dirty="0"/>
              <a:t>Improves the mentee's interpersonal relationship skills</a:t>
            </a:r>
          </a:p>
          <a:p>
            <a:pPr marL="457200" indent="-304800">
              <a:buClr>
                <a:srgbClr val="0097A7"/>
              </a:buClr>
              <a:buSzPts val="1200"/>
              <a:buChar char="★"/>
              <a:defRPr sz="1200" b="1">
                <a:solidFill>
                  <a:srgbClr val="0C343D"/>
                </a:solidFill>
              </a:defRPr>
            </a:pPr>
            <a:r>
              <a:rPr dirty="0"/>
              <a:t>Assists with problem solving </a:t>
            </a:r>
          </a:p>
          <a:p>
            <a:pPr marL="457200" indent="-304800">
              <a:buClr>
                <a:srgbClr val="0097A7"/>
              </a:buClr>
              <a:buSzPts val="1200"/>
              <a:buChar char="★"/>
              <a:defRPr sz="1200" b="1">
                <a:solidFill>
                  <a:srgbClr val="0C343D"/>
                </a:solidFill>
              </a:defRPr>
            </a:pPr>
            <a:r>
              <a:rPr dirty="0"/>
              <a:t>Helps the mentee better understand the organization's culture and unspoken rules, which can be critical for success</a:t>
            </a:r>
          </a:p>
          <a:p>
            <a:pPr marL="457200" indent="-304800">
              <a:buClr>
                <a:srgbClr val="0097A7"/>
              </a:buClr>
              <a:buSzPts val="1200"/>
              <a:buChar char="★"/>
              <a:defRPr sz="1200" b="1">
                <a:solidFill>
                  <a:srgbClr val="0C343D"/>
                </a:solidFill>
              </a:defRPr>
            </a:pPr>
            <a:r>
              <a:rPr dirty="0"/>
              <a:t>Offers professional development </a:t>
            </a:r>
          </a:p>
          <a:p>
            <a:pPr marL="457200" indent="-304800">
              <a:buClr>
                <a:srgbClr val="0097A7"/>
              </a:buClr>
              <a:buSzPts val="1200"/>
              <a:buChar char="★"/>
              <a:defRPr sz="1200" b="1">
                <a:solidFill>
                  <a:srgbClr val="0C343D"/>
                </a:solidFill>
              </a:defRPr>
            </a:pPr>
            <a:r>
              <a:rPr dirty="0"/>
              <a:t>Provides encouragement</a:t>
            </a:r>
          </a:p>
          <a:p>
            <a:pPr marL="457200" indent="-304800">
              <a:buClr>
                <a:srgbClr val="0097A7"/>
              </a:buClr>
              <a:buSzPts val="1200"/>
              <a:buChar char="★"/>
              <a:defRPr sz="1200" b="1">
                <a:solidFill>
                  <a:srgbClr val="0C343D"/>
                </a:solidFill>
              </a:defRPr>
            </a:pPr>
            <a:r>
              <a:rPr dirty="0"/>
              <a:t>Improves communication skills</a:t>
            </a:r>
          </a:p>
        </p:txBody>
      </p:sp>
    </p:spTree>
    <p:extLst>
      <p:ext uri="{BB962C8B-B14F-4D97-AF65-F5344CB8AC3E}">
        <p14:creationId xmlns:p14="http://schemas.microsoft.com/office/powerpoint/2010/main" val="2338562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685800" y="1597825"/>
            <a:ext cx="7772400" cy="1102519"/>
          </a:xfrm>
          <a:prstGeom prst="rect">
            <a:avLst/>
          </a:prstGeom>
        </p:spPr>
        <p:txBody>
          <a:bodyPr wrap="square" lIns="91425" tIns="91425" rIns="91425" bIns="91425" anchor="b" anchorCtr="0">
            <a:noAutofit/>
          </a:bodyPr>
          <a:lstStyle/>
          <a:p>
            <a:pPr marL="0" lvl="0" indent="0" rtl="0">
              <a:spcBef>
                <a:spcPts val="0"/>
              </a:spcBef>
              <a:buNone/>
            </a:pPr>
            <a:r>
              <a:rPr lang="ar" b="1" dirty="0">
                <a:solidFill>
                  <a:srgbClr val="000000"/>
                </a:solidFill>
                <a:latin typeface="+mn-lt"/>
                <a:ea typeface="Lobster"/>
                <a:cs typeface="+mn-cs"/>
                <a:sym typeface="Lobster"/>
              </a:rPr>
              <a:t>Reflection and reflective practice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85800" y="1597825"/>
            <a:ext cx="7772400" cy="1102519"/>
          </a:xfrm>
          <a:prstGeom prst="rect">
            <a:avLst/>
          </a:prstGeom>
        </p:spPr>
        <p:txBody>
          <a:bodyPr wrap="square" lIns="91425" tIns="91425" rIns="91425" bIns="91425" anchor="b" anchorCtr="0">
            <a:noAutofit/>
          </a:bodyPr>
          <a:lstStyle/>
          <a:p>
            <a:pPr marL="0" lvl="0" indent="0">
              <a:spcBef>
                <a:spcPts val="0"/>
              </a:spcBef>
              <a:buNone/>
            </a:pPr>
            <a:r>
              <a:rPr lang="ar" b="1" dirty="0" smtClean="0"/>
              <a:t>CPD </a:t>
            </a:r>
            <a:endParaRPr lang="ar" b="1" dirty="0"/>
          </a:p>
        </p:txBody>
      </p:sp>
    </p:spTree>
    <p:extLst>
      <p:ext uri="{BB962C8B-B14F-4D97-AF65-F5344CB8AC3E}">
        <p14:creationId xmlns:p14="http://schemas.microsoft.com/office/powerpoint/2010/main" val="84502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24838" y="0"/>
            <a:ext cx="8368200" cy="839325"/>
          </a:xfrm>
          <a:prstGeom prst="rect">
            <a:avLst/>
          </a:prstGeom>
        </p:spPr>
        <p:txBody>
          <a:bodyPr wrap="square" lIns="91425" tIns="91425" rIns="91425" bIns="91425" anchor="ctr" anchorCtr="0">
            <a:noAutofit/>
          </a:bodyPr>
          <a:lstStyle/>
          <a:p>
            <a:pPr marL="0" lvl="0" indent="0" rtl="0">
              <a:spcBef>
                <a:spcPts val="0"/>
              </a:spcBef>
              <a:buNone/>
            </a:pPr>
            <a:r>
              <a:rPr lang="ar" sz="3600" dirty="0">
                <a:solidFill>
                  <a:srgbClr val="0F3FA1"/>
                </a:solidFill>
                <a:latin typeface="+mn-lt"/>
                <a:ea typeface="Comic Sans MS"/>
                <a:cs typeface="+mn-cs"/>
                <a:sym typeface="Comic Sans MS"/>
              </a:rPr>
              <a:t>Define Reflection (reflection in/on) and reflective practice : </a:t>
            </a:r>
          </a:p>
        </p:txBody>
      </p:sp>
      <p:sp>
        <p:nvSpPr>
          <p:cNvPr id="154" name="Shape 154"/>
          <p:cNvSpPr txBox="1">
            <a:spLocks noGrp="1"/>
          </p:cNvSpPr>
          <p:nvPr>
            <p:ph type="body" idx="1"/>
          </p:nvPr>
        </p:nvSpPr>
        <p:spPr>
          <a:xfrm>
            <a:off x="224887" y="1447143"/>
            <a:ext cx="6147900" cy="3078900"/>
          </a:xfrm>
          <a:prstGeom prst="rect">
            <a:avLst/>
          </a:prstGeom>
        </p:spPr>
        <p:txBody>
          <a:bodyPr wrap="square" lIns="91425" tIns="91425" rIns="91425" bIns="91425" anchor="t" anchorCtr="0">
            <a:noAutofit/>
          </a:bodyPr>
          <a:lstStyle/>
          <a:p>
            <a:pPr marL="0" lvl="0" indent="0" rtl="0">
              <a:spcBef>
                <a:spcPts val="0"/>
              </a:spcBef>
              <a:buNone/>
            </a:pPr>
            <a:r>
              <a:rPr lang="ar" sz="1800" b="1" dirty="0">
                <a:solidFill>
                  <a:srgbClr val="000000"/>
                </a:solidFill>
                <a:latin typeface="+mn-lt"/>
              </a:rPr>
              <a:t>Reflection</a:t>
            </a:r>
            <a:r>
              <a:rPr lang="ar" sz="1800" dirty="0">
                <a:solidFill>
                  <a:srgbClr val="000000"/>
                </a:solidFill>
                <a:latin typeface="+mn-lt"/>
              </a:rPr>
              <a:t>: the image of something in a mirror or on any reflective surface.</a:t>
            </a:r>
          </a:p>
          <a:p>
            <a:pPr marL="0" lvl="0" indent="0" rtl="0">
              <a:spcBef>
                <a:spcPts val="0"/>
              </a:spcBef>
              <a:buNone/>
            </a:pPr>
            <a:r>
              <a:rPr lang="ar" sz="1800" b="1" dirty="0">
                <a:solidFill>
                  <a:srgbClr val="000000"/>
                </a:solidFill>
                <a:latin typeface="+mn-lt"/>
              </a:rPr>
              <a:t>Reflect on</a:t>
            </a:r>
            <a:r>
              <a:rPr lang="ar" sz="1800" dirty="0">
                <a:solidFill>
                  <a:srgbClr val="000000"/>
                </a:solidFill>
                <a:latin typeface="+mn-lt"/>
              </a:rPr>
              <a:t>: To influence people's opinion of a person, group, or organization.</a:t>
            </a:r>
          </a:p>
        </p:txBody>
      </p:sp>
      <p:pic>
        <p:nvPicPr>
          <p:cNvPr id="155" name="Shape 155"/>
          <p:cNvPicPr preferRelativeResize="0"/>
          <p:nvPr/>
        </p:nvPicPr>
        <p:blipFill>
          <a:blip r:embed="rId3">
            <a:alphaModFix/>
          </a:blip>
          <a:stretch>
            <a:fillRect/>
          </a:stretch>
        </p:blipFill>
        <p:spPr>
          <a:xfrm>
            <a:off x="6530338" y="977245"/>
            <a:ext cx="2443127" cy="34203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781875" y="1171650"/>
            <a:ext cx="6730800" cy="2800200"/>
          </a:xfrm>
          <a:prstGeom prst="rect">
            <a:avLst/>
          </a:prstGeom>
          <a:noFill/>
          <a:ln>
            <a:noFill/>
          </a:ln>
        </p:spPr>
        <p:txBody>
          <a:bodyPr wrap="square" lIns="91425" tIns="91425" rIns="91425" bIns="91425" anchor="ctr" anchorCtr="0">
            <a:noAutofit/>
          </a:bodyPr>
          <a:lstStyle/>
          <a:p>
            <a:pPr marL="0" lvl="0" indent="0" rtl="0">
              <a:spcBef>
                <a:spcPts val="0"/>
              </a:spcBef>
              <a:buNone/>
            </a:pPr>
            <a:r>
              <a:rPr lang="ar" sz="1800" b="1" dirty="0"/>
              <a:t>Reflective practice:</a:t>
            </a:r>
          </a:p>
          <a:p>
            <a:pPr marL="0" lvl="0" indent="0" rtl="0">
              <a:spcBef>
                <a:spcPts val="0"/>
              </a:spcBef>
              <a:buNone/>
            </a:pPr>
            <a:endParaRPr sz="1800" b="1" u="sng" dirty="0"/>
          </a:p>
          <a:p>
            <a:pPr marL="0" lvl="0" indent="0" rtl="0">
              <a:spcBef>
                <a:spcPts val="0"/>
              </a:spcBef>
              <a:buNone/>
            </a:pPr>
            <a:r>
              <a:rPr lang="ar" sz="1800" dirty="0"/>
              <a:t>Is practice based professional learning in which people learn from their own professional experience rather than just knowledge transfer.</a:t>
            </a:r>
          </a:p>
          <a:p>
            <a:pPr marL="0" lvl="0" indent="0" rtl="0">
              <a:spcBef>
                <a:spcPts val="0"/>
              </a:spcBef>
              <a:buNone/>
            </a:pPr>
            <a:endParaRPr sz="1800" dirty="0"/>
          </a:p>
        </p:txBody>
      </p:sp>
      <p:sp>
        <p:nvSpPr>
          <p:cNvPr id="161" name="Shape 161"/>
          <p:cNvSpPr txBox="1">
            <a:spLocks noGrp="1"/>
          </p:cNvSpPr>
          <p:nvPr>
            <p:ph type="title"/>
          </p:nvPr>
        </p:nvSpPr>
        <p:spPr>
          <a:xfrm>
            <a:off x="540300" y="0"/>
            <a:ext cx="8368200" cy="1023256"/>
          </a:xfrm>
          <a:prstGeom prst="rect">
            <a:avLst/>
          </a:prstGeom>
        </p:spPr>
        <p:txBody>
          <a:bodyPr wrap="square" lIns="91425" tIns="91425" rIns="91425" bIns="91425" anchor="ctr" anchorCtr="0">
            <a:noAutofit/>
          </a:bodyPr>
          <a:lstStyle/>
          <a:p>
            <a:pPr marL="0" lvl="0" indent="0" rtl="0">
              <a:spcBef>
                <a:spcPts val="0"/>
              </a:spcBef>
              <a:buNone/>
            </a:pPr>
            <a:r>
              <a:rPr lang="ar" sz="3600" dirty="0">
                <a:solidFill>
                  <a:srgbClr val="0F3FA1"/>
                </a:solidFill>
                <a:latin typeface="+mn-lt"/>
                <a:ea typeface="Comic Sans MS"/>
                <a:cs typeface="Comic Sans MS"/>
                <a:sym typeface="Comic Sans MS"/>
              </a:rPr>
              <a:t>Define Reflection (reflection in/on) and reflective practice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77390" y="0"/>
            <a:ext cx="8368200" cy="686100"/>
          </a:xfrm>
          <a:prstGeom prst="rect">
            <a:avLst/>
          </a:prstGeom>
        </p:spPr>
        <p:txBody>
          <a:bodyPr wrap="square" lIns="91425" tIns="91425" rIns="91425" bIns="91425" anchor="b" anchorCtr="0">
            <a:noAutofit/>
          </a:bodyPr>
          <a:lstStyle/>
          <a:p>
            <a:pPr marL="0" lvl="0" indent="0" rtl="0">
              <a:spcBef>
                <a:spcPts val="0"/>
              </a:spcBef>
              <a:buNone/>
            </a:pPr>
            <a:r>
              <a:rPr lang="ar" sz="3600" dirty="0">
                <a:solidFill>
                  <a:srgbClr val="0F3FA1"/>
                </a:solidFill>
                <a:latin typeface="+mn-lt"/>
                <a:ea typeface="Comic Sans MS"/>
                <a:cs typeface="Comic Sans MS"/>
                <a:sym typeface="Comic Sans MS"/>
              </a:rPr>
              <a:t>Models of reflection :</a:t>
            </a:r>
          </a:p>
        </p:txBody>
      </p:sp>
      <p:sp>
        <p:nvSpPr>
          <p:cNvPr id="167" name="Shape 167"/>
          <p:cNvSpPr txBox="1"/>
          <p:nvPr/>
        </p:nvSpPr>
        <p:spPr>
          <a:xfrm>
            <a:off x="189186" y="1335865"/>
            <a:ext cx="8277764" cy="2466000"/>
          </a:xfrm>
          <a:prstGeom prst="rect">
            <a:avLst/>
          </a:prstGeom>
          <a:noFill/>
          <a:ln>
            <a:noFill/>
          </a:ln>
        </p:spPr>
        <p:txBody>
          <a:bodyPr wrap="square" lIns="91425" tIns="91425" rIns="91425" bIns="91425" anchor="t" anchorCtr="0">
            <a:noAutofit/>
          </a:bodyPr>
          <a:lstStyle/>
          <a:p>
            <a:pPr marL="457200" lvl="0" indent="-342900" rtl="0">
              <a:spcBef>
                <a:spcPts val="0"/>
              </a:spcBef>
              <a:buClr>
                <a:srgbClr val="0097A7"/>
              </a:buClr>
              <a:buSzPts val="1800"/>
              <a:buChar char="-"/>
            </a:pPr>
            <a:r>
              <a:rPr lang="ar" sz="1800" b="1" dirty="0"/>
              <a:t>Reflective practice </a:t>
            </a:r>
            <a:r>
              <a:rPr lang="ar" sz="1800" dirty="0"/>
              <a:t>was used in meditation teachings.</a:t>
            </a:r>
          </a:p>
          <a:p>
            <a:pPr marL="0" lvl="0" indent="0" rtl="0">
              <a:spcBef>
                <a:spcPts val="0"/>
              </a:spcBef>
              <a:buClr>
                <a:srgbClr val="0097A7"/>
              </a:buClr>
              <a:buNone/>
            </a:pPr>
            <a:endParaRPr sz="1800" dirty="0"/>
          </a:p>
          <a:p>
            <a:pPr marL="0" lvl="0" indent="0" rtl="0">
              <a:spcBef>
                <a:spcPts val="0"/>
              </a:spcBef>
              <a:buClr>
                <a:srgbClr val="0097A7"/>
              </a:buClr>
              <a:buNone/>
            </a:pPr>
            <a:endParaRPr sz="1800" dirty="0"/>
          </a:p>
          <a:p>
            <a:pPr marL="457200" lvl="0" indent="-342900" rtl="0">
              <a:spcBef>
                <a:spcPts val="0"/>
              </a:spcBef>
              <a:buClr>
                <a:srgbClr val="0097A7"/>
              </a:buClr>
              <a:buSzPts val="1800"/>
              <a:buChar char="-"/>
            </a:pPr>
            <a:r>
              <a:rPr lang="ar" sz="1800" b="1" dirty="0"/>
              <a:t>Reflective meditation </a:t>
            </a:r>
            <a:r>
              <a:rPr lang="ar" sz="1800" dirty="0"/>
              <a:t>involves repeatedly turning your attention to a theme but being open to whatever arises from the experience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00" y="0"/>
            <a:ext cx="8368200" cy="1184261"/>
          </a:xfrm>
        </p:spPr>
        <p:txBody>
          <a:bodyPr anchor="ctr">
            <a:noAutofit/>
          </a:bodyPr>
          <a:lstStyle/>
          <a:p>
            <a:r>
              <a:rPr lang="en-US" sz="3600" dirty="0">
                <a:solidFill>
                  <a:srgbClr val="0F3FA1"/>
                </a:solidFill>
                <a:latin typeface="+mn-lt"/>
              </a:rPr>
              <a:t>There are four models that apply the reflective practice in proper way : </a:t>
            </a:r>
          </a:p>
        </p:txBody>
      </p:sp>
      <p:sp>
        <p:nvSpPr>
          <p:cNvPr id="3" name="Text Placeholder 2"/>
          <p:cNvSpPr>
            <a:spLocks noGrp="1"/>
          </p:cNvSpPr>
          <p:nvPr>
            <p:ph type="body" idx="1"/>
          </p:nvPr>
        </p:nvSpPr>
        <p:spPr>
          <a:xfrm>
            <a:off x="251976" y="1997565"/>
            <a:ext cx="4320024" cy="3078900"/>
          </a:xfrm>
        </p:spPr>
        <p:txBody>
          <a:bodyPr>
            <a:normAutofit/>
          </a:bodyPr>
          <a:lstStyle/>
          <a:p>
            <a:pPr>
              <a:lnSpc>
                <a:spcPct val="100000"/>
              </a:lnSpc>
              <a:spcAft>
                <a:spcPts val="0"/>
              </a:spcAft>
              <a:buClrTx/>
              <a:buSzTx/>
              <a:buNone/>
            </a:pPr>
            <a:r>
              <a:rPr lang="en-US" sz="1800" b="1" dirty="0">
                <a:solidFill>
                  <a:srgbClr val="000000"/>
                </a:solidFill>
              </a:rPr>
              <a:t>1-Borton model (</a:t>
            </a:r>
            <a:r>
              <a:rPr lang="en-US" sz="1800" dirty="0">
                <a:solidFill>
                  <a:srgbClr val="000000"/>
                </a:solidFill>
              </a:rPr>
              <a:t>learning cycle )</a:t>
            </a:r>
            <a:br>
              <a:rPr lang="en-US" sz="1800" dirty="0">
                <a:solidFill>
                  <a:srgbClr val="000000"/>
                </a:solidFill>
              </a:rPr>
            </a:br>
            <a:r>
              <a:rPr lang="en-US" sz="1800" dirty="0">
                <a:solidFill>
                  <a:srgbClr val="000000"/>
                </a:solidFill>
              </a:rPr>
              <a:t>Model consists of three questions like: </a:t>
            </a:r>
            <a:endParaRPr lang="en-US" sz="1800" dirty="0" smtClean="0">
              <a:solidFill>
                <a:srgbClr val="000000"/>
              </a:solidFill>
            </a:endParaRPr>
          </a:p>
          <a:p>
            <a:pPr>
              <a:lnSpc>
                <a:spcPct val="100000"/>
              </a:lnSpc>
              <a:spcAft>
                <a:spcPts val="0"/>
              </a:spcAft>
              <a:buClrTx/>
              <a:buSzTx/>
              <a:buNone/>
            </a:pPr>
            <a:r>
              <a:rPr lang="en-US" sz="1800" dirty="0" smtClean="0">
                <a:solidFill>
                  <a:srgbClr val="000000"/>
                </a:solidFill>
              </a:rPr>
              <a:t>(</a:t>
            </a:r>
            <a:r>
              <a:rPr lang="en-US" sz="1800" dirty="0">
                <a:solidFill>
                  <a:srgbClr val="000000"/>
                </a:solidFill>
              </a:rPr>
              <a:t>what? So, what? What next?)</a:t>
            </a:r>
            <a:br>
              <a:rPr lang="en-US" sz="1800" dirty="0">
                <a:solidFill>
                  <a:srgbClr val="000000"/>
                </a:solidFill>
              </a:rPr>
            </a:br>
            <a:endParaRPr lang="en-US" sz="1800" dirty="0" smtClean="0">
              <a:solidFill>
                <a:srgbClr val="000000"/>
              </a:solidFill>
            </a:endParaRPr>
          </a:p>
          <a:p>
            <a:pPr>
              <a:lnSpc>
                <a:spcPct val="100000"/>
              </a:lnSpc>
              <a:spcAft>
                <a:spcPts val="0"/>
              </a:spcAft>
              <a:buClrTx/>
              <a:buSzTx/>
              <a:buNone/>
            </a:pPr>
            <a:r>
              <a:rPr lang="en-US" sz="1800" dirty="0" smtClean="0">
                <a:solidFill>
                  <a:srgbClr val="000000"/>
                </a:solidFill>
              </a:rPr>
              <a:t>These </a:t>
            </a:r>
            <a:r>
              <a:rPr lang="en-US" sz="1800" dirty="0">
                <a:solidFill>
                  <a:srgbClr val="000000"/>
                </a:solidFill>
              </a:rPr>
              <a:t>questions would be generated in the mind of learner at the end of teaching encounter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solidFill>
                <a:srgbClr val="000000"/>
              </a:solidFill>
            </a:endParaRPr>
          </a:p>
        </p:txBody>
      </p:sp>
      <p:pic>
        <p:nvPicPr>
          <p:cNvPr id="1025" name="Picture 1" descr="age6image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e6image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6" y="-200269"/>
            <a:ext cx="6858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ge6image4664"/>
          <p:cNvPicPr>
            <a:picLocks noChangeAspect="1" noChangeArrowheads="1"/>
          </p:cNvPicPr>
          <p:nvPr/>
        </p:nvPicPr>
        <p:blipFill rotWithShape="1">
          <a:blip r:embed="rId3">
            <a:extLst>
              <a:ext uri="{28A0092B-C50C-407E-A947-70E740481C1C}">
                <a14:useLocalDpi xmlns:a14="http://schemas.microsoft.com/office/drawing/2010/main" val="0"/>
              </a:ext>
            </a:extLst>
          </a:blip>
          <a:srcRect l="10494" t="3010"/>
          <a:stretch/>
        </p:blipFill>
        <p:spPr bwMode="auto">
          <a:xfrm>
            <a:off x="4572017" y="2083238"/>
            <a:ext cx="4323539" cy="269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167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92765" y="535796"/>
            <a:ext cx="8261466" cy="1061545"/>
          </a:xfrm>
          <a:prstGeom prst="rect">
            <a:avLst/>
          </a:prstGeom>
          <a:noFill/>
          <a:ln>
            <a:noFill/>
          </a:ln>
        </p:spPr>
        <p:txBody>
          <a:bodyPr wrap="square" lIns="91425" tIns="91425" rIns="91425" bIns="91425" anchor="ctr" anchorCtr="0">
            <a:noAutofit/>
          </a:bodyPr>
          <a:lstStyle/>
          <a:p>
            <a:pPr marL="0" lvl="0" indent="0" rtl="0">
              <a:lnSpc>
                <a:spcPct val="115000"/>
              </a:lnSpc>
              <a:spcBef>
                <a:spcPts val="0"/>
              </a:spcBef>
              <a:buNone/>
            </a:pPr>
            <a:r>
              <a:rPr lang="ar" sz="1600" dirty="0" smtClean="0"/>
              <a:t>2</a:t>
            </a:r>
            <a:r>
              <a:rPr lang="en-US" sz="1600" dirty="0" smtClean="0"/>
              <a:t>-</a:t>
            </a:r>
            <a:r>
              <a:rPr lang="ar" sz="1600" dirty="0" smtClean="0"/>
              <a:t> </a:t>
            </a:r>
            <a:r>
              <a:rPr lang="ar" sz="1600" b="1" dirty="0"/>
              <a:t>Kolb model (</a:t>
            </a:r>
            <a:r>
              <a:rPr lang="ar" sz="1600" dirty="0"/>
              <a:t>experiential learning </a:t>
            </a:r>
            <a:r>
              <a:rPr lang="en-US" sz="1600" dirty="0" smtClean="0"/>
              <a:t>)</a:t>
            </a:r>
            <a:endParaRPr lang="ar" sz="1600" dirty="0"/>
          </a:p>
          <a:p>
            <a:pPr marL="0" lvl="0" indent="0" rtl="0">
              <a:lnSpc>
                <a:spcPct val="115000"/>
              </a:lnSpc>
              <a:spcBef>
                <a:spcPts val="0"/>
              </a:spcBef>
              <a:buNone/>
            </a:pPr>
            <a:r>
              <a:rPr lang="en-US" sz="1600" dirty="0" smtClean="0"/>
              <a:t>E</a:t>
            </a:r>
            <a:r>
              <a:rPr lang="ar" sz="1600" dirty="0" smtClean="0"/>
              <a:t>xperience </a:t>
            </a:r>
            <a:r>
              <a:rPr lang="ar" sz="1600" dirty="0"/>
              <a:t>about action is a sequence of events which starts with proper observations, reflections followed by </a:t>
            </a:r>
            <a:r>
              <a:rPr lang="ar" sz="1600" u="sng" dirty="0"/>
              <a:t>formation of abstract concepts and testing them</a:t>
            </a:r>
          </a:p>
        </p:txBody>
      </p:sp>
      <p:pic>
        <p:nvPicPr>
          <p:cNvPr id="173" name="Shape 173"/>
          <p:cNvPicPr preferRelativeResize="0"/>
          <p:nvPr/>
        </p:nvPicPr>
        <p:blipFill>
          <a:blip r:embed="rId3">
            <a:alphaModFix/>
          </a:blip>
          <a:stretch>
            <a:fillRect/>
          </a:stretch>
        </p:blipFill>
        <p:spPr>
          <a:xfrm>
            <a:off x="1467625" y="2078527"/>
            <a:ext cx="5777900" cy="2677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237251" y="115614"/>
            <a:ext cx="7245600" cy="1692166"/>
          </a:xfrm>
          <a:prstGeom prst="rect">
            <a:avLst/>
          </a:prstGeom>
          <a:noFill/>
          <a:ln>
            <a:noFill/>
          </a:ln>
        </p:spPr>
        <p:txBody>
          <a:bodyPr wrap="square" lIns="91425" tIns="91425" rIns="91425" bIns="91425" anchor="ctr" anchorCtr="0">
            <a:noAutofit/>
          </a:bodyPr>
          <a:lstStyle/>
          <a:p>
            <a:pPr marL="0" lvl="0" indent="0" rtl="0">
              <a:lnSpc>
                <a:spcPct val="115000"/>
              </a:lnSpc>
              <a:spcBef>
                <a:spcPts val="0"/>
              </a:spcBef>
              <a:buNone/>
            </a:pPr>
            <a:r>
              <a:rPr lang="ar" sz="1800" b="1" dirty="0" smtClean="0"/>
              <a:t>3</a:t>
            </a:r>
            <a:r>
              <a:rPr lang="en-US" sz="1800" b="1" dirty="0" smtClean="0"/>
              <a:t>-</a:t>
            </a:r>
            <a:r>
              <a:rPr lang="ar" sz="1800" b="1" dirty="0" smtClean="0"/>
              <a:t> </a:t>
            </a:r>
            <a:r>
              <a:rPr lang="ar" sz="1800" b="1" dirty="0"/>
              <a:t>Argyris model</a:t>
            </a:r>
          </a:p>
          <a:p>
            <a:pPr marL="0" lvl="0" indent="0" rtl="0">
              <a:lnSpc>
                <a:spcPct val="115000"/>
              </a:lnSpc>
              <a:spcBef>
                <a:spcPts val="0"/>
              </a:spcBef>
              <a:buNone/>
            </a:pPr>
            <a:r>
              <a:rPr lang="ar" sz="1800" dirty="0"/>
              <a:t>suggested </a:t>
            </a:r>
            <a:r>
              <a:rPr lang="ar" sz="1800" u="sng" dirty="0"/>
              <a:t>two ways</a:t>
            </a:r>
            <a:r>
              <a:rPr lang="ar" sz="1800" dirty="0"/>
              <a:t> of reflective practice:</a:t>
            </a:r>
          </a:p>
          <a:p>
            <a:pPr marL="0" lvl="0" indent="0" rtl="0">
              <a:lnSpc>
                <a:spcPct val="115000"/>
              </a:lnSpc>
              <a:spcBef>
                <a:spcPts val="0"/>
              </a:spcBef>
              <a:buNone/>
            </a:pPr>
            <a:r>
              <a:rPr lang="ar" sz="1800" dirty="0" smtClean="0"/>
              <a:t>1</a:t>
            </a:r>
            <a:r>
              <a:rPr lang="en-US" sz="1800" dirty="0" smtClean="0"/>
              <a:t>-</a:t>
            </a:r>
            <a:r>
              <a:rPr lang="ar" sz="1800" dirty="0" smtClean="0"/>
              <a:t> </a:t>
            </a:r>
            <a:r>
              <a:rPr lang="ar" sz="1800" dirty="0"/>
              <a:t>Reflection in action</a:t>
            </a:r>
          </a:p>
          <a:p>
            <a:pPr marL="0" lvl="0" indent="0" rtl="0">
              <a:lnSpc>
                <a:spcPct val="115000"/>
              </a:lnSpc>
              <a:spcBef>
                <a:spcPts val="0"/>
              </a:spcBef>
              <a:buNone/>
            </a:pPr>
            <a:r>
              <a:rPr lang="ar" sz="1800" dirty="0" smtClean="0"/>
              <a:t>2</a:t>
            </a:r>
            <a:r>
              <a:rPr lang="en-US" sz="1800" dirty="0" smtClean="0"/>
              <a:t>-</a:t>
            </a:r>
            <a:r>
              <a:rPr lang="ar" sz="1800" dirty="0" smtClean="0"/>
              <a:t> </a:t>
            </a:r>
            <a:r>
              <a:rPr lang="ar" sz="1800" dirty="0"/>
              <a:t>Reflection on action.</a:t>
            </a:r>
          </a:p>
        </p:txBody>
      </p:sp>
      <p:pic>
        <p:nvPicPr>
          <p:cNvPr id="179" name="Shape 179"/>
          <p:cNvPicPr preferRelativeResize="0"/>
          <p:nvPr/>
        </p:nvPicPr>
        <p:blipFill>
          <a:blip r:embed="rId3">
            <a:alphaModFix/>
          </a:blip>
          <a:stretch>
            <a:fillRect/>
          </a:stretch>
        </p:blipFill>
        <p:spPr>
          <a:xfrm>
            <a:off x="773150" y="1981200"/>
            <a:ext cx="7245600" cy="300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94457" y="125684"/>
            <a:ext cx="7878751" cy="1632297"/>
          </a:xfrm>
          <a:prstGeom prst="rect">
            <a:avLst/>
          </a:prstGeom>
          <a:noFill/>
          <a:ln>
            <a:noFill/>
          </a:ln>
        </p:spPr>
        <p:txBody>
          <a:bodyPr wrap="square" lIns="91425" tIns="91425" rIns="91425" bIns="91425" anchor="ctr" anchorCtr="0">
            <a:noAutofit/>
          </a:bodyPr>
          <a:lstStyle/>
          <a:p>
            <a:pPr marL="0" lvl="0" indent="0" rtl="0">
              <a:spcBef>
                <a:spcPts val="0"/>
              </a:spcBef>
              <a:buNone/>
            </a:pPr>
            <a:r>
              <a:rPr lang="ar" sz="1800" b="1" dirty="0" smtClean="0"/>
              <a:t>4</a:t>
            </a:r>
            <a:r>
              <a:rPr lang="en-US" sz="1800" b="1" dirty="0" smtClean="0">
                <a:latin typeface="+mn-lt"/>
              </a:rPr>
              <a:t>-</a:t>
            </a:r>
            <a:r>
              <a:rPr lang="ar" sz="1800" b="1" dirty="0" smtClean="0">
                <a:latin typeface="+mn-lt"/>
              </a:rPr>
              <a:t> </a:t>
            </a:r>
            <a:r>
              <a:rPr lang="ar" sz="1800" b="1" dirty="0">
                <a:latin typeface="+mn-lt"/>
              </a:rPr>
              <a:t>Gibb's reflective model </a:t>
            </a:r>
            <a:r>
              <a:rPr lang="en-US" sz="1800" b="1" dirty="0" smtClean="0">
                <a:latin typeface="+mn-lt"/>
              </a:rPr>
              <a:t>(</a:t>
            </a:r>
            <a:r>
              <a:rPr lang="ar" sz="1800" dirty="0" smtClean="0">
                <a:latin typeface="+mn-lt"/>
              </a:rPr>
              <a:t>Gibb's </a:t>
            </a:r>
            <a:r>
              <a:rPr lang="ar" sz="1800" dirty="0">
                <a:latin typeface="+mn-lt"/>
              </a:rPr>
              <a:t>reflective </a:t>
            </a:r>
            <a:r>
              <a:rPr lang="ar" sz="1800" dirty="0" smtClean="0">
                <a:latin typeface="+mn-lt"/>
              </a:rPr>
              <a:t>cycle</a:t>
            </a:r>
            <a:r>
              <a:rPr lang="en-US" sz="1800" dirty="0" smtClean="0">
                <a:latin typeface="+mn-lt"/>
              </a:rPr>
              <a:t>)</a:t>
            </a:r>
            <a:endParaRPr lang="ar" sz="1800" dirty="0">
              <a:latin typeface="+mn-lt"/>
            </a:endParaRPr>
          </a:p>
          <a:p>
            <a:pPr marL="0" lvl="0" indent="0" rtl="0">
              <a:spcBef>
                <a:spcPts val="0"/>
              </a:spcBef>
              <a:buNone/>
            </a:pPr>
            <a:r>
              <a:rPr lang="ar" sz="1800" dirty="0">
                <a:latin typeface="+mn-lt"/>
              </a:rPr>
              <a:t>Gibbs described a structured model to facilitate Kolb’s model  </a:t>
            </a:r>
            <a:endParaRPr lang="en-US" sz="1800" dirty="0" smtClean="0">
              <a:latin typeface="+mn-lt"/>
            </a:endParaRPr>
          </a:p>
          <a:p>
            <a:pPr marL="457200" lvl="0" indent="-342900">
              <a:buClr>
                <a:srgbClr val="0097A7"/>
              </a:buClr>
              <a:buSzPts val="1800"/>
              <a:buChar char="-"/>
            </a:pPr>
            <a:r>
              <a:rPr lang="ar" sz="1800" dirty="0">
                <a:latin typeface="+mn-lt"/>
              </a:rPr>
              <a:t>Model is known as Gibb’s reflective cycle is useful </a:t>
            </a:r>
          </a:p>
          <a:p>
            <a:pPr lvl="0"/>
            <a:r>
              <a:rPr lang="ar" sz="1800" u="sng" dirty="0">
                <a:latin typeface="+mn-lt"/>
              </a:rPr>
              <a:t>for the students who are new to reflecting </a:t>
            </a:r>
          </a:p>
        </p:txBody>
      </p:sp>
      <p:pic>
        <p:nvPicPr>
          <p:cNvPr id="186" name="Shape 186"/>
          <p:cNvPicPr preferRelativeResize="0"/>
          <p:nvPr/>
        </p:nvPicPr>
        <p:blipFill>
          <a:blip r:embed="rId3">
            <a:alphaModFix/>
          </a:blip>
          <a:stretch>
            <a:fillRect/>
          </a:stretch>
        </p:blipFill>
        <p:spPr>
          <a:xfrm>
            <a:off x="1139125" y="1813312"/>
            <a:ext cx="7034150" cy="3006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7900" y="544093"/>
            <a:ext cx="8368200" cy="686100"/>
          </a:xfrm>
          <a:prstGeom prst="rect">
            <a:avLst/>
          </a:prstGeom>
        </p:spPr>
        <p:txBody>
          <a:bodyPr wrap="square" lIns="91425" tIns="91425" rIns="91425" bIns="91425" anchor="b" anchorCtr="0">
            <a:noAutofit/>
          </a:bodyPr>
          <a:lstStyle/>
          <a:p>
            <a:pPr marL="0" lvl="0" indent="0" rtl="0">
              <a:spcBef>
                <a:spcPts val="0"/>
              </a:spcBef>
              <a:buNone/>
            </a:pPr>
            <a:r>
              <a:rPr lang="ar" sz="3600" dirty="0">
                <a:solidFill>
                  <a:srgbClr val="0F3FA1"/>
                </a:solidFill>
                <a:latin typeface="+mn-lt"/>
                <a:ea typeface="Comic Sans MS"/>
                <a:cs typeface="Comic Sans MS"/>
                <a:sym typeface="Comic Sans MS"/>
              </a:rPr>
              <a:t>How to Approach to your Needs assessment :</a:t>
            </a:r>
          </a:p>
        </p:txBody>
      </p:sp>
      <p:sp>
        <p:nvSpPr>
          <p:cNvPr id="192" name="Shape 192"/>
          <p:cNvSpPr txBox="1">
            <a:spLocks noGrp="1"/>
          </p:cNvSpPr>
          <p:nvPr>
            <p:ph type="body" idx="1"/>
          </p:nvPr>
        </p:nvSpPr>
        <p:spPr>
          <a:xfrm>
            <a:off x="387900" y="1032300"/>
            <a:ext cx="8368200" cy="3530100"/>
          </a:xfrm>
          <a:prstGeom prst="rect">
            <a:avLst/>
          </a:prstGeom>
          <a:noFill/>
        </p:spPr>
        <p:txBody>
          <a:bodyPr wrap="square" lIns="91425" tIns="91425" rIns="91425" bIns="91425" anchor="t" anchorCtr="0">
            <a:noAutofit/>
          </a:bodyPr>
          <a:lstStyle/>
          <a:p>
            <a:pPr marL="0" lvl="0" indent="0" rtl="0">
              <a:spcBef>
                <a:spcPts val="0"/>
              </a:spcBef>
              <a:buNone/>
            </a:pPr>
            <a:endParaRPr sz="1200" dirty="0">
              <a:solidFill>
                <a:srgbClr val="000000"/>
              </a:solidFill>
            </a:endParaRPr>
          </a:p>
          <a:p>
            <a:pPr marL="0" lvl="0" indent="0" rtl="0">
              <a:spcBef>
                <a:spcPts val="0"/>
              </a:spcBef>
              <a:buNone/>
            </a:pPr>
            <a:r>
              <a:rPr lang="ar" sz="1800" dirty="0">
                <a:solidFill>
                  <a:srgbClr val="000000"/>
                </a:solidFill>
                <a:latin typeface="+mn-lt"/>
              </a:rPr>
              <a:t>A needs assessment is a process for determining and addressing needs , or gaps between current condition and desired condition </a:t>
            </a:r>
          </a:p>
          <a:p>
            <a:pPr marL="0" lvl="0" indent="0" rtl="0">
              <a:lnSpc>
                <a:spcPct val="100000"/>
              </a:lnSpc>
              <a:spcBef>
                <a:spcPts val="0"/>
              </a:spcBef>
              <a:spcAft>
                <a:spcPts val="0"/>
              </a:spcAft>
              <a:buNone/>
            </a:pPr>
            <a:r>
              <a:rPr lang="ar" sz="1800" dirty="0">
                <a:solidFill>
                  <a:srgbClr val="000000"/>
                </a:solidFill>
                <a:latin typeface="+mn-lt"/>
              </a:rPr>
              <a:t>Why do we do needs </a:t>
            </a:r>
            <a:r>
              <a:rPr lang="ar" sz="1800" dirty="0" smtClean="0">
                <a:solidFill>
                  <a:srgbClr val="000000"/>
                </a:solidFill>
                <a:latin typeface="+mn-lt"/>
              </a:rPr>
              <a:t>assessment</a:t>
            </a:r>
            <a:r>
              <a:rPr lang="en-US" sz="1800" dirty="0" smtClean="0">
                <a:solidFill>
                  <a:srgbClr val="000000"/>
                </a:solidFill>
                <a:latin typeface="+mn-lt"/>
              </a:rPr>
              <a:t> </a:t>
            </a:r>
            <a:r>
              <a:rPr lang="ar" sz="1800" dirty="0" smtClean="0">
                <a:solidFill>
                  <a:srgbClr val="000000"/>
                </a:solidFill>
                <a:latin typeface="+mn-lt"/>
              </a:rPr>
              <a:t> </a:t>
            </a:r>
            <a:r>
              <a:rPr lang="ar" sz="1800" dirty="0">
                <a:solidFill>
                  <a:srgbClr val="000000"/>
                </a:solidFill>
                <a:latin typeface="+mn-lt"/>
              </a:rPr>
              <a:t>?</a:t>
            </a:r>
          </a:p>
          <a:p>
            <a:pPr marL="0" lvl="0" indent="0" rtl="0">
              <a:lnSpc>
                <a:spcPct val="100000"/>
              </a:lnSpc>
              <a:spcBef>
                <a:spcPts val="0"/>
              </a:spcBef>
              <a:buNone/>
            </a:pPr>
            <a:r>
              <a:rPr lang="ar" sz="1800" dirty="0">
                <a:solidFill>
                  <a:srgbClr val="000000"/>
                </a:solidFill>
                <a:latin typeface="+mn-lt"/>
              </a:rPr>
              <a:t>Experts stated that learning is more likely to lead to change in practice when needs assessment has been conducted </a:t>
            </a:r>
          </a:p>
          <a:p>
            <a:pPr marL="0" lvl="0" indent="0" rtl="0">
              <a:spcBef>
                <a:spcPts val="0"/>
              </a:spcBef>
              <a:buNone/>
            </a:pPr>
            <a:r>
              <a:rPr lang="ar" sz="1800" dirty="0">
                <a:solidFill>
                  <a:srgbClr val="000000"/>
                </a:solidFill>
                <a:latin typeface="+mn-lt"/>
              </a:rPr>
              <a:t>Needs assessment can be done for many reasons , so its purpose should be defined and should determine the method used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88939" y="0"/>
            <a:ext cx="8368200" cy="881100"/>
          </a:xfrm>
          <a:prstGeom prst="rect">
            <a:avLst/>
          </a:prstGeom>
        </p:spPr>
        <p:txBody>
          <a:bodyPr wrap="square" lIns="91425" tIns="91425" rIns="91425" bIns="91425" anchor="b" anchorCtr="0">
            <a:noAutofit/>
          </a:bodyPr>
          <a:lstStyle/>
          <a:p>
            <a:pPr marL="0" lvl="0" indent="0" rtl="0">
              <a:spcBef>
                <a:spcPts val="0"/>
              </a:spcBef>
              <a:buNone/>
            </a:pPr>
            <a:r>
              <a:rPr lang="ar" sz="3600" dirty="0">
                <a:solidFill>
                  <a:srgbClr val="0F3FA1"/>
                </a:solidFill>
                <a:latin typeface="+mn-lt"/>
                <a:ea typeface="Comic Sans MS"/>
                <a:cs typeface="Comic Sans MS"/>
                <a:sym typeface="Comic Sans MS"/>
              </a:rPr>
              <a:t>4 </a:t>
            </a:r>
            <a:r>
              <a:rPr lang="en-US" sz="3600" dirty="0" smtClean="0">
                <a:solidFill>
                  <a:srgbClr val="0F3FA1"/>
                </a:solidFill>
                <a:latin typeface="+mn-lt"/>
                <a:ea typeface="Comic Sans MS"/>
                <a:cs typeface="Comic Sans MS"/>
                <a:sym typeface="Comic Sans MS"/>
              </a:rPr>
              <a:t> </a:t>
            </a:r>
            <a:r>
              <a:rPr lang="ar" sz="3600" dirty="0" smtClean="0">
                <a:solidFill>
                  <a:srgbClr val="0F3FA1"/>
                </a:solidFill>
                <a:latin typeface="+mn-lt"/>
                <a:ea typeface="Comic Sans MS"/>
                <a:cs typeface="Comic Sans MS"/>
                <a:sym typeface="Comic Sans MS"/>
              </a:rPr>
              <a:t>steps </a:t>
            </a:r>
            <a:r>
              <a:rPr lang="ar" sz="3600" dirty="0">
                <a:solidFill>
                  <a:srgbClr val="0F3FA1"/>
                </a:solidFill>
                <a:latin typeface="+mn-lt"/>
                <a:ea typeface="Comic Sans MS"/>
                <a:cs typeface="Comic Sans MS"/>
                <a:sym typeface="Comic Sans MS"/>
              </a:rPr>
              <a:t>to conducting a needs assessment </a:t>
            </a:r>
          </a:p>
        </p:txBody>
      </p:sp>
      <p:sp>
        <p:nvSpPr>
          <p:cNvPr id="198" name="Shape 198"/>
          <p:cNvSpPr txBox="1">
            <a:spLocks noGrp="1"/>
          </p:cNvSpPr>
          <p:nvPr>
            <p:ph type="body" idx="1"/>
          </p:nvPr>
        </p:nvSpPr>
        <p:spPr>
          <a:xfrm>
            <a:off x="118753" y="1286451"/>
            <a:ext cx="8368200" cy="3735900"/>
          </a:xfrm>
          <a:prstGeom prst="rect">
            <a:avLst/>
          </a:prstGeom>
        </p:spPr>
        <p:txBody>
          <a:bodyPr wrap="square" lIns="91425" tIns="91425" rIns="91425" bIns="91425" anchor="t" anchorCtr="0">
            <a:noAutofit/>
          </a:bodyPr>
          <a:lstStyle/>
          <a:p>
            <a:pPr marL="0" lvl="0" indent="0" rtl="0">
              <a:spcBef>
                <a:spcPts val="0"/>
              </a:spcBef>
              <a:buNone/>
            </a:pPr>
            <a:r>
              <a:rPr lang="ar" sz="1800" dirty="0" smtClean="0">
                <a:solidFill>
                  <a:srgbClr val="000000"/>
                </a:solidFill>
                <a:latin typeface="+mn-lt"/>
              </a:rPr>
              <a:t>1</a:t>
            </a:r>
            <a:r>
              <a:rPr lang="en-US" sz="1800" dirty="0" smtClean="0">
                <a:solidFill>
                  <a:srgbClr val="000000"/>
                </a:solidFill>
                <a:latin typeface="+mn-lt"/>
              </a:rPr>
              <a:t>-</a:t>
            </a:r>
            <a:r>
              <a:rPr lang="ar" sz="1800" dirty="0" smtClean="0">
                <a:solidFill>
                  <a:srgbClr val="000000"/>
                </a:solidFill>
                <a:latin typeface="+mn-lt"/>
              </a:rPr>
              <a:t> </a:t>
            </a:r>
            <a:r>
              <a:rPr lang="ar" sz="1800" dirty="0">
                <a:solidFill>
                  <a:srgbClr val="000000"/>
                </a:solidFill>
                <a:latin typeface="+mn-lt"/>
              </a:rPr>
              <a:t>Perform a "Gap" Analysis:</a:t>
            </a:r>
          </a:p>
          <a:p>
            <a:pPr marL="457200" lvl="0" indent="0" rtl="0">
              <a:spcBef>
                <a:spcPts val="0"/>
              </a:spcBef>
              <a:buNone/>
            </a:pPr>
            <a:r>
              <a:rPr lang="ar" sz="1800" dirty="0">
                <a:solidFill>
                  <a:srgbClr val="000000"/>
                </a:solidFill>
                <a:latin typeface="+mn-lt"/>
              </a:rPr>
              <a:t>there are two parts to this: Current situation / desired or necessary situation </a:t>
            </a:r>
          </a:p>
          <a:p>
            <a:pPr marL="457200" lvl="0" indent="0" rtl="0">
              <a:spcBef>
                <a:spcPts val="0"/>
              </a:spcBef>
              <a:buNone/>
            </a:pPr>
            <a:r>
              <a:rPr lang="ar" sz="1800" dirty="0">
                <a:solidFill>
                  <a:srgbClr val="000000"/>
                </a:solidFill>
                <a:latin typeface="+mn-lt"/>
              </a:rPr>
              <a:t>The “gap” between the current and the necessary will identify our needs, purposes and objectives</a:t>
            </a:r>
          </a:p>
          <a:p>
            <a:pPr marL="0" lvl="0" indent="0" rtl="0">
              <a:spcBef>
                <a:spcPts val="0"/>
              </a:spcBef>
              <a:buNone/>
            </a:pPr>
            <a:r>
              <a:rPr lang="ar" sz="1800" dirty="0" smtClean="0">
                <a:solidFill>
                  <a:srgbClr val="000000"/>
                </a:solidFill>
                <a:latin typeface="+mn-lt"/>
              </a:rPr>
              <a:t>2</a:t>
            </a:r>
            <a:r>
              <a:rPr lang="en-US" sz="1800" dirty="0" smtClean="0">
                <a:solidFill>
                  <a:srgbClr val="000000"/>
                </a:solidFill>
                <a:latin typeface="+mn-lt"/>
              </a:rPr>
              <a:t>-</a:t>
            </a:r>
            <a:r>
              <a:rPr lang="ar" sz="1800" dirty="0" smtClean="0">
                <a:solidFill>
                  <a:srgbClr val="000000"/>
                </a:solidFill>
                <a:latin typeface="+mn-lt"/>
              </a:rPr>
              <a:t> </a:t>
            </a:r>
            <a:r>
              <a:rPr lang="ar" sz="1800" dirty="0">
                <a:solidFill>
                  <a:srgbClr val="000000"/>
                </a:solidFill>
                <a:latin typeface="+mn-lt"/>
              </a:rPr>
              <a:t>Identify Priorities and Importance</a:t>
            </a:r>
          </a:p>
          <a:p>
            <a:pPr marL="0" lvl="0" indent="0" rtl="0">
              <a:spcBef>
                <a:spcPts val="0"/>
              </a:spcBef>
              <a:buNone/>
            </a:pPr>
            <a:r>
              <a:rPr lang="ar" sz="1800" dirty="0" smtClean="0">
                <a:solidFill>
                  <a:srgbClr val="000000"/>
                </a:solidFill>
                <a:latin typeface="+mn-lt"/>
              </a:rPr>
              <a:t>3</a:t>
            </a:r>
            <a:r>
              <a:rPr lang="en-US" sz="1800" dirty="0" smtClean="0">
                <a:solidFill>
                  <a:srgbClr val="000000"/>
                </a:solidFill>
                <a:latin typeface="+mn-lt"/>
              </a:rPr>
              <a:t>-</a:t>
            </a:r>
            <a:r>
              <a:rPr lang="ar" sz="1800" dirty="0" smtClean="0">
                <a:solidFill>
                  <a:srgbClr val="000000"/>
                </a:solidFill>
                <a:latin typeface="+mn-lt"/>
              </a:rPr>
              <a:t> </a:t>
            </a:r>
            <a:r>
              <a:rPr lang="ar" sz="1800" dirty="0">
                <a:solidFill>
                  <a:srgbClr val="000000"/>
                </a:solidFill>
                <a:latin typeface="+mn-lt"/>
              </a:rPr>
              <a:t>Identify Causes of Performance Problems and/or Opportunities</a:t>
            </a:r>
          </a:p>
          <a:p>
            <a:pPr marL="0" lvl="0" indent="0" rtl="0">
              <a:spcBef>
                <a:spcPts val="0"/>
              </a:spcBef>
              <a:buNone/>
            </a:pPr>
            <a:r>
              <a:rPr lang="ar" sz="1800" dirty="0" smtClean="0">
                <a:solidFill>
                  <a:srgbClr val="000000"/>
                </a:solidFill>
                <a:latin typeface="+mn-lt"/>
              </a:rPr>
              <a:t>4</a:t>
            </a:r>
            <a:r>
              <a:rPr lang="en-US" sz="1800" dirty="0" smtClean="0">
                <a:solidFill>
                  <a:srgbClr val="000000"/>
                </a:solidFill>
                <a:latin typeface="+mn-lt"/>
              </a:rPr>
              <a:t>-</a:t>
            </a:r>
            <a:r>
              <a:rPr lang="ar" sz="1800" dirty="0" smtClean="0">
                <a:solidFill>
                  <a:srgbClr val="000000"/>
                </a:solidFill>
                <a:latin typeface="+mn-lt"/>
              </a:rPr>
              <a:t> </a:t>
            </a:r>
            <a:r>
              <a:rPr lang="ar" sz="1800" dirty="0">
                <a:solidFill>
                  <a:srgbClr val="000000"/>
                </a:solidFill>
                <a:latin typeface="+mn-lt"/>
              </a:rPr>
              <a:t>Identify Possible Solutions and Growth Opportunities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1" y="796734"/>
            <a:ext cx="9144001" cy="716400"/>
          </a:xfrm>
          <a:prstGeom prst="rect">
            <a:avLst/>
          </a:prstGeom>
          <a:noFill/>
          <a:ln>
            <a:noFill/>
          </a:ln>
        </p:spPr>
        <p:txBody>
          <a:bodyPr wrap="square" lIns="91425" tIns="91425" rIns="91425" bIns="91425" anchor="ctr" anchorCtr="0">
            <a:noAutofit/>
          </a:bodyPr>
          <a:lstStyle/>
          <a:p>
            <a:pPr marL="101600" lvl="0" rtl="0">
              <a:lnSpc>
                <a:spcPct val="90000"/>
              </a:lnSpc>
              <a:spcBef>
                <a:spcPts val="1000"/>
              </a:spcBef>
              <a:buClr>
                <a:srgbClr val="0097A7"/>
              </a:buClr>
              <a:buSzPts val="2000"/>
            </a:pPr>
            <a:r>
              <a:rPr lang="ar" sz="2000" b="1" dirty="0">
                <a:solidFill>
                  <a:srgbClr val="0F3FA1"/>
                </a:solidFill>
                <a:latin typeface="+mn-lt"/>
              </a:rPr>
              <a:t>There are</a:t>
            </a:r>
            <a:r>
              <a:rPr lang="ar" sz="2000" b="1" u="sng" dirty="0">
                <a:solidFill>
                  <a:srgbClr val="0F3FA1"/>
                </a:solidFill>
                <a:latin typeface="+mn-lt"/>
              </a:rPr>
              <a:t> four models</a:t>
            </a:r>
            <a:r>
              <a:rPr lang="ar" sz="2000" b="1" dirty="0">
                <a:solidFill>
                  <a:srgbClr val="0F3FA1"/>
                </a:solidFill>
                <a:latin typeface="+mn-lt"/>
              </a:rPr>
              <a:t> that apply the reflective practice in proper way :</a:t>
            </a:r>
          </a:p>
        </p:txBody>
      </p:sp>
      <p:sp>
        <p:nvSpPr>
          <p:cNvPr id="204" name="Shape 204"/>
          <p:cNvSpPr txBox="1"/>
          <p:nvPr/>
        </p:nvSpPr>
        <p:spPr>
          <a:xfrm>
            <a:off x="58750" y="1146767"/>
            <a:ext cx="4744200" cy="2387542"/>
          </a:xfrm>
          <a:prstGeom prst="rect">
            <a:avLst/>
          </a:prstGeom>
          <a:noFill/>
          <a:ln>
            <a:noFill/>
          </a:ln>
        </p:spPr>
        <p:txBody>
          <a:bodyPr wrap="square" lIns="91425" tIns="91425" rIns="91425" bIns="91425" anchor="ctr" anchorCtr="0">
            <a:noAutofit/>
          </a:bodyPr>
          <a:lstStyle/>
          <a:p>
            <a:pPr marL="0" lvl="0" indent="0" rtl="0">
              <a:lnSpc>
                <a:spcPct val="115000"/>
              </a:lnSpc>
              <a:spcBef>
                <a:spcPts val="0"/>
              </a:spcBef>
              <a:buNone/>
            </a:pPr>
            <a:r>
              <a:rPr lang="ar" sz="1800" dirty="0" smtClean="0">
                <a:latin typeface="+mn-lt"/>
              </a:rPr>
              <a:t>1</a:t>
            </a:r>
            <a:r>
              <a:rPr lang="en-US" sz="1800" dirty="0" smtClean="0">
                <a:latin typeface="+mn-lt"/>
              </a:rPr>
              <a:t>- </a:t>
            </a:r>
            <a:r>
              <a:rPr lang="ar" sz="1800" b="1" dirty="0" smtClean="0">
                <a:latin typeface="+mn-lt"/>
              </a:rPr>
              <a:t>Borton </a:t>
            </a:r>
            <a:r>
              <a:rPr lang="ar" sz="1800" b="1" dirty="0">
                <a:latin typeface="+mn-lt"/>
              </a:rPr>
              <a:t>model (</a:t>
            </a:r>
            <a:r>
              <a:rPr lang="ar" sz="1800" dirty="0">
                <a:latin typeface="+mn-lt"/>
              </a:rPr>
              <a:t>learning cycle </a:t>
            </a:r>
            <a:r>
              <a:rPr lang="en-US" sz="1800" dirty="0" smtClean="0">
                <a:latin typeface="+mn-lt"/>
              </a:rPr>
              <a:t>) </a:t>
            </a:r>
            <a:endParaRPr lang="ar" sz="1800" dirty="0">
              <a:latin typeface="+mn-lt"/>
            </a:endParaRPr>
          </a:p>
          <a:p>
            <a:pPr marL="0" lvl="0" indent="0" rtl="0">
              <a:lnSpc>
                <a:spcPct val="115000"/>
              </a:lnSpc>
              <a:spcBef>
                <a:spcPts val="0"/>
              </a:spcBef>
              <a:buNone/>
            </a:pPr>
            <a:r>
              <a:rPr lang="ar" sz="1800" dirty="0">
                <a:latin typeface="+mn-lt"/>
              </a:rPr>
              <a:t>Model consists of three questions like: </a:t>
            </a:r>
          </a:p>
          <a:p>
            <a:pPr marL="0" lvl="0" indent="0" rtl="0">
              <a:lnSpc>
                <a:spcPct val="115000"/>
              </a:lnSpc>
              <a:spcBef>
                <a:spcPts val="0"/>
              </a:spcBef>
              <a:buNone/>
            </a:pPr>
            <a:r>
              <a:rPr lang="en-US" sz="1800" dirty="0" smtClean="0">
                <a:latin typeface="+mn-lt"/>
              </a:rPr>
              <a:t>(</a:t>
            </a:r>
            <a:r>
              <a:rPr lang="ar" sz="1800" dirty="0" smtClean="0">
                <a:latin typeface="+mn-lt"/>
              </a:rPr>
              <a:t>what</a:t>
            </a:r>
            <a:r>
              <a:rPr lang="ar" sz="1800" dirty="0">
                <a:latin typeface="+mn-lt"/>
              </a:rPr>
              <a:t>? So, what? What </a:t>
            </a:r>
            <a:r>
              <a:rPr lang="ar" sz="1800" dirty="0" smtClean="0">
                <a:latin typeface="+mn-lt"/>
              </a:rPr>
              <a:t>next? </a:t>
            </a:r>
            <a:r>
              <a:rPr lang="en-US" sz="1800" dirty="0" smtClean="0">
                <a:latin typeface="+mn-lt"/>
              </a:rPr>
              <a:t>)</a:t>
            </a:r>
            <a:endParaRPr lang="ar" sz="1800" dirty="0">
              <a:latin typeface="+mn-lt"/>
            </a:endParaRPr>
          </a:p>
          <a:p>
            <a:pPr marL="0" lvl="0" indent="0" rtl="0">
              <a:lnSpc>
                <a:spcPct val="115000"/>
              </a:lnSpc>
              <a:spcBef>
                <a:spcPts val="0"/>
              </a:spcBef>
              <a:buNone/>
            </a:pPr>
            <a:r>
              <a:rPr lang="ar" sz="1800" dirty="0">
                <a:latin typeface="+mn-lt"/>
              </a:rPr>
              <a:t>These questions would be generated in the mind of learner at the end of teaching encounter</a:t>
            </a:r>
          </a:p>
        </p:txBody>
      </p:sp>
      <p:pic>
        <p:nvPicPr>
          <p:cNvPr id="205" name="Shape 205"/>
          <p:cNvPicPr preferRelativeResize="0"/>
          <p:nvPr/>
        </p:nvPicPr>
        <p:blipFill>
          <a:blip r:embed="rId3">
            <a:alphaModFix/>
          </a:blip>
          <a:stretch>
            <a:fillRect/>
          </a:stretch>
        </p:blipFill>
        <p:spPr>
          <a:xfrm>
            <a:off x="4918425" y="2088914"/>
            <a:ext cx="3924300" cy="2257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492358" y="2674575"/>
            <a:ext cx="8520600" cy="2052600"/>
          </a:xfrm>
          <a:prstGeom prst="rect">
            <a:avLst/>
          </a:prstGeom>
          <a:noFill/>
          <a:ln>
            <a:noFill/>
          </a:ln>
        </p:spPr>
        <p:txBody>
          <a:bodyPr wrap="square" lIns="91425" tIns="91425" rIns="91425" bIns="91425" anchor="b" anchorCtr="0">
            <a:noAutofit/>
          </a:bodyPr>
          <a:lstStyle/>
          <a:p>
            <a:pPr marL="0" marR="0" lvl="0" indent="-69850" algn="ctr" rtl="0">
              <a:lnSpc>
                <a:spcPct val="100000"/>
              </a:lnSpc>
              <a:spcBef>
                <a:spcPts val="0"/>
              </a:spcBef>
              <a:spcAft>
                <a:spcPts val="0"/>
              </a:spcAft>
              <a:buClr>
                <a:schemeClr val="dk1"/>
              </a:buClr>
              <a:buSzPts val="1100"/>
              <a:buFont typeface="Arial"/>
              <a:buNone/>
            </a:pPr>
            <a:r>
              <a:rPr lang="ar" sz="3600" dirty="0">
                <a:solidFill>
                  <a:srgbClr val="0F3FA1"/>
                </a:solidFill>
              </a:rPr>
              <a:t>What is the definition of continuing professional development?</a:t>
            </a:r>
          </a:p>
          <a:p>
            <a:pPr marL="0" marR="0" lvl="0" indent="-69850" algn="ctr" rtl="0">
              <a:lnSpc>
                <a:spcPct val="100000"/>
              </a:lnSpc>
              <a:spcBef>
                <a:spcPts val="0"/>
              </a:spcBef>
              <a:spcAft>
                <a:spcPts val="0"/>
              </a:spcAft>
              <a:buClr>
                <a:schemeClr val="dk1"/>
              </a:buClr>
              <a:buSzPts val="1100"/>
              <a:buFont typeface="Arial"/>
              <a:buNone/>
            </a:pPr>
            <a:r>
              <a:rPr lang="ar" sz="1100" dirty="0"/>
              <a:t> </a:t>
            </a:r>
          </a:p>
          <a:p>
            <a:pPr marL="0" marR="0" lvl="0" indent="-69850" algn="l" rtl="0">
              <a:lnSpc>
                <a:spcPct val="100000"/>
              </a:lnSpc>
              <a:spcBef>
                <a:spcPts val="0"/>
              </a:spcBef>
              <a:spcAft>
                <a:spcPts val="0"/>
              </a:spcAft>
              <a:buClr>
                <a:schemeClr val="dk1"/>
              </a:buClr>
              <a:buSzPts val="1100"/>
              <a:buFont typeface="Arial"/>
              <a:buNone/>
            </a:pPr>
            <a:endParaRPr sz="1100" dirty="0"/>
          </a:p>
          <a:p>
            <a:pPr marL="0" marR="0" lvl="0" indent="-69850" algn="l" rtl="0">
              <a:lnSpc>
                <a:spcPct val="100000"/>
              </a:lnSpc>
              <a:spcBef>
                <a:spcPts val="0"/>
              </a:spcBef>
              <a:spcAft>
                <a:spcPts val="0"/>
              </a:spcAft>
              <a:buClr>
                <a:schemeClr val="dk1"/>
              </a:buClr>
              <a:buSzPts val="1100"/>
              <a:buFont typeface="Arial"/>
              <a:buNone/>
            </a:pPr>
            <a:endParaRPr sz="1100" dirty="0"/>
          </a:p>
          <a:p>
            <a:pPr marL="0" marR="0" lvl="0" indent="-69850" algn="l" rtl="0">
              <a:lnSpc>
                <a:spcPct val="100000"/>
              </a:lnSpc>
              <a:spcBef>
                <a:spcPts val="0"/>
              </a:spcBef>
              <a:spcAft>
                <a:spcPts val="0"/>
              </a:spcAft>
              <a:buClr>
                <a:schemeClr val="dk1"/>
              </a:buClr>
              <a:buSzPts val="1100"/>
              <a:buFont typeface="Arial"/>
              <a:buNone/>
            </a:pPr>
            <a:r>
              <a:rPr lang="ar" sz="1400" dirty="0">
                <a:solidFill>
                  <a:srgbClr val="0B5394"/>
                </a:solidFill>
              </a:rPr>
              <a:t>Continuing professional development (CPD) involves</a:t>
            </a:r>
            <a:r>
              <a:rPr lang="ar" sz="1400" b="1" i="1" dirty="0"/>
              <a:t> maintaining and enhancing the knowledge, skills and experience related to your professional activities </a:t>
            </a:r>
            <a:r>
              <a:rPr lang="ar" sz="1400" dirty="0"/>
              <a:t>following completion of your formal training.  Just as importantly, </a:t>
            </a:r>
            <a:r>
              <a:rPr lang="ar" sz="1400" i="1" dirty="0"/>
              <a:t>it involves the development of those personal qualities</a:t>
            </a:r>
            <a:r>
              <a:rPr lang="ar" sz="1400" dirty="0"/>
              <a:t> that are required for carrying out professional and technical duties during a professional’s life. Both technical and non-technical skills need to be developed.</a:t>
            </a:r>
          </a:p>
          <a:p>
            <a:pPr marL="0" marR="0" lvl="0" indent="-69850" algn="l" rtl="0">
              <a:lnSpc>
                <a:spcPct val="100000"/>
              </a:lnSpc>
              <a:spcBef>
                <a:spcPts val="0"/>
              </a:spcBef>
              <a:spcAft>
                <a:spcPts val="0"/>
              </a:spcAft>
              <a:buClr>
                <a:schemeClr val="dk1"/>
              </a:buClr>
              <a:buSzPts val="1100"/>
              <a:buFont typeface="Arial"/>
              <a:buNone/>
            </a:pPr>
            <a:r>
              <a:rPr lang="ar" sz="1400" dirty="0"/>
              <a:t>Continuing professional development should be a lifelong, systematic and planned process to maintain and develop professional competence, creativity and innovation. The outcome has value for both the individual and their profession.</a:t>
            </a:r>
          </a:p>
          <a:p>
            <a:pPr marL="0" marR="0" lvl="0" indent="0" algn="l" rtl="0">
              <a:lnSpc>
                <a:spcPct val="100000"/>
              </a:lnSpc>
              <a:spcBef>
                <a:spcPts val="0"/>
              </a:spcBef>
              <a:spcAft>
                <a:spcPts val="0"/>
              </a:spcAft>
              <a:buNone/>
            </a:pPr>
            <a:endParaRPr sz="1400" dirty="0"/>
          </a:p>
          <a:p>
            <a:pPr marL="457200" marR="0" lvl="0" indent="-317500" algn="l" rtl="0">
              <a:lnSpc>
                <a:spcPct val="100000"/>
              </a:lnSpc>
              <a:spcBef>
                <a:spcPts val="0"/>
              </a:spcBef>
              <a:spcAft>
                <a:spcPts val="0"/>
              </a:spcAft>
              <a:buSzPts val="1400"/>
              <a:buChar char="❖"/>
            </a:pPr>
            <a:r>
              <a:rPr lang="ar" sz="1400" dirty="0"/>
              <a:t>What makes</a:t>
            </a:r>
            <a:r>
              <a:rPr lang="ar" sz="1400" dirty="0">
                <a:hlinkClick r:id="rId3"/>
              </a:rPr>
              <a:t> CPD</a:t>
            </a:r>
            <a:r>
              <a:rPr lang="ar" sz="1400" dirty="0"/>
              <a:t> different is the way in which it </a:t>
            </a:r>
            <a:r>
              <a:rPr lang="ar" sz="1400" u="sng" dirty="0"/>
              <a:t>focuses on a proactive and conscious approach to personal development</a:t>
            </a:r>
            <a:r>
              <a:rPr lang="ar" sz="1400" dirty="0"/>
              <a:t>, rather than the more typical passive and reactive approach.</a:t>
            </a:r>
          </a:p>
          <a:p>
            <a:pPr marL="0" marR="0" lvl="0" indent="0" algn="l" rtl="0">
              <a:lnSpc>
                <a:spcPct val="100000"/>
              </a:lnSpc>
              <a:spcBef>
                <a:spcPts val="0"/>
              </a:spcBef>
              <a:spcAft>
                <a:spcPts val="0"/>
              </a:spcAft>
              <a:buNone/>
            </a:pPr>
            <a:endParaRPr sz="1400"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ar" sz="1400" dirty="0">
                <a:solidFill>
                  <a:srgbClr val="000000"/>
                </a:solidFill>
              </a:rPr>
              <a:t>There are a variety of different learning methodologies incorporated in CPD, which include e-learning programmes, classroom-based study, conferences, workshops and private research. </a:t>
            </a:r>
          </a:p>
        </p:txBody>
      </p:sp>
    </p:spTree>
    <p:extLst>
      <p:ext uri="{BB962C8B-B14F-4D97-AF65-F5344CB8AC3E}">
        <p14:creationId xmlns:p14="http://schemas.microsoft.com/office/powerpoint/2010/main" val="742171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45" y="1172935"/>
            <a:ext cx="8368200" cy="1642968"/>
          </a:xfrm>
        </p:spPr>
        <p:txBody>
          <a:bodyPr>
            <a:normAutofit fontScale="90000"/>
          </a:bodyPr>
          <a:lstStyle/>
          <a:p>
            <a:pPr algn="ctr"/>
            <a:r>
              <a:rPr lang="en-US" sz="9600" b="1" dirty="0" smtClean="0">
                <a:solidFill>
                  <a:srgbClr val="000000"/>
                </a:solidFill>
                <a:latin typeface="+mn-lt"/>
              </a:rPr>
              <a:t>Thanks</a:t>
            </a:r>
            <a:endParaRPr lang="en-US" sz="9600" b="1" dirty="0">
              <a:solidFill>
                <a:srgbClr val="000000"/>
              </a:solidFill>
              <a:latin typeface="+mn-lt"/>
            </a:endParaRPr>
          </a:p>
        </p:txBody>
      </p:sp>
    </p:spTree>
    <p:extLst>
      <p:ext uri="{BB962C8B-B14F-4D97-AF65-F5344CB8AC3E}">
        <p14:creationId xmlns:p14="http://schemas.microsoft.com/office/powerpoint/2010/main" val="246866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87900" y="0"/>
            <a:ext cx="8368200" cy="686100"/>
          </a:xfrm>
          <a:prstGeom prst="rect">
            <a:avLst/>
          </a:prstGeom>
        </p:spPr>
        <p:txBody>
          <a:bodyPr wrap="square" lIns="91425" tIns="91425" rIns="91425" bIns="91425" anchor="t" anchorCtr="0">
            <a:noAutofit/>
          </a:bodyPr>
          <a:lstStyle/>
          <a:p>
            <a:pPr marL="0" lvl="0" indent="0">
              <a:spcBef>
                <a:spcPts val="0"/>
              </a:spcBef>
              <a:buNone/>
            </a:pPr>
            <a:r>
              <a:rPr lang="ar" sz="3600" dirty="0">
                <a:solidFill>
                  <a:srgbClr val="0F3FA1"/>
                </a:solidFill>
              </a:rPr>
              <a:t>Different elements of CPD </a:t>
            </a:r>
          </a:p>
        </p:txBody>
      </p:sp>
      <p:sp>
        <p:nvSpPr>
          <p:cNvPr id="73" name="Shape 73"/>
          <p:cNvSpPr txBox="1">
            <a:spLocks noGrp="1"/>
          </p:cNvSpPr>
          <p:nvPr>
            <p:ph type="body" idx="1"/>
          </p:nvPr>
        </p:nvSpPr>
        <p:spPr>
          <a:prstGeom prst="rect">
            <a:avLst/>
          </a:prstGeom>
        </p:spPr>
        <p:txBody>
          <a:bodyPr wrap="square" lIns="91425" tIns="91425" rIns="91425" bIns="91425" anchor="t" anchorCtr="0">
            <a:noAutofit/>
          </a:bodyPr>
          <a:lstStyle/>
          <a:p>
            <a:pPr marL="0" lvl="0" indent="-69850">
              <a:lnSpc>
                <a:spcPct val="100000"/>
              </a:lnSpc>
              <a:spcBef>
                <a:spcPts val="0"/>
              </a:spcBef>
              <a:buClr>
                <a:schemeClr val="dk1"/>
              </a:buClr>
              <a:buSzPts val="1100"/>
              <a:buFont typeface="Arial"/>
              <a:buNone/>
            </a:pPr>
            <a:r>
              <a:rPr lang="ar" sz="1800" dirty="0">
                <a:highlight>
                  <a:srgbClr val="FFFFFF"/>
                </a:highlight>
              </a:rPr>
              <a:t>An effective CPD scheme should have three quality components:</a:t>
            </a:r>
          </a:p>
          <a:p>
            <a:pPr marL="0" lvl="0" indent="-69850">
              <a:lnSpc>
                <a:spcPct val="100000"/>
              </a:lnSpc>
              <a:spcBef>
                <a:spcPts val="0"/>
              </a:spcBef>
              <a:buClr>
                <a:schemeClr val="dk1"/>
              </a:buClr>
              <a:buSzPts val="1100"/>
              <a:buFont typeface="Arial"/>
              <a:buNone/>
            </a:pPr>
            <a:r>
              <a:rPr lang="ar" sz="1800" dirty="0">
                <a:highlight>
                  <a:srgbClr val="FFFFFF"/>
                </a:highlight>
              </a:rPr>
              <a:t>·</a:t>
            </a:r>
            <a:r>
              <a:rPr lang="ar" sz="1800" dirty="0">
                <a:highlight>
                  <a:srgbClr val="FFFFFF"/>
                </a:highlight>
                <a:latin typeface="Times New Roman"/>
                <a:ea typeface="Times New Roman"/>
                <a:cs typeface="Times New Roman"/>
                <a:sym typeface="Times New Roman"/>
              </a:rPr>
              <a:t>         </a:t>
            </a:r>
            <a:r>
              <a:rPr lang="ar" sz="1800" dirty="0">
                <a:highlight>
                  <a:srgbClr val="FFFFFF"/>
                </a:highlight>
              </a:rPr>
              <a:t>Professional improvement that ensures personal learning related to the populations' changing needs and developing</a:t>
            </a:r>
          </a:p>
          <a:p>
            <a:pPr marL="0" lvl="0" indent="-69850">
              <a:lnSpc>
                <a:spcPct val="100000"/>
              </a:lnSpc>
              <a:spcBef>
                <a:spcPts val="0"/>
              </a:spcBef>
              <a:buClr>
                <a:schemeClr val="dk1"/>
              </a:buClr>
              <a:buSzPts val="1100"/>
              <a:buFont typeface="Arial"/>
              <a:buNone/>
            </a:pPr>
            <a:r>
              <a:rPr lang="ar" sz="1800" dirty="0">
                <a:highlight>
                  <a:srgbClr val="FFFFFF"/>
                </a:highlight>
              </a:rPr>
              <a:t>healthcare service</a:t>
            </a:r>
          </a:p>
          <a:p>
            <a:pPr marL="0" lvl="0" indent="-69850">
              <a:lnSpc>
                <a:spcPct val="100000"/>
              </a:lnSpc>
              <a:spcBef>
                <a:spcPts val="0"/>
              </a:spcBef>
              <a:buClr>
                <a:schemeClr val="dk1"/>
              </a:buClr>
              <a:buSzPts val="1100"/>
              <a:buFont typeface="Arial"/>
              <a:buNone/>
            </a:pPr>
            <a:r>
              <a:rPr lang="ar" sz="1800" dirty="0">
                <a:highlight>
                  <a:srgbClr val="FFFFFF"/>
                </a:highlight>
              </a:rPr>
              <a:t>·</a:t>
            </a:r>
            <a:r>
              <a:rPr lang="ar" sz="1800" dirty="0">
                <a:highlight>
                  <a:srgbClr val="FFFFFF"/>
                </a:highlight>
                <a:latin typeface="Times New Roman"/>
                <a:ea typeface="Times New Roman"/>
                <a:cs typeface="Times New Roman"/>
                <a:sym typeface="Times New Roman"/>
              </a:rPr>
              <a:t>         </a:t>
            </a:r>
            <a:r>
              <a:rPr lang="ar" sz="1800" dirty="0">
                <a:highlight>
                  <a:srgbClr val="FFFFFF"/>
                </a:highlight>
              </a:rPr>
              <a:t>Effective learning interventions should be designed upon clear, attainable, and measurable learning outcomes and</a:t>
            </a:r>
          </a:p>
          <a:p>
            <a:pPr marL="0" lvl="0" indent="-69850">
              <a:lnSpc>
                <a:spcPct val="100000"/>
              </a:lnSpc>
              <a:spcBef>
                <a:spcPts val="0"/>
              </a:spcBef>
              <a:buClr>
                <a:schemeClr val="dk1"/>
              </a:buClr>
              <a:buSzPts val="1100"/>
              <a:buFont typeface="Arial"/>
              <a:buNone/>
            </a:pPr>
            <a:r>
              <a:rPr lang="ar" sz="1800" dirty="0">
                <a:highlight>
                  <a:srgbClr val="FFFFFF"/>
                </a:highlight>
              </a:rPr>
              <a:t>offer relevant and evidence-based content to the physician's clinical practice</a:t>
            </a:r>
          </a:p>
          <a:p>
            <a:pPr marL="0" lvl="0" indent="-69850">
              <a:lnSpc>
                <a:spcPct val="100000"/>
              </a:lnSpc>
              <a:spcBef>
                <a:spcPts val="0"/>
              </a:spcBef>
              <a:buClr>
                <a:schemeClr val="dk1"/>
              </a:buClr>
              <a:buSzPts val="1100"/>
              <a:buFont typeface="Arial"/>
              <a:buNone/>
            </a:pPr>
            <a:r>
              <a:rPr lang="ar" sz="1800" dirty="0">
                <a:highlight>
                  <a:srgbClr val="FFFFFF"/>
                </a:highlight>
              </a:rPr>
              <a:t>·</a:t>
            </a:r>
            <a:r>
              <a:rPr lang="ar" sz="1800" dirty="0">
                <a:highlight>
                  <a:srgbClr val="FFFFFF"/>
                </a:highlight>
                <a:latin typeface="Times New Roman"/>
                <a:ea typeface="Times New Roman"/>
                <a:cs typeface="Times New Roman"/>
                <a:sym typeface="Times New Roman"/>
              </a:rPr>
              <a:t>         </a:t>
            </a:r>
            <a:r>
              <a:rPr lang="ar" sz="1800" dirty="0">
                <a:highlight>
                  <a:srgbClr val="FFFFFF"/>
                </a:highlight>
              </a:rPr>
              <a:t>It must be accountable, transparent, amenable to regulation, and useful for assuring quality in the process of re-licensure.</a:t>
            </a:r>
          </a:p>
          <a:p>
            <a:pPr marL="0" lvl="0" indent="0">
              <a:lnSpc>
                <a:spcPct val="100000"/>
              </a:lnSpc>
              <a:spcBef>
                <a:spcPts val="0"/>
              </a:spcBef>
              <a:buNone/>
            </a:pPr>
            <a:endParaRPr sz="1800" dirty="0"/>
          </a:p>
        </p:txBody>
      </p:sp>
    </p:spTree>
    <p:extLst>
      <p:ext uri="{BB962C8B-B14F-4D97-AF65-F5344CB8AC3E}">
        <p14:creationId xmlns:p14="http://schemas.microsoft.com/office/powerpoint/2010/main" val="43087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0" y="0"/>
            <a:ext cx="8520600" cy="572700"/>
          </a:xfrm>
          <a:prstGeom prst="rect">
            <a:avLst/>
          </a:prstGeom>
        </p:spPr>
        <p:txBody>
          <a:bodyPr wrap="square" lIns="91425" tIns="91425" rIns="91425" bIns="91425" anchor="t" anchorCtr="0">
            <a:noAutofit/>
          </a:bodyPr>
          <a:lstStyle/>
          <a:p>
            <a:pPr marL="0" lvl="0" indent="0">
              <a:spcBef>
                <a:spcPts val="0"/>
              </a:spcBef>
              <a:buNone/>
            </a:pPr>
            <a:r>
              <a:rPr lang="ar" sz="3600" dirty="0">
                <a:solidFill>
                  <a:srgbClr val="0F3FA1"/>
                </a:solidFill>
              </a:rPr>
              <a:t>Difference between CPD &amp; CME </a:t>
            </a:r>
          </a:p>
        </p:txBody>
      </p:sp>
      <p:sp>
        <p:nvSpPr>
          <p:cNvPr id="80" name="Shape 80"/>
          <p:cNvSpPr txBox="1">
            <a:spLocks noGrp="1"/>
          </p:cNvSpPr>
          <p:nvPr>
            <p:ph type="body" idx="1"/>
          </p:nvPr>
        </p:nvSpPr>
        <p:spPr>
          <a:xfrm>
            <a:off x="311700" y="763350"/>
            <a:ext cx="7234396" cy="4286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ar" dirty="0">
                <a:solidFill>
                  <a:srgbClr val="000000"/>
                </a:solidFill>
              </a:rPr>
              <a:t>CME (continuing medical education): Refers to expanding medical knowledge, skills and attitudes</a:t>
            </a:r>
          </a:p>
          <a:p>
            <a:pPr marL="0" lvl="0" indent="-69850">
              <a:spcBef>
                <a:spcPts val="0"/>
              </a:spcBef>
              <a:buClr>
                <a:schemeClr val="dk1"/>
              </a:buClr>
              <a:buSzPts val="1100"/>
              <a:buFont typeface="Arial"/>
              <a:buNone/>
            </a:pPr>
            <a:r>
              <a:rPr lang="ar" dirty="0">
                <a:solidFill>
                  <a:srgbClr val="000000"/>
                </a:solidFill>
              </a:rPr>
              <a:t>another definition: a lifelong learning process pursued by doctors from medical school until retirement, and has traditionally been viewed in term of knowledge updating</a:t>
            </a:r>
          </a:p>
          <a:p>
            <a:pPr marL="0" lvl="0" indent="-69850" rtl="0">
              <a:lnSpc>
                <a:spcPct val="90000"/>
              </a:lnSpc>
              <a:spcBef>
                <a:spcPts val="1000"/>
              </a:spcBef>
              <a:spcAft>
                <a:spcPts val="0"/>
              </a:spcAft>
              <a:buClr>
                <a:schemeClr val="dk1"/>
              </a:buClr>
              <a:buSzPts val="1100"/>
              <a:buFont typeface="Arial"/>
              <a:buNone/>
            </a:pPr>
            <a:r>
              <a:rPr lang="ar" dirty="0">
                <a:solidFill>
                  <a:srgbClr val="000000"/>
                </a:solidFill>
              </a:rPr>
              <a:t>•Usually only including medical knowledge and skills</a:t>
            </a:r>
          </a:p>
          <a:p>
            <a:pPr marL="0" lvl="0" indent="-69850" rtl="0">
              <a:lnSpc>
                <a:spcPct val="90000"/>
              </a:lnSpc>
              <a:spcBef>
                <a:spcPts val="1000"/>
              </a:spcBef>
              <a:spcAft>
                <a:spcPts val="0"/>
              </a:spcAft>
              <a:buClr>
                <a:schemeClr val="dk1"/>
              </a:buClr>
              <a:buSzPts val="1100"/>
              <a:buFont typeface="Arial"/>
              <a:buNone/>
            </a:pPr>
            <a:r>
              <a:rPr lang="ar" dirty="0">
                <a:solidFill>
                  <a:srgbClr val="000000"/>
                </a:solidFill>
              </a:rPr>
              <a:t>CME levels of evaluation that should match teaching strategies and learning outcomes:</a:t>
            </a:r>
          </a:p>
          <a:p>
            <a:pPr marL="0" lvl="0" indent="-69850" rtl="0">
              <a:lnSpc>
                <a:spcPct val="90000"/>
              </a:lnSpc>
              <a:spcBef>
                <a:spcPts val="500"/>
              </a:spcBef>
              <a:spcAft>
                <a:spcPts val="0"/>
              </a:spcAft>
              <a:buClr>
                <a:schemeClr val="dk1"/>
              </a:buClr>
              <a:buSzPts val="1100"/>
              <a:buFont typeface="Arial"/>
              <a:buNone/>
            </a:pPr>
            <a:r>
              <a:rPr lang="ar" dirty="0" smtClean="0">
                <a:solidFill>
                  <a:srgbClr val="000000"/>
                </a:solidFill>
              </a:rPr>
              <a:t>1</a:t>
            </a:r>
            <a:r>
              <a:rPr lang="en-US" dirty="0" smtClean="0">
                <a:solidFill>
                  <a:srgbClr val="000000"/>
                </a:solidFill>
              </a:rPr>
              <a:t>- </a:t>
            </a:r>
            <a:r>
              <a:rPr lang="ar" dirty="0" smtClean="0">
                <a:solidFill>
                  <a:srgbClr val="000000"/>
                </a:solidFill>
              </a:rPr>
              <a:t>Perception </a:t>
            </a:r>
            <a:r>
              <a:rPr lang="ar" dirty="0">
                <a:solidFill>
                  <a:srgbClr val="000000"/>
                </a:solidFill>
              </a:rPr>
              <a:t>and satisfaction</a:t>
            </a:r>
          </a:p>
          <a:p>
            <a:pPr marL="0" lvl="0" indent="-69850" rtl="0">
              <a:lnSpc>
                <a:spcPct val="90000"/>
              </a:lnSpc>
              <a:spcBef>
                <a:spcPts val="500"/>
              </a:spcBef>
              <a:spcAft>
                <a:spcPts val="0"/>
              </a:spcAft>
              <a:buClr>
                <a:schemeClr val="dk1"/>
              </a:buClr>
              <a:buSzPts val="1100"/>
              <a:buFont typeface="Arial"/>
              <a:buNone/>
            </a:pPr>
            <a:r>
              <a:rPr lang="ar" dirty="0" smtClean="0">
                <a:solidFill>
                  <a:srgbClr val="000000"/>
                </a:solidFill>
              </a:rPr>
              <a:t>2</a:t>
            </a:r>
            <a:r>
              <a:rPr lang="en-US" dirty="0" smtClean="0">
                <a:solidFill>
                  <a:srgbClr val="000000"/>
                </a:solidFill>
              </a:rPr>
              <a:t>- </a:t>
            </a:r>
            <a:r>
              <a:rPr lang="ar" dirty="0" smtClean="0">
                <a:solidFill>
                  <a:srgbClr val="000000"/>
                </a:solidFill>
              </a:rPr>
              <a:t>Competencies</a:t>
            </a:r>
            <a:endParaRPr lang="ar" dirty="0">
              <a:solidFill>
                <a:srgbClr val="000000"/>
              </a:solidFill>
            </a:endParaRPr>
          </a:p>
          <a:p>
            <a:pPr marL="0" lvl="0" indent="-69850" rtl="0">
              <a:lnSpc>
                <a:spcPct val="90000"/>
              </a:lnSpc>
              <a:spcBef>
                <a:spcPts val="500"/>
              </a:spcBef>
              <a:spcAft>
                <a:spcPts val="0"/>
              </a:spcAft>
              <a:buClr>
                <a:schemeClr val="dk1"/>
              </a:buClr>
              <a:buSzPts val="1100"/>
              <a:buFont typeface="Arial"/>
              <a:buNone/>
            </a:pPr>
            <a:r>
              <a:rPr lang="ar" dirty="0" smtClean="0">
                <a:solidFill>
                  <a:srgbClr val="000000"/>
                </a:solidFill>
              </a:rPr>
              <a:t>3</a:t>
            </a:r>
            <a:r>
              <a:rPr lang="en-US" dirty="0" smtClean="0">
                <a:solidFill>
                  <a:srgbClr val="000000"/>
                </a:solidFill>
              </a:rPr>
              <a:t>- </a:t>
            </a:r>
            <a:r>
              <a:rPr lang="ar" dirty="0" smtClean="0">
                <a:solidFill>
                  <a:srgbClr val="000000"/>
                </a:solidFill>
              </a:rPr>
              <a:t>Professional </a:t>
            </a:r>
            <a:r>
              <a:rPr lang="ar" dirty="0">
                <a:solidFill>
                  <a:srgbClr val="000000"/>
                </a:solidFill>
              </a:rPr>
              <a:t>performance</a:t>
            </a:r>
          </a:p>
          <a:p>
            <a:pPr marL="0" lvl="0" indent="-69850" rtl="0">
              <a:lnSpc>
                <a:spcPct val="90000"/>
              </a:lnSpc>
              <a:spcBef>
                <a:spcPts val="500"/>
              </a:spcBef>
              <a:spcAft>
                <a:spcPts val="0"/>
              </a:spcAft>
              <a:buClr>
                <a:schemeClr val="dk1"/>
              </a:buClr>
              <a:buSzPts val="1100"/>
              <a:buFont typeface="Arial"/>
              <a:buNone/>
            </a:pPr>
            <a:r>
              <a:rPr lang="en-US" dirty="0" smtClean="0">
                <a:solidFill>
                  <a:srgbClr val="000000"/>
                </a:solidFill>
              </a:rPr>
              <a:t>4- </a:t>
            </a:r>
            <a:r>
              <a:rPr lang="ar" dirty="0" smtClean="0">
                <a:solidFill>
                  <a:srgbClr val="000000"/>
                </a:solidFill>
              </a:rPr>
              <a:t>Healthcare </a:t>
            </a:r>
            <a:r>
              <a:rPr lang="ar" dirty="0">
                <a:solidFill>
                  <a:srgbClr val="000000"/>
                </a:solidFill>
              </a:rPr>
              <a:t>outcome</a:t>
            </a:r>
          </a:p>
          <a:p>
            <a:pPr marL="0" lvl="0" indent="-69850" rtl="0">
              <a:lnSpc>
                <a:spcPct val="90000"/>
              </a:lnSpc>
              <a:spcBef>
                <a:spcPts val="1000"/>
              </a:spcBef>
              <a:spcAft>
                <a:spcPts val="0"/>
              </a:spcAft>
              <a:buClr>
                <a:schemeClr val="dk1"/>
              </a:buClr>
              <a:buSzPts val="1100"/>
              <a:buFont typeface="Arial"/>
              <a:buNone/>
            </a:pPr>
            <a:r>
              <a:rPr lang="ar" dirty="0">
                <a:solidFill>
                  <a:srgbClr val="000000"/>
                </a:solidFill>
              </a:rPr>
              <a:t>they later added new 2 levels:</a:t>
            </a:r>
          </a:p>
          <a:p>
            <a:pPr marL="0" lvl="0" indent="-69850" rtl="0">
              <a:lnSpc>
                <a:spcPct val="90000"/>
              </a:lnSpc>
              <a:spcBef>
                <a:spcPts val="500"/>
              </a:spcBef>
              <a:spcAft>
                <a:spcPts val="0"/>
              </a:spcAft>
              <a:buClr>
                <a:schemeClr val="dk1"/>
              </a:buClr>
              <a:buSzPts val="1100"/>
              <a:buFont typeface="Arial"/>
              <a:buNone/>
            </a:pPr>
            <a:r>
              <a:rPr lang="en-US" dirty="0" smtClean="0">
                <a:solidFill>
                  <a:srgbClr val="000000"/>
                </a:solidFill>
              </a:rPr>
              <a:t>1- </a:t>
            </a:r>
            <a:r>
              <a:rPr lang="ar" dirty="0" smtClean="0">
                <a:solidFill>
                  <a:srgbClr val="000000"/>
                </a:solidFill>
              </a:rPr>
              <a:t>Participation </a:t>
            </a:r>
            <a:r>
              <a:rPr lang="ar" dirty="0">
                <a:solidFill>
                  <a:srgbClr val="000000"/>
                </a:solidFill>
              </a:rPr>
              <a:t>related to an education event’s attendance</a:t>
            </a:r>
          </a:p>
          <a:p>
            <a:pPr marL="0" lvl="0" indent="-69850" rtl="0">
              <a:lnSpc>
                <a:spcPct val="90000"/>
              </a:lnSpc>
              <a:spcBef>
                <a:spcPts val="500"/>
              </a:spcBef>
              <a:spcAft>
                <a:spcPts val="0"/>
              </a:spcAft>
              <a:buClr>
                <a:schemeClr val="dk1"/>
              </a:buClr>
              <a:buSzPts val="1100"/>
              <a:buFont typeface="Arial"/>
              <a:buNone/>
            </a:pPr>
            <a:r>
              <a:rPr lang="en-US" dirty="0" smtClean="0">
                <a:solidFill>
                  <a:srgbClr val="000000"/>
                </a:solidFill>
              </a:rPr>
              <a:t>2- </a:t>
            </a:r>
            <a:r>
              <a:rPr lang="ar" dirty="0" smtClean="0">
                <a:solidFill>
                  <a:srgbClr val="000000"/>
                </a:solidFill>
              </a:rPr>
              <a:t>Return </a:t>
            </a:r>
            <a:r>
              <a:rPr lang="ar" dirty="0">
                <a:solidFill>
                  <a:srgbClr val="000000"/>
                </a:solidFill>
              </a:rPr>
              <a:t>of investment related to cost-effectiveness</a:t>
            </a:r>
          </a:p>
        </p:txBody>
      </p:sp>
    </p:spTree>
    <p:extLst>
      <p:ext uri="{BB962C8B-B14F-4D97-AF65-F5344CB8AC3E}">
        <p14:creationId xmlns:p14="http://schemas.microsoft.com/office/powerpoint/2010/main" val="319704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572700"/>
          </a:xfrm>
        </p:spPr>
        <p:txBody>
          <a:bodyPr>
            <a:noAutofit/>
          </a:bodyPr>
          <a:lstStyle/>
          <a:p>
            <a:r>
              <a:rPr lang="ar" sz="3600" dirty="0">
                <a:solidFill>
                  <a:srgbClr val="0F3FA1"/>
                </a:solidFill>
              </a:rPr>
              <a:t>Difference between CPD &amp; CME </a:t>
            </a:r>
            <a:endParaRPr lang="en-US" sz="3600" dirty="0">
              <a:solidFill>
                <a:srgbClr val="0F3FA1"/>
              </a:solidFill>
            </a:endParaRPr>
          </a:p>
        </p:txBody>
      </p:sp>
      <p:sp>
        <p:nvSpPr>
          <p:cNvPr id="3" name="Text Placeholder 2"/>
          <p:cNvSpPr>
            <a:spLocks noGrp="1"/>
          </p:cNvSpPr>
          <p:nvPr>
            <p:ph type="body" idx="1"/>
          </p:nvPr>
        </p:nvSpPr>
        <p:spPr>
          <a:xfrm>
            <a:off x="311700" y="975684"/>
            <a:ext cx="3999900" cy="3871470"/>
          </a:xfrm>
        </p:spPr>
        <p:txBody>
          <a:bodyPr>
            <a:noAutofit/>
          </a:bodyPr>
          <a:lstStyle/>
          <a:p>
            <a:pPr algn="ctr">
              <a:buClr>
                <a:srgbClr val="0097A7"/>
              </a:buClr>
              <a:buNone/>
            </a:pPr>
            <a:r>
              <a:rPr lang="en-US" dirty="0">
                <a:solidFill>
                  <a:srgbClr val="000000"/>
                </a:solidFill>
              </a:rPr>
              <a:t>CPD </a:t>
            </a:r>
            <a:endParaRPr lang="en-US" dirty="0" smtClean="0">
              <a:solidFill>
                <a:srgbClr val="000000"/>
              </a:solidFill>
            </a:endParaRPr>
          </a:p>
          <a:p>
            <a:pPr>
              <a:buClr>
                <a:srgbClr val="0097A7"/>
              </a:buClr>
            </a:pPr>
            <a:r>
              <a:rPr lang="en-US" dirty="0">
                <a:solidFill>
                  <a:srgbClr val="000000"/>
                </a:solidFill>
              </a:rPr>
              <a:t>Lifelong based on ongoing self-assessments designed to address the educational needs of individuals.</a:t>
            </a:r>
          </a:p>
          <a:p>
            <a:pPr>
              <a:buClr>
                <a:srgbClr val="0097A7"/>
              </a:buClr>
            </a:pPr>
            <a:r>
              <a:rPr lang="en-US" dirty="0" smtClean="0">
                <a:solidFill>
                  <a:srgbClr val="000000"/>
                </a:solidFill>
              </a:rPr>
              <a:t>Generally </a:t>
            </a:r>
            <a:r>
              <a:rPr lang="en-US" dirty="0">
                <a:solidFill>
                  <a:srgbClr val="000000"/>
                </a:solidFill>
              </a:rPr>
              <a:t>learner centered/driven.</a:t>
            </a:r>
          </a:p>
          <a:p>
            <a:pPr>
              <a:buClr>
                <a:srgbClr val="0097A7"/>
              </a:buClr>
            </a:pPr>
            <a:r>
              <a:rPr lang="en-US" dirty="0" smtClean="0">
                <a:solidFill>
                  <a:srgbClr val="000000"/>
                </a:solidFill>
              </a:rPr>
              <a:t>Comprehensive </a:t>
            </a:r>
            <a:r>
              <a:rPr lang="en-US" dirty="0">
                <a:solidFill>
                  <a:srgbClr val="000000"/>
                </a:solidFill>
              </a:rPr>
              <a:t>in scope. encompasses the clinical domain as well as practice management, leadership, administration, education, and an entire spectrum of professional activities.</a:t>
            </a:r>
          </a:p>
          <a:p>
            <a:pPr>
              <a:buClr>
                <a:srgbClr val="0097A7"/>
              </a:buClr>
            </a:pPr>
            <a:r>
              <a:rPr lang="en-US" dirty="0" smtClean="0">
                <a:solidFill>
                  <a:srgbClr val="000000"/>
                </a:solidFill>
              </a:rPr>
              <a:t>A </a:t>
            </a:r>
            <a:r>
              <a:rPr lang="en-US" dirty="0">
                <a:solidFill>
                  <a:srgbClr val="000000"/>
                </a:solidFill>
              </a:rPr>
              <a:t>variety of learning formats and delivery methods (active learning)</a:t>
            </a:r>
          </a:p>
          <a:p>
            <a:pPr>
              <a:buClr>
                <a:srgbClr val="0097A7"/>
              </a:buClr>
            </a:pPr>
            <a:r>
              <a:rPr lang="en-US" dirty="0" smtClean="0">
                <a:solidFill>
                  <a:srgbClr val="000000"/>
                </a:solidFill>
              </a:rPr>
              <a:t>Conducted </a:t>
            </a:r>
            <a:r>
              <a:rPr lang="en-US" dirty="0">
                <a:solidFill>
                  <a:srgbClr val="000000"/>
                </a:solidFill>
              </a:rPr>
              <a:t>in a variety of a different venues including locations other than lecture halls and conference </a:t>
            </a:r>
            <a:r>
              <a:rPr lang="en-US" dirty="0" smtClean="0">
                <a:solidFill>
                  <a:srgbClr val="000000"/>
                </a:solidFill>
              </a:rPr>
              <a:t>rooms</a:t>
            </a:r>
            <a:endParaRPr lang="en-US" dirty="0">
              <a:solidFill>
                <a:srgbClr val="000000"/>
              </a:solidFill>
            </a:endParaRPr>
          </a:p>
        </p:txBody>
      </p:sp>
      <p:sp>
        <p:nvSpPr>
          <p:cNvPr id="4" name="Text Placeholder 3"/>
          <p:cNvSpPr>
            <a:spLocks noGrp="1"/>
          </p:cNvSpPr>
          <p:nvPr>
            <p:ph type="body" idx="2"/>
          </p:nvPr>
        </p:nvSpPr>
        <p:spPr>
          <a:xfrm>
            <a:off x="4832400" y="975684"/>
            <a:ext cx="3999900" cy="3871470"/>
          </a:xfrm>
        </p:spPr>
        <p:txBody>
          <a:bodyPr/>
          <a:lstStyle/>
          <a:p>
            <a:pPr algn="ctr">
              <a:buClr>
                <a:srgbClr val="0097A7"/>
              </a:buClr>
              <a:buNone/>
            </a:pPr>
            <a:r>
              <a:rPr lang="en-US" dirty="0" smtClean="0">
                <a:solidFill>
                  <a:srgbClr val="000000"/>
                </a:solidFill>
              </a:rPr>
              <a:t>CME (</a:t>
            </a:r>
            <a:r>
              <a:rPr lang="en-US" dirty="0">
                <a:solidFill>
                  <a:srgbClr val="000000"/>
                </a:solidFill>
              </a:rPr>
              <a:t>continuing medical </a:t>
            </a:r>
            <a:r>
              <a:rPr lang="en-US" dirty="0" smtClean="0">
                <a:solidFill>
                  <a:srgbClr val="000000"/>
                </a:solidFill>
              </a:rPr>
              <a:t>education)</a:t>
            </a:r>
          </a:p>
          <a:p>
            <a:pPr>
              <a:buClr>
                <a:srgbClr val="0097A7"/>
              </a:buClr>
            </a:pPr>
            <a:r>
              <a:rPr lang="en-US" dirty="0">
                <a:solidFill>
                  <a:srgbClr val="000000"/>
                </a:solidFill>
              </a:rPr>
              <a:t>Episodic interventions designed to address the education needs of groups of learners</a:t>
            </a:r>
          </a:p>
          <a:p>
            <a:pPr>
              <a:buClr>
                <a:srgbClr val="0097A7"/>
              </a:buClr>
            </a:pPr>
            <a:r>
              <a:rPr lang="en-US" dirty="0" smtClean="0">
                <a:solidFill>
                  <a:srgbClr val="000000"/>
                </a:solidFill>
              </a:rPr>
              <a:t>Generally </a:t>
            </a:r>
            <a:r>
              <a:rPr lang="en-US" dirty="0">
                <a:solidFill>
                  <a:srgbClr val="000000"/>
                </a:solidFill>
              </a:rPr>
              <a:t>teacher centered/driven</a:t>
            </a:r>
          </a:p>
          <a:p>
            <a:pPr>
              <a:buClr>
                <a:srgbClr val="0097A7"/>
              </a:buClr>
            </a:pPr>
            <a:r>
              <a:rPr lang="en-US" dirty="0" smtClean="0">
                <a:solidFill>
                  <a:srgbClr val="000000"/>
                </a:solidFill>
              </a:rPr>
              <a:t>Principally </a:t>
            </a:r>
            <a:r>
              <a:rPr lang="en-US" dirty="0">
                <a:solidFill>
                  <a:srgbClr val="000000"/>
                </a:solidFill>
              </a:rPr>
              <a:t>encompasses the clinical domain</a:t>
            </a:r>
          </a:p>
          <a:p>
            <a:pPr>
              <a:buClr>
                <a:srgbClr val="0097A7"/>
              </a:buClr>
            </a:pPr>
            <a:r>
              <a:rPr lang="en-US" dirty="0" smtClean="0">
                <a:solidFill>
                  <a:srgbClr val="000000"/>
                </a:solidFill>
              </a:rPr>
              <a:t>Lecture </a:t>
            </a:r>
            <a:r>
              <a:rPr lang="en-US" dirty="0">
                <a:solidFill>
                  <a:srgbClr val="000000"/>
                </a:solidFill>
              </a:rPr>
              <a:t>based </a:t>
            </a:r>
            <a:r>
              <a:rPr lang="en-US" dirty="0" smtClean="0">
                <a:solidFill>
                  <a:srgbClr val="000000"/>
                </a:solidFill>
              </a:rPr>
              <a:t>format </a:t>
            </a:r>
            <a:r>
              <a:rPr lang="en-US" dirty="0">
                <a:solidFill>
                  <a:srgbClr val="000000"/>
                </a:solidFill>
              </a:rPr>
              <a:t>(passive learning)</a:t>
            </a:r>
          </a:p>
          <a:p>
            <a:pPr>
              <a:buClr>
                <a:srgbClr val="0097A7"/>
              </a:buClr>
            </a:pPr>
            <a:r>
              <a:rPr lang="en-US" dirty="0" smtClean="0">
                <a:solidFill>
                  <a:srgbClr val="000000"/>
                </a:solidFill>
              </a:rPr>
              <a:t>Most </a:t>
            </a:r>
            <a:r>
              <a:rPr lang="en-US" dirty="0">
                <a:solidFill>
                  <a:srgbClr val="000000"/>
                </a:solidFill>
              </a:rPr>
              <a:t>often conducted in formal setting such as lecture halls or conference rooms</a:t>
            </a:r>
          </a:p>
        </p:txBody>
      </p:sp>
    </p:spTree>
    <p:extLst>
      <p:ext uri="{BB962C8B-B14F-4D97-AF65-F5344CB8AC3E}">
        <p14:creationId xmlns:p14="http://schemas.microsoft.com/office/powerpoint/2010/main" val="144106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5800" y="1597825"/>
            <a:ext cx="7772400" cy="1102519"/>
          </a:xfrm>
          <a:prstGeom prst="rect">
            <a:avLst/>
          </a:prstGeom>
        </p:spPr>
        <p:txBody>
          <a:bodyPr wrap="square" lIns="91425" tIns="91425" rIns="91425" bIns="91425" anchor="b" anchorCtr="0">
            <a:noAutofit/>
          </a:bodyPr>
          <a:lstStyle/>
          <a:p>
            <a:pPr marL="0" lvl="0" indent="0">
              <a:spcBef>
                <a:spcPts val="0"/>
              </a:spcBef>
              <a:buNone/>
            </a:pPr>
            <a:r>
              <a:rPr lang="en-US" b="1" dirty="0" smtClean="0">
                <a:solidFill>
                  <a:srgbClr val="000000"/>
                </a:solidFill>
              </a:rPr>
              <a:t>Lifelong Learning</a:t>
            </a:r>
            <a:endParaRPr lang="ar" b="1"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87900" y="0"/>
            <a:ext cx="8368200" cy="686100"/>
          </a:xfrm>
          <a:prstGeom prst="rect">
            <a:avLst/>
          </a:prstGeom>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ar" sz="3600" dirty="0">
                <a:solidFill>
                  <a:srgbClr val="0F3FA1"/>
                </a:solidFill>
              </a:rPr>
              <a:t>Define lifelong learning </a:t>
            </a:r>
          </a:p>
        </p:txBody>
      </p:sp>
      <p:sp>
        <p:nvSpPr>
          <p:cNvPr id="114" name="Shape 114"/>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ar" sz="1800" dirty="0"/>
              <a:t>Lifelong learning is the process of continuous, voluntary and self motivated learning for either personal or professional reasons throughout lifetime.     </a:t>
            </a:r>
          </a:p>
        </p:txBody>
      </p:sp>
      <p:pic>
        <p:nvPicPr>
          <p:cNvPr id="115" name="Shape 115"/>
          <p:cNvPicPr preferRelativeResize="0"/>
          <p:nvPr/>
        </p:nvPicPr>
        <p:blipFill rotWithShape="1">
          <a:blip r:embed="rId3">
            <a:alphaModFix/>
          </a:blip>
          <a:srcRect l="-614" t="-240" r="-110" b="240"/>
          <a:stretch/>
        </p:blipFill>
        <p:spPr>
          <a:xfrm rot="-14">
            <a:off x="536501" y="2455353"/>
            <a:ext cx="3818200" cy="2525085"/>
          </a:xfrm>
          <a:prstGeom prst="rect">
            <a:avLst/>
          </a:prstGeom>
          <a:noFill/>
          <a:ln>
            <a:noFill/>
          </a:ln>
        </p:spPr>
      </p:pic>
      <p:pic>
        <p:nvPicPr>
          <p:cNvPr id="116" name="Shape 116"/>
          <p:cNvPicPr preferRelativeResize="0"/>
          <p:nvPr/>
        </p:nvPicPr>
        <p:blipFill rotWithShape="1">
          <a:blip r:embed="rId4">
            <a:alphaModFix/>
          </a:blip>
          <a:srcRect b="2959"/>
          <a:stretch/>
        </p:blipFill>
        <p:spPr>
          <a:xfrm>
            <a:off x="4686771" y="2455345"/>
            <a:ext cx="4164002" cy="252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87900" y="0"/>
            <a:ext cx="8368200" cy="686100"/>
          </a:xfrm>
          <a:prstGeom prst="rect">
            <a:avLst/>
          </a:prstGeom>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ar" sz="3600" dirty="0">
                <a:solidFill>
                  <a:srgbClr val="0F3FA1"/>
                </a:solidFill>
              </a:rPr>
              <a:t>Skills/competencies needed for lifelong </a:t>
            </a:r>
            <a:r>
              <a:rPr lang="ar" sz="3600" dirty="0" smtClean="0">
                <a:solidFill>
                  <a:srgbClr val="0F3FA1"/>
                </a:solidFill>
              </a:rPr>
              <a:t>learning</a:t>
            </a:r>
            <a:endParaRPr lang="ar" sz="3600" dirty="0">
              <a:solidFill>
                <a:srgbClr val="0F3FA1"/>
              </a:solidFill>
            </a:endParaRPr>
          </a:p>
        </p:txBody>
      </p:sp>
      <p:sp>
        <p:nvSpPr>
          <p:cNvPr id="122" name="Shape 122"/>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ar" dirty="0">
                <a:solidFill>
                  <a:srgbClr val="000000"/>
                </a:solidFill>
                <a:highlight>
                  <a:srgbClr val="F5F5F5"/>
                </a:highlight>
              </a:rPr>
              <a:t>Those who want to learn are :</a:t>
            </a:r>
          </a:p>
          <a:p>
            <a:pPr marL="0" lvl="0" indent="0">
              <a:spcBef>
                <a:spcPts val="0"/>
              </a:spcBef>
              <a:buNone/>
            </a:pPr>
            <a:r>
              <a:rPr lang="ar" dirty="0">
                <a:solidFill>
                  <a:srgbClr val="000000"/>
                </a:solidFill>
                <a:highlight>
                  <a:srgbClr val="F5F5F5"/>
                </a:highlight>
              </a:rPr>
              <a:t>1/  open to new experiences. </a:t>
            </a:r>
          </a:p>
          <a:p>
            <a:pPr marL="0" lvl="0" indent="0">
              <a:spcBef>
                <a:spcPts val="0"/>
              </a:spcBef>
              <a:buNone/>
            </a:pPr>
            <a:r>
              <a:rPr lang="ar" dirty="0">
                <a:solidFill>
                  <a:srgbClr val="000000"/>
                </a:solidFill>
                <a:highlight>
                  <a:srgbClr val="F5F5F5"/>
                </a:highlight>
              </a:rPr>
              <a:t>2/  actively seeking out ways to learn and develop.</a:t>
            </a:r>
          </a:p>
          <a:p>
            <a:pPr marL="0" lvl="0" indent="0">
              <a:spcBef>
                <a:spcPts val="0"/>
              </a:spcBef>
              <a:buNone/>
            </a:pPr>
            <a:r>
              <a:rPr lang="ar" dirty="0">
                <a:solidFill>
                  <a:srgbClr val="000000"/>
                </a:solidFill>
                <a:highlight>
                  <a:srgbClr val="F5F5F5"/>
                </a:highlight>
              </a:rPr>
              <a:t>3/   They always want to know how to improve.</a:t>
            </a:r>
          </a:p>
          <a:p>
            <a:pPr marL="0" lvl="0" indent="0">
              <a:spcBef>
                <a:spcPts val="0"/>
              </a:spcBef>
              <a:buNone/>
            </a:pPr>
            <a:r>
              <a:rPr lang="ar" dirty="0">
                <a:solidFill>
                  <a:srgbClr val="000000"/>
                </a:solidFill>
                <a:highlight>
                  <a:srgbClr val="F5F5F5"/>
                </a:highlight>
              </a:rPr>
              <a:t>4/  time management</a:t>
            </a:r>
          </a:p>
          <a:p>
            <a:pPr marL="0" lvl="0" indent="-69850" rtl="0">
              <a:lnSpc>
                <a:spcPct val="120000"/>
              </a:lnSpc>
              <a:spcBef>
                <a:spcPts val="1500"/>
              </a:spcBef>
              <a:spcAft>
                <a:spcPts val="1200"/>
              </a:spcAft>
              <a:buClr>
                <a:schemeClr val="dk1"/>
              </a:buClr>
              <a:buSzPts val="1100"/>
              <a:buFont typeface="Arial"/>
              <a:buNone/>
            </a:pPr>
            <a:endParaRPr sz="4900" dirty="0">
              <a:solidFill>
                <a:srgbClr val="000000"/>
              </a:solidFill>
            </a:endParaRPr>
          </a:p>
          <a:p>
            <a:pPr marL="0" lvl="0" indent="0">
              <a:spcBef>
                <a:spcPts val="0"/>
              </a:spcBef>
              <a:buNone/>
            </a:pPr>
            <a:endParaRPr dirty="0">
              <a:solidFill>
                <a:srgbClr val="000000"/>
              </a:solidFill>
              <a:highlight>
                <a:srgbClr val="F5F5F5"/>
              </a:high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1520</Words>
  <Application>Microsoft Macintosh PowerPoint</Application>
  <PresentationFormat>On-screen Show (16:9)</PresentationFormat>
  <Paragraphs>168</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Continuous professional development, life long learning and professionalism throw mentoring</vt:lpstr>
      <vt:lpstr>CPD </vt:lpstr>
      <vt:lpstr>What is the definition of continuing professional development?     Continuing professional development (CPD) involves maintaining and enhancing the knowledge, skills and experience related to your professional activities following completion of your formal training.  Just as importantly, it involves the development of those personal qualities that are required for carrying out professional and technical duties during a professional’s life. Both technical and non-technical skills need to be developed. Continuing professional development should be a lifelong, systematic and planned process to maintain and develop professional competence, creativity and innovation. The outcome has value for both the individual and their profession.  What makes CPD different is the way in which it focuses on a proactive and conscious approach to personal development, rather than the more typical passive and reactive approach.  There are a variety of different learning methodologies incorporated in CPD, which include e-learning programmes, classroom-based study, conferences, workshops and private research. </vt:lpstr>
      <vt:lpstr>Different elements of CPD </vt:lpstr>
      <vt:lpstr>Difference between CPD &amp; CME </vt:lpstr>
      <vt:lpstr>Difference between CPD &amp; CME </vt:lpstr>
      <vt:lpstr>Lifelong Learning</vt:lpstr>
      <vt:lpstr>Define lifelong learning </vt:lpstr>
      <vt:lpstr>Skills/competencies needed for lifelong learning</vt:lpstr>
      <vt:lpstr>Skills/competencies needed for lifelong learning</vt:lpstr>
      <vt:lpstr>Self-directed learning</vt:lpstr>
      <vt:lpstr>Self-directed learning </vt:lpstr>
      <vt:lpstr>Mentoring</vt:lpstr>
      <vt:lpstr> • Mentoring is to support and encourage people to manage their own learning in order that they may maximise their potential, develop their skills, improve their performance and become the person they want to be  • Mentoring is a powerful personal development and empowerment tool. It is an effective way of helping people to progress in their careers and is becoming increasing popular as its potential is realised. It is a partnership between two people (mentor and mentee) normally working in a similar field or sharing similar experiences. It is a helpful relationship based upon mutual trust and respect.  • Many organization worldwide acquire mentorship for the core interest of professional development in the field of clinical prac-tice.in health care , mentoring has been used for teaching student and novice nurses about clinical practice</vt:lpstr>
      <vt:lpstr>Who is mentor and mentee?</vt:lpstr>
      <vt:lpstr>Mentor roles :</vt:lpstr>
      <vt:lpstr>Mentee roles :</vt:lpstr>
      <vt:lpstr>Benefits of mentoring</vt:lpstr>
      <vt:lpstr>Reflection and reflective practice</vt:lpstr>
      <vt:lpstr>Define Reflection (reflection in/on) and reflective practice : </vt:lpstr>
      <vt:lpstr>Define Reflection (reflection in/on) and reflective practice : </vt:lpstr>
      <vt:lpstr>Models of reflection :</vt:lpstr>
      <vt:lpstr>There are four models that apply the reflective practice in proper way : </vt:lpstr>
      <vt:lpstr>PowerPoint Presentation</vt:lpstr>
      <vt:lpstr>PowerPoint Presentation</vt:lpstr>
      <vt:lpstr>PowerPoint Presentation</vt:lpstr>
      <vt:lpstr>How to Approach to your Needs assessment :</vt:lpstr>
      <vt:lpstr>4  steps to conducting a needs assessment </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CPD </dc:title>
  <cp:lastModifiedBy>maha</cp:lastModifiedBy>
  <cp:revision>18</cp:revision>
  <dcterms:modified xsi:type="dcterms:W3CDTF">2018-01-11T19:03:46Z</dcterms:modified>
</cp:coreProperties>
</file>