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54" r:id="rId2"/>
    <p:sldId id="355" r:id="rId3"/>
    <p:sldId id="351" r:id="rId4"/>
    <p:sldId id="361" r:id="rId5"/>
    <p:sldId id="362" r:id="rId6"/>
    <p:sldId id="360" r:id="rId7"/>
    <p:sldId id="344" r:id="rId8"/>
    <p:sldId id="259" r:id="rId9"/>
    <p:sldId id="260" r:id="rId10"/>
    <p:sldId id="261" r:id="rId11"/>
    <p:sldId id="363" r:id="rId12"/>
    <p:sldId id="265" r:id="rId13"/>
    <p:sldId id="266" r:id="rId14"/>
    <p:sldId id="267" r:id="rId15"/>
    <p:sldId id="268" r:id="rId16"/>
    <p:sldId id="269" r:id="rId17"/>
    <p:sldId id="270" r:id="rId18"/>
    <p:sldId id="272" r:id="rId19"/>
    <p:sldId id="279"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283" r:id="rId36"/>
    <p:sldId id="364" r:id="rId37"/>
    <p:sldId id="365" r:id="rId38"/>
    <p:sldId id="366" r:id="rId39"/>
    <p:sldId id="367" r:id="rId40"/>
    <p:sldId id="368" r:id="rId41"/>
    <p:sldId id="369" r:id="rId42"/>
    <p:sldId id="370" r:id="rId43"/>
    <p:sldId id="371" r:id="rId44"/>
    <p:sldId id="285" r:id="rId45"/>
    <p:sldId id="288" r:id="rId46"/>
    <p:sldId id="291" r:id="rId47"/>
    <p:sldId id="303" r:id="rId48"/>
    <p:sldId id="307" r:id="rId49"/>
    <p:sldId id="308" r:id="rId50"/>
    <p:sldId id="312" r:id="rId51"/>
    <p:sldId id="316" r:id="rId52"/>
    <p:sldId id="319" r:id="rId53"/>
    <p:sldId id="341" r:id="rId54"/>
    <p:sldId id="342" r:id="rId55"/>
    <p:sldId id="347" r:id="rId56"/>
    <p:sldId id="358" r:id="rId57"/>
    <p:sldId id="34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8" autoAdjust="0"/>
  </p:normalViewPr>
  <p:slideViewPr>
    <p:cSldViewPr>
      <p:cViewPr varScale="1">
        <p:scale>
          <a:sx n="69" d="100"/>
          <a:sy n="69" d="100"/>
        </p:scale>
        <p:origin x="-140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83CC1-FCEE-4CF0-879A-4A29C099A2B2}"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E249B018-9AF1-4BDF-87B9-D0B5689F87EE}">
      <dgm:prSet phldrT="[Text]"/>
      <dgm:spPr/>
      <dgm:t>
        <a:bodyPr/>
        <a:lstStyle/>
        <a:p>
          <a:r>
            <a:rPr lang="en-US" dirty="0"/>
            <a:t>Dealing with unprofessional behavior</a:t>
          </a:r>
        </a:p>
      </dgm:t>
    </dgm:pt>
    <dgm:pt modelId="{CA71DDB9-A427-4F09-A3E0-EA3C3CB8553F}" type="parTrans" cxnId="{DBDFC8DA-427B-4D87-8767-92130BB59BE7}">
      <dgm:prSet/>
      <dgm:spPr/>
      <dgm:t>
        <a:bodyPr/>
        <a:lstStyle/>
        <a:p>
          <a:endParaRPr lang="en-US"/>
        </a:p>
      </dgm:t>
    </dgm:pt>
    <dgm:pt modelId="{523611DC-B510-4205-BD3B-5E33A6818D71}" type="sibTrans" cxnId="{DBDFC8DA-427B-4D87-8767-92130BB59BE7}">
      <dgm:prSet/>
      <dgm:spPr/>
      <dgm:t>
        <a:bodyPr/>
        <a:lstStyle/>
        <a:p>
          <a:endParaRPr lang="en-US"/>
        </a:p>
      </dgm:t>
    </dgm:pt>
    <dgm:pt modelId="{71C2065D-F598-4B2E-94B9-4BC1363A37DA}">
      <dgm:prSet phldrT="[Text]"/>
      <dgm:spPr/>
      <dgm:t>
        <a:bodyPr/>
        <a:lstStyle/>
        <a:p>
          <a:r>
            <a:rPr lang="en-US" dirty="0"/>
            <a:t>Surveillance</a:t>
          </a:r>
        </a:p>
      </dgm:t>
    </dgm:pt>
    <dgm:pt modelId="{CC93641B-F56B-4C2E-91F8-591B0B67E73C}" type="parTrans" cxnId="{DDFBE1A6-2E6D-4FCE-AFA6-4B59BFAF48F0}">
      <dgm:prSet/>
      <dgm:spPr/>
      <dgm:t>
        <a:bodyPr/>
        <a:lstStyle/>
        <a:p>
          <a:endParaRPr lang="en-US"/>
        </a:p>
      </dgm:t>
    </dgm:pt>
    <dgm:pt modelId="{7ACF2DA2-6BC9-4E39-9E5F-9284A20869B0}" type="sibTrans" cxnId="{DDFBE1A6-2E6D-4FCE-AFA6-4B59BFAF48F0}">
      <dgm:prSet/>
      <dgm:spPr/>
      <dgm:t>
        <a:bodyPr/>
        <a:lstStyle/>
        <a:p>
          <a:endParaRPr lang="en-US"/>
        </a:p>
      </dgm:t>
    </dgm:pt>
    <dgm:pt modelId="{845A7A7D-FDDE-4901-B5EE-3A5093C249EC}">
      <dgm:prSet phldrT="[Text]"/>
      <dgm:spPr/>
      <dgm:t>
        <a:bodyPr/>
        <a:lstStyle/>
        <a:p>
          <a:r>
            <a:rPr lang="en-US" dirty="0"/>
            <a:t>Registration</a:t>
          </a:r>
        </a:p>
      </dgm:t>
    </dgm:pt>
    <dgm:pt modelId="{12B6571F-DFC2-4AC0-89C1-E06A3BE3F91E}" type="parTrans" cxnId="{4C4F6050-6F69-4D64-9A10-FDBE6A3237A7}">
      <dgm:prSet/>
      <dgm:spPr/>
      <dgm:t>
        <a:bodyPr/>
        <a:lstStyle/>
        <a:p>
          <a:endParaRPr lang="en-US"/>
        </a:p>
      </dgm:t>
    </dgm:pt>
    <dgm:pt modelId="{095A954D-2781-42E6-AE3F-CCE97CFB0067}" type="sibTrans" cxnId="{4C4F6050-6F69-4D64-9A10-FDBE6A3237A7}">
      <dgm:prSet/>
      <dgm:spPr/>
      <dgm:t>
        <a:bodyPr/>
        <a:lstStyle/>
        <a:p>
          <a:endParaRPr lang="en-US"/>
        </a:p>
      </dgm:t>
    </dgm:pt>
    <dgm:pt modelId="{BE9960B6-5EA3-447A-8F65-1A9BEA29665A}" type="pres">
      <dgm:prSet presAssocID="{5F883CC1-FCEE-4CF0-879A-4A29C099A2B2}" presName="hierChild1" presStyleCnt="0">
        <dgm:presLayoutVars>
          <dgm:chPref val="1"/>
          <dgm:dir/>
          <dgm:animOne val="branch"/>
          <dgm:animLvl val="lvl"/>
          <dgm:resizeHandles/>
        </dgm:presLayoutVars>
      </dgm:prSet>
      <dgm:spPr/>
      <dgm:t>
        <a:bodyPr/>
        <a:lstStyle/>
        <a:p>
          <a:endParaRPr lang="en-GB"/>
        </a:p>
      </dgm:t>
    </dgm:pt>
    <dgm:pt modelId="{EADA384C-A2DB-4621-89F4-183839E78E43}" type="pres">
      <dgm:prSet presAssocID="{E249B018-9AF1-4BDF-87B9-D0B5689F87EE}" presName="hierRoot1" presStyleCnt="0"/>
      <dgm:spPr/>
    </dgm:pt>
    <dgm:pt modelId="{C39ADA3C-6D7C-4F74-AFAB-B9F7DC0D6BE3}" type="pres">
      <dgm:prSet presAssocID="{E249B018-9AF1-4BDF-87B9-D0B5689F87EE}" presName="composite" presStyleCnt="0"/>
      <dgm:spPr/>
    </dgm:pt>
    <dgm:pt modelId="{83B3EA38-7A61-49CB-87CA-03575BB32899}" type="pres">
      <dgm:prSet presAssocID="{E249B018-9AF1-4BDF-87B9-D0B5689F87EE}" presName="background" presStyleLbl="node0" presStyleIdx="0" presStyleCnt="1"/>
      <dgm:spPr/>
    </dgm:pt>
    <dgm:pt modelId="{666920C1-5342-42FA-8BC1-B1EEAF1D47EB}" type="pres">
      <dgm:prSet presAssocID="{E249B018-9AF1-4BDF-87B9-D0B5689F87EE}" presName="text" presStyleLbl="fgAcc0" presStyleIdx="0" presStyleCnt="1">
        <dgm:presLayoutVars>
          <dgm:chPref val="3"/>
        </dgm:presLayoutVars>
      </dgm:prSet>
      <dgm:spPr/>
      <dgm:t>
        <a:bodyPr/>
        <a:lstStyle/>
        <a:p>
          <a:endParaRPr lang="en-GB"/>
        </a:p>
      </dgm:t>
    </dgm:pt>
    <dgm:pt modelId="{DEEF9583-27A5-4174-BBAA-9D46B341E3CB}" type="pres">
      <dgm:prSet presAssocID="{E249B018-9AF1-4BDF-87B9-D0B5689F87EE}" presName="hierChild2" presStyleCnt="0"/>
      <dgm:spPr/>
    </dgm:pt>
    <dgm:pt modelId="{569526CC-1EFA-4E67-A243-FA846E8E03C2}" type="pres">
      <dgm:prSet presAssocID="{CC93641B-F56B-4C2E-91F8-591B0B67E73C}" presName="Name10" presStyleLbl="parChTrans1D2" presStyleIdx="0" presStyleCnt="2"/>
      <dgm:spPr/>
      <dgm:t>
        <a:bodyPr/>
        <a:lstStyle/>
        <a:p>
          <a:endParaRPr lang="en-GB"/>
        </a:p>
      </dgm:t>
    </dgm:pt>
    <dgm:pt modelId="{9906B32F-4FF4-4F26-BF97-43F3AEBA0353}" type="pres">
      <dgm:prSet presAssocID="{71C2065D-F598-4B2E-94B9-4BC1363A37DA}" presName="hierRoot2" presStyleCnt="0"/>
      <dgm:spPr/>
    </dgm:pt>
    <dgm:pt modelId="{65B447A8-7936-4A9A-BD8D-3D948FE4FABB}" type="pres">
      <dgm:prSet presAssocID="{71C2065D-F598-4B2E-94B9-4BC1363A37DA}" presName="composite2" presStyleCnt="0"/>
      <dgm:spPr/>
    </dgm:pt>
    <dgm:pt modelId="{DEAA2E01-24B8-4042-921E-8931217D0FC7}" type="pres">
      <dgm:prSet presAssocID="{71C2065D-F598-4B2E-94B9-4BC1363A37DA}" presName="background2" presStyleLbl="node2" presStyleIdx="0" presStyleCnt="2"/>
      <dgm:spPr/>
    </dgm:pt>
    <dgm:pt modelId="{86F7D32C-FD35-4236-A651-19ABBE474B6E}" type="pres">
      <dgm:prSet presAssocID="{71C2065D-F598-4B2E-94B9-4BC1363A37DA}" presName="text2" presStyleLbl="fgAcc2" presStyleIdx="0" presStyleCnt="2">
        <dgm:presLayoutVars>
          <dgm:chPref val="3"/>
        </dgm:presLayoutVars>
      </dgm:prSet>
      <dgm:spPr/>
      <dgm:t>
        <a:bodyPr/>
        <a:lstStyle/>
        <a:p>
          <a:endParaRPr lang="en-GB"/>
        </a:p>
      </dgm:t>
    </dgm:pt>
    <dgm:pt modelId="{A0778435-99AA-42B9-82FC-84833A9DB97D}" type="pres">
      <dgm:prSet presAssocID="{71C2065D-F598-4B2E-94B9-4BC1363A37DA}" presName="hierChild3" presStyleCnt="0"/>
      <dgm:spPr/>
    </dgm:pt>
    <dgm:pt modelId="{D51D1931-0623-41D0-91ED-79600949A1A9}" type="pres">
      <dgm:prSet presAssocID="{12B6571F-DFC2-4AC0-89C1-E06A3BE3F91E}" presName="Name10" presStyleLbl="parChTrans1D2" presStyleIdx="1" presStyleCnt="2"/>
      <dgm:spPr/>
      <dgm:t>
        <a:bodyPr/>
        <a:lstStyle/>
        <a:p>
          <a:endParaRPr lang="en-GB"/>
        </a:p>
      </dgm:t>
    </dgm:pt>
    <dgm:pt modelId="{DC28C4AF-55C8-47D6-A1CE-5C38470651CF}" type="pres">
      <dgm:prSet presAssocID="{845A7A7D-FDDE-4901-B5EE-3A5093C249EC}" presName="hierRoot2" presStyleCnt="0"/>
      <dgm:spPr/>
    </dgm:pt>
    <dgm:pt modelId="{3ADD2D89-7174-4E7A-A49E-422D065D9AED}" type="pres">
      <dgm:prSet presAssocID="{845A7A7D-FDDE-4901-B5EE-3A5093C249EC}" presName="composite2" presStyleCnt="0"/>
      <dgm:spPr/>
    </dgm:pt>
    <dgm:pt modelId="{8C7A9183-2428-46B9-A2D9-E770E9711381}" type="pres">
      <dgm:prSet presAssocID="{845A7A7D-FDDE-4901-B5EE-3A5093C249EC}" presName="background2" presStyleLbl="node2" presStyleIdx="1" presStyleCnt="2"/>
      <dgm:spPr/>
    </dgm:pt>
    <dgm:pt modelId="{EE3111D9-9AC8-4B76-B990-4F50A5B16E67}" type="pres">
      <dgm:prSet presAssocID="{845A7A7D-FDDE-4901-B5EE-3A5093C249EC}" presName="text2" presStyleLbl="fgAcc2" presStyleIdx="1" presStyleCnt="2">
        <dgm:presLayoutVars>
          <dgm:chPref val="3"/>
        </dgm:presLayoutVars>
      </dgm:prSet>
      <dgm:spPr/>
      <dgm:t>
        <a:bodyPr/>
        <a:lstStyle/>
        <a:p>
          <a:endParaRPr lang="en-GB"/>
        </a:p>
      </dgm:t>
    </dgm:pt>
    <dgm:pt modelId="{A8328C93-8A5F-4C16-9145-40EEFA727CD8}" type="pres">
      <dgm:prSet presAssocID="{845A7A7D-FDDE-4901-B5EE-3A5093C249EC}" presName="hierChild3" presStyleCnt="0"/>
      <dgm:spPr/>
    </dgm:pt>
  </dgm:ptLst>
  <dgm:cxnLst>
    <dgm:cxn modelId="{4620D717-CFCA-4AF7-A4F2-31A04C0B4D6A}" type="presOf" srcId="{845A7A7D-FDDE-4901-B5EE-3A5093C249EC}" destId="{EE3111D9-9AC8-4B76-B990-4F50A5B16E67}" srcOrd="0" destOrd="0" presId="urn:microsoft.com/office/officeart/2005/8/layout/hierarchy1"/>
    <dgm:cxn modelId="{77038DAB-47D3-4B86-8627-D31C07BD5A9D}" type="presOf" srcId="{E249B018-9AF1-4BDF-87B9-D0B5689F87EE}" destId="{666920C1-5342-42FA-8BC1-B1EEAF1D47EB}" srcOrd="0" destOrd="0" presId="urn:microsoft.com/office/officeart/2005/8/layout/hierarchy1"/>
    <dgm:cxn modelId="{4C4F6050-6F69-4D64-9A10-FDBE6A3237A7}" srcId="{E249B018-9AF1-4BDF-87B9-D0B5689F87EE}" destId="{845A7A7D-FDDE-4901-B5EE-3A5093C249EC}" srcOrd="1" destOrd="0" parTransId="{12B6571F-DFC2-4AC0-89C1-E06A3BE3F91E}" sibTransId="{095A954D-2781-42E6-AE3F-CCE97CFB0067}"/>
    <dgm:cxn modelId="{DDFBE1A6-2E6D-4FCE-AFA6-4B59BFAF48F0}" srcId="{E249B018-9AF1-4BDF-87B9-D0B5689F87EE}" destId="{71C2065D-F598-4B2E-94B9-4BC1363A37DA}" srcOrd="0" destOrd="0" parTransId="{CC93641B-F56B-4C2E-91F8-591B0B67E73C}" sibTransId="{7ACF2DA2-6BC9-4E39-9E5F-9284A20869B0}"/>
    <dgm:cxn modelId="{ACAD0E8A-81EB-4197-8F0C-94B4BC9EF467}" type="presOf" srcId="{5F883CC1-FCEE-4CF0-879A-4A29C099A2B2}" destId="{BE9960B6-5EA3-447A-8F65-1A9BEA29665A}" srcOrd="0" destOrd="0" presId="urn:microsoft.com/office/officeart/2005/8/layout/hierarchy1"/>
    <dgm:cxn modelId="{35136B1F-DE9B-4FC9-9C60-86086166026E}" type="presOf" srcId="{71C2065D-F598-4B2E-94B9-4BC1363A37DA}" destId="{86F7D32C-FD35-4236-A651-19ABBE474B6E}" srcOrd="0" destOrd="0" presId="urn:microsoft.com/office/officeart/2005/8/layout/hierarchy1"/>
    <dgm:cxn modelId="{B32BF236-4760-432A-B34B-111A491D4100}" type="presOf" srcId="{CC93641B-F56B-4C2E-91F8-591B0B67E73C}" destId="{569526CC-1EFA-4E67-A243-FA846E8E03C2}" srcOrd="0" destOrd="0" presId="urn:microsoft.com/office/officeart/2005/8/layout/hierarchy1"/>
    <dgm:cxn modelId="{DBDFC8DA-427B-4D87-8767-92130BB59BE7}" srcId="{5F883CC1-FCEE-4CF0-879A-4A29C099A2B2}" destId="{E249B018-9AF1-4BDF-87B9-D0B5689F87EE}" srcOrd="0" destOrd="0" parTransId="{CA71DDB9-A427-4F09-A3E0-EA3C3CB8553F}" sibTransId="{523611DC-B510-4205-BD3B-5E33A6818D71}"/>
    <dgm:cxn modelId="{D475E228-1F35-4C0D-8F0B-CB0696674032}" type="presOf" srcId="{12B6571F-DFC2-4AC0-89C1-E06A3BE3F91E}" destId="{D51D1931-0623-41D0-91ED-79600949A1A9}" srcOrd="0" destOrd="0" presId="urn:microsoft.com/office/officeart/2005/8/layout/hierarchy1"/>
    <dgm:cxn modelId="{EEA1ACF1-2D00-4CF9-B55B-7B031D78BEB2}" type="presParOf" srcId="{BE9960B6-5EA3-447A-8F65-1A9BEA29665A}" destId="{EADA384C-A2DB-4621-89F4-183839E78E43}" srcOrd="0" destOrd="0" presId="urn:microsoft.com/office/officeart/2005/8/layout/hierarchy1"/>
    <dgm:cxn modelId="{FA2AFF4D-C3FB-4DC8-8C41-F330D141D9F5}" type="presParOf" srcId="{EADA384C-A2DB-4621-89F4-183839E78E43}" destId="{C39ADA3C-6D7C-4F74-AFAB-B9F7DC0D6BE3}" srcOrd="0" destOrd="0" presId="urn:microsoft.com/office/officeart/2005/8/layout/hierarchy1"/>
    <dgm:cxn modelId="{97C67832-3D2B-4FE8-8EA4-99E39CEF989C}" type="presParOf" srcId="{C39ADA3C-6D7C-4F74-AFAB-B9F7DC0D6BE3}" destId="{83B3EA38-7A61-49CB-87CA-03575BB32899}" srcOrd="0" destOrd="0" presId="urn:microsoft.com/office/officeart/2005/8/layout/hierarchy1"/>
    <dgm:cxn modelId="{0305FE2E-A62D-45CB-9F38-1E3B331D6F39}" type="presParOf" srcId="{C39ADA3C-6D7C-4F74-AFAB-B9F7DC0D6BE3}" destId="{666920C1-5342-42FA-8BC1-B1EEAF1D47EB}" srcOrd="1" destOrd="0" presId="urn:microsoft.com/office/officeart/2005/8/layout/hierarchy1"/>
    <dgm:cxn modelId="{9CF79445-EF49-4387-8CB1-EE2A3A8435F6}" type="presParOf" srcId="{EADA384C-A2DB-4621-89F4-183839E78E43}" destId="{DEEF9583-27A5-4174-BBAA-9D46B341E3CB}" srcOrd="1" destOrd="0" presId="urn:microsoft.com/office/officeart/2005/8/layout/hierarchy1"/>
    <dgm:cxn modelId="{F0D03293-3498-4F49-A990-77824D8F776B}" type="presParOf" srcId="{DEEF9583-27A5-4174-BBAA-9D46B341E3CB}" destId="{569526CC-1EFA-4E67-A243-FA846E8E03C2}" srcOrd="0" destOrd="0" presId="urn:microsoft.com/office/officeart/2005/8/layout/hierarchy1"/>
    <dgm:cxn modelId="{2D1EEB19-CD9E-46A9-9945-0E789836DA2A}" type="presParOf" srcId="{DEEF9583-27A5-4174-BBAA-9D46B341E3CB}" destId="{9906B32F-4FF4-4F26-BF97-43F3AEBA0353}" srcOrd="1" destOrd="0" presId="urn:microsoft.com/office/officeart/2005/8/layout/hierarchy1"/>
    <dgm:cxn modelId="{28AE87D1-6375-4B25-8B82-4F486132B2E8}" type="presParOf" srcId="{9906B32F-4FF4-4F26-BF97-43F3AEBA0353}" destId="{65B447A8-7936-4A9A-BD8D-3D948FE4FABB}" srcOrd="0" destOrd="0" presId="urn:microsoft.com/office/officeart/2005/8/layout/hierarchy1"/>
    <dgm:cxn modelId="{064E4A4F-22E2-4701-AB8A-9DEC121D1D96}" type="presParOf" srcId="{65B447A8-7936-4A9A-BD8D-3D948FE4FABB}" destId="{DEAA2E01-24B8-4042-921E-8931217D0FC7}" srcOrd="0" destOrd="0" presId="urn:microsoft.com/office/officeart/2005/8/layout/hierarchy1"/>
    <dgm:cxn modelId="{638BECD0-2E74-495D-96F7-F52F36445C8A}" type="presParOf" srcId="{65B447A8-7936-4A9A-BD8D-3D948FE4FABB}" destId="{86F7D32C-FD35-4236-A651-19ABBE474B6E}" srcOrd="1" destOrd="0" presId="urn:microsoft.com/office/officeart/2005/8/layout/hierarchy1"/>
    <dgm:cxn modelId="{03BE9C32-4479-4203-A0AF-C0B5B9C495C7}" type="presParOf" srcId="{9906B32F-4FF4-4F26-BF97-43F3AEBA0353}" destId="{A0778435-99AA-42B9-82FC-84833A9DB97D}" srcOrd="1" destOrd="0" presId="urn:microsoft.com/office/officeart/2005/8/layout/hierarchy1"/>
    <dgm:cxn modelId="{AB51C416-01A3-42DE-8DF4-32D68AE9F8CD}" type="presParOf" srcId="{DEEF9583-27A5-4174-BBAA-9D46B341E3CB}" destId="{D51D1931-0623-41D0-91ED-79600949A1A9}" srcOrd="2" destOrd="0" presId="urn:microsoft.com/office/officeart/2005/8/layout/hierarchy1"/>
    <dgm:cxn modelId="{DAE9DFF4-4D91-427C-A900-E376882C6DE7}" type="presParOf" srcId="{DEEF9583-27A5-4174-BBAA-9D46B341E3CB}" destId="{DC28C4AF-55C8-47D6-A1CE-5C38470651CF}" srcOrd="3" destOrd="0" presId="urn:microsoft.com/office/officeart/2005/8/layout/hierarchy1"/>
    <dgm:cxn modelId="{888E0D91-7EEF-4A3C-AD4B-29646324580E}" type="presParOf" srcId="{DC28C4AF-55C8-47D6-A1CE-5C38470651CF}" destId="{3ADD2D89-7174-4E7A-A49E-422D065D9AED}" srcOrd="0" destOrd="0" presId="urn:microsoft.com/office/officeart/2005/8/layout/hierarchy1"/>
    <dgm:cxn modelId="{5007BA38-7888-44DA-91CC-732BC6ECF752}" type="presParOf" srcId="{3ADD2D89-7174-4E7A-A49E-422D065D9AED}" destId="{8C7A9183-2428-46B9-A2D9-E770E9711381}" srcOrd="0" destOrd="0" presId="urn:microsoft.com/office/officeart/2005/8/layout/hierarchy1"/>
    <dgm:cxn modelId="{A942EE66-6ACA-4A3B-A502-FBF1019E8532}" type="presParOf" srcId="{3ADD2D89-7174-4E7A-A49E-422D065D9AED}" destId="{EE3111D9-9AC8-4B76-B990-4F50A5B16E67}" srcOrd="1" destOrd="0" presId="urn:microsoft.com/office/officeart/2005/8/layout/hierarchy1"/>
    <dgm:cxn modelId="{E855C625-70F6-4E92-9798-FAD6A6E1C287}" type="presParOf" srcId="{DC28C4AF-55C8-47D6-A1CE-5C38470651CF}" destId="{A8328C93-8A5F-4C16-9145-40EEFA727C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B4946-D611-4DCD-AEED-A1481FD45396}" type="doc">
      <dgm:prSet loTypeId="urn:microsoft.com/office/officeart/2005/8/layout/pyramid1" loCatId="pyramid" qsTypeId="urn:microsoft.com/office/officeart/2005/8/quickstyle/3d2" qsCatId="3D" csTypeId="urn:microsoft.com/office/officeart/2005/8/colors/accent1_2" csCatId="accent1" phldr="1"/>
      <dgm:spPr/>
    </dgm:pt>
    <dgm:pt modelId="{62185178-19FE-4F28-8E1E-E39B5CDEE56F}">
      <dgm:prSet phldrT="[Text]" custT="1"/>
      <dgm:spPr/>
      <dgm:t>
        <a:bodyPr/>
        <a:lstStyle/>
        <a:p>
          <a:r>
            <a:rPr lang="en-US" sz="2400" dirty="0"/>
            <a:t>Norm</a:t>
          </a:r>
        </a:p>
      </dgm:t>
    </dgm:pt>
    <dgm:pt modelId="{9DC26E04-D801-4006-BEE3-B1988FDB4872}" type="parTrans" cxnId="{C7D015EB-91E5-4884-B1F1-D72CFB9A46B1}">
      <dgm:prSet/>
      <dgm:spPr/>
      <dgm:t>
        <a:bodyPr/>
        <a:lstStyle/>
        <a:p>
          <a:endParaRPr lang="en-US"/>
        </a:p>
      </dgm:t>
    </dgm:pt>
    <dgm:pt modelId="{51BDB504-CC2F-4DBD-9CB2-01C908802DC7}" type="sibTrans" cxnId="{C7D015EB-91E5-4884-B1F1-D72CFB9A46B1}">
      <dgm:prSet/>
      <dgm:spPr/>
      <dgm:t>
        <a:bodyPr/>
        <a:lstStyle/>
        <a:p>
          <a:endParaRPr lang="en-US"/>
        </a:p>
      </dgm:t>
    </dgm:pt>
    <dgm:pt modelId="{14BAD920-64B0-48E8-B304-1E85561B6651}">
      <dgm:prSet phldrT="[Text]" custT="1"/>
      <dgm:spPr/>
      <dgm:t>
        <a:bodyPr/>
        <a:lstStyle/>
        <a:p>
          <a:r>
            <a:rPr lang="en-US" sz="2400" dirty="0"/>
            <a:t>Vast majority of doctors: no professionalism issues</a:t>
          </a:r>
        </a:p>
      </dgm:t>
    </dgm:pt>
    <dgm:pt modelId="{655BEECC-209F-453B-95F7-52EF458140CF}" type="parTrans" cxnId="{CCE7EAF5-1853-4E85-A3BB-38AF03802668}">
      <dgm:prSet/>
      <dgm:spPr/>
      <dgm:t>
        <a:bodyPr/>
        <a:lstStyle/>
        <a:p>
          <a:endParaRPr lang="en-US"/>
        </a:p>
      </dgm:t>
    </dgm:pt>
    <dgm:pt modelId="{26A92E36-FE37-4ED3-B3AE-7786E766C688}" type="sibTrans" cxnId="{CCE7EAF5-1853-4E85-A3BB-38AF03802668}">
      <dgm:prSet/>
      <dgm:spPr/>
      <dgm:t>
        <a:bodyPr/>
        <a:lstStyle/>
        <a:p>
          <a:endParaRPr lang="en-US"/>
        </a:p>
      </dgm:t>
    </dgm:pt>
    <dgm:pt modelId="{3B1DC396-B975-4B1B-B6DC-4CC84DC5E9F2}">
      <dgm:prSet custT="1"/>
      <dgm:spPr/>
      <dgm:t>
        <a:bodyPr/>
        <a:lstStyle/>
        <a:p>
          <a:r>
            <a:rPr lang="en-US" sz="2400" dirty="0"/>
            <a:t>Single ‘unprofessional’ incident</a:t>
          </a:r>
        </a:p>
      </dgm:t>
    </dgm:pt>
    <dgm:pt modelId="{6DC306AE-CDCE-4942-B3C9-34ADD8AD527D}" type="parTrans" cxnId="{12EE7EF1-FA1D-400E-BC27-9BE81EA5D567}">
      <dgm:prSet/>
      <dgm:spPr/>
      <dgm:t>
        <a:bodyPr/>
        <a:lstStyle/>
        <a:p>
          <a:endParaRPr lang="en-US"/>
        </a:p>
      </dgm:t>
    </dgm:pt>
    <dgm:pt modelId="{17A34266-3322-4668-9C37-C712E40494AC}" type="sibTrans" cxnId="{12EE7EF1-FA1D-400E-BC27-9BE81EA5D567}">
      <dgm:prSet/>
      <dgm:spPr/>
      <dgm:t>
        <a:bodyPr/>
        <a:lstStyle/>
        <a:p>
          <a:endParaRPr lang="en-US"/>
        </a:p>
      </dgm:t>
    </dgm:pt>
    <dgm:pt modelId="{F75178E6-619B-4EAD-B8E6-8888BF306A9E}">
      <dgm:prSet custT="1"/>
      <dgm:spPr/>
      <dgm:t>
        <a:bodyPr/>
        <a:lstStyle/>
        <a:p>
          <a:r>
            <a:rPr lang="en-US" sz="2400" dirty="0"/>
            <a:t>Apparent pattern</a:t>
          </a:r>
        </a:p>
      </dgm:t>
    </dgm:pt>
    <dgm:pt modelId="{3110EDCB-6D62-4831-97A1-349227766A6B}" type="parTrans" cxnId="{43C12554-A5E1-4652-8BD3-F26414EC648A}">
      <dgm:prSet/>
      <dgm:spPr/>
      <dgm:t>
        <a:bodyPr/>
        <a:lstStyle/>
        <a:p>
          <a:endParaRPr lang="en-US"/>
        </a:p>
      </dgm:t>
    </dgm:pt>
    <dgm:pt modelId="{EB7602DD-5BDB-408F-ACDC-38D87195B17C}" type="sibTrans" cxnId="{43C12554-A5E1-4652-8BD3-F26414EC648A}">
      <dgm:prSet/>
      <dgm:spPr/>
      <dgm:t>
        <a:bodyPr/>
        <a:lstStyle/>
        <a:p>
          <a:endParaRPr lang="en-US"/>
        </a:p>
      </dgm:t>
    </dgm:pt>
    <dgm:pt modelId="{2594F092-CD54-437C-BDBA-F42A9BADB496}">
      <dgm:prSet custT="1"/>
      <dgm:spPr/>
      <dgm:t>
        <a:bodyPr/>
        <a:lstStyle/>
        <a:p>
          <a:r>
            <a:rPr lang="en-US" sz="2400" dirty="0"/>
            <a:t>Pattern persists</a:t>
          </a:r>
        </a:p>
      </dgm:t>
    </dgm:pt>
    <dgm:pt modelId="{33D13D58-659D-4D9C-8203-E137A507DC6D}" type="parTrans" cxnId="{36529E49-9379-4C19-93B1-FE223935F6DA}">
      <dgm:prSet/>
      <dgm:spPr/>
      <dgm:t>
        <a:bodyPr/>
        <a:lstStyle/>
        <a:p>
          <a:endParaRPr lang="en-US"/>
        </a:p>
      </dgm:t>
    </dgm:pt>
    <dgm:pt modelId="{5102FF3B-F1B6-4197-B83A-36C7CEA4C0B3}" type="sibTrans" cxnId="{36529E49-9379-4C19-93B1-FE223935F6DA}">
      <dgm:prSet/>
      <dgm:spPr/>
      <dgm:t>
        <a:bodyPr/>
        <a:lstStyle/>
        <a:p>
          <a:endParaRPr lang="en-US"/>
        </a:p>
      </dgm:t>
    </dgm:pt>
    <dgm:pt modelId="{948F9129-5F51-47E3-AB09-6473F772EC2D}" type="pres">
      <dgm:prSet presAssocID="{83CB4946-D611-4DCD-AEED-A1481FD45396}" presName="Name0" presStyleCnt="0">
        <dgm:presLayoutVars>
          <dgm:dir/>
          <dgm:animLvl val="lvl"/>
          <dgm:resizeHandles val="exact"/>
        </dgm:presLayoutVars>
      </dgm:prSet>
      <dgm:spPr/>
    </dgm:pt>
    <dgm:pt modelId="{F4C5B603-1B8D-41F1-A0E2-5347FFC5930B}" type="pres">
      <dgm:prSet presAssocID="{62185178-19FE-4F28-8E1E-E39B5CDEE56F}" presName="Name8" presStyleCnt="0"/>
      <dgm:spPr/>
    </dgm:pt>
    <dgm:pt modelId="{EBB01AFC-2E86-485D-93BA-A2CDDE923E4F}" type="pres">
      <dgm:prSet presAssocID="{62185178-19FE-4F28-8E1E-E39B5CDEE56F}" presName="level" presStyleLbl="node1" presStyleIdx="0" presStyleCnt="5" custLinFactNeighborY="1583">
        <dgm:presLayoutVars>
          <dgm:chMax val="1"/>
          <dgm:bulletEnabled val="1"/>
        </dgm:presLayoutVars>
      </dgm:prSet>
      <dgm:spPr/>
      <dgm:t>
        <a:bodyPr/>
        <a:lstStyle/>
        <a:p>
          <a:endParaRPr lang="en-GB"/>
        </a:p>
      </dgm:t>
    </dgm:pt>
    <dgm:pt modelId="{17C7F9A7-6516-49F7-9689-253246656C4C}" type="pres">
      <dgm:prSet presAssocID="{62185178-19FE-4F28-8E1E-E39B5CDEE56F}" presName="levelTx" presStyleLbl="revTx" presStyleIdx="0" presStyleCnt="0">
        <dgm:presLayoutVars>
          <dgm:chMax val="1"/>
          <dgm:bulletEnabled val="1"/>
        </dgm:presLayoutVars>
      </dgm:prSet>
      <dgm:spPr/>
      <dgm:t>
        <a:bodyPr/>
        <a:lstStyle/>
        <a:p>
          <a:endParaRPr lang="en-GB"/>
        </a:p>
      </dgm:t>
    </dgm:pt>
    <dgm:pt modelId="{BB6B96E6-22BB-401A-AEB5-88236391555B}" type="pres">
      <dgm:prSet presAssocID="{2594F092-CD54-437C-BDBA-F42A9BADB496}" presName="Name8" presStyleCnt="0"/>
      <dgm:spPr/>
    </dgm:pt>
    <dgm:pt modelId="{38D5A442-5795-4C0D-B685-C5449266DF91}" type="pres">
      <dgm:prSet presAssocID="{2594F092-CD54-437C-BDBA-F42A9BADB496}" presName="level" presStyleLbl="node1" presStyleIdx="1" presStyleCnt="5" custAng="0">
        <dgm:presLayoutVars>
          <dgm:chMax val="1"/>
          <dgm:bulletEnabled val="1"/>
        </dgm:presLayoutVars>
      </dgm:prSet>
      <dgm:spPr/>
      <dgm:t>
        <a:bodyPr/>
        <a:lstStyle/>
        <a:p>
          <a:endParaRPr lang="en-GB"/>
        </a:p>
      </dgm:t>
    </dgm:pt>
    <dgm:pt modelId="{E41BFA71-CC4D-4762-BEEE-B54FED9AB5F5}" type="pres">
      <dgm:prSet presAssocID="{2594F092-CD54-437C-BDBA-F42A9BADB496}" presName="levelTx" presStyleLbl="revTx" presStyleIdx="0" presStyleCnt="0">
        <dgm:presLayoutVars>
          <dgm:chMax val="1"/>
          <dgm:bulletEnabled val="1"/>
        </dgm:presLayoutVars>
      </dgm:prSet>
      <dgm:spPr/>
      <dgm:t>
        <a:bodyPr/>
        <a:lstStyle/>
        <a:p>
          <a:endParaRPr lang="en-GB"/>
        </a:p>
      </dgm:t>
    </dgm:pt>
    <dgm:pt modelId="{07DE22D3-7B0B-4A84-9BBF-382627725D53}" type="pres">
      <dgm:prSet presAssocID="{F75178E6-619B-4EAD-B8E6-8888BF306A9E}" presName="Name8" presStyleCnt="0"/>
      <dgm:spPr/>
    </dgm:pt>
    <dgm:pt modelId="{A08193C2-442F-46D4-9B1B-FC9B3215C9C5}" type="pres">
      <dgm:prSet presAssocID="{F75178E6-619B-4EAD-B8E6-8888BF306A9E}" presName="level" presStyleLbl="node1" presStyleIdx="2" presStyleCnt="5" custAng="0">
        <dgm:presLayoutVars>
          <dgm:chMax val="1"/>
          <dgm:bulletEnabled val="1"/>
        </dgm:presLayoutVars>
      </dgm:prSet>
      <dgm:spPr/>
      <dgm:t>
        <a:bodyPr/>
        <a:lstStyle/>
        <a:p>
          <a:endParaRPr lang="en-GB"/>
        </a:p>
      </dgm:t>
    </dgm:pt>
    <dgm:pt modelId="{85B953B2-17FF-4B19-B878-92FF9CF5F5A4}" type="pres">
      <dgm:prSet presAssocID="{F75178E6-619B-4EAD-B8E6-8888BF306A9E}" presName="levelTx" presStyleLbl="revTx" presStyleIdx="0" presStyleCnt="0">
        <dgm:presLayoutVars>
          <dgm:chMax val="1"/>
          <dgm:bulletEnabled val="1"/>
        </dgm:presLayoutVars>
      </dgm:prSet>
      <dgm:spPr/>
      <dgm:t>
        <a:bodyPr/>
        <a:lstStyle/>
        <a:p>
          <a:endParaRPr lang="en-GB"/>
        </a:p>
      </dgm:t>
    </dgm:pt>
    <dgm:pt modelId="{B9EE75CC-9317-46C2-B65A-0C37F41B0942}" type="pres">
      <dgm:prSet presAssocID="{3B1DC396-B975-4B1B-B6DC-4CC84DC5E9F2}" presName="Name8" presStyleCnt="0"/>
      <dgm:spPr/>
    </dgm:pt>
    <dgm:pt modelId="{50F8A3EE-75CA-4DB9-A42A-57C58D3C1FAF}" type="pres">
      <dgm:prSet presAssocID="{3B1DC396-B975-4B1B-B6DC-4CC84DC5E9F2}" presName="level" presStyleLbl="node1" presStyleIdx="3" presStyleCnt="5" custAng="0">
        <dgm:presLayoutVars>
          <dgm:chMax val="1"/>
          <dgm:bulletEnabled val="1"/>
        </dgm:presLayoutVars>
      </dgm:prSet>
      <dgm:spPr/>
      <dgm:t>
        <a:bodyPr/>
        <a:lstStyle/>
        <a:p>
          <a:endParaRPr lang="en-GB"/>
        </a:p>
      </dgm:t>
    </dgm:pt>
    <dgm:pt modelId="{0D08460C-1185-4492-B53B-E77AB311C438}" type="pres">
      <dgm:prSet presAssocID="{3B1DC396-B975-4B1B-B6DC-4CC84DC5E9F2}" presName="levelTx" presStyleLbl="revTx" presStyleIdx="0" presStyleCnt="0">
        <dgm:presLayoutVars>
          <dgm:chMax val="1"/>
          <dgm:bulletEnabled val="1"/>
        </dgm:presLayoutVars>
      </dgm:prSet>
      <dgm:spPr/>
      <dgm:t>
        <a:bodyPr/>
        <a:lstStyle/>
        <a:p>
          <a:endParaRPr lang="en-GB"/>
        </a:p>
      </dgm:t>
    </dgm:pt>
    <dgm:pt modelId="{06F79D91-E712-44B5-96F2-B5DE42C094F6}" type="pres">
      <dgm:prSet presAssocID="{14BAD920-64B0-48E8-B304-1E85561B6651}" presName="Name8" presStyleCnt="0"/>
      <dgm:spPr/>
    </dgm:pt>
    <dgm:pt modelId="{29EE9A4D-F2BB-4FEA-BA6C-3B4BCDBFAF23}" type="pres">
      <dgm:prSet presAssocID="{14BAD920-64B0-48E8-B304-1E85561B6651}" presName="level" presStyleLbl="node1" presStyleIdx="4" presStyleCnt="5" custAng="0">
        <dgm:presLayoutVars>
          <dgm:chMax val="1"/>
          <dgm:bulletEnabled val="1"/>
        </dgm:presLayoutVars>
      </dgm:prSet>
      <dgm:spPr/>
      <dgm:t>
        <a:bodyPr/>
        <a:lstStyle/>
        <a:p>
          <a:endParaRPr lang="en-GB"/>
        </a:p>
      </dgm:t>
    </dgm:pt>
    <dgm:pt modelId="{87068808-B6CA-4196-AA5B-4EEC2A887184}" type="pres">
      <dgm:prSet presAssocID="{14BAD920-64B0-48E8-B304-1E85561B6651}" presName="levelTx" presStyleLbl="revTx" presStyleIdx="0" presStyleCnt="0">
        <dgm:presLayoutVars>
          <dgm:chMax val="1"/>
          <dgm:bulletEnabled val="1"/>
        </dgm:presLayoutVars>
      </dgm:prSet>
      <dgm:spPr/>
      <dgm:t>
        <a:bodyPr/>
        <a:lstStyle/>
        <a:p>
          <a:endParaRPr lang="en-GB"/>
        </a:p>
      </dgm:t>
    </dgm:pt>
  </dgm:ptLst>
  <dgm:cxnLst>
    <dgm:cxn modelId="{A02909F8-F409-42D9-93DB-F419AA4EED2B}" type="presOf" srcId="{F75178E6-619B-4EAD-B8E6-8888BF306A9E}" destId="{85B953B2-17FF-4B19-B878-92FF9CF5F5A4}" srcOrd="1" destOrd="0" presId="urn:microsoft.com/office/officeart/2005/8/layout/pyramid1"/>
    <dgm:cxn modelId="{36529E49-9379-4C19-93B1-FE223935F6DA}" srcId="{83CB4946-D611-4DCD-AEED-A1481FD45396}" destId="{2594F092-CD54-437C-BDBA-F42A9BADB496}" srcOrd="1" destOrd="0" parTransId="{33D13D58-659D-4D9C-8203-E137A507DC6D}" sibTransId="{5102FF3B-F1B6-4197-B83A-36C7CEA4C0B3}"/>
    <dgm:cxn modelId="{8413F3DA-99BB-451F-854C-47F350971899}" type="presOf" srcId="{83CB4946-D611-4DCD-AEED-A1481FD45396}" destId="{948F9129-5F51-47E3-AB09-6473F772EC2D}" srcOrd="0" destOrd="0" presId="urn:microsoft.com/office/officeart/2005/8/layout/pyramid1"/>
    <dgm:cxn modelId="{CED7A396-0437-448A-9CB4-671E41DD5FA6}" type="presOf" srcId="{62185178-19FE-4F28-8E1E-E39B5CDEE56F}" destId="{17C7F9A7-6516-49F7-9689-253246656C4C}" srcOrd="1" destOrd="0" presId="urn:microsoft.com/office/officeart/2005/8/layout/pyramid1"/>
    <dgm:cxn modelId="{F8D85FED-670B-4A68-B6FE-159BFBC75427}" type="presOf" srcId="{62185178-19FE-4F28-8E1E-E39B5CDEE56F}" destId="{EBB01AFC-2E86-485D-93BA-A2CDDE923E4F}" srcOrd="0" destOrd="0" presId="urn:microsoft.com/office/officeart/2005/8/layout/pyramid1"/>
    <dgm:cxn modelId="{12EE7EF1-FA1D-400E-BC27-9BE81EA5D567}" srcId="{83CB4946-D611-4DCD-AEED-A1481FD45396}" destId="{3B1DC396-B975-4B1B-B6DC-4CC84DC5E9F2}" srcOrd="3" destOrd="0" parTransId="{6DC306AE-CDCE-4942-B3C9-34ADD8AD527D}" sibTransId="{17A34266-3322-4668-9C37-C712E40494AC}"/>
    <dgm:cxn modelId="{B1CADD95-D0E4-4E54-B1B9-F37E1A999340}" type="presOf" srcId="{14BAD920-64B0-48E8-B304-1E85561B6651}" destId="{29EE9A4D-F2BB-4FEA-BA6C-3B4BCDBFAF23}" srcOrd="0" destOrd="0" presId="urn:microsoft.com/office/officeart/2005/8/layout/pyramid1"/>
    <dgm:cxn modelId="{DEE8D978-332B-4326-AA95-FFD32C8D189D}" type="presOf" srcId="{3B1DC396-B975-4B1B-B6DC-4CC84DC5E9F2}" destId="{0D08460C-1185-4492-B53B-E77AB311C438}" srcOrd="1" destOrd="0" presId="urn:microsoft.com/office/officeart/2005/8/layout/pyramid1"/>
    <dgm:cxn modelId="{4E8B2AD6-FD66-4CC9-B788-6E031AB5C5E1}" type="presOf" srcId="{2594F092-CD54-437C-BDBA-F42A9BADB496}" destId="{38D5A442-5795-4C0D-B685-C5449266DF91}" srcOrd="0" destOrd="0" presId="urn:microsoft.com/office/officeart/2005/8/layout/pyramid1"/>
    <dgm:cxn modelId="{C7D015EB-91E5-4884-B1F1-D72CFB9A46B1}" srcId="{83CB4946-D611-4DCD-AEED-A1481FD45396}" destId="{62185178-19FE-4F28-8E1E-E39B5CDEE56F}" srcOrd="0" destOrd="0" parTransId="{9DC26E04-D801-4006-BEE3-B1988FDB4872}" sibTransId="{51BDB504-CC2F-4DBD-9CB2-01C908802DC7}"/>
    <dgm:cxn modelId="{FE58FC21-9875-43C0-9774-C00C906161A9}" type="presOf" srcId="{F75178E6-619B-4EAD-B8E6-8888BF306A9E}" destId="{A08193C2-442F-46D4-9B1B-FC9B3215C9C5}" srcOrd="0" destOrd="0" presId="urn:microsoft.com/office/officeart/2005/8/layout/pyramid1"/>
    <dgm:cxn modelId="{B9A71B8D-D919-4C5F-8911-0B1AB4346965}" type="presOf" srcId="{2594F092-CD54-437C-BDBA-F42A9BADB496}" destId="{E41BFA71-CC4D-4762-BEEE-B54FED9AB5F5}" srcOrd="1" destOrd="0" presId="urn:microsoft.com/office/officeart/2005/8/layout/pyramid1"/>
    <dgm:cxn modelId="{43C12554-A5E1-4652-8BD3-F26414EC648A}" srcId="{83CB4946-D611-4DCD-AEED-A1481FD45396}" destId="{F75178E6-619B-4EAD-B8E6-8888BF306A9E}" srcOrd="2" destOrd="0" parTransId="{3110EDCB-6D62-4831-97A1-349227766A6B}" sibTransId="{EB7602DD-5BDB-408F-ACDC-38D87195B17C}"/>
    <dgm:cxn modelId="{7C110045-9F91-4A80-A94B-2815B199EA67}" type="presOf" srcId="{14BAD920-64B0-48E8-B304-1E85561B6651}" destId="{87068808-B6CA-4196-AA5B-4EEC2A887184}" srcOrd="1" destOrd="0" presId="urn:microsoft.com/office/officeart/2005/8/layout/pyramid1"/>
    <dgm:cxn modelId="{F19DC618-A675-4E9A-A85F-E7DFA2726CF2}" type="presOf" srcId="{3B1DC396-B975-4B1B-B6DC-4CC84DC5E9F2}" destId="{50F8A3EE-75CA-4DB9-A42A-57C58D3C1FAF}" srcOrd="0" destOrd="0" presId="urn:microsoft.com/office/officeart/2005/8/layout/pyramid1"/>
    <dgm:cxn modelId="{CCE7EAF5-1853-4E85-A3BB-38AF03802668}" srcId="{83CB4946-D611-4DCD-AEED-A1481FD45396}" destId="{14BAD920-64B0-48E8-B304-1E85561B6651}" srcOrd="4" destOrd="0" parTransId="{655BEECC-209F-453B-95F7-52EF458140CF}" sibTransId="{26A92E36-FE37-4ED3-B3AE-7786E766C688}"/>
    <dgm:cxn modelId="{7538BED3-E367-427A-9720-CABF30A626B8}" type="presParOf" srcId="{948F9129-5F51-47E3-AB09-6473F772EC2D}" destId="{F4C5B603-1B8D-41F1-A0E2-5347FFC5930B}" srcOrd="0" destOrd="0" presId="urn:microsoft.com/office/officeart/2005/8/layout/pyramid1"/>
    <dgm:cxn modelId="{9AD3A591-BAF3-4094-A949-9EE8A6DC4B6C}" type="presParOf" srcId="{F4C5B603-1B8D-41F1-A0E2-5347FFC5930B}" destId="{EBB01AFC-2E86-485D-93BA-A2CDDE923E4F}" srcOrd="0" destOrd="0" presId="urn:microsoft.com/office/officeart/2005/8/layout/pyramid1"/>
    <dgm:cxn modelId="{395B4383-25C7-45BE-856A-BC7594BADB5A}" type="presParOf" srcId="{F4C5B603-1B8D-41F1-A0E2-5347FFC5930B}" destId="{17C7F9A7-6516-49F7-9689-253246656C4C}" srcOrd="1" destOrd="0" presId="urn:microsoft.com/office/officeart/2005/8/layout/pyramid1"/>
    <dgm:cxn modelId="{7C3365B1-5F54-47DA-AD77-BD95BF498E53}" type="presParOf" srcId="{948F9129-5F51-47E3-AB09-6473F772EC2D}" destId="{BB6B96E6-22BB-401A-AEB5-88236391555B}" srcOrd="1" destOrd="0" presId="urn:microsoft.com/office/officeart/2005/8/layout/pyramid1"/>
    <dgm:cxn modelId="{FCDF695E-2C16-4F93-9DDB-D52806E61AB9}" type="presParOf" srcId="{BB6B96E6-22BB-401A-AEB5-88236391555B}" destId="{38D5A442-5795-4C0D-B685-C5449266DF91}" srcOrd="0" destOrd="0" presId="urn:microsoft.com/office/officeart/2005/8/layout/pyramid1"/>
    <dgm:cxn modelId="{2C40B145-2FD5-4EDC-82A4-5A536EA08763}" type="presParOf" srcId="{BB6B96E6-22BB-401A-AEB5-88236391555B}" destId="{E41BFA71-CC4D-4762-BEEE-B54FED9AB5F5}" srcOrd="1" destOrd="0" presId="urn:microsoft.com/office/officeart/2005/8/layout/pyramid1"/>
    <dgm:cxn modelId="{AD23CB57-0201-4AE6-A8D7-F53B4B08FA4D}" type="presParOf" srcId="{948F9129-5F51-47E3-AB09-6473F772EC2D}" destId="{07DE22D3-7B0B-4A84-9BBF-382627725D53}" srcOrd="2" destOrd="0" presId="urn:microsoft.com/office/officeart/2005/8/layout/pyramid1"/>
    <dgm:cxn modelId="{7CBAF53F-F998-461F-A614-DFF1BAF9C8EA}" type="presParOf" srcId="{07DE22D3-7B0B-4A84-9BBF-382627725D53}" destId="{A08193C2-442F-46D4-9B1B-FC9B3215C9C5}" srcOrd="0" destOrd="0" presId="urn:microsoft.com/office/officeart/2005/8/layout/pyramid1"/>
    <dgm:cxn modelId="{F023763C-C166-4C9D-85C6-F7B56AFFFA0D}" type="presParOf" srcId="{07DE22D3-7B0B-4A84-9BBF-382627725D53}" destId="{85B953B2-17FF-4B19-B878-92FF9CF5F5A4}" srcOrd="1" destOrd="0" presId="urn:microsoft.com/office/officeart/2005/8/layout/pyramid1"/>
    <dgm:cxn modelId="{7ADD9E2F-E76E-4E80-A164-357538721C7F}" type="presParOf" srcId="{948F9129-5F51-47E3-AB09-6473F772EC2D}" destId="{B9EE75CC-9317-46C2-B65A-0C37F41B0942}" srcOrd="3" destOrd="0" presId="urn:microsoft.com/office/officeart/2005/8/layout/pyramid1"/>
    <dgm:cxn modelId="{633960FC-FC26-46AF-8C96-41396BB53144}" type="presParOf" srcId="{B9EE75CC-9317-46C2-B65A-0C37F41B0942}" destId="{50F8A3EE-75CA-4DB9-A42A-57C58D3C1FAF}" srcOrd="0" destOrd="0" presId="urn:microsoft.com/office/officeart/2005/8/layout/pyramid1"/>
    <dgm:cxn modelId="{30A7CD33-F6E7-4651-8FE5-5F7129836727}" type="presParOf" srcId="{B9EE75CC-9317-46C2-B65A-0C37F41B0942}" destId="{0D08460C-1185-4492-B53B-E77AB311C438}" srcOrd="1" destOrd="0" presId="urn:microsoft.com/office/officeart/2005/8/layout/pyramid1"/>
    <dgm:cxn modelId="{5A4E71B1-66D0-4584-8ECE-3399E5F8F9A2}" type="presParOf" srcId="{948F9129-5F51-47E3-AB09-6473F772EC2D}" destId="{06F79D91-E712-44B5-96F2-B5DE42C094F6}" srcOrd="4" destOrd="0" presId="urn:microsoft.com/office/officeart/2005/8/layout/pyramid1"/>
    <dgm:cxn modelId="{E2324C07-1C3E-45A2-BB6A-9E94EBED03DB}" type="presParOf" srcId="{06F79D91-E712-44B5-96F2-B5DE42C094F6}" destId="{29EE9A4D-F2BB-4FEA-BA6C-3B4BCDBFAF23}" srcOrd="0" destOrd="0" presId="urn:microsoft.com/office/officeart/2005/8/layout/pyramid1"/>
    <dgm:cxn modelId="{8176145C-095E-4D41-9919-8D3160031A38}" type="presParOf" srcId="{06F79D91-E712-44B5-96F2-B5DE42C094F6}" destId="{87068808-B6CA-4196-AA5B-4EEC2A88718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19E62-D3BE-44D8-9B4F-FCFE4E37356F}" type="doc">
      <dgm:prSet loTypeId="urn:microsoft.com/office/officeart/2005/8/layout/equation2" loCatId="process" qsTypeId="urn:microsoft.com/office/officeart/2005/8/quickstyle/3d5" qsCatId="3D" csTypeId="urn:microsoft.com/office/officeart/2005/8/colors/accent1_2" csCatId="accent1" phldr="1"/>
      <dgm:spPr/>
    </dgm:pt>
    <dgm:pt modelId="{66C4F2E7-709F-4D0F-9F6B-DBC5310A2A12}">
      <dgm:prSet phldrT="[Text]"/>
      <dgm:spPr/>
      <dgm:t>
        <a:bodyPr/>
        <a:lstStyle/>
        <a:p>
          <a:r>
            <a:rPr lang="en-US" dirty="0"/>
            <a:t>Cost</a:t>
          </a:r>
        </a:p>
      </dgm:t>
    </dgm:pt>
    <dgm:pt modelId="{B2B1C1E3-C4CC-4235-8F1D-821D198E42BF}" type="parTrans" cxnId="{C4D7B004-5BDF-47EC-AF52-BB872314E0C4}">
      <dgm:prSet/>
      <dgm:spPr/>
      <dgm:t>
        <a:bodyPr/>
        <a:lstStyle/>
        <a:p>
          <a:endParaRPr lang="en-US"/>
        </a:p>
      </dgm:t>
    </dgm:pt>
    <dgm:pt modelId="{2BA6E8DA-B76D-4632-85DF-7E84361114A3}" type="sibTrans" cxnId="{C4D7B004-5BDF-47EC-AF52-BB872314E0C4}">
      <dgm:prSet/>
      <dgm:spPr/>
      <dgm:t>
        <a:bodyPr/>
        <a:lstStyle/>
        <a:p>
          <a:endParaRPr lang="en-US"/>
        </a:p>
      </dgm:t>
    </dgm:pt>
    <dgm:pt modelId="{31B96118-D17A-4816-B348-ECDD40F7FBF6}">
      <dgm:prSet phldrT="[Text]"/>
      <dgm:spPr/>
      <dgm:t>
        <a:bodyPr/>
        <a:lstStyle/>
        <a:p>
          <a:r>
            <a:rPr lang="en-US" dirty="0"/>
            <a:t>Time</a:t>
          </a:r>
        </a:p>
      </dgm:t>
    </dgm:pt>
    <dgm:pt modelId="{BC3E01DA-0DA0-4A78-AF45-306DED3258A2}" type="parTrans" cxnId="{DFF3399B-ECA3-4B2A-B826-1763D4DF6ED5}">
      <dgm:prSet/>
      <dgm:spPr/>
      <dgm:t>
        <a:bodyPr/>
        <a:lstStyle/>
        <a:p>
          <a:endParaRPr lang="en-US"/>
        </a:p>
      </dgm:t>
    </dgm:pt>
    <dgm:pt modelId="{D4F97BEC-0DD6-403D-8F76-30965ECB50E7}" type="sibTrans" cxnId="{DFF3399B-ECA3-4B2A-B826-1763D4DF6ED5}">
      <dgm:prSet/>
      <dgm:spPr/>
      <dgm:t>
        <a:bodyPr/>
        <a:lstStyle/>
        <a:p>
          <a:endParaRPr lang="en-US"/>
        </a:p>
      </dgm:t>
    </dgm:pt>
    <dgm:pt modelId="{D2715BCB-CA45-451C-B637-DEF86CCB6DDB}">
      <dgm:prSet phldrT="[Text]"/>
      <dgm:spPr/>
      <dgm:t>
        <a:bodyPr/>
        <a:lstStyle/>
        <a:p>
          <a:r>
            <a:rPr lang="en-US" dirty="0"/>
            <a:t>Formalizing a response</a:t>
          </a:r>
        </a:p>
      </dgm:t>
    </dgm:pt>
    <dgm:pt modelId="{4618EDE9-2955-41B0-BD47-DA69AE34EB17}" type="sibTrans" cxnId="{6C26B780-A114-461F-BDD7-74F5BE8162C7}">
      <dgm:prSet/>
      <dgm:spPr/>
      <dgm:t>
        <a:bodyPr/>
        <a:lstStyle/>
        <a:p>
          <a:endParaRPr lang="en-US"/>
        </a:p>
      </dgm:t>
    </dgm:pt>
    <dgm:pt modelId="{6C35028C-63CB-4A37-867A-FD5703D58AF4}" type="parTrans" cxnId="{6C26B780-A114-461F-BDD7-74F5BE8162C7}">
      <dgm:prSet/>
      <dgm:spPr/>
      <dgm:t>
        <a:bodyPr/>
        <a:lstStyle/>
        <a:p>
          <a:endParaRPr lang="en-US"/>
        </a:p>
      </dgm:t>
    </dgm:pt>
    <dgm:pt modelId="{FC88F961-1D6A-4236-B5D4-04078367B580}" type="pres">
      <dgm:prSet presAssocID="{F6919E62-D3BE-44D8-9B4F-FCFE4E37356F}" presName="Name0" presStyleCnt="0">
        <dgm:presLayoutVars>
          <dgm:dir/>
          <dgm:resizeHandles val="exact"/>
        </dgm:presLayoutVars>
      </dgm:prSet>
      <dgm:spPr/>
    </dgm:pt>
    <dgm:pt modelId="{E0F0C0CF-9AE0-4005-B26C-CEEBA47807BB}" type="pres">
      <dgm:prSet presAssocID="{F6919E62-D3BE-44D8-9B4F-FCFE4E37356F}" presName="vNodes" presStyleCnt="0"/>
      <dgm:spPr/>
    </dgm:pt>
    <dgm:pt modelId="{3FF87A19-6292-4B8D-900B-DDCB3C3260C0}" type="pres">
      <dgm:prSet presAssocID="{66C4F2E7-709F-4D0F-9F6B-DBC5310A2A12}" presName="node" presStyleLbl="node1" presStyleIdx="0" presStyleCnt="3" custLinFactNeighborX="8260" custLinFactNeighborY="42732">
        <dgm:presLayoutVars>
          <dgm:bulletEnabled val="1"/>
        </dgm:presLayoutVars>
      </dgm:prSet>
      <dgm:spPr/>
      <dgm:t>
        <a:bodyPr/>
        <a:lstStyle/>
        <a:p>
          <a:endParaRPr lang="en-GB"/>
        </a:p>
      </dgm:t>
    </dgm:pt>
    <dgm:pt modelId="{82482E08-A870-43C2-9B53-68E3ACB0BDC2}" type="pres">
      <dgm:prSet presAssocID="{2BA6E8DA-B76D-4632-85DF-7E84361114A3}" presName="spacerT" presStyleCnt="0"/>
      <dgm:spPr/>
    </dgm:pt>
    <dgm:pt modelId="{B87B0158-905D-4C35-BFA9-1636CA2C5726}" type="pres">
      <dgm:prSet presAssocID="{2BA6E8DA-B76D-4632-85DF-7E84361114A3}" presName="sibTrans" presStyleLbl="sibTrans2D1" presStyleIdx="0" presStyleCnt="2"/>
      <dgm:spPr/>
      <dgm:t>
        <a:bodyPr/>
        <a:lstStyle/>
        <a:p>
          <a:endParaRPr lang="en-GB"/>
        </a:p>
      </dgm:t>
    </dgm:pt>
    <dgm:pt modelId="{E34B617C-FB7A-4D0A-A864-9F1CA758C88F}" type="pres">
      <dgm:prSet presAssocID="{2BA6E8DA-B76D-4632-85DF-7E84361114A3}" presName="spacerB" presStyleCnt="0"/>
      <dgm:spPr/>
    </dgm:pt>
    <dgm:pt modelId="{94E08ACA-5EA1-4492-9F5F-D37241D35F65}" type="pres">
      <dgm:prSet presAssocID="{31B96118-D17A-4816-B348-ECDD40F7FBF6}" presName="node" presStyleLbl="node1" presStyleIdx="1" presStyleCnt="3">
        <dgm:presLayoutVars>
          <dgm:bulletEnabled val="1"/>
        </dgm:presLayoutVars>
      </dgm:prSet>
      <dgm:spPr/>
      <dgm:t>
        <a:bodyPr/>
        <a:lstStyle/>
        <a:p>
          <a:endParaRPr lang="en-GB"/>
        </a:p>
      </dgm:t>
    </dgm:pt>
    <dgm:pt modelId="{F7E46059-AB0D-44AD-9D90-A62E5EDBEB37}" type="pres">
      <dgm:prSet presAssocID="{F6919E62-D3BE-44D8-9B4F-FCFE4E37356F}" presName="sibTransLast" presStyleLbl="sibTrans2D1" presStyleIdx="1" presStyleCnt="2"/>
      <dgm:spPr/>
      <dgm:t>
        <a:bodyPr/>
        <a:lstStyle/>
        <a:p>
          <a:endParaRPr lang="en-GB"/>
        </a:p>
      </dgm:t>
    </dgm:pt>
    <dgm:pt modelId="{4929ADDA-B49E-49BD-BD90-89F91F616E94}" type="pres">
      <dgm:prSet presAssocID="{F6919E62-D3BE-44D8-9B4F-FCFE4E37356F}" presName="connectorText" presStyleLbl="sibTrans2D1" presStyleIdx="1" presStyleCnt="2"/>
      <dgm:spPr/>
      <dgm:t>
        <a:bodyPr/>
        <a:lstStyle/>
        <a:p>
          <a:endParaRPr lang="en-GB"/>
        </a:p>
      </dgm:t>
    </dgm:pt>
    <dgm:pt modelId="{830DBE15-BCF4-43B9-9DDB-F478DF0EE35B}" type="pres">
      <dgm:prSet presAssocID="{F6919E62-D3BE-44D8-9B4F-FCFE4E37356F}" presName="lastNode" presStyleLbl="node1" presStyleIdx="2" presStyleCnt="3">
        <dgm:presLayoutVars>
          <dgm:bulletEnabled val="1"/>
        </dgm:presLayoutVars>
      </dgm:prSet>
      <dgm:spPr/>
      <dgm:t>
        <a:bodyPr/>
        <a:lstStyle/>
        <a:p>
          <a:endParaRPr lang="en-GB"/>
        </a:p>
      </dgm:t>
    </dgm:pt>
  </dgm:ptLst>
  <dgm:cxnLst>
    <dgm:cxn modelId="{7780327A-EB49-43E2-BC38-4BC42CF477AC}" type="presOf" srcId="{D4F97BEC-0DD6-403D-8F76-30965ECB50E7}" destId="{4929ADDA-B49E-49BD-BD90-89F91F616E94}" srcOrd="1" destOrd="0" presId="urn:microsoft.com/office/officeart/2005/8/layout/equation2"/>
    <dgm:cxn modelId="{E395CEA3-F073-41BA-AFB6-7691448A5B05}" type="presOf" srcId="{31B96118-D17A-4816-B348-ECDD40F7FBF6}" destId="{94E08ACA-5EA1-4492-9F5F-D37241D35F65}" srcOrd="0" destOrd="0" presId="urn:microsoft.com/office/officeart/2005/8/layout/equation2"/>
    <dgm:cxn modelId="{6C26B780-A114-461F-BDD7-74F5BE8162C7}" srcId="{F6919E62-D3BE-44D8-9B4F-FCFE4E37356F}" destId="{D2715BCB-CA45-451C-B637-DEF86CCB6DDB}" srcOrd="2" destOrd="0" parTransId="{6C35028C-63CB-4A37-867A-FD5703D58AF4}" sibTransId="{4618EDE9-2955-41B0-BD47-DA69AE34EB17}"/>
    <dgm:cxn modelId="{EE1B5DC7-C417-40CC-92B9-A39390E7C14C}" type="presOf" srcId="{66C4F2E7-709F-4D0F-9F6B-DBC5310A2A12}" destId="{3FF87A19-6292-4B8D-900B-DDCB3C3260C0}" srcOrd="0" destOrd="0" presId="urn:microsoft.com/office/officeart/2005/8/layout/equation2"/>
    <dgm:cxn modelId="{93C7D146-78FD-4EDD-9C95-81D9F3AC2310}" type="presOf" srcId="{D4F97BEC-0DD6-403D-8F76-30965ECB50E7}" destId="{F7E46059-AB0D-44AD-9D90-A62E5EDBEB37}" srcOrd="0" destOrd="0" presId="urn:microsoft.com/office/officeart/2005/8/layout/equation2"/>
    <dgm:cxn modelId="{C4D7B004-5BDF-47EC-AF52-BB872314E0C4}" srcId="{F6919E62-D3BE-44D8-9B4F-FCFE4E37356F}" destId="{66C4F2E7-709F-4D0F-9F6B-DBC5310A2A12}" srcOrd="0" destOrd="0" parTransId="{B2B1C1E3-C4CC-4235-8F1D-821D198E42BF}" sibTransId="{2BA6E8DA-B76D-4632-85DF-7E84361114A3}"/>
    <dgm:cxn modelId="{B0C79814-04E4-4565-AFA5-30ED86A2C1AF}" type="presOf" srcId="{2BA6E8DA-B76D-4632-85DF-7E84361114A3}" destId="{B87B0158-905D-4C35-BFA9-1636CA2C5726}" srcOrd="0" destOrd="0" presId="urn:microsoft.com/office/officeart/2005/8/layout/equation2"/>
    <dgm:cxn modelId="{9C4F5634-9A52-4DC0-9039-6D15A71B111B}" type="presOf" srcId="{D2715BCB-CA45-451C-B637-DEF86CCB6DDB}" destId="{830DBE15-BCF4-43B9-9DDB-F478DF0EE35B}" srcOrd="0" destOrd="0" presId="urn:microsoft.com/office/officeart/2005/8/layout/equation2"/>
    <dgm:cxn modelId="{DFF3399B-ECA3-4B2A-B826-1763D4DF6ED5}" srcId="{F6919E62-D3BE-44D8-9B4F-FCFE4E37356F}" destId="{31B96118-D17A-4816-B348-ECDD40F7FBF6}" srcOrd="1" destOrd="0" parTransId="{BC3E01DA-0DA0-4A78-AF45-306DED3258A2}" sibTransId="{D4F97BEC-0DD6-403D-8F76-30965ECB50E7}"/>
    <dgm:cxn modelId="{377C925B-4D16-415A-852D-85C081E4DF3F}" type="presOf" srcId="{F6919E62-D3BE-44D8-9B4F-FCFE4E37356F}" destId="{FC88F961-1D6A-4236-B5D4-04078367B580}" srcOrd="0" destOrd="0" presId="urn:microsoft.com/office/officeart/2005/8/layout/equation2"/>
    <dgm:cxn modelId="{4824AE38-CC78-4267-A31A-463469C7B0F4}" type="presParOf" srcId="{FC88F961-1D6A-4236-B5D4-04078367B580}" destId="{E0F0C0CF-9AE0-4005-B26C-CEEBA47807BB}" srcOrd="0" destOrd="0" presId="urn:microsoft.com/office/officeart/2005/8/layout/equation2"/>
    <dgm:cxn modelId="{6EAC28BE-0504-466B-B2B1-A16324D30E62}" type="presParOf" srcId="{E0F0C0CF-9AE0-4005-B26C-CEEBA47807BB}" destId="{3FF87A19-6292-4B8D-900B-DDCB3C3260C0}" srcOrd="0" destOrd="0" presId="urn:microsoft.com/office/officeart/2005/8/layout/equation2"/>
    <dgm:cxn modelId="{DC27015E-9253-46FA-A1B2-6B2783B4A298}" type="presParOf" srcId="{E0F0C0CF-9AE0-4005-B26C-CEEBA47807BB}" destId="{82482E08-A870-43C2-9B53-68E3ACB0BDC2}" srcOrd="1" destOrd="0" presId="urn:microsoft.com/office/officeart/2005/8/layout/equation2"/>
    <dgm:cxn modelId="{DCE4F87A-A4D7-4381-B47C-FBA36FECB082}" type="presParOf" srcId="{E0F0C0CF-9AE0-4005-B26C-CEEBA47807BB}" destId="{B87B0158-905D-4C35-BFA9-1636CA2C5726}" srcOrd="2" destOrd="0" presId="urn:microsoft.com/office/officeart/2005/8/layout/equation2"/>
    <dgm:cxn modelId="{257DEAF9-9BB3-4302-87BE-4D325C071512}" type="presParOf" srcId="{E0F0C0CF-9AE0-4005-B26C-CEEBA47807BB}" destId="{E34B617C-FB7A-4D0A-A864-9F1CA758C88F}" srcOrd="3" destOrd="0" presId="urn:microsoft.com/office/officeart/2005/8/layout/equation2"/>
    <dgm:cxn modelId="{E707BC72-0B18-4AC3-9EDC-029490F7F006}" type="presParOf" srcId="{E0F0C0CF-9AE0-4005-B26C-CEEBA47807BB}" destId="{94E08ACA-5EA1-4492-9F5F-D37241D35F65}" srcOrd="4" destOrd="0" presId="urn:microsoft.com/office/officeart/2005/8/layout/equation2"/>
    <dgm:cxn modelId="{4656B492-CDB0-4247-8B22-67BF035C8E55}" type="presParOf" srcId="{FC88F961-1D6A-4236-B5D4-04078367B580}" destId="{F7E46059-AB0D-44AD-9D90-A62E5EDBEB37}" srcOrd="1" destOrd="0" presId="urn:microsoft.com/office/officeart/2005/8/layout/equation2"/>
    <dgm:cxn modelId="{35F2A1DE-1389-4C90-8BB8-DAEB044B75FE}" type="presParOf" srcId="{F7E46059-AB0D-44AD-9D90-A62E5EDBEB37}" destId="{4929ADDA-B49E-49BD-BD90-89F91F616E94}" srcOrd="0" destOrd="0" presId="urn:microsoft.com/office/officeart/2005/8/layout/equation2"/>
    <dgm:cxn modelId="{2E04C94A-7691-4728-90B4-DCE273131B00}" type="presParOf" srcId="{FC88F961-1D6A-4236-B5D4-04078367B580}" destId="{830DBE15-BCF4-43B9-9DDB-F478DF0EE35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D1931-0623-41D0-91ED-79600949A1A9}">
      <dsp:nvSpPr>
        <dsp:cNvPr id="0" name=""/>
        <dsp:cNvSpPr/>
      </dsp:nvSpPr>
      <dsp:spPr>
        <a:xfrm>
          <a:off x="3942814" y="1966128"/>
          <a:ext cx="1891843" cy="900345"/>
        </a:xfrm>
        <a:custGeom>
          <a:avLst/>
          <a:gdLst/>
          <a:ahLst/>
          <a:cxnLst/>
          <a:rect l="0" t="0" r="0" b="0"/>
          <a:pathLst>
            <a:path>
              <a:moveTo>
                <a:pt x="0" y="0"/>
              </a:moveTo>
              <a:lnTo>
                <a:pt x="0" y="613559"/>
              </a:lnTo>
              <a:lnTo>
                <a:pt x="1891843" y="613559"/>
              </a:lnTo>
              <a:lnTo>
                <a:pt x="1891843" y="90034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9526CC-1EFA-4E67-A243-FA846E8E03C2}">
      <dsp:nvSpPr>
        <dsp:cNvPr id="0" name=""/>
        <dsp:cNvSpPr/>
      </dsp:nvSpPr>
      <dsp:spPr>
        <a:xfrm>
          <a:off x="2050970" y="1966128"/>
          <a:ext cx="1891843" cy="900345"/>
        </a:xfrm>
        <a:custGeom>
          <a:avLst/>
          <a:gdLst/>
          <a:ahLst/>
          <a:cxnLst/>
          <a:rect l="0" t="0" r="0" b="0"/>
          <a:pathLst>
            <a:path>
              <a:moveTo>
                <a:pt x="1891843" y="0"/>
              </a:moveTo>
              <a:lnTo>
                <a:pt x="1891843" y="613559"/>
              </a:lnTo>
              <a:lnTo>
                <a:pt x="0" y="613559"/>
              </a:lnTo>
              <a:lnTo>
                <a:pt x="0" y="90034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B3EA38-7A61-49CB-87CA-03575BB32899}">
      <dsp:nvSpPr>
        <dsp:cNvPr id="0" name=""/>
        <dsp:cNvSpPr/>
      </dsp:nvSpPr>
      <dsp:spPr>
        <a:xfrm>
          <a:off x="2394942" y="330"/>
          <a:ext cx="3095744" cy="196579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66920C1-5342-42FA-8BC1-B1EEAF1D47EB}">
      <dsp:nvSpPr>
        <dsp:cNvPr id="0" name=""/>
        <dsp:cNvSpPr/>
      </dsp:nvSpPr>
      <dsp:spPr>
        <a:xfrm>
          <a:off x="2738913" y="327103"/>
          <a:ext cx="3095744" cy="196579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Dealing with unprofessional behavior</a:t>
          </a:r>
        </a:p>
      </dsp:txBody>
      <dsp:txXfrm>
        <a:off x="2796489" y="384679"/>
        <a:ext cx="2980592" cy="1850645"/>
      </dsp:txXfrm>
    </dsp:sp>
    <dsp:sp modelId="{DEAA2E01-24B8-4042-921E-8931217D0FC7}">
      <dsp:nvSpPr>
        <dsp:cNvPr id="0" name=""/>
        <dsp:cNvSpPr/>
      </dsp:nvSpPr>
      <dsp:spPr>
        <a:xfrm>
          <a:off x="503098" y="2866473"/>
          <a:ext cx="3095744" cy="196579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6F7D32C-FD35-4236-A651-19ABBE474B6E}">
      <dsp:nvSpPr>
        <dsp:cNvPr id="0" name=""/>
        <dsp:cNvSpPr/>
      </dsp:nvSpPr>
      <dsp:spPr>
        <a:xfrm>
          <a:off x="847070" y="3193246"/>
          <a:ext cx="3095744" cy="196579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Surveillance</a:t>
          </a:r>
        </a:p>
      </dsp:txBody>
      <dsp:txXfrm>
        <a:off x="904646" y="3250822"/>
        <a:ext cx="2980592" cy="1850645"/>
      </dsp:txXfrm>
    </dsp:sp>
    <dsp:sp modelId="{8C7A9183-2428-46B9-A2D9-E770E9711381}">
      <dsp:nvSpPr>
        <dsp:cNvPr id="0" name=""/>
        <dsp:cNvSpPr/>
      </dsp:nvSpPr>
      <dsp:spPr>
        <a:xfrm>
          <a:off x="4286785" y="2866473"/>
          <a:ext cx="3095744" cy="196579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E3111D9-9AC8-4B76-B990-4F50A5B16E67}">
      <dsp:nvSpPr>
        <dsp:cNvPr id="0" name=""/>
        <dsp:cNvSpPr/>
      </dsp:nvSpPr>
      <dsp:spPr>
        <a:xfrm>
          <a:off x="4630757" y="3193246"/>
          <a:ext cx="3095744" cy="196579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Registration</a:t>
          </a:r>
        </a:p>
      </dsp:txBody>
      <dsp:txXfrm>
        <a:off x="4688333" y="3250822"/>
        <a:ext cx="2980592" cy="1850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1AFC-2E86-485D-93BA-A2CDDE923E4F}">
      <dsp:nvSpPr>
        <dsp:cNvPr id="0" name=""/>
        <dsp:cNvSpPr/>
      </dsp:nvSpPr>
      <dsp:spPr>
        <a:xfrm>
          <a:off x="3078480" y="18334"/>
          <a:ext cx="1539240" cy="1158240"/>
        </a:xfrm>
        <a:prstGeom prst="trapezoid">
          <a:avLst>
            <a:gd name="adj" fmla="val 664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Norm</a:t>
          </a:r>
        </a:p>
      </dsp:txBody>
      <dsp:txXfrm>
        <a:off x="3078480" y="18334"/>
        <a:ext cx="1539240" cy="1158240"/>
      </dsp:txXfrm>
    </dsp:sp>
    <dsp:sp modelId="{38D5A442-5795-4C0D-B685-C5449266DF91}">
      <dsp:nvSpPr>
        <dsp:cNvPr id="0" name=""/>
        <dsp:cNvSpPr/>
      </dsp:nvSpPr>
      <dsp:spPr>
        <a:xfrm>
          <a:off x="2308859" y="1158240"/>
          <a:ext cx="3078480" cy="1158240"/>
        </a:xfrm>
        <a:prstGeom prst="trapezoid">
          <a:avLst>
            <a:gd name="adj" fmla="val 664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Pattern persists</a:t>
          </a:r>
        </a:p>
      </dsp:txBody>
      <dsp:txXfrm>
        <a:off x="2847593" y="1158240"/>
        <a:ext cx="2001012" cy="1158240"/>
      </dsp:txXfrm>
    </dsp:sp>
    <dsp:sp modelId="{A08193C2-442F-46D4-9B1B-FC9B3215C9C5}">
      <dsp:nvSpPr>
        <dsp:cNvPr id="0" name=""/>
        <dsp:cNvSpPr/>
      </dsp:nvSpPr>
      <dsp:spPr>
        <a:xfrm>
          <a:off x="1539239" y="2316480"/>
          <a:ext cx="4617720" cy="1158240"/>
        </a:xfrm>
        <a:prstGeom prst="trapezoid">
          <a:avLst>
            <a:gd name="adj" fmla="val 664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Apparent pattern</a:t>
          </a:r>
        </a:p>
      </dsp:txBody>
      <dsp:txXfrm>
        <a:off x="2347340" y="2316480"/>
        <a:ext cx="3001518" cy="1158240"/>
      </dsp:txXfrm>
    </dsp:sp>
    <dsp:sp modelId="{50F8A3EE-75CA-4DB9-A42A-57C58D3C1FAF}">
      <dsp:nvSpPr>
        <dsp:cNvPr id="0" name=""/>
        <dsp:cNvSpPr/>
      </dsp:nvSpPr>
      <dsp:spPr>
        <a:xfrm>
          <a:off x="769619" y="3474719"/>
          <a:ext cx="6156960" cy="1158240"/>
        </a:xfrm>
        <a:prstGeom prst="trapezoid">
          <a:avLst>
            <a:gd name="adj" fmla="val 664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Single ‘unprofessional’ incident</a:t>
          </a:r>
        </a:p>
      </dsp:txBody>
      <dsp:txXfrm>
        <a:off x="1847087" y="3474719"/>
        <a:ext cx="4002024" cy="1158240"/>
      </dsp:txXfrm>
    </dsp:sp>
    <dsp:sp modelId="{29EE9A4D-F2BB-4FEA-BA6C-3B4BCDBFAF23}">
      <dsp:nvSpPr>
        <dsp:cNvPr id="0" name=""/>
        <dsp:cNvSpPr/>
      </dsp:nvSpPr>
      <dsp:spPr>
        <a:xfrm>
          <a:off x="0" y="4632960"/>
          <a:ext cx="7696200" cy="1158240"/>
        </a:xfrm>
        <a:prstGeom prst="trapezoid">
          <a:avLst>
            <a:gd name="adj" fmla="val 6644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Vast majority of doctors: no professionalism issues</a:t>
          </a:r>
        </a:p>
      </dsp:txBody>
      <dsp:txXfrm>
        <a:off x="1346834" y="4632960"/>
        <a:ext cx="5002530" cy="1158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87A19-6292-4B8D-900B-DDCB3C3260C0}">
      <dsp:nvSpPr>
        <dsp:cNvPr id="0" name=""/>
        <dsp:cNvSpPr/>
      </dsp:nvSpPr>
      <dsp:spPr>
        <a:xfrm>
          <a:off x="1535502" y="64248"/>
          <a:ext cx="1768078" cy="1768078"/>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Cost</a:t>
          </a:r>
        </a:p>
      </dsp:txBody>
      <dsp:txXfrm>
        <a:off x="1794431" y="323177"/>
        <a:ext cx="1250220" cy="1250220"/>
      </dsp:txXfrm>
    </dsp:sp>
    <dsp:sp modelId="{B87B0158-905D-4C35-BFA9-1636CA2C5726}">
      <dsp:nvSpPr>
        <dsp:cNvPr id="0" name=""/>
        <dsp:cNvSpPr/>
      </dsp:nvSpPr>
      <dsp:spPr>
        <a:xfrm>
          <a:off x="1760755" y="1914544"/>
          <a:ext cx="1025485" cy="1025485"/>
        </a:xfrm>
        <a:prstGeom prst="mathPlus">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896683" y="2306689"/>
        <a:ext cx="753629" cy="241195"/>
      </dsp:txXfrm>
    </dsp:sp>
    <dsp:sp modelId="{94E08ACA-5EA1-4492-9F5F-D37241D35F65}">
      <dsp:nvSpPr>
        <dsp:cNvPr id="0" name=""/>
        <dsp:cNvSpPr/>
      </dsp:nvSpPr>
      <dsp:spPr>
        <a:xfrm>
          <a:off x="1389459" y="3083598"/>
          <a:ext cx="1768078" cy="1768078"/>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Time</a:t>
          </a:r>
        </a:p>
      </dsp:txBody>
      <dsp:txXfrm>
        <a:off x="1648388" y="3342527"/>
        <a:ext cx="1250220" cy="1250220"/>
      </dsp:txXfrm>
    </dsp:sp>
    <dsp:sp modelId="{F7E46059-AB0D-44AD-9D90-A62E5EDBEB37}">
      <dsp:nvSpPr>
        <dsp:cNvPr id="0" name=""/>
        <dsp:cNvSpPr/>
      </dsp:nvSpPr>
      <dsp:spPr>
        <a:xfrm rot="21571030">
          <a:off x="3532288" y="2117063"/>
          <a:ext cx="484896" cy="657725"/>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532291" y="2249221"/>
        <a:ext cx="339427" cy="394635"/>
      </dsp:txXfrm>
    </dsp:sp>
    <dsp:sp modelId="{830DBE15-BCF4-43B9-9DDB-F478DF0EE35B}">
      <dsp:nvSpPr>
        <dsp:cNvPr id="0" name=""/>
        <dsp:cNvSpPr/>
      </dsp:nvSpPr>
      <dsp:spPr>
        <a:xfrm>
          <a:off x="4218384" y="659209"/>
          <a:ext cx="3536156" cy="3536156"/>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Formalizing a response</a:t>
          </a:r>
        </a:p>
      </dsp:txBody>
      <dsp:txXfrm>
        <a:off x="4736242" y="1177067"/>
        <a:ext cx="2500440" cy="2500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A24EC-1942-40CF-8FF8-C78CE14A27FE}" type="datetimeFigureOut">
              <a:rPr lang="en-US" smtClean="0"/>
              <a:pPr/>
              <a:t>4/12/2017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1C5FB-C50A-4CEE-ACB7-5333AD44D5DC}" type="slidenum">
              <a:rPr lang="en-US" smtClean="0"/>
              <a:pPr/>
              <a:t>‹#›</a:t>
            </a:fld>
            <a:endParaRPr lang="en-US"/>
          </a:p>
        </p:txBody>
      </p:sp>
    </p:spTree>
    <p:extLst>
      <p:ext uri="{BB962C8B-B14F-4D97-AF65-F5344CB8AC3E}">
        <p14:creationId xmlns:p14="http://schemas.microsoft.com/office/powerpoint/2010/main" val="159028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7FD173A0-D987-405A-8562-DD2D643C80AE}"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FOURTH LINE “ ALLAH “</a:t>
            </a:r>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A3635E8-EF56-42F8-81CA-4A12C1D1462D}" type="datetimeFigureOut">
              <a:rPr lang="en-US" smtClean="0"/>
              <a:pPr/>
              <a:t>4/12/2017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3635E8-EF56-42F8-81CA-4A12C1D1462D}"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A3635E8-EF56-42F8-81CA-4A12C1D1462D}" type="datetimeFigureOut">
              <a:rPr lang="en-US" smtClean="0"/>
              <a:pPr/>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A3635E8-EF56-42F8-81CA-4A12C1D1462D}" type="datetimeFigureOut">
              <a:rPr lang="en-US" smtClean="0"/>
              <a:pPr/>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35E8-EF56-42F8-81CA-4A12C1D1462D}" type="datetimeFigureOut">
              <a:rPr lang="en-US" smtClean="0"/>
              <a:pPr/>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3635E8-EF56-42F8-81CA-4A12C1D1462D}"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90AB49-8DDF-4731-8B6E-4F4F97EFA5C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3635E8-EF56-42F8-81CA-4A12C1D1462D}" type="datetimeFigureOut">
              <a:rPr lang="en-US" smtClean="0"/>
              <a:pPr/>
              <a:t>4/12/2017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90AB49-8DDF-4731-8B6E-4F4F97EFA5C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ncbi.nlm.nih.gov/pmc/articles/PMC1237990/pdf/westjmed00257-0121.pdf" TargetMode="External"/><Relationship Id="rId2" Type="http://schemas.openxmlformats.org/officeDocument/2006/relationships/hyperlink" Target="http://www.nejm.org/doi/full/10.1056/NEJMc060089" TargetMode="External"/><Relationship Id="rId1" Type="http://schemas.openxmlformats.org/officeDocument/2006/relationships/slideLayout" Target="../slideLayouts/slideLayout3.xml"/><Relationship Id="rId5" Type="http://schemas.openxmlformats.org/officeDocument/2006/relationships/hyperlink" Target="http://www.google.com.sa/url?sa=t&amp;rct=j&amp;q=&amp;esrc=s&amp;frm=1&amp;source=web&amp;cd=6&amp;ved=0CEcQFjAF&amp;url=http://web1.aapa.org/10ACSyllabi/1509UnprofessionalStudent.pdf&amp;ei=TK-OT7q-NMSYOtzUhPQK&amp;usg=AFQjCNGO2vLCaVOGMnKIQCglpDOOd3s97Q" TargetMode="External"/><Relationship Id="rId4" Type="http://schemas.openxmlformats.org/officeDocument/2006/relationships/hyperlink" Target="http://macmedlaw.hubpages.com/hub/Unprofessional-or-Disruptive-Conduct-by-Physician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26.gif"/><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noChangeArrowheads="1"/>
          </p:cNvPicPr>
          <p:nvPr/>
        </p:nvPicPr>
        <p:blipFill>
          <a:blip r:embed="rId2" cstate="print"/>
          <a:srcRect/>
          <a:stretch>
            <a:fillRect/>
          </a:stretch>
        </p:blipFill>
        <p:spPr>
          <a:xfrm>
            <a:off x="304800" y="381000"/>
            <a:ext cx="8534400" cy="6172200"/>
          </a:xfrm>
          <a:prstGeom prst="rect">
            <a:avLst/>
          </a:prstGeom>
        </p:spPr>
      </p:pic>
      <p:sp>
        <p:nvSpPr>
          <p:cNvPr id="5" name="Rectangle 4"/>
          <p:cNvSpPr/>
          <p:nvPr/>
        </p:nvSpPr>
        <p:spPr>
          <a:xfrm>
            <a:off x="3737476"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04183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762000"/>
            <a:ext cx="8991600" cy="6324600"/>
          </a:xfrm>
        </p:spPr>
        <p:txBody>
          <a:bodyPr>
            <a:noAutofit/>
          </a:bodyPr>
          <a:lstStyle/>
          <a:p>
            <a:pPr marL="0" indent="65088">
              <a:buNone/>
            </a:pPr>
            <a:r>
              <a:rPr lang="en-US" sz="2800" dirty="0">
                <a:effectLst>
                  <a:outerShdw blurRad="38100" dist="38100" dir="2700000" algn="tl">
                    <a:srgbClr val="000000">
                      <a:alpha val="43137"/>
                    </a:srgbClr>
                  </a:outerShdw>
                </a:effectLst>
              </a:rPr>
              <a:t>A 54 year old male patient is admitted for the fourth time in two months for complaints of severe ridiculer pain following several attempts at decompressive back surgery. His pain has been sub-optimally controlled with very high-dose narcotics and other adjuvant pain-management medications. The nursing staff take his vital signs at the start of every shift but otherwise </a:t>
            </a:r>
            <a:r>
              <a:rPr lang="en-US" sz="2800" dirty="0">
                <a:solidFill>
                  <a:srgbClr val="FF0000"/>
                </a:solidFill>
                <a:effectLst>
                  <a:outerShdw blurRad="38100" dist="38100" dir="2700000" algn="tl">
                    <a:srgbClr val="000000">
                      <a:alpha val="43137"/>
                    </a:srgbClr>
                  </a:outerShdw>
                </a:effectLst>
              </a:rPr>
              <a:t>only appear </a:t>
            </a:r>
            <a:r>
              <a:rPr lang="en-US" sz="2800" dirty="0">
                <a:effectLst>
                  <a:outerShdw blurRad="38100" dist="38100" dir="2700000" algn="tl">
                    <a:srgbClr val="000000">
                      <a:alpha val="43137"/>
                    </a:srgbClr>
                  </a:outerShdw>
                </a:effectLst>
              </a:rPr>
              <a:t>when his medications are due or he rings the call bell. The pain waxes and wanes but is so severe at times that he cries out. The medication orders for breakthrough pain is ineffective. When he tells one nurse this, she responds, sighing, :you have had your medication and you’ll just have to wait three hours for your next does. I’m going on break, so </a:t>
            </a:r>
            <a:r>
              <a:rPr lang="en-US" sz="2800" dirty="0">
                <a:solidFill>
                  <a:srgbClr val="FF0000"/>
                </a:solidFill>
                <a:effectLst>
                  <a:outerShdw blurRad="38100" dist="38100" dir="2700000" algn="tl">
                    <a:srgbClr val="000000">
                      <a:alpha val="43137"/>
                    </a:srgbClr>
                  </a:outerShdw>
                </a:effectLst>
              </a:rPr>
              <a:t>don’t bother me </a:t>
            </a:r>
            <a:r>
              <a:rPr lang="en-US" sz="2800" dirty="0">
                <a:effectLst>
                  <a:outerShdw blurRad="38100" dist="38100" dir="2700000" algn="tl">
                    <a:srgbClr val="000000">
                      <a:alpha val="43137"/>
                    </a:srgbClr>
                  </a:outerShdw>
                </a:effectLst>
              </a:rPr>
              <a:t>by ringing the bell”</a:t>
            </a:r>
          </a:p>
        </p:txBody>
      </p:sp>
      <p:sp>
        <p:nvSpPr>
          <p:cNvPr id="5" name="Rectangle 4"/>
          <p:cNvSpPr/>
          <p:nvPr/>
        </p:nvSpPr>
        <p:spPr>
          <a:xfrm>
            <a:off x="152400" y="152401"/>
            <a:ext cx="8991600" cy="523220"/>
          </a:xfrm>
          <a:prstGeom prst="rect">
            <a:avLst/>
          </a:prstGeom>
        </p:spPr>
        <p:txBody>
          <a:bodyPr wrap="square">
            <a:spAutoFit/>
          </a:bodyPr>
          <a:lstStyle/>
          <a:p>
            <a:pPr algn="ctr">
              <a:spcBef>
                <a:spcPct val="0"/>
              </a:spcBef>
            </a:pPr>
            <a:r>
              <a:rPr lang="en-US" sz="28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Scenario 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amran\Pictures\unprofessional physician.jpg"/>
          <p:cNvPicPr>
            <a:picLocks noChangeAspect="1" noChangeArrowheads="1"/>
          </p:cNvPicPr>
          <p:nvPr/>
        </p:nvPicPr>
        <p:blipFill>
          <a:blip r:embed="rId2" cstate="print"/>
          <a:srcRect/>
          <a:stretch>
            <a:fillRect/>
          </a:stretch>
        </p:blipFill>
        <p:spPr bwMode="auto">
          <a:xfrm>
            <a:off x="6400800" y="3505200"/>
            <a:ext cx="2743200" cy="3352800"/>
          </a:xfrm>
          <a:prstGeom prst="rect">
            <a:avLst/>
          </a:prstGeom>
          <a:noFill/>
        </p:spPr>
      </p:pic>
      <p:pic>
        <p:nvPicPr>
          <p:cNvPr id="5" name="Picture 2" descr="C:\Users\vista\Pictures\surgical mistake.jpg"/>
          <p:cNvPicPr>
            <a:picLocks noChangeAspect="1" noChangeArrowheads="1"/>
          </p:cNvPicPr>
          <p:nvPr/>
        </p:nvPicPr>
        <p:blipFill>
          <a:blip r:embed="rId3" cstate="print"/>
          <a:srcRect/>
          <a:stretch>
            <a:fillRect/>
          </a:stretch>
        </p:blipFill>
        <p:spPr bwMode="auto">
          <a:xfrm>
            <a:off x="0" y="3657600"/>
            <a:ext cx="2895600" cy="3200400"/>
          </a:xfrm>
          <a:prstGeom prst="rect">
            <a:avLst/>
          </a:prstGeom>
          <a:noFill/>
        </p:spPr>
      </p:pic>
      <p:pic>
        <p:nvPicPr>
          <p:cNvPr id="6" name="Picture 8" descr="C:\Users\Kamran\Pictures\PLAGIARISM.jpg"/>
          <p:cNvPicPr>
            <a:picLocks noChangeAspect="1" noChangeArrowheads="1"/>
          </p:cNvPicPr>
          <p:nvPr/>
        </p:nvPicPr>
        <p:blipFill>
          <a:blip r:embed="rId4" cstate="print"/>
          <a:srcRect/>
          <a:stretch>
            <a:fillRect/>
          </a:stretch>
        </p:blipFill>
        <p:spPr bwMode="auto">
          <a:xfrm>
            <a:off x="0" y="0"/>
            <a:ext cx="2819400" cy="2895600"/>
          </a:xfrm>
          <a:prstGeom prst="rect">
            <a:avLst/>
          </a:prstGeom>
          <a:noFill/>
        </p:spPr>
      </p:pic>
      <p:sp>
        <p:nvSpPr>
          <p:cNvPr id="8" name="Right Arrow 7"/>
          <p:cNvSpPr/>
          <p:nvPr/>
        </p:nvSpPr>
        <p:spPr>
          <a:xfrm>
            <a:off x="3200400" y="457200"/>
            <a:ext cx="3048000" cy="15240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2" descr="C:\Users\Kamran\Pictures\angry physician.jpg"/>
          <p:cNvPicPr>
            <a:picLocks noChangeAspect="1" noChangeArrowheads="1"/>
          </p:cNvPicPr>
          <p:nvPr/>
        </p:nvPicPr>
        <p:blipFill>
          <a:blip r:embed="rId5" cstate="print"/>
          <a:srcRect/>
          <a:stretch>
            <a:fillRect/>
          </a:stretch>
        </p:blipFill>
        <p:spPr bwMode="auto">
          <a:xfrm>
            <a:off x="6477000" y="0"/>
            <a:ext cx="2667000" cy="2219325"/>
          </a:xfrm>
          <a:prstGeom prst="rect">
            <a:avLst/>
          </a:prstGeom>
          <a:noFill/>
        </p:spPr>
      </p:pic>
      <p:sp>
        <p:nvSpPr>
          <p:cNvPr id="10" name="Title 9"/>
          <p:cNvSpPr>
            <a:spLocks noGrp="1"/>
          </p:cNvSpPr>
          <p:nvPr>
            <p:ph type="title"/>
          </p:nvPr>
        </p:nvSpPr>
        <p:spPr>
          <a:xfrm rot="10800000">
            <a:off x="3047998" y="4267200"/>
            <a:ext cx="2895601" cy="14605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 Placeholder 10"/>
          <p:cNvSpPr>
            <a:spLocks noGrp="1"/>
          </p:cNvSpPr>
          <p:nvPr>
            <p:ph type="body" idx="1"/>
          </p:nvPr>
        </p:nvSpPr>
        <p:spPr>
          <a:xfrm rot="5400000">
            <a:off x="7669788" y="2083812"/>
            <a:ext cx="762000" cy="14711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8153400" cy="1066800"/>
          </a:xfrm>
        </p:spPr>
        <p:txBody>
          <a:bodyPr>
            <a:normAutofit/>
          </a:bodyPr>
          <a:lstStyle/>
          <a:p>
            <a:pPr marL="0" algn="ctr"/>
            <a:r>
              <a:rPr lang="en-US" sz="4400" dirty="0">
                <a:solidFill>
                  <a:srgbClr val="FFFF00"/>
                </a:solidFill>
                <a:effectLst/>
                <a:latin typeface="Arial" pitchFamily="34" charset="0"/>
                <a:cs typeface="Arial" pitchFamily="34" charset="0"/>
              </a:rPr>
              <a:t>What is Unprofessionalism?</a:t>
            </a:r>
          </a:p>
        </p:txBody>
      </p:sp>
      <p:sp>
        <p:nvSpPr>
          <p:cNvPr id="3" name="Subtitle 2"/>
          <p:cNvSpPr>
            <a:spLocks noGrp="1"/>
          </p:cNvSpPr>
          <p:nvPr>
            <p:ph type="subTitle" idx="1"/>
          </p:nvPr>
        </p:nvSpPr>
        <p:spPr>
          <a:xfrm>
            <a:off x="540544" y="1981200"/>
            <a:ext cx="8603456" cy="4191000"/>
          </a:xfrm>
        </p:spPr>
        <p:txBody>
          <a:bodyPr>
            <a:normAutofit/>
          </a:bodyPr>
          <a:lstStyle/>
          <a:p>
            <a:pPr algn="l"/>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l"/>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Not pertaining to the characteristic of a profession. </a:t>
            </a:r>
          </a:p>
          <a:p>
            <a:pPr algn="l"/>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l"/>
            <a:endParaRPr lang="en-US" sz="3200" dirty="0">
              <a:solidFill>
                <a:schemeClr val="tx1"/>
              </a:solidFill>
              <a:effectLst>
                <a:outerShdw blurRad="38100" dist="38100" dir="2700000" algn="tl">
                  <a:srgbClr val="000000">
                    <a:alpha val="43137"/>
                  </a:srgbClr>
                </a:outerShdw>
              </a:effectLst>
            </a:endParaRPr>
          </a:p>
          <a:p>
            <a:pPr algn="l"/>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838200"/>
          </a:xfrm>
        </p:spPr>
        <p:txBody>
          <a:bodyPr>
            <a:normAutofit fontScale="90000"/>
          </a:bodyPr>
          <a:lstStyle/>
          <a:p>
            <a:pPr marL="0" indent="90488" algn="ctr"/>
            <a:r>
              <a:rPr lang="en-US" sz="4800" dirty="0">
                <a:solidFill>
                  <a:srgbClr val="FFFF00"/>
                </a:solidFill>
                <a:latin typeface="Arial" pitchFamily="34" charset="0"/>
                <a:cs typeface="Arial" pitchFamily="34" charset="0"/>
              </a:rPr>
              <a:t>Medical</a:t>
            </a:r>
            <a:r>
              <a:rPr lang="en-US" sz="4800" dirty="0">
                <a:solidFill>
                  <a:schemeClr val="accent4">
                    <a:lumMod val="60000"/>
                    <a:lumOff val="40000"/>
                  </a:schemeClr>
                </a:solidFill>
                <a:latin typeface="Arial" pitchFamily="34" charset="0"/>
                <a:cs typeface="Arial" pitchFamily="34" charset="0"/>
              </a:rPr>
              <a:t>  Unprofessionalism:</a:t>
            </a:r>
          </a:p>
        </p:txBody>
      </p:sp>
      <p:sp>
        <p:nvSpPr>
          <p:cNvPr id="3" name="Subtitle 2"/>
          <p:cNvSpPr>
            <a:spLocks noGrp="1"/>
          </p:cNvSpPr>
          <p:nvPr>
            <p:ph type="subTitle" idx="1"/>
          </p:nvPr>
        </p:nvSpPr>
        <p:spPr>
          <a:xfrm>
            <a:off x="457200" y="1905000"/>
            <a:ext cx="8062912" cy="4724400"/>
          </a:xfrm>
        </p:spPr>
        <p:txBody>
          <a:bodyPr>
            <a:normAutofit/>
          </a:bodyPr>
          <a:lstStyle/>
          <a:p>
            <a:pPr marL="0" lvl="2" algn="l">
              <a:lnSpc>
                <a:spcPct val="160000"/>
              </a:lnSpc>
            </a:pPr>
            <a:endParaRPr lang="en-US" sz="3600" dirty="0">
              <a:effectLst>
                <a:outerShdw blurRad="38100" dist="38100" dir="2700000" algn="tl">
                  <a:srgbClr val="000000">
                    <a:alpha val="43137"/>
                  </a:srgbClr>
                </a:outerShdw>
              </a:effectLst>
              <a:latin typeface="Arial" pitchFamily="34" charset="0"/>
              <a:cs typeface="Arial" pitchFamily="34" charset="0"/>
            </a:endParaRPr>
          </a:p>
          <a:p>
            <a:pPr marL="0" lvl="2" algn="l">
              <a:lnSpc>
                <a:spcPct val="160000"/>
              </a:lnSpc>
              <a:buFont typeface="Wingdings" pitchFamily="2" charset="2"/>
              <a:buChar char="q"/>
            </a:pPr>
            <a:r>
              <a:rPr lang="en-US" sz="3600" dirty="0">
                <a:effectLst>
                  <a:outerShdw blurRad="38100" dist="38100" dir="2700000" algn="tl">
                    <a:srgbClr val="000000">
                      <a:alpha val="43137"/>
                    </a:srgbClr>
                  </a:outerShdw>
                </a:effectLst>
                <a:latin typeface="Arial" pitchFamily="34" charset="0"/>
                <a:cs typeface="Arial" pitchFamily="34" charset="0"/>
              </a:rPr>
              <a:t>Do not have to wait until patient dies to determine that medical care suffered.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685800"/>
          </a:xfrm>
        </p:spPr>
        <p:txBody>
          <a:bodyPr>
            <a:noAutofit/>
          </a:bodyPr>
          <a:lstStyle/>
          <a:p>
            <a:pPr marL="0" algn="ctr"/>
            <a:r>
              <a:rPr lang="en-US" sz="5400" dirty="0">
                <a:solidFill>
                  <a:srgbClr val="FFC000"/>
                </a:solidFill>
              </a:rPr>
              <a:t>Unprofessional behavior:</a:t>
            </a:r>
          </a:p>
        </p:txBody>
      </p:sp>
      <p:sp>
        <p:nvSpPr>
          <p:cNvPr id="3" name="Subtitle 2"/>
          <p:cNvSpPr>
            <a:spLocks noGrp="1"/>
          </p:cNvSpPr>
          <p:nvPr>
            <p:ph type="subTitle" idx="1"/>
          </p:nvPr>
        </p:nvSpPr>
        <p:spPr>
          <a:xfrm>
            <a:off x="609600" y="1676400"/>
            <a:ext cx="8534400" cy="4419600"/>
          </a:xfrm>
        </p:spPr>
        <p:txBody>
          <a:bodyPr>
            <a:normAutofit/>
          </a:bodyPr>
          <a:lstStyle/>
          <a:p>
            <a:pPr algn="l"/>
            <a:endParaRPr lang="en-US" sz="3200" b="1" dirty="0">
              <a:effectLst>
                <a:outerShdw blurRad="38100" dist="38100" dir="2700000" algn="tl">
                  <a:srgbClr val="000000">
                    <a:alpha val="43137"/>
                  </a:srgbClr>
                </a:outerShdw>
              </a:effectLst>
            </a:endParaRPr>
          </a:p>
          <a:p>
            <a:pPr lvl="1" algn="l">
              <a:buFont typeface="Wingdings" pitchFamily="2" charset="2"/>
              <a:buChar char="q"/>
            </a:pPr>
            <a:r>
              <a:rPr lang="en-US" sz="3200" dirty="0">
                <a:effectLst>
                  <a:outerShdw blurRad="38100" dist="38100" dir="2700000" algn="tl">
                    <a:srgbClr val="000000">
                      <a:alpha val="43137"/>
                    </a:srgbClr>
                  </a:outerShdw>
                </a:effectLst>
              </a:rPr>
              <a:t> Increased workplace difficulties </a:t>
            </a:r>
          </a:p>
          <a:p>
            <a:pPr lvl="1" algn="l">
              <a:buFont typeface="Wingdings" pitchFamily="2" charset="2"/>
              <a:buChar char="q"/>
            </a:pPr>
            <a:r>
              <a:rPr lang="en-US" sz="3200" dirty="0">
                <a:effectLst>
                  <a:outerShdw blurRad="38100" dist="38100" dir="2700000" algn="tl">
                    <a:srgbClr val="000000">
                      <a:alpha val="43137"/>
                    </a:srgbClr>
                  </a:outerShdw>
                </a:effectLst>
              </a:rPr>
              <a:t>Decreased morale in other staff </a:t>
            </a:r>
          </a:p>
          <a:p>
            <a:pPr lvl="1" algn="l">
              <a:buFont typeface="Wingdings" pitchFamily="2" charset="2"/>
              <a:buChar char="q"/>
            </a:pPr>
            <a:r>
              <a:rPr lang="en-US" sz="3200" dirty="0">
                <a:effectLst>
                  <a:outerShdw blurRad="38100" dist="38100" dir="2700000" algn="tl">
                    <a:srgbClr val="000000">
                      <a:alpha val="43137"/>
                    </a:srgbClr>
                  </a:outerShdw>
                </a:effectLst>
              </a:rPr>
              <a:t>Decline in patient care </a:t>
            </a:r>
          </a:p>
          <a:p>
            <a:pPr algn="l"/>
            <a:endParaRPr lang="en-US" dirty="0"/>
          </a:p>
        </p:txBody>
      </p:sp>
      <p:sp>
        <p:nvSpPr>
          <p:cNvPr id="4" name="Right Arrow 3"/>
          <p:cNvSpPr/>
          <p:nvPr/>
        </p:nvSpPr>
        <p:spPr>
          <a:xfrm rot="16200000">
            <a:off x="7658100" y="20955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ight Arrow 6"/>
          <p:cNvSpPr/>
          <p:nvPr/>
        </p:nvSpPr>
        <p:spPr>
          <a:xfrm rot="5400000">
            <a:off x="7658100" y="29337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ight Arrow 7"/>
          <p:cNvSpPr/>
          <p:nvPr/>
        </p:nvSpPr>
        <p:spPr>
          <a:xfrm rot="5400000">
            <a:off x="7658100" y="37719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0-#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1676400"/>
          </a:xfrm>
        </p:spPr>
        <p:txBody>
          <a:bodyPr>
            <a:normAutofit fontScale="90000"/>
          </a:bodyPr>
          <a:lstStyle/>
          <a:p>
            <a:pPr algn="ctr"/>
            <a:r>
              <a:rPr lang="en-US" sz="4400" dirty="0">
                <a:solidFill>
                  <a:srgbClr val="FFC000"/>
                </a:solidFill>
                <a:effectLst>
                  <a:outerShdw blurRad="38100" dist="38100" dir="2700000" algn="tl">
                    <a:srgbClr val="000000">
                      <a:alpha val="43137"/>
                    </a:srgbClr>
                  </a:outerShdw>
                </a:effectLst>
                <a:latin typeface="Arial" pitchFamily="34" charset="0"/>
                <a:cs typeface="Arial" pitchFamily="34" charset="0"/>
              </a:rPr>
              <a:t>Unprofessional behavior:</a:t>
            </a:r>
            <a:r>
              <a:rPr lang="en-US" sz="2800" dirty="0">
                <a:solidFill>
                  <a:schemeClr val="accent4">
                    <a:lumMod val="60000"/>
                    <a:lumOff val="40000"/>
                  </a:schemeClr>
                </a:solidFill>
                <a:latin typeface="Arial" pitchFamily="34" charset="0"/>
                <a:cs typeface="Arial" pitchFamily="34" charset="0"/>
              </a:rPr>
              <a:t/>
            </a:r>
            <a:br>
              <a:rPr lang="en-US" sz="2800" dirty="0">
                <a:solidFill>
                  <a:schemeClr val="accent4">
                    <a:lumMod val="60000"/>
                    <a:lumOff val="40000"/>
                  </a:schemeClr>
                </a:solidFill>
                <a:latin typeface="Arial" pitchFamily="34" charset="0"/>
                <a:cs typeface="Arial" pitchFamily="34" charset="0"/>
              </a:rPr>
            </a:br>
            <a:r>
              <a:rPr lang="en-US" sz="3100"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In general terms, acts that may be characterized as “unprofessional” fall into five categories:</a:t>
            </a:r>
            <a:r>
              <a:rPr lang="en-US" sz="2800" b="0"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0"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2800" b="0" dirty="0">
              <a:solidFill>
                <a:schemeClr val="accent4">
                  <a:lumMod val="60000"/>
                  <a:lumOff val="40000"/>
                </a:schemeClr>
              </a:solidFill>
              <a:latin typeface="Arial" pitchFamily="34" charset="0"/>
              <a:cs typeface="Arial" pitchFamily="34" charset="0"/>
            </a:endParaRPr>
          </a:p>
        </p:txBody>
      </p:sp>
      <p:sp>
        <p:nvSpPr>
          <p:cNvPr id="3" name="Subtitle 2"/>
          <p:cNvSpPr>
            <a:spLocks noGrp="1"/>
          </p:cNvSpPr>
          <p:nvPr>
            <p:ph type="subTitle" idx="1"/>
          </p:nvPr>
        </p:nvSpPr>
        <p:spPr>
          <a:xfrm>
            <a:off x="533400" y="2057400"/>
            <a:ext cx="3581400" cy="4572000"/>
          </a:xfrm>
        </p:spPr>
        <p:txBody>
          <a:bodyPr>
            <a:normAutofit/>
          </a:bodyPr>
          <a:lstStyle/>
          <a:p>
            <a:pPr marL="514350" indent="-514350" algn="l"/>
            <a:r>
              <a:rPr lang="en-US" dirty="0">
                <a:solidFill>
                  <a:srgbClr val="FFFF00"/>
                </a:solidFill>
                <a:effectLst>
                  <a:outerShdw blurRad="38100" dist="38100" dir="2700000" algn="tl">
                    <a:srgbClr val="000000">
                      <a:alpha val="43137"/>
                    </a:srgbClr>
                  </a:outerShdw>
                </a:effectLst>
              </a:rPr>
              <a:t>1. Illegal or criminal acts</a:t>
            </a:r>
          </a:p>
          <a:p>
            <a:pPr marL="514350" indent="-514350" algn="l"/>
            <a:endParaRPr lang="en-US" dirty="0">
              <a:effectLst>
                <a:outerShdw blurRad="38100" dist="38100" dir="2700000" algn="tl">
                  <a:srgbClr val="000000">
                    <a:alpha val="43137"/>
                  </a:srgbClr>
                </a:outerShdw>
              </a:effectLst>
            </a:endParaRPr>
          </a:p>
          <a:p>
            <a:pPr marL="514350" indent="-514350" algn="l"/>
            <a:endParaRPr lang="en-US" dirty="0">
              <a:effectLst>
                <a:outerShdw blurRad="38100" dist="38100" dir="2700000" algn="tl">
                  <a:srgbClr val="000000">
                    <a:alpha val="43137"/>
                  </a:srgbClr>
                </a:outerShdw>
              </a:effectLst>
            </a:endParaRPr>
          </a:p>
          <a:p>
            <a:pPr marL="514350" indent="-514350" algn="l">
              <a:buNone/>
            </a:pPr>
            <a:r>
              <a:rPr lang="en-US" dirty="0">
                <a:solidFill>
                  <a:srgbClr val="FFFF00"/>
                </a:solidFill>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 Immoral acts</a:t>
            </a:r>
          </a:p>
          <a:p>
            <a:pPr marL="514350" indent="-514350" algn="l">
              <a:buNone/>
            </a:pPr>
            <a:endParaRPr lang="en-US" dirty="0">
              <a:effectLst>
                <a:outerShdw blurRad="38100" dist="38100" dir="2700000" algn="tl">
                  <a:srgbClr val="000000">
                    <a:alpha val="43137"/>
                  </a:srgbClr>
                </a:outerShdw>
              </a:effectLst>
            </a:endParaRPr>
          </a:p>
          <a:p>
            <a:pPr marL="514350" indent="-514350" algn="l">
              <a:buNone/>
            </a:pPr>
            <a:endParaRPr lang="en-US" dirty="0">
              <a:effectLst>
                <a:outerShdw blurRad="38100" dist="38100" dir="2700000" algn="tl">
                  <a:srgbClr val="000000">
                    <a:alpha val="43137"/>
                  </a:srgbClr>
                </a:outerShdw>
              </a:effectLst>
            </a:endParaRPr>
          </a:p>
          <a:p>
            <a:pPr marL="514350" indent="-514350" algn="l">
              <a:buNone/>
            </a:pPr>
            <a:r>
              <a:rPr lang="en-US" dirty="0">
                <a:solidFill>
                  <a:srgbClr val="FFFF00"/>
                </a:solidFill>
                <a:effectLst>
                  <a:outerShdw blurRad="38100" dist="38100" dir="2700000" algn="tl">
                    <a:srgbClr val="000000">
                      <a:alpha val="43137"/>
                    </a:srgbClr>
                  </a:outerShdw>
                </a:effectLst>
              </a:rPr>
              <a:t>3.Business related acts</a:t>
            </a:r>
          </a:p>
          <a:p>
            <a:pPr marL="514350" indent="-514350" algn="l"/>
            <a:endParaRPr lang="en-US" b="1" dirty="0"/>
          </a:p>
        </p:txBody>
      </p:sp>
      <p:sp>
        <p:nvSpPr>
          <p:cNvPr id="4" name="Content Placeholder 3"/>
          <p:cNvSpPr>
            <a:spLocks noGrp="1"/>
          </p:cNvSpPr>
          <p:nvPr>
            <p:ph sz="half" idx="4294967295"/>
          </p:nvPr>
        </p:nvSpPr>
        <p:spPr>
          <a:xfrm>
            <a:off x="4343400" y="2057400"/>
            <a:ext cx="4800600" cy="4648200"/>
          </a:xfrm>
        </p:spPr>
        <p:txBody>
          <a:bodyPr>
            <a:normAutofit/>
          </a:bodyPr>
          <a:lstStyle/>
          <a:p>
            <a:pPr marL="514350" indent="-514350">
              <a:buNone/>
            </a:pPr>
            <a:r>
              <a:rPr lang="en-US" dirty="0">
                <a:solidFill>
                  <a:srgbClr val="FFFF00"/>
                </a:solidFill>
                <a:effectLst>
                  <a:outerShdw blurRad="38100" dist="38100" dir="2700000" algn="tl">
                    <a:srgbClr val="000000">
                      <a:alpha val="43137"/>
                    </a:srgbClr>
                  </a:outerShdw>
                </a:effectLst>
              </a:rPr>
              <a:t>4. Acts that violate acceptable medical practices</a:t>
            </a:r>
          </a:p>
          <a:p>
            <a:pPr marL="514350" indent="-514350">
              <a:buNone/>
            </a:pPr>
            <a:endParaRPr lang="en-US" dirty="0">
              <a:effectLst>
                <a:outerShdw blurRad="38100" dist="38100" dir="2700000" algn="tl">
                  <a:srgbClr val="000000">
                    <a:alpha val="43137"/>
                  </a:srgbClr>
                </a:outerShdw>
              </a:effectLst>
            </a:endParaRPr>
          </a:p>
          <a:p>
            <a:pPr marL="514350" indent="-514350">
              <a:buNone/>
            </a:pPr>
            <a:endParaRPr lang="en-US" dirty="0">
              <a:effectLst>
                <a:outerShdw blurRad="38100" dist="38100" dir="2700000" algn="tl">
                  <a:srgbClr val="000000">
                    <a:alpha val="43137"/>
                  </a:srgbClr>
                </a:outerShdw>
              </a:effectLst>
            </a:endParaRPr>
          </a:p>
          <a:p>
            <a:pPr marL="514350" indent="-514350">
              <a:buNone/>
            </a:pPr>
            <a:endParaRPr lang="en-US" dirty="0">
              <a:effectLst>
                <a:outerShdw blurRad="38100" dist="38100" dir="2700000" algn="tl">
                  <a:srgbClr val="000000">
                    <a:alpha val="43137"/>
                  </a:srgbClr>
                </a:outerShdw>
              </a:effectLst>
            </a:endParaRPr>
          </a:p>
          <a:p>
            <a:pPr marL="514350" indent="-514350">
              <a:buNone/>
            </a:pPr>
            <a:endParaRPr lang="en-US" dirty="0">
              <a:solidFill>
                <a:srgbClr val="FFFF00"/>
              </a:solidFill>
              <a:effectLst>
                <a:outerShdw blurRad="38100" dist="38100" dir="2700000" algn="tl">
                  <a:srgbClr val="000000">
                    <a:alpha val="43137"/>
                  </a:srgbClr>
                </a:outerShdw>
              </a:effectLst>
            </a:endParaRPr>
          </a:p>
          <a:p>
            <a:pPr marL="514350" indent="-514350">
              <a:buNone/>
            </a:pPr>
            <a:r>
              <a:rPr lang="en-US" dirty="0">
                <a:solidFill>
                  <a:srgbClr val="FFFF00"/>
                </a:solidFill>
                <a:effectLst>
                  <a:outerShdw blurRad="38100" dist="38100" dir="2700000" algn="tl">
                    <a:srgbClr val="000000">
                      <a:alpha val="43137"/>
                    </a:srgbClr>
                  </a:outerShdw>
                </a:effectLst>
              </a:rPr>
              <a:t>5. Plagiarism</a:t>
            </a:r>
          </a:p>
          <a:p>
            <a:endParaRPr lang="en-US" dirty="0"/>
          </a:p>
        </p:txBody>
      </p:sp>
      <p:pic>
        <p:nvPicPr>
          <p:cNvPr id="1026" name="Picture 2" descr="C:\Users\Kamran\Pictures\ILLEGAL.png"/>
          <p:cNvPicPr>
            <a:picLocks noChangeAspect="1" noChangeArrowheads="1"/>
          </p:cNvPicPr>
          <p:nvPr/>
        </p:nvPicPr>
        <p:blipFill>
          <a:blip r:embed="rId2" cstate="print"/>
          <a:srcRect/>
          <a:stretch>
            <a:fillRect/>
          </a:stretch>
        </p:blipFill>
        <p:spPr bwMode="auto">
          <a:xfrm>
            <a:off x="762000" y="2514600"/>
            <a:ext cx="3124200" cy="838200"/>
          </a:xfrm>
          <a:prstGeom prst="rect">
            <a:avLst/>
          </a:prstGeom>
          <a:noFill/>
        </p:spPr>
      </p:pic>
      <p:pic>
        <p:nvPicPr>
          <p:cNvPr id="1027" name="Picture 3" descr="C:\Users\Kamran\Pictures\BUSINESS.jpg"/>
          <p:cNvPicPr>
            <a:picLocks noChangeAspect="1" noChangeArrowheads="1"/>
          </p:cNvPicPr>
          <p:nvPr/>
        </p:nvPicPr>
        <p:blipFill>
          <a:blip r:embed="rId3" cstate="print"/>
          <a:srcRect/>
          <a:stretch>
            <a:fillRect/>
          </a:stretch>
        </p:blipFill>
        <p:spPr bwMode="auto">
          <a:xfrm>
            <a:off x="685800" y="5410200"/>
            <a:ext cx="3124200" cy="1219200"/>
          </a:xfrm>
          <a:prstGeom prst="rect">
            <a:avLst/>
          </a:prstGeom>
          <a:noFill/>
        </p:spPr>
      </p:pic>
      <p:pic>
        <p:nvPicPr>
          <p:cNvPr id="1032" name="Picture 8" descr="C:\Users\Kamran\Pictures\PLAGIARISM.jpg"/>
          <p:cNvPicPr>
            <a:picLocks noChangeAspect="1" noChangeArrowheads="1"/>
          </p:cNvPicPr>
          <p:nvPr/>
        </p:nvPicPr>
        <p:blipFill>
          <a:blip r:embed="rId4" cstate="print"/>
          <a:srcRect/>
          <a:stretch>
            <a:fillRect/>
          </a:stretch>
        </p:blipFill>
        <p:spPr bwMode="auto">
          <a:xfrm>
            <a:off x="4724400" y="5334000"/>
            <a:ext cx="3276600" cy="1295400"/>
          </a:xfrm>
          <a:prstGeom prst="rect">
            <a:avLst/>
          </a:prstGeom>
          <a:noFill/>
        </p:spPr>
      </p:pic>
      <p:pic>
        <p:nvPicPr>
          <p:cNvPr id="1034" name="Picture 10" descr="C:\Users\Kamran\Pictures\MEDICAL MALPRACTICE.jpg"/>
          <p:cNvPicPr>
            <a:picLocks noChangeAspect="1" noChangeArrowheads="1"/>
          </p:cNvPicPr>
          <p:nvPr/>
        </p:nvPicPr>
        <p:blipFill>
          <a:blip r:embed="rId5" cstate="print"/>
          <a:srcRect/>
          <a:stretch>
            <a:fillRect/>
          </a:stretch>
        </p:blipFill>
        <p:spPr bwMode="auto">
          <a:xfrm>
            <a:off x="4724400" y="3352800"/>
            <a:ext cx="3124200" cy="1162050"/>
          </a:xfrm>
          <a:prstGeom prst="rect">
            <a:avLst/>
          </a:prstGeom>
          <a:noFill/>
        </p:spPr>
      </p:pic>
      <p:pic>
        <p:nvPicPr>
          <p:cNvPr id="1035" name="Picture 11" descr="C:\Users\Kamran\Pictures\IMMORAL ACTS.jpg"/>
          <p:cNvPicPr>
            <a:picLocks noChangeAspect="1" noChangeArrowheads="1"/>
          </p:cNvPicPr>
          <p:nvPr/>
        </p:nvPicPr>
        <p:blipFill>
          <a:blip r:embed="rId6" cstate="print"/>
          <a:srcRect/>
          <a:stretch>
            <a:fillRect/>
          </a:stretch>
        </p:blipFill>
        <p:spPr bwMode="auto">
          <a:xfrm>
            <a:off x="762000" y="3962400"/>
            <a:ext cx="31242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5"/>
                                        </p:tgtEl>
                                        <p:attrNameLst>
                                          <p:attrName>style.visibility</p:attrName>
                                        </p:attrNameLst>
                                      </p:cBhvr>
                                      <p:to>
                                        <p:strVal val="visible"/>
                                      </p:to>
                                    </p:set>
                                    <p:anim calcmode="lin" valueType="num">
                                      <p:cBhvr additive="base">
                                        <p:cTn id="13" dur="500" fill="hold"/>
                                        <p:tgtEl>
                                          <p:spTgt spid="1035"/>
                                        </p:tgtEl>
                                        <p:attrNameLst>
                                          <p:attrName>ppt_x</p:attrName>
                                        </p:attrNameLst>
                                      </p:cBhvr>
                                      <p:tavLst>
                                        <p:tav tm="0">
                                          <p:val>
                                            <p:strVal val="0-#ppt_w/2"/>
                                          </p:val>
                                        </p:tav>
                                        <p:tav tm="100000">
                                          <p:val>
                                            <p:strVal val="#ppt_x"/>
                                          </p:val>
                                        </p:tav>
                                      </p:tavLst>
                                    </p:anim>
                                    <p:anim calcmode="lin" valueType="num">
                                      <p:cBhvr additive="base">
                                        <p:cTn id="14"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1+#ppt_w/2"/>
                                          </p:val>
                                        </p:tav>
                                        <p:tav tm="100000">
                                          <p:val>
                                            <p:strVal val="#ppt_x"/>
                                          </p:val>
                                        </p:tav>
                                      </p:tavLst>
                                    </p:anim>
                                    <p:anim calcmode="lin" valueType="num">
                                      <p:cBhvr additive="base">
                                        <p:cTn id="26"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610600" cy="914400"/>
          </a:xfrm>
        </p:spPr>
        <p:txBody>
          <a:bodyPr/>
          <a:lstStyle/>
          <a:p>
            <a:pPr marL="0" algn="l"/>
            <a:r>
              <a:rPr lang="en-US" dirty="0">
                <a:solidFill>
                  <a:schemeClr val="accent4">
                    <a:lumMod val="60000"/>
                    <a:lumOff val="40000"/>
                  </a:schemeClr>
                </a:solidFill>
              </a:rPr>
              <a:t>1. </a:t>
            </a:r>
            <a:r>
              <a:rPr lang="en-US" dirty="0">
                <a:solidFill>
                  <a:srgbClr val="FFC000"/>
                </a:solidFill>
                <a:latin typeface="Arial" pitchFamily="34" charset="0"/>
                <a:cs typeface="Arial" pitchFamily="34" charset="0"/>
              </a:rPr>
              <a:t>Illegal or Criminal acts:</a:t>
            </a:r>
          </a:p>
        </p:txBody>
      </p:sp>
      <p:sp>
        <p:nvSpPr>
          <p:cNvPr id="3" name="Subtitle 2"/>
          <p:cNvSpPr>
            <a:spLocks noGrp="1"/>
          </p:cNvSpPr>
          <p:nvPr>
            <p:ph type="subTitle" idx="1"/>
          </p:nvPr>
        </p:nvSpPr>
        <p:spPr>
          <a:xfrm>
            <a:off x="533400" y="2133600"/>
            <a:ext cx="8610600" cy="4267200"/>
          </a:xfrm>
        </p:spPr>
        <p:txBody>
          <a:bodyPr>
            <a:noAutofit/>
          </a:bodyPr>
          <a:lstStyle/>
          <a:p>
            <a:pPr algn="l"/>
            <a:r>
              <a:rPr lang="en-US" sz="4000" dirty="0">
                <a:effectLst>
                  <a:outerShdw blurRad="38100" dist="38100" dir="2700000" algn="tl">
                    <a:srgbClr val="000000">
                      <a:alpha val="43137"/>
                    </a:srgbClr>
                  </a:outerShdw>
                </a:effectLst>
                <a:latin typeface="Arial" pitchFamily="34" charset="0"/>
                <a:cs typeface="Arial" pitchFamily="34" charset="0"/>
              </a:rPr>
              <a:t>A physician may be disciplined and lose his medical license based solely on the fact that he was convicted for a crime or offense. </a:t>
            </a:r>
          </a:p>
        </p:txBody>
      </p:sp>
      <p:pic>
        <p:nvPicPr>
          <p:cNvPr id="4" name="Picture 2" descr="C:\Users\Kamran\Pictures\ILLEGAL.png"/>
          <p:cNvPicPr>
            <a:picLocks noChangeAspect="1" noChangeArrowheads="1"/>
          </p:cNvPicPr>
          <p:nvPr/>
        </p:nvPicPr>
        <p:blipFill>
          <a:blip r:embed="rId2" cstate="print"/>
          <a:srcRect/>
          <a:stretch>
            <a:fillRect/>
          </a:stretch>
        </p:blipFill>
        <p:spPr bwMode="auto">
          <a:xfrm>
            <a:off x="5562600" y="0"/>
            <a:ext cx="35814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8610600" cy="1066800"/>
          </a:xfrm>
        </p:spPr>
        <p:txBody>
          <a:bodyPr>
            <a:normAutofit/>
          </a:bodyPr>
          <a:lstStyle/>
          <a:p>
            <a:pPr marL="0" algn="l"/>
            <a:r>
              <a:rPr lang="en-US" dirty="0">
                <a:solidFill>
                  <a:srgbClr val="FFC000"/>
                </a:solidFill>
              </a:rPr>
              <a:t>2. Immoral acts:</a:t>
            </a:r>
          </a:p>
        </p:txBody>
      </p:sp>
      <p:sp>
        <p:nvSpPr>
          <p:cNvPr id="3" name="Subtitle 2"/>
          <p:cNvSpPr>
            <a:spLocks noGrp="1"/>
          </p:cNvSpPr>
          <p:nvPr>
            <p:ph type="subTitle" idx="1"/>
          </p:nvPr>
        </p:nvSpPr>
        <p:spPr>
          <a:xfrm>
            <a:off x="457200" y="2438400"/>
            <a:ext cx="8686800" cy="3699000"/>
          </a:xfrm>
        </p:spPr>
        <p:txBody>
          <a:bodyPr>
            <a:normAutofit lnSpcReduction="10000"/>
          </a:bodyPr>
          <a:lstStyle/>
          <a:p>
            <a:pPr algn="l">
              <a:lnSpc>
                <a:spcPct val="200000"/>
              </a:lnSpc>
            </a:pPr>
            <a:r>
              <a:rPr lang="en-US" sz="4000" dirty="0">
                <a:effectLst>
                  <a:outerShdw blurRad="38100" dist="38100" dir="2700000" algn="tl">
                    <a:srgbClr val="000000">
                      <a:alpha val="43137"/>
                    </a:srgbClr>
                  </a:outerShdw>
                </a:effectLst>
                <a:latin typeface="Arial" pitchFamily="34" charset="0"/>
                <a:cs typeface="Arial" pitchFamily="34" charset="0"/>
              </a:rPr>
              <a:t>“Immoral” acts generally fall into the limited category of sexual activity with individuals that may be patients. </a:t>
            </a:r>
          </a:p>
        </p:txBody>
      </p:sp>
      <p:pic>
        <p:nvPicPr>
          <p:cNvPr id="1026" name="Picture 2" descr="C:\Users\vista\Pictures\right way wrong way.jpg"/>
          <p:cNvPicPr>
            <a:picLocks noChangeAspect="1" noChangeArrowheads="1"/>
          </p:cNvPicPr>
          <p:nvPr/>
        </p:nvPicPr>
        <p:blipFill>
          <a:blip r:embed="rId2" cstate="print"/>
          <a:srcRect/>
          <a:stretch>
            <a:fillRect/>
          </a:stretch>
        </p:blipFill>
        <p:spPr bwMode="auto">
          <a:xfrm>
            <a:off x="5943600" y="0"/>
            <a:ext cx="3200400" cy="2438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599"/>
            <a:ext cx="5791200" cy="914401"/>
          </a:xfrm>
        </p:spPr>
        <p:txBody>
          <a:bodyPr>
            <a:normAutofit fontScale="90000"/>
          </a:bodyPr>
          <a:lstStyle/>
          <a:p>
            <a:pPr marL="0" algn="l"/>
            <a:r>
              <a:rPr lang="en-US" sz="4000" dirty="0">
                <a:solidFill>
                  <a:schemeClr val="accent4">
                    <a:lumMod val="60000"/>
                    <a:lumOff val="40000"/>
                  </a:schemeClr>
                </a:solidFill>
              </a:rPr>
              <a:t>:</a:t>
            </a:r>
            <a:r>
              <a:rPr lang="en-US" sz="4900" dirty="0">
                <a:solidFill>
                  <a:srgbClr val="FFC000"/>
                </a:solidFill>
                <a:latin typeface="Arial" pitchFamily="34" charset="0"/>
                <a:cs typeface="Arial" pitchFamily="34" charset="0"/>
              </a:rPr>
              <a:t>3. Business related acts</a:t>
            </a:r>
            <a:endParaRPr lang="en-US" sz="4900" dirty="0">
              <a:solidFill>
                <a:schemeClr val="accent4">
                  <a:lumMod val="60000"/>
                  <a:lumOff val="40000"/>
                </a:schemeClr>
              </a:solidFill>
            </a:endParaRPr>
          </a:p>
        </p:txBody>
      </p:sp>
      <p:sp>
        <p:nvSpPr>
          <p:cNvPr id="3" name="Subtitle 2"/>
          <p:cNvSpPr>
            <a:spLocks noGrp="1"/>
          </p:cNvSpPr>
          <p:nvPr>
            <p:ph type="subTitle" idx="1"/>
          </p:nvPr>
        </p:nvSpPr>
        <p:spPr>
          <a:xfrm>
            <a:off x="228600" y="1524000"/>
            <a:ext cx="8915400" cy="5334000"/>
          </a:xfrm>
        </p:spPr>
        <p:txBody>
          <a:bodyPr>
            <a:normAutofit/>
          </a:bodyPr>
          <a:lstStyle/>
          <a:p>
            <a:pPr algn="l"/>
            <a:r>
              <a:rPr lang="en-US" sz="3200" dirty="0">
                <a:solidFill>
                  <a:srgbClr val="FFFF00"/>
                </a:solidFill>
                <a:effectLst>
                  <a:outerShdw blurRad="38100" dist="38100" dir="2700000" algn="tl">
                    <a:srgbClr val="000000">
                      <a:alpha val="43137"/>
                    </a:srgbClr>
                  </a:outerShdw>
                </a:effectLst>
                <a:latin typeface="Arial" pitchFamily="34" charset="0"/>
                <a:cs typeface="Arial" pitchFamily="34" charset="0"/>
              </a:rPr>
              <a:t>These acts are related to the operation of the business, not the quality of the care  </a:t>
            </a:r>
          </a:p>
          <a:p>
            <a:pPr algn="l"/>
            <a:endParaRPr lang="en-US" sz="3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lvl="1" algn="l">
              <a:buClr>
                <a:srgbClr val="FFFF00"/>
              </a:buClr>
              <a:buFont typeface="Wingdings" pitchFamily="2" charset="2"/>
              <a:buChar char="q"/>
            </a:pPr>
            <a:r>
              <a:rPr lang="en-US" sz="3200" dirty="0">
                <a:effectLst>
                  <a:outerShdw blurRad="38100" dist="38100" dir="2700000" algn="tl">
                    <a:srgbClr val="000000">
                      <a:alpha val="43137"/>
                    </a:srgbClr>
                  </a:outerShdw>
                </a:effectLst>
                <a:latin typeface="Arial" pitchFamily="34" charset="0"/>
                <a:cs typeface="Arial" pitchFamily="34" charset="0"/>
              </a:rPr>
              <a:t>Obtain, maintain, or renew a license to practice medicine by bribery, fraud or misrepresentation</a:t>
            </a:r>
          </a:p>
          <a:p>
            <a:endParaRPr lang="en-US" dirty="0">
              <a:latin typeface="Arial" pitchFamily="34" charset="0"/>
              <a:cs typeface="Arial" pitchFamily="34" charset="0"/>
            </a:endParaRPr>
          </a:p>
        </p:txBody>
      </p:sp>
      <p:pic>
        <p:nvPicPr>
          <p:cNvPr id="4" name="Picture 3" descr="C:\Users\Kamran\Pictures\BUSINESS.jpg"/>
          <p:cNvPicPr>
            <a:picLocks noChangeAspect="1" noChangeArrowheads="1"/>
          </p:cNvPicPr>
          <p:nvPr/>
        </p:nvPicPr>
        <p:blipFill>
          <a:blip r:embed="rId3" cstate="print"/>
          <a:srcRect/>
          <a:stretch>
            <a:fillRect/>
          </a:stretch>
        </p:blipFill>
        <p:spPr bwMode="auto">
          <a:xfrm>
            <a:off x="6019800" y="0"/>
            <a:ext cx="3124200" cy="99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8461248" cy="990600"/>
          </a:xfrm>
        </p:spPr>
        <p:txBody>
          <a:bodyPr>
            <a:normAutofit/>
          </a:bodyPr>
          <a:lstStyle/>
          <a:p>
            <a:pPr marL="0" algn="ctr"/>
            <a:r>
              <a:rPr lang="en-US" sz="5400" dirty="0">
                <a:solidFill>
                  <a:srgbClr val="FFC000"/>
                </a:solidFill>
                <a:latin typeface="Arial" pitchFamily="34" charset="0"/>
                <a:cs typeface="Arial" pitchFamily="34" charset="0"/>
              </a:rPr>
              <a:t>4. Negligent practices</a:t>
            </a:r>
          </a:p>
        </p:txBody>
      </p:sp>
      <p:sp>
        <p:nvSpPr>
          <p:cNvPr id="3" name="Subtitle 2"/>
          <p:cNvSpPr>
            <a:spLocks noGrp="1"/>
          </p:cNvSpPr>
          <p:nvPr>
            <p:ph type="subTitle" idx="1"/>
          </p:nvPr>
        </p:nvSpPr>
        <p:spPr>
          <a:xfrm>
            <a:off x="152400" y="1905000"/>
            <a:ext cx="8839200" cy="4953000"/>
          </a:xfrm>
        </p:spPr>
        <p:txBody>
          <a:bodyPr>
            <a:noAutofit/>
          </a:bodyPr>
          <a:lstStyle/>
          <a:p>
            <a:pPr lvl="1" algn="l">
              <a:buClr>
                <a:srgbClr val="FFFF00"/>
              </a:buClr>
              <a:buFont typeface="Wingdings" pitchFamily="2" charset="2"/>
              <a:buChar char="q"/>
            </a:pPr>
            <a:r>
              <a:rPr lang="en-US" sz="3600" dirty="0">
                <a:effectLst>
                  <a:outerShdw blurRad="38100" dist="38100" dir="2700000" algn="tl">
                    <a:srgbClr val="000000">
                      <a:alpha val="43137"/>
                    </a:srgbClr>
                  </a:outerShdw>
                </a:effectLst>
                <a:latin typeface="Arial" pitchFamily="34" charset="0"/>
                <a:cs typeface="Arial" pitchFamily="34" charset="0"/>
              </a:rPr>
              <a:t>Failure to maintain records of a patient, relating to diagnosis, treatment and care</a:t>
            </a:r>
          </a:p>
          <a:p>
            <a:pPr lvl="1" algn="l">
              <a:buClr>
                <a:srgbClr val="FFFF00"/>
              </a:buClr>
              <a:buFont typeface="Wingdings" pitchFamily="2" charset="2"/>
              <a:buChar char="q"/>
            </a:pPr>
            <a:r>
              <a:rPr lang="en-US" sz="3600" dirty="0">
                <a:effectLst>
                  <a:outerShdw blurRad="38100" dist="38100" dir="2700000" algn="tl">
                    <a:srgbClr val="000000">
                      <a:alpha val="43137"/>
                    </a:srgbClr>
                  </a:outerShdw>
                </a:effectLst>
                <a:latin typeface="Arial" pitchFamily="34" charset="0"/>
                <a:cs typeface="Arial" pitchFamily="34" charset="0"/>
              </a:rPr>
              <a:t>Altering medical records </a:t>
            </a:r>
          </a:p>
          <a:p>
            <a:pPr lvl="1" algn="l">
              <a:buClr>
                <a:srgbClr val="FFFF00"/>
              </a:buClr>
              <a:buFont typeface="Wingdings" pitchFamily="2" charset="2"/>
              <a:buChar char="q"/>
            </a:pPr>
            <a:r>
              <a:rPr lang="en-US" sz="3600" dirty="0">
                <a:effectLst>
                  <a:outerShdw blurRad="38100" dist="38100" dir="2700000" algn="tl">
                    <a:srgbClr val="000000">
                      <a:alpha val="43137"/>
                    </a:srgbClr>
                  </a:outerShdw>
                </a:effectLst>
                <a:latin typeface="Arial" pitchFamily="34" charset="0"/>
                <a:cs typeface="Arial" pitchFamily="34" charset="0"/>
              </a:rPr>
              <a:t>Failure to make medical records available for inspection </a:t>
            </a:r>
          </a:p>
          <a:p>
            <a:pPr lvl="1" algn="l">
              <a:buClr>
                <a:srgbClr val="FFFF00"/>
              </a:buClr>
              <a:buFont typeface="Wingdings" pitchFamily="2" charset="2"/>
              <a:buChar char="q"/>
            </a:pPr>
            <a:r>
              <a:rPr lang="en-US" sz="3600" dirty="0">
                <a:effectLst>
                  <a:outerShdw blurRad="38100" dist="38100" dir="2700000" algn="tl">
                    <a:srgbClr val="000000">
                      <a:alpha val="43137"/>
                    </a:srgbClr>
                  </a:outerShdw>
                </a:effectLst>
                <a:latin typeface="Arial" pitchFamily="34" charset="0"/>
                <a:cs typeface="Arial" pitchFamily="34" charset="0"/>
              </a:rPr>
              <a:t>Medical errors.</a:t>
            </a:r>
          </a:p>
        </p:txBody>
      </p:sp>
      <p:pic>
        <p:nvPicPr>
          <p:cNvPr id="1026" name="Picture 2" descr="C:\Users\Kamran\Pictures\MEDICAL RECORD.jpg"/>
          <p:cNvPicPr>
            <a:picLocks noChangeAspect="1" noChangeArrowheads="1"/>
          </p:cNvPicPr>
          <p:nvPr/>
        </p:nvPicPr>
        <p:blipFill>
          <a:blip r:embed="rId2" cstate="print"/>
          <a:srcRect/>
          <a:stretch>
            <a:fillRect/>
          </a:stretch>
        </p:blipFill>
        <p:spPr bwMode="auto">
          <a:xfrm>
            <a:off x="6248400" y="0"/>
            <a:ext cx="2895600" cy="12953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2819400"/>
          </a:xfrm>
        </p:spPr>
        <p:txBody>
          <a:bodyPr>
            <a:normAutofit/>
          </a:bodyPr>
          <a:lstStyle/>
          <a:p>
            <a:pPr marL="0" algn="ctr"/>
            <a:r>
              <a:rPr lang="en-US" sz="7200" dirty="0">
                <a:solidFill>
                  <a:srgbClr val="FFFF00"/>
                </a:solidFill>
                <a:latin typeface="Arial" pitchFamily="34" charset="0"/>
                <a:cs typeface="Arial" pitchFamily="34" charset="0"/>
              </a:rPr>
              <a:t>UNPROFESSIONAL BEHAVIOR</a:t>
            </a:r>
          </a:p>
        </p:txBody>
      </p:sp>
      <p:sp>
        <p:nvSpPr>
          <p:cNvPr id="3" name="Subtitle 2"/>
          <p:cNvSpPr>
            <a:spLocks noGrp="1"/>
          </p:cNvSpPr>
          <p:nvPr>
            <p:ph type="subTitle" idx="1"/>
          </p:nvPr>
        </p:nvSpPr>
        <p:spPr>
          <a:xfrm>
            <a:off x="127000" y="3175000"/>
            <a:ext cx="8235696" cy="3683000"/>
          </a:xfrm>
        </p:spPr>
        <p:txBody>
          <a:bodyPr>
            <a:noAutofit/>
          </a:bodyPr>
          <a:lstStyle/>
          <a:p>
            <a:pPr algn="l"/>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DR. KAMRAN SATTAR</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l"/>
            <a:r>
              <a:rPr lang="en-US" sz="2400" b="1" dirty="0">
                <a:effectLst>
                  <a:outerShdw blurRad="38100" dist="38100" dir="2700000" algn="tl">
                    <a:srgbClr val="000000">
                      <a:alpha val="43137"/>
                    </a:srgbClr>
                  </a:outerShdw>
                </a:effectLst>
                <a:latin typeface="Arial" pitchFamily="34" charset="0"/>
                <a:cs typeface="Arial" pitchFamily="34" charset="0"/>
              </a:rPr>
              <a:t>MBBS (PAK)</a:t>
            </a:r>
          </a:p>
          <a:p>
            <a:pPr algn="l"/>
            <a:r>
              <a:rPr lang="en-US" sz="2400" b="1" dirty="0" err="1">
                <a:latin typeface="Arial" pitchFamily="34" charset="0"/>
                <a:cs typeface="Arial" pitchFamily="34" charset="0"/>
              </a:rPr>
              <a:t>MMed</a:t>
            </a:r>
            <a:r>
              <a:rPr lang="en-US" sz="2400" b="1" dirty="0">
                <a:latin typeface="Arial" pitchFamily="34" charset="0"/>
                <a:cs typeface="Arial" pitchFamily="34" charset="0"/>
              </a:rPr>
              <a:t> </a:t>
            </a:r>
            <a:r>
              <a:rPr lang="en-US" sz="2400" b="1" dirty="0" err="1">
                <a:latin typeface="Arial" pitchFamily="34" charset="0"/>
                <a:cs typeface="Arial" pitchFamily="34" charset="0"/>
              </a:rPr>
              <a:t>UoD</a:t>
            </a:r>
            <a:r>
              <a:rPr lang="en-US" sz="2400" b="1" dirty="0">
                <a:latin typeface="Arial" pitchFamily="34" charset="0"/>
                <a:cs typeface="Arial" pitchFamily="34" charset="0"/>
              </a:rPr>
              <a:t> ( UK )</a:t>
            </a:r>
          </a:p>
          <a:p>
            <a:pPr algn="l"/>
            <a:r>
              <a:rPr lang="en-US" sz="2400" b="1" dirty="0" err="1">
                <a:effectLst>
                  <a:outerShdw blurRad="38100" dist="38100" dir="2700000" algn="tl">
                    <a:srgbClr val="000000">
                      <a:alpha val="43137"/>
                    </a:srgbClr>
                  </a:outerShdw>
                </a:effectLst>
                <a:latin typeface="Arial" pitchFamily="34" charset="0"/>
                <a:cs typeface="Arial" pitchFamily="34" charset="0"/>
              </a:rPr>
              <a:t>FAcadMEd</a:t>
            </a:r>
            <a:r>
              <a:rPr lang="en-US" sz="2400" b="1" dirty="0">
                <a:effectLst>
                  <a:outerShdw blurRad="38100" dist="38100" dir="2700000" algn="tl">
                    <a:srgbClr val="000000">
                      <a:alpha val="43137"/>
                    </a:srgbClr>
                  </a:outerShdw>
                </a:effectLst>
                <a:latin typeface="Arial" pitchFamily="34" charset="0"/>
                <a:cs typeface="Arial" pitchFamily="34" charset="0"/>
              </a:rPr>
              <a:t> ( UK )</a:t>
            </a:r>
          </a:p>
          <a:p>
            <a:pPr algn="l"/>
            <a:r>
              <a:rPr lang="en-US" sz="2400" b="1" dirty="0">
                <a:effectLst>
                  <a:outerShdw blurRad="38100" dist="38100" dir="2700000" algn="tl">
                    <a:srgbClr val="000000">
                      <a:alpha val="43137"/>
                    </a:srgbClr>
                  </a:outerShdw>
                </a:effectLst>
                <a:latin typeface="Arial" pitchFamily="34" charset="0"/>
                <a:cs typeface="Arial" pitchFamily="34" charset="0"/>
              </a:rPr>
              <a:t>PGD </a:t>
            </a:r>
            <a:r>
              <a:rPr lang="en-US" sz="2400" b="1" dirty="0" err="1">
                <a:effectLst>
                  <a:outerShdw blurRad="38100" dist="38100" dir="2700000" algn="tl">
                    <a:srgbClr val="000000">
                      <a:alpha val="43137"/>
                    </a:srgbClr>
                  </a:outerShdw>
                </a:effectLst>
                <a:latin typeface="Arial" pitchFamily="34" charset="0"/>
                <a:cs typeface="Arial" pitchFamily="34" charset="0"/>
              </a:rPr>
              <a:t>MedEd</a:t>
            </a: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latin typeface="Arial" pitchFamily="34" charset="0"/>
                <a:cs typeface="Arial" pitchFamily="34" charset="0"/>
              </a:rPr>
              <a:t>UoD</a:t>
            </a:r>
            <a:r>
              <a:rPr lang="en-US" sz="2400" b="1" dirty="0">
                <a:latin typeface="Arial" pitchFamily="34" charset="0"/>
                <a:cs typeface="Arial" pitchFamily="34" charset="0"/>
              </a:rPr>
              <a:t> ( UK )</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l"/>
            <a:r>
              <a:rPr lang="en-US" sz="2000" b="1" dirty="0" err="1">
                <a:latin typeface="Arial" pitchFamily="34" charset="0"/>
                <a:cs typeface="Arial" pitchFamily="34" charset="0"/>
              </a:rPr>
              <a:t>Dept</a:t>
            </a:r>
            <a:r>
              <a:rPr lang="en-US" sz="2000" b="1" dirty="0">
                <a:latin typeface="Arial" pitchFamily="34" charset="0"/>
                <a:cs typeface="Arial" pitchFamily="34" charset="0"/>
              </a:rPr>
              <a:t>: of Medical Education, </a:t>
            </a:r>
          </a:p>
          <a:p>
            <a:pPr algn="l"/>
            <a:r>
              <a:rPr lang="en-US" sz="2000" b="1" dirty="0">
                <a:latin typeface="Arial" pitchFamily="34" charset="0"/>
                <a:cs typeface="Arial" pitchFamily="34" charset="0"/>
              </a:rPr>
              <a:t>College of    Medicine</a:t>
            </a:r>
          </a:p>
          <a:p>
            <a:pPr algn="l"/>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b="1" dirty="0">
                <a:latin typeface="Arial" pitchFamily="34" charset="0"/>
                <a:cs typeface="Arial" pitchFamily="34" charset="0"/>
              </a:rPr>
              <a:t>King Saud University</a:t>
            </a:r>
          </a:p>
        </p:txBody>
      </p:sp>
      <p:pic>
        <p:nvPicPr>
          <p:cNvPr id="1026" name="Picture 2" descr="C:\Users\Dr. Kamran\Desktop\unprofessional behaviour 1.jpg"/>
          <p:cNvPicPr>
            <a:picLocks noChangeAspect="1" noChangeArrowheads="1"/>
          </p:cNvPicPr>
          <p:nvPr/>
        </p:nvPicPr>
        <p:blipFill>
          <a:blip r:embed="rId2" cstate="print"/>
          <a:srcRect/>
          <a:stretch>
            <a:fillRect/>
          </a:stretch>
        </p:blipFill>
        <p:spPr bwMode="auto">
          <a:xfrm>
            <a:off x="4800600" y="4114800"/>
            <a:ext cx="4343400" cy="2476500"/>
          </a:xfrm>
          <a:prstGeom prst="rect">
            <a:avLst/>
          </a:prstGeom>
          <a:noFill/>
        </p:spPr>
      </p:pic>
    </p:spTree>
    <p:extLst>
      <p:ext uri="{BB962C8B-B14F-4D97-AF65-F5344CB8AC3E}">
        <p14:creationId xmlns:p14="http://schemas.microsoft.com/office/powerpoint/2010/main" val="169012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Categories of Medical errors </a:t>
            </a:r>
          </a:p>
        </p:txBody>
      </p:sp>
      <p:sp>
        <p:nvSpPr>
          <p:cNvPr id="3" name="Content Placeholder 2"/>
          <p:cNvSpPr>
            <a:spLocks noGrp="1"/>
          </p:cNvSpPr>
          <p:nvPr>
            <p:ph idx="1"/>
          </p:nvPr>
        </p:nvSpPr>
        <p:spPr>
          <a:xfrm>
            <a:off x="1028700" y="2228850"/>
            <a:ext cx="7200900" cy="2686050"/>
          </a:xfrm>
        </p:spPr>
        <p:txBody>
          <a:bodyPr>
            <a:normAutofit/>
          </a:bodyPr>
          <a:lstStyle/>
          <a:p>
            <a:r>
              <a:rPr lang="en-US" sz="2400" dirty="0"/>
              <a:t>Harmful medical errors.</a:t>
            </a:r>
          </a:p>
          <a:p>
            <a:r>
              <a:rPr lang="en-US" sz="2400" dirty="0"/>
              <a:t>Near miss medical errors.</a:t>
            </a:r>
          </a:p>
        </p:txBody>
      </p:sp>
    </p:spTree>
    <p:extLst>
      <p:ext uri="{BB962C8B-B14F-4D97-AF65-F5344CB8AC3E}">
        <p14:creationId xmlns:p14="http://schemas.microsoft.com/office/powerpoint/2010/main" val="1381182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 near miss medical error</a:t>
            </a:r>
          </a:p>
        </p:txBody>
      </p:sp>
      <p:sp>
        <p:nvSpPr>
          <p:cNvPr id="3" name="Content Placeholder 2"/>
          <p:cNvSpPr>
            <a:spLocks noGrp="1"/>
          </p:cNvSpPr>
          <p:nvPr>
            <p:ph idx="1"/>
          </p:nvPr>
        </p:nvSpPr>
        <p:spPr>
          <a:xfrm>
            <a:off x="1028700" y="2228850"/>
            <a:ext cx="4026310" cy="3594920"/>
          </a:xfrm>
        </p:spPr>
        <p:txBody>
          <a:bodyPr>
            <a:normAutofit/>
          </a:bodyPr>
          <a:lstStyle/>
          <a:p>
            <a:pPr marL="0" indent="0">
              <a:buNone/>
            </a:pPr>
            <a:r>
              <a:rPr lang="en-US" sz="2400" dirty="0"/>
              <a:t>An event that under slightly different circumstances </a:t>
            </a:r>
            <a:r>
              <a:rPr lang="en-US" sz="2400" u="sng" dirty="0"/>
              <a:t>could have been an accident</a:t>
            </a:r>
            <a:r>
              <a:rPr lang="en-US" sz="2400" dirty="0"/>
              <a:t>, either because the error was detected and corrected in time or because the patient was just lucky.</a:t>
            </a:r>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689" y="2113628"/>
            <a:ext cx="3485094" cy="3322997"/>
          </a:xfrm>
          <a:prstGeom prst="rect">
            <a:avLst/>
          </a:prstGeom>
        </p:spPr>
      </p:pic>
    </p:spTree>
    <p:extLst>
      <p:ext uri="{BB962C8B-B14F-4D97-AF65-F5344CB8AC3E}">
        <p14:creationId xmlns:p14="http://schemas.microsoft.com/office/powerpoint/2010/main" val="3665423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Actions to be taken </a:t>
            </a:r>
          </a:p>
        </p:txBody>
      </p:sp>
      <p:sp>
        <p:nvSpPr>
          <p:cNvPr id="3" name="Content Placeholder 2"/>
          <p:cNvSpPr>
            <a:spLocks noGrp="1"/>
          </p:cNvSpPr>
          <p:nvPr>
            <p:ph idx="1"/>
          </p:nvPr>
        </p:nvSpPr>
        <p:spPr>
          <a:xfrm>
            <a:off x="1028700" y="2228850"/>
            <a:ext cx="7200900" cy="2686050"/>
          </a:xfrm>
        </p:spPr>
        <p:txBody>
          <a:bodyPr>
            <a:normAutofit/>
          </a:bodyPr>
          <a:lstStyle/>
          <a:p>
            <a:r>
              <a:rPr lang="en-US" sz="2400" dirty="0"/>
              <a:t>Reporting it to the health care system </a:t>
            </a:r>
          </a:p>
          <a:p>
            <a:r>
              <a:rPr lang="en-US" sz="2400" dirty="0"/>
              <a:t>Disclosing it to the patient involved. </a:t>
            </a:r>
          </a:p>
        </p:txBody>
      </p:sp>
      <p:pic>
        <p:nvPicPr>
          <p:cNvPr id="4" name="Picture 3"/>
          <p:cNvPicPr>
            <a:picLocks noChangeAspect="1"/>
          </p:cNvPicPr>
          <p:nvPr/>
        </p:nvPicPr>
        <p:blipFill>
          <a:blip r:embed="rId2"/>
          <a:stretch>
            <a:fillRect/>
          </a:stretch>
        </p:blipFill>
        <p:spPr>
          <a:xfrm>
            <a:off x="2039426" y="3414712"/>
            <a:ext cx="4714875" cy="2357438"/>
          </a:xfrm>
          <a:prstGeom prst="rect">
            <a:avLst/>
          </a:prstGeom>
        </p:spPr>
      </p:pic>
    </p:spTree>
    <p:extLst>
      <p:ext uri="{BB962C8B-B14F-4D97-AF65-F5344CB8AC3E}">
        <p14:creationId xmlns:p14="http://schemas.microsoft.com/office/powerpoint/2010/main" val="2941404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to report?</a:t>
            </a:r>
          </a:p>
        </p:txBody>
      </p:sp>
      <p:sp>
        <p:nvSpPr>
          <p:cNvPr id="3" name="Content Placeholder 2"/>
          <p:cNvSpPr>
            <a:spLocks noGrp="1"/>
          </p:cNvSpPr>
          <p:nvPr>
            <p:ph idx="1"/>
          </p:nvPr>
        </p:nvSpPr>
        <p:spPr>
          <a:xfrm>
            <a:off x="1028700" y="2228850"/>
            <a:ext cx="3594920" cy="3650227"/>
          </a:xfrm>
        </p:spPr>
        <p:txBody>
          <a:bodyPr>
            <a:normAutofit/>
          </a:bodyPr>
          <a:lstStyle/>
          <a:p>
            <a:pPr marL="0" indent="0">
              <a:buNone/>
            </a:pPr>
            <a:r>
              <a:rPr lang="en-US" sz="2400" dirty="0"/>
              <a:t>Report both types and labelling a near miss medical error as “near miss ME”</a:t>
            </a:r>
          </a:p>
        </p:txBody>
      </p:sp>
      <p:pic>
        <p:nvPicPr>
          <p:cNvPr id="4" name="Picture 3"/>
          <p:cNvPicPr>
            <a:picLocks noChangeAspect="1"/>
          </p:cNvPicPr>
          <p:nvPr/>
        </p:nvPicPr>
        <p:blipFill>
          <a:blip r:embed="rId2"/>
          <a:stretch>
            <a:fillRect/>
          </a:stretch>
        </p:blipFill>
        <p:spPr>
          <a:xfrm>
            <a:off x="5035823" y="1371600"/>
            <a:ext cx="2994674" cy="4229380"/>
          </a:xfrm>
          <a:prstGeom prst="rect">
            <a:avLst/>
          </a:prstGeom>
        </p:spPr>
      </p:pic>
    </p:spTree>
    <p:extLst>
      <p:ext uri="{BB962C8B-B14F-4D97-AF65-F5344CB8AC3E}">
        <p14:creationId xmlns:p14="http://schemas.microsoft.com/office/powerpoint/2010/main" val="249423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6236"/>
            <a:ext cx="8229600" cy="1143000"/>
          </a:xfrm>
        </p:spPr>
        <p:txBody>
          <a:bodyPr>
            <a:normAutofit fontScale="90000"/>
          </a:bodyPr>
          <a:lstStyle/>
          <a:p>
            <a:r>
              <a:rPr lang="en-US" dirty="0">
                <a:solidFill>
                  <a:srgbClr val="FFC000"/>
                </a:solidFill>
              </a:rPr>
              <a:t>Common types of medical errors</a:t>
            </a:r>
          </a:p>
        </p:txBody>
      </p:sp>
      <p:sp>
        <p:nvSpPr>
          <p:cNvPr id="3" name="Content Placeholder 2"/>
          <p:cNvSpPr>
            <a:spLocks noGrp="1"/>
          </p:cNvSpPr>
          <p:nvPr>
            <p:ph idx="1"/>
          </p:nvPr>
        </p:nvSpPr>
        <p:spPr>
          <a:xfrm>
            <a:off x="533400" y="2133600"/>
            <a:ext cx="7696200" cy="3465467"/>
          </a:xfrm>
        </p:spPr>
        <p:txBody>
          <a:bodyPr>
            <a:normAutofit/>
          </a:bodyPr>
          <a:lstStyle/>
          <a:p>
            <a:r>
              <a:rPr lang="en-US" sz="3200" dirty="0">
                <a:solidFill>
                  <a:srgbClr val="FFFF00"/>
                </a:solidFill>
              </a:rPr>
              <a:t>Surgery-related such as</a:t>
            </a:r>
            <a:r>
              <a:rPr lang="en-US" sz="2400" dirty="0"/>
              <a:t>:</a:t>
            </a:r>
          </a:p>
          <a:p>
            <a:pPr lvl="1"/>
            <a:r>
              <a:rPr lang="en-US" dirty="0"/>
              <a:t>Ob/gyn.</a:t>
            </a:r>
          </a:p>
          <a:p>
            <a:pPr lvl="1"/>
            <a:r>
              <a:rPr lang="en-US" dirty="0"/>
              <a:t>General surgery.</a:t>
            </a:r>
          </a:p>
          <a:p>
            <a:pPr lvl="1"/>
            <a:r>
              <a:rPr lang="en-US" dirty="0"/>
              <a:t>Orthopedic.</a:t>
            </a:r>
          </a:p>
          <a:p>
            <a:pPr lvl="1"/>
            <a:r>
              <a:rPr lang="en-US" dirty="0"/>
              <a:t>Cardiac.</a:t>
            </a:r>
          </a:p>
          <a:p>
            <a:pPr lvl="1"/>
            <a:r>
              <a:rPr lang="en-US" dirty="0"/>
              <a:t>Plastic surgery.</a:t>
            </a:r>
          </a:p>
        </p:txBody>
      </p:sp>
      <p:pic>
        <p:nvPicPr>
          <p:cNvPr id="4" name="Picture 3"/>
          <p:cNvPicPr>
            <a:picLocks noChangeAspect="1"/>
          </p:cNvPicPr>
          <p:nvPr/>
        </p:nvPicPr>
        <p:blipFill>
          <a:blip r:embed="rId2"/>
          <a:stretch>
            <a:fillRect/>
          </a:stretch>
        </p:blipFill>
        <p:spPr>
          <a:xfrm>
            <a:off x="6248400" y="1458067"/>
            <a:ext cx="2731370" cy="2053439"/>
          </a:xfrm>
          <a:prstGeom prst="rect">
            <a:avLst/>
          </a:prstGeom>
        </p:spPr>
      </p:pic>
      <p:pic>
        <p:nvPicPr>
          <p:cNvPr id="5" name="Picture 2" descr="C:\Users\vista\Pictures\surgical mistake.jpg"/>
          <p:cNvPicPr>
            <a:picLocks noChangeAspect="1" noChangeArrowheads="1"/>
          </p:cNvPicPr>
          <p:nvPr/>
        </p:nvPicPr>
        <p:blipFill>
          <a:blip r:embed="rId3" cstate="print"/>
          <a:srcRect/>
          <a:stretch>
            <a:fillRect/>
          </a:stretch>
        </p:blipFill>
        <p:spPr bwMode="auto">
          <a:xfrm>
            <a:off x="6248400" y="3520337"/>
            <a:ext cx="2731370" cy="2783896"/>
          </a:xfrm>
          <a:prstGeom prst="rect">
            <a:avLst/>
          </a:prstGeom>
          <a:noFill/>
        </p:spPr>
      </p:pic>
    </p:spTree>
    <p:extLst>
      <p:ext uri="{BB962C8B-B14F-4D97-AF65-F5344CB8AC3E}">
        <p14:creationId xmlns:p14="http://schemas.microsoft.com/office/powerpoint/2010/main" val="10847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Common types of medical errors</a:t>
            </a:r>
          </a:p>
        </p:txBody>
      </p:sp>
      <p:sp>
        <p:nvSpPr>
          <p:cNvPr id="3" name="Content Placeholder 2"/>
          <p:cNvSpPr>
            <a:spLocks noGrp="1"/>
          </p:cNvSpPr>
          <p:nvPr>
            <p:ph idx="1"/>
          </p:nvPr>
        </p:nvSpPr>
        <p:spPr>
          <a:xfrm>
            <a:off x="381000" y="2057400"/>
            <a:ext cx="5029200" cy="4267200"/>
          </a:xfrm>
        </p:spPr>
        <p:txBody>
          <a:bodyPr>
            <a:normAutofit/>
          </a:bodyPr>
          <a:lstStyle/>
          <a:p>
            <a:r>
              <a:rPr lang="en-US" sz="3200" dirty="0">
                <a:solidFill>
                  <a:srgbClr val="FFFF00"/>
                </a:solidFill>
              </a:rPr>
              <a:t>Medication-related such as:</a:t>
            </a:r>
          </a:p>
          <a:p>
            <a:pPr lvl="1"/>
            <a:r>
              <a:rPr lang="en-US" dirty="0"/>
              <a:t>Mismanagement and possibly incorrect medication.</a:t>
            </a:r>
          </a:p>
          <a:p>
            <a:pPr lvl="1"/>
            <a:r>
              <a:rPr lang="en-US" dirty="0"/>
              <a:t>Wrong prescription.</a:t>
            </a:r>
          </a:p>
          <a:p>
            <a:pPr lvl="1"/>
            <a:r>
              <a:rPr lang="en-US" dirty="0"/>
              <a:t>Wrong dosage.</a:t>
            </a:r>
          </a:p>
          <a:p>
            <a:pPr lvl="1"/>
            <a:r>
              <a:rPr lang="en-US" dirty="0"/>
              <a:t>Inadequate instructions to patient.</a:t>
            </a:r>
          </a:p>
        </p:txBody>
      </p:sp>
      <p:pic>
        <p:nvPicPr>
          <p:cNvPr id="4" name="Picture 3"/>
          <p:cNvPicPr>
            <a:picLocks noChangeAspect="1"/>
          </p:cNvPicPr>
          <p:nvPr/>
        </p:nvPicPr>
        <p:blipFill>
          <a:blip r:embed="rId2"/>
          <a:stretch>
            <a:fillRect/>
          </a:stretch>
        </p:blipFill>
        <p:spPr>
          <a:xfrm>
            <a:off x="5288795" y="2386474"/>
            <a:ext cx="3521869" cy="2393156"/>
          </a:xfrm>
          <a:prstGeom prst="rect">
            <a:avLst/>
          </a:prstGeom>
        </p:spPr>
      </p:pic>
    </p:spTree>
    <p:extLst>
      <p:ext uri="{BB962C8B-B14F-4D97-AF65-F5344CB8AC3E}">
        <p14:creationId xmlns:p14="http://schemas.microsoft.com/office/powerpoint/2010/main" val="258017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Common types of medical errors</a:t>
            </a:r>
          </a:p>
        </p:txBody>
      </p:sp>
      <p:sp>
        <p:nvSpPr>
          <p:cNvPr id="3" name="Content Placeholder 2"/>
          <p:cNvSpPr>
            <a:spLocks noGrp="1"/>
          </p:cNvSpPr>
          <p:nvPr>
            <p:ph idx="1"/>
          </p:nvPr>
        </p:nvSpPr>
        <p:spPr>
          <a:xfrm>
            <a:off x="617590" y="2152804"/>
            <a:ext cx="4324964" cy="3539614"/>
          </a:xfrm>
        </p:spPr>
        <p:txBody>
          <a:bodyPr>
            <a:normAutofit lnSpcReduction="10000"/>
          </a:bodyPr>
          <a:lstStyle/>
          <a:p>
            <a:r>
              <a:rPr lang="en-US" sz="3200" dirty="0">
                <a:solidFill>
                  <a:srgbClr val="FFFF00"/>
                </a:solidFill>
              </a:rPr>
              <a:t>Body-fluid-related error such as: </a:t>
            </a:r>
          </a:p>
          <a:p>
            <a:pPr lvl="1"/>
            <a:r>
              <a:rPr lang="en-US" dirty="0"/>
              <a:t>Blood transfusion administered too quickly, which resulted in congestive heart failure and death.</a:t>
            </a:r>
          </a:p>
          <a:p>
            <a:pPr lvl="1"/>
            <a:r>
              <a:rPr lang="en-US" dirty="0"/>
              <a:t>Transfusion of contaminated blood.</a:t>
            </a:r>
          </a:p>
        </p:txBody>
      </p:sp>
      <p:pic>
        <p:nvPicPr>
          <p:cNvPr id="4" name="Picture 3"/>
          <p:cNvPicPr>
            <a:picLocks noChangeAspect="1"/>
          </p:cNvPicPr>
          <p:nvPr/>
        </p:nvPicPr>
        <p:blipFill>
          <a:blip r:embed="rId2"/>
          <a:stretch>
            <a:fillRect/>
          </a:stretch>
        </p:blipFill>
        <p:spPr>
          <a:xfrm>
            <a:off x="5064227" y="2676832"/>
            <a:ext cx="3487046" cy="2317340"/>
          </a:xfrm>
          <a:prstGeom prst="rect">
            <a:avLst/>
          </a:prstGeom>
        </p:spPr>
      </p:pic>
    </p:spTree>
    <p:extLst>
      <p:ext uri="{BB962C8B-B14F-4D97-AF65-F5344CB8AC3E}">
        <p14:creationId xmlns:p14="http://schemas.microsoft.com/office/powerpoint/2010/main" val="154072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Common types of medical errors</a:t>
            </a:r>
          </a:p>
        </p:txBody>
      </p:sp>
      <p:sp>
        <p:nvSpPr>
          <p:cNvPr id="3" name="Content Placeholder 2"/>
          <p:cNvSpPr>
            <a:spLocks noGrp="1"/>
          </p:cNvSpPr>
          <p:nvPr>
            <p:ph idx="1"/>
          </p:nvPr>
        </p:nvSpPr>
        <p:spPr>
          <a:xfrm>
            <a:off x="1028700" y="2228850"/>
            <a:ext cx="7200900" cy="3370217"/>
          </a:xfrm>
        </p:spPr>
        <p:txBody>
          <a:bodyPr>
            <a:normAutofit/>
          </a:bodyPr>
          <a:lstStyle/>
          <a:p>
            <a:r>
              <a:rPr lang="en-US" sz="3200" dirty="0">
                <a:solidFill>
                  <a:srgbClr val="FFFF00"/>
                </a:solidFill>
              </a:rPr>
              <a:t>Diagnostic errors such as:</a:t>
            </a:r>
          </a:p>
          <a:p>
            <a:pPr lvl="1"/>
            <a:r>
              <a:rPr lang="en-US" dirty="0"/>
              <a:t> misdiagnosis leading to an incorrect choice of therapy.</a:t>
            </a:r>
          </a:p>
          <a:p>
            <a:pPr lvl="1"/>
            <a:r>
              <a:rPr lang="en-US" dirty="0"/>
              <a:t>Failure to order necessary diagnostic test.</a:t>
            </a:r>
          </a:p>
          <a:p>
            <a:pPr lvl="1"/>
            <a:r>
              <a:rPr lang="en-US" dirty="0"/>
              <a:t>Misinterpretation of test results</a:t>
            </a:r>
          </a:p>
          <a:p>
            <a:pPr lvl="1"/>
            <a:r>
              <a:rPr lang="en-US" dirty="0"/>
              <a:t>Failure to act on abnormal results.</a:t>
            </a:r>
          </a:p>
          <a:p>
            <a:pPr lvl="1"/>
            <a:endParaRPr lang="en-US" dirty="0"/>
          </a:p>
        </p:txBody>
      </p:sp>
    </p:spTree>
    <p:extLst>
      <p:ext uri="{BB962C8B-B14F-4D97-AF65-F5344CB8AC3E}">
        <p14:creationId xmlns:p14="http://schemas.microsoft.com/office/powerpoint/2010/main" val="2351210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Common types of medical errors</a:t>
            </a:r>
          </a:p>
        </p:txBody>
      </p:sp>
      <p:sp>
        <p:nvSpPr>
          <p:cNvPr id="3" name="Content Placeholder 2"/>
          <p:cNvSpPr>
            <a:spLocks noGrp="1"/>
          </p:cNvSpPr>
          <p:nvPr>
            <p:ph idx="1"/>
          </p:nvPr>
        </p:nvSpPr>
        <p:spPr>
          <a:xfrm>
            <a:off x="457200" y="2133600"/>
            <a:ext cx="4953000" cy="4343400"/>
          </a:xfrm>
        </p:spPr>
        <p:txBody>
          <a:bodyPr>
            <a:normAutofit lnSpcReduction="10000"/>
          </a:bodyPr>
          <a:lstStyle/>
          <a:p>
            <a:r>
              <a:rPr lang="en-US" sz="3500" dirty="0">
                <a:solidFill>
                  <a:srgbClr val="FFFF00"/>
                </a:solidFill>
              </a:rPr>
              <a:t>Equipment failure such as:</a:t>
            </a:r>
          </a:p>
          <a:p>
            <a:pPr lvl="1"/>
            <a:r>
              <a:rPr lang="en-US" sz="2600" dirty="0"/>
              <a:t>Defibrillators with dead batteries.</a:t>
            </a:r>
          </a:p>
          <a:p>
            <a:pPr lvl="1"/>
            <a:r>
              <a:rPr lang="en-US" sz="2600" dirty="0"/>
              <a:t>Intravenous pumps whose valves are easily dislodged bumped which cause increased doses of medication over too short a period.</a:t>
            </a:r>
          </a:p>
        </p:txBody>
      </p:sp>
      <p:pic>
        <p:nvPicPr>
          <p:cNvPr id="4" name="Picture 3"/>
          <p:cNvPicPr>
            <a:picLocks noChangeAspect="1"/>
          </p:cNvPicPr>
          <p:nvPr/>
        </p:nvPicPr>
        <p:blipFill>
          <a:blip r:embed="rId2"/>
          <a:stretch>
            <a:fillRect/>
          </a:stretch>
        </p:blipFill>
        <p:spPr>
          <a:xfrm>
            <a:off x="5807178" y="2228850"/>
            <a:ext cx="2737208" cy="3409813"/>
          </a:xfrm>
          <a:prstGeom prst="rect">
            <a:avLst/>
          </a:prstGeom>
        </p:spPr>
      </p:pic>
    </p:spTree>
    <p:extLst>
      <p:ext uri="{BB962C8B-B14F-4D97-AF65-F5344CB8AC3E}">
        <p14:creationId xmlns:p14="http://schemas.microsoft.com/office/powerpoint/2010/main" val="410349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Why do we need to disclose medical errors</a:t>
            </a:r>
          </a:p>
        </p:txBody>
      </p:sp>
      <p:sp>
        <p:nvSpPr>
          <p:cNvPr id="3" name="Content Placeholder 2"/>
          <p:cNvSpPr>
            <a:spLocks noGrp="1"/>
          </p:cNvSpPr>
          <p:nvPr>
            <p:ph idx="1"/>
          </p:nvPr>
        </p:nvSpPr>
        <p:spPr>
          <a:xfrm>
            <a:off x="1028700" y="2486026"/>
            <a:ext cx="7200900" cy="3370217"/>
          </a:xfrm>
        </p:spPr>
        <p:txBody>
          <a:bodyPr>
            <a:normAutofit/>
          </a:bodyPr>
          <a:lstStyle/>
          <a:p>
            <a:r>
              <a:rPr lang="en-US" sz="2400" dirty="0"/>
              <a:t>Promote public trust.</a:t>
            </a:r>
          </a:p>
          <a:p>
            <a:r>
              <a:rPr lang="en-US" sz="2400" dirty="0"/>
              <a:t>Prevent further harm to a patient and to other patients.</a:t>
            </a:r>
          </a:p>
          <a:p>
            <a:r>
              <a:rPr lang="en-US" sz="2400" dirty="0"/>
              <a:t>Respect personal autonomy.</a:t>
            </a:r>
          </a:p>
          <a:p>
            <a:r>
              <a:rPr lang="en-US" sz="2400" dirty="0"/>
              <a:t>Support principle of justice.</a:t>
            </a:r>
          </a:p>
          <a:p>
            <a:r>
              <a:rPr lang="en-US" sz="2400" dirty="0"/>
              <a:t>Improve the safety of medical practice.</a:t>
            </a:r>
          </a:p>
          <a:p>
            <a:r>
              <a:rPr lang="en-US" sz="2400" dirty="0"/>
              <a:t>Be able to trust the physicians and the system.</a:t>
            </a:r>
          </a:p>
        </p:txBody>
      </p:sp>
    </p:spTree>
    <p:extLst>
      <p:ext uri="{BB962C8B-B14F-4D97-AF65-F5344CB8AC3E}">
        <p14:creationId xmlns:p14="http://schemas.microsoft.com/office/powerpoint/2010/main" val="24615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 y="1828800"/>
            <a:ext cx="8991600" cy="5029200"/>
          </a:xfrm>
        </p:spPr>
        <p:txBody>
          <a:bodyPr>
            <a:noAutofit/>
          </a:bodyPr>
          <a:lstStyle/>
          <a:p>
            <a:pPr lvl="0" algn="l">
              <a:lnSpc>
                <a:spcPct val="150000"/>
              </a:lnSpc>
              <a:buClr>
                <a:srgbClr val="FFFF00"/>
              </a:buClr>
              <a:buFont typeface="Wingdings" pitchFamily="2" charset="2"/>
              <a:buChar char="Ø"/>
            </a:pPr>
            <a:r>
              <a:rPr lang="en-US" sz="3200" dirty="0">
                <a:effectLst>
                  <a:outerShdw blurRad="38100" dist="38100" dir="2700000" algn="tl">
                    <a:srgbClr val="000000">
                      <a:alpha val="43137"/>
                    </a:srgbClr>
                  </a:outerShdw>
                </a:effectLst>
                <a:latin typeface="Arial" pitchFamily="34" charset="0"/>
                <a:cs typeface="Arial" pitchFamily="34" charset="0"/>
              </a:rPr>
              <a:t>Define unprofessional behavior</a:t>
            </a:r>
          </a:p>
          <a:p>
            <a:pPr lvl="0" algn="l">
              <a:lnSpc>
                <a:spcPct val="150000"/>
              </a:lnSpc>
              <a:buClr>
                <a:srgbClr val="FFFF00"/>
              </a:buClr>
              <a:buFont typeface="Wingdings" pitchFamily="2" charset="2"/>
              <a:buChar char="Ø"/>
            </a:pPr>
            <a:r>
              <a:rPr lang="en-US" sz="3200" dirty="0">
                <a:effectLst>
                  <a:outerShdw blurRad="38100" dist="38100" dir="2700000" algn="tl">
                    <a:srgbClr val="000000">
                      <a:alpha val="43137"/>
                    </a:srgbClr>
                  </a:outerShdw>
                </a:effectLst>
                <a:latin typeface="Arial" pitchFamily="34" charset="0"/>
                <a:cs typeface="Arial" pitchFamily="34" charset="0"/>
              </a:rPr>
              <a:t>Identify various elements of human nature that contribute to unprofessionalism </a:t>
            </a:r>
          </a:p>
          <a:p>
            <a:pPr lvl="0" algn="l">
              <a:lnSpc>
                <a:spcPct val="150000"/>
              </a:lnSpc>
              <a:buClr>
                <a:srgbClr val="FFFF00"/>
              </a:buClr>
              <a:buFont typeface="Wingdings" pitchFamily="2" charset="2"/>
              <a:buChar char="Ø"/>
            </a:pPr>
            <a:r>
              <a:rPr lang="en-US" sz="3200" dirty="0">
                <a:effectLst>
                  <a:outerShdw blurRad="38100" dist="38100" dir="2700000" algn="tl">
                    <a:srgbClr val="000000">
                      <a:alpha val="43137"/>
                    </a:srgbClr>
                  </a:outerShdw>
                </a:effectLst>
                <a:latin typeface="Arial" pitchFamily="34" charset="0"/>
                <a:cs typeface="Arial" pitchFamily="34" charset="0"/>
              </a:rPr>
              <a:t>Provide examples of such behaviors from daily life </a:t>
            </a:r>
          </a:p>
          <a:p>
            <a:pPr lvl="0" algn="l">
              <a:lnSpc>
                <a:spcPct val="150000"/>
              </a:lnSpc>
              <a:buClr>
                <a:srgbClr val="FFFF00"/>
              </a:buClr>
              <a:buFont typeface="Wingdings" pitchFamily="2" charset="2"/>
              <a:buChar char="Ø"/>
            </a:pPr>
            <a:r>
              <a:rPr lang="en-US" sz="3200" dirty="0">
                <a:effectLst>
                  <a:outerShdw blurRad="38100" dist="38100" dir="2700000" algn="tl">
                    <a:srgbClr val="000000">
                      <a:alpha val="43137"/>
                    </a:srgbClr>
                  </a:outerShdw>
                </a:effectLst>
                <a:latin typeface="Arial" pitchFamily="34" charset="0"/>
                <a:cs typeface="Arial" pitchFamily="34" charset="0"/>
              </a:rPr>
              <a:t>Avoid unprofessional </a:t>
            </a:r>
            <a:r>
              <a:rPr lang="en-US" sz="3600" dirty="0">
                <a:effectLst>
                  <a:outerShdw blurRad="38100" dist="38100" dir="2700000" algn="tl">
                    <a:srgbClr val="000000">
                      <a:alpha val="43137"/>
                    </a:srgbClr>
                  </a:outerShdw>
                </a:effectLst>
                <a:latin typeface="Arial" pitchFamily="34" charset="0"/>
                <a:cs typeface="Arial" pitchFamily="34" charset="0"/>
              </a:rPr>
              <a:t>behaviors.</a:t>
            </a:r>
          </a:p>
          <a:p>
            <a:pPr algn="l"/>
            <a:endParaRPr lang="en-US" sz="2800" dirty="0">
              <a:latin typeface="Arial" pitchFamily="34" charset="0"/>
              <a:cs typeface="Arial" pitchFamily="34" charset="0"/>
            </a:endParaRPr>
          </a:p>
          <a:p>
            <a:pPr algn="l"/>
            <a:endParaRPr lang="en-US" sz="2800" dirty="0">
              <a:latin typeface="Arial" pitchFamily="34" charset="0"/>
              <a:cs typeface="Arial" pitchFamily="34" charset="0"/>
            </a:endParaRPr>
          </a:p>
          <a:p>
            <a:pPr algn="l"/>
            <a:endParaRPr lang="en-US" sz="2800" dirty="0">
              <a:latin typeface="Arial" pitchFamily="34" charset="0"/>
              <a:cs typeface="Arial" pitchFamily="34" charset="0"/>
            </a:endParaRPr>
          </a:p>
          <a:p>
            <a:pPr algn="l"/>
            <a:endParaRPr lang="en-US" dirty="0">
              <a:latin typeface="Arial" pitchFamily="34" charset="0"/>
              <a:cs typeface="Arial" pitchFamily="34" charset="0"/>
            </a:endParaRPr>
          </a:p>
        </p:txBody>
      </p:sp>
      <p:sp>
        <p:nvSpPr>
          <p:cNvPr id="4" name="Rectangle 3"/>
          <p:cNvSpPr/>
          <p:nvPr/>
        </p:nvSpPr>
        <p:spPr>
          <a:xfrm>
            <a:off x="228600" y="228600"/>
            <a:ext cx="8915400" cy="1815882"/>
          </a:xfrm>
          <a:prstGeom prst="rect">
            <a:avLst/>
          </a:prstGeom>
        </p:spPr>
        <p:txBody>
          <a:bodyPr wrap="square">
            <a:spAutoFit/>
          </a:bodyPr>
          <a:lstStyle/>
          <a:p>
            <a:pPr algn="ctr"/>
            <a:r>
              <a:rPr lang="en-US" sz="4000" b="1" dirty="0">
                <a:solidFill>
                  <a:srgbClr val="FFC000"/>
                </a:solidFill>
                <a:effectLst>
                  <a:outerShdw blurRad="38100" dist="38100" dir="2700000" algn="tl">
                    <a:srgbClr val="000000">
                      <a:alpha val="43137"/>
                    </a:srgbClr>
                  </a:outerShdw>
                </a:effectLst>
                <a:latin typeface="Arial" pitchFamily="34" charset="0"/>
                <a:cs typeface="Arial" pitchFamily="34" charset="0"/>
              </a:rPr>
              <a:t>OBJECTIVES</a:t>
            </a:r>
            <a:r>
              <a:rPr lang="en-US" sz="2000" dirty="0">
                <a:solidFill>
                  <a:srgbClr val="FFC000"/>
                </a:solidFill>
                <a:latin typeface="Arial" pitchFamily="34" charset="0"/>
                <a:cs typeface="Arial" pitchFamily="34" charset="0"/>
              </a:rPr>
              <a:t/>
            </a:r>
            <a:br>
              <a:rPr lang="en-US" sz="2000" dirty="0">
                <a:solidFill>
                  <a:srgbClr val="FFC000"/>
                </a:solidFill>
                <a:latin typeface="Arial" pitchFamily="34" charset="0"/>
                <a:cs typeface="Arial" pitchFamily="34" charset="0"/>
              </a:rPr>
            </a:br>
            <a:r>
              <a:rPr lang="en-US" sz="2800"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n-US" sz="3600" b="1" i="1" dirty="0">
                <a:solidFill>
                  <a:srgbClr val="FFC000"/>
                </a:solidFill>
                <a:latin typeface="Arial" pitchFamily="34" charset="0"/>
                <a:cs typeface="Arial" pitchFamily="34" charset="0"/>
              </a:rPr>
              <a:t>By the end of this  lecture You should be able 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Non-disclosure of errors</a:t>
            </a:r>
          </a:p>
        </p:txBody>
      </p:sp>
      <p:sp>
        <p:nvSpPr>
          <p:cNvPr id="3" name="Content Placeholder 2"/>
          <p:cNvSpPr>
            <a:spLocks noGrp="1"/>
          </p:cNvSpPr>
          <p:nvPr>
            <p:ph idx="1"/>
          </p:nvPr>
        </p:nvSpPr>
        <p:spPr>
          <a:xfrm>
            <a:off x="1028700" y="2228850"/>
            <a:ext cx="7200900" cy="3370217"/>
          </a:xfrm>
        </p:spPr>
        <p:txBody>
          <a:bodyPr>
            <a:normAutofit/>
          </a:bodyPr>
          <a:lstStyle/>
          <a:p>
            <a:r>
              <a:rPr lang="en-US" sz="2400" dirty="0"/>
              <a:t>Undermine efforts to improve the safety of medical practice.</a:t>
            </a:r>
          </a:p>
          <a:p>
            <a:r>
              <a:rPr lang="en-US" sz="2400" dirty="0"/>
              <a:t>Block efforts to identify the faults and weaknesses in the health care processes and procedures.</a:t>
            </a:r>
          </a:p>
        </p:txBody>
      </p:sp>
    </p:spTree>
    <p:extLst>
      <p:ext uri="{BB962C8B-B14F-4D97-AF65-F5344CB8AC3E}">
        <p14:creationId xmlns:p14="http://schemas.microsoft.com/office/powerpoint/2010/main" val="195681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Legal obligations</a:t>
            </a:r>
          </a:p>
        </p:txBody>
      </p:sp>
      <p:sp>
        <p:nvSpPr>
          <p:cNvPr id="3" name="Content Placeholder 2"/>
          <p:cNvSpPr>
            <a:spLocks noGrp="1"/>
          </p:cNvSpPr>
          <p:nvPr>
            <p:ph idx="1"/>
          </p:nvPr>
        </p:nvSpPr>
        <p:spPr>
          <a:xfrm>
            <a:off x="1028700" y="2228850"/>
            <a:ext cx="7200900" cy="3370217"/>
          </a:xfrm>
        </p:spPr>
        <p:txBody>
          <a:bodyPr>
            <a:normAutofit/>
          </a:bodyPr>
          <a:lstStyle/>
          <a:p>
            <a:r>
              <a:rPr lang="en-US" sz="2400" dirty="0"/>
              <a:t>Having an efficient system for disclosures of our own medical mistakes, and those of higher authorities.</a:t>
            </a:r>
          </a:p>
          <a:p>
            <a:r>
              <a:rPr lang="en-US" sz="2400" dirty="0"/>
              <a:t> Having written policies and procedures that fully support patients and their rights.</a:t>
            </a:r>
          </a:p>
        </p:txBody>
      </p:sp>
    </p:spTree>
    <p:extLst>
      <p:ext uri="{BB962C8B-B14F-4D97-AF65-F5344CB8AC3E}">
        <p14:creationId xmlns:p14="http://schemas.microsoft.com/office/powerpoint/2010/main" val="4661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do we disclose to patients </a:t>
            </a:r>
          </a:p>
        </p:txBody>
      </p:sp>
      <p:sp>
        <p:nvSpPr>
          <p:cNvPr id="3" name="Content Placeholder 2"/>
          <p:cNvSpPr>
            <a:spLocks noGrp="1"/>
          </p:cNvSpPr>
          <p:nvPr>
            <p:ph idx="1"/>
          </p:nvPr>
        </p:nvSpPr>
        <p:spPr>
          <a:xfrm>
            <a:off x="1028700" y="2228850"/>
            <a:ext cx="7200900" cy="3370217"/>
          </a:xfrm>
        </p:spPr>
        <p:txBody>
          <a:bodyPr>
            <a:normAutofit/>
          </a:bodyPr>
          <a:lstStyle/>
          <a:p>
            <a:r>
              <a:rPr lang="en-US" sz="2400" dirty="0"/>
              <a:t>Full disclosures of all the errors that result in harm</a:t>
            </a:r>
          </a:p>
          <a:p>
            <a:r>
              <a:rPr lang="en-US" sz="2400" dirty="0"/>
              <a:t>What has happened and why. </a:t>
            </a:r>
          </a:p>
          <a:p>
            <a:r>
              <a:rPr lang="en-US" sz="2400" dirty="0"/>
              <a:t>How the problem occurred.</a:t>
            </a:r>
          </a:p>
          <a:p>
            <a:r>
              <a:rPr lang="en-US" sz="2400" dirty="0"/>
              <a:t>Implications.</a:t>
            </a:r>
          </a:p>
          <a:p>
            <a:r>
              <a:rPr lang="en-US" sz="2400" dirty="0"/>
              <a:t> How to prevent it happening again.</a:t>
            </a:r>
          </a:p>
        </p:txBody>
      </p:sp>
    </p:spTree>
    <p:extLst>
      <p:ext uri="{BB962C8B-B14F-4D97-AF65-F5344CB8AC3E}">
        <p14:creationId xmlns:p14="http://schemas.microsoft.com/office/powerpoint/2010/main" val="1118050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disclose medical errors: </a:t>
            </a:r>
          </a:p>
        </p:txBody>
      </p:sp>
      <p:sp>
        <p:nvSpPr>
          <p:cNvPr id="3" name="Content Placeholder 2"/>
          <p:cNvSpPr>
            <a:spLocks noGrp="1"/>
          </p:cNvSpPr>
          <p:nvPr>
            <p:ph idx="1"/>
          </p:nvPr>
        </p:nvSpPr>
        <p:spPr>
          <a:xfrm>
            <a:off x="1028700" y="2228850"/>
            <a:ext cx="7200900" cy="3370217"/>
          </a:xfrm>
        </p:spPr>
        <p:txBody>
          <a:bodyPr>
            <a:normAutofit/>
          </a:bodyPr>
          <a:lstStyle/>
          <a:p>
            <a:pPr marL="0" indent="0">
              <a:buNone/>
            </a:pPr>
            <a:r>
              <a:rPr lang="en-US" sz="2400" dirty="0"/>
              <a:t>Using the (Practical Disclosure Approach) which is an  approach to the practical prevention of errors. </a:t>
            </a:r>
          </a:p>
        </p:txBody>
      </p:sp>
    </p:spTree>
    <p:extLst>
      <p:ext uri="{BB962C8B-B14F-4D97-AF65-F5344CB8AC3E}">
        <p14:creationId xmlns:p14="http://schemas.microsoft.com/office/powerpoint/2010/main" val="356482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200900" cy="1114425"/>
          </a:xfrm>
        </p:spPr>
        <p:txBody>
          <a:bodyPr>
            <a:normAutofit fontScale="90000"/>
          </a:bodyPr>
          <a:lstStyle/>
          <a:p>
            <a:r>
              <a:rPr lang="en-US" dirty="0">
                <a:solidFill>
                  <a:schemeClr val="tx1"/>
                </a:solidFill>
              </a:rPr>
              <a:t>Practical Disclosure Approach</a:t>
            </a:r>
          </a:p>
        </p:txBody>
      </p:sp>
      <p:sp>
        <p:nvSpPr>
          <p:cNvPr id="3" name="Content Placeholder 2"/>
          <p:cNvSpPr>
            <a:spLocks noGrp="1"/>
          </p:cNvSpPr>
          <p:nvPr>
            <p:ph idx="1"/>
          </p:nvPr>
        </p:nvSpPr>
        <p:spPr>
          <a:xfrm>
            <a:off x="522027" y="1927428"/>
            <a:ext cx="8621974" cy="4099448"/>
          </a:xfrm>
        </p:spPr>
        <p:txBody>
          <a:bodyPr>
            <a:normAutofit fontScale="92500" lnSpcReduction="10000"/>
          </a:bodyPr>
          <a:lstStyle/>
          <a:p>
            <a:r>
              <a:rPr lang="en-US" sz="2400" dirty="0"/>
              <a:t>Disclosure should be at the right time and setting, when the patient is medically stable enough to absorb the information. </a:t>
            </a:r>
          </a:p>
          <a:p>
            <a:r>
              <a:rPr lang="en-US" sz="2400" dirty="0"/>
              <a:t>A physician should take the lead in disclosing errors to patients and their families </a:t>
            </a:r>
          </a:p>
          <a:p>
            <a:r>
              <a:rPr lang="en-US" sz="2400" dirty="0"/>
              <a:t>They should avoid being defensive or evasive, but rather explain what happened in an objective and narrative way</a:t>
            </a:r>
          </a:p>
          <a:p>
            <a:r>
              <a:rPr lang="en-US" sz="2400" dirty="0"/>
              <a:t>Avoid reacting to the response that such disclosure might generate. </a:t>
            </a:r>
          </a:p>
          <a:p>
            <a:r>
              <a:rPr lang="en-US" sz="2400" dirty="0"/>
              <a:t>A proper acknowledgement and empathy accompanied by apology may be appreciated by the patient. Thus it may strengthen, rather than undermine, the physician-patient relationship.</a:t>
            </a:r>
          </a:p>
          <a:p>
            <a:r>
              <a:rPr lang="en-US" sz="2400" dirty="0"/>
              <a:t>Support should be provided.</a:t>
            </a:r>
          </a:p>
        </p:txBody>
      </p:sp>
    </p:spTree>
    <p:extLst>
      <p:ext uri="{BB962C8B-B14F-4D97-AF65-F5344CB8AC3E}">
        <p14:creationId xmlns:p14="http://schemas.microsoft.com/office/powerpoint/2010/main" val="656977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51648" cy="990600"/>
          </a:xfrm>
        </p:spPr>
        <p:txBody>
          <a:bodyPr/>
          <a:lstStyle/>
          <a:p>
            <a:pPr algn="l"/>
            <a:r>
              <a:rPr lang="en-US" dirty="0">
                <a:solidFill>
                  <a:srgbClr val="FFC000"/>
                </a:solidFill>
              </a:rPr>
              <a:t>5. Plagiarism</a:t>
            </a:r>
          </a:p>
        </p:txBody>
      </p:sp>
      <p:sp>
        <p:nvSpPr>
          <p:cNvPr id="3" name="Subtitle 2"/>
          <p:cNvSpPr>
            <a:spLocks noGrp="1"/>
          </p:cNvSpPr>
          <p:nvPr>
            <p:ph type="subTitle" idx="1"/>
          </p:nvPr>
        </p:nvSpPr>
        <p:spPr>
          <a:xfrm>
            <a:off x="457200" y="1905000"/>
            <a:ext cx="8686800" cy="4648200"/>
          </a:xfrm>
        </p:spPr>
        <p:txBody>
          <a:bodyPr>
            <a:noAutofit/>
          </a:bodyPr>
          <a:lstStyle/>
          <a:p>
            <a:pPr marL="0" marR="36576" lvl="1" algn="l">
              <a:spcBef>
                <a:spcPts val="0"/>
              </a:spcBef>
              <a:buSzPct val="80000"/>
            </a:pPr>
            <a:r>
              <a:rPr lang="en-US" dirty="0"/>
              <a:t> </a:t>
            </a:r>
            <a:r>
              <a:rPr lang="en-US" sz="4300" dirty="0">
                <a:effectLst>
                  <a:outerShdw blurRad="38100" dist="38100" dir="2700000" algn="tl">
                    <a:srgbClr val="000000">
                      <a:alpha val="43137"/>
                    </a:srgbClr>
                  </a:outerShdw>
                </a:effectLst>
                <a:latin typeface="Arial" pitchFamily="34" charset="0"/>
                <a:cs typeface="Arial" pitchFamily="34" charset="0"/>
              </a:rPr>
              <a:t>Is an unethical, dishonest act whereby an individual uses the work of another, commit literacy theft, or present work as an original idea without crediting the source or stating that it is derived from an existing source.</a:t>
            </a:r>
          </a:p>
          <a:p>
            <a:pPr algn="l"/>
            <a:endParaRPr lang="en-US" dirty="0">
              <a:latin typeface="Arial" pitchFamily="34" charset="0"/>
              <a:cs typeface="Arial" pitchFamily="34" charset="0"/>
            </a:endParaRPr>
          </a:p>
        </p:txBody>
      </p:sp>
      <p:pic>
        <p:nvPicPr>
          <p:cNvPr id="4" name="Picture 8" descr="C:\Users\Kamran\Pictures\PLAGIARISM.jpg"/>
          <p:cNvPicPr>
            <a:picLocks noChangeAspect="1" noChangeArrowheads="1"/>
          </p:cNvPicPr>
          <p:nvPr/>
        </p:nvPicPr>
        <p:blipFill>
          <a:blip r:embed="rId3" cstate="print"/>
          <a:srcRect/>
          <a:stretch>
            <a:fillRect/>
          </a:stretch>
        </p:blipFill>
        <p:spPr bwMode="auto">
          <a:xfrm>
            <a:off x="5181600" y="0"/>
            <a:ext cx="3962400" cy="1981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Types of Plagiarism </a:t>
            </a:r>
          </a:p>
        </p:txBody>
      </p:sp>
      <p:sp>
        <p:nvSpPr>
          <p:cNvPr id="3" name="Content Placeholder 2"/>
          <p:cNvSpPr>
            <a:spLocks noGrp="1"/>
          </p:cNvSpPr>
          <p:nvPr>
            <p:ph idx="1"/>
          </p:nvPr>
        </p:nvSpPr>
        <p:spPr>
          <a:xfrm>
            <a:off x="1028700" y="2260023"/>
            <a:ext cx="7200900" cy="2686050"/>
          </a:xfrm>
        </p:spPr>
        <p:txBody>
          <a:bodyPr>
            <a:normAutofit/>
          </a:bodyPr>
          <a:lstStyle/>
          <a:p>
            <a:pPr marL="385763" indent="-385763">
              <a:buFont typeface="+mj-lt"/>
              <a:buAutoNum type="arabicPeriod"/>
            </a:pPr>
            <a:r>
              <a:rPr lang="en-US" sz="2400" dirty="0"/>
              <a:t>Direct copying.</a:t>
            </a:r>
          </a:p>
          <a:p>
            <a:pPr marL="385763" indent="-385763">
              <a:buFont typeface="+mj-lt"/>
              <a:buAutoNum type="arabicPeriod"/>
            </a:pPr>
            <a:r>
              <a:rPr lang="en-US" sz="2400" dirty="0"/>
              <a:t>Word switching.</a:t>
            </a:r>
          </a:p>
          <a:p>
            <a:pPr marL="385763" indent="-385763">
              <a:buFont typeface="+mj-lt"/>
              <a:buAutoNum type="arabicPeriod"/>
            </a:pPr>
            <a:r>
              <a:rPr lang="en-US" sz="2400" dirty="0"/>
              <a:t>Working with others.</a:t>
            </a:r>
          </a:p>
          <a:p>
            <a:pPr marL="385763" indent="-385763">
              <a:buFont typeface="+mj-lt"/>
              <a:buAutoNum type="arabicPeriod"/>
            </a:pPr>
            <a:r>
              <a:rPr lang="en-US" sz="2400" dirty="0"/>
              <a:t>Concealing sources.</a:t>
            </a:r>
          </a:p>
          <a:p>
            <a:pPr marL="385763" indent="-385763">
              <a:buFont typeface="+mj-lt"/>
              <a:buAutoNum type="arabicPeriod"/>
            </a:pPr>
            <a:r>
              <a:rPr lang="en-US" sz="2400" dirty="0"/>
              <a:t>Buying assignments.</a:t>
            </a:r>
          </a:p>
          <a:p>
            <a:pPr marL="385763" indent="-385763">
              <a:buFont typeface="+mj-lt"/>
              <a:buAutoNum type="arabicPeriod"/>
            </a:pPr>
            <a:r>
              <a:rPr lang="en-US" sz="2400" dirty="0"/>
              <a:t>Self plagiarism. </a:t>
            </a:r>
          </a:p>
        </p:txBody>
      </p:sp>
    </p:spTree>
    <p:extLst>
      <p:ext uri="{BB962C8B-B14F-4D97-AF65-F5344CB8AC3E}">
        <p14:creationId xmlns:p14="http://schemas.microsoft.com/office/powerpoint/2010/main" val="20929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Direct copying </a:t>
            </a:r>
          </a:p>
        </p:txBody>
      </p:sp>
      <p:sp>
        <p:nvSpPr>
          <p:cNvPr id="3" name="Content Placeholder 2"/>
          <p:cNvSpPr>
            <a:spLocks noGrp="1"/>
          </p:cNvSpPr>
          <p:nvPr>
            <p:ph idx="1"/>
          </p:nvPr>
        </p:nvSpPr>
        <p:spPr/>
        <p:txBody>
          <a:bodyPr>
            <a:normAutofit/>
          </a:bodyPr>
          <a:lstStyle/>
          <a:p>
            <a:pPr marL="0" indent="0">
              <a:buNone/>
            </a:pPr>
            <a:r>
              <a:rPr lang="en-US" sz="2400" dirty="0"/>
              <a:t>Copying someone else’s work using the exact words and putting it as your own. This is the most common type of plagiarism. </a:t>
            </a:r>
          </a:p>
        </p:txBody>
      </p:sp>
    </p:spTree>
    <p:extLst>
      <p:ext uri="{BB962C8B-B14F-4D97-AF65-F5344CB8AC3E}">
        <p14:creationId xmlns:p14="http://schemas.microsoft.com/office/powerpoint/2010/main" val="107965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Word switching </a:t>
            </a:r>
          </a:p>
        </p:txBody>
      </p:sp>
      <p:sp>
        <p:nvSpPr>
          <p:cNvPr id="3" name="Content Placeholder 2"/>
          <p:cNvSpPr>
            <a:spLocks noGrp="1"/>
          </p:cNvSpPr>
          <p:nvPr>
            <p:ph idx="1"/>
          </p:nvPr>
        </p:nvSpPr>
        <p:spPr/>
        <p:txBody>
          <a:bodyPr>
            <a:normAutofit/>
          </a:bodyPr>
          <a:lstStyle/>
          <a:p>
            <a:pPr marL="0" indent="0">
              <a:buNone/>
            </a:pPr>
            <a:r>
              <a:rPr lang="en-US" sz="2400" dirty="0"/>
              <a:t>Putting someone else's writing as your own by changing words without showing that you are using someone else's ideas.</a:t>
            </a:r>
          </a:p>
        </p:txBody>
      </p:sp>
    </p:spTree>
    <p:extLst>
      <p:ext uri="{BB962C8B-B14F-4D97-AF65-F5344CB8AC3E}">
        <p14:creationId xmlns:p14="http://schemas.microsoft.com/office/powerpoint/2010/main" val="213011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Working with others</a:t>
            </a:r>
          </a:p>
        </p:txBody>
      </p:sp>
      <p:sp>
        <p:nvSpPr>
          <p:cNvPr id="3" name="Content Placeholder 2"/>
          <p:cNvSpPr>
            <a:spLocks noGrp="1"/>
          </p:cNvSpPr>
          <p:nvPr>
            <p:ph idx="1"/>
          </p:nvPr>
        </p:nvSpPr>
        <p:spPr>
          <a:xfrm>
            <a:off x="1028700" y="2311977"/>
            <a:ext cx="7200900" cy="3532910"/>
          </a:xfrm>
        </p:spPr>
        <p:txBody>
          <a:bodyPr>
            <a:normAutofit/>
          </a:bodyPr>
          <a:lstStyle/>
          <a:p>
            <a:r>
              <a:rPr lang="en-US" sz="2400" dirty="0"/>
              <a:t>Copying all or part of another student’s writing is plagiarism.</a:t>
            </a:r>
          </a:p>
          <a:p>
            <a:r>
              <a:rPr lang="en-US" sz="2400" dirty="0"/>
              <a:t>Sharing an assignment is plagiarism.</a:t>
            </a:r>
          </a:p>
          <a:p>
            <a:r>
              <a:rPr lang="en-US" sz="2400" dirty="0"/>
              <a:t>Group work on individual assignment is plagiarism. </a:t>
            </a:r>
          </a:p>
          <a:p>
            <a:r>
              <a:rPr lang="en-US" sz="2400" dirty="0"/>
              <a:t>Writing in Arabic and asking some else to translate your work is plagiarism.</a:t>
            </a:r>
          </a:p>
        </p:txBody>
      </p:sp>
    </p:spTree>
    <p:extLst>
      <p:ext uri="{BB962C8B-B14F-4D97-AF65-F5344CB8AC3E}">
        <p14:creationId xmlns:p14="http://schemas.microsoft.com/office/powerpoint/2010/main" val="171571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62912" cy="747711"/>
          </a:xfrm>
        </p:spPr>
        <p:txBody>
          <a:bodyPr>
            <a:normAutofit/>
          </a:bodyPr>
          <a:lstStyle/>
          <a:p>
            <a:pPr marL="90488" algn="ctr"/>
            <a:r>
              <a:rPr lang="en-US" sz="4400" dirty="0">
                <a:solidFill>
                  <a:srgbClr val="FFC000"/>
                </a:solidFill>
                <a:latin typeface="Arial" pitchFamily="34" charset="0"/>
                <a:cs typeface="Arial" pitchFamily="34" charset="0"/>
              </a:rPr>
              <a:t>Professionalism:</a:t>
            </a:r>
          </a:p>
        </p:txBody>
      </p:sp>
      <p:sp>
        <p:nvSpPr>
          <p:cNvPr id="3" name="Subtitle 2"/>
          <p:cNvSpPr>
            <a:spLocks noGrp="1"/>
          </p:cNvSpPr>
          <p:nvPr>
            <p:ph type="subTitle" idx="1"/>
          </p:nvPr>
        </p:nvSpPr>
        <p:spPr>
          <a:xfrm>
            <a:off x="540544" y="1772816"/>
            <a:ext cx="8062912" cy="4704184"/>
          </a:xfrm>
        </p:spPr>
        <p:txBody>
          <a:bodyPr>
            <a:noAutofit/>
          </a:bodyPr>
          <a:lstStyle/>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Attributes and behaviors that serve to maintain patient interests above physician self-interest. </a:t>
            </a:r>
          </a:p>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It is the unconditional caring of the patient, putting others before self.</a:t>
            </a:r>
          </a:p>
          <a:p>
            <a:pPr algn="ctr"/>
            <a:r>
              <a:rPr lang="en-US" sz="3200" dirty="0">
                <a:solidFill>
                  <a:srgbClr val="FFFF00"/>
                </a:solidFill>
                <a:effectLst>
                  <a:outerShdw blurRad="38100" dist="38100" dir="2700000" algn="tl">
                    <a:srgbClr val="000000">
                      <a:alpha val="43137"/>
                    </a:srgbClr>
                  </a:outerShdw>
                </a:effectLst>
                <a:latin typeface="Arial" pitchFamily="34" charset="0"/>
                <a:cs typeface="Arial" pitchFamily="34" charset="0"/>
              </a:rPr>
              <a:t>IT IS NOT WHAT WE DO BUT HOW WE DO IT THAT DEFINES MEDCIAL PROFESSIONALISM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What is acceptable when working with others</a:t>
            </a:r>
          </a:p>
        </p:txBody>
      </p:sp>
      <p:sp>
        <p:nvSpPr>
          <p:cNvPr id="3" name="Content Placeholder 2"/>
          <p:cNvSpPr>
            <a:spLocks noGrp="1"/>
          </p:cNvSpPr>
          <p:nvPr>
            <p:ph idx="1"/>
          </p:nvPr>
        </p:nvSpPr>
        <p:spPr/>
        <p:txBody>
          <a:bodyPr>
            <a:normAutofit/>
          </a:bodyPr>
          <a:lstStyle/>
          <a:p>
            <a:r>
              <a:rPr lang="en-US" sz="2400" dirty="0"/>
              <a:t>Group assignments. </a:t>
            </a:r>
          </a:p>
          <a:p>
            <a:r>
              <a:rPr lang="en-US" sz="2400" dirty="0"/>
              <a:t>Discussing your work  and ideas with other students. </a:t>
            </a:r>
          </a:p>
          <a:p>
            <a:r>
              <a:rPr lang="en-US" sz="2400" dirty="0"/>
              <a:t>Getting advice on sources of information from other students, lecturers or professionals. </a:t>
            </a:r>
          </a:p>
        </p:txBody>
      </p:sp>
    </p:spTree>
    <p:extLst>
      <p:ext uri="{BB962C8B-B14F-4D97-AF65-F5344CB8AC3E}">
        <p14:creationId xmlns:p14="http://schemas.microsoft.com/office/powerpoint/2010/main" val="3566447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Concealing sources</a:t>
            </a:r>
          </a:p>
        </p:txBody>
      </p:sp>
      <p:sp>
        <p:nvSpPr>
          <p:cNvPr id="3" name="Content Placeholder 2"/>
          <p:cNvSpPr>
            <a:spLocks noGrp="1"/>
          </p:cNvSpPr>
          <p:nvPr>
            <p:ph idx="1"/>
          </p:nvPr>
        </p:nvSpPr>
        <p:spPr>
          <a:xfrm>
            <a:off x="1028700" y="2311977"/>
            <a:ext cx="7200900" cy="3460173"/>
          </a:xfrm>
        </p:spPr>
        <p:txBody>
          <a:bodyPr>
            <a:normAutofit/>
          </a:bodyPr>
          <a:lstStyle/>
          <a:p>
            <a:pPr marL="0" indent="0">
              <a:buNone/>
            </a:pPr>
            <a:r>
              <a:rPr lang="en-US" sz="2400" dirty="0"/>
              <a:t>Hiding the sources of your work and not revealing them.  </a:t>
            </a:r>
          </a:p>
          <a:p>
            <a:pPr marL="0" indent="0">
              <a:buNone/>
            </a:pPr>
            <a:r>
              <a:rPr lang="en-US" sz="2400" dirty="0"/>
              <a:t>This includes:</a:t>
            </a:r>
          </a:p>
          <a:p>
            <a:pPr marL="385763" indent="-385763">
              <a:buFont typeface="+mj-lt"/>
              <a:buAutoNum type="arabicPeriod"/>
            </a:pPr>
            <a:r>
              <a:rPr lang="en-US" sz="2400" dirty="0"/>
              <a:t>Putting someone else’s ideas on your words without referring to them. </a:t>
            </a:r>
          </a:p>
          <a:p>
            <a:pPr marL="385763" indent="-385763">
              <a:buFont typeface="+mj-lt"/>
              <a:buAutoNum type="arabicPeriod"/>
            </a:pPr>
            <a:r>
              <a:rPr lang="en-US" sz="2400" dirty="0"/>
              <a:t>Using a reference more than one time, but only pointing it out once.</a:t>
            </a:r>
          </a:p>
        </p:txBody>
      </p:sp>
    </p:spTree>
    <p:extLst>
      <p:ext uri="{BB962C8B-B14F-4D97-AF65-F5344CB8AC3E}">
        <p14:creationId xmlns:p14="http://schemas.microsoft.com/office/powerpoint/2010/main" val="184856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Buying assignments </a:t>
            </a:r>
          </a:p>
        </p:txBody>
      </p:sp>
      <p:sp>
        <p:nvSpPr>
          <p:cNvPr id="3" name="Content Placeholder 2"/>
          <p:cNvSpPr>
            <a:spLocks noGrp="1"/>
          </p:cNvSpPr>
          <p:nvPr>
            <p:ph idx="1"/>
          </p:nvPr>
        </p:nvSpPr>
        <p:spPr/>
        <p:txBody>
          <a:bodyPr>
            <a:normAutofit/>
          </a:bodyPr>
          <a:lstStyle/>
          <a:p>
            <a:pPr marL="0" indent="0">
              <a:buNone/>
            </a:pPr>
            <a:r>
              <a:rPr lang="en-US" sz="2400" dirty="0"/>
              <a:t>Buying an assignment is the worst kind of plagiarism and may have serious consequences.</a:t>
            </a:r>
          </a:p>
        </p:txBody>
      </p:sp>
    </p:spTree>
    <p:extLst>
      <p:ext uri="{BB962C8B-B14F-4D97-AF65-F5344CB8AC3E}">
        <p14:creationId xmlns:p14="http://schemas.microsoft.com/office/powerpoint/2010/main" val="1805165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Self plagiarism </a:t>
            </a:r>
          </a:p>
        </p:txBody>
      </p:sp>
      <p:sp>
        <p:nvSpPr>
          <p:cNvPr id="3" name="Content Placeholder 2"/>
          <p:cNvSpPr>
            <a:spLocks noGrp="1"/>
          </p:cNvSpPr>
          <p:nvPr>
            <p:ph idx="1"/>
          </p:nvPr>
        </p:nvSpPr>
        <p:spPr/>
        <p:txBody>
          <a:bodyPr>
            <a:normAutofit/>
          </a:bodyPr>
          <a:lstStyle/>
          <a:p>
            <a:pPr marL="0" indent="0">
              <a:buNone/>
            </a:pPr>
            <a:r>
              <a:rPr lang="en-US" sz="2400" dirty="0"/>
              <a:t>Re-using all or part of an assignment or a project that you have used before without making it clear is considered as plagiarism.</a:t>
            </a:r>
          </a:p>
          <a:p>
            <a:pPr marL="0" indent="0">
              <a:buNone/>
            </a:pPr>
            <a:endParaRPr lang="en-US" sz="2400" dirty="0"/>
          </a:p>
        </p:txBody>
      </p:sp>
    </p:spTree>
    <p:extLst>
      <p:ext uri="{BB962C8B-B14F-4D97-AF65-F5344CB8AC3E}">
        <p14:creationId xmlns:p14="http://schemas.microsoft.com/office/powerpoint/2010/main" val="366606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066800"/>
          </a:xfrm>
        </p:spPr>
        <p:txBody>
          <a:bodyPr>
            <a:normAutofit/>
          </a:bodyPr>
          <a:lstStyle/>
          <a:p>
            <a:pPr algn="l"/>
            <a:r>
              <a:rPr lang="en-US" dirty="0">
                <a:solidFill>
                  <a:srgbClr val="FFC000"/>
                </a:solidFill>
              </a:rPr>
              <a:t>Unprofessional physician</a:t>
            </a:r>
          </a:p>
        </p:txBody>
      </p:sp>
      <p:sp>
        <p:nvSpPr>
          <p:cNvPr id="3" name="Content Placeholder 2"/>
          <p:cNvSpPr>
            <a:spLocks noGrp="1"/>
          </p:cNvSpPr>
          <p:nvPr>
            <p:ph type="subTitle" idx="1"/>
          </p:nvPr>
        </p:nvSpPr>
        <p:spPr>
          <a:xfrm>
            <a:off x="533400" y="1981200"/>
            <a:ext cx="8610600" cy="4419600"/>
          </a:xfrm>
        </p:spPr>
        <p:txBody>
          <a:bodyPr>
            <a:normAutofit lnSpcReduction="10000"/>
          </a:bodyPr>
          <a:lstStyle/>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Impaired</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Disruptive behavior</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Dishonest</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Greedy</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Abuses power</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Lacks interpersonal skills</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Conflict of interest</a:t>
            </a:r>
          </a:p>
          <a:p>
            <a:pPr algn="l">
              <a:buFont typeface="Wingdings" pitchFamily="2" charset="2"/>
              <a:buChar char="q"/>
            </a:pPr>
            <a:r>
              <a:rPr lang="en-US" sz="3200" dirty="0">
                <a:effectLst>
                  <a:outerShdw blurRad="38100" dist="38100" dir="2700000" algn="tl">
                    <a:srgbClr val="000000">
                      <a:alpha val="43137"/>
                    </a:srgbClr>
                  </a:outerShdw>
                </a:effectLst>
                <a:latin typeface="Times New Roman" pitchFamily="18" charset="0"/>
              </a:rPr>
              <a:t>Self-serving</a:t>
            </a:r>
            <a:endParaRPr lang="en-US" sz="3200" dirty="0">
              <a:effectLst>
                <a:outerShdw blurRad="38100" dist="38100" dir="2700000" algn="tl">
                  <a:srgbClr val="000000">
                    <a:alpha val="43137"/>
                  </a:srgbClr>
                </a:outerShdw>
              </a:effectLst>
            </a:endParaRPr>
          </a:p>
          <a:p>
            <a:endParaRPr lang="en-US" dirty="0"/>
          </a:p>
        </p:txBody>
      </p:sp>
      <p:pic>
        <p:nvPicPr>
          <p:cNvPr id="2050" name="Picture 2" descr="C:\Users\Kamran\Pictures\angry physician.jpg"/>
          <p:cNvPicPr>
            <a:picLocks noChangeAspect="1" noChangeArrowheads="1"/>
          </p:cNvPicPr>
          <p:nvPr/>
        </p:nvPicPr>
        <p:blipFill>
          <a:blip r:embed="rId2" cstate="print"/>
          <a:srcRect/>
          <a:stretch>
            <a:fillRect/>
          </a:stretch>
        </p:blipFill>
        <p:spPr bwMode="auto">
          <a:xfrm>
            <a:off x="7086600" y="1752600"/>
            <a:ext cx="2057400" cy="22193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900111"/>
          </a:xfrm>
        </p:spPr>
        <p:txBody>
          <a:bodyPr>
            <a:normAutofit/>
          </a:bodyPr>
          <a:lstStyle/>
          <a:p>
            <a:pPr marL="0" indent="1588" algn="l"/>
            <a:r>
              <a:rPr lang="en-US" dirty="0">
                <a:solidFill>
                  <a:srgbClr val="FFC000"/>
                </a:solidFill>
              </a:rPr>
              <a:t>Impairment:</a:t>
            </a:r>
          </a:p>
        </p:txBody>
      </p:sp>
      <p:sp>
        <p:nvSpPr>
          <p:cNvPr id="3" name="Subtitle 2"/>
          <p:cNvSpPr>
            <a:spLocks noGrp="1"/>
          </p:cNvSpPr>
          <p:nvPr>
            <p:ph type="subTitle" idx="1"/>
          </p:nvPr>
        </p:nvSpPr>
        <p:spPr>
          <a:xfrm>
            <a:off x="323528" y="1844824"/>
            <a:ext cx="8496944" cy="5013176"/>
          </a:xfrm>
        </p:spPr>
        <p:txBody>
          <a:bodyPr>
            <a:noAutofit/>
          </a:bodyPr>
          <a:lstStyle/>
          <a:p>
            <a:pPr algn="l"/>
            <a:r>
              <a:rPr lang="en-US" sz="3200" dirty="0">
                <a:solidFill>
                  <a:schemeClr val="tx1"/>
                </a:solidFill>
                <a:effectLst>
                  <a:outerShdw blurRad="38100" dist="38100" dir="2700000" algn="tl">
                    <a:srgbClr val="000000">
                      <a:alpha val="43137"/>
                    </a:srgbClr>
                  </a:outerShdw>
                </a:effectLst>
              </a:rPr>
              <a:t>Impairment means more than making incorrect diagnosis. </a:t>
            </a:r>
          </a:p>
          <a:p>
            <a:pPr algn="l"/>
            <a:endParaRPr lang="en-US" sz="3200" dirty="0">
              <a:solidFill>
                <a:schemeClr val="tx1"/>
              </a:solidFill>
              <a:effectLst>
                <a:outerShdw blurRad="38100" dist="38100" dir="2700000" algn="tl">
                  <a:srgbClr val="000000">
                    <a:alpha val="43137"/>
                  </a:srgbClr>
                </a:outerShdw>
              </a:effectLst>
            </a:endParaRPr>
          </a:p>
          <a:p>
            <a:pPr algn="l"/>
            <a:r>
              <a:rPr lang="en-US" sz="3200" dirty="0">
                <a:effectLst>
                  <a:outerShdw blurRad="38100" dist="38100" dir="2700000" algn="tl">
                    <a:srgbClr val="000000">
                      <a:alpha val="43137"/>
                    </a:srgbClr>
                  </a:outerShdw>
                </a:effectLst>
              </a:rPr>
              <a:t>     1. Avoidance of patients and their 	psychological needs</a:t>
            </a:r>
          </a:p>
          <a:p>
            <a:pPr lvl="1" algn="l"/>
            <a:r>
              <a:rPr lang="en-US" sz="3200" dirty="0">
                <a:effectLst>
                  <a:outerShdw blurRad="38100" dist="38100" dir="2700000" algn="tl">
                    <a:srgbClr val="000000">
                      <a:alpha val="43137"/>
                    </a:srgbClr>
                  </a:outerShdw>
                </a:effectLst>
              </a:rPr>
              <a:t>2. Dehumanized care</a:t>
            </a:r>
          </a:p>
          <a:p>
            <a:pPr lvl="1" algn="l"/>
            <a:r>
              <a:rPr lang="en-US" sz="3200" dirty="0">
                <a:effectLst>
                  <a:outerShdw blurRad="38100" dist="38100" dir="2700000" algn="tl">
                    <a:srgbClr val="000000">
                      <a:alpha val="43137"/>
                    </a:srgbClr>
                  </a:outerShdw>
                </a:effectLst>
              </a:rPr>
              <a:t>3. Inappropriate treatment</a:t>
            </a:r>
          </a:p>
        </p:txBody>
      </p:sp>
      <p:pic>
        <p:nvPicPr>
          <p:cNvPr id="4" name="Picture 3" descr="C:\Users\Kamran\Pictures\unprofessional physician.jpg"/>
          <p:cNvPicPr>
            <a:picLocks noChangeAspect="1" noChangeArrowheads="1"/>
          </p:cNvPicPr>
          <p:nvPr/>
        </p:nvPicPr>
        <p:blipFill>
          <a:blip r:embed="rId2" cstate="print"/>
          <a:srcRect/>
          <a:stretch>
            <a:fillRect/>
          </a:stretch>
        </p:blipFill>
        <p:spPr bwMode="auto">
          <a:xfrm>
            <a:off x="7086600" y="2438400"/>
            <a:ext cx="2057400" cy="2057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686800" cy="990600"/>
          </a:xfrm>
        </p:spPr>
        <p:txBody>
          <a:bodyPr>
            <a:normAutofit/>
          </a:bodyPr>
          <a:lstStyle/>
          <a:p>
            <a:pPr marL="0" algn="l"/>
            <a:r>
              <a:rPr lang="en-US" dirty="0">
                <a:solidFill>
                  <a:srgbClr val="FFC000"/>
                </a:solidFill>
              </a:rPr>
              <a:t>Disruptive behavior</a:t>
            </a:r>
          </a:p>
        </p:txBody>
      </p:sp>
      <p:sp>
        <p:nvSpPr>
          <p:cNvPr id="3" name="Subtitle 2"/>
          <p:cNvSpPr>
            <a:spLocks noGrp="1"/>
          </p:cNvSpPr>
          <p:nvPr>
            <p:ph type="subTitle" idx="1"/>
          </p:nvPr>
        </p:nvSpPr>
        <p:spPr>
          <a:xfrm>
            <a:off x="609600" y="1676400"/>
            <a:ext cx="8534400" cy="4876800"/>
          </a:xfrm>
        </p:spPr>
        <p:txBody>
          <a:bodyPr>
            <a:noAutofit/>
          </a:bodyPr>
          <a:lstStyle/>
          <a:p>
            <a:pPr algn="l"/>
            <a:r>
              <a:rPr lang="en-US" sz="3200" b="1" dirty="0"/>
              <a:t>Include repeated episodes of</a:t>
            </a:r>
            <a:r>
              <a:rPr lang="en-US" sz="4000" b="1" dirty="0"/>
              <a:t>: </a:t>
            </a:r>
          </a:p>
          <a:p>
            <a:pPr lvl="1" algn="l">
              <a:buClr>
                <a:srgbClr val="FFFF00"/>
              </a:buClr>
              <a:buFont typeface="Wingdings" pitchFamily="2" charset="2"/>
              <a:buChar char="q"/>
            </a:pPr>
            <a:r>
              <a:rPr lang="en-US" sz="4000" dirty="0"/>
              <a:t>Sexual harassment </a:t>
            </a:r>
          </a:p>
          <a:p>
            <a:pPr lvl="1" algn="l">
              <a:buClr>
                <a:srgbClr val="FFFF00"/>
              </a:buClr>
              <a:buFont typeface="Wingdings" pitchFamily="2" charset="2"/>
              <a:buChar char="q"/>
            </a:pPr>
            <a:r>
              <a:rPr lang="en-US" sz="4000" dirty="0"/>
              <a:t>Racial or ethnic slurs </a:t>
            </a:r>
          </a:p>
          <a:p>
            <a:pPr lvl="1" algn="l">
              <a:buClr>
                <a:srgbClr val="FFFF00"/>
              </a:buClr>
              <a:buFont typeface="Wingdings" pitchFamily="2" charset="2"/>
              <a:buChar char="q"/>
            </a:pPr>
            <a:r>
              <a:rPr lang="en-US" sz="4000" dirty="0"/>
              <a:t>Intimidation and abusive language </a:t>
            </a:r>
          </a:p>
          <a:p>
            <a:pPr lvl="1" algn="l">
              <a:buClr>
                <a:srgbClr val="FFFF00"/>
              </a:buClr>
              <a:buFont typeface="Wingdings" pitchFamily="2" charset="2"/>
              <a:buChar char="q"/>
            </a:pPr>
            <a:r>
              <a:rPr lang="en-US" sz="4000" dirty="0"/>
              <a:t>Persistent lateness in responding to calls at 	work</a:t>
            </a:r>
          </a:p>
          <a:p>
            <a:pPr algn="l"/>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603456" cy="795324"/>
          </a:xfrm>
        </p:spPr>
        <p:txBody>
          <a:bodyPr>
            <a:noAutofit/>
          </a:bodyPr>
          <a:lstStyle/>
          <a:p>
            <a:pPr marL="0" algn="l"/>
            <a:r>
              <a:rPr lang="en-US" dirty="0">
                <a:solidFill>
                  <a:srgbClr val="FFC000"/>
                </a:solidFill>
              </a:rPr>
              <a:t>Early warning signs</a:t>
            </a:r>
          </a:p>
        </p:txBody>
      </p:sp>
      <p:sp>
        <p:nvSpPr>
          <p:cNvPr id="3" name="Subtitle 2"/>
          <p:cNvSpPr>
            <a:spLocks noGrp="1"/>
          </p:cNvSpPr>
          <p:nvPr>
            <p:ph type="subTitle" idx="1"/>
          </p:nvPr>
        </p:nvSpPr>
        <p:spPr>
          <a:xfrm>
            <a:off x="540544" y="1714488"/>
            <a:ext cx="8603456" cy="4914912"/>
          </a:xfrm>
        </p:spPr>
        <p:txBody>
          <a:bodyPr>
            <a:noAutofit/>
          </a:bodyPr>
          <a:lstStyle/>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Late or incomplete charting</a:t>
            </a:r>
          </a:p>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Delayed or no responses to call or pagers</a:t>
            </a:r>
          </a:p>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Abusive treatment of staff</a:t>
            </a:r>
          </a:p>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Unkempt appearance and dress</a:t>
            </a:r>
          </a:p>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Inability to accept criticism</a:t>
            </a:r>
          </a:p>
          <a:p>
            <a:pPr algn="l">
              <a:buClr>
                <a:srgbClr val="FFFF00"/>
              </a:buClr>
              <a:buFont typeface="Wingdings" pitchFamily="2" charset="2"/>
              <a:buChar char="q"/>
            </a:pPr>
            <a:r>
              <a:rPr lang="en-US" sz="4000" dirty="0">
                <a:effectLst>
                  <a:outerShdw blurRad="38100" dist="38100" dir="2700000" algn="tl">
                    <a:srgbClr val="000000">
                      <a:alpha val="43137"/>
                    </a:srgbClr>
                  </a:outerShdw>
                </a:effectLst>
              </a:rPr>
              <a:t>Gender or Religious bias bias</a:t>
            </a:r>
          </a:p>
          <a:p>
            <a:pPr algn="l">
              <a:buFont typeface="Wingdings" pitchFamily="2" charset="2"/>
              <a:buChar char="q"/>
            </a:pPr>
            <a:endParaRPr lang="en-US" sz="3200" b="1" dirty="0">
              <a:latin typeface="Century Gothic" pitchFamily="34" charset="0"/>
            </a:endParaRPr>
          </a:p>
          <a:p>
            <a:pPr algn="l">
              <a:buFont typeface="Wingdings" pitchFamily="2" charset="2"/>
              <a:buChar char="q"/>
            </a:pPr>
            <a:endParaRPr lang="en-US" sz="3200" dirty="0">
              <a:effectLst>
                <a:outerShdw blurRad="38100" dist="38100" dir="2700000" algn="tl">
                  <a:srgbClr val="000000">
                    <a:alpha val="43137"/>
                  </a:srgbClr>
                </a:outerShdw>
              </a:effectLst>
              <a:latin typeface="Century Gothic" pitchFamily="34" charset="0"/>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839200" cy="1328727"/>
          </a:xfrm>
        </p:spPr>
        <p:txBody>
          <a:bodyPr>
            <a:normAutofit fontScale="90000"/>
          </a:bodyPr>
          <a:lstStyle/>
          <a:p>
            <a:pPr marL="0" algn="l"/>
            <a:r>
              <a:rPr lang="en-US" dirty="0">
                <a:solidFill>
                  <a:srgbClr val="FFC000"/>
                </a:solidFill>
              </a:rPr>
              <a:t>Complaints as indicators of unprofessional behavior</a:t>
            </a:r>
          </a:p>
        </p:txBody>
      </p:sp>
      <p:sp>
        <p:nvSpPr>
          <p:cNvPr id="3" name="Subtitle 2"/>
          <p:cNvSpPr>
            <a:spLocks noGrp="1"/>
          </p:cNvSpPr>
          <p:nvPr>
            <p:ph type="subTitle" idx="1"/>
          </p:nvPr>
        </p:nvSpPr>
        <p:spPr>
          <a:xfrm>
            <a:off x="457200" y="1600200"/>
            <a:ext cx="8686800" cy="5257800"/>
          </a:xfrm>
        </p:spPr>
        <p:txBody>
          <a:bodyPr>
            <a:noAutofit/>
          </a:bodyPr>
          <a:lstStyle/>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rPr>
              <a:t>20–25% apparently disappoint their patients</a:t>
            </a:r>
          </a:p>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rPr>
              <a:t>More than 2/3 of physicians never or very rarely generate </a:t>
            </a:r>
            <a:r>
              <a:rPr lang="fr-FR" sz="3200" dirty="0">
                <a:solidFill>
                  <a:schemeClr val="tx1"/>
                </a:solidFill>
                <a:effectLst>
                  <a:outerShdw blurRad="38100" dist="38100" dir="2700000" algn="tl">
                    <a:srgbClr val="000000">
                      <a:alpha val="43137"/>
                    </a:srgbClr>
                  </a:outerShdw>
                </a:effectLst>
              </a:rPr>
              <a:t>patient complaints </a:t>
            </a:r>
            <a:r>
              <a:rPr lang="fr-FR" sz="3200" dirty="0">
                <a:solidFill>
                  <a:srgbClr val="FFFF00"/>
                </a:solidFill>
                <a:effectLst>
                  <a:outerShdw blurRad="38100" dist="38100" dir="2700000" algn="tl">
                    <a:srgbClr val="000000">
                      <a:alpha val="43137"/>
                    </a:srgbClr>
                  </a:outerShdw>
                </a:effectLst>
              </a:rPr>
              <a:t>(Hickson et al. 2002, 2007a,</a:t>
            </a:r>
            <a:r>
              <a:rPr lang="en-US" sz="3200" dirty="0">
                <a:solidFill>
                  <a:srgbClr val="FFFF00"/>
                </a:solidFill>
                <a:effectLst>
                  <a:outerShdw blurRad="38100" dist="38100" dir="2700000" algn="tl">
                    <a:srgbClr val="000000">
                      <a:alpha val="43137"/>
                    </a:srgbClr>
                  </a:outerShdw>
                </a:effectLst>
              </a:rPr>
              <a:t>2007b). </a:t>
            </a:r>
          </a:p>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rPr>
              <a:t>A total of 6% of doctors, however, received 25 or more complaints over a 6-year period </a:t>
            </a:r>
          </a:p>
          <a:p>
            <a:pPr algn="l">
              <a:buFont typeface="Wingdings" pitchFamily="2" charset="2"/>
              <a:buChar char="q"/>
            </a:pPr>
            <a:r>
              <a:rPr lang="en-US" sz="3200" dirty="0">
                <a:solidFill>
                  <a:schemeClr val="tx1"/>
                </a:solidFill>
                <a:effectLst>
                  <a:outerShdw blurRad="38100" dist="38100" dir="2700000" algn="tl">
                    <a:srgbClr val="000000">
                      <a:alpha val="43137"/>
                    </a:srgbClr>
                  </a:outerShdw>
                </a:effectLst>
              </a:rPr>
              <a:t>Nurse surveys suggest that 4–5% of physicians display such behavior</a:t>
            </a:r>
          </a:p>
          <a:p>
            <a:pPr algn="l"/>
            <a:r>
              <a:rPr lang="en-US" sz="3200" dirty="0">
                <a:solidFill>
                  <a:schemeClr val="tx1"/>
                </a:solidFill>
                <a:effectLst>
                  <a:outerShdw blurRad="38100" dist="38100" dir="2700000" algn="tl">
                    <a:srgbClr val="000000">
                      <a:alpha val="43137"/>
                    </a:srgbClr>
                  </a:outerShdw>
                </a:effectLst>
              </a:rPr>
              <a:t>(Diaz &amp; </a:t>
            </a:r>
            <a:r>
              <a:rPr lang="en-US" sz="3200" dirty="0" err="1">
                <a:solidFill>
                  <a:schemeClr val="tx1"/>
                </a:solidFill>
                <a:effectLst>
                  <a:outerShdw blurRad="38100" dist="38100" dir="2700000" algn="tl">
                    <a:srgbClr val="000000">
                      <a:alpha val="43137"/>
                    </a:srgbClr>
                  </a:outerShdw>
                </a:effectLst>
              </a:rPr>
              <a:t>McMillin</a:t>
            </a:r>
            <a:r>
              <a:rPr lang="en-US" sz="3200" dirty="0">
                <a:solidFill>
                  <a:schemeClr val="tx1"/>
                </a:solidFill>
                <a:effectLst>
                  <a:outerShdw blurRad="38100" dist="38100" dir="2700000" algn="tl">
                    <a:srgbClr val="000000">
                      <a:alpha val="43137"/>
                    </a:srgbClr>
                  </a:outerShdw>
                </a:effectLst>
              </a:rPr>
              <a:t> 1991; Rosenstein and </a:t>
            </a:r>
            <a:r>
              <a:rPr lang="en-US" sz="3200" dirty="0" err="1">
                <a:solidFill>
                  <a:schemeClr val="tx1"/>
                </a:solidFill>
                <a:effectLst>
                  <a:outerShdw blurRad="38100" dist="38100" dir="2700000" algn="tl">
                    <a:srgbClr val="000000">
                      <a:alpha val="43137"/>
                    </a:srgbClr>
                  </a:outerShdw>
                </a:effectLst>
              </a:rPr>
              <a:t>O’Daniel</a:t>
            </a:r>
            <a:r>
              <a:rPr lang="en-US" sz="3200" dirty="0">
                <a:solidFill>
                  <a:schemeClr val="tx1"/>
                </a:solidFill>
                <a:effectLst>
                  <a:outerShdw blurRad="38100" dist="38100" dir="2700000" algn="tl">
                    <a:srgbClr val="000000">
                      <a:alpha val="43137"/>
                    </a:srgbClr>
                  </a:outerShdw>
                </a:effectLst>
              </a:rPr>
              <a:t> 2005a)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143000"/>
            <a:ext cx="8610600" cy="5715000"/>
          </a:xfrm>
        </p:spPr>
        <p:txBody>
          <a:bodyPr>
            <a:noAutofit/>
          </a:bodyPr>
          <a:lstStyle/>
          <a:p>
            <a:pPr algn="l"/>
            <a:r>
              <a:rPr lang="en-US" sz="4800" dirty="0">
                <a:solidFill>
                  <a:srgbClr val="FFFF00"/>
                </a:solidFill>
                <a:effectLst>
                  <a:outerShdw blurRad="38100" dist="38100" dir="2700000" algn="tl">
                    <a:srgbClr val="000000">
                      <a:alpha val="43137"/>
                    </a:srgbClr>
                  </a:outerShdw>
                </a:effectLst>
              </a:rPr>
              <a:t>The </a:t>
            </a:r>
            <a:r>
              <a:rPr lang="en-US" sz="4800" u="sng" dirty="0">
                <a:effectLst>
                  <a:outerShdw blurRad="38100" dist="38100" dir="2700000" algn="tl">
                    <a:srgbClr val="000000">
                      <a:alpha val="43137"/>
                    </a:srgbClr>
                  </a:outerShdw>
                </a:effectLst>
              </a:rPr>
              <a:t>eyes</a:t>
            </a:r>
            <a:r>
              <a:rPr lang="en-US" sz="4800" dirty="0">
                <a:solidFill>
                  <a:srgbClr val="FFFF00"/>
                </a:solidFill>
                <a:effectLst>
                  <a:outerShdw blurRad="38100" dist="38100" dir="2700000" algn="tl">
                    <a:srgbClr val="000000">
                      <a:alpha val="43137"/>
                    </a:srgbClr>
                  </a:outerShdw>
                </a:effectLst>
              </a:rPr>
              <a:t> and </a:t>
            </a:r>
            <a:r>
              <a:rPr lang="en-US" sz="4800" u="sng" dirty="0">
                <a:effectLst>
                  <a:outerShdw blurRad="38100" dist="38100" dir="2700000" algn="tl">
                    <a:srgbClr val="000000">
                      <a:alpha val="43137"/>
                    </a:srgbClr>
                  </a:outerShdw>
                </a:effectLst>
              </a:rPr>
              <a:t>ears</a:t>
            </a:r>
            <a:r>
              <a:rPr lang="en-US" sz="4800" dirty="0">
                <a:solidFill>
                  <a:srgbClr val="FFFF00"/>
                </a:solidFill>
                <a:effectLst>
                  <a:outerShdw blurRad="38100" dist="38100" dir="2700000" algn="tl">
                    <a:srgbClr val="000000">
                      <a:alpha val="43137"/>
                    </a:srgbClr>
                  </a:outerShdw>
                </a:effectLst>
              </a:rPr>
              <a:t> of </a:t>
            </a:r>
            <a:r>
              <a:rPr lang="en-US" sz="4800" u="sng" dirty="0">
                <a:effectLst>
                  <a:outerShdw blurRad="38100" dist="38100" dir="2700000" algn="tl">
                    <a:srgbClr val="000000">
                      <a:alpha val="43137"/>
                    </a:srgbClr>
                  </a:outerShdw>
                </a:effectLst>
              </a:rPr>
              <a:t>patients</a:t>
            </a:r>
            <a:r>
              <a:rPr lang="en-US" sz="4800" dirty="0">
                <a:solidFill>
                  <a:srgbClr val="FFFF00"/>
                </a:solidFill>
                <a:effectLst>
                  <a:outerShdw blurRad="38100" dist="38100" dir="2700000" algn="tl">
                    <a:srgbClr val="000000">
                      <a:alpha val="43137"/>
                    </a:srgbClr>
                  </a:outerShdw>
                </a:effectLst>
              </a:rPr>
              <a:t>, </a:t>
            </a:r>
            <a:r>
              <a:rPr lang="en-US" sz="4800" u="sng" dirty="0">
                <a:effectLst>
                  <a:outerShdw blurRad="38100" dist="38100" dir="2700000" algn="tl">
                    <a:srgbClr val="000000">
                      <a:alpha val="43137"/>
                    </a:srgbClr>
                  </a:outerShdw>
                </a:effectLst>
              </a:rPr>
              <a:t>visitors</a:t>
            </a:r>
            <a:r>
              <a:rPr lang="en-US" sz="4800" dirty="0">
                <a:solidFill>
                  <a:srgbClr val="FFFF00"/>
                </a:solidFill>
                <a:effectLst>
                  <a:outerShdw blurRad="38100" dist="38100" dir="2700000" algn="tl">
                    <a:srgbClr val="000000">
                      <a:alpha val="43137"/>
                    </a:srgbClr>
                  </a:outerShdw>
                </a:effectLst>
              </a:rPr>
              <a:t> and </a:t>
            </a:r>
            <a:r>
              <a:rPr lang="en-US" sz="4800" u="sng" dirty="0">
                <a:effectLst>
                  <a:outerShdw blurRad="38100" dist="38100" dir="2700000" algn="tl">
                    <a:srgbClr val="000000">
                      <a:alpha val="43137"/>
                    </a:srgbClr>
                  </a:outerShdw>
                </a:effectLst>
              </a:rPr>
              <a:t>healthcare team members</a:t>
            </a:r>
            <a:r>
              <a:rPr lang="en-US" sz="4800" dirty="0">
                <a:solidFill>
                  <a:srgbClr val="FFFF00"/>
                </a:solidFill>
                <a:effectLst>
                  <a:outerShdw blurRad="38100" dist="38100" dir="2700000" algn="tl">
                    <a:srgbClr val="000000">
                      <a:alpha val="43137"/>
                    </a:srgbClr>
                  </a:outerShdw>
                </a:effectLst>
              </a:rPr>
              <a:t> are considered to be the </a:t>
            </a:r>
            <a:r>
              <a:rPr lang="en-US" sz="4800" u="sng" dirty="0">
                <a:effectLst>
                  <a:outerShdw blurRad="38100" dist="38100" dir="2700000" algn="tl">
                    <a:srgbClr val="000000">
                      <a:alpha val="43137"/>
                    </a:srgbClr>
                  </a:outerShdw>
                </a:effectLst>
              </a:rPr>
              <a:t>most effective surveillance tools</a:t>
            </a:r>
            <a:r>
              <a:rPr lang="en-US" sz="4800" dirty="0">
                <a:solidFill>
                  <a:srgbClr val="FFFF00"/>
                </a:solidFill>
                <a:effectLst>
                  <a:outerShdw blurRad="38100" dist="38100" dir="2700000" algn="tl">
                    <a:srgbClr val="000000">
                      <a:alpha val="43137"/>
                    </a:srgbClr>
                  </a:outerShdw>
                </a:effectLst>
              </a:rPr>
              <a:t> for detecting unprofessional behavior.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686800" cy="685800"/>
          </a:xfrm>
        </p:spPr>
        <p:txBody>
          <a:bodyPr>
            <a:normAutofit/>
          </a:bodyPr>
          <a:lstStyle/>
          <a:p>
            <a:pPr algn="ctr"/>
            <a:r>
              <a:rPr lang="en-US" sz="3200" dirty="0">
                <a:solidFill>
                  <a:schemeClr val="accent4">
                    <a:lumMod val="60000"/>
                    <a:lumOff val="40000"/>
                  </a:schemeClr>
                </a:solidFill>
              </a:rPr>
              <a:t>Professional Attributes (A QUICK REVIEW) </a:t>
            </a:r>
            <a:endParaRPr lang="ar-SA" sz="3200" dirty="0">
              <a:solidFill>
                <a:schemeClr val="accent4">
                  <a:lumMod val="60000"/>
                  <a:lumOff val="40000"/>
                </a:schemeClr>
              </a:solidFill>
            </a:endParaRPr>
          </a:p>
        </p:txBody>
      </p:sp>
      <p:sp>
        <p:nvSpPr>
          <p:cNvPr id="3" name="Content Placeholder 2"/>
          <p:cNvSpPr>
            <a:spLocks noGrp="1"/>
          </p:cNvSpPr>
          <p:nvPr>
            <p:ph type="subTitle" idx="1"/>
          </p:nvPr>
        </p:nvSpPr>
        <p:spPr>
          <a:xfrm>
            <a:off x="609600" y="762000"/>
            <a:ext cx="3886200" cy="7315200"/>
          </a:xfrm>
        </p:spPr>
        <p:txBody>
          <a:bodyPr>
            <a:noAutofit/>
          </a:bodyPr>
          <a:lstStyle/>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Honesty/integrity </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Openness</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Reliability</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Responsibility</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Respect </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Presence</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Compassion/empathy </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Competence</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Commitment</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Confidentiality</a:t>
            </a:r>
          </a:p>
          <a:p>
            <a:pPr algn="l" rtl="0">
              <a:lnSpc>
                <a:spcPct val="150000"/>
              </a:lnSpc>
              <a:buFont typeface="Wingdings" pitchFamily="2" charset="2"/>
              <a:buChar char="q"/>
            </a:pPr>
            <a:r>
              <a:rPr lang="en-US" sz="2000" b="1" dirty="0">
                <a:effectLst>
                  <a:outerShdw blurRad="38100" dist="38100" dir="2700000" algn="tl">
                    <a:srgbClr val="000000">
                      <a:alpha val="43137"/>
                    </a:srgbClr>
                  </a:outerShdw>
                </a:effectLst>
              </a:rPr>
              <a:t>Autonomy</a:t>
            </a:r>
          </a:p>
          <a:p>
            <a:pPr>
              <a:lnSpc>
                <a:spcPct val="120000"/>
              </a:lnSpc>
              <a:buFont typeface="Wingdings" pitchFamily="2" charset="2"/>
              <a:buChar char="q"/>
            </a:pPr>
            <a:endParaRPr lang="en-US" sz="3200" dirty="0"/>
          </a:p>
          <a:p>
            <a:pPr algn="l" rtl="0">
              <a:lnSpc>
                <a:spcPct val="120000"/>
              </a:lnSpc>
              <a:buFont typeface="Wingdings" pitchFamily="2" charset="2"/>
              <a:buChar char="q"/>
            </a:pPr>
            <a:endParaRPr lang="en-US" sz="2900" dirty="0"/>
          </a:p>
          <a:p>
            <a:pPr algn="l" rtl="0">
              <a:buFont typeface="Wingdings" pitchFamily="2" charset="2"/>
              <a:buChar char="q"/>
            </a:pPr>
            <a:endParaRPr lang="en-US" sz="2400" dirty="0"/>
          </a:p>
          <a:p>
            <a:pPr algn="l" rtl="0">
              <a:buNone/>
            </a:pPr>
            <a:endParaRPr lang="ar-SA" dirty="0"/>
          </a:p>
        </p:txBody>
      </p:sp>
      <p:sp>
        <p:nvSpPr>
          <p:cNvPr id="4" name="Content Placeholder 3"/>
          <p:cNvSpPr>
            <a:spLocks noGrp="1"/>
          </p:cNvSpPr>
          <p:nvPr>
            <p:ph sz="half" idx="4294967295"/>
          </p:nvPr>
        </p:nvSpPr>
        <p:spPr>
          <a:xfrm>
            <a:off x="4710113" y="914400"/>
            <a:ext cx="4433887" cy="5572125"/>
          </a:xfrm>
        </p:spPr>
        <p:txBody>
          <a:bodyPr>
            <a:noAutofit/>
          </a:bodyPr>
          <a:lstStyle/>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Self-improvement </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Self-awareness / knowledge of limits </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Communication /collaboration</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Altruism/advocacy </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Morality and ethical conduct</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Self regulation</a:t>
            </a:r>
          </a:p>
          <a:p>
            <a:pPr algn="l" rtl="0">
              <a:lnSpc>
                <a:spcPct val="200000"/>
              </a:lnSpc>
              <a:buFont typeface="Wingdings" pitchFamily="2" charset="2"/>
              <a:buChar char="q"/>
            </a:pPr>
            <a:r>
              <a:rPr lang="en-US" sz="2000" b="1" dirty="0">
                <a:effectLst>
                  <a:outerShdw blurRad="38100" dist="38100" dir="2700000" algn="tl">
                    <a:srgbClr val="000000">
                      <a:alpha val="43137"/>
                    </a:srgbClr>
                  </a:outerShdw>
                </a:effectLst>
              </a:rPr>
              <a:t>Teamwork</a:t>
            </a:r>
            <a:endParaRPr lang="ar-SA"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295400"/>
          <a:ext cx="8229600" cy="515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28800" y="0"/>
            <a:ext cx="5638800" cy="1323439"/>
          </a:xfrm>
          <a:prstGeom prst="rect">
            <a:avLst/>
          </a:prstGeom>
        </p:spPr>
        <p:txBody>
          <a:bodyPr wrap="square">
            <a:spAutoFit/>
          </a:bodyPr>
          <a:lstStyle/>
          <a:p>
            <a:r>
              <a:rPr lang="en-US" sz="4000" b="1" dirty="0">
                <a:latin typeface="Arial" pitchFamily="34" charset="0"/>
                <a:cs typeface="Arial" pitchFamily="34" charset="0"/>
              </a:rPr>
              <a:t>How should we deal with such behavior?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933" y="114300"/>
            <a:ext cx="8839200" cy="762000"/>
          </a:xfrm>
        </p:spPr>
        <p:txBody>
          <a:bodyPr>
            <a:normAutofit fontScale="90000"/>
          </a:bodyPr>
          <a:lstStyle/>
          <a:p>
            <a:pPr algn="ctr"/>
            <a:r>
              <a:rPr lang="en-US" dirty="0">
                <a:solidFill>
                  <a:srgbClr val="FFC000"/>
                </a:solidFill>
              </a:rPr>
              <a:t>Disruptive behavior pyramid</a:t>
            </a:r>
          </a:p>
        </p:txBody>
      </p:sp>
      <p:graphicFrame>
        <p:nvGraphicFramePr>
          <p:cNvPr id="6" name="Diagram 5"/>
          <p:cNvGraphicFramePr/>
          <p:nvPr>
            <p:extLst>
              <p:ext uri="{D42A27DB-BD31-4B8C-83A1-F6EECF244321}">
                <p14:modId xmlns:p14="http://schemas.microsoft.com/office/powerpoint/2010/main" val="3202697877"/>
              </p:ext>
            </p:extLst>
          </p:nvPr>
        </p:nvGraphicFramePr>
        <p:xfrm>
          <a:off x="0" y="1066800"/>
          <a:ext cx="7696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6884126" y="5715000"/>
            <a:ext cx="225987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102290" y="4571999"/>
            <a:ext cx="3050177"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9400" y="3352800"/>
            <a:ext cx="379306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56666" y="2209800"/>
            <a:ext cx="448733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08133" y="855133"/>
            <a:ext cx="3335867" cy="584775"/>
          </a:xfrm>
          <a:prstGeom prst="rect">
            <a:avLst/>
          </a:prstGeom>
          <a:noFill/>
        </p:spPr>
        <p:txBody>
          <a:bodyPr wrap="square" rtlCol="0">
            <a:spAutoFit/>
          </a:bodyPr>
          <a:lstStyle/>
          <a:p>
            <a:r>
              <a:rPr lang="en-GB" sz="3200" dirty="0"/>
              <a:t>Intervention </a:t>
            </a:r>
          </a:p>
        </p:txBody>
      </p:sp>
      <p:sp>
        <p:nvSpPr>
          <p:cNvPr id="21" name="TextBox 20"/>
          <p:cNvSpPr txBox="1"/>
          <p:nvPr/>
        </p:nvSpPr>
        <p:spPr>
          <a:xfrm>
            <a:off x="7691241" y="5975003"/>
            <a:ext cx="1210733" cy="461665"/>
          </a:xfrm>
          <a:prstGeom prst="rect">
            <a:avLst/>
          </a:prstGeom>
          <a:noFill/>
        </p:spPr>
        <p:txBody>
          <a:bodyPr wrap="square" rtlCol="0">
            <a:spAutoFit/>
          </a:bodyPr>
          <a:lstStyle/>
          <a:p>
            <a:r>
              <a:rPr lang="en-GB" sz="2400" dirty="0"/>
              <a:t>None</a:t>
            </a:r>
          </a:p>
        </p:txBody>
      </p:sp>
      <p:sp>
        <p:nvSpPr>
          <p:cNvPr id="22" name="TextBox 21"/>
          <p:cNvSpPr txBox="1"/>
          <p:nvPr/>
        </p:nvSpPr>
        <p:spPr>
          <a:xfrm>
            <a:off x="6900333" y="4988180"/>
            <a:ext cx="1579395" cy="461665"/>
          </a:xfrm>
          <a:prstGeom prst="rect">
            <a:avLst/>
          </a:prstGeom>
          <a:noFill/>
        </p:spPr>
        <p:txBody>
          <a:bodyPr wrap="square" rtlCol="0">
            <a:spAutoFit/>
          </a:bodyPr>
          <a:lstStyle/>
          <a:p>
            <a:r>
              <a:rPr lang="en-GB" sz="2400" dirty="0"/>
              <a:t>Informal </a:t>
            </a:r>
          </a:p>
        </p:txBody>
      </p:sp>
      <p:sp>
        <p:nvSpPr>
          <p:cNvPr id="23" name="TextBox 22"/>
          <p:cNvSpPr txBox="1"/>
          <p:nvPr/>
        </p:nvSpPr>
        <p:spPr>
          <a:xfrm>
            <a:off x="6553018" y="3693468"/>
            <a:ext cx="1846095" cy="461665"/>
          </a:xfrm>
          <a:prstGeom prst="rect">
            <a:avLst/>
          </a:prstGeom>
          <a:noFill/>
        </p:spPr>
        <p:txBody>
          <a:bodyPr wrap="square" rtlCol="0">
            <a:spAutoFit/>
          </a:bodyPr>
          <a:lstStyle/>
          <a:p>
            <a:r>
              <a:rPr lang="en-GB" sz="2400" dirty="0"/>
              <a:t>Awareness </a:t>
            </a:r>
          </a:p>
        </p:txBody>
      </p:sp>
      <p:sp>
        <p:nvSpPr>
          <p:cNvPr id="26" name="TextBox 25"/>
          <p:cNvSpPr txBox="1"/>
          <p:nvPr/>
        </p:nvSpPr>
        <p:spPr>
          <a:xfrm>
            <a:off x="5529762" y="2590688"/>
            <a:ext cx="3052233" cy="461665"/>
          </a:xfrm>
          <a:prstGeom prst="rect">
            <a:avLst/>
          </a:prstGeom>
          <a:noFill/>
        </p:spPr>
        <p:txBody>
          <a:bodyPr wrap="square" rtlCol="0">
            <a:spAutoFit/>
          </a:bodyPr>
          <a:lstStyle/>
          <a:p>
            <a:r>
              <a:rPr lang="en-GB" sz="2400" dirty="0"/>
              <a:t>Guided by authority </a:t>
            </a:r>
          </a:p>
        </p:txBody>
      </p:sp>
      <p:sp>
        <p:nvSpPr>
          <p:cNvPr id="27" name="TextBox 26"/>
          <p:cNvSpPr txBox="1"/>
          <p:nvPr/>
        </p:nvSpPr>
        <p:spPr>
          <a:xfrm>
            <a:off x="6002925" y="1630408"/>
            <a:ext cx="2318839" cy="461665"/>
          </a:xfrm>
          <a:prstGeom prst="rect">
            <a:avLst/>
          </a:prstGeom>
          <a:noFill/>
        </p:spPr>
        <p:txBody>
          <a:bodyPr wrap="square" rtlCol="0">
            <a:spAutoFit/>
          </a:bodyPr>
          <a:lstStyle/>
          <a:p>
            <a:r>
              <a:rPr lang="en-GB" sz="2400" dirty="0"/>
              <a:t>Disciplinary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6"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nvGraphicFramePr>
        <p:xfrm>
          <a:off x="0" y="1600200"/>
          <a:ext cx="9144000" cy="485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304800"/>
            <a:ext cx="9144000" cy="1323439"/>
          </a:xfrm>
          <a:prstGeom prst="rect">
            <a:avLst/>
          </a:prstGeom>
        </p:spPr>
        <p:txBody>
          <a:bodyPr wrap="square">
            <a:spAutoFit/>
          </a:bodyPr>
          <a:lstStyle/>
          <a:p>
            <a:pPr algn="ctr"/>
            <a:r>
              <a:rPr lang="en-US" sz="4000" dirty="0">
                <a:solidFill>
                  <a:srgbClr val="FFC000"/>
                </a:solidFill>
                <a:effectLst>
                  <a:outerShdw blurRad="38100" dist="38100" dir="2700000" algn="tl">
                    <a:srgbClr val="000000">
                      <a:alpha val="43137"/>
                    </a:srgbClr>
                  </a:outerShdw>
                </a:effectLst>
                <a:latin typeface="Arial" pitchFamily="34" charset="0"/>
                <a:cs typeface="Arial" pitchFamily="34" charset="0"/>
              </a:rPr>
              <a:t>What does formalizing a response need?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86800" cy="3539430"/>
          </a:xfrm>
          <a:prstGeom prst="rect">
            <a:avLst/>
          </a:prstGeom>
        </p:spPr>
        <p:txBody>
          <a:bodyPr wrap="square">
            <a:spAutoFit/>
          </a:bodyPr>
          <a:lstStyle/>
          <a:p>
            <a:r>
              <a:rPr lang="ar-SA" sz="3200" b="1" dirty="0">
                <a:solidFill>
                  <a:srgbClr val="FFFF00"/>
                </a:solidFill>
                <a:effectLst>
                  <a:outerShdw blurRad="38100" dist="38100" dir="2700000" algn="tl">
                    <a:srgbClr val="000000">
                      <a:alpha val="43137"/>
                    </a:srgbClr>
                  </a:outerShdw>
                </a:effectLst>
              </a:rPr>
              <a:t>عن أبي تميم بن أوس رضي الله عنه ، أن النبي صلى الله عليه وسلم قال : ( الدين النصيحة ، قلنا : لمن يا رسول الله ؟</a:t>
            </a:r>
          </a:p>
          <a:p>
            <a:r>
              <a:rPr lang="ar-SA" sz="3200" b="1" dirty="0">
                <a:solidFill>
                  <a:srgbClr val="FFFF00"/>
                </a:solidFill>
                <a:effectLst>
                  <a:outerShdw blurRad="38100" dist="38100" dir="2700000" algn="tl">
                    <a:srgbClr val="000000">
                      <a:alpha val="43137"/>
                    </a:srgbClr>
                  </a:outerShdw>
                </a:effectLst>
              </a:rPr>
              <a:t>قال : (الله ، ولكتابه ، ولرسوله ، ولأئمة المسلمين وعامتهم 			رواهالبخاري ومسلم</a:t>
            </a:r>
          </a:p>
          <a:p>
            <a:r>
              <a:rPr lang="ar-SA" sz="3200" dirty="0"/>
              <a:t> </a:t>
            </a:r>
          </a:p>
          <a:p>
            <a:endParaRPr lang="ar-SA" sz="3200" dirty="0"/>
          </a:p>
          <a:p>
            <a:endParaRPr lang="ar-SA" sz="3200" dirty="0"/>
          </a:p>
        </p:txBody>
      </p:sp>
      <p:sp>
        <p:nvSpPr>
          <p:cNvPr id="5" name="Rectangle 4"/>
          <p:cNvSpPr/>
          <p:nvPr/>
        </p:nvSpPr>
        <p:spPr>
          <a:xfrm>
            <a:off x="0" y="3995678"/>
            <a:ext cx="9144000" cy="3046988"/>
          </a:xfrm>
          <a:prstGeom prst="rect">
            <a:avLst/>
          </a:prstGeom>
        </p:spPr>
        <p:txBody>
          <a:bodyPr wrap="square">
            <a:spAutoFit/>
          </a:bodyPr>
          <a:lstStyle/>
          <a:p>
            <a:r>
              <a:rPr lang="en-US" sz="2400" dirty="0"/>
              <a:t>Abu </a:t>
            </a:r>
            <a:r>
              <a:rPr lang="en-US" sz="2400" dirty="0" err="1"/>
              <a:t>Tameem</a:t>
            </a:r>
            <a:r>
              <a:rPr lang="en-US" sz="2400" dirty="0"/>
              <a:t> </a:t>
            </a:r>
            <a:r>
              <a:rPr lang="en-US" sz="2400" dirty="0" err="1"/>
              <a:t>ibn</a:t>
            </a:r>
            <a:r>
              <a:rPr lang="en-US" sz="2400" dirty="0"/>
              <a:t> </a:t>
            </a:r>
            <a:r>
              <a:rPr lang="en-US" sz="2400" dirty="0" err="1"/>
              <a:t>Aws</a:t>
            </a:r>
            <a:r>
              <a:rPr lang="en-US" sz="2400" dirty="0"/>
              <a:t> may Allah be pleased with him, that the Prophet peace be upon him said:</a:t>
            </a:r>
            <a:br>
              <a:rPr lang="en-US" sz="2400" dirty="0"/>
            </a:br>
            <a:r>
              <a:rPr lang="en-US" sz="2400" dirty="0"/>
              <a:t/>
            </a:r>
            <a:br>
              <a:rPr lang="en-US" sz="2400" dirty="0"/>
            </a:br>
            <a:r>
              <a:rPr lang="en-US" sz="2400" dirty="0"/>
              <a:t>(Debt advice, we say: To whom, O Messenger of God? Said: (Allah and His Book, His Messenger, the leaders of the Muslims and their common folk</a:t>
            </a:r>
            <a:br>
              <a:rPr lang="en-US" sz="2400" dirty="0"/>
            </a:br>
            <a:r>
              <a:rPr lang="en-US" sz="2400" dirty="0"/>
              <a:t/>
            </a:r>
            <a:br>
              <a:rPr lang="en-US" sz="2400" dirty="0"/>
            </a:br>
            <a:r>
              <a:rPr lang="en-US" sz="2400" dirty="0" err="1"/>
              <a:t>Ruahalboukhara</a:t>
            </a:r>
            <a:r>
              <a:rPr lang="en-US" sz="2400" dirty="0"/>
              <a:t> and Muslim</a:t>
            </a:r>
          </a:p>
        </p:txBody>
      </p:sp>
      <p:sp>
        <p:nvSpPr>
          <p:cNvPr id="8" name="Title 7"/>
          <p:cNvSpPr>
            <a:spLocks noGrp="1"/>
          </p:cNvSpPr>
          <p:nvPr>
            <p:ph type="ctrTitle"/>
          </p:nvPr>
        </p:nvSpPr>
        <p:spPr>
          <a:xfrm>
            <a:off x="0" y="685800"/>
            <a:ext cx="9144000" cy="2514600"/>
          </a:xfrm>
        </p:spPr>
        <p:txBody>
          <a:bodyPr/>
          <a:lstStyle/>
          <a:p>
            <a:endParaRPr lang="en-US" dirty="0"/>
          </a:p>
        </p:txBody>
      </p:sp>
      <p:sp>
        <p:nvSpPr>
          <p:cNvPr id="9" name="Subtitle 8"/>
          <p:cNvSpPr>
            <a:spLocks noGrp="1"/>
          </p:cNvSpPr>
          <p:nvPr>
            <p:ph type="subTitle" idx="1"/>
          </p:nvPr>
        </p:nvSpPr>
        <p:spPr>
          <a:xfrm>
            <a:off x="0" y="3124200"/>
            <a:ext cx="9144000" cy="3886200"/>
          </a:xfrm>
        </p:spPr>
        <p:txBody>
          <a:bodyPr/>
          <a:lstStyle/>
          <a:p>
            <a:pPr algn="l"/>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609600"/>
          </a:xfrm>
          <a:ln w="34925">
            <a:solidFill>
              <a:srgbClr val="FFFFFF"/>
            </a:solidFill>
          </a:ln>
          <a:effectLst>
            <a:glow rad="228600">
              <a:schemeClr val="accent5">
                <a:satMod val="175000"/>
                <a:alpha val="40000"/>
              </a:schemeClr>
            </a:glow>
            <a:outerShdw blurRad="317500" dir="2700000" algn="ctr">
              <a:srgbClr val="000000">
                <a:alpha val="43000"/>
              </a:srgbClr>
            </a:outerShdw>
            <a:reflection blurRad="6350" stA="50000" endA="300" endPos="55500" dist="50800" dir="5400000" sy="-100000" algn="bl" rotWithShape="0"/>
          </a:effectLst>
          <a:scene3d>
            <a:camera prst="perspectiveAbove"/>
            <a:lightRig rig="threePt" dir="t">
              <a:rot lat="0" lon="0" rev="0"/>
            </a:lightRig>
          </a:scene3d>
          <a:sp3d extrusionH="38100" prstMaterial="clear">
            <a:bevelT w="260350" h="50800" prst="softRound"/>
            <a:bevelB prst="softRound"/>
          </a:sp3d>
        </p:spPr>
        <p:txBody>
          <a:bodyPr>
            <a:scene3d>
              <a:camera prst="orthographicFront"/>
              <a:lightRig rig="freezing" dir="t">
                <a:rot lat="0" lon="0" rev="5640000"/>
              </a:lightRig>
            </a:scene3d>
            <a:sp3d prstMaterial="flat">
              <a:bevelT w="38100" h="38100"/>
            </a:sp3d>
          </a:bodyPr>
          <a:lstStyle/>
          <a:p>
            <a:pPr algn="ctr"/>
            <a:r>
              <a:rPr lang="en-US" sz="4800" dirty="0"/>
              <a:t>Summary</a:t>
            </a:r>
          </a:p>
        </p:txBody>
      </p:sp>
      <p:sp>
        <p:nvSpPr>
          <p:cNvPr id="3" name="Text Placeholder 2"/>
          <p:cNvSpPr>
            <a:spLocks noGrp="1"/>
          </p:cNvSpPr>
          <p:nvPr>
            <p:ph type="body" idx="1"/>
          </p:nvPr>
        </p:nvSpPr>
        <p:spPr>
          <a:xfrm>
            <a:off x="228600" y="1219200"/>
            <a:ext cx="8915400" cy="5638800"/>
          </a:xfrm>
        </p:spPr>
        <p:txBody>
          <a:bodyPr>
            <a:noAutofit/>
          </a:bodyPr>
          <a:lstStyle/>
          <a:p>
            <a:pPr>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Not pertaining to the characteristic of a profession. </a:t>
            </a:r>
          </a:p>
          <a:p>
            <a:pPr>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Unprofessional behavior fall into five categories:</a:t>
            </a:r>
          </a:p>
          <a:p>
            <a:pPr lvl="1">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 Illegal or criminal acts</a:t>
            </a:r>
          </a:p>
          <a:p>
            <a:pPr lvl="1">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 Immoral acts</a:t>
            </a:r>
          </a:p>
          <a:p>
            <a:pPr lvl="1">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Business related acts</a:t>
            </a:r>
          </a:p>
          <a:p>
            <a:pPr lvl="1">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Acts that violate acceptable medical practices</a:t>
            </a:r>
          </a:p>
          <a:p>
            <a:pPr lvl="1">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Plagiarism</a:t>
            </a:r>
          </a:p>
          <a:p>
            <a:pPr marL="54864" lvl="2" indent="0">
              <a:buSzPct val="80000"/>
              <a:buFont typeface="Wingdings" pitchFamily="2" charset="2"/>
              <a:buChar char="q"/>
            </a:pPr>
            <a:r>
              <a:rPr lang="en-US" sz="3200" b="1" dirty="0">
                <a:solidFill>
                  <a:srgbClr val="FFFF00"/>
                </a:solidFill>
                <a:effectLst>
                  <a:outerShdw blurRad="38100" dist="38100" dir="2700000" algn="tl">
                    <a:srgbClr val="000000">
                      <a:alpha val="43137"/>
                    </a:srgbClr>
                  </a:outerShdw>
                </a:effectLst>
                <a:latin typeface="+mj-lt"/>
              </a:rPr>
              <a:t>Do not have to wait until patient dies to determine that medical care suffered.</a:t>
            </a:r>
          </a:p>
          <a:p>
            <a:endParaRPr lang="en-US" b="1"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82000" cy="762000"/>
          </a:xfrm>
        </p:spPr>
        <p:txBody>
          <a:bodyPr/>
          <a:lstStyle/>
          <a:p>
            <a:r>
              <a:rPr lang="en-US" dirty="0"/>
              <a:t>FOR YOUR READING </a:t>
            </a:r>
          </a:p>
        </p:txBody>
      </p:sp>
      <p:sp>
        <p:nvSpPr>
          <p:cNvPr id="3" name="Text Placeholder 2"/>
          <p:cNvSpPr>
            <a:spLocks noGrp="1"/>
          </p:cNvSpPr>
          <p:nvPr>
            <p:ph type="body" idx="1"/>
          </p:nvPr>
        </p:nvSpPr>
        <p:spPr>
          <a:xfrm>
            <a:off x="304800" y="1524000"/>
            <a:ext cx="8613648" cy="4876800"/>
          </a:xfrm>
        </p:spPr>
        <p:txBody>
          <a:bodyPr>
            <a:normAutofit fontScale="70000" lnSpcReduction="20000"/>
          </a:bodyPr>
          <a:lstStyle/>
          <a:p>
            <a:r>
              <a:rPr lang="en-US" sz="2600" b="1" dirty="0">
                <a:solidFill>
                  <a:srgbClr val="FFFF00"/>
                </a:solidFill>
                <a:effectLst>
                  <a:outerShdw blurRad="38100" dist="38100" dir="2700000" algn="tl">
                    <a:srgbClr val="000000">
                      <a:alpha val="43137"/>
                    </a:srgbClr>
                  </a:outerShdw>
                </a:effectLst>
              </a:rPr>
              <a:t>Unprofessional Behavior among Medical Students</a:t>
            </a:r>
          </a:p>
          <a:p>
            <a:r>
              <a:rPr lang="en-US" b="1" dirty="0">
                <a:solidFill>
                  <a:srgbClr val="FFFF00"/>
                </a:solidFill>
                <a:effectLst>
                  <a:outerShdw blurRad="38100" dist="38100" dir="2700000" algn="tl">
                    <a:srgbClr val="000000">
                      <a:alpha val="43137"/>
                    </a:srgbClr>
                  </a:outerShdw>
                </a:effectLst>
                <a:hlinkClick r:id="rId2"/>
              </a:rPr>
              <a:t>http://www.nejm.org/doi/full/10.1056/NEJMc060089</a:t>
            </a:r>
            <a:endParaRPr lang="en-US" b="1" dirty="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r>
              <a:rPr lang="en-US" sz="2600" b="1" dirty="0">
                <a:solidFill>
                  <a:srgbClr val="FFFF00"/>
                </a:solidFill>
                <a:effectLst>
                  <a:outerShdw blurRad="38100" dist="38100" dir="2700000" algn="tl">
                    <a:srgbClr val="000000">
                      <a:alpha val="43137"/>
                    </a:srgbClr>
                  </a:outerShdw>
                </a:effectLst>
              </a:rPr>
              <a:t>Unprofessional physicians </a:t>
            </a:r>
            <a:r>
              <a:rPr lang="en-US" dirty="0">
                <a:hlinkClick r:id="rId3"/>
              </a:rPr>
              <a:t>http://www.ncbi.nlm.nih.gov/pmc/articles/PMC1237990/pdf/westjmed00257-0121.pdf</a:t>
            </a:r>
            <a:endParaRPr lang="en-US" dirty="0"/>
          </a:p>
          <a:p>
            <a:endParaRPr lang="en-US" dirty="0"/>
          </a:p>
          <a:p>
            <a:r>
              <a:rPr lang="en-US" sz="2600" b="1" dirty="0">
                <a:solidFill>
                  <a:srgbClr val="FFFF00"/>
                </a:solidFill>
                <a:effectLst>
                  <a:outerShdw blurRad="38100" dist="38100" dir="2700000" algn="tl">
                    <a:srgbClr val="000000">
                      <a:alpha val="43137"/>
                    </a:srgbClr>
                  </a:outerShdw>
                </a:effectLst>
              </a:rPr>
              <a:t>Unprofessional or Disruptive Conduct by Physicians</a:t>
            </a:r>
          </a:p>
          <a:p>
            <a:r>
              <a:rPr lang="en-US" b="1" dirty="0">
                <a:solidFill>
                  <a:srgbClr val="FFFF00"/>
                </a:solidFill>
                <a:effectLst>
                  <a:outerShdw blurRad="38100" dist="38100" dir="2700000" algn="tl">
                    <a:srgbClr val="000000">
                      <a:alpha val="43137"/>
                    </a:srgbClr>
                  </a:outerShdw>
                </a:effectLst>
                <a:hlinkClick r:id="rId4"/>
              </a:rPr>
              <a:t>http://macmedlaw.hubpages.com/hub/Unprofessional-or-Disruptive-Conduct-by-Physicians</a:t>
            </a:r>
            <a:endParaRPr lang="en-US" b="1" dirty="0">
              <a:solidFill>
                <a:srgbClr val="FFFF00"/>
              </a:solidFill>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a:p>
            <a:r>
              <a:rPr lang="en-US" sz="2600" b="1" dirty="0">
                <a:effectLst>
                  <a:outerShdw blurRad="38100" dist="38100" dir="2700000" algn="tl">
                    <a:srgbClr val="000000">
                      <a:alpha val="43137"/>
                    </a:srgbClr>
                  </a:outerShdw>
                </a:effectLst>
                <a:hlinkClick r:id="rId5"/>
              </a:rPr>
              <a:t>The </a:t>
            </a:r>
            <a:r>
              <a:rPr lang="en-US" sz="2600" b="1" i="1" dirty="0">
                <a:effectLst>
                  <a:outerShdw blurRad="38100" dist="38100" dir="2700000" algn="tl">
                    <a:srgbClr val="000000">
                      <a:alpha val="43137"/>
                    </a:srgbClr>
                  </a:outerShdw>
                </a:effectLst>
                <a:hlinkClick r:id="rId5"/>
              </a:rPr>
              <a:t>Unprofessional Student</a:t>
            </a:r>
            <a:r>
              <a:rPr lang="en-US" sz="2600" b="1" dirty="0">
                <a:effectLst>
                  <a:outerShdw blurRad="38100" dist="38100" dir="2700000" algn="tl">
                    <a:srgbClr val="000000">
                      <a:alpha val="43137"/>
                    </a:srgbClr>
                  </a:outerShdw>
                </a:effectLst>
                <a:hlinkClick r:id="rId5"/>
              </a:rPr>
              <a:t> Objectives Professionalism</a:t>
            </a:r>
            <a:endParaRPr lang="en-US" sz="2600" b="1" dirty="0">
              <a:effectLst>
                <a:outerShdw blurRad="38100" dist="38100" dir="2700000" algn="tl">
                  <a:srgbClr val="000000">
                    <a:alpha val="43137"/>
                  </a:srgbClr>
                </a:outerShdw>
              </a:effectLst>
            </a:endParaRPr>
          </a:p>
          <a:p>
            <a:r>
              <a:rPr lang="en-US" i="1" dirty="0">
                <a:solidFill>
                  <a:srgbClr val="FFFF00"/>
                </a:solidFill>
              </a:rPr>
              <a:t>web1.aapa.org/10ACSyllabi/1509</a:t>
            </a:r>
            <a:r>
              <a:rPr lang="en-US" b="1" i="1" dirty="0">
                <a:solidFill>
                  <a:srgbClr val="FFFF00"/>
                </a:solidFill>
              </a:rPr>
              <a:t>UnprofessionalStudent</a:t>
            </a:r>
            <a:r>
              <a:rPr lang="en-US" i="1" dirty="0">
                <a:solidFill>
                  <a:srgbClr val="FFFF00"/>
                </a:solidFill>
              </a:rPr>
              <a:t>.pdf</a:t>
            </a:r>
          </a:p>
          <a:p>
            <a:r>
              <a:rPr lang="en-US" i="1" dirty="0">
                <a:solidFill>
                  <a:srgbClr val="FFFF00"/>
                </a:solidFill>
              </a:rPr>
              <a:t> </a:t>
            </a:r>
          </a:p>
          <a:p>
            <a:r>
              <a:rPr lang="en-US" b="1" i="1" u="sng" dirty="0">
                <a:solidFill>
                  <a:srgbClr val="FFFF00"/>
                </a:solidFill>
              </a:rPr>
              <a:t>Plagiarism</a:t>
            </a:r>
            <a:endParaRPr lang="en-US" sz="2600" b="1" i="1" u="sng" dirty="0">
              <a:solidFill>
                <a:srgbClr val="FFFF00"/>
              </a:solidFill>
            </a:endParaRPr>
          </a:p>
          <a:p>
            <a:r>
              <a:rPr lang="en-US" sz="2600" i="1" dirty="0">
                <a:solidFill>
                  <a:srgbClr val="FFFF00"/>
                </a:solidFill>
              </a:rPr>
              <a:t>ht</a:t>
            </a:r>
            <a:r>
              <a:rPr lang="en-US" i="1" dirty="0">
                <a:solidFill>
                  <a:srgbClr val="FFFF00"/>
                </a:solidFill>
              </a:rPr>
              <a:t>tp://www.bradford.ac.uk/library/help/plagiarism/what-is-plagiarism/</a:t>
            </a:r>
          </a:p>
          <a:p>
            <a:r>
              <a:rPr lang="en-US" i="1" dirty="0">
                <a:solidFill>
                  <a:srgbClr val="FFFF00"/>
                </a:solidFill>
              </a:rPr>
              <a:t>http://owll.massey.ac.nz/referencing/referencing-styles.php</a:t>
            </a:r>
          </a:p>
          <a:p>
            <a:r>
              <a:rPr lang="en-US" i="1" dirty="0">
                <a:solidFill>
                  <a:srgbClr val="FFFF00"/>
                </a:solidFill>
              </a:rPr>
              <a:t> </a:t>
            </a:r>
            <a:endParaRPr lang="en-US" b="1" i="1" u="sng" dirty="0">
              <a:solidFill>
                <a:srgbClr val="FFFF00"/>
              </a:solidFill>
            </a:endParaRPr>
          </a:p>
          <a:p>
            <a:r>
              <a:rPr lang="en-US" sz="2600" b="1" i="1" u="sng" dirty="0">
                <a:solidFill>
                  <a:srgbClr val="FFFF00"/>
                </a:solidFill>
              </a:rPr>
              <a:t>Medical Errors</a:t>
            </a:r>
            <a:r>
              <a:rPr lang="en-US" b="1" i="1" u="sng" dirty="0">
                <a:solidFill>
                  <a:srgbClr val="FFFF00"/>
                </a:solidFill>
              </a:rPr>
              <a:t>: </a:t>
            </a:r>
          </a:p>
          <a:p>
            <a:r>
              <a:rPr lang="en-US" i="1" dirty="0">
                <a:solidFill>
                  <a:srgbClr val="FFFF00"/>
                </a:solidFill>
              </a:rPr>
              <a:t>Hussein GM, </a:t>
            </a:r>
            <a:r>
              <a:rPr lang="en-US" i="1" dirty="0" err="1">
                <a:solidFill>
                  <a:srgbClr val="FFFF00"/>
                </a:solidFill>
              </a:rPr>
              <a:t>Alkabba</a:t>
            </a:r>
            <a:r>
              <a:rPr lang="en-US" i="1" dirty="0">
                <a:solidFill>
                  <a:srgbClr val="FFFF00"/>
                </a:solidFill>
              </a:rPr>
              <a:t> AF, </a:t>
            </a:r>
            <a:r>
              <a:rPr lang="en-US" i="1" dirty="0" err="1">
                <a:solidFill>
                  <a:srgbClr val="FFFF00"/>
                </a:solidFill>
              </a:rPr>
              <a:t>Kasule</a:t>
            </a:r>
            <a:r>
              <a:rPr lang="en-US" i="1" dirty="0">
                <a:solidFill>
                  <a:srgbClr val="FFFF00"/>
                </a:solidFill>
              </a:rPr>
              <a:t> OH. Professionalism and Ethics Handbook for Residents (PEHR): A Practical Guide. Ware J, </a:t>
            </a:r>
            <a:r>
              <a:rPr lang="en-US" i="1" dirty="0" err="1">
                <a:solidFill>
                  <a:srgbClr val="FFFF00"/>
                </a:solidFill>
              </a:rPr>
              <a:t>Kattan</a:t>
            </a:r>
            <a:r>
              <a:rPr lang="en-US" i="1" dirty="0">
                <a:solidFill>
                  <a:srgbClr val="FFFF00"/>
                </a:solidFill>
              </a:rPr>
              <a:t> T (</a:t>
            </a:r>
            <a:r>
              <a:rPr lang="en-US" i="1" dirty="0" err="1">
                <a:solidFill>
                  <a:srgbClr val="FFFF00"/>
                </a:solidFill>
              </a:rPr>
              <a:t>eds</a:t>
            </a:r>
            <a:r>
              <a:rPr lang="en-US" i="1" dirty="0">
                <a:solidFill>
                  <a:srgbClr val="FFFF00"/>
                </a:solidFill>
              </a:rPr>
              <a:t>). 1st Edition. Riyadh, Saudi Arabia: Saudi Commission for Health Specialties, 2015.</a:t>
            </a:r>
            <a:r>
              <a:rPr lang="en-GB" i="1" dirty="0">
                <a:solidFill>
                  <a:srgbClr val="FFFF00"/>
                </a:solidFill>
              </a:rPr>
              <a:t> MODULE 6 - MEDICAL MALPRACTICE AND MEDICAL ERRORS </a:t>
            </a:r>
            <a:endParaRPr lang="en-US" i="1" dirty="0">
              <a:solidFill>
                <a:srgbClr val="FFFF00"/>
              </a:solidFill>
            </a:endParaRPr>
          </a:p>
          <a:p>
            <a:endParaRPr lang="en-US" i="1" dirty="0">
              <a:solidFill>
                <a:srgbClr val="FFFF00"/>
              </a:solidFill>
            </a:endParaRPr>
          </a:p>
          <a:p>
            <a:endParaRPr lang="en-US" i="1" dirty="0">
              <a:solidFill>
                <a:srgbClr val="FFFF00"/>
              </a:solidFill>
            </a:endParaRPr>
          </a:p>
          <a:p>
            <a:endParaRPr lang="en-US" i="1" dirty="0">
              <a:solidFill>
                <a:srgbClr val="FFFF00"/>
              </a:solidFill>
            </a:endParaRPr>
          </a:p>
          <a:p>
            <a:endParaRPr lang="en-US" dirty="0">
              <a:solidFill>
                <a:srgbClr val="FFFF00"/>
              </a:solidFill>
            </a:endParaRPr>
          </a:p>
          <a:p>
            <a:endParaRPr lang="en-US" b="1" dirty="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endParaRPr lang="en-US" b="1" dirty="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4152" cy="1828800"/>
          </a:xfrm>
        </p:spPr>
        <p:txBody>
          <a:bodyPr>
            <a:normAutofit fontScale="90000"/>
          </a:bodyPr>
          <a:lstStyle/>
          <a:p>
            <a:pPr algn="ctr"/>
            <a:r>
              <a:rPr lang="en-US" sz="3600" dirty="0">
                <a:solidFill>
                  <a:schemeClr val="tx1"/>
                </a:solidFill>
              </a:rPr>
              <a:t>TOUGH TIMES </a:t>
            </a:r>
            <a:br>
              <a:rPr lang="en-US" sz="3600" dirty="0">
                <a:solidFill>
                  <a:schemeClr val="tx1"/>
                </a:solidFill>
              </a:rPr>
            </a:br>
            <a:r>
              <a:rPr lang="en-US" sz="3600" dirty="0">
                <a:solidFill>
                  <a:schemeClr val="tx1"/>
                </a:solidFill>
              </a:rPr>
              <a:t>DONT LAST </a:t>
            </a:r>
            <a:br>
              <a:rPr lang="en-US" sz="3600" dirty="0">
                <a:solidFill>
                  <a:schemeClr val="tx1"/>
                </a:solidFill>
              </a:rPr>
            </a:br>
            <a:r>
              <a:rPr lang="en-US" sz="3600" dirty="0">
                <a:solidFill>
                  <a:schemeClr val="tx1"/>
                </a:solidFill>
              </a:rPr>
              <a:t>TOUGH PEOPLE </a:t>
            </a:r>
            <a:br>
              <a:rPr lang="en-US" sz="3600" dirty="0">
                <a:solidFill>
                  <a:schemeClr val="tx1"/>
                </a:solidFill>
              </a:rPr>
            </a:br>
            <a:r>
              <a:rPr lang="en-US" sz="3600" dirty="0">
                <a:solidFill>
                  <a:schemeClr val="tx1"/>
                </a:solidFill>
              </a:rPr>
              <a:t>DO</a:t>
            </a:r>
          </a:p>
        </p:txBody>
      </p:sp>
      <p:sp>
        <p:nvSpPr>
          <p:cNvPr id="3" name="Text Placeholder 2"/>
          <p:cNvSpPr>
            <a:spLocks noGrp="1"/>
          </p:cNvSpPr>
          <p:nvPr>
            <p:ph type="body" idx="1"/>
          </p:nvPr>
        </p:nvSpPr>
        <p:spPr/>
        <p:txBody>
          <a:bodyPr/>
          <a:lstStyle/>
          <a:p>
            <a:endParaRPr lang="en-US"/>
          </a:p>
        </p:txBody>
      </p:sp>
      <p:pic>
        <p:nvPicPr>
          <p:cNvPr id="1026" name="Picture 2" descr="C:\Users\Dr. Kamran\Desktop\toughtimesdontlasttoughpeopledo_zpsa706a961.jpg"/>
          <p:cNvPicPr>
            <a:picLocks noChangeAspect="1" noChangeArrowheads="1"/>
          </p:cNvPicPr>
          <p:nvPr/>
        </p:nvPicPr>
        <p:blipFill>
          <a:blip r:embed="rId2" cstate="print"/>
          <a:srcRect/>
          <a:stretch>
            <a:fillRect/>
          </a:stretch>
        </p:blipFill>
        <p:spPr bwMode="auto">
          <a:xfrm>
            <a:off x="0" y="1981200"/>
            <a:ext cx="9144000" cy="46482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fontScale="90000"/>
          </a:bodyPr>
          <a:lstStyle/>
          <a:p>
            <a:r>
              <a:rPr lang="en-US" dirty="0">
                <a:solidFill>
                  <a:srgbClr val="FFFF00"/>
                </a:solidFill>
              </a:rPr>
              <a:t>THANK YOU VERY MUCH </a:t>
            </a:r>
            <a:r>
              <a:rPr lang="en-US" dirty="0"/>
              <a:t>	</a:t>
            </a:r>
          </a:p>
        </p:txBody>
      </p:sp>
      <p:sp>
        <p:nvSpPr>
          <p:cNvPr id="3" name="Content Placeholder 2"/>
          <p:cNvSpPr>
            <a:spLocks noGrp="1"/>
          </p:cNvSpPr>
          <p:nvPr>
            <p:ph type="subTitle" idx="1"/>
          </p:nvPr>
        </p:nvSpPr>
        <p:spPr/>
        <p:txBody>
          <a:bodyPr>
            <a:normAutofit fontScale="40000" lnSpcReduction="20000"/>
          </a:bodyPr>
          <a:lstStyle/>
          <a:p>
            <a:endParaRPr lang="en-US" dirty="0"/>
          </a:p>
          <a:p>
            <a:r>
              <a:rPr lang="en-US" dirty="0"/>
              <a:t>                                </a:t>
            </a:r>
          </a:p>
          <a:p>
            <a:endParaRPr lang="en-US" sz="6000" dirty="0"/>
          </a:p>
          <a:p>
            <a:endParaRPr lang="en-US" sz="6000" dirty="0"/>
          </a:p>
          <a:p>
            <a:r>
              <a:rPr lang="en-US" sz="6000" dirty="0"/>
              <a:t> &amp;             </a:t>
            </a:r>
            <a:r>
              <a:rPr lang="en-US" sz="6000" dirty="0">
                <a:solidFill>
                  <a:srgbClr val="FFFF00"/>
                </a:solidFill>
              </a:rPr>
              <a:t>&amp;</a:t>
            </a:r>
          </a:p>
          <a:p>
            <a:pPr lvl="8">
              <a:buNone/>
            </a:pPr>
            <a:r>
              <a:rPr lang="en-US" sz="4600" dirty="0"/>
              <a:t>            </a:t>
            </a:r>
            <a:r>
              <a:rPr lang="en-US" dirty="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971800"/>
            <a:ext cx="8229600" cy="3352800"/>
          </a:xfrm>
        </p:spPr>
        <p:txBody>
          <a:bodyPr/>
          <a:lstStyle/>
          <a:p>
            <a:pPr algn="ctr">
              <a:buNone/>
            </a:pPr>
            <a:r>
              <a:rPr lang="en-US" sz="2800" dirty="0">
                <a:effectLst>
                  <a:outerShdw blurRad="38100" dist="38100" dir="2700000" algn="tl">
                    <a:srgbClr val="000000">
                      <a:alpha val="43137"/>
                    </a:srgbClr>
                  </a:outerShdw>
                </a:effectLst>
              </a:rPr>
              <a:t>Can you recall a similar experience such as this ?</a:t>
            </a:r>
          </a:p>
          <a:p>
            <a:pPr algn="ctr">
              <a:buNone/>
            </a:pPr>
            <a:endParaRPr lang="en-US" dirty="0"/>
          </a:p>
          <a:p>
            <a:pPr algn="ctr">
              <a:buNone/>
            </a:pPr>
            <a:endParaRPr lang="en-US" dirty="0"/>
          </a:p>
        </p:txBody>
      </p:sp>
      <p:pic>
        <p:nvPicPr>
          <p:cNvPr id="4" name="Picture 2" descr="C:\Users\Dr. Kamran\Pictures\think.jpg"/>
          <p:cNvPicPr>
            <a:picLocks noGrp="1" noChangeAspect="1" noChangeArrowheads="1"/>
          </p:cNvPicPr>
          <p:nvPr>
            <p:ph idx="1"/>
          </p:nvPr>
        </p:nvPicPr>
        <p:blipFill>
          <a:blip r:embed="rId2" cstate="print"/>
          <a:srcRect/>
          <a:stretch>
            <a:fillRect/>
          </a:stretch>
        </p:blipFill>
        <p:spPr bwMode="auto">
          <a:xfrm>
            <a:off x="1295400" y="152400"/>
            <a:ext cx="6781800" cy="2590800"/>
          </a:xfrm>
          <a:prstGeom prst="rect">
            <a:avLst/>
          </a:prstGeom>
          <a:noFill/>
        </p:spPr>
      </p:pic>
      <p:sp>
        <p:nvSpPr>
          <p:cNvPr id="5" name="Down Arrow 4"/>
          <p:cNvSpPr/>
          <p:nvPr/>
        </p:nvSpPr>
        <p:spPr>
          <a:xfrm rot="3108563">
            <a:off x="8064398" y="3127911"/>
            <a:ext cx="484632" cy="978408"/>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r. Kamran\Desktop\unprofessional behaviour.jpg"/>
          <p:cNvPicPr>
            <a:picLocks noChangeAspect="1" noChangeArrowheads="1"/>
          </p:cNvPicPr>
          <p:nvPr/>
        </p:nvPicPr>
        <p:blipFill>
          <a:blip r:embed="rId3" cstate="print"/>
          <a:srcRect/>
          <a:stretch>
            <a:fillRect/>
          </a:stretch>
        </p:blipFill>
        <p:spPr bwMode="auto">
          <a:xfrm>
            <a:off x="1295400" y="4038600"/>
            <a:ext cx="6781800" cy="2667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685800"/>
          </a:xfrm>
        </p:spPr>
        <p:txBody>
          <a:bodyPr>
            <a:noAutofit/>
          </a:bodyPr>
          <a:lstStyle/>
          <a:p>
            <a:pPr algn="l"/>
            <a:r>
              <a:rPr lang="en-US" sz="3600" dirty="0"/>
              <a:t/>
            </a:r>
            <a:br>
              <a:rPr lang="en-US" sz="3600" dirty="0"/>
            </a:br>
            <a:r>
              <a:rPr lang="en-US" sz="2800" dirty="0">
                <a:ln w="635">
                  <a:noFill/>
                </a:ln>
                <a:solidFill>
                  <a:schemeClr val="accent4">
                    <a:tint val="90000"/>
                    <a:satMod val="125000"/>
                  </a:schemeClr>
                </a:solidFill>
              </a:rPr>
              <a:t/>
            </a:r>
            <a:br>
              <a:rPr lang="en-US" sz="2800" dirty="0">
                <a:ln w="635">
                  <a:noFill/>
                </a:ln>
                <a:solidFill>
                  <a:schemeClr val="accent4">
                    <a:tint val="90000"/>
                    <a:satMod val="125000"/>
                  </a:schemeClr>
                </a:solidFill>
              </a:rPr>
            </a:br>
            <a:r>
              <a:rPr lang="en-US" sz="2800" dirty="0">
                <a:ln w="635">
                  <a:noFill/>
                </a:ln>
                <a:solidFill>
                  <a:schemeClr val="accent4">
                    <a:tint val="90000"/>
                    <a:satMod val="125000"/>
                  </a:schemeClr>
                </a:solidFill>
              </a:rPr>
              <a:t> Scenario 1</a:t>
            </a:r>
          </a:p>
        </p:txBody>
      </p:sp>
      <p:sp>
        <p:nvSpPr>
          <p:cNvPr id="3" name="Content Placeholder 2"/>
          <p:cNvSpPr>
            <a:spLocks noGrp="1"/>
          </p:cNvSpPr>
          <p:nvPr>
            <p:ph type="subTitle" idx="1"/>
          </p:nvPr>
        </p:nvSpPr>
        <p:spPr>
          <a:xfrm>
            <a:off x="533400" y="1371600"/>
            <a:ext cx="8610600" cy="5486400"/>
          </a:xfrm>
        </p:spPr>
        <p:txBody>
          <a:bodyPr>
            <a:noAutofit/>
          </a:bodyPr>
          <a:lstStyle/>
          <a:p>
            <a:pPr algn="l"/>
            <a:r>
              <a:rPr lang="en-US" sz="3200" dirty="0">
                <a:effectLst>
                  <a:outerShdw blurRad="38100" dist="38100" dir="2700000" algn="tl">
                    <a:srgbClr val="000000">
                      <a:alpha val="43137"/>
                    </a:srgbClr>
                  </a:outerShdw>
                </a:effectLst>
              </a:rPr>
              <a:t>A senior doctor, head of a high profile department, is known to bring in research dollars, to be very hard working and adept at specialized medical procedures. S/he is well known for </a:t>
            </a:r>
            <a:r>
              <a:rPr lang="en-US" sz="3200" dirty="0">
                <a:solidFill>
                  <a:srgbClr val="FF0000"/>
                </a:solidFill>
                <a:effectLst>
                  <a:outerShdw blurRad="38100" dist="38100" dir="2700000" algn="tl">
                    <a:srgbClr val="000000">
                      <a:alpha val="43137"/>
                    </a:srgbClr>
                  </a:outerShdw>
                </a:effectLst>
              </a:rPr>
              <a:t>shouting at nurses</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throwing instruments</a:t>
            </a:r>
            <a:r>
              <a:rPr lang="en-US" sz="3200" dirty="0">
                <a:effectLst>
                  <a:outerShdw blurRad="38100" dist="38100" dir="2700000" algn="tl">
                    <a:srgbClr val="000000">
                      <a:alpha val="43137"/>
                    </a:srgbClr>
                  </a:outerShdw>
                </a:effectLst>
              </a:rPr>
              <a:t> back at them, and </a:t>
            </a:r>
            <a:r>
              <a:rPr lang="en-US" sz="3200" dirty="0">
                <a:solidFill>
                  <a:srgbClr val="FF0000"/>
                </a:solidFill>
                <a:effectLst>
                  <a:outerShdw blurRad="38100" dist="38100" dir="2700000" algn="tl">
                    <a:srgbClr val="000000">
                      <a:alpha val="43137"/>
                    </a:srgbClr>
                  </a:outerShdw>
                </a:effectLst>
              </a:rPr>
              <a:t>humiliating junior medical staff</a:t>
            </a:r>
            <a:r>
              <a:rPr lang="en-US" sz="3200" dirty="0">
                <a:effectLst>
                  <a:outerShdw blurRad="38100" dist="38100" dir="2700000" algn="tl">
                    <a:srgbClr val="000000">
                      <a:alpha val="43137"/>
                    </a:srgbClr>
                  </a:outerShdw>
                </a:effectLst>
              </a:rPr>
              <a:t>. S/he is often absent from department, </a:t>
            </a:r>
            <a:r>
              <a:rPr lang="en-US" sz="3200" dirty="0">
                <a:solidFill>
                  <a:srgbClr val="FFFF00"/>
                </a:solidFill>
                <a:effectLst>
                  <a:outerShdw blurRad="38100" dist="38100" dir="2700000" algn="tl">
                    <a:srgbClr val="000000">
                      <a:alpha val="43137"/>
                    </a:srgbClr>
                  </a:outerShdw>
                </a:effectLst>
              </a:rPr>
              <a:t>Complaints</a:t>
            </a:r>
            <a:r>
              <a:rPr lang="en-US" sz="3200" dirty="0">
                <a:effectLst>
                  <a:outerShdw blurRad="38100" dist="38100" dir="2700000" algn="tl">
                    <a:srgbClr val="000000">
                      <a:alpha val="43137"/>
                    </a:srgbClr>
                  </a:outerShdw>
                </a:effectLst>
              </a:rPr>
              <a:t> are made to hospital administration from staff members; increased numbers of "critical incidents" and staff </a:t>
            </a:r>
            <a:r>
              <a:rPr lang="en-US" sz="3200" dirty="0">
                <a:solidFill>
                  <a:srgbClr val="FFFF00"/>
                </a:solidFill>
                <a:effectLst>
                  <a:outerShdw blurRad="38100" dist="38100" dir="2700000" algn="tl">
                    <a:srgbClr val="000000">
                      <a:alpha val="43137"/>
                    </a:srgbClr>
                  </a:outerShdw>
                </a:effectLst>
              </a:rPr>
              <a:t>resignations</a:t>
            </a:r>
            <a:r>
              <a:rPr lang="en-US" sz="3200" dirty="0">
                <a:effectLst>
                  <a:outerShdw blurRad="38100" dist="38100" dir="2700000" algn="tl">
                    <a:srgbClr val="000000">
                      <a:alpha val="43137"/>
                    </a:srgbClr>
                  </a:outerShdw>
                </a:effectLst>
              </a:rPr>
              <a:t> are noted.</a:t>
            </a:r>
          </a:p>
          <a:p>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610600" cy="3416320"/>
          </a:xfrm>
          <a:prstGeom prst="rect">
            <a:avLst/>
          </a:prstGeom>
        </p:spPr>
        <p:txBody>
          <a:bodyPr wrap="square">
            <a:spAutoFit/>
          </a:bodyPr>
          <a:lstStyle/>
          <a:p>
            <a:pPr algn="l"/>
            <a:r>
              <a:rPr lang="en-US" sz="3600" dirty="0">
                <a:effectLst>
                  <a:outerShdw blurRad="38100" dist="38100" dir="2700000" algn="tl">
                    <a:srgbClr val="000000">
                      <a:alpha val="43137"/>
                    </a:srgbClr>
                  </a:outerShdw>
                </a:effectLst>
              </a:rPr>
              <a:t>A general practitioner is consistently late or </a:t>
            </a:r>
            <a:r>
              <a:rPr lang="en-US" sz="3600" dirty="0">
                <a:solidFill>
                  <a:srgbClr val="FF0000"/>
                </a:solidFill>
                <a:effectLst>
                  <a:outerShdw blurRad="38100" dist="38100" dir="2700000" algn="tl">
                    <a:srgbClr val="000000">
                      <a:alpha val="43137"/>
                    </a:srgbClr>
                  </a:outerShdw>
                </a:effectLst>
              </a:rPr>
              <a:t>absent</a:t>
            </a:r>
            <a:r>
              <a:rPr lang="en-US" sz="3600" dirty="0">
                <a:effectLst>
                  <a:outerShdw blurRad="38100" dist="38100" dir="2700000" algn="tl">
                    <a:srgbClr val="000000">
                      <a:alpha val="43137"/>
                    </a:srgbClr>
                  </a:outerShdw>
                </a:effectLst>
              </a:rPr>
              <a:t> for pre-scheduled sessions. S/he gives no explanation, leaving the partners to fill in and make excuses. When confronted, s/he becomes </a:t>
            </a:r>
            <a:r>
              <a:rPr lang="en-US" sz="3600" dirty="0">
                <a:solidFill>
                  <a:srgbClr val="FF0000"/>
                </a:solidFill>
                <a:effectLst>
                  <a:outerShdw blurRad="38100" dist="38100" dir="2700000" algn="tl">
                    <a:srgbClr val="000000">
                      <a:alpha val="43137"/>
                    </a:srgbClr>
                  </a:outerShdw>
                </a:effectLst>
              </a:rPr>
              <a:t>abusive</a:t>
            </a:r>
            <a:r>
              <a:rPr lang="en-US" sz="3600" dirty="0">
                <a:effectLst>
                  <a:outerShdw blurRad="38100" dist="38100" dir="2700000" algn="tl">
                    <a:srgbClr val="000000">
                      <a:alpha val="43137"/>
                    </a:srgbClr>
                  </a:outerShdw>
                </a:effectLst>
              </a:rPr>
              <a:t> in front of office staff and patients. </a:t>
            </a:r>
          </a:p>
        </p:txBody>
      </p:sp>
      <p:sp>
        <p:nvSpPr>
          <p:cNvPr id="3" name="Title 2"/>
          <p:cNvSpPr>
            <a:spLocks noGrp="1"/>
          </p:cNvSpPr>
          <p:nvPr>
            <p:ph type="title"/>
          </p:nvPr>
        </p:nvSpPr>
        <p:spPr>
          <a:xfrm>
            <a:off x="533400" y="685800"/>
            <a:ext cx="8458200" cy="762000"/>
          </a:xfrm>
        </p:spPr>
        <p:txBody>
          <a:bodyPr/>
          <a:lstStyle/>
          <a:p>
            <a:r>
              <a:rPr lang="en-US" sz="2800" dirty="0"/>
              <a:t/>
            </a:r>
            <a:br>
              <a:rPr lang="en-US" sz="2800" dirty="0"/>
            </a:br>
            <a:r>
              <a:rPr lang="en-US" sz="2800" dirty="0"/>
              <a:t> Scenario 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1524000"/>
            <a:ext cx="8839200" cy="5334000"/>
          </a:xfrm>
        </p:spPr>
        <p:txBody>
          <a:bodyPr>
            <a:noAutofit/>
          </a:bodyPr>
          <a:lstStyle/>
          <a:p>
            <a:r>
              <a:rPr lang="en-US" sz="3200" dirty="0">
                <a:effectLst>
                  <a:outerShdw blurRad="38100" dist="38100" dir="2700000" algn="tl">
                    <a:srgbClr val="000000">
                      <a:alpha val="43137"/>
                    </a:srgbClr>
                  </a:outerShdw>
                </a:effectLst>
              </a:rPr>
              <a:t>A final-year medical student has caused disruptions throughout the course by </a:t>
            </a:r>
            <a:r>
              <a:rPr lang="en-US" sz="3200" dirty="0">
                <a:solidFill>
                  <a:srgbClr val="FF0000"/>
                </a:solidFill>
                <a:effectLst>
                  <a:outerShdw blurRad="38100" dist="38100" dir="2700000" algn="tl">
                    <a:srgbClr val="000000">
                      <a:alpha val="43137"/>
                    </a:srgbClr>
                  </a:outerShdw>
                </a:effectLst>
              </a:rPr>
              <a:t>monopolizing time </a:t>
            </a:r>
            <a:r>
              <a:rPr lang="en-US" sz="3200" dirty="0">
                <a:effectLst>
                  <a:outerShdw blurRad="38100" dist="38100" dir="2700000" algn="tl">
                    <a:srgbClr val="000000">
                      <a:alpha val="43137"/>
                    </a:srgbClr>
                  </a:outerShdw>
                </a:effectLst>
              </a:rPr>
              <a:t>in tutorials, </a:t>
            </a:r>
            <a:r>
              <a:rPr lang="en-US" sz="3200" dirty="0">
                <a:solidFill>
                  <a:srgbClr val="FF0000"/>
                </a:solidFill>
                <a:effectLst>
                  <a:outerShdw blurRad="38100" dist="38100" dir="2700000" algn="tl">
                    <a:srgbClr val="000000">
                      <a:alpha val="43137"/>
                    </a:srgbClr>
                  </a:outerShdw>
                </a:effectLst>
              </a:rPr>
              <a:t>behaving inappropriately</a:t>
            </a:r>
            <a:r>
              <a:rPr lang="en-US" sz="3200" dirty="0">
                <a:effectLst>
                  <a:outerShdw blurRad="38100" dist="38100" dir="2700000" algn="tl">
                    <a:srgbClr val="000000">
                      <a:alpha val="43137"/>
                    </a:srgbClr>
                  </a:outerShdw>
                </a:effectLst>
              </a:rPr>
              <a:t> with patients and being unwilling to heed advice. Many patients refuse to be interviewed by her/him and have complained to staff. S/he has not failed any exams, but several tutors and nurses have </a:t>
            </a:r>
            <a:r>
              <a:rPr lang="en-US" sz="3200" dirty="0">
                <a:solidFill>
                  <a:srgbClr val="FFFF00"/>
                </a:solidFill>
                <a:effectLst>
                  <a:outerShdw blurRad="38100" dist="38100" dir="2700000" algn="tl">
                    <a:srgbClr val="000000">
                      <a:alpha val="43137"/>
                    </a:srgbClr>
                  </a:outerShdw>
                </a:effectLst>
              </a:rPr>
              <a:t>raised concerns </a:t>
            </a:r>
            <a:r>
              <a:rPr lang="en-US" sz="3200" dirty="0">
                <a:effectLst>
                  <a:outerShdw blurRad="38100" dist="38100" dir="2700000" algn="tl">
                    <a:srgbClr val="000000">
                      <a:alpha val="43137"/>
                    </a:srgbClr>
                  </a:outerShdw>
                </a:effectLst>
              </a:rPr>
              <a:t>about the student's "</a:t>
            </a:r>
            <a:r>
              <a:rPr lang="en-US" sz="3200" dirty="0">
                <a:solidFill>
                  <a:srgbClr val="FFFF00"/>
                </a:solidFill>
                <a:effectLst>
                  <a:outerShdw blurRad="38100" dist="38100" dir="2700000" algn="tl">
                    <a:srgbClr val="000000">
                      <a:alpha val="43137"/>
                    </a:srgbClr>
                  </a:outerShdw>
                </a:effectLst>
              </a:rPr>
              <a:t>attitude</a:t>
            </a:r>
            <a:r>
              <a:rPr lang="en-US" sz="3200" dirty="0">
                <a:effectLst>
                  <a:outerShdw blurRad="38100" dist="38100" dir="2700000" algn="tl">
                    <a:srgbClr val="000000">
                      <a:alpha val="43137"/>
                    </a:srgbClr>
                  </a:outerShdw>
                </a:effectLst>
              </a:rPr>
              <a:t>" and </a:t>
            </a:r>
            <a:r>
              <a:rPr lang="en-US" sz="3200" dirty="0">
                <a:solidFill>
                  <a:srgbClr val="FFFF00"/>
                </a:solidFill>
                <a:effectLst>
                  <a:outerShdw blurRad="38100" dist="38100" dir="2700000" algn="tl">
                    <a:srgbClr val="000000">
                      <a:alpha val="43137"/>
                    </a:srgbClr>
                  </a:outerShdw>
                </a:effectLst>
              </a:rPr>
              <a:t>ability</a:t>
            </a:r>
            <a:r>
              <a:rPr lang="en-US" sz="3200" dirty="0">
                <a:effectLst>
                  <a:outerShdw blurRad="38100" dist="38100" dir="2700000" algn="tl">
                    <a:srgbClr val="000000">
                      <a:alpha val="43137"/>
                    </a:srgbClr>
                  </a:outerShdw>
                </a:effectLst>
              </a:rPr>
              <a:t> to work as an intern. </a:t>
            </a:r>
          </a:p>
          <a:p>
            <a:endParaRPr lang="en-US" dirty="0"/>
          </a:p>
        </p:txBody>
      </p:sp>
      <p:sp>
        <p:nvSpPr>
          <p:cNvPr id="5" name="Rectangle 4"/>
          <p:cNvSpPr/>
          <p:nvPr/>
        </p:nvSpPr>
        <p:spPr>
          <a:xfrm>
            <a:off x="228600" y="457200"/>
            <a:ext cx="8915400" cy="954107"/>
          </a:xfrm>
          <a:prstGeom prst="rect">
            <a:avLst/>
          </a:prstGeom>
        </p:spPr>
        <p:txBody>
          <a:bodyPr wrap="square">
            <a:spAutoFit/>
          </a:bodyPr>
          <a:lstStyle/>
          <a:p>
            <a:pPr>
              <a:spcBef>
                <a:spcPct val="0"/>
              </a:spcBef>
            </a:pPr>
            <a:r>
              <a:rPr lang="en-US" sz="28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r>
            <a:br>
              <a:rPr lang="en-US" sz="28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8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Scenario 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TotalTime>
  <Words>1936</Words>
  <Application>Microsoft Office PowerPoint</Application>
  <PresentationFormat>On-screen Show (4:3)</PresentationFormat>
  <Paragraphs>294</Paragraphs>
  <Slides>57</Slides>
  <Notes>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PowerPoint Presentation</vt:lpstr>
      <vt:lpstr>UNPROFESSIONAL BEHAVIOR</vt:lpstr>
      <vt:lpstr>PowerPoint Presentation</vt:lpstr>
      <vt:lpstr>Professionalism:</vt:lpstr>
      <vt:lpstr>Professional Attributes (A QUICK REVIEW) </vt:lpstr>
      <vt:lpstr>PowerPoint Presentation</vt:lpstr>
      <vt:lpstr>   Scenario 1</vt:lpstr>
      <vt:lpstr>  Scenario 2</vt:lpstr>
      <vt:lpstr>PowerPoint Presentation</vt:lpstr>
      <vt:lpstr>PowerPoint Presentation</vt:lpstr>
      <vt:lpstr>PowerPoint Presentation</vt:lpstr>
      <vt:lpstr>What is Unprofessionalism?</vt:lpstr>
      <vt:lpstr>Medical  Unprofessionalism:</vt:lpstr>
      <vt:lpstr>Unprofessional behavior:</vt:lpstr>
      <vt:lpstr>Unprofessional behavior: In general terms, acts that may be characterized as “unprofessional” fall into five categories: </vt:lpstr>
      <vt:lpstr>1. Illegal or Criminal acts:</vt:lpstr>
      <vt:lpstr>2. Immoral acts:</vt:lpstr>
      <vt:lpstr>:3. Business related acts</vt:lpstr>
      <vt:lpstr>4. Negligent practices</vt:lpstr>
      <vt:lpstr>Categories of Medical errors </vt:lpstr>
      <vt:lpstr>A near miss medical error</vt:lpstr>
      <vt:lpstr>Actions to be taken </vt:lpstr>
      <vt:lpstr>What to report?</vt:lpstr>
      <vt:lpstr>Common types of medical errors</vt:lpstr>
      <vt:lpstr>Common types of medical errors</vt:lpstr>
      <vt:lpstr>Common types of medical errors</vt:lpstr>
      <vt:lpstr>Common types of medical errors</vt:lpstr>
      <vt:lpstr>Common types of medical errors</vt:lpstr>
      <vt:lpstr>Why do we need to disclose medical errors</vt:lpstr>
      <vt:lpstr>Non-disclosure of errors</vt:lpstr>
      <vt:lpstr>Legal obligations</vt:lpstr>
      <vt:lpstr>What do we disclose to patients </vt:lpstr>
      <vt:lpstr>How to disclose medical errors: </vt:lpstr>
      <vt:lpstr>Practical Disclosure Approach</vt:lpstr>
      <vt:lpstr>5. Plagiarism</vt:lpstr>
      <vt:lpstr>Types of Plagiarism </vt:lpstr>
      <vt:lpstr>Direct copying </vt:lpstr>
      <vt:lpstr>Word switching </vt:lpstr>
      <vt:lpstr>Working with others</vt:lpstr>
      <vt:lpstr>What is acceptable when working with others</vt:lpstr>
      <vt:lpstr>Concealing sources</vt:lpstr>
      <vt:lpstr>Buying assignments </vt:lpstr>
      <vt:lpstr>Self plagiarism </vt:lpstr>
      <vt:lpstr>Unprofessional physician</vt:lpstr>
      <vt:lpstr>Impairment:</vt:lpstr>
      <vt:lpstr>Disruptive behavior</vt:lpstr>
      <vt:lpstr>Early warning signs</vt:lpstr>
      <vt:lpstr>Complaints as indicators of unprofessional behavior</vt:lpstr>
      <vt:lpstr>PowerPoint Presentation</vt:lpstr>
      <vt:lpstr>PowerPoint Presentation</vt:lpstr>
      <vt:lpstr>Disruptive behavior pyramid</vt:lpstr>
      <vt:lpstr>PowerPoint Presentation</vt:lpstr>
      <vt:lpstr>PowerPoint Presentation</vt:lpstr>
      <vt:lpstr>Summary</vt:lpstr>
      <vt:lpstr>FOR YOUR READING </vt:lpstr>
      <vt:lpstr>TOUGH TIMES  DONT LAST  TOUGH PEOPLE  DO</vt:lpstr>
      <vt:lpstr>THANK YOU VERY MUCH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Kamran</dc:creator>
  <cp:lastModifiedBy>Dr. Kamran</cp:lastModifiedBy>
  <cp:revision>86</cp:revision>
  <dcterms:created xsi:type="dcterms:W3CDTF">2012-04-14T11:22:27Z</dcterms:created>
  <dcterms:modified xsi:type="dcterms:W3CDTF">2017-04-12T06:19:34Z</dcterms:modified>
</cp:coreProperties>
</file>