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7"/>
  </p:notesMasterIdLst>
  <p:sldIdLst>
    <p:sldId id="256" r:id="rId2"/>
    <p:sldId id="258" r:id="rId3"/>
    <p:sldId id="259" r:id="rId4"/>
    <p:sldId id="279" r:id="rId5"/>
    <p:sldId id="267" r:id="rId6"/>
    <p:sldId id="263" r:id="rId7"/>
    <p:sldId id="260" r:id="rId8"/>
    <p:sldId id="280" r:id="rId9"/>
    <p:sldId id="265" r:id="rId10"/>
    <p:sldId id="268" r:id="rId11"/>
    <p:sldId id="286" r:id="rId12"/>
    <p:sldId id="269" r:id="rId13"/>
    <p:sldId id="266" r:id="rId14"/>
    <p:sldId id="270" r:id="rId15"/>
    <p:sldId id="287" r:id="rId16"/>
    <p:sldId id="271" r:id="rId17"/>
    <p:sldId id="257" r:id="rId18"/>
    <p:sldId id="262" r:id="rId19"/>
    <p:sldId id="285" r:id="rId20"/>
    <p:sldId id="274" r:id="rId21"/>
    <p:sldId id="284" r:id="rId22"/>
    <p:sldId id="276" r:id="rId23"/>
    <p:sldId id="281" r:id="rId24"/>
    <p:sldId id="28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249" autoAdjust="0"/>
  </p:normalViewPr>
  <p:slideViewPr>
    <p:cSldViewPr snapToGrid="0">
      <p:cViewPr>
        <p:scale>
          <a:sx n="57" d="100"/>
          <a:sy n="57" d="100"/>
        </p:scale>
        <p:origin x="1218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F3FB0-DE78-4DC6-98A8-EFCBD3C9B2C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F0FDB0-3589-4B44-9944-DBB3A272986F}">
      <dgm:prSet/>
      <dgm:spPr/>
      <dgm:t>
        <a:bodyPr/>
        <a:lstStyle/>
        <a:p>
          <a:r>
            <a:rPr lang="en-US" dirty="0"/>
            <a:t>Define </a:t>
          </a:r>
          <a:r>
            <a:rPr lang="en-US" dirty="0" err="1"/>
            <a:t>interprofessional</a:t>
          </a:r>
          <a:r>
            <a:rPr lang="en-US" dirty="0"/>
            <a:t> </a:t>
          </a:r>
          <a:r>
            <a:rPr lang="en-US" dirty="0" err="1"/>
            <a:t>educatin</a:t>
          </a:r>
          <a:r>
            <a:rPr lang="en-US" dirty="0"/>
            <a:t> (IPE)/ collaboration (C)</a:t>
          </a:r>
        </a:p>
      </dgm:t>
    </dgm:pt>
    <dgm:pt modelId="{53ABAD2F-1BB9-4701-9CF4-ACEB7AB6D81B}" type="parTrans" cxnId="{BFA753A6-3DF1-4ACA-87D0-2DD60D750659}">
      <dgm:prSet/>
      <dgm:spPr/>
      <dgm:t>
        <a:bodyPr/>
        <a:lstStyle/>
        <a:p>
          <a:endParaRPr lang="en-US"/>
        </a:p>
      </dgm:t>
    </dgm:pt>
    <dgm:pt modelId="{AD457B65-6DF1-40B2-957A-1D4C2B6CC2F8}" type="sibTrans" cxnId="{BFA753A6-3DF1-4ACA-87D0-2DD60D750659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9EA3AEB-5713-477A-BD55-CBDE477B7B22}">
      <dgm:prSet/>
      <dgm:spPr/>
      <dgm:t>
        <a:bodyPr/>
        <a:lstStyle/>
        <a:p>
          <a:r>
            <a:rPr lang="en-US" dirty="0"/>
            <a:t>Describe the basic competencies of IPE/C</a:t>
          </a:r>
        </a:p>
      </dgm:t>
    </dgm:pt>
    <dgm:pt modelId="{7F32DEF8-9ECE-48FE-87F1-FD232E6C25FE}" type="parTrans" cxnId="{4DEEC859-B266-4173-889D-053D93DCB661}">
      <dgm:prSet/>
      <dgm:spPr/>
      <dgm:t>
        <a:bodyPr/>
        <a:lstStyle/>
        <a:p>
          <a:endParaRPr lang="en-US"/>
        </a:p>
      </dgm:t>
    </dgm:pt>
    <dgm:pt modelId="{A6061939-C862-4212-AAC8-14512A5B5F05}" type="sibTrans" cxnId="{4DEEC859-B266-4173-889D-053D93DCB661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CCFDF874-1550-4C91-9F1B-BD680A9734F3}">
      <dgm:prSet/>
      <dgm:spPr/>
      <dgm:t>
        <a:bodyPr/>
        <a:lstStyle/>
        <a:p>
          <a:r>
            <a:rPr lang="en-US" dirty="0"/>
            <a:t>Identify the methods and tools to implement IPE/C</a:t>
          </a:r>
        </a:p>
      </dgm:t>
    </dgm:pt>
    <dgm:pt modelId="{88AA58E7-57D9-4FFD-AF07-D462E6973089}" type="parTrans" cxnId="{8EB5C88F-6F2E-41E8-BBDA-5DA7451B12F7}">
      <dgm:prSet/>
      <dgm:spPr/>
      <dgm:t>
        <a:bodyPr/>
        <a:lstStyle/>
        <a:p>
          <a:endParaRPr lang="en-US"/>
        </a:p>
      </dgm:t>
    </dgm:pt>
    <dgm:pt modelId="{7EA64F96-24CC-4D95-8CDB-BA8058D285A8}" type="sibTrans" cxnId="{8EB5C88F-6F2E-41E8-BBDA-5DA7451B12F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D2C0834-14F5-4C83-9BA0-92D8186D6C96}">
      <dgm:prSet/>
      <dgm:spPr/>
      <dgm:t>
        <a:bodyPr/>
        <a:lstStyle/>
        <a:p>
          <a:r>
            <a:rPr lang="en-US" dirty="0"/>
            <a:t>Identify the opportunities for using IPE/C to improve </a:t>
          </a:r>
          <a:r>
            <a:rPr lang="en-US" dirty="0" err="1"/>
            <a:t>interprofessional</a:t>
          </a:r>
          <a:r>
            <a:rPr lang="en-US" dirty="0"/>
            <a:t> collaboration.</a:t>
          </a:r>
        </a:p>
      </dgm:t>
    </dgm:pt>
    <dgm:pt modelId="{A13D3D02-C278-42A1-9F2F-BAC924A44A7D}" type="parTrans" cxnId="{2B32E2A1-1D8C-4A81-B873-889E3C0FE7E6}">
      <dgm:prSet/>
      <dgm:spPr/>
      <dgm:t>
        <a:bodyPr/>
        <a:lstStyle/>
        <a:p>
          <a:endParaRPr lang="en-US"/>
        </a:p>
      </dgm:t>
    </dgm:pt>
    <dgm:pt modelId="{CC6B4E27-F296-4A3F-A45A-E08C05118D9A}" type="sibTrans" cxnId="{2B32E2A1-1D8C-4A81-B873-889E3C0FE7E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FDA8950-E102-4D81-A997-C8F3BB9726FA}">
      <dgm:prSet/>
      <dgm:spPr/>
      <dgm:t>
        <a:bodyPr/>
        <a:lstStyle/>
        <a:p>
          <a:r>
            <a:rPr lang="en-US"/>
            <a:t>Appreciate the importance of interprofessional collaboration for reducing harm to patients</a:t>
          </a:r>
        </a:p>
      </dgm:t>
    </dgm:pt>
    <dgm:pt modelId="{C7F64027-AFA8-4DE0-A334-5C45DDEC6112}" type="parTrans" cxnId="{820B588F-4716-41B3-B4F7-69D1D2533446}">
      <dgm:prSet/>
      <dgm:spPr/>
      <dgm:t>
        <a:bodyPr/>
        <a:lstStyle/>
        <a:p>
          <a:endParaRPr lang="en-US"/>
        </a:p>
      </dgm:t>
    </dgm:pt>
    <dgm:pt modelId="{DBFC181B-8F49-4FB2-B7E4-E613A0DD1019}" type="sibTrans" cxnId="{820B588F-4716-41B3-B4F7-69D1D2533446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83162C3-3706-4037-85AE-B912886A20B8}">
      <dgm:prSet/>
      <dgm:spPr/>
      <dgm:t>
        <a:bodyPr/>
        <a:lstStyle/>
        <a:p>
          <a:r>
            <a:rPr lang="en-US"/>
            <a:t>Participate in an activity to explain how IPE/C work</a:t>
          </a:r>
        </a:p>
      </dgm:t>
    </dgm:pt>
    <dgm:pt modelId="{2B44513C-4EAF-4F64-B040-9FF59AD23474}" type="parTrans" cxnId="{04951B28-6502-43B0-9A69-571949861E7F}">
      <dgm:prSet/>
      <dgm:spPr/>
      <dgm:t>
        <a:bodyPr/>
        <a:lstStyle/>
        <a:p>
          <a:endParaRPr lang="en-US"/>
        </a:p>
      </dgm:t>
    </dgm:pt>
    <dgm:pt modelId="{6FBE3470-B5FA-4C58-8F82-83F4A0763F1A}" type="sibTrans" cxnId="{04951B28-6502-43B0-9A69-571949861E7F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7CF0E4B5-7B04-4FB8-A684-7DF3ADF97EFB}" type="pres">
      <dgm:prSet presAssocID="{E2AF3FB0-DE78-4DC6-98A8-EFCBD3C9B2C3}" presName="linearFlow" presStyleCnt="0">
        <dgm:presLayoutVars>
          <dgm:dir/>
          <dgm:animLvl val="lvl"/>
          <dgm:resizeHandles val="exact"/>
        </dgm:presLayoutVars>
      </dgm:prSet>
      <dgm:spPr/>
    </dgm:pt>
    <dgm:pt modelId="{0CFBDB5A-9995-4D55-80F3-69C8417EB192}" type="pres">
      <dgm:prSet presAssocID="{98F0FDB0-3589-4B44-9944-DBB3A272986F}" presName="compositeNode" presStyleCnt="0"/>
      <dgm:spPr/>
    </dgm:pt>
    <dgm:pt modelId="{1B1DEDFE-9137-43A5-9019-E0C4CA216271}" type="pres">
      <dgm:prSet presAssocID="{98F0FDB0-3589-4B44-9944-DBB3A272986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27A203-373F-4175-B102-539AB01C28BF}" type="pres">
      <dgm:prSet presAssocID="{98F0FDB0-3589-4B44-9944-DBB3A272986F}" presName="parSh" presStyleCnt="0"/>
      <dgm:spPr/>
    </dgm:pt>
    <dgm:pt modelId="{B92D2156-CEB2-4738-9A7E-4CF50719EC58}" type="pres">
      <dgm:prSet presAssocID="{98F0FDB0-3589-4B44-9944-DBB3A272986F}" presName="lineNode" presStyleLbl="alignAccFollowNode1" presStyleIdx="0" presStyleCnt="18"/>
      <dgm:spPr/>
    </dgm:pt>
    <dgm:pt modelId="{4F3D9B29-194A-4EF0-B1CC-AF8F8B7727E8}" type="pres">
      <dgm:prSet presAssocID="{98F0FDB0-3589-4B44-9944-DBB3A272986F}" presName="lineArrowNode" presStyleLbl="alignAccFollowNode1" presStyleIdx="1" presStyleCnt="18"/>
      <dgm:spPr/>
    </dgm:pt>
    <dgm:pt modelId="{E6B424A8-3011-4C0A-99D8-5E9ECE5CB368}" type="pres">
      <dgm:prSet presAssocID="{AD457B65-6DF1-40B2-957A-1D4C2B6CC2F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EBDFED2-43B2-438B-B664-E84A3E8D36BD}" type="pres">
      <dgm:prSet presAssocID="{AD457B65-6DF1-40B2-957A-1D4C2B6CC2F8}" presName="spacerBetweenCircleAndCallout" presStyleCnt="0">
        <dgm:presLayoutVars/>
      </dgm:prSet>
      <dgm:spPr/>
    </dgm:pt>
    <dgm:pt modelId="{40DA0AEF-7B65-4BFC-919F-B604196EC39E}" type="pres">
      <dgm:prSet presAssocID="{98F0FDB0-3589-4B44-9944-DBB3A272986F}" presName="nodeText" presStyleLbl="alignAccFollowNode1" presStyleIdx="2" presStyleCnt="18">
        <dgm:presLayoutVars>
          <dgm:bulletEnabled val="1"/>
        </dgm:presLayoutVars>
      </dgm:prSet>
      <dgm:spPr/>
    </dgm:pt>
    <dgm:pt modelId="{095FC229-2C4E-4EAF-86DB-1CD0964F5046}" type="pres">
      <dgm:prSet presAssocID="{AD457B65-6DF1-40B2-957A-1D4C2B6CC2F8}" presName="sibTransComposite" presStyleCnt="0"/>
      <dgm:spPr/>
    </dgm:pt>
    <dgm:pt modelId="{4ED808A5-000A-4229-B465-32143F71986D}" type="pres">
      <dgm:prSet presAssocID="{A9EA3AEB-5713-477A-BD55-CBDE477B7B22}" presName="compositeNode" presStyleCnt="0"/>
      <dgm:spPr/>
    </dgm:pt>
    <dgm:pt modelId="{3B4C76CC-A4BA-4082-8974-96BCA295FF8D}" type="pres">
      <dgm:prSet presAssocID="{A9EA3AEB-5713-477A-BD55-CBDE477B7B2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8A6A82-7FF1-4F6A-BB49-77AD8B3316CD}" type="pres">
      <dgm:prSet presAssocID="{A9EA3AEB-5713-477A-BD55-CBDE477B7B22}" presName="parSh" presStyleCnt="0"/>
      <dgm:spPr/>
    </dgm:pt>
    <dgm:pt modelId="{30871A7A-A890-4E3D-9140-629E88E80D2C}" type="pres">
      <dgm:prSet presAssocID="{A9EA3AEB-5713-477A-BD55-CBDE477B7B22}" presName="lineNode" presStyleLbl="alignAccFollowNode1" presStyleIdx="3" presStyleCnt="18"/>
      <dgm:spPr/>
    </dgm:pt>
    <dgm:pt modelId="{A9D814DC-A414-4CA5-B12D-9C58A0262106}" type="pres">
      <dgm:prSet presAssocID="{A9EA3AEB-5713-477A-BD55-CBDE477B7B22}" presName="lineArrowNode" presStyleLbl="alignAccFollowNode1" presStyleIdx="4" presStyleCnt="18"/>
      <dgm:spPr/>
    </dgm:pt>
    <dgm:pt modelId="{3549FD7A-2049-40DC-8D3B-CEAABDEECF24}" type="pres">
      <dgm:prSet presAssocID="{A6061939-C862-4212-AAC8-14512A5B5F05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3808D1A6-5816-4F2B-B2A6-6303A41BA13B}" type="pres">
      <dgm:prSet presAssocID="{A6061939-C862-4212-AAC8-14512A5B5F05}" presName="spacerBetweenCircleAndCallout" presStyleCnt="0">
        <dgm:presLayoutVars/>
      </dgm:prSet>
      <dgm:spPr/>
    </dgm:pt>
    <dgm:pt modelId="{914ECF25-ADE8-49A6-A998-860E1DDF18F9}" type="pres">
      <dgm:prSet presAssocID="{A9EA3AEB-5713-477A-BD55-CBDE477B7B22}" presName="nodeText" presStyleLbl="alignAccFollowNode1" presStyleIdx="5" presStyleCnt="18" custAng="0">
        <dgm:presLayoutVars>
          <dgm:bulletEnabled val="1"/>
        </dgm:presLayoutVars>
      </dgm:prSet>
      <dgm:spPr/>
    </dgm:pt>
    <dgm:pt modelId="{1BABCCFC-92B2-46D5-993B-71BA7FFFDA21}" type="pres">
      <dgm:prSet presAssocID="{A6061939-C862-4212-AAC8-14512A5B5F05}" presName="sibTransComposite" presStyleCnt="0"/>
      <dgm:spPr/>
    </dgm:pt>
    <dgm:pt modelId="{B28BCB49-75E4-4DE7-9FBF-F6AED5BBE584}" type="pres">
      <dgm:prSet presAssocID="{CCFDF874-1550-4C91-9F1B-BD680A9734F3}" presName="compositeNode" presStyleCnt="0"/>
      <dgm:spPr/>
    </dgm:pt>
    <dgm:pt modelId="{6BC03D93-465B-459D-8BE3-0D94BF7570D0}" type="pres">
      <dgm:prSet presAssocID="{CCFDF874-1550-4C91-9F1B-BD680A9734F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8889DEA-3805-471F-992D-C2DE608986D3}" type="pres">
      <dgm:prSet presAssocID="{CCFDF874-1550-4C91-9F1B-BD680A9734F3}" presName="parSh" presStyleCnt="0"/>
      <dgm:spPr/>
    </dgm:pt>
    <dgm:pt modelId="{309EBFAC-9520-4442-8025-B02720400127}" type="pres">
      <dgm:prSet presAssocID="{CCFDF874-1550-4C91-9F1B-BD680A9734F3}" presName="lineNode" presStyleLbl="alignAccFollowNode1" presStyleIdx="6" presStyleCnt="18"/>
      <dgm:spPr/>
    </dgm:pt>
    <dgm:pt modelId="{6A2E365C-8BD7-4056-BAE2-1EF99DA41F6C}" type="pres">
      <dgm:prSet presAssocID="{CCFDF874-1550-4C91-9F1B-BD680A9734F3}" presName="lineArrowNode" presStyleLbl="alignAccFollowNode1" presStyleIdx="7" presStyleCnt="18"/>
      <dgm:spPr/>
    </dgm:pt>
    <dgm:pt modelId="{DAFA1685-655D-4570-98AE-37E58AF9D743}" type="pres">
      <dgm:prSet presAssocID="{7EA64F96-24CC-4D95-8CDB-BA8058D285A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198690B-2985-4AF3-B5E2-4925FD21821E}" type="pres">
      <dgm:prSet presAssocID="{7EA64F96-24CC-4D95-8CDB-BA8058D285A8}" presName="spacerBetweenCircleAndCallout" presStyleCnt="0">
        <dgm:presLayoutVars/>
      </dgm:prSet>
      <dgm:spPr/>
    </dgm:pt>
    <dgm:pt modelId="{25B758C1-B20E-4862-9C61-4E89A408944E}" type="pres">
      <dgm:prSet presAssocID="{CCFDF874-1550-4C91-9F1B-BD680A9734F3}" presName="nodeText" presStyleLbl="alignAccFollowNode1" presStyleIdx="8" presStyleCnt="18">
        <dgm:presLayoutVars>
          <dgm:bulletEnabled val="1"/>
        </dgm:presLayoutVars>
      </dgm:prSet>
      <dgm:spPr/>
    </dgm:pt>
    <dgm:pt modelId="{BC816606-1C3A-4A50-BC56-A796E62B23C9}" type="pres">
      <dgm:prSet presAssocID="{7EA64F96-24CC-4D95-8CDB-BA8058D285A8}" presName="sibTransComposite" presStyleCnt="0"/>
      <dgm:spPr/>
    </dgm:pt>
    <dgm:pt modelId="{9F174B9A-6A7B-4A0B-86C1-EFB6D32C9150}" type="pres">
      <dgm:prSet presAssocID="{8D2C0834-14F5-4C83-9BA0-92D8186D6C96}" presName="compositeNode" presStyleCnt="0"/>
      <dgm:spPr/>
    </dgm:pt>
    <dgm:pt modelId="{92D0A188-FED1-41EC-9CED-D66F7D445572}" type="pres">
      <dgm:prSet presAssocID="{8D2C0834-14F5-4C83-9BA0-92D8186D6C9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BFFD0BA-84EE-4003-8414-B3303061EF25}" type="pres">
      <dgm:prSet presAssocID="{8D2C0834-14F5-4C83-9BA0-92D8186D6C96}" presName="parSh" presStyleCnt="0"/>
      <dgm:spPr/>
    </dgm:pt>
    <dgm:pt modelId="{63B1707E-769D-4320-A550-710493058E9A}" type="pres">
      <dgm:prSet presAssocID="{8D2C0834-14F5-4C83-9BA0-92D8186D6C96}" presName="lineNode" presStyleLbl="alignAccFollowNode1" presStyleIdx="9" presStyleCnt="18"/>
      <dgm:spPr/>
    </dgm:pt>
    <dgm:pt modelId="{2CA11DCE-ECAB-40AC-AB40-D3D1A67179A8}" type="pres">
      <dgm:prSet presAssocID="{8D2C0834-14F5-4C83-9BA0-92D8186D6C96}" presName="lineArrowNode" presStyleLbl="alignAccFollowNode1" presStyleIdx="10" presStyleCnt="18"/>
      <dgm:spPr/>
    </dgm:pt>
    <dgm:pt modelId="{5DC38C2D-92DA-4E86-81E9-8B5D7A730FBF}" type="pres">
      <dgm:prSet presAssocID="{CC6B4E27-F296-4A3F-A45A-E08C05118D9A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3827E0D6-6DDF-496A-969F-3BA360B48110}" type="pres">
      <dgm:prSet presAssocID="{CC6B4E27-F296-4A3F-A45A-E08C05118D9A}" presName="spacerBetweenCircleAndCallout" presStyleCnt="0">
        <dgm:presLayoutVars/>
      </dgm:prSet>
      <dgm:spPr/>
    </dgm:pt>
    <dgm:pt modelId="{17CF26DD-6F82-47EF-BA1A-B37A63CAFD36}" type="pres">
      <dgm:prSet presAssocID="{8D2C0834-14F5-4C83-9BA0-92D8186D6C96}" presName="nodeText" presStyleLbl="alignAccFollowNode1" presStyleIdx="11" presStyleCnt="18">
        <dgm:presLayoutVars>
          <dgm:bulletEnabled val="1"/>
        </dgm:presLayoutVars>
      </dgm:prSet>
      <dgm:spPr/>
    </dgm:pt>
    <dgm:pt modelId="{E774F0F5-52DC-4425-8559-08238A5BC954}" type="pres">
      <dgm:prSet presAssocID="{CC6B4E27-F296-4A3F-A45A-E08C05118D9A}" presName="sibTransComposite" presStyleCnt="0"/>
      <dgm:spPr/>
    </dgm:pt>
    <dgm:pt modelId="{A309CA11-8307-43B6-A860-642608A4B449}" type="pres">
      <dgm:prSet presAssocID="{BFDA8950-E102-4D81-A997-C8F3BB9726FA}" presName="compositeNode" presStyleCnt="0"/>
      <dgm:spPr/>
    </dgm:pt>
    <dgm:pt modelId="{743FF2F4-2309-450C-88FB-BC8972DE4FD0}" type="pres">
      <dgm:prSet presAssocID="{BFDA8950-E102-4D81-A997-C8F3BB9726F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D97BE52-B573-48FF-86E4-D2FD14C00E7F}" type="pres">
      <dgm:prSet presAssocID="{BFDA8950-E102-4D81-A997-C8F3BB9726FA}" presName="parSh" presStyleCnt="0"/>
      <dgm:spPr/>
    </dgm:pt>
    <dgm:pt modelId="{A0127D04-ECF8-438B-BCE3-17A9F641B5BA}" type="pres">
      <dgm:prSet presAssocID="{BFDA8950-E102-4D81-A997-C8F3BB9726FA}" presName="lineNode" presStyleLbl="alignAccFollowNode1" presStyleIdx="12" presStyleCnt="18"/>
      <dgm:spPr/>
    </dgm:pt>
    <dgm:pt modelId="{41C238A2-B31B-4A51-B1FE-69ADE0A77201}" type="pres">
      <dgm:prSet presAssocID="{BFDA8950-E102-4D81-A997-C8F3BB9726FA}" presName="lineArrowNode" presStyleLbl="alignAccFollowNode1" presStyleIdx="13" presStyleCnt="18"/>
      <dgm:spPr/>
    </dgm:pt>
    <dgm:pt modelId="{749E870C-DC89-4EFF-A8E6-19537525699B}" type="pres">
      <dgm:prSet presAssocID="{DBFC181B-8F49-4FB2-B7E4-E613A0DD101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DD23E4C-24E1-4F96-8A54-E088074578BD}" type="pres">
      <dgm:prSet presAssocID="{DBFC181B-8F49-4FB2-B7E4-E613A0DD1019}" presName="spacerBetweenCircleAndCallout" presStyleCnt="0">
        <dgm:presLayoutVars/>
      </dgm:prSet>
      <dgm:spPr/>
    </dgm:pt>
    <dgm:pt modelId="{78552F2A-2685-4590-9A4C-D66BD4560D3B}" type="pres">
      <dgm:prSet presAssocID="{BFDA8950-E102-4D81-A997-C8F3BB9726FA}" presName="nodeText" presStyleLbl="alignAccFollowNode1" presStyleIdx="14" presStyleCnt="18">
        <dgm:presLayoutVars>
          <dgm:bulletEnabled val="1"/>
        </dgm:presLayoutVars>
      </dgm:prSet>
      <dgm:spPr/>
    </dgm:pt>
    <dgm:pt modelId="{92A31384-BBCA-4E84-AF76-3777108A0A1D}" type="pres">
      <dgm:prSet presAssocID="{DBFC181B-8F49-4FB2-B7E4-E613A0DD1019}" presName="sibTransComposite" presStyleCnt="0"/>
      <dgm:spPr/>
    </dgm:pt>
    <dgm:pt modelId="{B56356DE-0F6D-4464-A337-F28ABB0DE9DD}" type="pres">
      <dgm:prSet presAssocID="{383162C3-3706-4037-85AE-B912886A20B8}" presName="compositeNode" presStyleCnt="0"/>
      <dgm:spPr/>
    </dgm:pt>
    <dgm:pt modelId="{E3369322-9D7F-4B74-84FA-0BB32A169EBF}" type="pres">
      <dgm:prSet presAssocID="{383162C3-3706-4037-85AE-B912886A20B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02EC152-919F-4A56-B268-BD2EC4E452C7}" type="pres">
      <dgm:prSet presAssocID="{383162C3-3706-4037-85AE-B912886A20B8}" presName="parSh" presStyleCnt="0"/>
      <dgm:spPr/>
    </dgm:pt>
    <dgm:pt modelId="{1B478AB9-809A-4FA3-8841-1FFFCBDC5984}" type="pres">
      <dgm:prSet presAssocID="{383162C3-3706-4037-85AE-B912886A20B8}" presName="lineNode" presStyleLbl="alignAccFollowNode1" presStyleIdx="15" presStyleCnt="18"/>
      <dgm:spPr/>
    </dgm:pt>
    <dgm:pt modelId="{98AD92F4-0A57-47CE-863B-BD099016BB1F}" type="pres">
      <dgm:prSet presAssocID="{383162C3-3706-4037-85AE-B912886A20B8}" presName="lineArrowNode" presStyleLbl="alignAccFollowNode1" presStyleIdx="16" presStyleCnt="18"/>
      <dgm:spPr/>
    </dgm:pt>
    <dgm:pt modelId="{38E17ACB-882A-42D9-A75E-206EC9C6D595}" type="pres">
      <dgm:prSet presAssocID="{6FBE3470-B5FA-4C58-8F82-83F4A0763F1A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512EFB2D-EE52-4474-828A-CB838DCC02D8}" type="pres">
      <dgm:prSet presAssocID="{6FBE3470-B5FA-4C58-8F82-83F4A0763F1A}" presName="spacerBetweenCircleAndCallout" presStyleCnt="0">
        <dgm:presLayoutVars/>
      </dgm:prSet>
      <dgm:spPr/>
    </dgm:pt>
    <dgm:pt modelId="{516137BC-63D5-41CC-A853-47A1D9693E2E}" type="pres">
      <dgm:prSet presAssocID="{383162C3-3706-4037-85AE-B912886A20B8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662A7E1C-D5A6-4A41-958F-4605B33F78A5}" type="presOf" srcId="{8D2C0834-14F5-4C83-9BA0-92D8186D6C96}" destId="{17CF26DD-6F82-47EF-BA1A-B37A63CAFD36}" srcOrd="0" destOrd="0" presId="urn:microsoft.com/office/officeart/2016/7/layout/LinearArrowProcessNumbered"/>
    <dgm:cxn modelId="{EBED7520-E4C4-4716-BFD1-75792A47B22E}" type="presOf" srcId="{DBFC181B-8F49-4FB2-B7E4-E613A0DD1019}" destId="{749E870C-DC89-4EFF-A8E6-19537525699B}" srcOrd="0" destOrd="0" presId="urn:microsoft.com/office/officeart/2016/7/layout/LinearArrowProcessNumbered"/>
    <dgm:cxn modelId="{87A47022-4327-4E7C-B9C2-5AED283CA32B}" type="presOf" srcId="{98F0FDB0-3589-4B44-9944-DBB3A272986F}" destId="{40DA0AEF-7B65-4BFC-919F-B604196EC39E}" srcOrd="0" destOrd="0" presId="urn:microsoft.com/office/officeart/2016/7/layout/LinearArrowProcessNumbered"/>
    <dgm:cxn modelId="{04951B28-6502-43B0-9A69-571949861E7F}" srcId="{E2AF3FB0-DE78-4DC6-98A8-EFCBD3C9B2C3}" destId="{383162C3-3706-4037-85AE-B912886A20B8}" srcOrd="5" destOrd="0" parTransId="{2B44513C-4EAF-4F64-B040-9FF59AD23474}" sibTransId="{6FBE3470-B5FA-4C58-8F82-83F4A0763F1A}"/>
    <dgm:cxn modelId="{15C46528-F030-41E8-8457-429E4C5C1C8A}" type="presOf" srcId="{E2AF3FB0-DE78-4DC6-98A8-EFCBD3C9B2C3}" destId="{7CF0E4B5-7B04-4FB8-A684-7DF3ADF97EFB}" srcOrd="0" destOrd="0" presId="urn:microsoft.com/office/officeart/2016/7/layout/LinearArrowProcessNumbered"/>
    <dgm:cxn modelId="{8395DD36-9621-4BBD-9381-88878F56A1A2}" type="presOf" srcId="{AD457B65-6DF1-40B2-957A-1D4C2B6CC2F8}" destId="{E6B424A8-3011-4C0A-99D8-5E9ECE5CB368}" srcOrd="0" destOrd="0" presId="urn:microsoft.com/office/officeart/2016/7/layout/LinearArrowProcessNumbered"/>
    <dgm:cxn modelId="{6ABC5F38-CBF6-4583-A9E1-4B980DB8214E}" type="presOf" srcId="{BFDA8950-E102-4D81-A997-C8F3BB9726FA}" destId="{78552F2A-2685-4590-9A4C-D66BD4560D3B}" srcOrd="0" destOrd="0" presId="urn:microsoft.com/office/officeart/2016/7/layout/LinearArrowProcessNumbered"/>
    <dgm:cxn modelId="{37B5E13B-9565-40BA-B573-C9D94C706E50}" type="presOf" srcId="{CC6B4E27-F296-4A3F-A45A-E08C05118D9A}" destId="{5DC38C2D-92DA-4E86-81E9-8B5D7A730FBF}" srcOrd="0" destOrd="0" presId="urn:microsoft.com/office/officeart/2016/7/layout/LinearArrowProcessNumbered"/>
    <dgm:cxn modelId="{F7B0BF45-782A-48FC-98E1-68DA362DB961}" type="presOf" srcId="{A6061939-C862-4212-AAC8-14512A5B5F05}" destId="{3549FD7A-2049-40DC-8D3B-CEAABDEECF24}" srcOrd="0" destOrd="0" presId="urn:microsoft.com/office/officeart/2016/7/layout/LinearArrowProcessNumbered"/>
    <dgm:cxn modelId="{62CB1A4A-5F46-4439-AFED-74CF7CC6FD66}" type="presOf" srcId="{CCFDF874-1550-4C91-9F1B-BD680A9734F3}" destId="{25B758C1-B20E-4862-9C61-4E89A408944E}" srcOrd="0" destOrd="0" presId="urn:microsoft.com/office/officeart/2016/7/layout/LinearArrowProcessNumbered"/>
    <dgm:cxn modelId="{12402254-99C8-40F9-8BA8-18258A01E943}" type="presOf" srcId="{6FBE3470-B5FA-4C58-8F82-83F4A0763F1A}" destId="{38E17ACB-882A-42D9-A75E-206EC9C6D595}" srcOrd="0" destOrd="0" presId="urn:microsoft.com/office/officeart/2016/7/layout/LinearArrowProcessNumbered"/>
    <dgm:cxn modelId="{4DEEC859-B266-4173-889D-053D93DCB661}" srcId="{E2AF3FB0-DE78-4DC6-98A8-EFCBD3C9B2C3}" destId="{A9EA3AEB-5713-477A-BD55-CBDE477B7B22}" srcOrd="1" destOrd="0" parTransId="{7F32DEF8-9ECE-48FE-87F1-FD232E6C25FE}" sibTransId="{A6061939-C862-4212-AAC8-14512A5B5F05}"/>
    <dgm:cxn modelId="{820B588F-4716-41B3-B4F7-69D1D2533446}" srcId="{E2AF3FB0-DE78-4DC6-98A8-EFCBD3C9B2C3}" destId="{BFDA8950-E102-4D81-A997-C8F3BB9726FA}" srcOrd="4" destOrd="0" parTransId="{C7F64027-AFA8-4DE0-A334-5C45DDEC6112}" sibTransId="{DBFC181B-8F49-4FB2-B7E4-E613A0DD1019}"/>
    <dgm:cxn modelId="{8EB5C88F-6F2E-41E8-BBDA-5DA7451B12F7}" srcId="{E2AF3FB0-DE78-4DC6-98A8-EFCBD3C9B2C3}" destId="{CCFDF874-1550-4C91-9F1B-BD680A9734F3}" srcOrd="2" destOrd="0" parTransId="{88AA58E7-57D9-4FFD-AF07-D462E6973089}" sibTransId="{7EA64F96-24CC-4D95-8CDB-BA8058D285A8}"/>
    <dgm:cxn modelId="{2B32E2A1-1D8C-4A81-B873-889E3C0FE7E6}" srcId="{E2AF3FB0-DE78-4DC6-98A8-EFCBD3C9B2C3}" destId="{8D2C0834-14F5-4C83-9BA0-92D8186D6C96}" srcOrd="3" destOrd="0" parTransId="{A13D3D02-C278-42A1-9F2F-BAC924A44A7D}" sibTransId="{CC6B4E27-F296-4A3F-A45A-E08C05118D9A}"/>
    <dgm:cxn modelId="{BFA753A6-3DF1-4ACA-87D0-2DD60D750659}" srcId="{E2AF3FB0-DE78-4DC6-98A8-EFCBD3C9B2C3}" destId="{98F0FDB0-3589-4B44-9944-DBB3A272986F}" srcOrd="0" destOrd="0" parTransId="{53ABAD2F-1BB9-4701-9CF4-ACEB7AB6D81B}" sibTransId="{AD457B65-6DF1-40B2-957A-1D4C2B6CC2F8}"/>
    <dgm:cxn modelId="{CC731FC0-47E8-49B0-A898-D350C010ED9E}" type="presOf" srcId="{7EA64F96-24CC-4D95-8CDB-BA8058D285A8}" destId="{DAFA1685-655D-4570-98AE-37E58AF9D743}" srcOrd="0" destOrd="0" presId="urn:microsoft.com/office/officeart/2016/7/layout/LinearArrowProcessNumbered"/>
    <dgm:cxn modelId="{0F7AE3C7-E619-4FAF-996E-79122EBA5EE3}" type="presOf" srcId="{A9EA3AEB-5713-477A-BD55-CBDE477B7B22}" destId="{914ECF25-ADE8-49A6-A998-860E1DDF18F9}" srcOrd="0" destOrd="0" presId="urn:microsoft.com/office/officeart/2016/7/layout/LinearArrowProcessNumbered"/>
    <dgm:cxn modelId="{9B5E39E7-DE4D-4E59-9084-87DE86D70A1C}" type="presOf" srcId="{383162C3-3706-4037-85AE-B912886A20B8}" destId="{516137BC-63D5-41CC-A853-47A1D9693E2E}" srcOrd="0" destOrd="0" presId="urn:microsoft.com/office/officeart/2016/7/layout/LinearArrowProcessNumbered"/>
    <dgm:cxn modelId="{6D8F5D2F-52F8-4B60-B2B8-B1E208CB1FA8}" type="presParOf" srcId="{7CF0E4B5-7B04-4FB8-A684-7DF3ADF97EFB}" destId="{0CFBDB5A-9995-4D55-80F3-69C8417EB192}" srcOrd="0" destOrd="0" presId="urn:microsoft.com/office/officeart/2016/7/layout/LinearArrowProcessNumbered"/>
    <dgm:cxn modelId="{0E4ECD47-43AC-4124-808B-337C4EFB54A5}" type="presParOf" srcId="{0CFBDB5A-9995-4D55-80F3-69C8417EB192}" destId="{1B1DEDFE-9137-43A5-9019-E0C4CA216271}" srcOrd="0" destOrd="0" presId="urn:microsoft.com/office/officeart/2016/7/layout/LinearArrowProcessNumbered"/>
    <dgm:cxn modelId="{7999F6DE-24C0-4A67-A1F6-B628ED3F0B05}" type="presParOf" srcId="{0CFBDB5A-9995-4D55-80F3-69C8417EB192}" destId="{EE27A203-373F-4175-B102-539AB01C28BF}" srcOrd="1" destOrd="0" presId="urn:microsoft.com/office/officeart/2016/7/layout/LinearArrowProcessNumbered"/>
    <dgm:cxn modelId="{12DDF455-0368-498D-A466-585BB72D7025}" type="presParOf" srcId="{EE27A203-373F-4175-B102-539AB01C28BF}" destId="{B92D2156-CEB2-4738-9A7E-4CF50719EC58}" srcOrd="0" destOrd="0" presId="urn:microsoft.com/office/officeart/2016/7/layout/LinearArrowProcessNumbered"/>
    <dgm:cxn modelId="{67A42F00-A54C-47FD-8BED-46B6D439F83D}" type="presParOf" srcId="{EE27A203-373F-4175-B102-539AB01C28BF}" destId="{4F3D9B29-194A-4EF0-B1CC-AF8F8B7727E8}" srcOrd="1" destOrd="0" presId="urn:microsoft.com/office/officeart/2016/7/layout/LinearArrowProcessNumbered"/>
    <dgm:cxn modelId="{1762F873-39C6-4999-AA0E-30CB55F83A54}" type="presParOf" srcId="{EE27A203-373F-4175-B102-539AB01C28BF}" destId="{E6B424A8-3011-4C0A-99D8-5E9ECE5CB368}" srcOrd="2" destOrd="0" presId="urn:microsoft.com/office/officeart/2016/7/layout/LinearArrowProcessNumbered"/>
    <dgm:cxn modelId="{F96F4FA1-B749-4A27-A0C2-745385446E3D}" type="presParOf" srcId="{EE27A203-373F-4175-B102-539AB01C28BF}" destId="{2EBDFED2-43B2-438B-B664-E84A3E8D36BD}" srcOrd="3" destOrd="0" presId="urn:microsoft.com/office/officeart/2016/7/layout/LinearArrowProcessNumbered"/>
    <dgm:cxn modelId="{FDB14CCA-019F-401A-B308-6BE9D37E2DCF}" type="presParOf" srcId="{0CFBDB5A-9995-4D55-80F3-69C8417EB192}" destId="{40DA0AEF-7B65-4BFC-919F-B604196EC39E}" srcOrd="2" destOrd="0" presId="urn:microsoft.com/office/officeart/2016/7/layout/LinearArrowProcessNumbered"/>
    <dgm:cxn modelId="{94CBB182-8D40-47BA-8472-166484F14A37}" type="presParOf" srcId="{7CF0E4B5-7B04-4FB8-A684-7DF3ADF97EFB}" destId="{095FC229-2C4E-4EAF-86DB-1CD0964F5046}" srcOrd="1" destOrd="0" presId="urn:microsoft.com/office/officeart/2016/7/layout/LinearArrowProcessNumbered"/>
    <dgm:cxn modelId="{CDA44CA5-D045-4980-A216-880F590F0293}" type="presParOf" srcId="{7CF0E4B5-7B04-4FB8-A684-7DF3ADF97EFB}" destId="{4ED808A5-000A-4229-B465-32143F71986D}" srcOrd="2" destOrd="0" presId="urn:microsoft.com/office/officeart/2016/7/layout/LinearArrowProcessNumbered"/>
    <dgm:cxn modelId="{1BFC193F-1F33-438F-9EAD-003D712EC943}" type="presParOf" srcId="{4ED808A5-000A-4229-B465-32143F71986D}" destId="{3B4C76CC-A4BA-4082-8974-96BCA295FF8D}" srcOrd="0" destOrd="0" presId="urn:microsoft.com/office/officeart/2016/7/layout/LinearArrowProcessNumbered"/>
    <dgm:cxn modelId="{AA175E60-FF06-4709-AA95-51804879BA15}" type="presParOf" srcId="{4ED808A5-000A-4229-B465-32143F71986D}" destId="{8D8A6A82-7FF1-4F6A-BB49-77AD8B3316CD}" srcOrd="1" destOrd="0" presId="urn:microsoft.com/office/officeart/2016/7/layout/LinearArrowProcessNumbered"/>
    <dgm:cxn modelId="{518C63E5-8D5E-4E03-B8A7-411EC6DDD9E6}" type="presParOf" srcId="{8D8A6A82-7FF1-4F6A-BB49-77AD8B3316CD}" destId="{30871A7A-A890-4E3D-9140-629E88E80D2C}" srcOrd="0" destOrd="0" presId="urn:microsoft.com/office/officeart/2016/7/layout/LinearArrowProcessNumbered"/>
    <dgm:cxn modelId="{D6750F39-882A-4AB7-817B-8A2CA6EC069E}" type="presParOf" srcId="{8D8A6A82-7FF1-4F6A-BB49-77AD8B3316CD}" destId="{A9D814DC-A414-4CA5-B12D-9C58A0262106}" srcOrd="1" destOrd="0" presId="urn:microsoft.com/office/officeart/2016/7/layout/LinearArrowProcessNumbered"/>
    <dgm:cxn modelId="{E152334C-B7EB-4C2F-B158-0D840036B189}" type="presParOf" srcId="{8D8A6A82-7FF1-4F6A-BB49-77AD8B3316CD}" destId="{3549FD7A-2049-40DC-8D3B-CEAABDEECF24}" srcOrd="2" destOrd="0" presId="urn:microsoft.com/office/officeart/2016/7/layout/LinearArrowProcessNumbered"/>
    <dgm:cxn modelId="{11B8E6CE-529B-4913-9D47-6069FE8C70B0}" type="presParOf" srcId="{8D8A6A82-7FF1-4F6A-BB49-77AD8B3316CD}" destId="{3808D1A6-5816-4F2B-B2A6-6303A41BA13B}" srcOrd="3" destOrd="0" presId="urn:microsoft.com/office/officeart/2016/7/layout/LinearArrowProcessNumbered"/>
    <dgm:cxn modelId="{35BC4405-4C6D-4790-A013-7AAD0B07B3C0}" type="presParOf" srcId="{4ED808A5-000A-4229-B465-32143F71986D}" destId="{914ECF25-ADE8-49A6-A998-860E1DDF18F9}" srcOrd="2" destOrd="0" presId="urn:microsoft.com/office/officeart/2016/7/layout/LinearArrowProcessNumbered"/>
    <dgm:cxn modelId="{43763086-A043-41D1-A791-72D4029E8C02}" type="presParOf" srcId="{7CF0E4B5-7B04-4FB8-A684-7DF3ADF97EFB}" destId="{1BABCCFC-92B2-46D5-993B-71BA7FFFDA21}" srcOrd="3" destOrd="0" presId="urn:microsoft.com/office/officeart/2016/7/layout/LinearArrowProcessNumbered"/>
    <dgm:cxn modelId="{42F62DE4-01A7-4111-81A9-EB7660F0DABB}" type="presParOf" srcId="{7CF0E4B5-7B04-4FB8-A684-7DF3ADF97EFB}" destId="{B28BCB49-75E4-4DE7-9FBF-F6AED5BBE584}" srcOrd="4" destOrd="0" presId="urn:microsoft.com/office/officeart/2016/7/layout/LinearArrowProcessNumbered"/>
    <dgm:cxn modelId="{D20B1495-576C-4D3C-AD6B-CA991F602DCA}" type="presParOf" srcId="{B28BCB49-75E4-4DE7-9FBF-F6AED5BBE584}" destId="{6BC03D93-465B-459D-8BE3-0D94BF7570D0}" srcOrd="0" destOrd="0" presId="urn:microsoft.com/office/officeart/2016/7/layout/LinearArrowProcessNumbered"/>
    <dgm:cxn modelId="{7F263D49-96DD-4188-8E6E-BFD3161AD0A5}" type="presParOf" srcId="{B28BCB49-75E4-4DE7-9FBF-F6AED5BBE584}" destId="{08889DEA-3805-471F-992D-C2DE608986D3}" srcOrd="1" destOrd="0" presId="urn:microsoft.com/office/officeart/2016/7/layout/LinearArrowProcessNumbered"/>
    <dgm:cxn modelId="{3CCBFF89-47C8-401C-90CC-1201EE7ED172}" type="presParOf" srcId="{08889DEA-3805-471F-992D-C2DE608986D3}" destId="{309EBFAC-9520-4442-8025-B02720400127}" srcOrd="0" destOrd="0" presId="urn:microsoft.com/office/officeart/2016/7/layout/LinearArrowProcessNumbered"/>
    <dgm:cxn modelId="{939BD2CA-518B-482D-93AE-6263D8F83BD2}" type="presParOf" srcId="{08889DEA-3805-471F-992D-C2DE608986D3}" destId="{6A2E365C-8BD7-4056-BAE2-1EF99DA41F6C}" srcOrd="1" destOrd="0" presId="urn:microsoft.com/office/officeart/2016/7/layout/LinearArrowProcessNumbered"/>
    <dgm:cxn modelId="{6A73BDB3-0BBD-4C57-ACD0-AC72BD926D7E}" type="presParOf" srcId="{08889DEA-3805-471F-992D-C2DE608986D3}" destId="{DAFA1685-655D-4570-98AE-37E58AF9D743}" srcOrd="2" destOrd="0" presId="urn:microsoft.com/office/officeart/2016/7/layout/LinearArrowProcessNumbered"/>
    <dgm:cxn modelId="{C385D4CD-DFC7-460A-9F75-20846F961E28}" type="presParOf" srcId="{08889DEA-3805-471F-992D-C2DE608986D3}" destId="{0198690B-2985-4AF3-B5E2-4925FD21821E}" srcOrd="3" destOrd="0" presId="urn:microsoft.com/office/officeart/2016/7/layout/LinearArrowProcessNumbered"/>
    <dgm:cxn modelId="{D20AD696-9313-4556-AEDC-989E7F8BBA04}" type="presParOf" srcId="{B28BCB49-75E4-4DE7-9FBF-F6AED5BBE584}" destId="{25B758C1-B20E-4862-9C61-4E89A408944E}" srcOrd="2" destOrd="0" presId="urn:microsoft.com/office/officeart/2016/7/layout/LinearArrowProcessNumbered"/>
    <dgm:cxn modelId="{1926D8F1-9F1B-4F14-BEC7-2D610D5796BD}" type="presParOf" srcId="{7CF0E4B5-7B04-4FB8-A684-7DF3ADF97EFB}" destId="{BC816606-1C3A-4A50-BC56-A796E62B23C9}" srcOrd="5" destOrd="0" presId="urn:microsoft.com/office/officeart/2016/7/layout/LinearArrowProcessNumbered"/>
    <dgm:cxn modelId="{067306F4-1A81-4D8A-A1ED-5C861140E864}" type="presParOf" srcId="{7CF0E4B5-7B04-4FB8-A684-7DF3ADF97EFB}" destId="{9F174B9A-6A7B-4A0B-86C1-EFB6D32C9150}" srcOrd="6" destOrd="0" presId="urn:microsoft.com/office/officeart/2016/7/layout/LinearArrowProcessNumbered"/>
    <dgm:cxn modelId="{4C12C0D1-80E1-4CCC-99BB-2B2EE4062C46}" type="presParOf" srcId="{9F174B9A-6A7B-4A0B-86C1-EFB6D32C9150}" destId="{92D0A188-FED1-41EC-9CED-D66F7D445572}" srcOrd="0" destOrd="0" presId="urn:microsoft.com/office/officeart/2016/7/layout/LinearArrowProcessNumbered"/>
    <dgm:cxn modelId="{EE888CDF-C04E-4B43-8860-1294CAC2E941}" type="presParOf" srcId="{9F174B9A-6A7B-4A0B-86C1-EFB6D32C9150}" destId="{FBFFD0BA-84EE-4003-8414-B3303061EF25}" srcOrd="1" destOrd="0" presId="urn:microsoft.com/office/officeart/2016/7/layout/LinearArrowProcessNumbered"/>
    <dgm:cxn modelId="{7D26580B-4637-488D-8BC8-8F738653A002}" type="presParOf" srcId="{FBFFD0BA-84EE-4003-8414-B3303061EF25}" destId="{63B1707E-769D-4320-A550-710493058E9A}" srcOrd="0" destOrd="0" presId="urn:microsoft.com/office/officeart/2016/7/layout/LinearArrowProcessNumbered"/>
    <dgm:cxn modelId="{8A579929-8CF5-4843-B603-C5CD9C6168EF}" type="presParOf" srcId="{FBFFD0BA-84EE-4003-8414-B3303061EF25}" destId="{2CA11DCE-ECAB-40AC-AB40-D3D1A67179A8}" srcOrd="1" destOrd="0" presId="urn:microsoft.com/office/officeart/2016/7/layout/LinearArrowProcessNumbered"/>
    <dgm:cxn modelId="{7A53D317-050F-4C42-B000-06F9FE9B2298}" type="presParOf" srcId="{FBFFD0BA-84EE-4003-8414-B3303061EF25}" destId="{5DC38C2D-92DA-4E86-81E9-8B5D7A730FBF}" srcOrd="2" destOrd="0" presId="urn:microsoft.com/office/officeart/2016/7/layout/LinearArrowProcessNumbered"/>
    <dgm:cxn modelId="{94748902-636D-4E59-A00D-F5419CB9FE93}" type="presParOf" srcId="{FBFFD0BA-84EE-4003-8414-B3303061EF25}" destId="{3827E0D6-6DDF-496A-969F-3BA360B48110}" srcOrd="3" destOrd="0" presId="urn:microsoft.com/office/officeart/2016/7/layout/LinearArrowProcessNumbered"/>
    <dgm:cxn modelId="{B6236F97-5CF5-4518-8646-626E0755EAD1}" type="presParOf" srcId="{9F174B9A-6A7B-4A0B-86C1-EFB6D32C9150}" destId="{17CF26DD-6F82-47EF-BA1A-B37A63CAFD36}" srcOrd="2" destOrd="0" presId="urn:microsoft.com/office/officeart/2016/7/layout/LinearArrowProcessNumbered"/>
    <dgm:cxn modelId="{3A11E1C0-CBDC-43AE-B91E-14A74589891C}" type="presParOf" srcId="{7CF0E4B5-7B04-4FB8-A684-7DF3ADF97EFB}" destId="{E774F0F5-52DC-4425-8559-08238A5BC954}" srcOrd="7" destOrd="0" presId="urn:microsoft.com/office/officeart/2016/7/layout/LinearArrowProcessNumbered"/>
    <dgm:cxn modelId="{22923055-2F04-45E5-92EE-B67816ED0048}" type="presParOf" srcId="{7CF0E4B5-7B04-4FB8-A684-7DF3ADF97EFB}" destId="{A309CA11-8307-43B6-A860-642608A4B449}" srcOrd="8" destOrd="0" presId="urn:microsoft.com/office/officeart/2016/7/layout/LinearArrowProcessNumbered"/>
    <dgm:cxn modelId="{4167708E-70A4-4839-984A-A7059A8778DA}" type="presParOf" srcId="{A309CA11-8307-43B6-A860-642608A4B449}" destId="{743FF2F4-2309-450C-88FB-BC8972DE4FD0}" srcOrd="0" destOrd="0" presId="urn:microsoft.com/office/officeart/2016/7/layout/LinearArrowProcessNumbered"/>
    <dgm:cxn modelId="{3BB36C6E-872D-45DD-B361-021159EB061F}" type="presParOf" srcId="{A309CA11-8307-43B6-A860-642608A4B449}" destId="{ED97BE52-B573-48FF-86E4-D2FD14C00E7F}" srcOrd="1" destOrd="0" presId="urn:microsoft.com/office/officeart/2016/7/layout/LinearArrowProcessNumbered"/>
    <dgm:cxn modelId="{D34F45F0-C20C-4B29-84D0-BD1E64FDB323}" type="presParOf" srcId="{ED97BE52-B573-48FF-86E4-D2FD14C00E7F}" destId="{A0127D04-ECF8-438B-BCE3-17A9F641B5BA}" srcOrd="0" destOrd="0" presId="urn:microsoft.com/office/officeart/2016/7/layout/LinearArrowProcessNumbered"/>
    <dgm:cxn modelId="{A61581FB-1A16-4160-87AD-3B2F501AFAC1}" type="presParOf" srcId="{ED97BE52-B573-48FF-86E4-D2FD14C00E7F}" destId="{41C238A2-B31B-4A51-B1FE-69ADE0A77201}" srcOrd="1" destOrd="0" presId="urn:microsoft.com/office/officeart/2016/7/layout/LinearArrowProcessNumbered"/>
    <dgm:cxn modelId="{0DF14A9A-96E2-4928-A9AD-D8F12024F205}" type="presParOf" srcId="{ED97BE52-B573-48FF-86E4-D2FD14C00E7F}" destId="{749E870C-DC89-4EFF-A8E6-19537525699B}" srcOrd="2" destOrd="0" presId="urn:microsoft.com/office/officeart/2016/7/layout/LinearArrowProcessNumbered"/>
    <dgm:cxn modelId="{2A578556-EA1E-4CC5-80DE-671AEAB4DBAB}" type="presParOf" srcId="{ED97BE52-B573-48FF-86E4-D2FD14C00E7F}" destId="{9DD23E4C-24E1-4F96-8A54-E088074578BD}" srcOrd="3" destOrd="0" presId="urn:microsoft.com/office/officeart/2016/7/layout/LinearArrowProcessNumbered"/>
    <dgm:cxn modelId="{8F2FEF1B-528D-45EC-82D6-FA3F57692756}" type="presParOf" srcId="{A309CA11-8307-43B6-A860-642608A4B449}" destId="{78552F2A-2685-4590-9A4C-D66BD4560D3B}" srcOrd="2" destOrd="0" presId="urn:microsoft.com/office/officeart/2016/7/layout/LinearArrowProcessNumbered"/>
    <dgm:cxn modelId="{3D5CEBFA-8CF3-441B-B390-722EB9609717}" type="presParOf" srcId="{7CF0E4B5-7B04-4FB8-A684-7DF3ADF97EFB}" destId="{92A31384-BBCA-4E84-AF76-3777108A0A1D}" srcOrd="9" destOrd="0" presId="urn:microsoft.com/office/officeart/2016/7/layout/LinearArrowProcessNumbered"/>
    <dgm:cxn modelId="{8FE310C0-2094-47FA-8683-1C3FCD1DB079}" type="presParOf" srcId="{7CF0E4B5-7B04-4FB8-A684-7DF3ADF97EFB}" destId="{B56356DE-0F6D-4464-A337-F28ABB0DE9DD}" srcOrd="10" destOrd="0" presId="urn:microsoft.com/office/officeart/2016/7/layout/LinearArrowProcessNumbered"/>
    <dgm:cxn modelId="{5136D246-212F-43FA-BCC3-3E575CE9BC26}" type="presParOf" srcId="{B56356DE-0F6D-4464-A337-F28ABB0DE9DD}" destId="{E3369322-9D7F-4B74-84FA-0BB32A169EBF}" srcOrd="0" destOrd="0" presId="urn:microsoft.com/office/officeart/2016/7/layout/LinearArrowProcessNumbered"/>
    <dgm:cxn modelId="{A2271C28-685E-45DF-A46F-0BAC88DD5145}" type="presParOf" srcId="{B56356DE-0F6D-4464-A337-F28ABB0DE9DD}" destId="{402EC152-919F-4A56-B268-BD2EC4E452C7}" srcOrd="1" destOrd="0" presId="urn:microsoft.com/office/officeart/2016/7/layout/LinearArrowProcessNumbered"/>
    <dgm:cxn modelId="{C787A452-D986-4E1C-A1C5-006256F506EA}" type="presParOf" srcId="{402EC152-919F-4A56-B268-BD2EC4E452C7}" destId="{1B478AB9-809A-4FA3-8841-1FFFCBDC5984}" srcOrd="0" destOrd="0" presId="urn:microsoft.com/office/officeart/2016/7/layout/LinearArrowProcessNumbered"/>
    <dgm:cxn modelId="{362A4595-AE45-4775-98A8-D5054AA6B96D}" type="presParOf" srcId="{402EC152-919F-4A56-B268-BD2EC4E452C7}" destId="{98AD92F4-0A57-47CE-863B-BD099016BB1F}" srcOrd="1" destOrd="0" presId="urn:microsoft.com/office/officeart/2016/7/layout/LinearArrowProcessNumbered"/>
    <dgm:cxn modelId="{77968483-9A62-4471-9B00-8C6AC7BCF9E6}" type="presParOf" srcId="{402EC152-919F-4A56-B268-BD2EC4E452C7}" destId="{38E17ACB-882A-42D9-A75E-206EC9C6D595}" srcOrd="2" destOrd="0" presId="urn:microsoft.com/office/officeart/2016/7/layout/LinearArrowProcessNumbered"/>
    <dgm:cxn modelId="{EE56ECA6-A301-4CB0-9A09-25565B969C53}" type="presParOf" srcId="{402EC152-919F-4A56-B268-BD2EC4E452C7}" destId="{512EFB2D-EE52-4474-828A-CB838DCC02D8}" srcOrd="3" destOrd="0" presId="urn:microsoft.com/office/officeart/2016/7/layout/LinearArrowProcessNumbered"/>
    <dgm:cxn modelId="{12CCFFD6-D07F-4F13-9C98-9EBB86501122}" type="presParOf" srcId="{B56356DE-0F6D-4464-A337-F28ABB0DE9DD}" destId="{516137BC-63D5-41CC-A853-47A1D9693E2E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A970C-BFE5-4834-9422-281ED55016AE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F94252B5-6969-4080-9128-1852896A13DD}">
      <dgm:prSet custT="1"/>
      <dgm:spPr/>
      <dgm:t>
        <a:bodyPr/>
        <a:lstStyle/>
        <a:p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Increased efficiency</a:t>
          </a:r>
        </a:p>
      </dgm:t>
    </dgm:pt>
    <dgm:pt modelId="{040D0CC7-AECA-40C9-9555-502813A5D99D}" type="parTrans" cxnId="{BE04E9D2-E667-4169-9BFA-FA979A90D601}">
      <dgm:prSet/>
      <dgm:spPr/>
      <dgm:t>
        <a:bodyPr/>
        <a:lstStyle/>
        <a:p>
          <a:endParaRPr lang="en-US"/>
        </a:p>
      </dgm:t>
    </dgm:pt>
    <dgm:pt modelId="{D1402993-6916-4B68-BCDB-E71086FCBD62}" type="sibTrans" cxnId="{BE04E9D2-E667-4169-9BFA-FA979A90D601}">
      <dgm:prSet/>
      <dgm:spPr/>
      <dgm:t>
        <a:bodyPr/>
        <a:lstStyle/>
        <a:p>
          <a:endParaRPr lang="en-US"/>
        </a:p>
      </dgm:t>
    </dgm:pt>
    <dgm:pt modelId="{1B5371EC-3772-4E80-ADBA-D45D42F47975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Improve employee morale, increases inter-staff support</a:t>
          </a:r>
        </a:p>
      </dgm:t>
    </dgm:pt>
    <dgm:pt modelId="{DB7AB988-D31C-4685-9610-0EC7BCA1D6EF}" type="parTrans" cxnId="{22774969-09BC-4ECB-A6B2-A994C93573B8}">
      <dgm:prSet/>
      <dgm:spPr/>
      <dgm:t>
        <a:bodyPr/>
        <a:lstStyle/>
        <a:p>
          <a:endParaRPr lang="en-US"/>
        </a:p>
      </dgm:t>
    </dgm:pt>
    <dgm:pt modelId="{61C30999-965E-4FC6-B505-144ADCBA43E2}" type="sibTrans" cxnId="{22774969-09BC-4ECB-A6B2-A994C93573B8}">
      <dgm:prSet/>
      <dgm:spPr/>
      <dgm:t>
        <a:bodyPr/>
        <a:lstStyle/>
        <a:p>
          <a:endParaRPr lang="en-US"/>
        </a:p>
      </dgm:t>
    </dgm:pt>
    <dgm:pt modelId="{E2210878-0431-4347-BC1C-E1EEDFFCAC14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Fosters creativity, ideas</a:t>
          </a:r>
        </a:p>
      </dgm:t>
    </dgm:pt>
    <dgm:pt modelId="{73FD3DF6-24FF-4A82-8B78-DB30A68C2F21}" type="parTrans" cxnId="{36D3BB42-5FDE-4CC8-ADD5-ECBDE323DA5C}">
      <dgm:prSet/>
      <dgm:spPr/>
      <dgm:t>
        <a:bodyPr/>
        <a:lstStyle/>
        <a:p>
          <a:endParaRPr lang="en-US"/>
        </a:p>
      </dgm:t>
    </dgm:pt>
    <dgm:pt modelId="{CA0CAA5A-C6DF-456C-B959-9904E02F4528}" type="sibTrans" cxnId="{36D3BB42-5FDE-4CC8-ADD5-ECBDE323DA5C}">
      <dgm:prSet/>
      <dgm:spPr/>
      <dgm:t>
        <a:bodyPr/>
        <a:lstStyle/>
        <a:p>
          <a:endParaRPr lang="en-US"/>
        </a:p>
      </dgm:t>
    </dgm:pt>
    <dgm:pt modelId="{99170577-3212-4EF8-BA25-F4F0E5CA7435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Reduced competition &amp; conflict, better conflict resolution</a:t>
          </a:r>
        </a:p>
      </dgm:t>
    </dgm:pt>
    <dgm:pt modelId="{1D84E7D6-C465-43A0-A984-B9B7D81434DF}" type="parTrans" cxnId="{889711FB-FFD3-4742-A2FA-DD05E2754D6B}">
      <dgm:prSet/>
      <dgm:spPr/>
      <dgm:t>
        <a:bodyPr/>
        <a:lstStyle/>
        <a:p>
          <a:endParaRPr lang="en-US"/>
        </a:p>
      </dgm:t>
    </dgm:pt>
    <dgm:pt modelId="{14824A34-1A48-4349-9DF9-56EC74B97002}" type="sibTrans" cxnId="{889711FB-FFD3-4742-A2FA-DD05E2754D6B}">
      <dgm:prSet/>
      <dgm:spPr/>
      <dgm:t>
        <a:bodyPr/>
        <a:lstStyle/>
        <a:p>
          <a:endParaRPr lang="en-US"/>
        </a:p>
      </dgm:t>
    </dgm:pt>
    <dgm:pt modelId="{CAE90B50-818F-40CB-A8B5-A5FC868CF684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Better clinical outcomes, cost-effectiveness, safety</a:t>
          </a:r>
        </a:p>
      </dgm:t>
    </dgm:pt>
    <dgm:pt modelId="{17B0CDA3-7BF9-4235-A879-DF81B08FF706}" type="parTrans" cxnId="{22A30D1B-40AC-45D0-9466-543ECE232D47}">
      <dgm:prSet/>
      <dgm:spPr/>
      <dgm:t>
        <a:bodyPr/>
        <a:lstStyle/>
        <a:p>
          <a:endParaRPr lang="en-US"/>
        </a:p>
      </dgm:t>
    </dgm:pt>
    <dgm:pt modelId="{BF50239C-49C5-4DED-B9A8-F6BD622FF8A1}" type="sibTrans" cxnId="{22A30D1B-40AC-45D0-9466-543ECE232D47}">
      <dgm:prSet/>
      <dgm:spPr/>
      <dgm:t>
        <a:bodyPr/>
        <a:lstStyle/>
        <a:p>
          <a:endParaRPr lang="en-US"/>
        </a:p>
      </dgm:t>
    </dgm:pt>
    <dgm:pt modelId="{35B134DC-89EF-4A13-AFBC-D9CE1EAAC399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Facilitated collaborative projects</a:t>
          </a:r>
        </a:p>
      </dgm:t>
    </dgm:pt>
    <dgm:pt modelId="{A65FED54-6591-4A57-94B4-867BA836C8E2}" type="parTrans" cxnId="{C57DA76D-42B1-4D18-BEF6-D2ECD2D3F2BD}">
      <dgm:prSet/>
      <dgm:spPr/>
      <dgm:t>
        <a:bodyPr/>
        <a:lstStyle/>
        <a:p>
          <a:endParaRPr lang="en-US"/>
        </a:p>
      </dgm:t>
    </dgm:pt>
    <dgm:pt modelId="{BF6E45DB-E12E-4101-AD0E-B02ACF40724B}" type="sibTrans" cxnId="{C57DA76D-42B1-4D18-BEF6-D2ECD2D3F2BD}">
      <dgm:prSet/>
      <dgm:spPr/>
      <dgm:t>
        <a:bodyPr/>
        <a:lstStyle/>
        <a:p>
          <a:endParaRPr lang="en-US"/>
        </a:p>
      </dgm:t>
    </dgm:pt>
    <dgm:pt modelId="{B174CB7B-4C65-434C-AE26-12BAED25F24E}" type="pres">
      <dgm:prSet presAssocID="{AF9A970C-BFE5-4834-9422-281ED55016AE}" presName="linear" presStyleCnt="0">
        <dgm:presLayoutVars>
          <dgm:animLvl val="lvl"/>
          <dgm:resizeHandles val="exact"/>
        </dgm:presLayoutVars>
      </dgm:prSet>
      <dgm:spPr/>
    </dgm:pt>
    <dgm:pt modelId="{C7179617-92BD-4D15-9736-0EBB9082FC50}" type="pres">
      <dgm:prSet presAssocID="{F94252B5-6969-4080-9128-1852896A13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53D7FE3-CDA9-4DF7-A8B0-B277B31DEB4F}" type="pres">
      <dgm:prSet presAssocID="{D1402993-6916-4B68-BCDB-E71086FCBD62}" presName="spacer" presStyleCnt="0"/>
      <dgm:spPr/>
    </dgm:pt>
    <dgm:pt modelId="{AB86EABB-AEA8-497E-A922-D1B375884847}" type="pres">
      <dgm:prSet presAssocID="{1B5371EC-3772-4E80-ADBA-D45D42F479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159AEC-0D28-4E80-8445-3EEFF4D8A9F7}" type="pres">
      <dgm:prSet presAssocID="{61C30999-965E-4FC6-B505-144ADCBA43E2}" presName="spacer" presStyleCnt="0"/>
      <dgm:spPr/>
    </dgm:pt>
    <dgm:pt modelId="{90DFD7ED-0E1B-469E-BA61-D439F30519A8}" type="pres">
      <dgm:prSet presAssocID="{E2210878-0431-4347-BC1C-E1EEDFFCAC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12CF96-21CA-46A5-BE01-E04ADC4B8816}" type="pres">
      <dgm:prSet presAssocID="{CA0CAA5A-C6DF-456C-B959-9904E02F4528}" presName="spacer" presStyleCnt="0"/>
      <dgm:spPr/>
    </dgm:pt>
    <dgm:pt modelId="{F4820E44-1C95-45F4-849F-CDC45ACB88AD}" type="pres">
      <dgm:prSet presAssocID="{99170577-3212-4EF8-BA25-F4F0E5CA743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B49432-4389-4E44-988B-9FAE0AB53233}" type="pres">
      <dgm:prSet presAssocID="{14824A34-1A48-4349-9DF9-56EC74B97002}" presName="spacer" presStyleCnt="0"/>
      <dgm:spPr/>
    </dgm:pt>
    <dgm:pt modelId="{01A8C134-AF44-4C3C-BFA7-BF7281F2E130}" type="pres">
      <dgm:prSet presAssocID="{CAE90B50-818F-40CB-A8B5-A5FC868CF68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AA4B92-08CB-45BA-B20F-C88FD8B285AA}" type="pres">
      <dgm:prSet presAssocID="{BF50239C-49C5-4DED-B9A8-F6BD622FF8A1}" presName="spacer" presStyleCnt="0"/>
      <dgm:spPr/>
    </dgm:pt>
    <dgm:pt modelId="{A031096D-1D67-4104-92FD-01FB03451ABC}" type="pres">
      <dgm:prSet presAssocID="{35B134DC-89EF-4A13-AFBC-D9CE1EAAC3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8D37801-6197-4282-B3C1-0693313EB0E3}" type="presOf" srcId="{F94252B5-6969-4080-9128-1852896A13DD}" destId="{C7179617-92BD-4D15-9736-0EBB9082FC50}" srcOrd="0" destOrd="0" presId="urn:microsoft.com/office/officeart/2005/8/layout/vList2"/>
    <dgm:cxn modelId="{7DF13A02-DE8E-49EE-9D19-C98BCDC33CC6}" type="presOf" srcId="{AF9A970C-BFE5-4834-9422-281ED55016AE}" destId="{B174CB7B-4C65-434C-AE26-12BAED25F24E}" srcOrd="0" destOrd="0" presId="urn:microsoft.com/office/officeart/2005/8/layout/vList2"/>
    <dgm:cxn modelId="{44F8D106-973D-44E6-93EE-AAD0F5E922B3}" type="presOf" srcId="{CAE90B50-818F-40CB-A8B5-A5FC868CF684}" destId="{01A8C134-AF44-4C3C-BFA7-BF7281F2E130}" srcOrd="0" destOrd="0" presId="urn:microsoft.com/office/officeart/2005/8/layout/vList2"/>
    <dgm:cxn modelId="{22A30D1B-40AC-45D0-9466-543ECE232D47}" srcId="{AF9A970C-BFE5-4834-9422-281ED55016AE}" destId="{CAE90B50-818F-40CB-A8B5-A5FC868CF684}" srcOrd="4" destOrd="0" parTransId="{17B0CDA3-7BF9-4235-A879-DF81B08FF706}" sibTransId="{BF50239C-49C5-4DED-B9A8-F6BD622FF8A1}"/>
    <dgm:cxn modelId="{A89C802D-145E-4FB6-B01E-E7AAFCEE7EBA}" type="presOf" srcId="{1B5371EC-3772-4E80-ADBA-D45D42F47975}" destId="{AB86EABB-AEA8-497E-A922-D1B375884847}" srcOrd="0" destOrd="0" presId="urn:microsoft.com/office/officeart/2005/8/layout/vList2"/>
    <dgm:cxn modelId="{9B19D42E-5B02-4AA0-8F73-0C1B4953505E}" type="presOf" srcId="{35B134DC-89EF-4A13-AFBC-D9CE1EAAC399}" destId="{A031096D-1D67-4104-92FD-01FB03451ABC}" srcOrd="0" destOrd="0" presId="urn:microsoft.com/office/officeart/2005/8/layout/vList2"/>
    <dgm:cxn modelId="{36D3BB42-5FDE-4CC8-ADD5-ECBDE323DA5C}" srcId="{AF9A970C-BFE5-4834-9422-281ED55016AE}" destId="{E2210878-0431-4347-BC1C-E1EEDFFCAC14}" srcOrd="2" destOrd="0" parTransId="{73FD3DF6-24FF-4A82-8B78-DB30A68C2F21}" sibTransId="{CA0CAA5A-C6DF-456C-B959-9904E02F4528}"/>
    <dgm:cxn modelId="{22774969-09BC-4ECB-A6B2-A994C93573B8}" srcId="{AF9A970C-BFE5-4834-9422-281ED55016AE}" destId="{1B5371EC-3772-4E80-ADBA-D45D42F47975}" srcOrd="1" destOrd="0" parTransId="{DB7AB988-D31C-4685-9610-0EC7BCA1D6EF}" sibTransId="{61C30999-965E-4FC6-B505-144ADCBA43E2}"/>
    <dgm:cxn modelId="{C57DA76D-42B1-4D18-BEF6-D2ECD2D3F2BD}" srcId="{AF9A970C-BFE5-4834-9422-281ED55016AE}" destId="{35B134DC-89EF-4A13-AFBC-D9CE1EAAC399}" srcOrd="5" destOrd="0" parTransId="{A65FED54-6591-4A57-94B4-867BA836C8E2}" sibTransId="{BF6E45DB-E12E-4101-AD0E-B02ACF40724B}"/>
    <dgm:cxn modelId="{7EB6508B-3BEA-44DD-BFFB-E44529BAE763}" type="presOf" srcId="{99170577-3212-4EF8-BA25-F4F0E5CA7435}" destId="{F4820E44-1C95-45F4-849F-CDC45ACB88AD}" srcOrd="0" destOrd="0" presId="urn:microsoft.com/office/officeart/2005/8/layout/vList2"/>
    <dgm:cxn modelId="{1BCCD797-7C48-40FD-86AF-31ACCA1A12B8}" type="presOf" srcId="{E2210878-0431-4347-BC1C-E1EEDFFCAC14}" destId="{90DFD7ED-0E1B-469E-BA61-D439F30519A8}" srcOrd="0" destOrd="0" presId="urn:microsoft.com/office/officeart/2005/8/layout/vList2"/>
    <dgm:cxn modelId="{BE04E9D2-E667-4169-9BFA-FA979A90D601}" srcId="{AF9A970C-BFE5-4834-9422-281ED55016AE}" destId="{F94252B5-6969-4080-9128-1852896A13DD}" srcOrd="0" destOrd="0" parTransId="{040D0CC7-AECA-40C9-9555-502813A5D99D}" sibTransId="{D1402993-6916-4B68-BCDB-E71086FCBD62}"/>
    <dgm:cxn modelId="{889711FB-FFD3-4742-A2FA-DD05E2754D6B}" srcId="{AF9A970C-BFE5-4834-9422-281ED55016AE}" destId="{99170577-3212-4EF8-BA25-F4F0E5CA7435}" srcOrd="3" destOrd="0" parTransId="{1D84E7D6-C465-43A0-A984-B9B7D81434DF}" sibTransId="{14824A34-1A48-4349-9DF9-56EC74B97002}"/>
    <dgm:cxn modelId="{AE4EE013-5A85-4814-A717-1C1C0D16D052}" type="presParOf" srcId="{B174CB7B-4C65-434C-AE26-12BAED25F24E}" destId="{C7179617-92BD-4D15-9736-0EBB9082FC50}" srcOrd="0" destOrd="0" presId="urn:microsoft.com/office/officeart/2005/8/layout/vList2"/>
    <dgm:cxn modelId="{5310584B-7664-4CA9-92FE-C324C62A6B65}" type="presParOf" srcId="{B174CB7B-4C65-434C-AE26-12BAED25F24E}" destId="{153D7FE3-CDA9-4DF7-A8B0-B277B31DEB4F}" srcOrd="1" destOrd="0" presId="urn:microsoft.com/office/officeart/2005/8/layout/vList2"/>
    <dgm:cxn modelId="{55255B12-61BB-4A25-BDC3-92685430266F}" type="presParOf" srcId="{B174CB7B-4C65-434C-AE26-12BAED25F24E}" destId="{AB86EABB-AEA8-497E-A922-D1B375884847}" srcOrd="2" destOrd="0" presId="urn:microsoft.com/office/officeart/2005/8/layout/vList2"/>
    <dgm:cxn modelId="{AC7F2C58-6338-4A2F-9513-BA2EB7EABC23}" type="presParOf" srcId="{B174CB7B-4C65-434C-AE26-12BAED25F24E}" destId="{53159AEC-0D28-4E80-8445-3EEFF4D8A9F7}" srcOrd="3" destOrd="0" presId="urn:microsoft.com/office/officeart/2005/8/layout/vList2"/>
    <dgm:cxn modelId="{044DD1A9-A758-42C9-BF5B-0E4DDAC8F8AA}" type="presParOf" srcId="{B174CB7B-4C65-434C-AE26-12BAED25F24E}" destId="{90DFD7ED-0E1B-469E-BA61-D439F30519A8}" srcOrd="4" destOrd="0" presId="urn:microsoft.com/office/officeart/2005/8/layout/vList2"/>
    <dgm:cxn modelId="{721AE45D-F809-4A5B-B907-6B4F1E782947}" type="presParOf" srcId="{B174CB7B-4C65-434C-AE26-12BAED25F24E}" destId="{7512CF96-21CA-46A5-BE01-E04ADC4B8816}" srcOrd="5" destOrd="0" presId="urn:microsoft.com/office/officeart/2005/8/layout/vList2"/>
    <dgm:cxn modelId="{8D13039C-3BF5-4363-A024-DED019C51C5C}" type="presParOf" srcId="{B174CB7B-4C65-434C-AE26-12BAED25F24E}" destId="{F4820E44-1C95-45F4-849F-CDC45ACB88AD}" srcOrd="6" destOrd="0" presId="urn:microsoft.com/office/officeart/2005/8/layout/vList2"/>
    <dgm:cxn modelId="{5452ABA8-CED1-46CD-BD15-B7C4571FED87}" type="presParOf" srcId="{B174CB7B-4C65-434C-AE26-12BAED25F24E}" destId="{5FB49432-4389-4E44-988B-9FAE0AB53233}" srcOrd="7" destOrd="0" presId="urn:microsoft.com/office/officeart/2005/8/layout/vList2"/>
    <dgm:cxn modelId="{B421B722-4845-4189-9E69-90106CDB1FDD}" type="presParOf" srcId="{B174CB7B-4C65-434C-AE26-12BAED25F24E}" destId="{01A8C134-AF44-4C3C-BFA7-BF7281F2E130}" srcOrd="8" destOrd="0" presId="urn:microsoft.com/office/officeart/2005/8/layout/vList2"/>
    <dgm:cxn modelId="{9C76AD08-848F-424A-9CF0-5CDD610650FF}" type="presParOf" srcId="{B174CB7B-4C65-434C-AE26-12BAED25F24E}" destId="{17AA4B92-08CB-45BA-B20F-C88FD8B285AA}" srcOrd="9" destOrd="0" presId="urn:microsoft.com/office/officeart/2005/8/layout/vList2"/>
    <dgm:cxn modelId="{A877C6C7-D207-4DEE-83EE-1EC540CE10F1}" type="presParOf" srcId="{B174CB7B-4C65-434C-AE26-12BAED25F24E}" destId="{A031096D-1D67-4104-92FD-01FB03451A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A970C-BFE5-4834-9422-281ED55016AE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F94252B5-6969-4080-9128-1852896A13DD}">
      <dgm:prSet/>
      <dgm:spPr/>
      <dgm:t>
        <a:bodyPr/>
        <a:lstStyle/>
        <a:p>
          <a:r>
            <a:rPr lang="en-US" b="1"/>
            <a:t>It Empowers Team Members</a:t>
          </a:r>
          <a:endParaRPr lang="en-US"/>
        </a:p>
      </dgm:t>
    </dgm:pt>
    <dgm:pt modelId="{040D0CC7-AECA-40C9-9555-502813A5D99D}" type="parTrans" cxnId="{BE04E9D2-E667-4169-9BFA-FA979A90D601}">
      <dgm:prSet/>
      <dgm:spPr/>
      <dgm:t>
        <a:bodyPr/>
        <a:lstStyle/>
        <a:p>
          <a:endParaRPr lang="en-US"/>
        </a:p>
      </dgm:t>
    </dgm:pt>
    <dgm:pt modelId="{D1402993-6916-4B68-BCDB-E71086FCBD62}" type="sibTrans" cxnId="{BE04E9D2-E667-4169-9BFA-FA979A90D601}">
      <dgm:prSet/>
      <dgm:spPr/>
      <dgm:t>
        <a:bodyPr/>
        <a:lstStyle/>
        <a:p>
          <a:endParaRPr lang="en-US"/>
        </a:p>
      </dgm:t>
    </dgm:pt>
    <dgm:pt modelId="{1B5371EC-3772-4E80-ADBA-D45D42F47975}">
      <dgm:prSet/>
      <dgm:spPr/>
      <dgm:t>
        <a:bodyPr/>
        <a:lstStyle/>
        <a:p>
          <a:r>
            <a:rPr lang="en-US" b="1"/>
            <a:t>It Closes Communication Gaps</a:t>
          </a:r>
          <a:endParaRPr lang="en-US"/>
        </a:p>
      </dgm:t>
    </dgm:pt>
    <dgm:pt modelId="{DB7AB988-D31C-4685-9610-0EC7BCA1D6EF}" type="parTrans" cxnId="{22774969-09BC-4ECB-A6B2-A994C93573B8}">
      <dgm:prSet/>
      <dgm:spPr/>
      <dgm:t>
        <a:bodyPr/>
        <a:lstStyle/>
        <a:p>
          <a:endParaRPr lang="en-US"/>
        </a:p>
      </dgm:t>
    </dgm:pt>
    <dgm:pt modelId="{61C30999-965E-4FC6-B505-144ADCBA43E2}" type="sibTrans" cxnId="{22774969-09BC-4ECB-A6B2-A994C93573B8}">
      <dgm:prSet/>
      <dgm:spPr/>
      <dgm:t>
        <a:bodyPr/>
        <a:lstStyle/>
        <a:p>
          <a:endParaRPr lang="en-US"/>
        </a:p>
      </dgm:t>
    </dgm:pt>
    <dgm:pt modelId="{E2210878-0431-4347-BC1C-E1EEDFFCAC14}">
      <dgm:prSet/>
      <dgm:spPr/>
      <dgm:t>
        <a:bodyPr/>
        <a:lstStyle/>
        <a:p>
          <a:r>
            <a:rPr lang="en-US" b="1"/>
            <a:t>It Enables Comprehensive Patient Care</a:t>
          </a:r>
          <a:endParaRPr lang="en-US"/>
        </a:p>
      </dgm:t>
    </dgm:pt>
    <dgm:pt modelId="{73FD3DF6-24FF-4A82-8B78-DB30A68C2F21}" type="parTrans" cxnId="{36D3BB42-5FDE-4CC8-ADD5-ECBDE323DA5C}">
      <dgm:prSet/>
      <dgm:spPr/>
      <dgm:t>
        <a:bodyPr/>
        <a:lstStyle/>
        <a:p>
          <a:endParaRPr lang="en-US"/>
        </a:p>
      </dgm:t>
    </dgm:pt>
    <dgm:pt modelId="{CA0CAA5A-C6DF-456C-B959-9904E02F4528}" type="sibTrans" cxnId="{36D3BB42-5FDE-4CC8-ADD5-ECBDE323DA5C}">
      <dgm:prSet/>
      <dgm:spPr/>
      <dgm:t>
        <a:bodyPr/>
        <a:lstStyle/>
        <a:p>
          <a:endParaRPr lang="en-US"/>
        </a:p>
      </dgm:t>
    </dgm:pt>
    <dgm:pt modelId="{99170577-3212-4EF8-BA25-F4F0E5CA7435}">
      <dgm:prSet/>
      <dgm:spPr/>
      <dgm:t>
        <a:bodyPr/>
        <a:lstStyle/>
        <a:p>
          <a:r>
            <a:rPr lang="en-US" b="1"/>
            <a:t>It Minimizes Readmission Rates</a:t>
          </a:r>
          <a:endParaRPr lang="en-US"/>
        </a:p>
      </dgm:t>
    </dgm:pt>
    <dgm:pt modelId="{1D84E7D6-C465-43A0-A984-B9B7D81434DF}" type="parTrans" cxnId="{889711FB-FFD3-4742-A2FA-DD05E2754D6B}">
      <dgm:prSet/>
      <dgm:spPr/>
      <dgm:t>
        <a:bodyPr/>
        <a:lstStyle/>
        <a:p>
          <a:endParaRPr lang="en-US"/>
        </a:p>
      </dgm:t>
    </dgm:pt>
    <dgm:pt modelId="{14824A34-1A48-4349-9DF9-56EC74B97002}" type="sibTrans" cxnId="{889711FB-FFD3-4742-A2FA-DD05E2754D6B}">
      <dgm:prSet/>
      <dgm:spPr/>
      <dgm:t>
        <a:bodyPr/>
        <a:lstStyle/>
        <a:p>
          <a:endParaRPr lang="en-US"/>
        </a:p>
      </dgm:t>
    </dgm:pt>
    <dgm:pt modelId="{CAE90B50-818F-40CB-A8B5-A5FC868CF684}">
      <dgm:prSet/>
      <dgm:spPr/>
      <dgm:t>
        <a:bodyPr/>
        <a:lstStyle/>
        <a:p>
          <a:r>
            <a:rPr lang="en-US" b="1"/>
            <a:t>It Promotes a Team Mentality</a:t>
          </a:r>
          <a:endParaRPr lang="en-US"/>
        </a:p>
      </dgm:t>
    </dgm:pt>
    <dgm:pt modelId="{17B0CDA3-7BF9-4235-A879-DF81B08FF706}" type="parTrans" cxnId="{22A30D1B-40AC-45D0-9466-543ECE232D47}">
      <dgm:prSet/>
      <dgm:spPr/>
      <dgm:t>
        <a:bodyPr/>
        <a:lstStyle/>
        <a:p>
          <a:endParaRPr lang="en-US"/>
        </a:p>
      </dgm:t>
    </dgm:pt>
    <dgm:pt modelId="{BF50239C-49C5-4DED-B9A8-F6BD622FF8A1}" type="sibTrans" cxnId="{22A30D1B-40AC-45D0-9466-543ECE232D47}">
      <dgm:prSet/>
      <dgm:spPr/>
      <dgm:t>
        <a:bodyPr/>
        <a:lstStyle/>
        <a:p>
          <a:endParaRPr lang="en-US"/>
        </a:p>
      </dgm:t>
    </dgm:pt>
    <dgm:pt modelId="{35B134DC-89EF-4A13-AFBC-D9CE1EAAC399}">
      <dgm:prSet/>
      <dgm:spPr/>
      <dgm:t>
        <a:bodyPr/>
        <a:lstStyle/>
        <a:p>
          <a:r>
            <a:rPr lang="en-US" b="1"/>
            <a:t>It Promotes Patient-Centered Care</a:t>
          </a:r>
          <a:endParaRPr lang="en-US"/>
        </a:p>
      </dgm:t>
    </dgm:pt>
    <dgm:pt modelId="{A65FED54-6591-4A57-94B4-867BA836C8E2}" type="parTrans" cxnId="{C57DA76D-42B1-4D18-BEF6-D2ECD2D3F2BD}">
      <dgm:prSet/>
      <dgm:spPr/>
      <dgm:t>
        <a:bodyPr/>
        <a:lstStyle/>
        <a:p>
          <a:endParaRPr lang="en-US"/>
        </a:p>
      </dgm:t>
    </dgm:pt>
    <dgm:pt modelId="{BF6E45DB-E12E-4101-AD0E-B02ACF40724B}" type="sibTrans" cxnId="{C57DA76D-42B1-4D18-BEF6-D2ECD2D3F2BD}">
      <dgm:prSet/>
      <dgm:spPr/>
      <dgm:t>
        <a:bodyPr/>
        <a:lstStyle/>
        <a:p>
          <a:endParaRPr lang="en-US"/>
        </a:p>
      </dgm:t>
    </dgm:pt>
    <dgm:pt modelId="{B174CB7B-4C65-434C-AE26-12BAED25F24E}" type="pres">
      <dgm:prSet presAssocID="{AF9A970C-BFE5-4834-9422-281ED55016AE}" presName="linear" presStyleCnt="0">
        <dgm:presLayoutVars>
          <dgm:animLvl val="lvl"/>
          <dgm:resizeHandles val="exact"/>
        </dgm:presLayoutVars>
      </dgm:prSet>
      <dgm:spPr/>
    </dgm:pt>
    <dgm:pt modelId="{C7179617-92BD-4D15-9736-0EBB9082FC50}" type="pres">
      <dgm:prSet presAssocID="{F94252B5-6969-4080-9128-1852896A13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53D7FE3-CDA9-4DF7-A8B0-B277B31DEB4F}" type="pres">
      <dgm:prSet presAssocID="{D1402993-6916-4B68-BCDB-E71086FCBD62}" presName="spacer" presStyleCnt="0"/>
      <dgm:spPr/>
    </dgm:pt>
    <dgm:pt modelId="{AB86EABB-AEA8-497E-A922-D1B375884847}" type="pres">
      <dgm:prSet presAssocID="{1B5371EC-3772-4E80-ADBA-D45D42F479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159AEC-0D28-4E80-8445-3EEFF4D8A9F7}" type="pres">
      <dgm:prSet presAssocID="{61C30999-965E-4FC6-B505-144ADCBA43E2}" presName="spacer" presStyleCnt="0"/>
      <dgm:spPr/>
    </dgm:pt>
    <dgm:pt modelId="{90DFD7ED-0E1B-469E-BA61-D439F30519A8}" type="pres">
      <dgm:prSet presAssocID="{E2210878-0431-4347-BC1C-E1EEDFFCAC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12CF96-21CA-46A5-BE01-E04ADC4B8816}" type="pres">
      <dgm:prSet presAssocID="{CA0CAA5A-C6DF-456C-B959-9904E02F4528}" presName="spacer" presStyleCnt="0"/>
      <dgm:spPr/>
    </dgm:pt>
    <dgm:pt modelId="{F4820E44-1C95-45F4-849F-CDC45ACB88AD}" type="pres">
      <dgm:prSet presAssocID="{99170577-3212-4EF8-BA25-F4F0E5CA743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B49432-4389-4E44-988B-9FAE0AB53233}" type="pres">
      <dgm:prSet presAssocID="{14824A34-1A48-4349-9DF9-56EC74B97002}" presName="spacer" presStyleCnt="0"/>
      <dgm:spPr/>
    </dgm:pt>
    <dgm:pt modelId="{01A8C134-AF44-4C3C-BFA7-BF7281F2E130}" type="pres">
      <dgm:prSet presAssocID="{CAE90B50-818F-40CB-A8B5-A5FC868CF68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AA4B92-08CB-45BA-B20F-C88FD8B285AA}" type="pres">
      <dgm:prSet presAssocID="{BF50239C-49C5-4DED-B9A8-F6BD622FF8A1}" presName="spacer" presStyleCnt="0"/>
      <dgm:spPr/>
    </dgm:pt>
    <dgm:pt modelId="{A031096D-1D67-4104-92FD-01FB03451ABC}" type="pres">
      <dgm:prSet presAssocID="{35B134DC-89EF-4A13-AFBC-D9CE1EAAC3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8D37801-6197-4282-B3C1-0693313EB0E3}" type="presOf" srcId="{F94252B5-6969-4080-9128-1852896A13DD}" destId="{C7179617-92BD-4D15-9736-0EBB9082FC50}" srcOrd="0" destOrd="0" presId="urn:microsoft.com/office/officeart/2005/8/layout/vList2"/>
    <dgm:cxn modelId="{7DF13A02-DE8E-49EE-9D19-C98BCDC33CC6}" type="presOf" srcId="{AF9A970C-BFE5-4834-9422-281ED55016AE}" destId="{B174CB7B-4C65-434C-AE26-12BAED25F24E}" srcOrd="0" destOrd="0" presId="urn:microsoft.com/office/officeart/2005/8/layout/vList2"/>
    <dgm:cxn modelId="{44F8D106-973D-44E6-93EE-AAD0F5E922B3}" type="presOf" srcId="{CAE90B50-818F-40CB-A8B5-A5FC868CF684}" destId="{01A8C134-AF44-4C3C-BFA7-BF7281F2E130}" srcOrd="0" destOrd="0" presId="urn:microsoft.com/office/officeart/2005/8/layout/vList2"/>
    <dgm:cxn modelId="{22A30D1B-40AC-45D0-9466-543ECE232D47}" srcId="{AF9A970C-BFE5-4834-9422-281ED55016AE}" destId="{CAE90B50-818F-40CB-A8B5-A5FC868CF684}" srcOrd="4" destOrd="0" parTransId="{17B0CDA3-7BF9-4235-A879-DF81B08FF706}" sibTransId="{BF50239C-49C5-4DED-B9A8-F6BD622FF8A1}"/>
    <dgm:cxn modelId="{A89C802D-145E-4FB6-B01E-E7AAFCEE7EBA}" type="presOf" srcId="{1B5371EC-3772-4E80-ADBA-D45D42F47975}" destId="{AB86EABB-AEA8-497E-A922-D1B375884847}" srcOrd="0" destOrd="0" presId="urn:microsoft.com/office/officeart/2005/8/layout/vList2"/>
    <dgm:cxn modelId="{9B19D42E-5B02-4AA0-8F73-0C1B4953505E}" type="presOf" srcId="{35B134DC-89EF-4A13-AFBC-D9CE1EAAC399}" destId="{A031096D-1D67-4104-92FD-01FB03451ABC}" srcOrd="0" destOrd="0" presId="urn:microsoft.com/office/officeart/2005/8/layout/vList2"/>
    <dgm:cxn modelId="{36D3BB42-5FDE-4CC8-ADD5-ECBDE323DA5C}" srcId="{AF9A970C-BFE5-4834-9422-281ED55016AE}" destId="{E2210878-0431-4347-BC1C-E1EEDFFCAC14}" srcOrd="2" destOrd="0" parTransId="{73FD3DF6-24FF-4A82-8B78-DB30A68C2F21}" sibTransId="{CA0CAA5A-C6DF-456C-B959-9904E02F4528}"/>
    <dgm:cxn modelId="{22774969-09BC-4ECB-A6B2-A994C93573B8}" srcId="{AF9A970C-BFE5-4834-9422-281ED55016AE}" destId="{1B5371EC-3772-4E80-ADBA-D45D42F47975}" srcOrd="1" destOrd="0" parTransId="{DB7AB988-D31C-4685-9610-0EC7BCA1D6EF}" sibTransId="{61C30999-965E-4FC6-B505-144ADCBA43E2}"/>
    <dgm:cxn modelId="{C57DA76D-42B1-4D18-BEF6-D2ECD2D3F2BD}" srcId="{AF9A970C-BFE5-4834-9422-281ED55016AE}" destId="{35B134DC-89EF-4A13-AFBC-D9CE1EAAC399}" srcOrd="5" destOrd="0" parTransId="{A65FED54-6591-4A57-94B4-867BA836C8E2}" sibTransId="{BF6E45DB-E12E-4101-AD0E-B02ACF40724B}"/>
    <dgm:cxn modelId="{7EB6508B-3BEA-44DD-BFFB-E44529BAE763}" type="presOf" srcId="{99170577-3212-4EF8-BA25-F4F0E5CA7435}" destId="{F4820E44-1C95-45F4-849F-CDC45ACB88AD}" srcOrd="0" destOrd="0" presId="urn:microsoft.com/office/officeart/2005/8/layout/vList2"/>
    <dgm:cxn modelId="{1BCCD797-7C48-40FD-86AF-31ACCA1A12B8}" type="presOf" srcId="{E2210878-0431-4347-BC1C-E1EEDFFCAC14}" destId="{90DFD7ED-0E1B-469E-BA61-D439F30519A8}" srcOrd="0" destOrd="0" presId="urn:microsoft.com/office/officeart/2005/8/layout/vList2"/>
    <dgm:cxn modelId="{BE04E9D2-E667-4169-9BFA-FA979A90D601}" srcId="{AF9A970C-BFE5-4834-9422-281ED55016AE}" destId="{F94252B5-6969-4080-9128-1852896A13DD}" srcOrd="0" destOrd="0" parTransId="{040D0CC7-AECA-40C9-9555-502813A5D99D}" sibTransId="{D1402993-6916-4B68-BCDB-E71086FCBD62}"/>
    <dgm:cxn modelId="{889711FB-FFD3-4742-A2FA-DD05E2754D6B}" srcId="{AF9A970C-BFE5-4834-9422-281ED55016AE}" destId="{99170577-3212-4EF8-BA25-F4F0E5CA7435}" srcOrd="3" destOrd="0" parTransId="{1D84E7D6-C465-43A0-A984-B9B7D81434DF}" sibTransId="{14824A34-1A48-4349-9DF9-56EC74B97002}"/>
    <dgm:cxn modelId="{AE4EE013-5A85-4814-A717-1C1C0D16D052}" type="presParOf" srcId="{B174CB7B-4C65-434C-AE26-12BAED25F24E}" destId="{C7179617-92BD-4D15-9736-0EBB9082FC50}" srcOrd="0" destOrd="0" presId="urn:microsoft.com/office/officeart/2005/8/layout/vList2"/>
    <dgm:cxn modelId="{5310584B-7664-4CA9-92FE-C324C62A6B65}" type="presParOf" srcId="{B174CB7B-4C65-434C-AE26-12BAED25F24E}" destId="{153D7FE3-CDA9-4DF7-A8B0-B277B31DEB4F}" srcOrd="1" destOrd="0" presId="urn:microsoft.com/office/officeart/2005/8/layout/vList2"/>
    <dgm:cxn modelId="{55255B12-61BB-4A25-BDC3-92685430266F}" type="presParOf" srcId="{B174CB7B-4C65-434C-AE26-12BAED25F24E}" destId="{AB86EABB-AEA8-497E-A922-D1B375884847}" srcOrd="2" destOrd="0" presId="urn:microsoft.com/office/officeart/2005/8/layout/vList2"/>
    <dgm:cxn modelId="{AC7F2C58-6338-4A2F-9513-BA2EB7EABC23}" type="presParOf" srcId="{B174CB7B-4C65-434C-AE26-12BAED25F24E}" destId="{53159AEC-0D28-4E80-8445-3EEFF4D8A9F7}" srcOrd="3" destOrd="0" presId="urn:microsoft.com/office/officeart/2005/8/layout/vList2"/>
    <dgm:cxn modelId="{044DD1A9-A758-42C9-BF5B-0E4DDAC8F8AA}" type="presParOf" srcId="{B174CB7B-4C65-434C-AE26-12BAED25F24E}" destId="{90DFD7ED-0E1B-469E-BA61-D439F30519A8}" srcOrd="4" destOrd="0" presId="urn:microsoft.com/office/officeart/2005/8/layout/vList2"/>
    <dgm:cxn modelId="{721AE45D-F809-4A5B-B907-6B4F1E782947}" type="presParOf" srcId="{B174CB7B-4C65-434C-AE26-12BAED25F24E}" destId="{7512CF96-21CA-46A5-BE01-E04ADC4B8816}" srcOrd="5" destOrd="0" presId="urn:microsoft.com/office/officeart/2005/8/layout/vList2"/>
    <dgm:cxn modelId="{8D13039C-3BF5-4363-A024-DED019C51C5C}" type="presParOf" srcId="{B174CB7B-4C65-434C-AE26-12BAED25F24E}" destId="{F4820E44-1C95-45F4-849F-CDC45ACB88AD}" srcOrd="6" destOrd="0" presId="urn:microsoft.com/office/officeart/2005/8/layout/vList2"/>
    <dgm:cxn modelId="{5452ABA8-CED1-46CD-BD15-B7C4571FED87}" type="presParOf" srcId="{B174CB7B-4C65-434C-AE26-12BAED25F24E}" destId="{5FB49432-4389-4E44-988B-9FAE0AB53233}" srcOrd="7" destOrd="0" presId="urn:microsoft.com/office/officeart/2005/8/layout/vList2"/>
    <dgm:cxn modelId="{B421B722-4845-4189-9E69-90106CDB1FDD}" type="presParOf" srcId="{B174CB7B-4C65-434C-AE26-12BAED25F24E}" destId="{01A8C134-AF44-4C3C-BFA7-BF7281F2E130}" srcOrd="8" destOrd="0" presId="urn:microsoft.com/office/officeart/2005/8/layout/vList2"/>
    <dgm:cxn modelId="{9C76AD08-848F-424A-9CF0-5CDD610650FF}" type="presParOf" srcId="{B174CB7B-4C65-434C-AE26-12BAED25F24E}" destId="{17AA4B92-08CB-45BA-B20F-C88FD8B285AA}" srcOrd="9" destOrd="0" presId="urn:microsoft.com/office/officeart/2005/8/layout/vList2"/>
    <dgm:cxn modelId="{A877C6C7-D207-4DEE-83EE-1EC540CE10F1}" type="presParOf" srcId="{B174CB7B-4C65-434C-AE26-12BAED25F24E}" destId="{A031096D-1D67-4104-92FD-01FB03451A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D2156-CEB2-4738-9A7E-4CF50719EC58}">
      <dsp:nvSpPr>
        <dsp:cNvPr id="0" name=""/>
        <dsp:cNvSpPr/>
      </dsp:nvSpPr>
      <dsp:spPr>
        <a:xfrm>
          <a:off x="913192" y="581813"/>
          <a:ext cx="726294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D9B29-194A-4EF0-B1CC-AF8F8B7727E8}">
      <dsp:nvSpPr>
        <dsp:cNvPr id="0" name=""/>
        <dsp:cNvSpPr/>
      </dsp:nvSpPr>
      <dsp:spPr>
        <a:xfrm>
          <a:off x="1683064" y="520840"/>
          <a:ext cx="83523" cy="156879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424A8-3011-4C0A-99D8-5E9ECE5CB368}">
      <dsp:nvSpPr>
        <dsp:cNvPr id="0" name=""/>
        <dsp:cNvSpPr/>
      </dsp:nvSpPr>
      <dsp:spPr>
        <a:xfrm>
          <a:off x="469429" y="228872"/>
          <a:ext cx="705953" cy="705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" tIns="27395" rIns="27395" bIns="27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</a:t>
          </a:r>
          <a:endParaRPr lang="en-US" sz="3300" kern="1200" dirty="0"/>
        </a:p>
      </dsp:txBody>
      <dsp:txXfrm>
        <a:off x="572813" y="332256"/>
        <a:ext cx="499185" cy="499185"/>
      </dsp:txXfrm>
    </dsp:sp>
    <dsp:sp modelId="{40DA0AEF-7B65-4BFC-919F-B604196EC39E}">
      <dsp:nvSpPr>
        <dsp:cNvPr id="0" name=""/>
        <dsp:cNvSpPr/>
      </dsp:nvSpPr>
      <dsp:spPr>
        <a:xfrm>
          <a:off x="5324" y="1100425"/>
          <a:ext cx="163416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05" tIns="165100" rIns="1289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Define </a:t>
          </a:r>
          <a:r>
            <a:rPr lang="en-US" sz="1100" kern="1200" dirty="0" err="1"/>
            <a:t>interprofessional</a:t>
          </a:r>
          <a:r>
            <a:rPr lang="en-US" sz="1100" kern="1200" dirty="0"/>
            <a:t> </a:t>
          </a:r>
          <a:r>
            <a:rPr lang="en-US" sz="1100" kern="1200" dirty="0" err="1"/>
            <a:t>educatin</a:t>
          </a:r>
          <a:r>
            <a:rPr lang="en-US" sz="1100" kern="1200" dirty="0"/>
            <a:t> (IPE)/ collaboration (C)</a:t>
          </a:r>
        </a:p>
      </dsp:txBody>
      <dsp:txXfrm>
        <a:off x="5324" y="1427257"/>
        <a:ext cx="1634162" cy="1638768"/>
      </dsp:txXfrm>
    </dsp:sp>
    <dsp:sp modelId="{30871A7A-A890-4E3D-9140-629E88E80D2C}">
      <dsp:nvSpPr>
        <dsp:cNvPr id="0" name=""/>
        <dsp:cNvSpPr/>
      </dsp:nvSpPr>
      <dsp:spPr>
        <a:xfrm>
          <a:off x="1821060" y="581813"/>
          <a:ext cx="1634162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814DC-A414-4CA5-B12D-9C58A0262106}">
      <dsp:nvSpPr>
        <dsp:cNvPr id="0" name=""/>
        <dsp:cNvSpPr/>
      </dsp:nvSpPr>
      <dsp:spPr>
        <a:xfrm>
          <a:off x="3498800" y="520840"/>
          <a:ext cx="83523" cy="156879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FD7A-2049-40DC-8D3B-CEAABDEECF24}">
      <dsp:nvSpPr>
        <dsp:cNvPr id="0" name=""/>
        <dsp:cNvSpPr/>
      </dsp:nvSpPr>
      <dsp:spPr>
        <a:xfrm>
          <a:off x="2285165" y="228872"/>
          <a:ext cx="705953" cy="7059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" tIns="27395" rIns="27395" bIns="27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</a:t>
          </a:r>
        </a:p>
      </dsp:txBody>
      <dsp:txXfrm>
        <a:off x="2388549" y="332256"/>
        <a:ext cx="499185" cy="499185"/>
      </dsp:txXfrm>
    </dsp:sp>
    <dsp:sp modelId="{914ECF25-ADE8-49A6-A998-860E1DDF18F9}">
      <dsp:nvSpPr>
        <dsp:cNvPr id="0" name=""/>
        <dsp:cNvSpPr/>
      </dsp:nvSpPr>
      <dsp:spPr>
        <a:xfrm>
          <a:off x="1821060" y="1100425"/>
          <a:ext cx="163416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05" tIns="165100" rIns="1289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Describe the basic competencies of IPE/C</a:t>
          </a:r>
        </a:p>
      </dsp:txBody>
      <dsp:txXfrm>
        <a:off x="1821060" y="1427257"/>
        <a:ext cx="1634162" cy="1638768"/>
      </dsp:txXfrm>
    </dsp:sp>
    <dsp:sp modelId="{309EBFAC-9520-4442-8025-B02720400127}">
      <dsp:nvSpPr>
        <dsp:cNvPr id="0" name=""/>
        <dsp:cNvSpPr/>
      </dsp:nvSpPr>
      <dsp:spPr>
        <a:xfrm>
          <a:off x="3636796" y="581813"/>
          <a:ext cx="1634162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E365C-8BD7-4056-BAE2-1EF99DA41F6C}">
      <dsp:nvSpPr>
        <dsp:cNvPr id="0" name=""/>
        <dsp:cNvSpPr/>
      </dsp:nvSpPr>
      <dsp:spPr>
        <a:xfrm>
          <a:off x="5314537" y="520840"/>
          <a:ext cx="83523" cy="156879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A1685-655D-4570-98AE-37E58AF9D743}">
      <dsp:nvSpPr>
        <dsp:cNvPr id="0" name=""/>
        <dsp:cNvSpPr/>
      </dsp:nvSpPr>
      <dsp:spPr>
        <a:xfrm>
          <a:off x="4100901" y="228872"/>
          <a:ext cx="705953" cy="705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" tIns="27395" rIns="27395" bIns="27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</a:t>
          </a:r>
        </a:p>
      </dsp:txBody>
      <dsp:txXfrm>
        <a:off x="4204285" y="332256"/>
        <a:ext cx="499185" cy="499185"/>
      </dsp:txXfrm>
    </dsp:sp>
    <dsp:sp modelId="{25B758C1-B20E-4862-9C61-4E89A408944E}">
      <dsp:nvSpPr>
        <dsp:cNvPr id="0" name=""/>
        <dsp:cNvSpPr/>
      </dsp:nvSpPr>
      <dsp:spPr>
        <a:xfrm>
          <a:off x="3636796" y="1100425"/>
          <a:ext cx="163416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05" tIns="165100" rIns="1289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 the methods and tools to implement IPE/C</a:t>
          </a:r>
        </a:p>
      </dsp:txBody>
      <dsp:txXfrm>
        <a:off x="3636796" y="1427257"/>
        <a:ext cx="1634162" cy="1638768"/>
      </dsp:txXfrm>
    </dsp:sp>
    <dsp:sp modelId="{63B1707E-769D-4320-A550-710493058E9A}">
      <dsp:nvSpPr>
        <dsp:cNvPr id="0" name=""/>
        <dsp:cNvSpPr/>
      </dsp:nvSpPr>
      <dsp:spPr>
        <a:xfrm>
          <a:off x="5452533" y="581813"/>
          <a:ext cx="1634162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11DCE-ECAB-40AC-AB40-D3D1A67179A8}">
      <dsp:nvSpPr>
        <dsp:cNvPr id="0" name=""/>
        <dsp:cNvSpPr/>
      </dsp:nvSpPr>
      <dsp:spPr>
        <a:xfrm>
          <a:off x="7130273" y="520840"/>
          <a:ext cx="83523" cy="15687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38C2D-92DA-4E86-81E9-8B5D7A730FBF}">
      <dsp:nvSpPr>
        <dsp:cNvPr id="0" name=""/>
        <dsp:cNvSpPr/>
      </dsp:nvSpPr>
      <dsp:spPr>
        <a:xfrm>
          <a:off x="5916637" y="228872"/>
          <a:ext cx="705953" cy="7059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" tIns="27395" rIns="27395" bIns="27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4</a:t>
          </a:r>
        </a:p>
      </dsp:txBody>
      <dsp:txXfrm>
        <a:off x="6020021" y="332256"/>
        <a:ext cx="499185" cy="499185"/>
      </dsp:txXfrm>
    </dsp:sp>
    <dsp:sp modelId="{17CF26DD-6F82-47EF-BA1A-B37A63CAFD36}">
      <dsp:nvSpPr>
        <dsp:cNvPr id="0" name=""/>
        <dsp:cNvSpPr/>
      </dsp:nvSpPr>
      <dsp:spPr>
        <a:xfrm>
          <a:off x="5452533" y="1100425"/>
          <a:ext cx="163416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05" tIns="165100" rIns="1289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 the opportunities for using IPE/C to improve </a:t>
          </a:r>
          <a:r>
            <a:rPr lang="en-US" sz="1100" kern="1200" dirty="0" err="1"/>
            <a:t>interprofessional</a:t>
          </a:r>
          <a:r>
            <a:rPr lang="en-US" sz="1100" kern="1200" dirty="0"/>
            <a:t> collaboration.</a:t>
          </a:r>
        </a:p>
      </dsp:txBody>
      <dsp:txXfrm>
        <a:off x="5452533" y="1427257"/>
        <a:ext cx="1634162" cy="1638768"/>
      </dsp:txXfrm>
    </dsp:sp>
    <dsp:sp modelId="{A0127D04-ECF8-438B-BCE3-17A9F641B5BA}">
      <dsp:nvSpPr>
        <dsp:cNvPr id="0" name=""/>
        <dsp:cNvSpPr/>
      </dsp:nvSpPr>
      <dsp:spPr>
        <a:xfrm>
          <a:off x="7268269" y="581813"/>
          <a:ext cx="1634162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38A2-B31B-4A51-B1FE-69ADE0A77201}">
      <dsp:nvSpPr>
        <dsp:cNvPr id="0" name=""/>
        <dsp:cNvSpPr/>
      </dsp:nvSpPr>
      <dsp:spPr>
        <a:xfrm>
          <a:off x="8946009" y="520840"/>
          <a:ext cx="83523" cy="15687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E870C-DC89-4EFF-A8E6-19537525699B}">
      <dsp:nvSpPr>
        <dsp:cNvPr id="0" name=""/>
        <dsp:cNvSpPr/>
      </dsp:nvSpPr>
      <dsp:spPr>
        <a:xfrm>
          <a:off x="7732373" y="228872"/>
          <a:ext cx="705953" cy="7059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" tIns="27395" rIns="27395" bIns="27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5</a:t>
          </a:r>
        </a:p>
      </dsp:txBody>
      <dsp:txXfrm>
        <a:off x="7835757" y="332256"/>
        <a:ext cx="499185" cy="499185"/>
      </dsp:txXfrm>
    </dsp:sp>
    <dsp:sp modelId="{78552F2A-2685-4590-9A4C-D66BD4560D3B}">
      <dsp:nvSpPr>
        <dsp:cNvPr id="0" name=""/>
        <dsp:cNvSpPr/>
      </dsp:nvSpPr>
      <dsp:spPr>
        <a:xfrm>
          <a:off x="7268269" y="1100425"/>
          <a:ext cx="163416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05" tIns="165100" rIns="1289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Appreciate the importance of interprofessional collaboration for reducing harm to patients</a:t>
          </a:r>
        </a:p>
      </dsp:txBody>
      <dsp:txXfrm>
        <a:off x="7268269" y="1427257"/>
        <a:ext cx="1634162" cy="1638768"/>
      </dsp:txXfrm>
    </dsp:sp>
    <dsp:sp modelId="{1B478AB9-809A-4FA3-8841-1FFFCBDC5984}">
      <dsp:nvSpPr>
        <dsp:cNvPr id="0" name=""/>
        <dsp:cNvSpPr/>
      </dsp:nvSpPr>
      <dsp:spPr>
        <a:xfrm>
          <a:off x="9084005" y="581812"/>
          <a:ext cx="817081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7ACB-882A-42D9-A75E-206EC9C6D595}">
      <dsp:nvSpPr>
        <dsp:cNvPr id="0" name=""/>
        <dsp:cNvSpPr/>
      </dsp:nvSpPr>
      <dsp:spPr>
        <a:xfrm>
          <a:off x="9548109" y="228872"/>
          <a:ext cx="705953" cy="705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" tIns="27395" rIns="27395" bIns="27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</a:t>
          </a:r>
        </a:p>
      </dsp:txBody>
      <dsp:txXfrm>
        <a:off x="9651493" y="332256"/>
        <a:ext cx="499185" cy="499185"/>
      </dsp:txXfrm>
    </dsp:sp>
    <dsp:sp modelId="{516137BC-63D5-41CC-A853-47A1D9693E2E}">
      <dsp:nvSpPr>
        <dsp:cNvPr id="0" name=""/>
        <dsp:cNvSpPr/>
      </dsp:nvSpPr>
      <dsp:spPr>
        <a:xfrm>
          <a:off x="9084005" y="1100425"/>
          <a:ext cx="163416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05" tIns="165100" rIns="1289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Participate in an activity to explain how IPE/C work</a:t>
          </a:r>
        </a:p>
      </dsp:txBody>
      <dsp:txXfrm>
        <a:off x="9084005" y="1427257"/>
        <a:ext cx="1634162" cy="1638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9617-92BD-4D15-9736-0EBB9082FC50}">
      <dsp:nvSpPr>
        <dsp:cNvPr id="0" name=""/>
        <dsp:cNvSpPr/>
      </dsp:nvSpPr>
      <dsp:spPr>
        <a:xfrm>
          <a:off x="0" y="2872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Increased efficiency</a:t>
          </a:r>
        </a:p>
      </dsp:txBody>
      <dsp:txXfrm>
        <a:off x="26273" y="54995"/>
        <a:ext cx="10005853" cy="485654"/>
      </dsp:txXfrm>
    </dsp:sp>
    <dsp:sp modelId="{AB86EABB-AEA8-497E-A922-D1B375884847}">
      <dsp:nvSpPr>
        <dsp:cNvPr id="0" name=""/>
        <dsp:cNvSpPr/>
      </dsp:nvSpPr>
      <dsp:spPr>
        <a:xfrm>
          <a:off x="0" y="63316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Improve employee morale, increases inter-staff support</a:t>
          </a:r>
        </a:p>
      </dsp:txBody>
      <dsp:txXfrm>
        <a:off x="26273" y="659435"/>
        <a:ext cx="10005853" cy="485654"/>
      </dsp:txXfrm>
    </dsp:sp>
    <dsp:sp modelId="{90DFD7ED-0E1B-469E-BA61-D439F30519A8}">
      <dsp:nvSpPr>
        <dsp:cNvPr id="0" name=""/>
        <dsp:cNvSpPr/>
      </dsp:nvSpPr>
      <dsp:spPr>
        <a:xfrm>
          <a:off x="0" y="123760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Fosters creativity, ideas</a:t>
          </a:r>
        </a:p>
      </dsp:txBody>
      <dsp:txXfrm>
        <a:off x="26273" y="1263875"/>
        <a:ext cx="10005853" cy="485654"/>
      </dsp:txXfrm>
    </dsp:sp>
    <dsp:sp modelId="{F4820E44-1C95-45F4-849F-CDC45ACB88AD}">
      <dsp:nvSpPr>
        <dsp:cNvPr id="0" name=""/>
        <dsp:cNvSpPr/>
      </dsp:nvSpPr>
      <dsp:spPr>
        <a:xfrm>
          <a:off x="0" y="184204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Reduced competition &amp; conflict, better conflict resolution</a:t>
          </a:r>
        </a:p>
      </dsp:txBody>
      <dsp:txXfrm>
        <a:off x="26273" y="1868315"/>
        <a:ext cx="10005853" cy="485654"/>
      </dsp:txXfrm>
    </dsp:sp>
    <dsp:sp modelId="{01A8C134-AF44-4C3C-BFA7-BF7281F2E130}">
      <dsp:nvSpPr>
        <dsp:cNvPr id="0" name=""/>
        <dsp:cNvSpPr/>
      </dsp:nvSpPr>
      <dsp:spPr>
        <a:xfrm>
          <a:off x="0" y="244648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Better clinical outcomes, cost-effectiveness, safety</a:t>
          </a:r>
        </a:p>
      </dsp:txBody>
      <dsp:txXfrm>
        <a:off x="26273" y="2472755"/>
        <a:ext cx="10005853" cy="485654"/>
      </dsp:txXfrm>
    </dsp:sp>
    <dsp:sp modelId="{A031096D-1D67-4104-92FD-01FB03451ABC}">
      <dsp:nvSpPr>
        <dsp:cNvPr id="0" name=""/>
        <dsp:cNvSpPr/>
      </dsp:nvSpPr>
      <dsp:spPr>
        <a:xfrm>
          <a:off x="0" y="305092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Facilitated collaborative projects</a:t>
          </a:r>
        </a:p>
      </dsp:txBody>
      <dsp:txXfrm>
        <a:off x="26273" y="3077195"/>
        <a:ext cx="10005853" cy="485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9617-92BD-4D15-9736-0EBB9082FC50}">
      <dsp:nvSpPr>
        <dsp:cNvPr id="0" name=""/>
        <dsp:cNvSpPr/>
      </dsp:nvSpPr>
      <dsp:spPr>
        <a:xfrm>
          <a:off x="0" y="2872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It Empowers Team Members</a:t>
          </a:r>
          <a:endParaRPr lang="en-US" sz="2300" kern="1200"/>
        </a:p>
      </dsp:txBody>
      <dsp:txXfrm>
        <a:off x="26273" y="54995"/>
        <a:ext cx="10005853" cy="485654"/>
      </dsp:txXfrm>
    </dsp:sp>
    <dsp:sp modelId="{AB86EABB-AEA8-497E-A922-D1B375884847}">
      <dsp:nvSpPr>
        <dsp:cNvPr id="0" name=""/>
        <dsp:cNvSpPr/>
      </dsp:nvSpPr>
      <dsp:spPr>
        <a:xfrm>
          <a:off x="0" y="63316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It Closes Communication Gaps</a:t>
          </a:r>
          <a:endParaRPr lang="en-US" sz="2300" kern="1200"/>
        </a:p>
      </dsp:txBody>
      <dsp:txXfrm>
        <a:off x="26273" y="659435"/>
        <a:ext cx="10005853" cy="485654"/>
      </dsp:txXfrm>
    </dsp:sp>
    <dsp:sp modelId="{90DFD7ED-0E1B-469E-BA61-D439F30519A8}">
      <dsp:nvSpPr>
        <dsp:cNvPr id="0" name=""/>
        <dsp:cNvSpPr/>
      </dsp:nvSpPr>
      <dsp:spPr>
        <a:xfrm>
          <a:off x="0" y="123760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It Enables Comprehensive Patient Care</a:t>
          </a:r>
          <a:endParaRPr lang="en-US" sz="2300" kern="1200"/>
        </a:p>
      </dsp:txBody>
      <dsp:txXfrm>
        <a:off x="26273" y="1263875"/>
        <a:ext cx="10005853" cy="485654"/>
      </dsp:txXfrm>
    </dsp:sp>
    <dsp:sp modelId="{F4820E44-1C95-45F4-849F-CDC45ACB88AD}">
      <dsp:nvSpPr>
        <dsp:cNvPr id="0" name=""/>
        <dsp:cNvSpPr/>
      </dsp:nvSpPr>
      <dsp:spPr>
        <a:xfrm>
          <a:off x="0" y="184204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It Minimizes Readmission Rates</a:t>
          </a:r>
          <a:endParaRPr lang="en-US" sz="2300" kern="1200"/>
        </a:p>
      </dsp:txBody>
      <dsp:txXfrm>
        <a:off x="26273" y="1868315"/>
        <a:ext cx="10005853" cy="485654"/>
      </dsp:txXfrm>
    </dsp:sp>
    <dsp:sp modelId="{01A8C134-AF44-4C3C-BFA7-BF7281F2E130}">
      <dsp:nvSpPr>
        <dsp:cNvPr id="0" name=""/>
        <dsp:cNvSpPr/>
      </dsp:nvSpPr>
      <dsp:spPr>
        <a:xfrm>
          <a:off x="0" y="244648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It Promotes a Team Mentality</a:t>
          </a:r>
          <a:endParaRPr lang="en-US" sz="2300" kern="1200"/>
        </a:p>
      </dsp:txBody>
      <dsp:txXfrm>
        <a:off x="26273" y="2472755"/>
        <a:ext cx="10005853" cy="485654"/>
      </dsp:txXfrm>
    </dsp:sp>
    <dsp:sp modelId="{A031096D-1D67-4104-92FD-01FB03451ABC}">
      <dsp:nvSpPr>
        <dsp:cNvPr id="0" name=""/>
        <dsp:cNvSpPr/>
      </dsp:nvSpPr>
      <dsp:spPr>
        <a:xfrm>
          <a:off x="0" y="3050922"/>
          <a:ext cx="100583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It Promotes Patient-Centered Care</a:t>
          </a:r>
          <a:endParaRPr lang="en-US" sz="2300" kern="1200"/>
        </a:p>
      </dsp:txBody>
      <dsp:txXfrm>
        <a:off x="26273" y="3077195"/>
        <a:ext cx="10005853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C03A-182D-469F-A59A-88B633365636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562D-752C-4992-9A88-DB9A15CE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Education takes our students through these same domains…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8857-9852-47CA-B07B-E94B80BDB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3562D-752C-4992-9A88-DB9A15CE3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IPE Is not just a curriculum or a course for our students;</a:t>
            </a:r>
            <a:r>
              <a:rPr lang="en-US" baseline="0" dirty="0"/>
              <a:t> it is a methodology that changes who we interact together- whether in the clinical, educational, or research settings.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ECE91-2AE0-2A4C-A768-4D2B7E8A36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z_gIWP3y5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Q-HH5tapzo" TargetMode="External"/><Relationship Id="rId2" Type="http://schemas.openxmlformats.org/officeDocument/2006/relationships/hyperlink" Target="https://youtu.be/jO6anVZ0Jx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91A3-4610-4EA8-B8EC-420F8ADF4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err="1"/>
              <a:t>Interprofessional</a:t>
            </a:r>
            <a:r>
              <a:rPr lang="en-US" sz="6600" dirty="0"/>
              <a:t> education &amp;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5AAE2-D14B-4AB2-99C0-BB0FE541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34" y="4468030"/>
            <a:ext cx="2314597" cy="23145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E62646-7C1C-4829-B542-EDDC78739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0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56B4-B4A8-4A99-8E27-02539FE9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93541"/>
          </a:xfrm>
        </p:spPr>
        <p:txBody>
          <a:bodyPr>
            <a:normAutofit fontScale="90000"/>
          </a:bodyPr>
          <a:lstStyle/>
          <a:p>
            <a:r>
              <a:rPr lang="en-US" dirty="0"/>
              <a:t>Values and ethics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BA69-F762-4309-B012-C033C7E4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73707"/>
            <a:ext cx="10058400" cy="554099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VE1.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Place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the interests of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patients and populations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at the center of </a:t>
            </a:r>
            <a:r>
              <a:rPr lang="en-US" altLang="en-US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interprofessional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health care delivery.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VE2.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Respect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the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dignity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privacy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of patients while maintaining confidentiality in the delivery of team-based care.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VE3.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Embrace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the cultural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diversity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and individual differences that characterize patients, populations, and the health care team.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VE4.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Respect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the unique cultures, values, roles/responsibilities, and expertise of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other health professions.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VE5.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Work in cooperation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with those who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receive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care, those who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provide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care, and others who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contribute to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or support the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of prevention and health services.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VE6.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Develop a trusting relationship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with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patients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families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and other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team members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VE7. Demonstrate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high standards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ethical conduct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and quality of care in one</a:t>
            </a:r>
            <a:r>
              <a:rPr lang="ja-JP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 contributions to team-based care. </a:t>
            </a:r>
            <a:endParaRPr lang="en-US" altLang="en-US" b="1" kern="0" dirty="0">
              <a:solidFill>
                <a:prstClr val="black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VE8.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Manage ethical dilemmas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 to </a:t>
            </a:r>
            <a:r>
              <a:rPr lang="en-US" altLang="en-US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interprofessional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patient/ population centered care situations.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VE9.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Act with honesty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and integrity in relationships with patients, families, and other team members.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VE10. </a:t>
            </a:r>
            <a:r>
              <a:rPr lang="en-US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Maintain competence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 one</a:t>
            </a:r>
            <a:r>
              <a:rPr lang="ja-JP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 own profession appropriate to  </a:t>
            </a:r>
            <a:r>
              <a:rPr lang="en-US" alt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scope of practice.</a:t>
            </a:r>
          </a:p>
        </p:txBody>
      </p:sp>
    </p:spTree>
    <p:extLst>
      <p:ext uri="{BB962C8B-B14F-4D97-AF65-F5344CB8AC3E}">
        <p14:creationId xmlns:p14="http://schemas.microsoft.com/office/powerpoint/2010/main" val="365173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7D13-6ADD-496B-9103-74E6CF39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Competency Domains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D2EB-3613-4A54-AADA-3498DE5D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62618"/>
            <a:ext cx="10058400" cy="3219519"/>
          </a:xfrm>
        </p:spPr>
        <p:txBody>
          <a:bodyPr/>
          <a:lstStyle/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en-US" kern="0" dirty="0">
              <a:solidFill>
                <a:srgbClr val="000000"/>
              </a:solidFill>
              <a:latin typeface="Verdana"/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1" kern="0" dirty="0">
                <a:solidFill>
                  <a:srgbClr val="C00000"/>
                </a:solidFill>
                <a:latin typeface="Verdana"/>
                <a:ea typeface="MS PGothic" panose="020B0600070205080204" pitchFamily="34" charset="-128"/>
              </a:rPr>
              <a:t>Roles/Responsibilities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Use the knowledge of one</a:t>
            </a:r>
            <a:r>
              <a:rPr lang="ja-JP" altLang="en-US" sz="2400" kern="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’</a:t>
            </a:r>
            <a:r>
              <a:rPr lang="en-US" altLang="ja-JP" sz="2400" kern="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s own role and those of other professions to appropriately assess and address the health care needs of the patients and populations served</a:t>
            </a:r>
            <a:endParaRPr lang="en-US" altLang="en-US" sz="2400" kern="0" dirty="0">
              <a:solidFill>
                <a:srgbClr val="000000"/>
              </a:solidFill>
              <a:latin typeface="Verdana"/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81FF0-860A-49D3-8836-1C874207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569" y="4072181"/>
            <a:ext cx="505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IPEC. Core Competencies for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Interprofessional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Collaborative Practice. May 2011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CEA18-7193-49AE-A57B-44F45157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831468"/>
            <a:ext cx="3911600" cy="29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5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1610-FCB4-4FAE-8A89-778D8ED6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98258"/>
          </a:xfrm>
        </p:spPr>
        <p:txBody>
          <a:bodyPr>
            <a:normAutofit fontScale="90000"/>
          </a:bodyPr>
          <a:lstStyle/>
          <a:p>
            <a:r>
              <a:rPr lang="en-US" dirty="0"/>
              <a:t>Roles and responsibilities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C4231-0E25-4A80-B553-2255F314D81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69848" y="1382324"/>
            <a:ext cx="10058400" cy="53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RR1.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 one</a:t>
            </a:r>
            <a:r>
              <a:rPr lang="ja-JP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roles and responsibilities clearly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patients, families, and other professionals. 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RR2.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one</a:t>
            </a:r>
            <a:r>
              <a:rPr lang="ja-JP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limitations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skills, knowledge, and abilities.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RR3.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diverse healthcare professionals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complement one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own professional expertise, as well as associated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resources, to develop strategies to meet specific patient care needs. 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RR4.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roles and responsibilities of other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providers and how the team works together to provide care. 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RR5. Use the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scope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knowledge, skills,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abilities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available health professionals and healthcare workers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that is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safe, timely, efficient, effective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equitable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RR6. Communicate with team members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clarify each member</a:t>
            </a:r>
            <a:r>
              <a:rPr lang="ja-JP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executing components of a treatment plan or public health intervention. 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RR7.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 interdependent relationships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other professions to improve care and advance learning. 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RR8. Engage in continuous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and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interprofessional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team performance. </a:t>
            </a:r>
          </a:p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RR9. Use unique and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abilities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members of the team to optimize patient care.</a:t>
            </a:r>
          </a:p>
        </p:txBody>
      </p:sp>
    </p:spTree>
    <p:extLst>
      <p:ext uri="{BB962C8B-B14F-4D97-AF65-F5344CB8AC3E}">
        <p14:creationId xmlns:p14="http://schemas.microsoft.com/office/powerpoint/2010/main" val="16275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F8DF-1A0B-4138-80C7-84036AA1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Competency Domains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77CF20-ADC6-4146-BE13-79D2E49A8161}"/>
              </a:ext>
            </a:extLst>
          </p:cNvPr>
          <p:cNvSpPr txBox="1">
            <a:spLocks/>
          </p:cNvSpPr>
          <p:nvPr/>
        </p:nvSpPr>
        <p:spPr bwMode="auto">
          <a:xfrm>
            <a:off x="1066800" y="2017776"/>
            <a:ext cx="10058400" cy="40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Interprofessional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 Communication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Communicate with patients, families, communities, and other health professionals in a responsive and responsible manner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anose="020B0600070205080204" pitchFamily="34" charset="-12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B3FFF6D-FDB7-4A19-9BEF-ABB3FC77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676" y="3732738"/>
            <a:ext cx="505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IPEC. Core Competencies for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Interprofessional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Collaborative Practice. May 2011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8254F-E80B-450B-9515-25DC1A31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89" y="4053413"/>
            <a:ext cx="3529890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7E8A-3903-40AF-9E18-A5AF5324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7440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C776-BFBE-4FB0-A246-A35CC3118F2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69848" y="1370778"/>
            <a:ext cx="10058400" cy="54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/>
              <a:t>CC1. Choose </a:t>
            </a:r>
            <a:r>
              <a:rPr lang="en-US" altLang="en-US" sz="1800" b="1" dirty="0">
                <a:solidFill>
                  <a:srgbClr val="C00000"/>
                </a:solidFill>
              </a:rPr>
              <a:t>effective communication tools and techniques</a:t>
            </a:r>
            <a:r>
              <a:rPr lang="en-US" altLang="en-US" sz="1800" b="1" dirty="0"/>
              <a:t>, including information systems and communication technologies, to facilitate discussions and interactions that enhance team function. </a:t>
            </a:r>
          </a:p>
          <a:p>
            <a:pPr eaLnBrk="1" hangingPunct="1"/>
            <a:r>
              <a:rPr lang="en-US" altLang="en-US" sz="1800" b="1" dirty="0"/>
              <a:t>CC2. Organize and </a:t>
            </a:r>
            <a:r>
              <a:rPr lang="en-US" altLang="en-US" sz="1800" b="1" dirty="0">
                <a:solidFill>
                  <a:srgbClr val="C00000"/>
                </a:solidFill>
              </a:rPr>
              <a:t>communicate information </a:t>
            </a:r>
            <a:r>
              <a:rPr lang="en-US" altLang="en-US" sz="1800" b="1" dirty="0"/>
              <a:t>with patients, families, and healthcare team members in a form that is </a:t>
            </a:r>
            <a:r>
              <a:rPr lang="en-US" altLang="en-US" sz="1800" b="1" dirty="0">
                <a:solidFill>
                  <a:srgbClr val="C00000"/>
                </a:solidFill>
              </a:rPr>
              <a:t>understandable,</a:t>
            </a:r>
            <a:r>
              <a:rPr lang="en-US" altLang="en-US" sz="1800" b="1" dirty="0"/>
              <a:t> avoiding discipline-specific terminology when possible. </a:t>
            </a:r>
          </a:p>
          <a:p>
            <a:pPr eaLnBrk="1" hangingPunct="1"/>
            <a:r>
              <a:rPr lang="en-US" altLang="en-US" sz="1800" b="1" dirty="0"/>
              <a:t>CC3. Express one</a:t>
            </a:r>
            <a:r>
              <a:rPr lang="ja-JP" altLang="en-US" sz="1800" b="1" dirty="0"/>
              <a:t>’</a:t>
            </a:r>
            <a:r>
              <a:rPr lang="en-US" altLang="ja-JP" sz="1800" b="1" dirty="0"/>
              <a:t>s </a:t>
            </a:r>
            <a:r>
              <a:rPr lang="en-US" altLang="ja-JP" sz="1800" b="1" dirty="0">
                <a:solidFill>
                  <a:srgbClr val="C00000"/>
                </a:solidFill>
              </a:rPr>
              <a:t>knowledge and opinions</a:t>
            </a:r>
            <a:r>
              <a:rPr lang="en-US" altLang="ja-JP" sz="1800" b="1" dirty="0"/>
              <a:t> to team members involved in</a:t>
            </a:r>
            <a:r>
              <a:rPr lang="en-US" altLang="en-US" sz="1800" b="1" dirty="0"/>
              <a:t> patient care with </a:t>
            </a:r>
            <a:r>
              <a:rPr lang="en-US" altLang="en-US" sz="1800" b="1" dirty="0">
                <a:solidFill>
                  <a:srgbClr val="C00000"/>
                </a:solidFill>
              </a:rPr>
              <a:t>confidence, clarity, and respect</a:t>
            </a:r>
            <a:r>
              <a:rPr lang="en-US" altLang="en-US" sz="1800" b="1" dirty="0"/>
              <a:t>, working to ensure common understanding of information and treatment and care decisions. </a:t>
            </a:r>
          </a:p>
          <a:p>
            <a:pPr eaLnBrk="1" hangingPunct="1"/>
            <a:r>
              <a:rPr lang="en-US" altLang="en-US" sz="1800" b="1" dirty="0"/>
              <a:t>CC4. </a:t>
            </a:r>
            <a:r>
              <a:rPr lang="en-US" altLang="en-US" sz="1800" b="1" dirty="0">
                <a:solidFill>
                  <a:srgbClr val="C00000"/>
                </a:solidFill>
              </a:rPr>
              <a:t>Listen actively</a:t>
            </a:r>
            <a:r>
              <a:rPr lang="en-US" altLang="en-US" sz="1800" b="1" dirty="0"/>
              <a:t>, and encourage ideas and opinions of other team members. </a:t>
            </a:r>
          </a:p>
          <a:p>
            <a:pPr eaLnBrk="1" hangingPunct="1"/>
            <a:r>
              <a:rPr lang="en-US" altLang="en-US" sz="1800" b="1" dirty="0"/>
              <a:t>CC5. Give </a:t>
            </a:r>
            <a:r>
              <a:rPr lang="en-US" altLang="en-US" sz="1800" b="1" dirty="0">
                <a:solidFill>
                  <a:srgbClr val="C00000"/>
                </a:solidFill>
              </a:rPr>
              <a:t>timely</a:t>
            </a:r>
            <a:r>
              <a:rPr lang="en-US" altLang="en-US" sz="1800" b="1" dirty="0"/>
              <a:t>, </a:t>
            </a:r>
            <a:r>
              <a:rPr lang="en-US" altLang="en-US" sz="1800" b="1" dirty="0">
                <a:solidFill>
                  <a:srgbClr val="C00000"/>
                </a:solidFill>
              </a:rPr>
              <a:t>sensitive</a:t>
            </a:r>
            <a:r>
              <a:rPr lang="en-US" altLang="en-US" sz="1800" b="1" dirty="0"/>
              <a:t>, </a:t>
            </a:r>
            <a:r>
              <a:rPr lang="en-US" altLang="en-US" sz="1800" b="1" dirty="0">
                <a:solidFill>
                  <a:srgbClr val="C00000"/>
                </a:solidFill>
              </a:rPr>
              <a:t>instructive feedback </a:t>
            </a:r>
            <a:r>
              <a:rPr lang="en-US" altLang="en-US" sz="1800" b="1" dirty="0"/>
              <a:t>to others about their performance on the team, </a:t>
            </a:r>
            <a:r>
              <a:rPr lang="en-US" altLang="en-US" sz="1800" b="1" dirty="0">
                <a:solidFill>
                  <a:srgbClr val="C00000"/>
                </a:solidFill>
              </a:rPr>
              <a:t>responding respectfully </a:t>
            </a:r>
            <a:r>
              <a:rPr lang="en-US" altLang="en-US" sz="1800" b="1" dirty="0"/>
              <a:t>as a team member to feedback from others. </a:t>
            </a:r>
          </a:p>
          <a:p>
            <a:pPr eaLnBrk="1" hangingPunct="1"/>
            <a:r>
              <a:rPr lang="en-US" altLang="en-US" sz="1800" b="1" dirty="0"/>
              <a:t>CC6. Use </a:t>
            </a:r>
            <a:r>
              <a:rPr lang="en-US" altLang="en-US" sz="1800" b="1" dirty="0">
                <a:solidFill>
                  <a:srgbClr val="C00000"/>
                </a:solidFill>
              </a:rPr>
              <a:t>respectful language </a:t>
            </a:r>
            <a:r>
              <a:rPr lang="en-US" altLang="en-US" sz="1800" b="1" dirty="0"/>
              <a:t>appropriate for a given difficult situation, crucial conversation, or </a:t>
            </a:r>
            <a:r>
              <a:rPr lang="en-US" altLang="en-US" sz="1800" b="1" dirty="0" err="1"/>
              <a:t>interprofessional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rgbClr val="C00000"/>
                </a:solidFill>
              </a:rPr>
              <a:t>conflict</a:t>
            </a:r>
            <a:r>
              <a:rPr lang="en-US" altLang="en-US" sz="1800" b="1" dirty="0"/>
              <a:t>. </a:t>
            </a:r>
          </a:p>
          <a:p>
            <a:pPr eaLnBrk="1" hangingPunct="1"/>
            <a:r>
              <a:rPr lang="en-US" altLang="en-US" sz="1800" b="1" dirty="0"/>
              <a:t>CC7. </a:t>
            </a:r>
            <a:r>
              <a:rPr lang="en-US" altLang="en-US" sz="1800" b="1" dirty="0">
                <a:solidFill>
                  <a:srgbClr val="C00000"/>
                </a:solidFill>
              </a:rPr>
              <a:t>Recognize how one</a:t>
            </a:r>
            <a:r>
              <a:rPr lang="ja-JP" altLang="en-US" sz="1800" b="1" dirty="0">
                <a:solidFill>
                  <a:srgbClr val="C00000"/>
                </a:solidFill>
              </a:rPr>
              <a:t>’</a:t>
            </a:r>
            <a:r>
              <a:rPr lang="en-US" altLang="ja-JP" sz="1800" b="1" dirty="0">
                <a:solidFill>
                  <a:srgbClr val="C00000"/>
                </a:solidFill>
              </a:rPr>
              <a:t>s own uniqueness</a:t>
            </a:r>
            <a:r>
              <a:rPr lang="en-US" altLang="ja-JP" sz="1800" b="1" dirty="0"/>
              <a:t>, including experience level, </a:t>
            </a:r>
            <a:r>
              <a:rPr lang="en-US" altLang="en-US" sz="1800" b="1" dirty="0"/>
              <a:t>expertise, culture, power, and hierarchy within the healthcare team, contributes to </a:t>
            </a:r>
            <a:r>
              <a:rPr lang="en-US" altLang="en-US" sz="1800" b="1" dirty="0">
                <a:solidFill>
                  <a:srgbClr val="C00000"/>
                </a:solidFill>
              </a:rPr>
              <a:t>effective communication, conflict resolution</a:t>
            </a:r>
            <a:r>
              <a:rPr lang="en-US" altLang="en-US" sz="1800" b="1" dirty="0"/>
              <a:t>, and </a:t>
            </a:r>
            <a:r>
              <a:rPr lang="en-US" altLang="en-US" sz="1800" b="1" dirty="0">
                <a:solidFill>
                  <a:srgbClr val="C00000"/>
                </a:solidFill>
              </a:rPr>
              <a:t>positive </a:t>
            </a:r>
            <a:r>
              <a:rPr lang="en-US" altLang="en-US" sz="1800" b="1" dirty="0" err="1">
                <a:solidFill>
                  <a:srgbClr val="C00000"/>
                </a:solidFill>
              </a:rPr>
              <a:t>interprofessional</a:t>
            </a:r>
            <a:r>
              <a:rPr lang="en-US" altLang="en-US" sz="1800" b="1" dirty="0">
                <a:solidFill>
                  <a:srgbClr val="C00000"/>
                </a:solidFill>
              </a:rPr>
              <a:t> </a:t>
            </a:r>
            <a:r>
              <a:rPr lang="en-US" altLang="en-US" sz="1800" b="1" dirty="0"/>
              <a:t>working relationships .</a:t>
            </a:r>
          </a:p>
          <a:p>
            <a:pPr eaLnBrk="1" hangingPunct="1"/>
            <a:r>
              <a:rPr lang="en-US" altLang="en-US" sz="1800" b="1" dirty="0"/>
              <a:t>CC8. Communicate consistently the </a:t>
            </a:r>
            <a:r>
              <a:rPr lang="en-US" altLang="en-US" sz="1800" b="1" dirty="0">
                <a:solidFill>
                  <a:srgbClr val="C00000"/>
                </a:solidFill>
              </a:rPr>
              <a:t>importance of teamwork </a:t>
            </a:r>
            <a:r>
              <a:rPr lang="en-US" altLang="en-US" sz="1800" b="1" dirty="0"/>
              <a:t>in patient-centered and community focused care.</a:t>
            </a:r>
          </a:p>
        </p:txBody>
      </p:sp>
    </p:spTree>
    <p:extLst>
      <p:ext uri="{BB962C8B-B14F-4D97-AF65-F5344CB8AC3E}">
        <p14:creationId xmlns:p14="http://schemas.microsoft.com/office/powerpoint/2010/main" val="6273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F8DF-1A0B-4138-80C7-84036AA1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5966"/>
            <a:ext cx="10058400" cy="1609344"/>
          </a:xfrm>
        </p:spPr>
        <p:txBody>
          <a:bodyPr/>
          <a:lstStyle/>
          <a:p>
            <a:r>
              <a:rPr lang="en-US" altLang="en-US" dirty="0"/>
              <a:t>Competency Domains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77CF20-ADC6-4146-BE13-79D2E49A8161}"/>
              </a:ext>
            </a:extLst>
          </p:cNvPr>
          <p:cNvSpPr txBox="1">
            <a:spLocks/>
          </p:cNvSpPr>
          <p:nvPr/>
        </p:nvSpPr>
        <p:spPr bwMode="auto">
          <a:xfrm>
            <a:off x="1069848" y="1518248"/>
            <a:ext cx="10058400" cy="40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Teams and Teamwork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Apply relationship-building values and the principles of team dynamics to perform effectively in different teams roles.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481F6-7349-4795-A7AD-4AA44DED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15" y="2889734"/>
            <a:ext cx="6550200" cy="38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7AF5-A9A3-402B-9EC2-E3746461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0" y="75194"/>
            <a:ext cx="10459508" cy="934735"/>
          </a:xfrm>
        </p:spPr>
        <p:txBody>
          <a:bodyPr/>
          <a:lstStyle/>
          <a:p>
            <a:r>
              <a:rPr lang="en-US" dirty="0"/>
              <a:t>Teams and teamwork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7481D-3855-483C-A783-FAC4461B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932" y="-36678"/>
            <a:ext cx="2519888" cy="18862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2FDB0-D8C3-4BB6-A2BA-40BFDC245D6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0376" y="1030552"/>
            <a:ext cx="11109277" cy="56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/>
              <a:t>TT1. Describe the process of </a:t>
            </a:r>
            <a:r>
              <a:rPr lang="en-US" altLang="en-US" sz="1800" b="1" dirty="0">
                <a:solidFill>
                  <a:srgbClr val="C00000"/>
                </a:solidFill>
              </a:rPr>
              <a:t>team development </a:t>
            </a:r>
            <a:r>
              <a:rPr lang="en-US" altLang="en-US" sz="1800" b="1" dirty="0"/>
              <a:t>and the </a:t>
            </a:r>
            <a:r>
              <a:rPr lang="en-US" altLang="en-US" sz="1800" b="1" dirty="0">
                <a:solidFill>
                  <a:srgbClr val="C00000"/>
                </a:solidFill>
              </a:rPr>
              <a:t>roles</a:t>
            </a:r>
            <a:r>
              <a:rPr lang="en-US" altLang="en-US" sz="1800" b="1" dirty="0"/>
              <a:t> and </a:t>
            </a:r>
            <a:r>
              <a:rPr lang="en-US" altLang="en-US" sz="1800" b="1" dirty="0">
                <a:solidFill>
                  <a:srgbClr val="C00000"/>
                </a:solidFill>
              </a:rPr>
              <a:t>practices</a:t>
            </a:r>
            <a:r>
              <a:rPr lang="en-US" altLang="en-US" sz="1800" b="1" dirty="0"/>
              <a:t> of effective teams. </a:t>
            </a:r>
          </a:p>
          <a:p>
            <a:pPr eaLnBrk="1" hangingPunct="1"/>
            <a:r>
              <a:rPr lang="en-US" altLang="en-US" sz="1800" b="1" dirty="0"/>
              <a:t>TT2. Develop </a:t>
            </a:r>
            <a:r>
              <a:rPr lang="en-US" altLang="en-US" sz="1800" b="1" dirty="0">
                <a:solidFill>
                  <a:srgbClr val="C00000"/>
                </a:solidFill>
              </a:rPr>
              <a:t>consensus on the ethical principles </a:t>
            </a:r>
            <a:r>
              <a:rPr lang="en-US" altLang="en-US" sz="1800" b="1" dirty="0"/>
              <a:t>to guide all aspects of patient care and team work. </a:t>
            </a:r>
          </a:p>
          <a:p>
            <a:pPr eaLnBrk="1" hangingPunct="1"/>
            <a:r>
              <a:rPr lang="en-US" altLang="en-US" sz="1800" b="1" dirty="0"/>
              <a:t>TT3. Engage other health professionals in </a:t>
            </a:r>
            <a:r>
              <a:rPr lang="en-US" altLang="en-US" sz="1800" b="1" dirty="0">
                <a:solidFill>
                  <a:srgbClr val="C00000"/>
                </a:solidFill>
              </a:rPr>
              <a:t>shared patient-centered problem-solving</a:t>
            </a:r>
            <a:r>
              <a:rPr lang="en-US" altLang="en-US" sz="1800" b="1" dirty="0"/>
              <a:t>. </a:t>
            </a:r>
          </a:p>
          <a:p>
            <a:pPr eaLnBrk="1" hangingPunct="1"/>
            <a:r>
              <a:rPr lang="en-US" altLang="en-US" sz="1800" b="1" dirty="0"/>
              <a:t>TT4. Integrate the </a:t>
            </a:r>
            <a:r>
              <a:rPr lang="en-US" altLang="en-US" sz="1800" b="1" dirty="0">
                <a:solidFill>
                  <a:srgbClr val="C00000"/>
                </a:solidFill>
              </a:rPr>
              <a:t>knowledge and experience </a:t>
            </a:r>
            <a:r>
              <a:rPr lang="en-US" altLang="en-US" sz="1800" b="1" dirty="0"/>
              <a:t>of other professions, appropriate to the specific care situation to inform care decisions, while respecting patient and community values and priorities/ preferences for care. </a:t>
            </a:r>
          </a:p>
          <a:p>
            <a:pPr eaLnBrk="1" hangingPunct="1"/>
            <a:r>
              <a:rPr lang="en-US" altLang="en-US" sz="1800" b="1" dirty="0"/>
              <a:t>TT5. Apply</a:t>
            </a:r>
            <a:r>
              <a:rPr lang="en-US" altLang="en-US" sz="1800" b="1" dirty="0">
                <a:solidFill>
                  <a:srgbClr val="C00000"/>
                </a:solidFill>
              </a:rPr>
              <a:t> leadership </a:t>
            </a:r>
            <a:r>
              <a:rPr lang="en-US" altLang="en-US" sz="1800" b="1" dirty="0"/>
              <a:t>practices that </a:t>
            </a:r>
            <a:r>
              <a:rPr lang="en-US" altLang="en-US" sz="1800" b="1" dirty="0">
                <a:solidFill>
                  <a:srgbClr val="C00000"/>
                </a:solidFill>
              </a:rPr>
              <a:t>support collaborative </a:t>
            </a:r>
            <a:r>
              <a:rPr lang="en-US" altLang="en-US" sz="1800" b="1" dirty="0"/>
              <a:t>practice and team effectiveness. </a:t>
            </a:r>
          </a:p>
          <a:p>
            <a:pPr eaLnBrk="1" hangingPunct="1"/>
            <a:r>
              <a:rPr lang="en-US" altLang="en-US" sz="1800" b="1" dirty="0"/>
              <a:t>TT6. Engage self and others to constructively </a:t>
            </a:r>
            <a:r>
              <a:rPr lang="en-US" altLang="en-US" sz="1800" b="1" dirty="0">
                <a:solidFill>
                  <a:srgbClr val="C00000"/>
                </a:solidFill>
              </a:rPr>
              <a:t>manage disagreements </a:t>
            </a:r>
            <a:r>
              <a:rPr lang="en-US" altLang="en-US" sz="1800" b="1" dirty="0"/>
              <a:t>about </a:t>
            </a:r>
            <a:r>
              <a:rPr lang="en-US" altLang="en-US" sz="1800" b="1" dirty="0">
                <a:solidFill>
                  <a:srgbClr val="C00000"/>
                </a:solidFill>
              </a:rPr>
              <a:t>values, roles, goals, and actions </a:t>
            </a:r>
            <a:r>
              <a:rPr lang="en-US" altLang="en-US" sz="1800" b="1" dirty="0"/>
              <a:t>that arise among healthcare professionals and with patients and families. </a:t>
            </a:r>
          </a:p>
          <a:p>
            <a:pPr eaLnBrk="1" hangingPunct="1"/>
            <a:r>
              <a:rPr lang="en-US" altLang="en-US" sz="1800" b="1" dirty="0"/>
              <a:t>TT7. </a:t>
            </a:r>
            <a:r>
              <a:rPr lang="en-US" altLang="en-US" sz="1800" b="1" dirty="0">
                <a:solidFill>
                  <a:srgbClr val="C00000"/>
                </a:solidFill>
              </a:rPr>
              <a:t>Share accountability </a:t>
            </a:r>
            <a:r>
              <a:rPr lang="en-US" altLang="en-US" sz="1800" b="1" dirty="0"/>
              <a:t>with other </a:t>
            </a:r>
            <a:r>
              <a:rPr lang="en-US" altLang="en-US" sz="1800" b="1" dirty="0">
                <a:solidFill>
                  <a:srgbClr val="C00000"/>
                </a:solidFill>
              </a:rPr>
              <a:t>professions, patients, and communities </a:t>
            </a:r>
            <a:r>
              <a:rPr lang="en-US" altLang="en-US" sz="1800" b="1" dirty="0"/>
              <a:t>for outcomes relevant to prevention and health care. </a:t>
            </a:r>
          </a:p>
          <a:p>
            <a:pPr eaLnBrk="1" hangingPunct="1"/>
            <a:r>
              <a:rPr lang="en-US" altLang="en-US" sz="1800" b="1" dirty="0"/>
              <a:t>TT8. </a:t>
            </a:r>
            <a:r>
              <a:rPr lang="en-US" altLang="en-US" sz="1800" b="1" dirty="0">
                <a:solidFill>
                  <a:srgbClr val="C00000"/>
                </a:solidFill>
              </a:rPr>
              <a:t>Reflect</a:t>
            </a:r>
            <a:r>
              <a:rPr lang="en-US" altLang="en-US" sz="1800" b="1" dirty="0"/>
              <a:t> on</a:t>
            </a:r>
            <a:r>
              <a:rPr lang="en-US" altLang="en-US" sz="1800" b="1" dirty="0">
                <a:solidFill>
                  <a:srgbClr val="C00000"/>
                </a:solidFill>
              </a:rPr>
              <a:t> individual </a:t>
            </a:r>
            <a:r>
              <a:rPr lang="en-US" altLang="en-US" sz="1800" b="1" dirty="0"/>
              <a:t>and </a:t>
            </a:r>
            <a:r>
              <a:rPr lang="en-US" altLang="en-US" sz="1800" b="1" dirty="0">
                <a:solidFill>
                  <a:srgbClr val="C00000"/>
                </a:solidFill>
              </a:rPr>
              <a:t>team</a:t>
            </a:r>
            <a:r>
              <a:rPr lang="en-US" altLang="en-US" sz="1800" b="1" dirty="0"/>
              <a:t> performance for individual, as well as team, performance improvement. </a:t>
            </a:r>
          </a:p>
          <a:p>
            <a:pPr eaLnBrk="1" hangingPunct="1"/>
            <a:r>
              <a:rPr lang="en-US" altLang="en-US" sz="1800" b="1" dirty="0"/>
              <a:t>TT9. Use </a:t>
            </a:r>
            <a:r>
              <a:rPr lang="en-US" altLang="en-US" sz="1800" b="1" dirty="0">
                <a:solidFill>
                  <a:srgbClr val="C00000"/>
                </a:solidFill>
              </a:rPr>
              <a:t>process improvement strategies </a:t>
            </a:r>
            <a:r>
              <a:rPr lang="en-US" altLang="en-US" sz="1800" b="1" dirty="0"/>
              <a:t>to increase the effectiveness of </a:t>
            </a:r>
            <a:r>
              <a:rPr lang="en-US" altLang="en-US" sz="1800" b="1" dirty="0" err="1"/>
              <a:t>interprofessional</a:t>
            </a:r>
            <a:r>
              <a:rPr lang="en-US" altLang="en-US" sz="1800" b="1" dirty="0"/>
              <a:t> teamwork and team-based care. </a:t>
            </a:r>
          </a:p>
          <a:p>
            <a:pPr eaLnBrk="1" hangingPunct="1"/>
            <a:r>
              <a:rPr lang="en-US" altLang="en-US" sz="1800" b="1" dirty="0"/>
              <a:t>TT10. </a:t>
            </a:r>
            <a:r>
              <a:rPr lang="en-US" altLang="en-US" sz="1800" b="1" dirty="0">
                <a:solidFill>
                  <a:srgbClr val="C00000"/>
                </a:solidFill>
              </a:rPr>
              <a:t>Use available evidence </a:t>
            </a:r>
            <a:r>
              <a:rPr lang="en-US" altLang="en-US" sz="1800" b="1" dirty="0"/>
              <a:t>to inform effective teamwork &amp; team-based practices. </a:t>
            </a:r>
          </a:p>
          <a:p>
            <a:pPr eaLnBrk="1" hangingPunct="1"/>
            <a:r>
              <a:rPr lang="en-US" altLang="en-US" sz="1800" b="1" dirty="0"/>
              <a:t>TT11. </a:t>
            </a:r>
            <a:r>
              <a:rPr lang="en-US" altLang="en-US" sz="1800" b="1" dirty="0">
                <a:solidFill>
                  <a:srgbClr val="C00000"/>
                </a:solidFill>
              </a:rPr>
              <a:t>Perform effectively on teams </a:t>
            </a:r>
            <a:r>
              <a:rPr lang="en-US" altLang="en-US" sz="1800" b="1" dirty="0"/>
              <a:t>and in different team roles in various settings.</a:t>
            </a:r>
            <a:endParaRPr lang="en-US" altLang="en-US" sz="1800" dirty="0"/>
          </a:p>
          <a:p>
            <a:pPr eaLnBrk="1" hangingPunct="1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373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B97F-9931-4E24-A41C-1629CF35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0995-BB22-46A9-B024-7E619B06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https://youtu.be/5z_gIWP3y5I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30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7" y="1292679"/>
            <a:ext cx="8708571" cy="487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22" dirty="0"/>
              <a:t>HOW we interact together improves quality of outcomes in all environments.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SC_829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b="13992"/>
          <a:stretch/>
        </p:blipFill>
        <p:spPr>
          <a:xfrm rot="20977608">
            <a:off x="1982625" y="4169496"/>
            <a:ext cx="2781905" cy="218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57" y="3321486"/>
            <a:ext cx="3135791" cy="147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0954311">
            <a:off x="2470865" y="3705741"/>
            <a:ext cx="1868043" cy="362704"/>
          </a:xfrm>
          <a:prstGeom prst="rect">
            <a:avLst/>
          </a:prstGeom>
          <a:noFill/>
        </p:spPr>
        <p:txBody>
          <a:bodyPr wrap="square" lIns="16296" tIns="8148" rIns="16296" bIns="8148" rtlCol="0">
            <a:spAutoFit/>
          </a:bodyPr>
          <a:lstStyle/>
          <a:p>
            <a:r>
              <a:rPr lang="en-US" sz="2250" dirty="0"/>
              <a:t>Clinical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8381" y="4842630"/>
            <a:ext cx="2607196" cy="362704"/>
          </a:xfrm>
          <a:prstGeom prst="rect">
            <a:avLst/>
          </a:prstGeom>
          <a:noFill/>
        </p:spPr>
        <p:txBody>
          <a:bodyPr wrap="square" lIns="16296" tIns="8148" rIns="16296" bIns="8148" rtlCol="0">
            <a:spAutoFit/>
          </a:bodyPr>
          <a:lstStyle/>
          <a:p>
            <a:r>
              <a:rPr lang="en-US" sz="2250" dirty="0"/>
              <a:t>Educational</a:t>
            </a:r>
          </a:p>
        </p:txBody>
      </p:sp>
      <p:sp>
        <p:nvSpPr>
          <p:cNvPr id="9" name="TextBox 8"/>
          <p:cNvSpPr txBox="1"/>
          <p:nvPr/>
        </p:nvSpPr>
        <p:spPr>
          <a:xfrm rot="642041">
            <a:off x="8310102" y="4234522"/>
            <a:ext cx="1572381" cy="362704"/>
          </a:xfrm>
          <a:prstGeom prst="rect">
            <a:avLst/>
          </a:prstGeom>
          <a:noFill/>
        </p:spPr>
        <p:txBody>
          <a:bodyPr wrap="square" lIns="16296" tIns="8148" rIns="16296" bIns="8148" rtlCol="0">
            <a:spAutoFit/>
          </a:bodyPr>
          <a:lstStyle/>
          <a:p>
            <a:r>
              <a:rPr lang="en-US" sz="2250" dirty="0"/>
              <a:t>Research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886">
            <a:off x="6746923" y="4538909"/>
            <a:ext cx="3461463" cy="163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56910" y="1"/>
            <a:ext cx="617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2017 Office of Interprofessional Education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0005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054610-C169-4606-8B98-CBD64931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147712"/>
            <a:ext cx="10551473" cy="991774"/>
          </a:xfrm>
        </p:spPr>
        <p:txBody>
          <a:bodyPr>
            <a:normAutofit fontScale="90000"/>
          </a:bodyPr>
          <a:lstStyle/>
          <a:p>
            <a:br>
              <a:rPr lang="en-US" sz="4900" dirty="0"/>
            </a:br>
            <a:r>
              <a:rPr lang="en-US" sz="4900" dirty="0">
                <a:solidFill>
                  <a:schemeClr val="bg1"/>
                </a:solidFill>
              </a:rPr>
              <a:t>methods and tools </a:t>
            </a:r>
            <a:r>
              <a:rPr lang="en-US" sz="4900" dirty="0"/>
              <a:t>to implement IPE/C</a:t>
            </a:r>
            <a:br>
              <a:rPr lang="en-US" sz="4900" dirty="0"/>
            </a:b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FB5A6C8-FA7F-410E-B310-5DCE1ED1C5FD}"/>
              </a:ext>
            </a:extLst>
          </p:cNvPr>
          <p:cNvSpPr txBox="1">
            <a:spLocks/>
          </p:cNvSpPr>
          <p:nvPr/>
        </p:nvSpPr>
        <p:spPr>
          <a:xfrm>
            <a:off x="897571" y="941519"/>
            <a:ext cx="3314350" cy="576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Student-delivered lectures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Simulation-based education </a:t>
            </a:r>
          </a:p>
          <a:p>
            <a:pPr>
              <a:buClr>
                <a:schemeClr val="bg1"/>
              </a:buClr>
            </a:pPr>
            <a:r>
              <a:rPr lang="en-US" sz="2800" dirty="0" err="1">
                <a:solidFill>
                  <a:schemeClr val="bg1"/>
                </a:solidFill>
              </a:rPr>
              <a:t>Interprofessional</a:t>
            </a:r>
            <a:r>
              <a:rPr lang="en-US" sz="2800" dirty="0">
                <a:solidFill>
                  <a:schemeClr val="bg1"/>
                </a:solidFill>
              </a:rPr>
              <a:t> training ward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Student-delivered lectures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Health promotion activities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Health promotion activities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D6681EB-6E0C-41D0-9D6B-D6FD0B1AD407}"/>
              </a:ext>
            </a:extLst>
          </p:cNvPr>
          <p:cNvSpPr txBox="1">
            <a:spLocks/>
          </p:cNvSpPr>
          <p:nvPr/>
        </p:nvSpPr>
        <p:spPr>
          <a:xfrm>
            <a:off x="4972309" y="1139487"/>
            <a:ext cx="6611794" cy="5718513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Clinical anatomy course where nursing students will be taught by medical students</a:t>
            </a:r>
          </a:p>
          <a:p>
            <a:r>
              <a:rPr lang="en-US" sz="2400" dirty="0"/>
              <a:t>Patient-care scenarios using a high-fidelity patient simulator</a:t>
            </a:r>
          </a:p>
          <a:p>
            <a:r>
              <a:rPr lang="en-US" sz="2400" dirty="0"/>
              <a:t>Real-life clinical training in IPE training wards in hospitals under professional supervision</a:t>
            </a:r>
          </a:p>
          <a:p>
            <a:r>
              <a:rPr lang="en-US" sz="2400" dirty="0"/>
              <a:t>Pharmacy students deliver case-based lectures to health professional students </a:t>
            </a:r>
          </a:p>
          <a:p>
            <a:r>
              <a:rPr lang="en-US" sz="2400" dirty="0"/>
              <a:t>Students collaborate to develop and deliver healthy-living modules to school students</a:t>
            </a:r>
          </a:p>
          <a:p>
            <a:r>
              <a:rPr lang="en-US" sz="2400" dirty="0"/>
              <a:t>Students form an </a:t>
            </a:r>
            <a:r>
              <a:rPr lang="en-US" sz="2400" dirty="0" err="1"/>
              <a:t>interprofessional</a:t>
            </a:r>
            <a:r>
              <a:rPr lang="en-US" sz="2400" dirty="0"/>
              <a:t> and collaborative team for dissemination of nutrition/exercise knowledge</a:t>
            </a:r>
          </a:p>
        </p:txBody>
      </p:sp>
    </p:spTree>
    <p:extLst>
      <p:ext uri="{BB962C8B-B14F-4D97-AF65-F5344CB8AC3E}">
        <p14:creationId xmlns:p14="http://schemas.microsoft.com/office/powerpoint/2010/main" val="10778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5FB4329C-BF98-421E-8A0D-43A2CF95E1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CDC6B8-20F2-4C8D-8599-EC572C0BFF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42043-9755-451A-9341-6461ADE858E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78B448-7425-4C0D-8AB4-8955D67C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08728"/>
            <a:ext cx="10058400" cy="1522993"/>
          </a:xfrm>
        </p:spPr>
        <p:txBody>
          <a:bodyPr>
            <a:normAutofit/>
          </a:bodyPr>
          <a:lstStyle/>
          <a:p>
            <a:r>
              <a:rPr lang="en-US" sz="6000" dirty="0"/>
              <a:t>Objectives </a:t>
            </a:r>
          </a:p>
        </p:txBody>
      </p:sp>
      <p:graphicFrame>
        <p:nvGraphicFramePr>
          <p:cNvPr id="3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583937"/>
              </p:ext>
            </p:extLst>
          </p:nvPr>
        </p:nvGraphicFramePr>
        <p:xfrm>
          <a:off x="643466" y="2184642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837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066C89-42FB-4624-9AFE-3A31B36491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DEBCE9-2D93-4FDB-BECA-0A6ECFB3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opportunities for using IPE/C to improve patient’s care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6A76D9-D2B1-4AD6-BFA3-A88C428E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Community-based related activities</a:t>
            </a:r>
          </a:p>
          <a:p>
            <a:pPr lvl="1"/>
            <a:r>
              <a:rPr lang="en-US" sz="2600" b="1" dirty="0"/>
              <a:t>Service learning: </a:t>
            </a:r>
          </a:p>
          <a:p>
            <a:pPr lvl="2"/>
            <a:r>
              <a:rPr lang="en-US" sz="2600" dirty="0"/>
              <a:t>Students teams up and identify a community partner (</a:t>
            </a:r>
            <a:r>
              <a:rPr lang="en-US" sz="2600" dirty="0">
                <a:solidFill>
                  <a:srgbClr val="C00000"/>
                </a:solidFill>
              </a:rPr>
              <a:t>nursing home, Rehab center, </a:t>
            </a:r>
            <a:r>
              <a:rPr lang="en-US" sz="2600" dirty="0" err="1">
                <a:solidFill>
                  <a:srgbClr val="C00000"/>
                </a:solidFill>
              </a:rPr>
              <a:t>etc</a:t>
            </a:r>
            <a:r>
              <a:rPr lang="en-US" sz="2600" dirty="0"/>
              <a:t>) and conduct a community project</a:t>
            </a:r>
          </a:p>
          <a:p>
            <a:pPr lvl="1"/>
            <a:r>
              <a:rPr lang="en-US" sz="2600" b="1" dirty="0"/>
              <a:t>Health campaigns  </a:t>
            </a:r>
          </a:p>
          <a:p>
            <a:pPr lvl="1"/>
            <a:r>
              <a:rPr lang="en-US" sz="2600" b="1" dirty="0"/>
              <a:t>Screening programs</a:t>
            </a:r>
          </a:p>
          <a:p>
            <a:pPr lvl="1"/>
            <a:r>
              <a:rPr lang="en-US" sz="2600" b="1" dirty="0"/>
              <a:t>Free- or Mobile clinic (e.g. in Hajj)</a:t>
            </a:r>
          </a:p>
          <a:p>
            <a:pPr lvl="1"/>
            <a:r>
              <a:rPr lang="en-US" sz="2600" b="1" dirty="0"/>
              <a:t>Extracurricular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3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4E727-A0B0-4229-A4B0-9DCFD2D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opportunities for using IPE/C to improve patient’s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B018-61F9-4E31-B712-9ECBE76A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Experiential training programs</a:t>
            </a:r>
          </a:p>
          <a:p>
            <a:pPr lvl="1"/>
            <a:r>
              <a:rPr lang="en-US" sz="2800" b="1" dirty="0"/>
              <a:t>Clinical Sessions during internship</a:t>
            </a:r>
          </a:p>
          <a:p>
            <a:pPr lvl="1"/>
            <a:r>
              <a:rPr lang="en-US" sz="2800" b="1" dirty="0" err="1"/>
              <a:t>Interprofessional</a:t>
            </a:r>
            <a:r>
              <a:rPr lang="en-US" sz="2800" b="1" dirty="0"/>
              <a:t> clinical rounds</a:t>
            </a:r>
          </a:p>
          <a:p>
            <a:pPr lvl="1"/>
            <a:r>
              <a:rPr lang="en-US" sz="2800" b="1" dirty="0" err="1"/>
              <a:t>Interprofessional</a:t>
            </a:r>
            <a:r>
              <a:rPr lang="en-US" sz="2800" b="1" dirty="0"/>
              <a:t> ambulatory clinics:</a:t>
            </a:r>
          </a:p>
          <a:p>
            <a:pPr lvl="2"/>
            <a:r>
              <a:rPr lang="en-US" sz="2800" dirty="0"/>
              <a:t>Students team up and assigned a real patient from outpatient clinic</a:t>
            </a:r>
          </a:p>
          <a:p>
            <a:pPr lvl="1"/>
            <a:r>
              <a:rPr lang="en-US" sz="2800" b="1" dirty="0"/>
              <a:t>Case presentations</a:t>
            </a:r>
          </a:p>
          <a:p>
            <a:pPr lvl="1"/>
            <a:r>
              <a:rPr lang="en-US" sz="2800" b="1" dirty="0"/>
              <a:t>Case studies</a:t>
            </a:r>
          </a:p>
          <a:p>
            <a:pPr lvl="1"/>
            <a:r>
              <a:rPr lang="en-US" sz="2800" b="1" dirty="0"/>
              <a:t>Journal clubs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9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F6255-B509-4DE1-A385-B6737893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3701"/>
            <a:ext cx="10058400" cy="1609344"/>
          </a:xfrm>
        </p:spPr>
        <p:txBody>
          <a:bodyPr/>
          <a:lstStyle/>
          <a:p>
            <a:r>
              <a:rPr lang="en-US" dirty="0"/>
              <a:t>Is IPE/C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6AA8-6B9C-419A-81CA-BA71A406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3045"/>
            <a:ext cx="10058400" cy="4349155"/>
          </a:xfrm>
        </p:spPr>
        <p:txBody>
          <a:bodyPr>
            <a:normAutofit/>
          </a:bodyPr>
          <a:lstStyle/>
          <a:p>
            <a:r>
              <a:rPr lang="en-US" sz="2800" dirty="0"/>
              <a:t>In </a:t>
            </a:r>
            <a:r>
              <a:rPr lang="en-US" sz="2800" b="1" dirty="0">
                <a:solidFill>
                  <a:srgbClr val="C00000"/>
                </a:solidFill>
              </a:rPr>
              <a:t>2006</a:t>
            </a:r>
            <a:r>
              <a:rPr lang="en-US" sz="2800" dirty="0"/>
              <a:t>, the Joint Commission on Accreditation of Health Care Organization reported that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70% of medical errors </a:t>
            </a:r>
            <a:r>
              <a:rPr lang="en-US" sz="2800" dirty="0"/>
              <a:t>were caused by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u="sng" dirty="0"/>
              <a:t>lack of communication between team members.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8CB6-D326-41B7-87F8-AA09C76E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21" y="3945113"/>
            <a:ext cx="4913312" cy="28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8AF50-1C93-42B6-94DA-611CB829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9" b="13380"/>
          <a:stretch/>
        </p:blipFill>
        <p:spPr>
          <a:xfrm>
            <a:off x="6421586" y="-114522"/>
            <a:ext cx="3729579" cy="22473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FD711E9-7F79-40A9-8D9E-4AE293C154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16365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152334" cy="1551986"/>
          </a:xfrm>
        </p:spPr>
        <p:txBody>
          <a:bodyPr>
            <a:normAutofit/>
          </a:bodyPr>
          <a:lstStyle/>
          <a:p>
            <a:r>
              <a:rPr lang="en-US"/>
              <a:t>Benefits of 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1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8AF50-1C93-42B6-94DA-611CB829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9" b="13380"/>
          <a:stretch/>
        </p:blipFill>
        <p:spPr>
          <a:xfrm>
            <a:off x="6421586" y="-114522"/>
            <a:ext cx="3729579" cy="22473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FD711E9-7F79-40A9-8D9E-4AE293C154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152334" cy="1551986"/>
          </a:xfrm>
        </p:spPr>
        <p:txBody>
          <a:bodyPr>
            <a:normAutofit/>
          </a:bodyPr>
          <a:lstStyle/>
          <a:p>
            <a:r>
              <a:rPr lang="en-US"/>
              <a:t>Benefits of 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C345-1B3B-444F-8970-B70D1EA2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168E-7C35-4EC9-B877-B604F622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https://youtu.be/jO6anVZ0JxA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/>
              <a:t>Or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https://youtu.be/sQ-HH5tapzo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29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AF58-4A01-4363-AA3F-98E3A162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 of IPE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B970B0-60FA-449F-896F-97EEF0374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1" y="3504692"/>
            <a:ext cx="4243037" cy="2831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59617-2E7E-476A-95A0-B1E0F354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6" y="3504692"/>
            <a:ext cx="4243037" cy="28317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CA9F7D-75A9-44A0-A890-0586F26E8213}"/>
              </a:ext>
            </a:extLst>
          </p:cNvPr>
          <p:cNvSpPr/>
          <p:nvPr/>
        </p:nvSpPr>
        <p:spPr>
          <a:xfrm>
            <a:off x="8695110" y="2880272"/>
            <a:ext cx="2049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(WHO 2010).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31CDE-B0AA-452C-B41B-33E2268044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50" t="23060" b="17104"/>
          <a:stretch/>
        </p:blipFill>
        <p:spPr>
          <a:xfrm>
            <a:off x="9250017" y="543151"/>
            <a:ext cx="2889487" cy="21544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2E9F2-EA2C-4429-8FA9-070E8F9C2161}"/>
              </a:ext>
            </a:extLst>
          </p:cNvPr>
          <p:cNvSpPr txBox="1">
            <a:spLocks/>
          </p:cNvSpPr>
          <p:nvPr/>
        </p:nvSpPr>
        <p:spPr>
          <a:xfrm>
            <a:off x="2152650" y="1494535"/>
            <a:ext cx="7886700" cy="1884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dirty="0"/>
              <a:t>Learners from two or more professions learn </a:t>
            </a:r>
            <a:r>
              <a:rPr lang="en-US" sz="3200" dirty="0">
                <a:solidFill>
                  <a:srgbClr val="C00000"/>
                </a:solidFill>
              </a:rPr>
              <a:t>about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from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with</a:t>
            </a:r>
            <a:r>
              <a:rPr lang="en-US" sz="3200" dirty="0"/>
              <a:t> each other to enable effective collaboration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864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toy people&#10;&#10;Description generated with high confidence">
            <a:extLst>
              <a:ext uri="{FF2B5EF4-FFF2-40B4-BE49-F238E27FC236}">
                <a16:creationId xmlns:a16="http://schemas.microsoft.com/office/drawing/2014/main" id="{9239C2D6-0BC4-46F7-80D2-CFD87EE9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0" y="1794266"/>
            <a:ext cx="4770473" cy="434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0EFCF-63CA-4EA6-B011-7FB566F6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Definition of Interprofessional collaboration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EF97-9C37-4DDF-8455-0D8970A1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5344205" cy="405079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3200" dirty="0"/>
              <a:t>When </a:t>
            </a:r>
            <a:r>
              <a:rPr lang="en-US" altLang="en-US" sz="3200" dirty="0">
                <a:solidFill>
                  <a:srgbClr val="C00000"/>
                </a:solidFill>
              </a:rPr>
              <a:t>multiple</a:t>
            </a:r>
            <a:r>
              <a:rPr lang="en-US" altLang="en-US" sz="3200" dirty="0"/>
              <a:t> health workers </a:t>
            </a:r>
          </a:p>
          <a:p>
            <a:pPr lvl="1"/>
            <a:r>
              <a:rPr lang="en-US" altLang="en-US" sz="3200" dirty="0"/>
              <a:t>from </a:t>
            </a:r>
            <a:r>
              <a:rPr lang="en-US" altLang="en-US" sz="3200" dirty="0">
                <a:solidFill>
                  <a:srgbClr val="C00000"/>
                </a:solidFill>
              </a:rPr>
              <a:t>different</a:t>
            </a:r>
            <a:r>
              <a:rPr lang="en-US" altLang="en-US" sz="3200" dirty="0"/>
              <a:t> professional backgrounds </a:t>
            </a:r>
          </a:p>
          <a:p>
            <a:pPr lvl="1"/>
            <a:r>
              <a:rPr lang="en-US" altLang="en-US" sz="3200" dirty="0">
                <a:solidFill>
                  <a:srgbClr val="C00000"/>
                </a:solidFill>
              </a:rPr>
              <a:t>work together </a:t>
            </a:r>
            <a:r>
              <a:rPr lang="en-US" altLang="en-US" sz="3200" dirty="0"/>
              <a:t>with </a:t>
            </a:r>
            <a:r>
              <a:rPr lang="en-US" altLang="en-US" sz="3200" dirty="0">
                <a:solidFill>
                  <a:srgbClr val="C00000"/>
                </a:solidFill>
              </a:rPr>
              <a:t>patients, families, [careers]</a:t>
            </a:r>
            <a:r>
              <a:rPr lang="en-US" altLang="en-US" sz="3200" dirty="0"/>
              <a:t>, and </a:t>
            </a:r>
            <a:r>
              <a:rPr lang="en-US" altLang="en-US" sz="3200" dirty="0">
                <a:solidFill>
                  <a:srgbClr val="C00000"/>
                </a:solidFill>
              </a:rPr>
              <a:t>communities</a:t>
            </a:r>
            <a:r>
              <a:rPr lang="en-US" altLang="en-US" sz="3200" dirty="0"/>
              <a:t> </a:t>
            </a:r>
          </a:p>
          <a:p>
            <a:pPr lvl="1"/>
            <a:r>
              <a:rPr lang="en-US" altLang="en-US" sz="3200" dirty="0"/>
              <a:t>to deliver the highest quality of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5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503FA-E994-4796-970C-5803DB4C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7" r="9555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C8E9D-B57E-4561-9657-73FDE17F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4AD6-A2C7-4BD4-A7FB-0815093B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en-US" sz="3200" dirty="0"/>
              <a:t>“It is no longer enough for health workers to be </a:t>
            </a:r>
            <a:r>
              <a:rPr lang="en-US" sz="3200" dirty="0">
                <a:solidFill>
                  <a:srgbClr val="C00000"/>
                </a:solidFill>
              </a:rPr>
              <a:t>professional</a:t>
            </a:r>
            <a:r>
              <a:rPr lang="en-US" sz="3200" dirty="0"/>
              <a:t>.  In the current global climate, health workers also need to be </a:t>
            </a:r>
            <a:r>
              <a:rPr lang="en-US" sz="3200" dirty="0" err="1">
                <a:solidFill>
                  <a:srgbClr val="C00000"/>
                </a:solidFill>
              </a:rPr>
              <a:t>interprofessional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r>
              <a:rPr lang="en-US" sz="3200" dirty="0"/>
              <a:t>”</a:t>
            </a:r>
            <a:r>
              <a:rPr lang="en-US" dirty="0"/>
              <a:t>				                                                                             			~ WHO,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9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palatta\Desktop\male and femal mds.jpg">
            <a:extLst>
              <a:ext uri="{FF2B5EF4-FFF2-40B4-BE49-F238E27FC236}">
                <a16:creationId xmlns:a16="http://schemas.microsoft.com/office/drawing/2014/main" id="{58C48A32-37CB-41B6-AD09-110AFD2E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969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apalatta\Desktop\cartoon-dentist-006.jpg">
            <a:extLst>
              <a:ext uri="{FF2B5EF4-FFF2-40B4-BE49-F238E27FC236}">
                <a16:creationId xmlns:a16="http://schemas.microsoft.com/office/drawing/2014/main" id="{508AF593-EFCE-4EB1-A691-EDFCBE5B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49576"/>
            <a:ext cx="22955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apalatta\Desktop\Pharmacist.png">
            <a:extLst>
              <a:ext uri="{FF2B5EF4-FFF2-40B4-BE49-F238E27FC236}">
                <a16:creationId xmlns:a16="http://schemas.microsoft.com/office/drawing/2014/main" id="{2BCE0EFC-DBE3-4F8D-955F-AFAB9270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3703638"/>
            <a:ext cx="2470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Users\apalatta\Desktop\MightyMale4.png">
            <a:extLst>
              <a:ext uri="{FF2B5EF4-FFF2-40B4-BE49-F238E27FC236}">
                <a16:creationId xmlns:a16="http://schemas.microsoft.com/office/drawing/2014/main" id="{E2A0FB58-696C-4ED8-ABEF-20E0F5C5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81000"/>
            <a:ext cx="3019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E65C24-8900-4A88-9ECD-78B7ED3D2ECC}"/>
              </a:ext>
            </a:extLst>
          </p:cNvPr>
          <p:cNvCxnSpPr/>
          <p:nvPr/>
        </p:nvCxnSpPr>
        <p:spPr>
          <a:xfrm>
            <a:off x="2057400" y="26670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A6270-B7DC-4415-A83F-81AC4A2B531E}"/>
              </a:ext>
            </a:extLst>
          </p:cNvPr>
          <p:cNvCxnSpPr/>
          <p:nvPr/>
        </p:nvCxnSpPr>
        <p:spPr>
          <a:xfrm>
            <a:off x="6553200" y="596900"/>
            <a:ext cx="0" cy="207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47C7C-A08C-41CF-A41C-BBC52F4EFD52}"/>
              </a:ext>
            </a:extLst>
          </p:cNvPr>
          <p:cNvCxnSpPr/>
          <p:nvPr/>
        </p:nvCxnSpPr>
        <p:spPr>
          <a:xfrm flipH="1">
            <a:off x="4352926" y="2667000"/>
            <a:ext cx="2200275" cy="346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C7F491-60ED-4867-A7E4-3C11DEB8E93C}"/>
              </a:ext>
            </a:extLst>
          </p:cNvPr>
          <p:cNvCxnSpPr/>
          <p:nvPr/>
        </p:nvCxnSpPr>
        <p:spPr>
          <a:xfrm>
            <a:off x="5878513" y="3703638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Sequential Access Storage 12">
            <a:extLst>
              <a:ext uri="{FF2B5EF4-FFF2-40B4-BE49-F238E27FC236}">
                <a16:creationId xmlns:a16="http://schemas.microsoft.com/office/drawing/2014/main" id="{BBBA39CC-906C-4284-AF4F-3CFF9BBF7473}"/>
              </a:ext>
            </a:extLst>
          </p:cNvPr>
          <p:cNvSpPr/>
          <p:nvPr/>
        </p:nvSpPr>
        <p:spPr>
          <a:xfrm>
            <a:off x="1982788" y="596900"/>
            <a:ext cx="1600200" cy="11404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We are the Doctors. We Lead!</a:t>
            </a: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CC805792-9CE9-48D5-A227-003E6A459EF8}"/>
              </a:ext>
            </a:extLst>
          </p:cNvPr>
          <p:cNvSpPr/>
          <p:nvPr/>
        </p:nvSpPr>
        <p:spPr>
          <a:xfrm>
            <a:off x="6111875" y="77788"/>
            <a:ext cx="2057400" cy="140335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FF00"/>
                </a:solidFill>
              </a:rPr>
              <a:t>Excuse me, but Nurses actually work directly with Patients…</a:t>
            </a:r>
          </a:p>
        </p:txBody>
      </p:sp>
      <p:sp>
        <p:nvSpPr>
          <p:cNvPr id="15" name="Flowchart: Sequential Access Storage 14">
            <a:extLst>
              <a:ext uri="{FF2B5EF4-FFF2-40B4-BE49-F238E27FC236}">
                <a16:creationId xmlns:a16="http://schemas.microsoft.com/office/drawing/2014/main" id="{DAE34EDB-04AF-466E-9397-64EFF0200DA6}"/>
              </a:ext>
            </a:extLst>
          </p:cNvPr>
          <p:cNvSpPr/>
          <p:nvPr/>
        </p:nvSpPr>
        <p:spPr>
          <a:xfrm>
            <a:off x="5715000" y="3124201"/>
            <a:ext cx="2362200" cy="173037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FF00"/>
                </a:solidFill>
              </a:rPr>
              <a:t>Without me, you both wouldn</a:t>
            </a:r>
            <a:r>
              <a:rPr lang="ja-JP" altLang="en-US" sz="1600" b="1">
                <a:solidFill>
                  <a:srgbClr val="FFFF00"/>
                </a:solidFill>
              </a:rPr>
              <a:t>’</a:t>
            </a:r>
            <a:r>
              <a:rPr lang="en-US" altLang="ja-JP" sz="1600" b="1">
                <a:solidFill>
                  <a:srgbClr val="FFFF00"/>
                </a:solidFill>
              </a:rPr>
              <a:t>t know a benzodiazapine from a barbiturate.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16" name="Flowchart: Sequential Access Storage 15">
            <a:extLst>
              <a:ext uri="{FF2B5EF4-FFF2-40B4-BE49-F238E27FC236}">
                <a16:creationId xmlns:a16="http://schemas.microsoft.com/office/drawing/2014/main" id="{7A3420DA-C257-4534-A12F-2212ACA66090}"/>
              </a:ext>
            </a:extLst>
          </p:cNvPr>
          <p:cNvSpPr/>
          <p:nvPr/>
        </p:nvSpPr>
        <p:spPr>
          <a:xfrm>
            <a:off x="1524000" y="2819400"/>
            <a:ext cx="1371600" cy="13716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When you get to the mouth, call us</a:t>
            </a:r>
            <a:r>
              <a:rPr lang="en-US" dirty="0"/>
              <a:t>.</a:t>
            </a:r>
          </a:p>
        </p:txBody>
      </p:sp>
      <p:pic>
        <p:nvPicPr>
          <p:cNvPr id="4110" name="Picture 14" descr="C:\Users\apalatta\Desktop\dh.jpg">
            <a:extLst>
              <a:ext uri="{FF2B5EF4-FFF2-40B4-BE49-F238E27FC236}">
                <a16:creationId xmlns:a16="http://schemas.microsoft.com/office/drawing/2014/main" id="{03C671CC-EAA9-450B-92C7-A49F1374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672014"/>
            <a:ext cx="182721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Interprofessional Education competencies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9841" y="1877611"/>
            <a:ext cx="6452319" cy="393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651" y="5994500"/>
            <a:ext cx="838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“Collaboration and teamwork can BEST be achieved if it starts early.” </a:t>
            </a:r>
          </a:p>
          <a:p>
            <a:pPr algn="r"/>
            <a:r>
              <a:rPr lang="en-US" dirty="0"/>
              <a:t>Robert Wood Johnson Foundation,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910" y="1"/>
            <a:ext cx="617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2017 Office of Interprofessional Education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87694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C7FF924-8DA0-4BE9-8C7E-095B0EC13A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5029B4A8-2CF0-48DC-B29E-F3B62EDDC44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A person with collar shirt&#10;&#10;Description generated with high confidence">
            <a:extLst>
              <a:ext uri="{FF2B5EF4-FFF2-40B4-BE49-F238E27FC236}">
                <a16:creationId xmlns:a16="http://schemas.microsoft.com/office/drawing/2014/main" id="{7DD5C91D-6C97-46AE-A18E-8E786ED6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727847"/>
            <a:ext cx="5112461" cy="3412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86852-350E-4FBA-B689-0A9FA17E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Definition of IPE/C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676A-441C-42E0-897D-12480E8B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Integrated enactment </a:t>
            </a:r>
            <a:r>
              <a:rPr lang="en-US" sz="2800" dirty="0"/>
              <a:t>of knowledge, skills, and values/attitudes</a:t>
            </a:r>
          </a:p>
          <a:p>
            <a:r>
              <a:rPr lang="en-US" sz="2800" dirty="0"/>
              <a:t>that </a:t>
            </a:r>
            <a:r>
              <a:rPr lang="en-US" sz="2800" dirty="0">
                <a:solidFill>
                  <a:srgbClr val="C00000"/>
                </a:solidFill>
              </a:rPr>
              <a:t>define working together </a:t>
            </a:r>
            <a:r>
              <a:rPr lang="en-US" sz="2800" dirty="0"/>
              <a:t>across the professions, with other healthcare workers, patients, families, and communities as appropriate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to improve health outcomes </a:t>
            </a:r>
            <a:r>
              <a:rPr lang="en-US" sz="2800" dirty="0"/>
              <a:t>in specific care contexts.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65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7D13-6ADD-496B-9103-74E6CF39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Competency Domains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D2EB-3613-4A54-AADA-3498DE5D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19519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1" kern="0" dirty="0">
                <a:solidFill>
                  <a:srgbClr val="C00000"/>
                </a:solidFill>
                <a:latin typeface="Verdana"/>
                <a:ea typeface="MS PGothic" panose="020B0600070205080204" pitchFamily="34" charset="-128"/>
              </a:rPr>
              <a:t>Values/Ethics for </a:t>
            </a:r>
            <a:r>
              <a:rPr lang="en-US" altLang="en-US" sz="2800" b="1" kern="0" dirty="0" err="1">
                <a:solidFill>
                  <a:srgbClr val="C00000"/>
                </a:solidFill>
                <a:latin typeface="Verdana"/>
                <a:ea typeface="MS PGothic" panose="020B0600070205080204" pitchFamily="34" charset="-128"/>
              </a:rPr>
              <a:t>Interprofessional</a:t>
            </a:r>
            <a:r>
              <a:rPr lang="en-US" altLang="en-US" sz="2800" b="1" kern="0" dirty="0">
                <a:solidFill>
                  <a:srgbClr val="C00000"/>
                </a:solidFill>
                <a:latin typeface="Verdana"/>
                <a:ea typeface="MS PGothic" panose="020B0600070205080204" pitchFamily="34" charset="-128"/>
              </a:rPr>
              <a:t> Practice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Work with individuals of other professions to maintain a climate of mutual respect and shared values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en-US" kern="0" dirty="0">
              <a:solidFill>
                <a:srgbClr val="000000"/>
              </a:solidFill>
              <a:latin typeface="Verdana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81FF0-860A-49D3-8836-1C874207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906" y="3733516"/>
            <a:ext cx="505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IPEC. Core Competencies for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Interprofessional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Collaborative Practice. May 2011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812BE-DE06-4ED2-8F91-B2605064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26" y="3809194"/>
            <a:ext cx="4675210" cy="23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12207</TotalTime>
  <Words>1613</Words>
  <Application>Microsoft Office PowerPoint</Application>
  <PresentationFormat>Widescreen</PresentationFormat>
  <Paragraphs>159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Rockwell</vt:lpstr>
      <vt:lpstr>Rockwell Condensed</vt:lpstr>
      <vt:lpstr>Rockwell Extra Bold</vt:lpstr>
      <vt:lpstr>Times New Roman</vt:lpstr>
      <vt:lpstr>Verdana</vt:lpstr>
      <vt:lpstr>Wingdings</vt:lpstr>
      <vt:lpstr>Wood Type</vt:lpstr>
      <vt:lpstr>Interprofessional education &amp; collaboration</vt:lpstr>
      <vt:lpstr>Objectives </vt:lpstr>
      <vt:lpstr>Definition of IPE</vt:lpstr>
      <vt:lpstr>Definition of Interprofessional collaboration (IPC)</vt:lpstr>
      <vt:lpstr>PowerPoint Presentation</vt:lpstr>
      <vt:lpstr>PowerPoint Presentation</vt:lpstr>
      <vt:lpstr>Interprofessional Education competencies</vt:lpstr>
      <vt:lpstr>Definition of IPE/C competencies</vt:lpstr>
      <vt:lpstr>Competency Domains</vt:lpstr>
      <vt:lpstr>Values and ethics </vt:lpstr>
      <vt:lpstr>Competency Domains</vt:lpstr>
      <vt:lpstr>Roles and responsibilities </vt:lpstr>
      <vt:lpstr>Competency Domains</vt:lpstr>
      <vt:lpstr>communication</vt:lpstr>
      <vt:lpstr>Competency Domains</vt:lpstr>
      <vt:lpstr>Teams and teamwork </vt:lpstr>
      <vt:lpstr>Students experience </vt:lpstr>
      <vt:lpstr>PowerPoint Presentation</vt:lpstr>
      <vt:lpstr> methods and tools to implement IPE/C </vt:lpstr>
      <vt:lpstr>opportunities for using IPE/C to improve patient’s care</vt:lpstr>
      <vt:lpstr>opportunities for using IPE/C to improve patient’s care</vt:lpstr>
      <vt:lpstr>Is IPE/C important?</vt:lpstr>
      <vt:lpstr>Benefits of IPC</vt:lpstr>
      <vt:lpstr>Benefits of IPC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Interprofessional education &amp; collaboration</dc:title>
  <dc:creator>Hana Alzamil</dc:creator>
  <cp:lastModifiedBy>Hana Alzamil</cp:lastModifiedBy>
  <cp:revision>57</cp:revision>
  <dcterms:created xsi:type="dcterms:W3CDTF">2017-10-19T04:51:52Z</dcterms:created>
  <dcterms:modified xsi:type="dcterms:W3CDTF">2017-11-18T16:13:44Z</dcterms:modified>
</cp:coreProperties>
</file>