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sldIdLst>
    <p:sldId id="256" r:id="rId2"/>
    <p:sldId id="342" r:id="rId3"/>
    <p:sldId id="257" r:id="rId4"/>
    <p:sldId id="260" r:id="rId5"/>
    <p:sldId id="346" r:id="rId6"/>
    <p:sldId id="350" r:id="rId7"/>
    <p:sldId id="344" r:id="rId8"/>
    <p:sldId id="352" r:id="rId9"/>
    <p:sldId id="359" r:id="rId10"/>
    <p:sldId id="356" r:id="rId11"/>
    <p:sldId id="354" r:id="rId12"/>
    <p:sldId id="318" r:id="rId13"/>
    <p:sldId id="297" r:id="rId14"/>
    <p:sldId id="306" r:id="rId15"/>
    <p:sldId id="328" r:id="rId16"/>
    <p:sldId id="335" r:id="rId17"/>
    <p:sldId id="339" r:id="rId18"/>
    <p:sldId id="341" r:id="rId19"/>
    <p:sldId id="259" r:id="rId20"/>
    <p:sldId id="261" r:id="rId21"/>
    <p:sldId id="266" r:id="rId22"/>
    <p:sldId id="270" r:id="rId23"/>
    <p:sldId id="273" r:id="rId24"/>
    <p:sldId id="280" r:id="rId25"/>
    <p:sldId id="360" r:id="rId26"/>
    <p:sldId id="283" r:id="rId27"/>
    <p:sldId id="284" r:id="rId28"/>
    <p:sldId id="357" r:id="rId29"/>
    <p:sldId id="36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EC"/>
    <a:srgbClr val="C3D749"/>
    <a:srgbClr val="000000"/>
    <a:srgbClr val="99FF33"/>
    <a:srgbClr val="0000FF"/>
    <a:srgbClr val="FF6600"/>
    <a:srgbClr val="F40CC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2" autoAdjust="0"/>
  </p:normalViewPr>
  <p:slideViewPr>
    <p:cSldViewPr snapToGrid="0"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9F64E-9382-4AB5-A663-78FC58BEF5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074B2-8054-4D49-9F43-83FC4156A7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8249DFE-7718-4AB0-AEAF-A9A9454D7067}" type="datetimeFigureOut">
              <a:rPr lang="en-US"/>
              <a:pPr>
                <a:defRPr/>
              </a:pPr>
              <a:t>9/3/2018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9BCA48-E1D4-456E-8179-3A23DE10D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BF8F3F-5FB1-4E0D-AFEC-48CD36FC0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F7392-0CB7-400E-A48F-AEBD67FF09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AE6DA-58DD-4079-BC79-15B253A97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8C94B0-FA1C-4BC9-A408-4F1B9642F65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4F20CFD-F246-4C78-BE8F-49B77FAE33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D1730E3-0F11-4716-8A59-13C2207AB4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0F82EC9-7CDF-440F-841C-688847D28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D1AB84-00D1-4FA5-A9D9-D8B2365A749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5104C72-2BFE-4FFD-BAD5-34E147B00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A82CDA-2C9F-4958-94BA-D1AF4BF355D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3E99BB7-9894-4058-AFDD-905BC001C4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20E7874-E9B7-41B7-8593-9087A11FA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CCFF8AC-5EDC-4EA7-9C25-E1DA3BA3B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B4F8992-49BD-4D8A-9742-4FC1032A73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604E616-63E8-4288-9399-AD6BFE889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9799F2-DC4D-4C04-8B1C-141D6E97931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5ABC15E-F163-489B-9140-C74EDE2167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9094AC4-0196-4482-ACF0-F1BEA08248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92DD103E-12F8-4230-BCCD-3A2446F0D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3B8D6B-637D-46BF-8E42-3E51F01D687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18A56882-8058-4858-95F2-DB5E767BF0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EB94F92-BECC-4FAC-814D-49652630E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DB8BCFD-FA79-4320-96EB-CA1CBB140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43258-9CFF-4F9F-85B3-29D6C803B12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10963F94-B0CC-4DD5-B345-57C9E793D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9E05A6F5-CD5C-46FF-94B2-26BA298826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16CC6D6-11FC-4D75-9106-A31419927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5C38-D11B-47F0-B8B0-804C37272B7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AA72719-E89A-4CEB-9EFE-804AB6C80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6478A02-BEA0-4375-980B-E80AC07014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D54DC3C-19E3-43FC-8EF7-1A282A473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BC28A-2DF7-429F-9550-70469E5B867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D36862F-E950-45D8-B3AA-3B96FA8E8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4100AEC8-C6A2-4600-8B88-95868A8B78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6C3E6561-7750-4CB1-9D13-69EA601C8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C6CA3F-694B-407F-999B-8F34BD398BA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2B3859EC-C462-4772-A3DE-F5D3525E8D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8037E782-537A-49F6-AFD7-3D5FA7D5E0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45A9CC3-9BF9-4278-8E5E-C807B287B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83D76D-E874-40A8-8449-9581C3EE492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CF5DD97-8B3F-4E38-B28A-1564E41DD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CA453DE-FE46-48F8-AFCE-D3559AAB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1FA12E0D-939C-4FDD-96D2-B9594E5D4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C87CE6-963E-4398-88D7-20EE9A2E863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6096135-35C4-4B8D-BC0E-B183AE66E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F128BFC-8240-487B-B10B-0AB76BEAD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8D2F132-8537-4165-93C1-E5DA9CAE8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1D3E45-721E-41BE-943E-9F335F71B08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C08C6BD-0883-44C0-843E-581CC6307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E7FF74D-FDC4-4F99-A626-E04A6ACFA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9457D34-A1BA-4701-927A-765B69A41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B71192-6178-43AC-A05F-D39AB13B210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09E3E02-0A2F-428C-BC9C-58D664DF0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36E21E-EBFC-4173-B98E-5730D81A56E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7531035-5D7A-4CFD-B547-4A15ECF31B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540AF3B-4779-4D15-96F1-A25387774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D115D6D-5EE4-4EDE-A0C2-4F562BB7F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1F3E7A-58E6-436E-BE98-52A99F03128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0B20FA1-56B6-4132-8DE6-1CCCB8968E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7FAD8D5-29F5-45DD-9E33-6F00093ED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127D9F3-4834-4C84-8961-5EB2D2D1F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607948-41DA-461D-83E0-40F3BF54149B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3F1CB1E-8016-45E1-AFA9-015E9AD7BA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DD75EE1-AAFA-445D-A49F-51C1FED0D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A0DEFD9-685D-40B1-B145-A58C7AB63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E9D799-9C7B-4A39-B6FA-7ABA788B7B4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573233D-7CDF-4A0B-806B-43BF82C820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DA1DC9C-EF2F-496F-9B04-9BE5B902A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F64F92F-3926-4A75-B545-279BD2601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60F47-C84C-4DB4-8D13-1F4247CF41E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402CC31-C1CF-47D4-9B7D-975BE96518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DA5665B-C884-48F5-AE68-236565B59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4A33F18-6968-4C67-A143-9005DF8A2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61B99-3EFF-4948-BE86-DAFD9378559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8693485-040E-4344-9374-E46328B887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2C1D55D-8745-4A92-9AB9-C1D6EFF6A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F1DA9F1-8284-4373-BBCA-C0298E74FC8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8A31515-A6AC-457D-8354-CD7FF94383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292F9A1-CE04-4FF5-AAB6-C8E368A2071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998AF7B-9CF3-44C9-9B16-22DF1C2F738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B591BB2-623C-40CC-BF50-262FE9839F8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C520821-6A55-43AB-BE70-6A5AF90B2E4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8 w 185"/>
                <a:gd name="T1" fmla="*/ 0 h 120"/>
                <a:gd name="T2" fmla="*/ 188 w 185"/>
                <a:gd name="T3" fmla="*/ 6 h 120"/>
                <a:gd name="T4" fmla="*/ 188 w 185"/>
                <a:gd name="T5" fmla="*/ 18 h 120"/>
                <a:gd name="T6" fmla="*/ 188 w 185"/>
                <a:gd name="T7" fmla="*/ 36 h 120"/>
                <a:gd name="T8" fmla="*/ 182 w 185"/>
                <a:gd name="T9" fmla="*/ 54 h 120"/>
                <a:gd name="T10" fmla="*/ 164 w 185"/>
                <a:gd name="T11" fmla="*/ 72 h 120"/>
                <a:gd name="T12" fmla="*/ 140 w 185"/>
                <a:gd name="T13" fmla="*/ 96 h 120"/>
                <a:gd name="T14" fmla="*/ 104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8 w 185"/>
                <a:gd name="T29" fmla="*/ 0 h 120"/>
                <a:gd name="T30" fmla="*/ 188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1F9F834-CA25-44E8-8CF5-99A3081923C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9F46FC8-FFFF-4508-B7E6-95142455DA3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0 w 526"/>
                <a:gd name="T17" fmla="*/ 179 h 275"/>
                <a:gd name="T18" fmla="*/ 212 w 526"/>
                <a:gd name="T19" fmla="*/ 143 h 275"/>
                <a:gd name="T20" fmla="*/ 254 w 526"/>
                <a:gd name="T21" fmla="*/ 120 h 275"/>
                <a:gd name="T22" fmla="*/ 302 w 526"/>
                <a:gd name="T23" fmla="*/ 96 h 275"/>
                <a:gd name="T24" fmla="*/ 399 w 526"/>
                <a:gd name="T25" fmla="*/ 48 h 275"/>
                <a:gd name="T26" fmla="*/ 448 w 526"/>
                <a:gd name="T27" fmla="*/ 30 h 275"/>
                <a:gd name="T28" fmla="*/ 484 w 526"/>
                <a:gd name="T29" fmla="*/ 12 h 275"/>
                <a:gd name="T30" fmla="*/ 508 w 526"/>
                <a:gd name="T31" fmla="*/ 6 h 275"/>
                <a:gd name="T32" fmla="*/ 526 w 526"/>
                <a:gd name="T33" fmla="*/ 0 h 275"/>
                <a:gd name="T34" fmla="*/ 532 w 526"/>
                <a:gd name="T35" fmla="*/ 0 h 275"/>
                <a:gd name="T36" fmla="*/ 526 w 526"/>
                <a:gd name="T37" fmla="*/ 6 h 275"/>
                <a:gd name="T38" fmla="*/ 514 w 526"/>
                <a:gd name="T39" fmla="*/ 12 h 275"/>
                <a:gd name="T40" fmla="*/ 490 w 526"/>
                <a:gd name="T41" fmla="*/ 24 h 275"/>
                <a:gd name="T42" fmla="*/ 466 w 526"/>
                <a:gd name="T43" fmla="*/ 42 h 275"/>
                <a:gd name="T44" fmla="*/ 442 w 526"/>
                <a:gd name="T45" fmla="*/ 54 h 275"/>
                <a:gd name="T46" fmla="*/ 399 w 526"/>
                <a:gd name="T47" fmla="*/ 78 h 275"/>
                <a:gd name="T48" fmla="*/ 343 w 526"/>
                <a:gd name="T49" fmla="*/ 108 h 275"/>
                <a:gd name="T50" fmla="*/ 278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0B9512C-370F-4136-A982-185B07A074B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3 w 718"/>
                <a:gd name="T17" fmla="*/ 228 h 306"/>
                <a:gd name="T18" fmla="*/ 129 w 718"/>
                <a:gd name="T19" fmla="*/ 228 h 306"/>
                <a:gd name="T20" fmla="*/ 147 w 718"/>
                <a:gd name="T21" fmla="*/ 222 h 306"/>
                <a:gd name="T22" fmla="*/ 171 w 718"/>
                <a:gd name="T23" fmla="*/ 216 h 306"/>
                <a:gd name="T24" fmla="*/ 201 w 718"/>
                <a:gd name="T25" fmla="*/ 204 h 306"/>
                <a:gd name="T26" fmla="*/ 278 w 718"/>
                <a:gd name="T27" fmla="*/ 180 h 306"/>
                <a:gd name="T28" fmla="*/ 377 w 718"/>
                <a:gd name="T29" fmla="*/ 156 h 306"/>
                <a:gd name="T30" fmla="*/ 467 w 718"/>
                <a:gd name="T31" fmla="*/ 126 h 306"/>
                <a:gd name="T32" fmla="*/ 550 w 718"/>
                <a:gd name="T33" fmla="*/ 102 h 306"/>
                <a:gd name="T34" fmla="*/ 580 w 718"/>
                <a:gd name="T35" fmla="*/ 90 h 306"/>
                <a:gd name="T36" fmla="*/ 613 w 718"/>
                <a:gd name="T37" fmla="*/ 84 h 306"/>
                <a:gd name="T38" fmla="*/ 631 w 718"/>
                <a:gd name="T39" fmla="*/ 78 h 306"/>
                <a:gd name="T40" fmla="*/ 637 w 718"/>
                <a:gd name="T41" fmla="*/ 72 h 306"/>
                <a:gd name="T42" fmla="*/ 643 w 718"/>
                <a:gd name="T43" fmla="*/ 66 h 306"/>
                <a:gd name="T44" fmla="*/ 661 w 718"/>
                <a:gd name="T45" fmla="*/ 60 h 306"/>
                <a:gd name="T46" fmla="*/ 703 w 718"/>
                <a:gd name="T47" fmla="*/ 30 h 306"/>
                <a:gd name="T48" fmla="*/ 721 w 718"/>
                <a:gd name="T49" fmla="*/ 18 h 306"/>
                <a:gd name="T50" fmla="*/ 727 w 718"/>
                <a:gd name="T51" fmla="*/ 6 h 306"/>
                <a:gd name="T52" fmla="*/ 721 w 718"/>
                <a:gd name="T53" fmla="*/ 0 h 306"/>
                <a:gd name="T54" fmla="*/ 697 w 718"/>
                <a:gd name="T55" fmla="*/ 0 h 306"/>
                <a:gd name="T56" fmla="*/ 637 w 718"/>
                <a:gd name="T57" fmla="*/ 0 h 306"/>
                <a:gd name="T58" fmla="*/ 586 w 718"/>
                <a:gd name="T59" fmla="*/ 0 h 306"/>
                <a:gd name="T60" fmla="*/ 550 w 718"/>
                <a:gd name="T61" fmla="*/ 0 h 306"/>
                <a:gd name="T62" fmla="*/ 520 w 718"/>
                <a:gd name="T63" fmla="*/ 18 h 306"/>
                <a:gd name="T64" fmla="*/ 491 w 718"/>
                <a:gd name="T65" fmla="*/ 42 h 306"/>
                <a:gd name="T66" fmla="*/ 473 w 718"/>
                <a:gd name="T67" fmla="*/ 54 h 306"/>
                <a:gd name="T68" fmla="*/ 455 w 718"/>
                <a:gd name="T69" fmla="*/ 60 h 306"/>
                <a:gd name="T70" fmla="*/ 431 w 718"/>
                <a:gd name="T71" fmla="*/ 60 h 306"/>
                <a:gd name="T72" fmla="*/ 395 w 718"/>
                <a:gd name="T73" fmla="*/ 66 h 306"/>
                <a:gd name="T74" fmla="*/ 350 w 718"/>
                <a:gd name="T75" fmla="*/ 84 h 306"/>
                <a:gd name="T76" fmla="*/ 314 w 718"/>
                <a:gd name="T77" fmla="*/ 108 h 306"/>
                <a:gd name="T78" fmla="*/ 290 w 718"/>
                <a:gd name="T79" fmla="*/ 126 h 306"/>
                <a:gd name="T80" fmla="*/ 278 w 718"/>
                <a:gd name="T81" fmla="*/ 132 h 306"/>
                <a:gd name="T82" fmla="*/ 260 w 718"/>
                <a:gd name="T83" fmla="*/ 138 h 306"/>
                <a:gd name="T84" fmla="*/ 224 w 718"/>
                <a:gd name="T85" fmla="*/ 138 h 306"/>
                <a:gd name="T86" fmla="*/ 189 w 718"/>
                <a:gd name="T87" fmla="*/ 138 h 306"/>
                <a:gd name="T88" fmla="*/ 183 w 718"/>
                <a:gd name="T89" fmla="*/ 138 h 306"/>
                <a:gd name="T90" fmla="*/ 177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0964E81-2604-45E7-A079-889A3B1AAF9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53 w 2392"/>
                <a:gd name="T1" fmla="*/ 54 h 881"/>
                <a:gd name="T2" fmla="*/ 2210 w 2392"/>
                <a:gd name="T3" fmla="*/ 54 h 881"/>
                <a:gd name="T4" fmla="*/ 2168 w 2392"/>
                <a:gd name="T5" fmla="*/ 66 h 881"/>
                <a:gd name="T6" fmla="*/ 2042 w 2392"/>
                <a:gd name="T7" fmla="*/ 101 h 881"/>
                <a:gd name="T8" fmla="*/ 1977 w 2392"/>
                <a:gd name="T9" fmla="*/ 119 h 881"/>
                <a:gd name="T10" fmla="*/ 1878 w 2392"/>
                <a:gd name="T11" fmla="*/ 167 h 881"/>
                <a:gd name="T12" fmla="*/ 1854 w 2392"/>
                <a:gd name="T13" fmla="*/ 245 h 881"/>
                <a:gd name="T14" fmla="*/ 1860 w 2392"/>
                <a:gd name="T15" fmla="*/ 305 h 881"/>
                <a:gd name="T16" fmla="*/ 1776 w 2392"/>
                <a:gd name="T17" fmla="*/ 317 h 881"/>
                <a:gd name="T18" fmla="*/ 1612 w 2392"/>
                <a:gd name="T19" fmla="*/ 263 h 881"/>
                <a:gd name="T20" fmla="*/ 1522 w 2392"/>
                <a:gd name="T21" fmla="*/ 257 h 881"/>
                <a:gd name="T22" fmla="*/ 1414 w 2392"/>
                <a:gd name="T23" fmla="*/ 311 h 881"/>
                <a:gd name="T24" fmla="*/ 1346 w 2392"/>
                <a:gd name="T25" fmla="*/ 353 h 881"/>
                <a:gd name="T26" fmla="*/ 1322 w 2392"/>
                <a:gd name="T27" fmla="*/ 359 h 881"/>
                <a:gd name="T28" fmla="*/ 1226 w 2392"/>
                <a:gd name="T29" fmla="*/ 371 h 881"/>
                <a:gd name="T30" fmla="*/ 1172 w 2392"/>
                <a:gd name="T31" fmla="*/ 365 h 881"/>
                <a:gd name="T32" fmla="*/ 1065 w 2392"/>
                <a:gd name="T33" fmla="*/ 371 h 881"/>
                <a:gd name="T34" fmla="*/ 966 w 2392"/>
                <a:gd name="T35" fmla="*/ 383 h 881"/>
                <a:gd name="T36" fmla="*/ 930 w 2392"/>
                <a:gd name="T37" fmla="*/ 401 h 881"/>
                <a:gd name="T38" fmla="*/ 828 w 2392"/>
                <a:gd name="T39" fmla="*/ 419 h 881"/>
                <a:gd name="T40" fmla="*/ 787 w 2392"/>
                <a:gd name="T41" fmla="*/ 419 h 881"/>
                <a:gd name="T42" fmla="*/ 670 w 2392"/>
                <a:gd name="T43" fmla="*/ 437 h 881"/>
                <a:gd name="T44" fmla="*/ 604 w 2392"/>
                <a:gd name="T45" fmla="*/ 473 h 881"/>
                <a:gd name="T46" fmla="*/ 509 w 2392"/>
                <a:gd name="T47" fmla="*/ 467 h 881"/>
                <a:gd name="T48" fmla="*/ 434 w 2392"/>
                <a:gd name="T49" fmla="*/ 491 h 881"/>
                <a:gd name="T50" fmla="*/ 416 w 2392"/>
                <a:gd name="T51" fmla="*/ 539 h 881"/>
                <a:gd name="T52" fmla="*/ 350 w 2392"/>
                <a:gd name="T53" fmla="*/ 569 h 881"/>
                <a:gd name="T54" fmla="*/ 225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6 w 2392"/>
                <a:gd name="T65" fmla="*/ 653 h 881"/>
                <a:gd name="T66" fmla="*/ 479 w 2392"/>
                <a:gd name="T67" fmla="*/ 569 h 881"/>
                <a:gd name="T68" fmla="*/ 574 w 2392"/>
                <a:gd name="T69" fmla="*/ 521 h 881"/>
                <a:gd name="T70" fmla="*/ 652 w 2392"/>
                <a:gd name="T71" fmla="*/ 515 h 881"/>
                <a:gd name="T72" fmla="*/ 882 w 2392"/>
                <a:gd name="T73" fmla="*/ 461 h 881"/>
                <a:gd name="T74" fmla="*/ 1160 w 2392"/>
                <a:gd name="T75" fmla="*/ 425 h 881"/>
                <a:gd name="T76" fmla="*/ 1304 w 2392"/>
                <a:gd name="T77" fmla="*/ 461 h 881"/>
                <a:gd name="T78" fmla="*/ 1432 w 2392"/>
                <a:gd name="T79" fmla="*/ 533 h 881"/>
                <a:gd name="T80" fmla="*/ 1450 w 2392"/>
                <a:gd name="T81" fmla="*/ 617 h 881"/>
                <a:gd name="T82" fmla="*/ 1391 w 2392"/>
                <a:gd name="T83" fmla="*/ 653 h 881"/>
                <a:gd name="T84" fmla="*/ 1238 w 2392"/>
                <a:gd name="T85" fmla="*/ 701 h 881"/>
                <a:gd name="T86" fmla="*/ 1124 w 2392"/>
                <a:gd name="T87" fmla="*/ 755 h 881"/>
                <a:gd name="T88" fmla="*/ 1077 w 2392"/>
                <a:gd name="T89" fmla="*/ 809 h 881"/>
                <a:gd name="T90" fmla="*/ 1089 w 2392"/>
                <a:gd name="T91" fmla="*/ 869 h 881"/>
                <a:gd name="T92" fmla="*/ 1118 w 2392"/>
                <a:gd name="T93" fmla="*/ 881 h 881"/>
                <a:gd name="T94" fmla="*/ 1220 w 2392"/>
                <a:gd name="T95" fmla="*/ 869 h 881"/>
                <a:gd name="T96" fmla="*/ 1403 w 2392"/>
                <a:gd name="T97" fmla="*/ 857 h 881"/>
                <a:gd name="T98" fmla="*/ 1456 w 2392"/>
                <a:gd name="T99" fmla="*/ 851 h 881"/>
                <a:gd name="T100" fmla="*/ 1498 w 2392"/>
                <a:gd name="T101" fmla="*/ 833 h 881"/>
                <a:gd name="T102" fmla="*/ 1693 w 2392"/>
                <a:gd name="T103" fmla="*/ 743 h 881"/>
                <a:gd name="T104" fmla="*/ 1824 w 2392"/>
                <a:gd name="T105" fmla="*/ 689 h 881"/>
                <a:gd name="T106" fmla="*/ 1902 w 2392"/>
                <a:gd name="T107" fmla="*/ 581 h 881"/>
                <a:gd name="T108" fmla="*/ 2060 w 2392"/>
                <a:gd name="T109" fmla="*/ 389 h 881"/>
                <a:gd name="T110" fmla="*/ 2228 w 2392"/>
                <a:gd name="T111" fmla="*/ 269 h 881"/>
                <a:gd name="T112" fmla="*/ 2273 w 2392"/>
                <a:gd name="T113" fmla="*/ 239 h 881"/>
                <a:gd name="T114" fmla="*/ 2416 w 2392"/>
                <a:gd name="T115" fmla="*/ 0 h 881"/>
                <a:gd name="T116" fmla="*/ 2326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D15D0AB-CA37-49DF-A0A1-D853B408869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3D2C14D-C6B5-4043-81EF-C9FED2971BA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ACFB8A7-4D6E-4949-A1F5-CBF721069CF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C7B067F-3BCB-4490-84EF-0DAC34AB336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1D180E1-BC8B-4EEC-9311-FF5C5488A2C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E2A41BD-1A34-4483-9BE6-D390ED4F58B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B290DB7-A4DD-4585-806C-D70E2F6570C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E085246-3555-4843-B2A2-1286D44FC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A8C5145-9DB9-400B-B5BC-A577C6817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ABE9-8006-4F92-B545-D194C404967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9972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C9E8B69-4FFE-4A24-BF11-0FC90DE38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F237807-BDCD-4F13-B288-99AE53512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F7AB530-58AA-4573-B775-3D4AB2563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B5611-41D8-416D-BF38-D04F85A2C1C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8918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D08E115-DD97-4E8B-B096-770C9C762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49C7F2B-4A46-46BD-BD51-7FA4A241E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03730E0-0492-4B71-BCE2-6933E6DA7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6F9F2-DF97-42EF-9893-718D114765C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4156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873AA5B-7AF1-4BE1-BDFC-46A7E81B4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5F1F4CD-AD44-4A99-A733-D7692DB4F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DD40A58D-C7BF-44CB-9BDB-098A7B8D5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E5971-2522-4CD1-9682-E01108DB6C3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7190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0" y="1600200"/>
            <a:ext cx="1981200" cy="149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0"/>
            <a:ext cx="1981200" cy="149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8EF194-D1CE-47AA-894D-51CD52D6B2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83D869-90D7-435D-9AC6-618C523B01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06C22B-379D-49F6-B9C8-CA8B56194D6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11437934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F098157-8DB8-4644-9C9C-6395850DF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724A936-A805-4959-8D46-BE0E8C640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58610E8-BEDA-4632-B2EB-6ED7A46C4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07D1F-64F5-46BB-88B4-6BFDA96AD2B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16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BD555D0-90DB-4B10-BEC7-B14902ADE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5E9A687-0554-40D1-9614-A015FF8B6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FA46BDF0-9050-446A-B0A3-50AEF9409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1DB54-5C34-4BA3-86D7-C805A18C0F4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3978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B94E100-1A0D-448D-BF44-6FA20F5F6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AE586C0-A102-45BB-A0D3-7BA6D6017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479B612-BFB3-4C45-8A61-140ED6FD7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24325-494A-441E-9BF7-11828896871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3953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062C17B-4C14-49FA-ADC2-09D1BE9D1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A36E00FA-D1ED-461A-8F65-4BDE0D40D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82D49FC-5210-4099-B8F8-3C261205F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7305E-E71D-49D0-A58B-A6790DC500C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966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2473C4D-AF0B-499E-B9E7-07A72ECEE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6BE5279-78A5-4865-9D00-D5A889DDF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F661D64-894B-470D-B4C5-503D49B5A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7E27B-FE95-43CB-8C93-8713EDBE710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412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8DB60DD3-3A97-4651-8D86-6E1C37B03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DA13770-91D1-4E1E-B40A-8B3881667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9AF60EA5-D382-4E0C-AE8A-E8BF9E28E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A6672-C4AD-4D4C-AAC4-D4BDD422AAC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1852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FCCD4FE-B48D-4436-A1F1-1C0AD4693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7C27DA0-8DA7-470B-AC6F-71C2B06F2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C4B7CFA-F26D-460D-BBF4-9884840B6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DF5DE-7657-41B1-9DF8-76949CF5987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873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F7B06CB-C9F8-4176-AED1-FA4A5CA1E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3520C9B-205A-4D47-8CB6-670E86D85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BDDBCCC-131D-4570-B333-8055B9F75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4FF5-EF7D-4FC9-97EB-12CEB514777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4534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047C760-CA58-4B0D-B834-F0DBEB3F70E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FEFF9C6F-7045-4AA7-8348-B9D092B33F7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ACF4FC17-C8BC-4646-85C9-0129219525F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5EAE3632-240D-45DD-B1F1-214017C737D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0" name="Freeform 6">
              <a:extLst>
                <a:ext uri="{FF2B5EF4-FFF2-40B4-BE49-F238E27FC236}">
                  <a16:creationId xmlns:a16="http://schemas.microsoft.com/office/drawing/2014/main" id="{1BDFE861-478B-4DF5-8E6A-3040742DFF6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E658FEEA-F2E6-4B10-B7FD-A927731A889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8 w 185"/>
                <a:gd name="T1" fmla="*/ 0 h 120"/>
                <a:gd name="T2" fmla="*/ 188 w 185"/>
                <a:gd name="T3" fmla="*/ 6 h 120"/>
                <a:gd name="T4" fmla="*/ 188 w 185"/>
                <a:gd name="T5" fmla="*/ 18 h 120"/>
                <a:gd name="T6" fmla="*/ 188 w 185"/>
                <a:gd name="T7" fmla="*/ 36 h 120"/>
                <a:gd name="T8" fmla="*/ 182 w 185"/>
                <a:gd name="T9" fmla="*/ 54 h 120"/>
                <a:gd name="T10" fmla="*/ 164 w 185"/>
                <a:gd name="T11" fmla="*/ 72 h 120"/>
                <a:gd name="T12" fmla="*/ 140 w 185"/>
                <a:gd name="T13" fmla="*/ 96 h 120"/>
                <a:gd name="T14" fmla="*/ 104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8 w 185"/>
                <a:gd name="T29" fmla="*/ 0 h 120"/>
                <a:gd name="T30" fmla="*/ 188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1A48E64A-6588-479C-8B36-F2F7EDF1062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D902EFF5-0626-4CDF-A2AE-6A4E24492B5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0 w 526"/>
                <a:gd name="T17" fmla="*/ 179 h 275"/>
                <a:gd name="T18" fmla="*/ 212 w 526"/>
                <a:gd name="T19" fmla="*/ 143 h 275"/>
                <a:gd name="T20" fmla="*/ 254 w 526"/>
                <a:gd name="T21" fmla="*/ 120 h 275"/>
                <a:gd name="T22" fmla="*/ 302 w 526"/>
                <a:gd name="T23" fmla="*/ 96 h 275"/>
                <a:gd name="T24" fmla="*/ 399 w 526"/>
                <a:gd name="T25" fmla="*/ 48 h 275"/>
                <a:gd name="T26" fmla="*/ 448 w 526"/>
                <a:gd name="T27" fmla="*/ 30 h 275"/>
                <a:gd name="T28" fmla="*/ 484 w 526"/>
                <a:gd name="T29" fmla="*/ 12 h 275"/>
                <a:gd name="T30" fmla="*/ 508 w 526"/>
                <a:gd name="T31" fmla="*/ 6 h 275"/>
                <a:gd name="T32" fmla="*/ 526 w 526"/>
                <a:gd name="T33" fmla="*/ 0 h 275"/>
                <a:gd name="T34" fmla="*/ 532 w 526"/>
                <a:gd name="T35" fmla="*/ 0 h 275"/>
                <a:gd name="T36" fmla="*/ 526 w 526"/>
                <a:gd name="T37" fmla="*/ 6 h 275"/>
                <a:gd name="T38" fmla="*/ 514 w 526"/>
                <a:gd name="T39" fmla="*/ 12 h 275"/>
                <a:gd name="T40" fmla="*/ 490 w 526"/>
                <a:gd name="T41" fmla="*/ 24 h 275"/>
                <a:gd name="T42" fmla="*/ 466 w 526"/>
                <a:gd name="T43" fmla="*/ 42 h 275"/>
                <a:gd name="T44" fmla="*/ 442 w 526"/>
                <a:gd name="T45" fmla="*/ 54 h 275"/>
                <a:gd name="T46" fmla="*/ 399 w 526"/>
                <a:gd name="T47" fmla="*/ 78 h 275"/>
                <a:gd name="T48" fmla="*/ 343 w 526"/>
                <a:gd name="T49" fmla="*/ 108 h 275"/>
                <a:gd name="T50" fmla="*/ 278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74F74F7D-1DA1-4F20-9671-13B857A022A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3 w 718"/>
                <a:gd name="T17" fmla="*/ 228 h 306"/>
                <a:gd name="T18" fmla="*/ 129 w 718"/>
                <a:gd name="T19" fmla="*/ 228 h 306"/>
                <a:gd name="T20" fmla="*/ 147 w 718"/>
                <a:gd name="T21" fmla="*/ 222 h 306"/>
                <a:gd name="T22" fmla="*/ 171 w 718"/>
                <a:gd name="T23" fmla="*/ 216 h 306"/>
                <a:gd name="T24" fmla="*/ 201 w 718"/>
                <a:gd name="T25" fmla="*/ 204 h 306"/>
                <a:gd name="T26" fmla="*/ 278 w 718"/>
                <a:gd name="T27" fmla="*/ 180 h 306"/>
                <a:gd name="T28" fmla="*/ 377 w 718"/>
                <a:gd name="T29" fmla="*/ 156 h 306"/>
                <a:gd name="T30" fmla="*/ 467 w 718"/>
                <a:gd name="T31" fmla="*/ 126 h 306"/>
                <a:gd name="T32" fmla="*/ 550 w 718"/>
                <a:gd name="T33" fmla="*/ 102 h 306"/>
                <a:gd name="T34" fmla="*/ 580 w 718"/>
                <a:gd name="T35" fmla="*/ 90 h 306"/>
                <a:gd name="T36" fmla="*/ 613 w 718"/>
                <a:gd name="T37" fmla="*/ 84 h 306"/>
                <a:gd name="T38" fmla="*/ 631 w 718"/>
                <a:gd name="T39" fmla="*/ 78 h 306"/>
                <a:gd name="T40" fmla="*/ 637 w 718"/>
                <a:gd name="T41" fmla="*/ 72 h 306"/>
                <a:gd name="T42" fmla="*/ 643 w 718"/>
                <a:gd name="T43" fmla="*/ 66 h 306"/>
                <a:gd name="T44" fmla="*/ 661 w 718"/>
                <a:gd name="T45" fmla="*/ 60 h 306"/>
                <a:gd name="T46" fmla="*/ 703 w 718"/>
                <a:gd name="T47" fmla="*/ 30 h 306"/>
                <a:gd name="T48" fmla="*/ 721 w 718"/>
                <a:gd name="T49" fmla="*/ 18 h 306"/>
                <a:gd name="T50" fmla="*/ 727 w 718"/>
                <a:gd name="T51" fmla="*/ 6 h 306"/>
                <a:gd name="T52" fmla="*/ 721 w 718"/>
                <a:gd name="T53" fmla="*/ 0 h 306"/>
                <a:gd name="T54" fmla="*/ 697 w 718"/>
                <a:gd name="T55" fmla="*/ 0 h 306"/>
                <a:gd name="T56" fmla="*/ 637 w 718"/>
                <a:gd name="T57" fmla="*/ 0 h 306"/>
                <a:gd name="T58" fmla="*/ 586 w 718"/>
                <a:gd name="T59" fmla="*/ 0 h 306"/>
                <a:gd name="T60" fmla="*/ 550 w 718"/>
                <a:gd name="T61" fmla="*/ 0 h 306"/>
                <a:gd name="T62" fmla="*/ 520 w 718"/>
                <a:gd name="T63" fmla="*/ 18 h 306"/>
                <a:gd name="T64" fmla="*/ 491 w 718"/>
                <a:gd name="T65" fmla="*/ 42 h 306"/>
                <a:gd name="T66" fmla="*/ 473 w 718"/>
                <a:gd name="T67" fmla="*/ 54 h 306"/>
                <a:gd name="T68" fmla="*/ 455 w 718"/>
                <a:gd name="T69" fmla="*/ 60 h 306"/>
                <a:gd name="T70" fmla="*/ 431 w 718"/>
                <a:gd name="T71" fmla="*/ 60 h 306"/>
                <a:gd name="T72" fmla="*/ 395 w 718"/>
                <a:gd name="T73" fmla="*/ 66 h 306"/>
                <a:gd name="T74" fmla="*/ 350 w 718"/>
                <a:gd name="T75" fmla="*/ 84 h 306"/>
                <a:gd name="T76" fmla="*/ 314 w 718"/>
                <a:gd name="T77" fmla="*/ 108 h 306"/>
                <a:gd name="T78" fmla="*/ 290 w 718"/>
                <a:gd name="T79" fmla="*/ 126 h 306"/>
                <a:gd name="T80" fmla="*/ 278 w 718"/>
                <a:gd name="T81" fmla="*/ 132 h 306"/>
                <a:gd name="T82" fmla="*/ 260 w 718"/>
                <a:gd name="T83" fmla="*/ 138 h 306"/>
                <a:gd name="T84" fmla="*/ 224 w 718"/>
                <a:gd name="T85" fmla="*/ 138 h 306"/>
                <a:gd name="T86" fmla="*/ 189 w 718"/>
                <a:gd name="T87" fmla="*/ 138 h 306"/>
                <a:gd name="T88" fmla="*/ 183 w 718"/>
                <a:gd name="T89" fmla="*/ 138 h 306"/>
                <a:gd name="T90" fmla="*/ 177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60A799F9-43AD-44D9-8E30-2284A02C88E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53 w 2392"/>
                <a:gd name="T1" fmla="*/ 54 h 881"/>
                <a:gd name="T2" fmla="*/ 2210 w 2392"/>
                <a:gd name="T3" fmla="*/ 54 h 881"/>
                <a:gd name="T4" fmla="*/ 2168 w 2392"/>
                <a:gd name="T5" fmla="*/ 66 h 881"/>
                <a:gd name="T6" fmla="*/ 2042 w 2392"/>
                <a:gd name="T7" fmla="*/ 101 h 881"/>
                <a:gd name="T8" fmla="*/ 1977 w 2392"/>
                <a:gd name="T9" fmla="*/ 119 h 881"/>
                <a:gd name="T10" fmla="*/ 1878 w 2392"/>
                <a:gd name="T11" fmla="*/ 167 h 881"/>
                <a:gd name="T12" fmla="*/ 1854 w 2392"/>
                <a:gd name="T13" fmla="*/ 245 h 881"/>
                <a:gd name="T14" fmla="*/ 1860 w 2392"/>
                <a:gd name="T15" fmla="*/ 305 h 881"/>
                <a:gd name="T16" fmla="*/ 1776 w 2392"/>
                <a:gd name="T17" fmla="*/ 317 h 881"/>
                <a:gd name="T18" fmla="*/ 1612 w 2392"/>
                <a:gd name="T19" fmla="*/ 263 h 881"/>
                <a:gd name="T20" fmla="*/ 1522 w 2392"/>
                <a:gd name="T21" fmla="*/ 257 h 881"/>
                <a:gd name="T22" fmla="*/ 1414 w 2392"/>
                <a:gd name="T23" fmla="*/ 311 h 881"/>
                <a:gd name="T24" fmla="*/ 1346 w 2392"/>
                <a:gd name="T25" fmla="*/ 353 h 881"/>
                <a:gd name="T26" fmla="*/ 1322 w 2392"/>
                <a:gd name="T27" fmla="*/ 359 h 881"/>
                <a:gd name="T28" fmla="*/ 1226 w 2392"/>
                <a:gd name="T29" fmla="*/ 371 h 881"/>
                <a:gd name="T30" fmla="*/ 1172 w 2392"/>
                <a:gd name="T31" fmla="*/ 365 h 881"/>
                <a:gd name="T32" fmla="*/ 1065 w 2392"/>
                <a:gd name="T33" fmla="*/ 371 h 881"/>
                <a:gd name="T34" fmla="*/ 966 w 2392"/>
                <a:gd name="T35" fmla="*/ 383 h 881"/>
                <a:gd name="T36" fmla="*/ 930 w 2392"/>
                <a:gd name="T37" fmla="*/ 401 h 881"/>
                <a:gd name="T38" fmla="*/ 828 w 2392"/>
                <a:gd name="T39" fmla="*/ 419 h 881"/>
                <a:gd name="T40" fmla="*/ 787 w 2392"/>
                <a:gd name="T41" fmla="*/ 419 h 881"/>
                <a:gd name="T42" fmla="*/ 670 w 2392"/>
                <a:gd name="T43" fmla="*/ 437 h 881"/>
                <a:gd name="T44" fmla="*/ 604 w 2392"/>
                <a:gd name="T45" fmla="*/ 473 h 881"/>
                <a:gd name="T46" fmla="*/ 509 w 2392"/>
                <a:gd name="T47" fmla="*/ 467 h 881"/>
                <a:gd name="T48" fmla="*/ 434 w 2392"/>
                <a:gd name="T49" fmla="*/ 491 h 881"/>
                <a:gd name="T50" fmla="*/ 416 w 2392"/>
                <a:gd name="T51" fmla="*/ 539 h 881"/>
                <a:gd name="T52" fmla="*/ 350 w 2392"/>
                <a:gd name="T53" fmla="*/ 569 h 881"/>
                <a:gd name="T54" fmla="*/ 225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6 w 2392"/>
                <a:gd name="T65" fmla="*/ 653 h 881"/>
                <a:gd name="T66" fmla="*/ 479 w 2392"/>
                <a:gd name="T67" fmla="*/ 569 h 881"/>
                <a:gd name="T68" fmla="*/ 574 w 2392"/>
                <a:gd name="T69" fmla="*/ 521 h 881"/>
                <a:gd name="T70" fmla="*/ 652 w 2392"/>
                <a:gd name="T71" fmla="*/ 515 h 881"/>
                <a:gd name="T72" fmla="*/ 882 w 2392"/>
                <a:gd name="T73" fmla="*/ 461 h 881"/>
                <a:gd name="T74" fmla="*/ 1160 w 2392"/>
                <a:gd name="T75" fmla="*/ 425 h 881"/>
                <a:gd name="T76" fmla="*/ 1304 w 2392"/>
                <a:gd name="T77" fmla="*/ 461 h 881"/>
                <a:gd name="T78" fmla="*/ 1432 w 2392"/>
                <a:gd name="T79" fmla="*/ 533 h 881"/>
                <a:gd name="T80" fmla="*/ 1450 w 2392"/>
                <a:gd name="T81" fmla="*/ 617 h 881"/>
                <a:gd name="T82" fmla="*/ 1391 w 2392"/>
                <a:gd name="T83" fmla="*/ 653 h 881"/>
                <a:gd name="T84" fmla="*/ 1238 w 2392"/>
                <a:gd name="T85" fmla="*/ 701 h 881"/>
                <a:gd name="T86" fmla="*/ 1124 w 2392"/>
                <a:gd name="T87" fmla="*/ 755 h 881"/>
                <a:gd name="T88" fmla="*/ 1077 w 2392"/>
                <a:gd name="T89" fmla="*/ 809 h 881"/>
                <a:gd name="T90" fmla="*/ 1089 w 2392"/>
                <a:gd name="T91" fmla="*/ 869 h 881"/>
                <a:gd name="T92" fmla="*/ 1118 w 2392"/>
                <a:gd name="T93" fmla="*/ 881 h 881"/>
                <a:gd name="T94" fmla="*/ 1220 w 2392"/>
                <a:gd name="T95" fmla="*/ 869 h 881"/>
                <a:gd name="T96" fmla="*/ 1403 w 2392"/>
                <a:gd name="T97" fmla="*/ 857 h 881"/>
                <a:gd name="T98" fmla="*/ 1456 w 2392"/>
                <a:gd name="T99" fmla="*/ 851 h 881"/>
                <a:gd name="T100" fmla="*/ 1498 w 2392"/>
                <a:gd name="T101" fmla="*/ 833 h 881"/>
                <a:gd name="T102" fmla="*/ 1693 w 2392"/>
                <a:gd name="T103" fmla="*/ 743 h 881"/>
                <a:gd name="T104" fmla="*/ 1824 w 2392"/>
                <a:gd name="T105" fmla="*/ 689 h 881"/>
                <a:gd name="T106" fmla="*/ 1902 w 2392"/>
                <a:gd name="T107" fmla="*/ 581 h 881"/>
                <a:gd name="T108" fmla="*/ 2060 w 2392"/>
                <a:gd name="T109" fmla="*/ 389 h 881"/>
                <a:gd name="T110" fmla="*/ 2228 w 2392"/>
                <a:gd name="T111" fmla="*/ 269 h 881"/>
                <a:gd name="T112" fmla="*/ 2273 w 2392"/>
                <a:gd name="T113" fmla="*/ 239 h 881"/>
                <a:gd name="T114" fmla="*/ 2416 w 2392"/>
                <a:gd name="T115" fmla="*/ 0 h 881"/>
                <a:gd name="T116" fmla="*/ 2326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6" name="Freeform 12">
              <a:extLst>
                <a:ext uri="{FF2B5EF4-FFF2-40B4-BE49-F238E27FC236}">
                  <a16:creationId xmlns:a16="http://schemas.microsoft.com/office/drawing/2014/main" id="{B3E38013-44DE-4AB1-B53C-693C65DA7B1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994C8EE8-D9B0-4D41-A35A-2715385D061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8" name="Freeform 14">
              <a:extLst>
                <a:ext uri="{FF2B5EF4-FFF2-40B4-BE49-F238E27FC236}">
                  <a16:creationId xmlns:a16="http://schemas.microsoft.com/office/drawing/2014/main" id="{50826C07-BB37-4E8D-A400-30C8AE021DC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9" name="Freeform 15">
              <a:extLst>
                <a:ext uri="{FF2B5EF4-FFF2-40B4-BE49-F238E27FC236}">
                  <a16:creationId xmlns:a16="http://schemas.microsoft.com/office/drawing/2014/main" id="{74F13D06-59B4-47AE-9B5C-4B7911E2DA9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60" name="Freeform 16">
              <a:extLst>
                <a:ext uri="{FF2B5EF4-FFF2-40B4-BE49-F238E27FC236}">
                  <a16:creationId xmlns:a16="http://schemas.microsoft.com/office/drawing/2014/main" id="{DA300912-F5D0-4CE1-B342-0B4BA35BFC6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4548BA72-33A4-4FD3-97CB-D7C21BD705C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62" name="Rectangle 18">
            <a:extLst>
              <a:ext uri="{FF2B5EF4-FFF2-40B4-BE49-F238E27FC236}">
                <a16:creationId xmlns:a16="http://schemas.microsoft.com/office/drawing/2014/main" id="{4D0C4D5F-7D26-4525-A67D-8A04DC39D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63" name="Rectangle 19">
            <a:extLst>
              <a:ext uri="{FF2B5EF4-FFF2-40B4-BE49-F238E27FC236}">
                <a16:creationId xmlns:a16="http://schemas.microsoft.com/office/drawing/2014/main" id="{4DE6567A-16AF-46DF-B364-9744CD4F4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737520B7-D947-4A0F-A3BB-F5EBE82EBD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51A11A46-7A61-46D6-ACC8-1A4C0BD4BE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FA22AE-C3FD-4C44-82A8-85F138F8A5F1}" type="slidenum">
              <a:rPr lang="ar-SA" altLang="ar-SA"/>
              <a:pPr/>
              <a:t>‹#›</a:t>
            </a:fld>
            <a:endParaRPr lang="en-US" altLang="ar-SA"/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C7FDFE13-2CF3-413A-89E8-CD627B8A5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30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8181513E-F092-4264-B171-1EDB2A34B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3050" y="792163"/>
            <a:ext cx="3862388" cy="1746250"/>
          </a:xfrm>
          <a:solidFill>
            <a:srgbClr val="FE02EC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Organization of The</a:t>
            </a:r>
            <a:br>
              <a:rPr lang="en-US" sz="3600" dirty="0">
                <a:solidFill>
                  <a:srgbClr val="FFFF00"/>
                </a:solidFill>
                <a:latin typeface="+mn-lt"/>
              </a:rPr>
            </a:br>
            <a:r>
              <a:rPr lang="en-US" sz="3600" dirty="0">
                <a:solidFill>
                  <a:srgbClr val="FFFF00"/>
                </a:solidFill>
                <a:latin typeface="+mn-lt"/>
              </a:rPr>
              <a:t> Nervous System</a:t>
            </a:r>
          </a:p>
        </p:txBody>
      </p:sp>
      <p:pic>
        <p:nvPicPr>
          <p:cNvPr id="4099" name="Picture 4" descr="prs140031">
            <a:extLst>
              <a:ext uri="{FF2B5EF4-FFF2-40B4-BE49-F238E27FC236}">
                <a16:creationId xmlns:a16="http://schemas.microsoft.com/office/drawing/2014/main" id="{8391FFC9-B3BD-4DA1-8564-B804E294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10736" r="20187"/>
          <a:stretch>
            <a:fillRect/>
          </a:stretch>
        </p:blipFill>
        <p:spPr bwMode="auto">
          <a:xfrm>
            <a:off x="4298950" y="204788"/>
            <a:ext cx="4625975" cy="567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4">
            <a:extLst>
              <a:ext uri="{FF2B5EF4-FFF2-40B4-BE49-F238E27FC236}">
                <a16:creationId xmlns:a16="http://schemas.microsoft.com/office/drawing/2014/main" id="{435FE234-4C45-4FE6-95DA-5C1CC2F5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886325"/>
            <a:ext cx="40671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PROF. MOUSAED ALFAYEZ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                        &amp;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DR. SANAA ALSHAARAWY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C00811-21C0-44A7-A83C-409D06D4DD94}"/>
              </a:ext>
            </a:extLst>
          </p:cNvPr>
          <p:cNvSpPr/>
          <p:nvPr/>
        </p:nvSpPr>
        <p:spPr>
          <a:xfrm>
            <a:off x="3616325" y="587375"/>
            <a:ext cx="1924050" cy="15827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Nucleus= </a:t>
            </a:r>
            <a:r>
              <a:rPr lang="en-US" sz="2400" dirty="0">
                <a:cs typeface="Arial" charset="0"/>
              </a:rPr>
              <a:t>A </a:t>
            </a:r>
            <a:r>
              <a:rPr lang="en-US" sz="2400" b="1" dirty="0">
                <a:cs typeface="Arial" charset="0"/>
              </a:rPr>
              <a:t>group of neurons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within</a:t>
            </a:r>
            <a:r>
              <a:rPr lang="en-US" sz="2400" dirty="0">
                <a:cs typeface="Arial" charset="0"/>
              </a:rPr>
              <a:t> the CNS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68196B-990D-4942-8D24-1DEEAF7AAA46}"/>
              </a:ext>
            </a:extLst>
          </p:cNvPr>
          <p:cNvSpPr/>
          <p:nvPr/>
        </p:nvSpPr>
        <p:spPr>
          <a:xfrm>
            <a:off x="204788" y="395288"/>
            <a:ext cx="2638425" cy="97948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FF00F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Ganglion= </a:t>
            </a:r>
            <a:r>
              <a:rPr lang="en-US" sz="2400" b="1" dirty="0">
                <a:cs typeface="Arial" charset="0"/>
              </a:rPr>
              <a:t>A group of neurons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outside </a:t>
            </a:r>
            <a:r>
              <a:rPr lang="en-US" sz="2400" b="1" dirty="0">
                <a:cs typeface="Arial" charset="0"/>
              </a:rPr>
              <a:t>the CNS</a:t>
            </a:r>
            <a:endParaRPr 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BC0E0-F93F-4A8E-A032-DA1431EA1137}"/>
              </a:ext>
            </a:extLst>
          </p:cNvPr>
          <p:cNvSpPr/>
          <p:nvPr/>
        </p:nvSpPr>
        <p:spPr>
          <a:xfrm>
            <a:off x="4640263" y="4067175"/>
            <a:ext cx="1514475" cy="21732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Tract =</a:t>
            </a:r>
            <a:r>
              <a:rPr lang="en-US" sz="2400" b="1" dirty="0">
                <a:cs typeface="Arial" charset="0"/>
              </a:rPr>
              <a:t>A group of nerve fibers (axons)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within</a:t>
            </a:r>
            <a:r>
              <a:rPr lang="en-US" sz="2400" b="1" dirty="0">
                <a:cs typeface="Arial" charset="0"/>
              </a:rPr>
              <a:t> the CNS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A0745-35E4-41F0-A296-07F81198AEE8}"/>
              </a:ext>
            </a:extLst>
          </p:cNvPr>
          <p:cNvSpPr/>
          <p:nvPr/>
        </p:nvSpPr>
        <p:spPr>
          <a:xfrm>
            <a:off x="179388" y="4940300"/>
            <a:ext cx="2154237" cy="15700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66FFF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Nerve =</a:t>
            </a:r>
            <a:r>
              <a:rPr lang="en-US" sz="2400" b="1" dirty="0">
                <a:cs typeface="Arial" charset="0"/>
              </a:rPr>
              <a:t>A group of nerve fibers (axons)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outside</a:t>
            </a:r>
            <a:r>
              <a:rPr lang="en-US" sz="2400" b="1" dirty="0">
                <a:cs typeface="Arial" charset="0"/>
              </a:rPr>
              <a:t> the CNS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3318" name="Picture 4" descr="http://upload.wikimedia.org/wikipedia/commons/thumb/c/c0/Medulla_spinalis_-_Substantia_grisea_-_English.svg/400px-Medulla_spinalis_-_Substantia_grisea_-_English.svg.png">
            <a:extLst>
              <a:ext uri="{FF2B5EF4-FFF2-40B4-BE49-F238E27FC236}">
                <a16:creationId xmlns:a16="http://schemas.microsoft.com/office/drawing/2014/main" id="{CBE862BE-E155-4240-B6F6-0F3B3177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31775"/>
            <a:ext cx="3208337" cy="2333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 descr="http://www.humanneurophysiology.com/images/fig-1.gif">
            <a:extLst>
              <a:ext uri="{FF2B5EF4-FFF2-40B4-BE49-F238E27FC236}">
                <a16:creationId xmlns:a16="http://schemas.microsoft.com/office/drawing/2014/main" id="{B522B431-BDC5-406D-9A95-E36AE3EC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82738"/>
            <a:ext cx="2665413" cy="27844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10" descr="http://www.health.com/health/static/hw/media/medical/hw/hwkb17_032_001.jpg">
            <a:extLst>
              <a:ext uri="{FF2B5EF4-FFF2-40B4-BE49-F238E27FC236}">
                <a16:creationId xmlns:a16="http://schemas.microsoft.com/office/drawing/2014/main" id="{924DB207-7791-436B-8F46-4B3E008A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1393" b="6761"/>
          <a:stretch>
            <a:fillRect/>
          </a:stretch>
        </p:blipFill>
        <p:spPr bwMode="auto">
          <a:xfrm>
            <a:off x="2428875" y="4365625"/>
            <a:ext cx="2089150" cy="2232025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4" descr="http://img.tfd.com/MosbyMD/thumb/optic_nerve.jpg">
            <a:extLst>
              <a:ext uri="{FF2B5EF4-FFF2-40B4-BE49-F238E27FC236}">
                <a16:creationId xmlns:a16="http://schemas.microsoft.com/office/drawing/2014/main" id="{36F49D49-6BF4-431C-BD7C-D38163A5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01963"/>
            <a:ext cx="2674937" cy="379571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TextBox 12">
            <a:extLst>
              <a:ext uri="{FF2B5EF4-FFF2-40B4-BE49-F238E27FC236}">
                <a16:creationId xmlns:a16="http://schemas.microsoft.com/office/drawing/2014/main" id="{61A90C9C-595E-4E00-9185-C4866A53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852738"/>
            <a:ext cx="3097212" cy="6461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FF00"/>
                </a:solidFill>
                <a:latin typeface="Bauhaus 93" pitchFamily="82" charset="0"/>
                <a:cs typeface="Arial" charset="0"/>
              </a:rPr>
              <a:t>Remember…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D49451-6059-4AE1-B362-022F07727C20}"/>
              </a:ext>
            </a:extLst>
          </p:cNvPr>
          <p:cNvCxnSpPr/>
          <p:nvPr/>
        </p:nvCxnSpPr>
        <p:spPr>
          <a:xfrm flipH="1" flipV="1">
            <a:off x="1570038" y="3835400"/>
            <a:ext cx="463550" cy="2587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D959E6-F39F-425C-98C0-DA79C1E1E05D}"/>
              </a:ext>
            </a:extLst>
          </p:cNvPr>
          <p:cNvCxnSpPr/>
          <p:nvPr/>
        </p:nvCxnSpPr>
        <p:spPr>
          <a:xfrm flipH="1" flipV="1">
            <a:off x="1570038" y="3262313"/>
            <a:ext cx="490537" cy="6413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>
            <a:extLst>
              <a:ext uri="{FF2B5EF4-FFF2-40B4-BE49-F238E27FC236}">
                <a16:creationId xmlns:a16="http://schemas.microsoft.com/office/drawing/2014/main" id="{8C3EE24F-CADE-4F62-A6CB-4648A9794DC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38338" y="177800"/>
            <a:ext cx="6018212" cy="381000"/>
          </a:xfrm>
          <a:solidFill>
            <a:srgbClr val="0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effectLst/>
              </a:rPr>
              <a:t>Nervous tissue is organized as:</a:t>
            </a:r>
          </a:p>
        </p:txBody>
      </p:sp>
      <p:pic>
        <p:nvPicPr>
          <p:cNvPr id="14339" name="Picture 7">
            <a:extLst>
              <a:ext uri="{FF2B5EF4-FFF2-40B4-BE49-F238E27FC236}">
                <a16:creationId xmlns:a16="http://schemas.microsoft.com/office/drawing/2014/main" id="{C5616A08-87F4-4305-B827-40AD032AFD4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1021" b="12453"/>
          <a:stretch>
            <a:fillRect/>
          </a:stretch>
        </p:blipFill>
        <p:spPr>
          <a:xfrm>
            <a:off x="190500" y="2019300"/>
            <a:ext cx="8763000" cy="464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8">
            <a:extLst>
              <a:ext uri="{FF2B5EF4-FFF2-40B4-BE49-F238E27FC236}">
                <a16:creationId xmlns:a16="http://schemas.microsoft.com/office/drawing/2014/main" id="{7F6D0E44-AD91-4D84-A97F-239939CD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14363"/>
            <a:ext cx="4038600" cy="137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Grey matter</a:t>
            </a:r>
            <a:r>
              <a:rPr lang="en-US" sz="2400" dirty="0">
                <a:solidFill>
                  <a:srgbClr val="FF6600"/>
                </a:solidFill>
                <a:latin typeface="Arial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Which contains 1-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en-US" sz="2000" b="1" u="sng" dirty="0">
                <a:solidFill>
                  <a:srgbClr val="FFFF00"/>
                </a:solidFill>
                <a:latin typeface="Arial" pitchFamily="34" charset="0"/>
              </a:rPr>
              <a:t>ell bodies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&amp;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2- P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rocesses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of the neurons,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3- N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euroglia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and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4- B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lood vessels.</a:t>
            </a:r>
          </a:p>
        </p:txBody>
      </p:sp>
      <p:sp>
        <p:nvSpPr>
          <p:cNvPr id="15365" name="Rectangle 9">
            <a:extLst>
              <a:ext uri="{FF2B5EF4-FFF2-40B4-BE49-F238E27FC236}">
                <a16:creationId xmlns:a16="http://schemas.microsoft.com/office/drawing/2014/main" id="{175A7F3E-FE0B-4BED-8784-01861808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5" y="614363"/>
            <a:ext cx="4462463" cy="137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White matter,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Which contains: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1- P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rocesses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of the neurons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2-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 N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euroglia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and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3-  B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lood vessels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u="sng" dirty="0">
                <a:solidFill>
                  <a:srgbClr val="FFFF00"/>
                </a:solidFill>
                <a:latin typeface="Arial" pitchFamily="34" charset="0"/>
              </a:rPr>
              <a:t>NO cell bodies </a:t>
            </a:r>
            <a:r>
              <a:rPr lang="en-US" sz="2000" b="1" u="sng" dirty="0">
                <a:solidFill>
                  <a:srgbClr val="FFFF00"/>
                </a:solidFill>
                <a:latin typeface="Arial" pitchFamily="34" charset="0"/>
              </a:rPr>
              <a:t>in the white matter.</a:t>
            </a:r>
            <a:endParaRPr lang="en-US" sz="2000" u="sng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euroglia1">
            <a:extLst>
              <a:ext uri="{FF2B5EF4-FFF2-40B4-BE49-F238E27FC236}">
                <a16:creationId xmlns:a16="http://schemas.microsoft.com/office/drawing/2014/main" id="{E48F0502-B940-4E8F-8728-43D0750B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1" r="2637" b="12779"/>
          <a:stretch>
            <a:fillRect/>
          </a:stretch>
        </p:blipFill>
        <p:spPr bwMode="auto">
          <a:xfrm>
            <a:off x="22225" y="-23813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84BDA30B-F1B4-42BC-A01D-8A40C498A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3111500"/>
            <a:ext cx="8775700" cy="2716213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107763" dir="135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  <a:effectLst/>
              </a:rPr>
              <a:t>Neuroglia, or </a:t>
            </a:r>
            <a:r>
              <a:rPr lang="en-US" altLang="en-US" sz="2000" b="1">
                <a:solidFill>
                  <a:srgbClr val="FF0000"/>
                </a:solidFill>
                <a:effectLst/>
              </a:rPr>
              <a:t>glial</a:t>
            </a:r>
            <a:r>
              <a:rPr lang="en-US" altLang="en-US" sz="2000" b="1">
                <a:solidFill>
                  <a:schemeClr val="folHlink"/>
                </a:solidFill>
                <a:effectLst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effectLst/>
              </a:rPr>
              <a:t>cells constitute the other major cellular component of the nervous tissue. </a:t>
            </a:r>
          </a:p>
          <a:p>
            <a:pPr eaLnBrk="1" hangingPunct="1"/>
            <a:r>
              <a:rPr lang="en-US" altLang="en-US" sz="2000" b="1">
                <a:solidFill>
                  <a:srgbClr val="000000"/>
                </a:solidFill>
                <a:effectLst/>
              </a:rPr>
              <a:t>It is a </a:t>
            </a:r>
            <a:r>
              <a:rPr lang="en-US" altLang="en-US" sz="2000" b="1" u="sng">
                <a:solidFill>
                  <a:srgbClr val="0000FF"/>
                </a:solidFill>
                <a:effectLst/>
              </a:rPr>
              <a:t>specialized connective tissue supporting framework </a:t>
            </a:r>
            <a:r>
              <a:rPr lang="en-US" altLang="en-US" sz="2000" b="1">
                <a:solidFill>
                  <a:srgbClr val="000000"/>
                </a:solidFill>
                <a:effectLst/>
              </a:rPr>
              <a:t>for the nervous system.</a:t>
            </a:r>
          </a:p>
          <a:p>
            <a:pPr eaLnBrk="1" hangingPunct="1"/>
            <a:r>
              <a:rPr lang="en-US" altLang="en-US" sz="2000" b="1">
                <a:solidFill>
                  <a:srgbClr val="000000"/>
                </a:solidFill>
                <a:effectLst/>
              </a:rPr>
              <a:t>Unlike neurones, </a:t>
            </a:r>
            <a:r>
              <a:rPr lang="en-US" altLang="en-US" sz="2000" b="1" i="1">
                <a:solidFill>
                  <a:srgbClr val="000000"/>
                </a:solidFill>
                <a:effectLst/>
              </a:rPr>
              <a:t>neuroglia </a:t>
            </a:r>
            <a:r>
              <a:rPr lang="en-US" altLang="en-US" sz="2000" b="1" i="1" u="sng">
                <a:solidFill>
                  <a:srgbClr val="000000"/>
                </a:solidFill>
                <a:effectLst/>
              </a:rPr>
              <a:t>do not have a direct role </a:t>
            </a:r>
            <a:r>
              <a:rPr lang="en-US" altLang="en-US" sz="2000" b="1" i="1">
                <a:solidFill>
                  <a:srgbClr val="000000"/>
                </a:solidFill>
                <a:effectLst/>
              </a:rPr>
              <a:t>in information processing</a:t>
            </a:r>
            <a:r>
              <a:rPr lang="en-US" altLang="en-US" sz="2000" b="1">
                <a:solidFill>
                  <a:srgbClr val="000000"/>
                </a:solidFill>
                <a:effectLst/>
              </a:rPr>
              <a:t>  but </a:t>
            </a:r>
            <a:r>
              <a:rPr lang="en-US" altLang="en-US" sz="2000" b="1">
                <a:solidFill>
                  <a:srgbClr val="0000FF"/>
                </a:solidFill>
                <a:effectLst/>
              </a:rPr>
              <a:t>they are </a:t>
            </a:r>
            <a:r>
              <a:rPr lang="en-US" altLang="en-US" sz="2000" b="1" u="sng">
                <a:solidFill>
                  <a:srgbClr val="0000FF"/>
                </a:solidFill>
                <a:effectLst/>
              </a:rPr>
              <a:t>essential for </a:t>
            </a:r>
            <a:r>
              <a:rPr lang="en-US" altLang="en-US" sz="2000" b="1">
                <a:solidFill>
                  <a:srgbClr val="0000FF"/>
                </a:solidFill>
                <a:effectLst/>
              </a:rPr>
              <a:t>the normal functioning of the neurons, they act as </a:t>
            </a:r>
            <a:r>
              <a:rPr lang="en-US" altLang="en-US" sz="2000" b="1" u="sng">
                <a:solidFill>
                  <a:srgbClr val="0000FF"/>
                </a:solidFill>
                <a:effectLst/>
              </a:rPr>
              <a:t>supporting and nutrition for neurons.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EC84AC4-F2A4-43AB-AA55-C2D341A9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90513"/>
            <a:ext cx="777875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40CCD"/>
                </a:solidFill>
              </a:rPr>
              <a:t>Neuroglia or glia or glial cells </a:t>
            </a:r>
            <a:r>
              <a:rPr lang="en-US" altLang="en-US" sz="48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euron">
            <a:extLst>
              <a:ext uri="{FF2B5EF4-FFF2-40B4-BE49-F238E27FC236}">
                <a16:creationId xmlns:a16="http://schemas.microsoft.com/office/drawing/2014/main" id="{2E3D078B-B02C-46CD-8D51-323E62E8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277813"/>
            <a:ext cx="4889500" cy="610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19" name="Rectangle 3">
            <a:extLst>
              <a:ext uri="{FF2B5EF4-FFF2-40B4-BE49-F238E27FC236}">
                <a16:creationId xmlns:a16="http://schemas.microsoft.com/office/drawing/2014/main" id="{BFBCDE58-22D7-4F67-9F34-3183B92C1B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2588" y="490538"/>
            <a:ext cx="3506787" cy="3603625"/>
          </a:xfr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Most of the </a:t>
            </a:r>
            <a:r>
              <a:rPr lang="en-US" sz="2800" b="1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processes of the cell body 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are short </a:t>
            </a:r>
            <a:r>
              <a:rPr lang="en-US" sz="2800" dirty="0"/>
              <a:t>with variable numbers and are </a:t>
            </a:r>
            <a:r>
              <a:rPr lang="en-US" sz="2800" b="1" u="sng" dirty="0">
                <a:solidFill>
                  <a:srgbClr val="FFFF00"/>
                </a:solidFill>
              </a:rPr>
              <a:t>receptive</a:t>
            </a:r>
            <a:r>
              <a:rPr lang="en-US" sz="2800" u="sng" dirty="0"/>
              <a:t> in function.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They </a:t>
            </a:r>
            <a:r>
              <a:rPr lang="en-US" sz="2800" b="1" dirty="0">
                <a:solidFill>
                  <a:srgbClr val="99FF33"/>
                </a:solidFill>
              </a:rPr>
              <a:t>are known as </a:t>
            </a:r>
            <a:r>
              <a:rPr lang="en-US" b="1" dirty="0">
                <a:solidFill>
                  <a:srgbClr val="99FF33"/>
                </a:solidFill>
              </a:rPr>
              <a:t>Dendrites</a:t>
            </a:r>
            <a:r>
              <a:rPr lang="en-US" sz="2800" b="1" dirty="0">
                <a:solidFill>
                  <a:srgbClr val="99FF33"/>
                </a:solidFill>
              </a:rPr>
              <a:t>. </a:t>
            </a:r>
          </a:p>
        </p:txBody>
      </p:sp>
      <p:sp>
        <p:nvSpPr>
          <p:cNvPr id="444420" name="AutoShape 4">
            <a:extLst>
              <a:ext uri="{FF2B5EF4-FFF2-40B4-BE49-F238E27FC236}">
                <a16:creationId xmlns:a16="http://schemas.microsoft.com/office/drawing/2014/main" id="{C37F4465-C79D-49A5-B325-81E39365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312738"/>
            <a:ext cx="1336675" cy="4349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3E432D34-D255-462C-9197-7CA16F656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41800" y="368300"/>
            <a:ext cx="4711700" cy="6142038"/>
          </a:xfr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9900"/>
                </a:solidFill>
              </a:rPr>
              <a:t>One</a:t>
            </a:r>
            <a:r>
              <a:rPr lang="en-US" sz="2400" dirty="0"/>
              <a:t> of these processes leaving the cell body is called the </a:t>
            </a:r>
            <a:r>
              <a:rPr lang="en-US" sz="2400" b="1" dirty="0">
                <a:solidFill>
                  <a:schemeClr val="folHlink"/>
                </a:solidFill>
              </a:rPr>
              <a:t>axon</a:t>
            </a:r>
            <a:r>
              <a:rPr lang="en-US" sz="2400" dirty="0">
                <a:solidFill>
                  <a:schemeClr val="folHlink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which </a:t>
            </a:r>
            <a:r>
              <a:rPr lang="en-US" sz="2400" b="1" dirty="0">
                <a:solidFill>
                  <a:srgbClr val="FFC000"/>
                </a:solidFill>
              </a:rPr>
              <a:t>carries information away from </a:t>
            </a:r>
            <a:r>
              <a:rPr lang="en-US" sz="2200" b="1" dirty="0">
                <a:solidFill>
                  <a:srgbClr val="FFC000"/>
                </a:solidFill>
              </a:rPr>
              <a:t>the cell body.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40CCD"/>
                </a:solidFill>
              </a:rPr>
              <a:t>Axons</a:t>
            </a:r>
            <a:r>
              <a:rPr lang="en-US" sz="2400" dirty="0"/>
              <a:t> are highly variable in length and may </a:t>
            </a:r>
            <a:r>
              <a:rPr lang="en-US" sz="2400" b="1" dirty="0">
                <a:solidFill>
                  <a:srgbClr val="99FF33"/>
                </a:solidFill>
              </a:rPr>
              <a:t>divide into </a:t>
            </a:r>
            <a:r>
              <a:rPr lang="en-US" sz="2400" dirty="0"/>
              <a:t>several branches or </a:t>
            </a:r>
            <a:r>
              <a:rPr lang="en-US" sz="2400" b="1" dirty="0">
                <a:solidFill>
                  <a:srgbClr val="99FF33"/>
                </a:solidFill>
              </a:rPr>
              <a:t>collaterals</a:t>
            </a:r>
            <a:r>
              <a:rPr lang="en-US" sz="2400" dirty="0"/>
              <a:t> through which information can be distributed to a number of different destinations.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40CCD"/>
                </a:solidFill>
              </a:rPr>
              <a:t>At the end </a:t>
            </a:r>
            <a:r>
              <a:rPr lang="en-US" sz="2400" dirty="0"/>
              <a:t>of the axon, specializations called </a:t>
            </a:r>
            <a:r>
              <a:rPr lang="en-US" sz="2400" b="1" dirty="0">
                <a:solidFill>
                  <a:srgbClr val="99FF33"/>
                </a:solidFill>
              </a:rPr>
              <a:t>terminal buttons</a:t>
            </a:r>
            <a:r>
              <a:rPr lang="en-US" sz="2400" dirty="0">
                <a:solidFill>
                  <a:srgbClr val="99FF33"/>
                </a:solidFill>
              </a:rPr>
              <a:t> </a:t>
            </a:r>
            <a:r>
              <a:rPr lang="en-US" sz="2400" dirty="0"/>
              <a:t>occur.</a:t>
            </a:r>
          </a:p>
          <a:p>
            <a:pPr eaLnBrk="1" hangingPunct="1">
              <a:defRPr/>
            </a:pPr>
            <a:r>
              <a:rPr lang="en-US" sz="2400" b="1" dirty="0"/>
              <a:t>Here information is transferred </a:t>
            </a:r>
            <a:r>
              <a:rPr lang="en-US" sz="2400" b="1" dirty="0">
                <a:solidFill>
                  <a:srgbClr val="99FF33"/>
                </a:solidFill>
              </a:rPr>
              <a:t>to the dendrites of other neurones. </a:t>
            </a:r>
          </a:p>
        </p:txBody>
      </p:sp>
      <p:pic>
        <p:nvPicPr>
          <p:cNvPr id="134149" name="Picture 5" descr="structure_du_neurone001">
            <a:extLst>
              <a:ext uri="{FF2B5EF4-FFF2-40B4-BE49-F238E27FC236}">
                <a16:creationId xmlns:a16="http://schemas.microsoft.com/office/drawing/2014/main" id="{40AB0830-25A9-4996-B107-C5E10A3E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6388"/>
            <a:ext cx="3798887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AutoShape 6">
            <a:extLst>
              <a:ext uri="{FF2B5EF4-FFF2-40B4-BE49-F238E27FC236}">
                <a16:creationId xmlns:a16="http://schemas.microsoft.com/office/drawing/2014/main" id="{D0AF4334-F7B6-4947-80C7-F282D173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3960813"/>
            <a:ext cx="501650" cy="2873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34151" name="AutoShape 7">
            <a:extLst>
              <a:ext uri="{FF2B5EF4-FFF2-40B4-BE49-F238E27FC236}">
                <a16:creationId xmlns:a16="http://schemas.microsoft.com/office/drawing/2014/main" id="{E78C12B4-D2A9-4660-829B-003379C7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4332288"/>
            <a:ext cx="679450" cy="4095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34152" name="AutoShape 8">
            <a:extLst>
              <a:ext uri="{FF2B5EF4-FFF2-40B4-BE49-F238E27FC236}">
                <a16:creationId xmlns:a16="http://schemas.microsoft.com/office/drawing/2014/main" id="{02F51BB3-69E4-4F52-9CDB-40FA9886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4883150"/>
            <a:ext cx="679450" cy="4095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7660939-DD5E-4049-9AA9-4C4BAF5FF411}"/>
              </a:ext>
            </a:extLst>
          </p:cNvPr>
          <p:cNvSpPr/>
          <p:nvPr/>
        </p:nvSpPr>
        <p:spPr bwMode="auto">
          <a:xfrm>
            <a:off x="1733267" y="1333500"/>
            <a:ext cx="232011" cy="30861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animBg="1"/>
      <p:bldP spid="134150" grpId="1" animBg="1"/>
      <p:bldP spid="134151" grpId="0" animBg="1"/>
      <p:bldP spid="134151" grpId="1" animBg="1"/>
      <p:bldP spid="134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>
            <a:extLst>
              <a:ext uri="{FF2B5EF4-FFF2-40B4-BE49-F238E27FC236}">
                <a16:creationId xmlns:a16="http://schemas.microsoft.com/office/drawing/2014/main" id="{7BABB5B4-0A2D-4C0B-843F-F57477311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35513" y="1187450"/>
            <a:ext cx="4052887" cy="3302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Spinal nerves </a:t>
            </a:r>
            <a:r>
              <a:rPr lang="en-US" sz="2400" dirty="0"/>
              <a:t>supplying the upper or lower limbs form</a:t>
            </a:r>
            <a:r>
              <a:rPr lang="en-US" sz="2400" b="1" dirty="0">
                <a:solidFill>
                  <a:schemeClr val="folHlink"/>
                </a:solidFill>
              </a:rPr>
              <a:t> plexuses</a:t>
            </a:r>
            <a:r>
              <a:rPr lang="en-US" sz="2400" dirty="0">
                <a:solidFill>
                  <a:schemeClr val="folHlink"/>
                </a:solidFill>
              </a:rPr>
              <a:t> e.g. 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folHlink"/>
                </a:solidFill>
              </a:rPr>
              <a:t>brachial</a:t>
            </a:r>
            <a:r>
              <a:rPr lang="en-US" sz="2400" dirty="0">
                <a:solidFill>
                  <a:schemeClr val="folHlink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chemeClr val="folHlink"/>
                </a:solidFill>
              </a:rPr>
              <a:t>lumbar plexus</a:t>
            </a:r>
            <a:r>
              <a:rPr lang="en-US" sz="2400" dirty="0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Nerve cell bodies </a:t>
            </a:r>
            <a:r>
              <a:rPr lang="en-US" sz="2400" dirty="0"/>
              <a:t>that are aggregated outside  the CNS are  called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GANGLIA</a:t>
            </a:r>
          </a:p>
        </p:txBody>
      </p:sp>
      <p:pic>
        <p:nvPicPr>
          <p:cNvPr id="466947" name="Picture 3" descr="Untitled-5">
            <a:extLst>
              <a:ext uri="{FF2B5EF4-FFF2-40B4-BE49-F238E27FC236}">
                <a16:creationId xmlns:a16="http://schemas.microsoft.com/office/drawing/2014/main" id="{9941B0A5-782E-4027-A4B6-267EEA03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13"/>
            <a:ext cx="4500563" cy="682148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id="{519D7D1D-7812-40C5-BCDD-BB57443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1787525"/>
            <a:ext cx="1241425" cy="32861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7569718B-B38B-4E78-B223-62B74867F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5062538"/>
            <a:ext cx="1050925" cy="423862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4AF1D30C-98D3-4B37-8DC8-172C3DE2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3860800"/>
            <a:ext cx="1009650" cy="30162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DCDD2-C5A5-48AF-B457-87D4F8D81753}"/>
              </a:ext>
            </a:extLst>
          </p:cNvPr>
          <p:cNvSpPr/>
          <p:nvPr/>
        </p:nvSpPr>
        <p:spPr>
          <a:xfrm>
            <a:off x="4735513" y="314325"/>
            <a:ext cx="42449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Arial" charset="0"/>
              </a:rPr>
              <a:t>    </a:t>
            </a:r>
            <a:r>
              <a:rPr lang="en-US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Peripheral NS</a:t>
            </a:r>
            <a:endParaRPr lang="en-US" sz="4400" b="1" i="1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>
            <a:extLst>
              <a:ext uri="{FF2B5EF4-FFF2-40B4-BE49-F238E27FC236}">
                <a16:creationId xmlns:a16="http://schemas.microsoft.com/office/drawing/2014/main" id="{CC468C34-2C60-42D3-97DC-4940457EA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6200" y="1009650"/>
            <a:ext cx="3759200" cy="53768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u="sng" dirty="0"/>
              <a:t>Neurones</a:t>
            </a:r>
            <a:r>
              <a:rPr lang="en-US" sz="2800" dirty="0"/>
              <a:t> that detect changes and </a:t>
            </a:r>
            <a:r>
              <a:rPr lang="en-US" sz="2800" b="1" u="sng" dirty="0">
                <a:solidFill>
                  <a:srgbClr val="FFFF00"/>
                </a:solidFill>
              </a:rPr>
              <a:t>control the activity of the viscera </a:t>
            </a:r>
            <a:r>
              <a:rPr lang="en-US" sz="2800" dirty="0"/>
              <a:t>are collectively referred to as the </a:t>
            </a:r>
            <a:r>
              <a:rPr lang="en-US" sz="2800" b="1" dirty="0">
                <a:solidFill>
                  <a:schemeClr val="folHlink"/>
                </a:solidFill>
              </a:rPr>
              <a:t>autonomic nervous system. </a:t>
            </a:r>
          </a:p>
          <a:p>
            <a:pPr eaLnBrk="1" hangingPunct="1">
              <a:defRPr/>
            </a:pPr>
            <a:r>
              <a:rPr lang="en-US" sz="2800" dirty="0"/>
              <a:t>Its components are </a:t>
            </a:r>
            <a:r>
              <a:rPr lang="en-US" sz="2800" b="1" dirty="0">
                <a:solidFill>
                  <a:srgbClr val="FFFF00"/>
                </a:solidFill>
              </a:rPr>
              <a:t>present in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both the </a:t>
            </a: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central</a:t>
            </a:r>
            <a:r>
              <a:rPr lang="en-US" sz="2800" b="1" dirty="0"/>
              <a:t> and </a:t>
            </a: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peripheral nervous systems</a:t>
            </a:r>
            <a:r>
              <a:rPr lang="en-US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142340" name="Picture 4" descr="biol_03_img0336a">
            <a:extLst>
              <a:ext uri="{FF2B5EF4-FFF2-40B4-BE49-F238E27FC236}">
                <a16:creationId xmlns:a16="http://schemas.microsoft.com/office/drawing/2014/main" id="{638F9A30-49A3-449D-940A-CAF17B81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016000"/>
            <a:ext cx="455771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AutoShape 5">
            <a:extLst>
              <a:ext uri="{FF2B5EF4-FFF2-40B4-BE49-F238E27FC236}">
                <a16:creationId xmlns:a16="http://schemas.microsoft.com/office/drawing/2014/main" id="{FC226F36-6EFA-41DB-B676-73EC474B8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092200"/>
            <a:ext cx="1685925" cy="266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6D5EEB9-50DE-471C-8AB4-5E9EB586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273050"/>
            <a:ext cx="4775200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Eras Medium ITC" panose="020B0602030504020804" pitchFamily="34" charset="0"/>
              </a:rPr>
              <a:t>Autonomic Nervous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BCC6-E3A2-4779-A5B3-43EEEB1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19075"/>
            <a:ext cx="8734425" cy="900113"/>
          </a:xfrm>
          <a:ln w="38100"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SYMPATHETIC &amp; PARASYMPATHETIC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D10AD-0DF8-409F-8AE0-E40DB956B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8988" y="1228725"/>
            <a:ext cx="4367212" cy="5172075"/>
          </a:xfrm>
          <a:solidFill>
            <a:schemeClr val="bg2">
              <a:lumMod val="75000"/>
            </a:schemeClr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The autonomic nervous system </a:t>
            </a:r>
            <a:r>
              <a:rPr lang="en-US" sz="2400" dirty="0"/>
              <a:t>is divided 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into two </a:t>
            </a:r>
            <a:r>
              <a:rPr lang="en-US" sz="2400" dirty="0"/>
              <a:t>anatomically and functionally distinct 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parts:</a:t>
            </a:r>
          </a:p>
          <a:p>
            <a:pPr>
              <a:defRPr/>
            </a:pPr>
            <a:r>
              <a:rPr lang="en-US" sz="2400" b="1" u="sng" dirty="0">
                <a:solidFill>
                  <a:srgbClr val="99FF33"/>
                </a:solidFill>
              </a:rPr>
              <a:t>Sympathetic:</a:t>
            </a:r>
            <a:r>
              <a:rPr lang="en-US" sz="2400" dirty="0">
                <a:solidFill>
                  <a:srgbClr val="99FF33"/>
                </a:solidFill>
              </a:rPr>
              <a:t> </a:t>
            </a:r>
            <a:r>
              <a:rPr lang="en-US" sz="2400" dirty="0"/>
              <a:t>Or 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Thoracolumbar outflow</a:t>
            </a:r>
          </a:p>
          <a:p>
            <a:pPr>
              <a:defRPr/>
            </a:pPr>
            <a:r>
              <a:rPr lang="en-US" sz="2400" b="1" u="sng" dirty="0">
                <a:solidFill>
                  <a:srgbClr val="FE02EC"/>
                </a:solidFill>
              </a:rPr>
              <a:t>Parasympathetic</a:t>
            </a:r>
            <a:r>
              <a:rPr lang="en-US" sz="2400" dirty="0">
                <a:solidFill>
                  <a:srgbClr val="FE02EC"/>
                </a:solidFill>
              </a:rPr>
              <a:t>: </a:t>
            </a:r>
            <a:r>
              <a:rPr lang="en-US" sz="2400" dirty="0"/>
              <a:t>Or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Craniosacral outflow</a:t>
            </a:r>
            <a:r>
              <a:rPr lang="en-US" sz="2400" b="1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Sympathetic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parasympathetic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2000" dirty="0"/>
              <a:t>divisions are generally have </a:t>
            </a:r>
            <a:r>
              <a:rPr lang="en-US" sz="20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antagonistic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effects on the structures that they innervate.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E.g. Sympathetic </a:t>
            </a:r>
            <a:r>
              <a:rPr lang="en-US" sz="2000" dirty="0">
                <a:solidFill>
                  <a:srgbClr val="FFFF00"/>
                </a:solidFill>
              </a:rPr>
              <a:t>increases</a:t>
            </a:r>
            <a:r>
              <a:rPr lang="en-US" sz="2000" dirty="0"/>
              <a:t> the heart rate, while the parasympathetic </a:t>
            </a:r>
            <a:r>
              <a:rPr lang="en-US" sz="2000" dirty="0">
                <a:solidFill>
                  <a:srgbClr val="FFFF00"/>
                </a:solidFill>
              </a:rPr>
              <a:t>decreases</a:t>
            </a:r>
            <a:r>
              <a:rPr lang="en-US" sz="2000" dirty="0"/>
              <a:t> the heart rate. 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5" name="Content Placeholder 4" descr="biol_03_img0336a">
            <a:extLst>
              <a:ext uri="{FF2B5EF4-FFF2-40B4-BE49-F238E27FC236}">
                <a16:creationId xmlns:a16="http://schemas.microsoft.com/office/drawing/2014/main" id="{F70AECE5-FD44-44A7-AEA9-7C5CAAD89F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8" y="1446213"/>
            <a:ext cx="4203700" cy="4649787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C1A43D5-2013-41F0-81F4-02A84778F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37250" y="825500"/>
            <a:ext cx="3043238" cy="5180013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autonomic nervous system 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innervates: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Smooth muscles,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Cardiac muscle,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Secretory glands.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It is an important part of 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the homeostatic mechanisms </a:t>
            </a:r>
            <a:r>
              <a:rPr lang="en-US" sz="2400" dirty="0"/>
              <a:t>that control the internal environment of the body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with the endocrine system.</a:t>
            </a:r>
          </a:p>
        </p:txBody>
      </p:sp>
      <p:pic>
        <p:nvPicPr>
          <p:cNvPr id="40964" name="Picture 3" descr="biol_03_img0336a">
            <a:extLst>
              <a:ext uri="{FF2B5EF4-FFF2-40B4-BE49-F238E27FC236}">
                <a16:creationId xmlns:a16="http://schemas.microsoft.com/office/drawing/2014/main" id="{3C8CE35A-3F11-4567-87B9-95A8C22D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2679" r="4817" b="3818"/>
          <a:stretch>
            <a:fillRect/>
          </a:stretch>
        </p:blipFill>
        <p:spPr bwMode="auto">
          <a:xfrm>
            <a:off x="177800" y="231775"/>
            <a:ext cx="5581650" cy="6169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7C555D03-A203-4F1F-BCC9-9729E2C03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71500"/>
            <a:ext cx="4368800" cy="6731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PARTS OF THE BRAIN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32B8AA31-5E63-4686-8AD6-234914B68E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10300" y="1119188"/>
            <a:ext cx="2728913" cy="3957637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</a:rPr>
              <a:t>The brain composed of 4 parts: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Cerebral hemispheres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Diencephalon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Cerebellum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Brain stem</a:t>
            </a:r>
          </a:p>
        </p:txBody>
      </p:sp>
      <p:pic>
        <p:nvPicPr>
          <p:cNvPr id="16391" name="Picture 7" descr="File0516">
            <a:extLst>
              <a:ext uri="{FF2B5EF4-FFF2-40B4-BE49-F238E27FC236}">
                <a16:creationId xmlns:a16="http://schemas.microsoft.com/office/drawing/2014/main" id="{05D979ED-D80F-4CFD-A6DD-A25EA013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7632" r="2454" b="13774"/>
          <a:stretch>
            <a:fillRect/>
          </a:stretch>
        </p:blipFill>
        <p:spPr bwMode="auto">
          <a:xfrm>
            <a:off x="287338" y="1446213"/>
            <a:ext cx="5786437" cy="44910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2D47-84BB-4398-8C46-43CBEABE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88" y="274638"/>
            <a:ext cx="4079875" cy="7493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155D-F405-4F79-9182-EBE35B86E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563" y="1214438"/>
            <a:ext cx="8351837" cy="5418137"/>
          </a:xfr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FFFF00"/>
                </a:solidFill>
              </a:rPr>
              <a:t>At the end of the lecture, the students should be able to:</a:t>
            </a:r>
          </a:p>
          <a:p>
            <a:pPr>
              <a:defRPr/>
            </a:pPr>
            <a:r>
              <a:rPr lang="en-US" dirty="0">
                <a:effectLst/>
              </a:rPr>
              <a:t>List the</a:t>
            </a:r>
            <a:r>
              <a:rPr lang="en-US" b="1" dirty="0">
                <a:solidFill>
                  <a:srgbClr val="FFFF00"/>
                </a:solidFill>
                <a:effectLst/>
              </a:rPr>
              <a:t> parts </a:t>
            </a:r>
            <a:r>
              <a:rPr lang="en-US" dirty="0">
                <a:effectLst/>
              </a:rPr>
              <a:t>of the nervous system.</a:t>
            </a:r>
          </a:p>
          <a:p>
            <a:pPr>
              <a:defRPr/>
            </a:pPr>
            <a:r>
              <a:rPr lang="en-US" dirty="0">
                <a:effectLst/>
              </a:rPr>
              <a:t>List  the </a:t>
            </a:r>
            <a:r>
              <a:rPr lang="en-US" b="1" dirty="0">
                <a:solidFill>
                  <a:srgbClr val="FFFF00"/>
                </a:solidFill>
                <a:effectLst/>
              </a:rPr>
              <a:t>function</a:t>
            </a:r>
            <a:r>
              <a:rPr lang="en-US" dirty="0">
                <a:effectLst/>
              </a:rPr>
              <a:t> of the nervous system.</a:t>
            </a:r>
          </a:p>
          <a:p>
            <a:pPr>
              <a:defRPr/>
            </a:pPr>
            <a:r>
              <a:rPr lang="en-US" dirty="0">
                <a:effectLst/>
              </a:rPr>
              <a:t>Describe the </a:t>
            </a:r>
            <a:r>
              <a:rPr lang="en-US" b="1" dirty="0">
                <a:solidFill>
                  <a:srgbClr val="FFFF00"/>
                </a:solidFill>
                <a:effectLst/>
              </a:rPr>
              <a:t>Structural &amp; Functional Organizations.  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/>
              </a:rPr>
              <a:t>Define the terms</a:t>
            </a:r>
            <a:r>
              <a:rPr lang="en-US" dirty="0">
                <a:solidFill>
                  <a:srgbClr val="FFFF00"/>
                </a:solidFill>
                <a:effectLst/>
              </a:rPr>
              <a:t>: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    Nervous tissue, </a:t>
            </a:r>
            <a:r>
              <a:rPr lang="en-US" dirty="0">
                <a:effectLst/>
              </a:rPr>
              <a:t>grey matter, white matter, nucleus, ganglion, tract, nerve.</a:t>
            </a:r>
          </a:p>
          <a:p>
            <a:pPr>
              <a:defRPr/>
            </a:pPr>
            <a:r>
              <a:rPr lang="en-US" dirty="0">
                <a:effectLst/>
              </a:rPr>
              <a:t>List the </a:t>
            </a:r>
            <a:r>
              <a:rPr lang="en-US" b="1" dirty="0">
                <a:solidFill>
                  <a:srgbClr val="FFFF00"/>
                </a:solidFill>
                <a:effectLst/>
              </a:rPr>
              <a:t>parts</a:t>
            </a:r>
            <a:r>
              <a:rPr lang="en-US" dirty="0">
                <a:effectLst/>
              </a:rPr>
              <a:t> of the </a:t>
            </a:r>
            <a:r>
              <a:rPr lang="en-US" b="1" dirty="0">
                <a:solidFill>
                  <a:srgbClr val="FFFF00"/>
                </a:solidFill>
                <a:effectLst/>
              </a:rPr>
              <a:t>brain.</a:t>
            </a:r>
          </a:p>
          <a:p>
            <a:pPr>
              <a:defRPr/>
            </a:pPr>
            <a:r>
              <a:rPr lang="en-US" dirty="0">
                <a:effectLst/>
              </a:rPr>
              <a:t>List the </a:t>
            </a:r>
            <a:r>
              <a:rPr lang="en-US" b="1" dirty="0">
                <a:solidFill>
                  <a:srgbClr val="FFFF00"/>
                </a:solidFill>
                <a:effectLst/>
              </a:rPr>
              <a:t>structures protecting </a:t>
            </a:r>
            <a:r>
              <a:rPr lang="en-US" dirty="0">
                <a:effectLst/>
              </a:rPr>
              <a:t>the central nervous system.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2659037B-9999-4C49-B7F9-92B282040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274638"/>
            <a:ext cx="5283200" cy="5000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dirty="0"/>
              <a:t>CEREBRAL HEMISPHERES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1F1CAC41-8D15-4ACA-BCA3-FC46B9D950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42075" y="406400"/>
            <a:ext cx="2538413" cy="5967413"/>
          </a:xfr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/>
              <a:t>The largest part of the brain.</a:t>
            </a:r>
          </a:p>
          <a:p>
            <a:pPr eaLnBrk="1" hangingPunct="1">
              <a:defRPr/>
            </a:pPr>
            <a:r>
              <a:rPr lang="en-US" sz="2000" b="1" dirty="0"/>
              <a:t>They have </a:t>
            </a:r>
            <a:r>
              <a:rPr lang="en-US" sz="2000" b="1" u="sng" dirty="0"/>
              <a:t>elevations, </a:t>
            </a:r>
            <a:r>
              <a:rPr lang="en-US" sz="2000" b="1" dirty="0"/>
              <a:t>called </a:t>
            </a:r>
            <a:r>
              <a:rPr lang="en-US" sz="2000" b="1" dirty="0" err="1">
                <a:solidFill>
                  <a:srgbClr val="FFFF00"/>
                </a:solidFill>
              </a:rPr>
              <a:t>gyri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000" b="1" dirty="0"/>
              <a:t>Gyri are separated by </a:t>
            </a:r>
            <a:r>
              <a:rPr lang="en-US" sz="2000" b="1" u="sng" dirty="0"/>
              <a:t>depressions </a:t>
            </a:r>
            <a:r>
              <a:rPr lang="en-US" sz="2000" b="1" dirty="0"/>
              <a:t>called </a:t>
            </a:r>
            <a:r>
              <a:rPr lang="en-US" sz="2000" b="1" dirty="0" err="1">
                <a:solidFill>
                  <a:srgbClr val="FFFF00"/>
                </a:solidFill>
              </a:rPr>
              <a:t>sulci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000" b="1" dirty="0"/>
              <a:t>Each hemisphere is divided into</a:t>
            </a:r>
            <a:r>
              <a:rPr lang="en-US" sz="2000" b="1" dirty="0">
                <a:solidFill>
                  <a:srgbClr val="99FF33"/>
                </a:solidFill>
              </a:rPr>
              <a:t> </a:t>
            </a:r>
            <a:r>
              <a:rPr lang="en-US" sz="2800" b="1" dirty="0">
                <a:solidFill>
                  <a:srgbClr val="99FF33"/>
                </a:solidFill>
              </a:rPr>
              <a:t>4 </a:t>
            </a:r>
            <a:r>
              <a:rPr lang="en-US" sz="2400" b="1" dirty="0">
                <a:solidFill>
                  <a:srgbClr val="99FF33"/>
                </a:solidFill>
              </a:rPr>
              <a:t>lobes </a:t>
            </a:r>
            <a:r>
              <a:rPr lang="en-US" sz="2000" b="1" dirty="0">
                <a:solidFill>
                  <a:srgbClr val="FFFF00"/>
                </a:solidFill>
              </a:rPr>
              <a:t>named according to the bone above. </a:t>
            </a:r>
          </a:p>
          <a:p>
            <a:pPr eaLnBrk="1" hangingPunct="1">
              <a:defRPr/>
            </a:pPr>
            <a:r>
              <a:rPr lang="en-US" sz="2000" b="1" dirty="0"/>
              <a:t>Lobes are separated by </a:t>
            </a:r>
            <a:r>
              <a:rPr lang="en-US" sz="2000" b="1" dirty="0">
                <a:solidFill>
                  <a:srgbClr val="FFFF00"/>
                </a:solidFill>
              </a:rPr>
              <a:t>deeper </a:t>
            </a:r>
            <a:r>
              <a:rPr lang="en-US" sz="2000" b="1" dirty="0"/>
              <a:t>grooves called </a:t>
            </a:r>
            <a:r>
              <a:rPr lang="en-US" sz="2000" b="1" dirty="0">
                <a:solidFill>
                  <a:srgbClr val="FFFF00"/>
                </a:solidFill>
              </a:rPr>
              <a:t>fissures or sulci. </a:t>
            </a:r>
          </a:p>
          <a:p>
            <a:pPr eaLnBrk="1" hangingPunct="1">
              <a:defRPr/>
            </a:pPr>
            <a:endParaRPr lang="en-US" sz="1800" dirty="0"/>
          </a:p>
        </p:txBody>
      </p:sp>
      <p:pic>
        <p:nvPicPr>
          <p:cNvPr id="19463" name="Picture 7" descr="File0518">
            <a:extLst>
              <a:ext uri="{FF2B5EF4-FFF2-40B4-BE49-F238E27FC236}">
                <a16:creationId xmlns:a16="http://schemas.microsoft.com/office/drawing/2014/main" id="{1FF42848-2F7D-4CA5-A74E-1CB27B769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5903912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>
            <a:extLst>
              <a:ext uri="{FF2B5EF4-FFF2-40B4-BE49-F238E27FC236}">
                <a16:creationId xmlns:a16="http://schemas.microsoft.com/office/drawing/2014/main" id="{2C6DFAE9-94F7-4F3A-85C5-98E15791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8" y="2774950"/>
            <a:ext cx="528637" cy="36988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19465" name="AutoShape 9">
            <a:extLst>
              <a:ext uri="{FF2B5EF4-FFF2-40B4-BE49-F238E27FC236}">
                <a16:creationId xmlns:a16="http://schemas.microsoft.com/office/drawing/2014/main" id="{BDEF5EFA-4353-48F1-B5F8-C9E4DB19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3708400"/>
            <a:ext cx="1106488" cy="36988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19466" name="AutoShape 10">
            <a:extLst>
              <a:ext uri="{FF2B5EF4-FFF2-40B4-BE49-F238E27FC236}">
                <a16:creationId xmlns:a16="http://schemas.microsoft.com/office/drawing/2014/main" id="{10314005-D97D-4404-8277-E463884C4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4735513"/>
            <a:ext cx="833437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23560" name="TextBox 7">
            <a:extLst>
              <a:ext uri="{FF2B5EF4-FFF2-40B4-BE49-F238E27FC236}">
                <a16:creationId xmlns:a16="http://schemas.microsoft.com/office/drawing/2014/main" id="{695E16DD-A514-4FBE-8ACD-620C35998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2336800"/>
            <a:ext cx="157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FRONTAL</a:t>
            </a:r>
          </a:p>
        </p:txBody>
      </p:sp>
      <p:sp>
        <p:nvSpPr>
          <p:cNvPr id="23561" name="TextBox 8">
            <a:extLst>
              <a:ext uri="{FF2B5EF4-FFF2-40B4-BE49-F238E27FC236}">
                <a16:creationId xmlns:a16="http://schemas.microsoft.com/office/drawing/2014/main" id="{2B1A3428-39B1-4174-B0A3-468CD448A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108200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PARIETAL</a:t>
            </a:r>
          </a:p>
        </p:txBody>
      </p:sp>
      <p:sp>
        <p:nvSpPr>
          <p:cNvPr id="23562" name="TextBox 9">
            <a:extLst>
              <a:ext uri="{FF2B5EF4-FFF2-40B4-BE49-F238E27FC236}">
                <a16:creationId xmlns:a16="http://schemas.microsoft.com/office/drawing/2014/main" id="{6C558A89-BBC3-4225-A34F-876FA57A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3492500"/>
            <a:ext cx="1354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TEMPORAL</a:t>
            </a:r>
          </a:p>
        </p:txBody>
      </p:sp>
      <p:sp>
        <p:nvSpPr>
          <p:cNvPr id="23563" name="TextBox 10">
            <a:extLst>
              <a:ext uri="{FF2B5EF4-FFF2-40B4-BE49-F238E27FC236}">
                <a16:creationId xmlns:a16="http://schemas.microsoft.com/office/drawing/2014/main" id="{964FAD2D-3155-48C9-9CFE-1B9FA1E54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873500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OCCIPITAL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4" grpId="0" animBg="1"/>
      <p:bldP spid="19465" grpId="0" animBg="1"/>
      <p:bldP spid="194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337801FB-D620-4EDE-8FED-DA93F15D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188913"/>
            <a:ext cx="5567363" cy="649287"/>
          </a:xfr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BankGothic Lt BT" pitchFamily="34" charset="0"/>
              </a:rPr>
              <a:t>TISSUE OF THE CEREBRAL HEMISPHERES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7934F0DE-03F7-4785-AED9-56936B90B6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49988" y="327025"/>
            <a:ext cx="2716212" cy="604678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/>
              <a:t>The outer layer </a:t>
            </a:r>
            <a:r>
              <a:rPr lang="en-US" sz="2000" dirty="0"/>
              <a:t>is the 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gray matter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cortex</a:t>
            </a:r>
          </a:p>
          <a:p>
            <a:pPr eaLnBrk="1" hangingPunct="1">
              <a:defRPr/>
            </a:pPr>
            <a:r>
              <a:rPr lang="en-US" sz="2000" b="1" dirty="0"/>
              <a:t>Deeper </a:t>
            </a:r>
            <a:r>
              <a:rPr lang="en-US" sz="2000" dirty="0"/>
              <a:t>is located the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white matter</a:t>
            </a:r>
            <a:r>
              <a:rPr lang="en-US" sz="2000" b="1" dirty="0"/>
              <a:t>, or </a:t>
            </a:r>
            <a:r>
              <a:rPr lang="en-US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medulla</a:t>
            </a:r>
            <a:r>
              <a:rPr lang="en-US" sz="2000" b="1" u="sng" dirty="0"/>
              <a:t>, </a:t>
            </a:r>
            <a:r>
              <a:rPr lang="en-US" sz="2000" dirty="0">
                <a:solidFill>
                  <a:srgbClr val="FFFF00"/>
                </a:solidFill>
              </a:rPr>
              <a:t>composed of bundles of nerve fibers, </a:t>
            </a:r>
            <a:r>
              <a:rPr lang="en-US" sz="2000" dirty="0"/>
              <a:t>carrying impulses </a:t>
            </a:r>
            <a:r>
              <a:rPr lang="en-US" sz="2000" b="1" dirty="0">
                <a:solidFill>
                  <a:srgbClr val="FFFF00"/>
                </a:solidFill>
              </a:rPr>
              <a:t>to and from </a:t>
            </a:r>
            <a:r>
              <a:rPr lang="en-US" sz="2000" dirty="0"/>
              <a:t>the cortex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99FF33"/>
                </a:solidFill>
              </a:rPr>
              <a:t>Basal nuclei </a:t>
            </a:r>
            <a:r>
              <a:rPr lang="en-US" sz="2000" dirty="0"/>
              <a:t>are </a:t>
            </a:r>
            <a:r>
              <a:rPr lang="en-US" sz="2000" b="1" dirty="0">
                <a:solidFill>
                  <a:srgbClr val="FFFF00"/>
                </a:solidFill>
              </a:rPr>
              <a:t>gray matter </a:t>
            </a:r>
            <a:r>
              <a:rPr lang="en-US" sz="2000" dirty="0"/>
              <a:t>that  are located deep </a:t>
            </a:r>
            <a:r>
              <a:rPr lang="en-US" sz="2000" dirty="0">
                <a:solidFill>
                  <a:srgbClr val="FFFF00"/>
                </a:solidFill>
              </a:rPr>
              <a:t>within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FFFF00"/>
                </a:solidFill>
              </a:rPr>
              <a:t>white matter</a:t>
            </a:r>
          </a:p>
          <a:p>
            <a:pPr eaLnBrk="1" hangingPunct="1">
              <a:defRPr/>
            </a:pPr>
            <a:r>
              <a:rPr lang="en-US" sz="2000" dirty="0"/>
              <a:t>They help the motor cortex in regulation of </a:t>
            </a:r>
            <a:r>
              <a:rPr lang="en-US" sz="2400" b="1" i="1" dirty="0">
                <a:solidFill>
                  <a:srgbClr val="FFC000"/>
                </a:solidFill>
              </a:rPr>
              <a:t>voluntary motor activities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27655" name="Picture 7" descr="File0524">
            <a:extLst>
              <a:ext uri="{FF2B5EF4-FFF2-40B4-BE49-F238E27FC236}">
                <a16:creationId xmlns:a16="http://schemas.microsoft.com/office/drawing/2014/main" id="{7C857DAC-5472-4D27-ABE0-D2146C92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6463"/>
            <a:ext cx="56864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File0525a">
            <a:extLst>
              <a:ext uri="{FF2B5EF4-FFF2-40B4-BE49-F238E27FC236}">
                <a16:creationId xmlns:a16="http://schemas.microsoft.com/office/drawing/2014/main" id="{BB7E9E73-1DCB-4CDA-96CB-5C4377F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 r="2110" b="15883"/>
          <a:stretch>
            <a:fillRect/>
          </a:stretch>
        </p:blipFill>
        <p:spPr bwMode="auto">
          <a:xfrm>
            <a:off x="219075" y="996950"/>
            <a:ext cx="56769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AutoShape 9">
            <a:extLst>
              <a:ext uri="{FF2B5EF4-FFF2-40B4-BE49-F238E27FC236}">
                <a16:creationId xmlns:a16="http://schemas.microsoft.com/office/drawing/2014/main" id="{E9A66FC9-9B07-4875-B92D-C24A79F04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3275013"/>
            <a:ext cx="927100" cy="355600"/>
          </a:xfrm>
          <a:prstGeom prst="roundRect">
            <a:avLst>
              <a:gd name="adj" fmla="val 16667"/>
            </a:avLst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27658" name="AutoShape 10">
            <a:extLst>
              <a:ext uri="{FF2B5EF4-FFF2-40B4-BE49-F238E27FC236}">
                <a16:creationId xmlns:a16="http://schemas.microsoft.com/office/drawing/2014/main" id="{51730951-E28D-4401-8003-357D68E6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16338"/>
            <a:ext cx="1568450" cy="865187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27659" name="Freeform 11">
            <a:extLst>
              <a:ext uri="{FF2B5EF4-FFF2-40B4-BE49-F238E27FC236}">
                <a16:creationId xmlns:a16="http://schemas.microsoft.com/office/drawing/2014/main" id="{3C05BB2C-3A1A-44C0-970C-E33E4B64B047}"/>
              </a:ext>
            </a:extLst>
          </p:cNvPr>
          <p:cNvSpPr>
            <a:spLocks/>
          </p:cNvSpPr>
          <p:nvPr/>
        </p:nvSpPr>
        <p:spPr bwMode="auto">
          <a:xfrm>
            <a:off x="3248025" y="3752850"/>
            <a:ext cx="150813" cy="260350"/>
          </a:xfrm>
          <a:custGeom>
            <a:avLst/>
            <a:gdLst>
              <a:gd name="T0" fmla="*/ 2147483647 w 100"/>
              <a:gd name="T1" fmla="*/ 2147483647 h 131"/>
              <a:gd name="T2" fmla="*/ 2147483647 w 100"/>
              <a:gd name="T3" fmla="*/ 2147483647 h 131"/>
              <a:gd name="T4" fmla="*/ 2147483647 w 100"/>
              <a:gd name="T5" fmla="*/ 2147483647 h 131"/>
              <a:gd name="T6" fmla="*/ 0 w 100"/>
              <a:gd name="T7" fmla="*/ 2147483647 h 131"/>
              <a:gd name="T8" fmla="*/ 2147483647 w 100"/>
              <a:gd name="T9" fmla="*/ 2147483647 h 131"/>
              <a:gd name="T10" fmla="*/ 2147483647 w 100"/>
              <a:gd name="T11" fmla="*/ 2147483647 h 131"/>
              <a:gd name="T12" fmla="*/ 2147483647 w 100"/>
              <a:gd name="T13" fmla="*/ 2147483647 h 131"/>
              <a:gd name="T14" fmla="*/ 2147483647 w 100"/>
              <a:gd name="T15" fmla="*/ 2147483647 h 131"/>
              <a:gd name="T16" fmla="*/ 2147483647 w 100"/>
              <a:gd name="T17" fmla="*/ 2147483647 h 131"/>
              <a:gd name="T18" fmla="*/ 2147483647 w 100"/>
              <a:gd name="T19" fmla="*/ 2147483647 h 131"/>
              <a:gd name="T20" fmla="*/ 2147483647 w 100"/>
              <a:gd name="T21" fmla="*/ 2147483647 h 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131"/>
              <a:gd name="T35" fmla="*/ 100 w 100"/>
              <a:gd name="T36" fmla="*/ 131 h 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131">
                <a:moveTo>
                  <a:pt x="92" y="3"/>
                </a:moveTo>
                <a:cubicBezTo>
                  <a:pt x="70" y="7"/>
                  <a:pt x="51" y="11"/>
                  <a:pt x="32" y="23"/>
                </a:cubicBezTo>
                <a:cubicBezTo>
                  <a:pt x="24" y="35"/>
                  <a:pt x="16" y="47"/>
                  <a:pt x="8" y="59"/>
                </a:cubicBezTo>
                <a:cubicBezTo>
                  <a:pt x="3" y="66"/>
                  <a:pt x="0" y="83"/>
                  <a:pt x="0" y="83"/>
                </a:cubicBezTo>
                <a:cubicBezTo>
                  <a:pt x="4" y="105"/>
                  <a:pt x="1" y="119"/>
                  <a:pt x="20" y="131"/>
                </a:cubicBezTo>
                <a:cubicBezTo>
                  <a:pt x="42" y="127"/>
                  <a:pt x="56" y="118"/>
                  <a:pt x="76" y="111"/>
                </a:cubicBezTo>
                <a:cubicBezTo>
                  <a:pt x="89" y="92"/>
                  <a:pt x="82" y="104"/>
                  <a:pt x="92" y="75"/>
                </a:cubicBezTo>
                <a:cubicBezTo>
                  <a:pt x="95" y="67"/>
                  <a:pt x="100" y="51"/>
                  <a:pt x="100" y="51"/>
                </a:cubicBezTo>
                <a:cubicBezTo>
                  <a:pt x="99" y="43"/>
                  <a:pt x="99" y="35"/>
                  <a:pt x="96" y="27"/>
                </a:cubicBezTo>
                <a:cubicBezTo>
                  <a:pt x="95" y="23"/>
                  <a:pt x="82" y="10"/>
                  <a:pt x="84" y="3"/>
                </a:cubicBezTo>
                <a:cubicBezTo>
                  <a:pt x="85" y="0"/>
                  <a:pt x="89" y="3"/>
                  <a:pt x="92" y="3"/>
                </a:cubicBezTo>
                <a:close/>
              </a:path>
            </a:pathLst>
          </a:custGeom>
          <a:pattFill prst="wdUpDiag">
            <a:fgClr>
              <a:srgbClr val="CC99FF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0" name="Freeform 12">
            <a:extLst>
              <a:ext uri="{FF2B5EF4-FFF2-40B4-BE49-F238E27FC236}">
                <a16:creationId xmlns:a16="http://schemas.microsoft.com/office/drawing/2014/main" id="{C64086C5-5EA3-4320-B2DF-CD0FC466E391}"/>
              </a:ext>
            </a:extLst>
          </p:cNvPr>
          <p:cNvSpPr>
            <a:spLocks/>
          </p:cNvSpPr>
          <p:nvPr/>
        </p:nvSpPr>
        <p:spPr bwMode="auto">
          <a:xfrm>
            <a:off x="3084513" y="4216400"/>
            <a:ext cx="627062" cy="846138"/>
          </a:xfrm>
          <a:custGeom>
            <a:avLst/>
            <a:gdLst>
              <a:gd name="T0" fmla="*/ 2147483647 w 396"/>
              <a:gd name="T1" fmla="*/ 0 h 348"/>
              <a:gd name="T2" fmla="*/ 2147483647 w 396"/>
              <a:gd name="T3" fmla="*/ 2147483647 h 348"/>
              <a:gd name="T4" fmla="*/ 2147483647 w 396"/>
              <a:gd name="T5" fmla="*/ 2147483647 h 348"/>
              <a:gd name="T6" fmla="*/ 2147483647 w 396"/>
              <a:gd name="T7" fmla="*/ 2147483647 h 348"/>
              <a:gd name="T8" fmla="*/ 2147483647 w 396"/>
              <a:gd name="T9" fmla="*/ 2147483647 h 348"/>
              <a:gd name="T10" fmla="*/ 2147483647 w 396"/>
              <a:gd name="T11" fmla="*/ 2147483647 h 348"/>
              <a:gd name="T12" fmla="*/ 2147483647 w 396"/>
              <a:gd name="T13" fmla="*/ 2147483647 h 348"/>
              <a:gd name="T14" fmla="*/ 2147483647 w 396"/>
              <a:gd name="T15" fmla="*/ 2147483647 h 348"/>
              <a:gd name="T16" fmla="*/ 2147483647 w 396"/>
              <a:gd name="T17" fmla="*/ 2147483647 h 348"/>
              <a:gd name="T18" fmla="*/ 2147483647 w 396"/>
              <a:gd name="T19" fmla="*/ 2147483647 h 348"/>
              <a:gd name="T20" fmla="*/ 2147483647 w 396"/>
              <a:gd name="T21" fmla="*/ 2147483647 h 348"/>
              <a:gd name="T22" fmla="*/ 0 w 396"/>
              <a:gd name="T23" fmla="*/ 2147483647 h 348"/>
              <a:gd name="T24" fmla="*/ 2147483647 w 396"/>
              <a:gd name="T25" fmla="*/ 2147483647 h 348"/>
              <a:gd name="T26" fmla="*/ 2147483647 w 396"/>
              <a:gd name="T27" fmla="*/ 2147483647 h 348"/>
              <a:gd name="T28" fmla="*/ 2147483647 w 396"/>
              <a:gd name="T29" fmla="*/ 2147483647 h 348"/>
              <a:gd name="T30" fmla="*/ 2147483647 w 396"/>
              <a:gd name="T31" fmla="*/ 2147483647 h 348"/>
              <a:gd name="T32" fmla="*/ 2147483647 w 396"/>
              <a:gd name="T33" fmla="*/ 2147483647 h 348"/>
              <a:gd name="T34" fmla="*/ 2147483647 w 396"/>
              <a:gd name="T35" fmla="*/ 2147483647 h 348"/>
              <a:gd name="T36" fmla="*/ 2147483647 w 396"/>
              <a:gd name="T37" fmla="*/ 2147483647 h 348"/>
              <a:gd name="T38" fmla="*/ 2147483647 w 396"/>
              <a:gd name="T39" fmla="*/ 2147483647 h 348"/>
              <a:gd name="T40" fmla="*/ 2147483647 w 396"/>
              <a:gd name="T41" fmla="*/ 2147483647 h 348"/>
              <a:gd name="T42" fmla="*/ 2147483647 w 396"/>
              <a:gd name="T43" fmla="*/ 2147483647 h 348"/>
              <a:gd name="T44" fmla="*/ 2147483647 w 396"/>
              <a:gd name="T45" fmla="*/ 0 h 3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96"/>
              <a:gd name="T70" fmla="*/ 0 h 348"/>
              <a:gd name="T71" fmla="*/ 396 w 396"/>
              <a:gd name="T72" fmla="*/ 348 h 34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96" h="348">
                <a:moveTo>
                  <a:pt x="372" y="0"/>
                </a:moveTo>
                <a:cubicBezTo>
                  <a:pt x="345" y="9"/>
                  <a:pt x="324" y="20"/>
                  <a:pt x="300" y="36"/>
                </a:cubicBezTo>
                <a:cubicBezTo>
                  <a:pt x="287" y="44"/>
                  <a:pt x="279" y="55"/>
                  <a:pt x="264" y="60"/>
                </a:cubicBezTo>
                <a:cubicBezTo>
                  <a:pt x="253" y="76"/>
                  <a:pt x="235" y="83"/>
                  <a:pt x="220" y="96"/>
                </a:cubicBezTo>
                <a:cubicBezTo>
                  <a:pt x="220" y="96"/>
                  <a:pt x="190" y="126"/>
                  <a:pt x="184" y="132"/>
                </a:cubicBezTo>
                <a:cubicBezTo>
                  <a:pt x="175" y="141"/>
                  <a:pt x="148" y="148"/>
                  <a:pt x="148" y="148"/>
                </a:cubicBezTo>
                <a:cubicBezTo>
                  <a:pt x="136" y="166"/>
                  <a:pt x="111" y="175"/>
                  <a:pt x="92" y="188"/>
                </a:cubicBezTo>
                <a:cubicBezTo>
                  <a:pt x="84" y="193"/>
                  <a:pt x="68" y="204"/>
                  <a:pt x="68" y="204"/>
                </a:cubicBezTo>
                <a:cubicBezTo>
                  <a:pt x="65" y="208"/>
                  <a:pt x="63" y="213"/>
                  <a:pt x="60" y="216"/>
                </a:cubicBezTo>
                <a:cubicBezTo>
                  <a:pt x="57" y="219"/>
                  <a:pt x="51" y="220"/>
                  <a:pt x="48" y="224"/>
                </a:cubicBezTo>
                <a:cubicBezTo>
                  <a:pt x="36" y="238"/>
                  <a:pt x="26" y="257"/>
                  <a:pt x="16" y="272"/>
                </a:cubicBezTo>
                <a:cubicBezTo>
                  <a:pt x="9" y="283"/>
                  <a:pt x="0" y="308"/>
                  <a:pt x="0" y="308"/>
                </a:cubicBezTo>
                <a:cubicBezTo>
                  <a:pt x="3" y="316"/>
                  <a:pt x="1" y="327"/>
                  <a:pt x="8" y="332"/>
                </a:cubicBezTo>
                <a:cubicBezTo>
                  <a:pt x="16" y="337"/>
                  <a:pt x="32" y="348"/>
                  <a:pt x="32" y="348"/>
                </a:cubicBezTo>
                <a:cubicBezTo>
                  <a:pt x="81" y="332"/>
                  <a:pt x="137" y="334"/>
                  <a:pt x="188" y="328"/>
                </a:cubicBezTo>
                <a:cubicBezTo>
                  <a:pt x="206" y="334"/>
                  <a:pt x="229" y="326"/>
                  <a:pt x="248" y="324"/>
                </a:cubicBezTo>
                <a:cubicBezTo>
                  <a:pt x="273" y="316"/>
                  <a:pt x="296" y="304"/>
                  <a:pt x="320" y="296"/>
                </a:cubicBezTo>
                <a:cubicBezTo>
                  <a:pt x="354" y="262"/>
                  <a:pt x="378" y="228"/>
                  <a:pt x="388" y="180"/>
                </a:cubicBezTo>
                <a:cubicBezTo>
                  <a:pt x="383" y="153"/>
                  <a:pt x="391" y="135"/>
                  <a:pt x="396" y="108"/>
                </a:cubicBezTo>
                <a:cubicBezTo>
                  <a:pt x="393" y="76"/>
                  <a:pt x="390" y="57"/>
                  <a:pt x="380" y="28"/>
                </a:cubicBezTo>
                <a:cubicBezTo>
                  <a:pt x="379" y="24"/>
                  <a:pt x="380" y="17"/>
                  <a:pt x="376" y="16"/>
                </a:cubicBezTo>
                <a:cubicBezTo>
                  <a:pt x="372" y="15"/>
                  <a:pt x="365" y="16"/>
                  <a:pt x="364" y="12"/>
                </a:cubicBezTo>
                <a:cubicBezTo>
                  <a:pt x="363" y="7"/>
                  <a:pt x="369" y="4"/>
                  <a:pt x="372" y="0"/>
                </a:cubicBezTo>
                <a:close/>
              </a:path>
            </a:pathLst>
          </a:custGeom>
          <a:pattFill prst="wdUpDiag">
            <a:fgClr>
              <a:srgbClr val="CC99FF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1" name="Freeform 13">
            <a:extLst>
              <a:ext uri="{FF2B5EF4-FFF2-40B4-BE49-F238E27FC236}">
                <a16:creationId xmlns:a16="http://schemas.microsoft.com/office/drawing/2014/main" id="{D4F5A318-9DEB-4D59-A6E3-00105A2747B5}"/>
              </a:ext>
            </a:extLst>
          </p:cNvPr>
          <p:cNvSpPr>
            <a:spLocks/>
          </p:cNvSpPr>
          <p:nvPr/>
        </p:nvSpPr>
        <p:spPr bwMode="auto">
          <a:xfrm>
            <a:off x="2265363" y="3302000"/>
            <a:ext cx="1255712" cy="450850"/>
          </a:xfrm>
          <a:custGeom>
            <a:avLst/>
            <a:gdLst>
              <a:gd name="T0" fmla="*/ 2147483647 w 640"/>
              <a:gd name="T1" fmla="*/ 2147483647 h 173"/>
              <a:gd name="T2" fmla="*/ 2147483647 w 640"/>
              <a:gd name="T3" fmla="*/ 2147483647 h 173"/>
              <a:gd name="T4" fmla="*/ 2147483647 w 640"/>
              <a:gd name="T5" fmla="*/ 2147483647 h 173"/>
              <a:gd name="T6" fmla="*/ 2147483647 w 640"/>
              <a:gd name="T7" fmla="*/ 2147483647 h 173"/>
              <a:gd name="T8" fmla="*/ 2147483647 w 640"/>
              <a:gd name="T9" fmla="*/ 2147483647 h 173"/>
              <a:gd name="T10" fmla="*/ 2147483647 w 640"/>
              <a:gd name="T11" fmla="*/ 2147483647 h 173"/>
              <a:gd name="T12" fmla="*/ 2147483647 w 640"/>
              <a:gd name="T13" fmla="*/ 2147483647 h 173"/>
              <a:gd name="T14" fmla="*/ 2147483647 w 640"/>
              <a:gd name="T15" fmla="*/ 2147483647 h 173"/>
              <a:gd name="T16" fmla="*/ 2147483647 w 640"/>
              <a:gd name="T17" fmla="*/ 2147483647 h 173"/>
              <a:gd name="T18" fmla="*/ 2147483647 w 640"/>
              <a:gd name="T19" fmla="*/ 2147483647 h 173"/>
              <a:gd name="T20" fmla="*/ 2147483647 w 640"/>
              <a:gd name="T21" fmla="*/ 2147483647 h 173"/>
              <a:gd name="T22" fmla="*/ 2147483647 w 640"/>
              <a:gd name="T23" fmla="*/ 2147483647 h 173"/>
              <a:gd name="T24" fmla="*/ 2147483647 w 640"/>
              <a:gd name="T25" fmla="*/ 2147483647 h 173"/>
              <a:gd name="T26" fmla="*/ 0 w 640"/>
              <a:gd name="T27" fmla="*/ 2147483647 h 173"/>
              <a:gd name="T28" fmla="*/ 2147483647 w 640"/>
              <a:gd name="T29" fmla="*/ 2147483647 h 173"/>
              <a:gd name="T30" fmla="*/ 2147483647 w 640"/>
              <a:gd name="T31" fmla="*/ 2147483647 h 1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0"/>
              <a:gd name="T49" fmla="*/ 0 h 173"/>
              <a:gd name="T50" fmla="*/ 640 w 640"/>
              <a:gd name="T51" fmla="*/ 173 h 1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0" h="173">
                <a:moveTo>
                  <a:pt x="40" y="5"/>
                </a:moveTo>
                <a:cubicBezTo>
                  <a:pt x="136" y="69"/>
                  <a:pt x="189" y="105"/>
                  <a:pt x="308" y="113"/>
                </a:cubicBezTo>
                <a:cubicBezTo>
                  <a:pt x="346" y="104"/>
                  <a:pt x="385" y="100"/>
                  <a:pt x="424" y="97"/>
                </a:cubicBezTo>
                <a:cubicBezTo>
                  <a:pt x="467" y="86"/>
                  <a:pt x="514" y="53"/>
                  <a:pt x="548" y="25"/>
                </a:cubicBezTo>
                <a:cubicBezTo>
                  <a:pt x="562" y="13"/>
                  <a:pt x="581" y="11"/>
                  <a:pt x="596" y="1"/>
                </a:cubicBezTo>
                <a:cubicBezTo>
                  <a:pt x="618" y="4"/>
                  <a:pt x="633" y="0"/>
                  <a:pt x="640" y="21"/>
                </a:cubicBezTo>
                <a:cubicBezTo>
                  <a:pt x="627" y="61"/>
                  <a:pt x="599" y="62"/>
                  <a:pt x="572" y="89"/>
                </a:cubicBezTo>
                <a:cubicBezTo>
                  <a:pt x="545" y="116"/>
                  <a:pt x="514" y="116"/>
                  <a:pt x="488" y="133"/>
                </a:cubicBezTo>
                <a:cubicBezTo>
                  <a:pt x="435" y="168"/>
                  <a:pt x="344" y="168"/>
                  <a:pt x="284" y="173"/>
                </a:cubicBezTo>
                <a:cubicBezTo>
                  <a:pt x="213" y="165"/>
                  <a:pt x="147" y="143"/>
                  <a:pt x="80" y="121"/>
                </a:cubicBezTo>
                <a:cubicBezTo>
                  <a:pt x="62" y="115"/>
                  <a:pt x="73" y="110"/>
                  <a:pt x="56" y="101"/>
                </a:cubicBezTo>
                <a:cubicBezTo>
                  <a:pt x="49" y="97"/>
                  <a:pt x="39" y="98"/>
                  <a:pt x="32" y="93"/>
                </a:cubicBezTo>
                <a:cubicBezTo>
                  <a:pt x="28" y="90"/>
                  <a:pt x="24" y="88"/>
                  <a:pt x="20" y="85"/>
                </a:cubicBezTo>
                <a:cubicBezTo>
                  <a:pt x="2" y="57"/>
                  <a:pt x="7" y="70"/>
                  <a:pt x="0" y="49"/>
                </a:cubicBezTo>
                <a:cubicBezTo>
                  <a:pt x="7" y="29"/>
                  <a:pt x="7" y="16"/>
                  <a:pt x="28" y="9"/>
                </a:cubicBezTo>
                <a:cubicBezTo>
                  <a:pt x="43" y="14"/>
                  <a:pt x="40" y="17"/>
                  <a:pt x="40" y="5"/>
                </a:cubicBezTo>
                <a:close/>
              </a:path>
            </a:pathLst>
          </a:custGeom>
          <a:pattFill prst="dkHorz">
            <a:fgClr>
              <a:schemeClr val="accent1">
                <a:alpha val="41176"/>
              </a:schemeClr>
            </a:fgClr>
            <a:bgClr>
              <a:schemeClr val="bg1">
                <a:alpha val="41176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6B4B7EEC-D43E-46F4-822B-236A4758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3933825"/>
            <a:ext cx="873125" cy="2460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Basal nuclei</a:t>
            </a:r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EF9C8B8A-9E10-42AC-BAC9-831EBEC26A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8875" y="4076700"/>
            <a:ext cx="944563" cy="441325"/>
          </a:xfrm>
          <a:prstGeom prst="line">
            <a:avLst/>
          </a:prstGeom>
          <a:noFill/>
          <a:ln w="9525">
            <a:solidFill>
              <a:srgbClr val="F40CC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id="{F9B1359A-F42D-4BB1-82B0-A9BD600CFA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7563" y="3916363"/>
            <a:ext cx="1285875" cy="160337"/>
          </a:xfrm>
          <a:prstGeom prst="line">
            <a:avLst/>
          </a:prstGeom>
          <a:noFill/>
          <a:ln w="9525">
            <a:solidFill>
              <a:srgbClr val="F40CC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7" grpId="0" animBg="1"/>
      <p:bldP spid="27658" grpId="0" animBg="1"/>
      <p:bldP spid="276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9545698-8EA2-4603-AF14-4B57295FF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63513"/>
            <a:ext cx="3835400" cy="623887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en-US" sz="2800" dirty="0">
                <a:solidFill>
                  <a:srgbClr val="FFFF00"/>
                </a:solidFill>
                <a:latin typeface="BankGothic Lt BT" pitchFamily="34" charset="0"/>
              </a:rPr>
              <a:t>DIENCEPHALON</a:t>
            </a:r>
          </a:p>
        </p:txBody>
      </p:sp>
      <p:pic>
        <p:nvPicPr>
          <p:cNvPr id="33795" name="Picture 3" descr="File0526">
            <a:extLst>
              <a:ext uri="{FF2B5EF4-FFF2-40B4-BE49-F238E27FC236}">
                <a16:creationId xmlns:a16="http://schemas.microsoft.com/office/drawing/2014/main" id="{85E02296-2A0E-45FA-90E5-2189E741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" r="1833" b="8386"/>
          <a:stretch>
            <a:fillRect/>
          </a:stretch>
        </p:blipFill>
        <p:spPr bwMode="auto">
          <a:xfrm>
            <a:off x="468313" y="1052513"/>
            <a:ext cx="813752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33CF04ED-F782-4D60-837E-73F37CF7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723900"/>
            <a:ext cx="4216400" cy="1016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The diencephalon is located between the 2  cerebral hemispheres and is linked to them and to the brainstem.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43D9E38A-87C1-4009-9080-19DDB36E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708275"/>
            <a:ext cx="1800225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3798" name="AutoShape 6">
            <a:extLst>
              <a:ext uri="{FF2B5EF4-FFF2-40B4-BE49-F238E27FC236}">
                <a16:creationId xmlns:a16="http://schemas.microsoft.com/office/drawing/2014/main" id="{6828CB37-A06F-4528-829D-4D9F0F596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429000"/>
            <a:ext cx="1081087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id="{45427FDB-F631-4AEB-9AEF-2FBD8FD90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141663"/>
            <a:ext cx="1512888" cy="28733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2C3ED365-4ECF-471D-938B-877FC403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322888"/>
            <a:ext cx="3581400" cy="13223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Arial" charset="0"/>
              </a:rPr>
              <a:t>The major structures of the diencephalon are the</a:t>
            </a:r>
            <a:r>
              <a:rPr lang="en-US" sz="2000" b="1" dirty="0">
                <a:solidFill>
                  <a:srgbClr val="FF6600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Thalamus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Hypothalamus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Subthalamus 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and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Epithalamus</a:t>
            </a:r>
            <a:r>
              <a:rPr lang="en-US" sz="2000" dirty="0">
                <a:cs typeface="Arial" charset="0"/>
              </a:rPr>
              <a:t>.</a:t>
            </a: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65E26746-4FDD-46D7-B009-58ABD0097A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48138" y="3562350"/>
            <a:ext cx="2439987" cy="2027238"/>
          </a:xfrm>
          <a:prstGeom prst="line">
            <a:avLst/>
          </a:prstGeom>
          <a:noFill/>
          <a:ln w="38100">
            <a:solidFill>
              <a:srgbClr val="F40CCD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3805" name="AutoShape 13">
            <a:extLst>
              <a:ext uri="{FF2B5EF4-FFF2-40B4-BE49-F238E27FC236}">
                <a16:creationId xmlns:a16="http://schemas.microsoft.com/office/drawing/2014/main" id="{120534D5-4346-4C52-97F0-D725E47C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16113"/>
            <a:ext cx="1655763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3807" name="Freeform 15">
            <a:extLst>
              <a:ext uri="{FF2B5EF4-FFF2-40B4-BE49-F238E27FC236}">
                <a16:creationId xmlns:a16="http://schemas.microsoft.com/office/drawing/2014/main" id="{BEA13005-EDB5-4693-92C1-AC39B5A52DED}"/>
              </a:ext>
            </a:extLst>
          </p:cNvPr>
          <p:cNvSpPr>
            <a:spLocks/>
          </p:cNvSpPr>
          <p:nvPr/>
        </p:nvSpPr>
        <p:spPr bwMode="auto">
          <a:xfrm>
            <a:off x="3427413" y="3238500"/>
            <a:ext cx="1301750" cy="885825"/>
          </a:xfrm>
          <a:custGeom>
            <a:avLst/>
            <a:gdLst>
              <a:gd name="T0" fmla="*/ 2147483647 w 820"/>
              <a:gd name="T1" fmla="*/ 2147483647 h 558"/>
              <a:gd name="T2" fmla="*/ 2147483647 w 820"/>
              <a:gd name="T3" fmla="*/ 2147483647 h 558"/>
              <a:gd name="T4" fmla="*/ 2147483647 w 820"/>
              <a:gd name="T5" fmla="*/ 2147483647 h 558"/>
              <a:gd name="T6" fmla="*/ 2147483647 w 820"/>
              <a:gd name="T7" fmla="*/ 2147483647 h 558"/>
              <a:gd name="T8" fmla="*/ 2147483647 w 820"/>
              <a:gd name="T9" fmla="*/ 2147483647 h 558"/>
              <a:gd name="T10" fmla="*/ 2147483647 w 820"/>
              <a:gd name="T11" fmla="*/ 2147483647 h 558"/>
              <a:gd name="T12" fmla="*/ 2147483647 w 820"/>
              <a:gd name="T13" fmla="*/ 2147483647 h 558"/>
              <a:gd name="T14" fmla="*/ 2147483647 w 820"/>
              <a:gd name="T15" fmla="*/ 2147483647 h 558"/>
              <a:gd name="T16" fmla="*/ 2147483647 w 820"/>
              <a:gd name="T17" fmla="*/ 2147483647 h 558"/>
              <a:gd name="T18" fmla="*/ 2147483647 w 820"/>
              <a:gd name="T19" fmla="*/ 2147483647 h 558"/>
              <a:gd name="T20" fmla="*/ 2147483647 w 820"/>
              <a:gd name="T21" fmla="*/ 2147483647 h 558"/>
              <a:gd name="T22" fmla="*/ 2147483647 w 820"/>
              <a:gd name="T23" fmla="*/ 2147483647 h 558"/>
              <a:gd name="T24" fmla="*/ 2147483647 w 820"/>
              <a:gd name="T25" fmla="*/ 2147483647 h 558"/>
              <a:gd name="T26" fmla="*/ 2147483647 w 820"/>
              <a:gd name="T27" fmla="*/ 2147483647 h 558"/>
              <a:gd name="T28" fmla="*/ 2147483647 w 820"/>
              <a:gd name="T29" fmla="*/ 2147483647 h 558"/>
              <a:gd name="T30" fmla="*/ 2147483647 w 820"/>
              <a:gd name="T31" fmla="*/ 2147483647 h 558"/>
              <a:gd name="T32" fmla="*/ 2147483647 w 820"/>
              <a:gd name="T33" fmla="*/ 2147483647 h 558"/>
              <a:gd name="T34" fmla="*/ 2147483647 w 820"/>
              <a:gd name="T35" fmla="*/ 2147483647 h 558"/>
              <a:gd name="T36" fmla="*/ 2147483647 w 820"/>
              <a:gd name="T37" fmla="*/ 2147483647 h 558"/>
              <a:gd name="T38" fmla="*/ 2147483647 w 820"/>
              <a:gd name="T39" fmla="*/ 2147483647 h 558"/>
              <a:gd name="T40" fmla="*/ 2147483647 w 820"/>
              <a:gd name="T41" fmla="*/ 2147483647 h 558"/>
              <a:gd name="T42" fmla="*/ 2147483647 w 820"/>
              <a:gd name="T43" fmla="*/ 2147483647 h 558"/>
              <a:gd name="T44" fmla="*/ 2147483647 w 820"/>
              <a:gd name="T45" fmla="*/ 2147483647 h 558"/>
              <a:gd name="T46" fmla="*/ 2147483647 w 820"/>
              <a:gd name="T47" fmla="*/ 2147483647 h 558"/>
              <a:gd name="T48" fmla="*/ 2147483647 w 820"/>
              <a:gd name="T49" fmla="*/ 2147483647 h 558"/>
              <a:gd name="T50" fmla="*/ 2147483647 w 820"/>
              <a:gd name="T51" fmla="*/ 2147483647 h 558"/>
              <a:gd name="T52" fmla="*/ 2147483647 w 820"/>
              <a:gd name="T53" fmla="*/ 2147483647 h 558"/>
              <a:gd name="T54" fmla="*/ 2147483647 w 820"/>
              <a:gd name="T55" fmla="*/ 2147483647 h 558"/>
              <a:gd name="T56" fmla="*/ 2147483647 w 820"/>
              <a:gd name="T57" fmla="*/ 2147483647 h 558"/>
              <a:gd name="T58" fmla="*/ 2147483647 w 820"/>
              <a:gd name="T59" fmla="*/ 2147483647 h 558"/>
              <a:gd name="T60" fmla="*/ 2147483647 w 820"/>
              <a:gd name="T61" fmla="*/ 2147483647 h 558"/>
              <a:gd name="T62" fmla="*/ 2147483647 w 820"/>
              <a:gd name="T63" fmla="*/ 2147483647 h 558"/>
              <a:gd name="T64" fmla="*/ 2147483647 w 820"/>
              <a:gd name="T65" fmla="*/ 0 h 558"/>
              <a:gd name="T66" fmla="*/ 2147483647 w 820"/>
              <a:gd name="T67" fmla="*/ 2147483647 h 558"/>
              <a:gd name="T68" fmla="*/ 2147483647 w 820"/>
              <a:gd name="T69" fmla="*/ 2147483647 h 5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20"/>
              <a:gd name="T106" fmla="*/ 0 h 558"/>
              <a:gd name="T107" fmla="*/ 820 w 820"/>
              <a:gd name="T108" fmla="*/ 558 h 5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20" h="558">
                <a:moveTo>
                  <a:pt x="379" y="12"/>
                </a:moveTo>
                <a:cubicBezTo>
                  <a:pt x="319" y="32"/>
                  <a:pt x="263" y="49"/>
                  <a:pt x="211" y="84"/>
                </a:cubicBezTo>
                <a:cubicBezTo>
                  <a:pt x="186" y="122"/>
                  <a:pt x="160" y="148"/>
                  <a:pt x="145" y="192"/>
                </a:cubicBezTo>
                <a:cubicBezTo>
                  <a:pt x="143" y="198"/>
                  <a:pt x="133" y="195"/>
                  <a:pt x="127" y="198"/>
                </a:cubicBezTo>
                <a:cubicBezTo>
                  <a:pt x="114" y="205"/>
                  <a:pt x="91" y="222"/>
                  <a:pt x="91" y="222"/>
                </a:cubicBezTo>
                <a:cubicBezTo>
                  <a:pt x="99" y="256"/>
                  <a:pt x="109" y="249"/>
                  <a:pt x="127" y="276"/>
                </a:cubicBezTo>
                <a:cubicBezTo>
                  <a:pt x="115" y="313"/>
                  <a:pt x="112" y="320"/>
                  <a:pt x="79" y="342"/>
                </a:cubicBezTo>
                <a:cubicBezTo>
                  <a:pt x="60" y="371"/>
                  <a:pt x="65" y="403"/>
                  <a:pt x="49" y="432"/>
                </a:cubicBezTo>
                <a:cubicBezTo>
                  <a:pt x="38" y="451"/>
                  <a:pt x="25" y="468"/>
                  <a:pt x="13" y="486"/>
                </a:cubicBezTo>
                <a:cubicBezTo>
                  <a:pt x="11" y="489"/>
                  <a:pt x="0" y="527"/>
                  <a:pt x="1" y="528"/>
                </a:cubicBezTo>
                <a:cubicBezTo>
                  <a:pt x="7" y="534"/>
                  <a:pt x="17" y="524"/>
                  <a:pt x="25" y="522"/>
                </a:cubicBezTo>
                <a:cubicBezTo>
                  <a:pt x="37" y="518"/>
                  <a:pt x="61" y="510"/>
                  <a:pt x="61" y="510"/>
                </a:cubicBezTo>
                <a:cubicBezTo>
                  <a:pt x="99" y="523"/>
                  <a:pt x="81" y="547"/>
                  <a:pt x="115" y="558"/>
                </a:cubicBezTo>
                <a:cubicBezTo>
                  <a:pt x="127" y="550"/>
                  <a:pt x="139" y="542"/>
                  <a:pt x="151" y="534"/>
                </a:cubicBezTo>
                <a:cubicBezTo>
                  <a:pt x="156" y="530"/>
                  <a:pt x="153" y="521"/>
                  <a:pt x="157" y="516"/>
                </a:cubicBezTo>
                <a:cubicBezTo>
                  <a:pt x="162" y="510"/>
                  <a:pt x="168" y="507"/>
                  <a:pt x="175" y="504"/>
                </a:cubicBezTo>
                <a:cubicBezTo>
                  <a:pt x="215" y="486"/>
                  <a:pt x="260" y="470"/>
                  <a:pt x="301" y="456"/>
                </a:cubicBezTo>
                <a:cubicBezTo>
                  <a:pt x="332" y="446"/>
                  <a:pt x="358" y="410"/>
                  <a:pt x="391" y="402"/>
                </a:cubicBezTo>
                <a:cubicBezTo>
                  <a:pt x="411" y="397"/>
                  <a:pt x="431" y="398"/>
                  <a:pt x="451" y="396"/>
                </a:cubicBezTo>
                <a:cubicBezTo>
                  <a:pt x="476" y="404"/>
                  <a:pt x="529" y="390"/>
                  <a:pt x="529" y="390"/>
                </a:cubicBezTo>
                <a:cubicBezTo>
                  <a:pt x="535" y="386"/>
                  <a:pt x="542" y="383"/>
                  <a:pt x="547" y="378"/>
                </a:cubicBezTo>
                <a:cubicBezTo>
                  <a:pt x="552" y="373"/>
                  <a:pt x="553" y="365"/>
                  <a:pt x="559" y="360"/>
                </a:cubicBezTo>
                <a:cubicBezTo>
                  <a:pt x="578" y="345"/>
                  <a:pt x="617" y="347"/>
                  <a:pt x="643" y="330"/>
                </a:cubicBezTo>
                <a:cubicBezTo>
                  <a:pt x="647" y="319"/>
                  <a:pt x="649" y="300"/>
                  <a:pt x="667" y="300"/>
                </a:cubicBezTo>
                <a:cubicBezTo>
                  <a:pt x="680" y="300"/>
                  <a:pt x="703" y="312"/>
                  <a:pt x="703" y="312"/>
                </a:cubicBezTo>
                <a:cubicBezTo>
                  <a:pt x="732" y="356"/>
                  <a:pt x="744" y="341"/>
                  <a:pt x="805" y="336"/>
                </a:cubicBezTo>
                <a:cubicBezTo>
                  <a:pt x="818" y="316"/>
                  <a:pt x="820" y="300"/>
                  <a:pt x="799" y="282"/>
                </a:cubicBezTo>
                <a:cubicBezTo>
                  <a:pt x="788" y="273"/>
                  <a:pt x="763" y="258"/>
                  <a:pt x="763" y="258"/>
                </a:cubicBezTo>
                <a:cubicBezTo>
                  <a:pt x="773" y="219"/>
                  <a:pt x="778" y="241"/>
                  <a:pt x="799" y="210"/>
                </a:cubicBezTo>
                <a:cubicBezTo>
                  <a:pt x="785" y="167"/>
                  <a:pt x="805" y="219"/>
                  <a:pt x="775" y="174"/>
                </a:cubicBezTo>
                <a:cubicBezTo>
                  <a:pt x="754" y="142"/>
                  <a:pt x="759" y="133"/>
                  <a:pt x="721" y="108"/>
                </a:cubicBezTo>
                <a:cubicBezTo>
                  <a:pt x="702" y="80"/>
                  <a:pt x="667" y="69"/>
                  <a:pt x="637" y="54"/>
                </a:cubicBezTo>
                <a:cubicBezTo>
                  <a:pt x="564" y="17"/>
                  <a:pt x="537" y="7"/>
                  <a:pt x="451" y="0"/>
                </a:cubicBezTo>
                <a:cubicBezTo>
                  <a:pt x="435" y="2"/>
                  <a:pt x="419" y="3"/>
                  <a:pt x="403" y="6"/>
                </a:cubicBezTo>
                <a:cubicBezTo>
                  <a:pt x="395" y="7"/>
                  <a:pt x="379" y="12"/>
                  <a:pt x="379" y="12"/>
                </a:cubicBezTo>
                <a:close/>
              </a:path>
            </a:pathLst>
          </a:custGeom>
          <a:pattFill prst="wdUpDiag">
            <a:fgClr>
              <a:schemeClr val="accent1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/>
      <p:bldP spid="338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1E877E19-2D38-4FED-B374-52FDDD268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5900" y="274638"/>
            <a:ext cx="3225800" cy="4175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BankGothic Lt BT" pitchFamily="34" charset="0"/>
              </a:rPr>
              <a:t>BRAIN STEM</a:t>
            </a:r>
          </a:p>
        </p:txBody>
      </p:sp>
      <p:pic>
        <p:nvPicPr>
          <p:cNvPr id="37894" name="Picture 6" descr="File0526">
            <a:extLst>
              <a:ext uri="{FF2B5EF4-FFF2-40B4-BE49-F238E27FC236}">
                <a16:creationId xmlns:a16="http://schemas.microsoft.com/office/drawing/2014/main" id="{2F83FB9F-3467-4DB0-86EC-639CEBD9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44563"/>
            <a:ext cx="77755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>
            <a:extLst>
              <a:ext uri="{FF2B5EF4-FFF2-40B4-BE49-F238E27FC236}">
                <a16:creationId xmlns:a16="http://schemas.microsoft.com/office/drawing/2014/main" id="{C2B523BD-EB06-46B5-90C2-B856F5BCC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5346700"/>
            <a:ext cx="3429000" cy="1016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Arial" charset="0"/>
              </a:rPr>
              <a:t>The brainstem has three parts: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midbrain</a:t>
            </a:r>
            <a:r>
              <a:rPr lang="en-US" sz="2000" b="1" dirty="0">
                <a:cs typeface="Arial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Pons</a:t>
            </a:r>
            <a:r>
              <a:rPr lang="en-US" sz="2000" b="1" dirty="0">
                <a:cs typeface="Arial" charset="0"/>
              </a:rPr>
              <a:t> and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medulla oblongata.</a:t>
            </a:r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663371D6-473F-4C5E-B9EA-B2BBA4263E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6713" y="4352925"/>
            <a:ext cx="1763712" cy="1092200"/>
          </a:xfrm>
          <a:prstGeom prst="line">
            <a:avLst/>
          </a:prstGeom>
          <a:noFill/>
          <a:ln w="57150">
            <a:solidFill>
              <a:srgbClr val="00206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7897" name="AutoShape 9">
            <a:extLst>
              <a:ext uri="{FF2B5EF4-FFF2-40B4-BE49-F238E27FC236}">
                <a16:creationId xmlns:a16="http://schemas.microsoft.com/office/drawing/2014/main" id="{46F35CD4-1DC0-438D-9E79-C49BFB15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284538"/>
            <a:ext cx="1728787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7898" name="AutoShape 10">
            <a:extLst>
              <a:ext uri="{FF2B5EF4-FFF2-40B4-BE49-F238E27FC236}">
                <a16:creationId xmlns:a16="http://schemas.microsoft.com/office/drawing/2014/main" id="{98F40CF7-4830-479F-A7C6-A9412286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084763"/>
            <a:ext cx="1223962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BF2B998F-114D-490B-9430-534BF421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868863"/>
            <a:ext cx="358775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7900" name="AutoShape 12">
            <a:extLst>
              <a:ext uri="{FF2B5EF4-FFF2-40B4-BE49-F238E27FC236}">
                <a16:creationId xmlns:a16="http://schemas.microsoft.com/office/drawing/2014/main" id="{1227DA5A-979C-4278-83FD-E22C597E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76700"/>
            <a:ext cx="1296987" cy="4318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25C67776-13B7-4654-83C0-8B387AC1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5445125"/>
            <a:ext cx="3794125" cy="10096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It is connected to the</a:t>
            </a:r>
            <a:r>
              <a:rPr 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cerebellum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with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 paired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peduncles </a:t>
            </a:r>
          </a:p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Superior, middle and inferior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899" grpId="0" animBg="1"/>
      <p:bldP spid="379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1FC65CF2-69C0-4A55-A55F-2C218C9F0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300" y="274638"/>
            <a:ext cx="4660900" cy="5381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BankGothic Lt BT" pitchFamily="34" charset="0"/>
              </a:rPr>
              <a:t>CEREBELLUM</a:t>
            </a:r>
          </a:p>
        </p:txBody>
      </p:sp>
      <p:pic>
        <p:nvPicPr>
          <p:cNvPr id="47109" name="Picture 5" descr="File0526">
            <a:extLst>
              <a:ext uri="{FF2B5EF4-FFF2-40B4-BE49-F238E27FC236}">
                <a16:creationId xmlns:a16="http://schemas.microsoft.com/office/drawing/2014/main" id="{58AFA943-37EC-40EF-87D3-EE6689B2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98525"/>
            <a:ext cx="78486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AutoShape 6">
            <a:extLst>
              <a:ext uri="{FF2B5EF4-FFF2-40B4-BE49-F238E27FC236}">
                <a16:creationId xmlns:a16="http://schemas.microsoft.com/office/drawing/2014/main" id="{772F1491-5A04-41BA-83D9-BC33A85E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941888"/>
            <a:ext cx="792162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47111" name="Freeform 7" descr="Dark upward diagonal">
            <a:extLst>
              <a:ext uri="{FF2B5EF4-FFF2-40B4-BE49-F238E27FC236}">
                <a16:creationId xmlns:a16="http://schemas.microsoft.com/office/drawing/2014/main" id="{D1EFBB27-DC3C-4EA3-A205-DE99466D76C8}"/>
              </a:ext>
            </a:extLst>
          </p:cNvPr>
          <p:cNvSpPr>
            <a:spLocks/>
          </p:cNvSpPr>
          <p:nvPr/>
        </p:nvSpPr>
        <p:spPr bwMode="auto">
          <a:xfrm>
            <a:off x="4429125" y="3614738"/>
            <a:ext cx="1928813" cy="1628775"/>
          </a:xfrm>
          <a:custGeom>
            <a:avLst/>
            <a:gdLst>
              <a:gd name="T0" fmla="*/ 2147483647 w 1215"/>
              <a:gd name="T1" fmla="*/ 2147483647 h 1026"/>
              <a:gd name="T2" fmla="*/ 2147483647 w 1215"/>
              <a:gd name="T3" fmla="*/ 0 h 1026"/>
              <a:gd name="T4" fmla="*/ 2147483647 w 1215"/>
              <a:gd name="T5" fmla="*/ 2147483647 h 1026"/>
              <a:gd name="T6" fmla="*/ 2147483647 w 1215"/>
              <a:gd name="T7" fmla="*/ 2147483647 h 1026"/>
              <a:gd name="T8" fmla="*/ 2147483647 w 1215"/>
              <a:gd name="T9" fmla="*/ 2147483647 h 1026"/>
              <a:gd name="T10" fmla="*/ 2147483647 w 1215"/>
              <a:gd name="T11" fmla="*/ 2147483647 h 1026"/>
              <a:gd name="T12" fmla="*/ 2147483647 w 1215"/>
              <a:gd name="T13" fmla="*/ 2147483647 h 1026"/>
              <a:gd name="T14" fmla="*/ 2147483647 w 1215"/>
              <a:gd name="T15" fmla="*/ 2147483647 h 1026"/>
              <a:gd name="T16" fmla="*/ 2147483647 w 1215"/>
              <a:gd name="T17" fmla="*/ 2147483647 h 1026"/>
              <a:gd name="T18" fmla="*/ 2147483647 w 1215"/>
              <a:gd name="T19" fmla="*/ 2147483647 h 1026"/>
              <a:gd name="T20" fmla="*/ 2147483647 w 1215"/>
              <a:gd name="T21" fmla="*/ 2147483647 h 1026"/>
              <a:gd name="T22" fmla="*/ 2147483647 w 1215"/>
              <a:gd name="T23" fmla="*/ 2147483647 h 1026"/>
              <a:gd name="T24" fmla="*/ 0 w 1215"/>
              <a:gd name="T25" fmla="*/ 2147483647 h 1026"/>
              <a:gd name="T26" fmla="*/ 2147483647 w 1215"/>
              <a:gd name="T27" fmla="*/ 2147483647 h 1026"/>
              <a:gd name="T28" fmla="*/ 2147483647 w 1215"/>
              <a:gd name="T29" fmla="*/ 2147483647 h 1026"/>
              <a:gd name="T30" fmla="*/ 2147483647 w 1215"/>
              <a:gd name="T31" fmla="*/ 2147483647 h 1026"/>
              <a:gd name="T32" fmla="*/ 2147483647 w 1215"/>
              <a:gd name="T33" fmla="*/ 2147483647 h 1026"/>
              <a:gd name="T34" fmla="*/ 2147483647 w 1215"/>
              <a:gd name="T35" fmla="*/ 2147483647 h 1026"/>
              <a:gd name="T36" fmla="*/ 2147483647 w 1215"/>
              <a:gd name="T37" fmla="*/ 2147483647 h 1026"/>
              <a:gd name="T38" fmla="*/ 2147483647 w 1215"/>
              <a:gd name="T39" fmla="*/ 2147483647 h 1026"/>
              <a:gd name="T40" fmla="*/ 2147483647 w 1215"/>
              <a:gd name="T41" fmla="*/ 2147483647 h 1026"/>
              <a:gd name="T42" fmla="*/ 2147483647 w 1215"/>
              <a:gd name="T43" fmla="*/ 2147483647 h 1026"/>
              <a:gd name="T44" fmla="*/ 2147483647 w 1215"/>
              <a:gd name="T45" fmla="*/ 2147483647 h 1026"/>
              <a:gd name="T46" fmla="*/ 2147483647 w 1215"/>
              <a:gd name="T47" fmla="*/ 2147483647 h 1026"/>
              <a:gd name="T48" fmla="*/ 2147483647 w 1215"/>
              <a:gd name="T49" fmla="*/ 2147483647 h 1026"/>
              <a:gd name="T50" fmla="*/ 2147483647 w 1215"/>
              <a:gd name="T51" fmla="*/ 2147483647 h 1026"/>
              <a:gd name="T52" fmla="*/ 2147483647 w 1215"/>
              <a:gd name="T53" fmla="*/ 2147483647 h 1026"/>
              <a:gd name="T54" fmla="*/ 2147483647 w 1215"/>
              <a:gd name="T55" fmla="*/ 2147483647 h 1026"/>
              <a:gd name="T56" fmla="*/ 2147483647 w 1215"/>
              <a:gd name="T57" fmla="*/ 2147483647 h 1026"/>
              <a:gd name="T58" fmla="*/ 2147483647 w 1215"/>
              <a:gd name="T59" fmla="*/ 2147483647 h 1026"/>
              <a:gd name="T60" fmla="*/ 2147483647 w 1215"/>
              <a:gd name="T61" fmla="*/ 2147483647 h 1026"/>
              <a:gd name="T62" fmla="*/ 2147483647 w 1215"/>
              <a:gd name="T63" fmla="*/ 2147483647 h 1026"/>
              <a:gd name="T64" fmla="*/ 2147483647 w 1215"/>
              <a:gd name="T65" fmla="*/ 2147483647 h 1026"/>
              <a:gd name="T66" fmla="*/ 2147483647 w 1215"/>
              <a:gd name="T67" fmla="*/ 2147483647 h 1026"/>
              <a:gd name="T68" fmla="*/ 2147483647 w 1215"/>
              <a:gd name="T69" fmla="*/ 2147483647 h 1026"/>
              <a:gd name="T70" fmla="*/ 2147483647 w 1215"/>
              <a:gd name="T71" fmla="*/ 2147483647 h 1026"/>
              <a:gd name="T72" fmla="*/ 2147483647 w 1215"/>
              <a:gd name="T73" fmla="*/ 2147483647 h 1026"/>
              <a:gd name="T74" fmla="*/ 2147483647 w 1215"/>
              <a:gd name="T75" fmla="*/ 0 h 1026"/>
              <a:gd name="T76" fmla="*/ 2147483647 w 1215"/>
              <a:gd name="T77" fmla="*/ 2147483647 h 10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15"/>
              <a:gd name="T118" fmla="*/ 0 h 1026"/>
              <a:gd name="T119" fmla="*/ 1215 w 1215"/>
              <a:gd name="T120" fmla="*/ 1026 h 10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15" h="1026">
                <a:moveTo>
                  <a:pt x="558" y="27"/>
                </a:moveTo>
                <a:cubicBezTo>
                  <a:pt x="544" y="18"/>
                  <a:pt x="523" y="0"/>
                  <a:pt x="504" y="0"/>
                </a:cubicBezTo>
                <a:cubicBezTo>
                  <a:pt x="446" y="0"/>
                  <a:pt x="349" y="28"/>
                  <a:pt x="288" y="36"/>
                </a:cubicBezTo>
                <a:cubicBezTo>
                  <a:pt x="213" y="61"/>
                  <a:pt x="250" y="43"/>
                  <a:pt x="180" y="90"/>
                </a:cubicBezTo>
                <a:cubicBezTo>
                  <a:pt x="171" y="96"/>
                  <a:pt x="153" y="108"/>
                  <a:pt x="153" y="108"/>
                </a:cubicBezTo>
                <a:cubicBezTo>
                  <a:pt x="105" y="180"/>
                  <a:pt x="168" y="93"/>
                  <a:pt x="108" y="153"/>
                </a:cubicBezTo>
                <a:cubicBezTo>
                  <a:pt x="95" y="166"/>
                  <a:pt x="70" y="217"/>
                  <a:pt x="63" y="234"/>
                </a:cubicBezTo>
                <a:cubicBezTo>
                  <a:pt x="55" y="251"/>
                  <a:pt x="51" y="270"/>
                  <a:pt x="45" y="288"/>
                </a:cubicBezTo>
                <a:cubicBezTo>
                  <a:pt x="42" y="297"/>
                  <a:pt x="36" y="315"/>
                  <a:pt x="36" y="315"/>
                </a:cubicBezTo>
                <a:cubicBezTo>
                  <a:pt x="43" y="371"/>
                  <a:pt x="44" y="389"/>
                  <a:pt x="54" y="441"/>
                </a:cubicBezTo>
                <a:cubicBezTo>
                  <a:pt x="60" y="471"/>
                  <a:pt x="72" y="531"/>
                  <a:pt x="72" y="531"/>
                </a:cubicBezTo>
                <a:cubicBezTo>
                  <a:pt x="59" y="582"/>
                  <a:pt x="49" y="601"/>
                  <a:pt x="18" y="648"/>
                </a:cubicBezTo>
                <a:cubicBezTo>
                  <a:pt x="8" y="663"/>
                  <a:pt x="1" y="722"/>
                  <a:pt x="0" y="729"/>
                </a:cubicBezTo>
                <a:cubicBezTo>
                  <a:pt x="12" y="827"/>
                  <a:pt x="15" y="841"/>
                  <a:pt x="72" y="909"/>
                </a:cubicBezTo>
                <a:cubicBezTo>
                  <a:pt x="79" y="917"/>
                  <a:pt x="82" y="929"/>
                  <a:pt x="90" y="936"/>
                </a:cubicBezTo>
                <a:cubicBezTo>
                  <a:pt x="114" y="957"/>
                  <a:pt x="144" y="972"/>
                  <a:pt x="171" y="990"/>
                </a:cubicBezTo>
                <a:cubicBezTo>
                  <a:pt x="180" y="996"/>
                  <a:pt x="189" y="1002"/>
                  <a:pt x="198" y="1008"/>
                </a:cubicBezTo>
                <a:cubicBezTo>
                  <a:pt x="207" y="1014"/>
                  <a:pt x="225" y="1026"/>
                  <a:pt x="225" y="1026"/>
                </a:cubicBezTo>
                <a:cubicBezTo>
                  <a:pt x="293" y="1020"/>
                  <a:pt x="308" y="1024"/>
                  <a:pt x="360" y="1008"/>
                </a:cubicBezTo>
                <a:cubicBezTo>
                  <a:pt x="399" y="996"/>
                  <a:pt x="453" y="967"/>
                  <a:pt x="495" y="963"/>
                </a:cubicBezTo>
                <a:cubicBezTo>
                  <a:pt x="621" y="952"/>
                  <a:pt x="561" y="958"/>
                  <a:pt x="675" y="945"/>
                </a:cubicBezTo>
                <a:cubicBezTo>
                  <a:pt x="729" y="927"/>
                  <a:pt x="783" y="918"/>
                  <a:pt x="837" y="900"/>
                </a:cubicBezTo>
                <a:cubicBezTo>
                  <a:pt x="855" y="894"/>
                  <a:pt x="875" y="893"/>
                  <a:pt x="891" y="882"/>
                </a:cubicBezTo>
                <a:cubicBezTo>
                  <a:pt x="953" y="841"/>
                  <a:pt x="924" y="853"/>
                  <a:pt x="972" y="837"/>
                </a:cubicBezTo>
                <a:cubicBezTo>
                  <a:pt x="981" y="828"/>
                  <a:pt x="989" y="818"/>
                  <a:pt x="999" y="810"/>
                </a:cubicBezTo>
                <a:cubicBezTo>
                  <a:pt x="1016" y="797"/>
                  <a:pt x="1053" y="774"/>
                  <a:pt x="1053" y="774"/>
                </a:cubicBezTo>
                <a:cubicBezTo>
                  <a:pt x="1078" y="736"/>
                  <a:pt x="1115" y="711"/>
                  <a:pt x="1143" y="675"/>
                </a:cubicBezTo>
                <a:cubicBezTo>
                  <a:pt x="1156" y="658"/>
                  <a:pt x="1167" y="639"/>
                  <a:pt x="1179" y="621"/>
                </a:cubicBezTo>
                <a:cubicBezTo>
                  <a:pt x="1185" y="612"/>
                  <a:pt x="1197" y="594"/>
                  <a:pt x="1197" y="594"/>
                </a:cubicBezTo>
                <a:cubicBezTo>
                  <a:pt x="1215" y="505"/>
                  <a:pt x="1211" y="544"/>
                  <a:pt x="1197" y="396"/>
                </a:cubicBezTo>
                <a:cubicBezTo>
                  <a:pt x="1196" y="381"/>
                  <a:pt x="1186" y="343"/>
                  <a:pt x="1170" y="333"/>
                </a:cubicBezTo>
                <a:cubicBezTo>
                  <a:pt x="1139" y="314"/>
                  <a:pt x="1092" y="317"/>
                  <a:pt x="1062" y="297"/>
                </a:cubicBezTo>
                <a:cubicBezTo>
                  <a:pt x="1004" y="259"/>
                  <a:pt x="939" y="238"/>
                  <a:pt x="873" y="216"/>
                </a:cubicBezTo>
                <a:cubicBezTo>
                  <a:pt x="818" y="198"/>
                  <a:pt x="782" y="160"/>
                  <a:pt x="738" y="126"/>
                </a:cubicBezTo>
                <a:cubicBezTo>
                  <a:pt x="721" y="113"/>
                  <a:pt x="684" y="90"/>
                  <a:pt x="684" y="90"/>
                </a:cubicBezTo>
                <a:cubicBezTo>
                  <a:pt x="632" y="13"/>
                  <a:pt x="701" y="104"/>
                  <a:pt x="639" y="54"/>
                </a:cubicBezTo>
                <a:cubicBezTo>
                  <a:pt x="631" y="47"/>
                  <a:pt x="629" y="34"/>
                  <a:pt x="621" y="27"/>
                </a:cubicBezTo>
                <a:cubicBezTo>
                  <a:pt x="605" y="14"/>
                  <a:pt x="584" y="11"/>
                  <a:pt x="567" y="0"/>
                </a:cubicBezTo>
                <a:cubicBezTo>
                  <a:pt x="532" y="12"/>
                  <a:pt x="533" y="2"/>
                  <a:pt x="558" y="27"/>
                </a:cubicBezTo>
                <a:close/>
              </a:path>
            </a:pathLst>
          </a:custGeom>
          <a:pattFill prst="dkUpDiag">
            <a:fgClr>
              <a:schemeClr val="accent1">
                <a:alpha val="38823"/>
              </a:schemeClr>
            </a:fgClr>
            <a:bgClr>
              <a:schemeClr val="bg1">
                <a:alpha val="38823"/>
              </a:schemeClr>
            </a:bgClr>
          </a:pattFill>
          <a:ln w="28575">
            <a:solidFill>
              <a:srgbClr val="F40CCD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10F0817E-F502-45AF-AF68-596E6423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5524500"/>
            <a:ext cx="8666163" cy="10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40CCD"/>
                </a:solidFill>
                <a:cs typeface="Arial" charset="0"/>
              </a:rPr>
              <a:t>Cerebellum </a:t>
            </a:r>
            <a:r>
              <a:rPr lang="en-US" sz="2000" dirty="0">
                <a:cs typeface="Arial" charset="0"/>
              </a:rPr>
              <a:t>has 2 cerebellar hemispheres with convoluted surface. </a:t>
            </a:r>
          </a:p>
          <a:p>
            <a:pPr>
              <a:defRPr/>
            </a:pPr>
            <a:r>
              <a:rPr lang="en-US" sz="2000" dirty="0">
                <a:cs typeface="Arial" charset="0"/>
              </a:rPr>
              <a:t>It has an </a:t>
            </a:r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outer cortex of gray matter </a:t>
            </a:r>
            <a:r>
              <a:rPr lang="en-US" sz="2000" dirty="0">
                <a:cs typeface="Arial" charset="0"/>
              </a:rPr>
              <a:t>and an </a:t>
            </a:r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inner region of white matter. </a:t>
            </a:r>
          </a:p>
          <a:p>
            <a:pPr>
              <a:defRPr/>
            </a:pPr>
            <a:r>
              <a:rPr lang="en-US" sz="2000" dirty="0">
                <a:cs typeface="Arial" charset="0"/>
              </a:rPr>
              <a:t>It provides precise </a:t>
            </a:r>
            <a:r>
              <a:rPr lang="en-US" sz="2000" u="sng" dirty="0">
                <a:cs typeface="Arial" charset="0"/>
              </a:rPr>
              <a:t>coordination for body movements </a:t>
            </a:r>
            <a:r>
              <a:rPr lang="en-US" sz="2000" dirty="0">
                <a:cs typeface="Arial" charset="0"/>
              </a:rPr>
              <a:t>and helps </a:t>
            </a:r>
            <a:r>
              <a:rPr lang="en-US" sz="2000" u="sng" dirty="0">
                <a:cs typeface="Arial" charset="0"/>
              </a:rPr>
              <a:t>maintain equilibrium.</a:t>
            </a: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D04A2C19-27B9-4054-96FB-31892ADC9D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597400"/>
            <a:ext cx="2743200" cy="9779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3810-E559-4A43-9BD2-F877F2CE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13" y="274638"/>
            <a:ext cx="4667250" cy="8858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rgbClr val="FFFF00"/>
                </a:solidFill>
              </a:rPr>
              <a:t>MENINGES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114E-2204-4D11-BA4C-3643DE06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065213"/>
            <a:ext cx="3644900" cy="5030787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/>
              <a:t>There are</a:t>
            </a:r>
            <a:r>
              <a:rPr lang="en-US" b="1" dirty="0">
                <a:solidFill>
                  <a:srgbClr val="99FF33"/>
                </a:solidFill>
              </a:rPr>
              <a:t> three </a:t>
            </a:r>
            <a:r>
              <a:rPr lang="en-US" dirty="0"/>
              <a:t>connective tissue </a:t>
            </a:r>
            <a:r>
              <a:rPr lang="en-US" dirty="0">
                <a:solidFill>
                  <a:srgbClr val="99FF33"/>
                </a:solidFill>
              </a:rPr>
              <a:t>membranes </a:t>
            </a:r>
            <a:r>
              <a:rPr lang="en-US" dirty="0"/>
              <a:t>invest the </a:t>
            </a:r>
            <a:r>
              <a:rPr lang="en-US" dirty="0">
                <a:solidFill>
                  <a:srgbClr val="FE02EC"/>
                </a:solidFill>
              </a:rPr>
              <a:t>brain </a:t>
            </a:r>
            <a:r>
              <a:rPr lang="en-US" dirty="0"/>
              <a:t>and the </a:t>
            </a:r>
            <a:r>
              <a:rPr lang="en-US" dirty="0">
                <a:solidFill>
                  <a:srgbClr val="FE02EC"/>
                </a:solidFill>
              </a:rPr>
              <a:t>spinal cord.</a:t>
            </a:r>
          </a:p>
          <a:p>
            <a:pPr>
              <a:defRPr/>
            </a:pPr>
            <a:r>
              <a:rPr lang="en-US" dirty="0"/>
              <a:t>These are from outward to inward are:</a:t>
            </a:r>
          </a:p>
          <a:p>
            <a:pPr>
              <a:defRPr/>
            </a:pPr>
            <a:r>
              <a:rPr lang="en-US" b="1" dirty="0"/>
              <a:t>1- </a:t>
            </a:r>
            <a:r>
              <a:rPr lang="en-US" b="1" dirty="0">
                <a:solidFill>
                  <a:srgbClr val="FFFF00"/>
                </a:solidFill>
              </a:rPr>
              <a:t>Dura mater.</a:t>
            </a:r>
          </a:p>
          <a:p>
            <a:pPr>
              <a:defRPr/>
            </a:pPr>
            <a:r>
              <a:rPr lang="en-US" b="1" dirty="0"/>
              <a:t>2- </a:t>
            </a:r>
            <a:r>
              <a:rPr lang="en-US" b="1" dirty="0">
                <a:solidFill>
                  <a:srgbClr val="FFFF00"/>
                </a:solidFill>
              </a:rPr>
              <a:t>Arachnoid mater</a:t>
            </a:r>
            <a:r>
              <a:rPr lang="en-US" b="1" dirty="0"/>
              <a:t>.</a:t>
            </a:r>
          </a:p>
          <a:p>
            <a:pPr>
              <a:defRPr/>
            </a:pPr>
            <a:r>
              <a:rPr lang="en-US" b="1" dirty="0"/>
              <a:t>3- </a:t>
            </a:r>
            <a:r>
              <a:rPr lang="en-US" b="1" dirty="0">
                <a:solidFill>
                  <a:srgbClr val="FFFF00"/>
                </a:solidFill>
              </a:rPr>
              <a:t>Pia mater.</a:t>
            </a:r>
          </a:p>
        </p:txBody>
      </p:sp>
      <p:pic>
        <p:nvPicPr>
          <p:cNvPr id="5" name="Picture 5" descr="96B">
            <a:extLst>
              <a:ext uri="{FF2B5EF4-FFF2-40B4-BE49-F238E27FC236}">
                <a16:creationId xmlns:a16="http://schemas.microsoft.com/office/drawing/2014/main" id="{7D742D89-664B-44B3-9786-020C1136F4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/>
          <a:stretch>
            <a:fillRect/>
          </a:stretch>
        </p:blipFill>
        <p:spPr>
          <a:xfrm>
            <a:off x="4176713" y="1255713"/>
            <a:ext cx="4776787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BC974751-D8B2-4359-893C-1B780E35E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558800"/>
            <a:ext cx="4648200" cy="9906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200" i="1" dirty="0">
                <a:solidFill>
                  <a:srgbClr val="FFFF00"/>
                </a:solidFill>
                <a:latin typeface="BankGothic Lt BT" pitchFamily="34" charset="0"/>
              </a:rPr>
              <a:t>BRAIN VENTRICLES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419BA6AB-1DE7-437C-89F0-C70C3092B7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3813" y="204788"/>
            <a:ext cx="3875087" cy="66532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200" b="1" dirty="0"/>
              <a:t>Brain is bathed by the cerebrospinal fluid (CSF).</a:t>
            </a:r>
          </a:p>
          <a:p>
            <a:pPr eaLnBrk="1" hangingPunct="1">
              <a:defRPr/>
            </a:pPr>
            <a:r>
              <a:rPr lang="en-US" sz="2200" b="1" dirty="0"/>
              <a:t>Inside the brain, there are </a:t>
            </a:r>
            <a:r>
              <a:rPr lang="en-US" sz="2400" b="1" dirty="0">
                <a:solidFill>
                  <a:srgbClr val="FFFF00"/>
                </a:solidFill>
              </a:rPr>
              <a:t>4 </a:t>
            </a:r>
            <a:r>
              <a:rPr lang="en-US" sz="2200" b="1" dirty="0">
                <a:solidFill>
                  <a:srgbClr val="FFFF00"/>
                </a:solidFill>
              </a:rPr>
              <a:t>ventricles</a:t>
            </a:r>
            <a:r>
              <a:rPr lang="en-US" sz="2200" b="1" dirty="0"/>
              <a:t> filled with CSF.</a:t>
            </a:r>
          </a:p>
          <a:p>
            <a:pPr eaLnBrk="1" hangingPunct="1">
              <a:defRPr/>
            </a:pPr>
            <a:r>
              <a:rPr lang="en-US" sz="2200" b="1" u="sng" dirty="0"/>
              <a:t>The 4 ventricles are: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FF00"/>
                </a:solidFill>
              </a:rPr>
              <a:t>2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FF00"/>
                </a:solidFill>
              </a:rPr>
              <a:t>lateral ventricles:</a:t>
            </a:r>
          </a:p>
          <a:p>
            <a:pPr lvl="1" eaLnBrk="1" hangingPunct="1">
              <a:buFontTx/>
              <a:buNone/>
              <a:defRPr/>
            </a:pPr>
            <a:r>
              <a:rPr lang="en-US" sz="2200" b="1" dirty="0">
                <a:solidFill>
                  <a:srgbClr val="FFFF00"/>
                </a:solidFill>
              </a:rPr>
              <a:t>    </a:t>
            </a:r>
            <a:r>
              <a:rPr lang="en-US" sz="2200" b="1" dirty="0"/>
              <a:t>One in each hemispheres.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FFFF00"/>
                </a:solidFill>
              </a:rPr>
              <a:t>3</a:t>
            </a:r>
            <a:r>
              <a:rPr lang="en-US" sz="2200" b="1" baseline="30000" dirty="0">
                <a:solidFill>
                  <a:srgbClr val="FFFF00"/>
                </a:solidFill>
              </a:rPr>
              <a:t>rd</a:t>
            </a:r>
            <a:r>
              <a:rPr lang="en-US" sz="2200" b="1" dirty="0">
                <a:solidFill>
                  <a:srgbClr val="FFFF00"/>
                </a:solidFill>
              </a:rPr>
              <a:t> ventricle:</a:t>
            </a:r>
          </a:p>
          <a:p>
            <a:pPr lvl="1" eaLnBrk="1" hangingPunct="1">
              <a:buFontTx/>
              <a:buNone/>
              <a:defRPr/>
            </a:pPr>
            <a:r>
              <a:rPr lang="en-US" sz="2200" b="1" dirty="0">
                <a:solidFill>
                  <a:srgbClr val="FFFF00"/>
                </a:solidFill>
              </a:rPr>
              <a:t>     </a:t>
            </a:r>
            <a:r>
              <a:rPr lang="en-US" sz="2200" b="1" dirty="0"/>
              <a:t>in the Diencephalon.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FFFF00"/>
                </a:solidFill>
              </a:rPr>
              <a:t>4</a:t>
            </a:r>
            <a:r>
              <a:rPr lang="en-US" sz="2200" b="1" baseline="30000" dirty="0">
                <a:solidFill>
                  <a:srgbClr val="FFFF00"/>
                </a:solidFill>
              </a:rPr>
              <a:t>th</a:t>
            </a:r>
            <a:r>
              <a:rPr lang="en-US" sz="2200" b="1" dirty="0">
                <a:solidFill>
                  <a:srgbClr val="FFFF00"/>
                </a:solidFill>
              </a:rPr>
              <a:t> ventricle:</a:t>
            </a:r>
          </a:p>
          <a:p>
            <a:pPr lvl="1" eaLnBrk="1" hangingPunct="1">
              <a:buFontTx/>
              <a:buNone/>
              <a:defRPr/>
            </a:pPr>
            <a:r>
              <a:rPr lang="en-US" sz="2200" b="1" dirty="0">
                <a:solidFill>
                  <a:srgbClr val="FFFF00"/>
                </a:solidFill>
              </a:rPr>
              <a:t>     </a:t>
            </a:r>
            <a:r>
              <a:rPr lang="en-US" sz="2200" b="1" dirty="0"/>
              <a:t>between Pons, Medulla oblongata &amp; Cerebellum.</a:t>
            </a:r>
          </a:p>
          <a:p>
            <a:pPr lvl="1" eaLnBrk="1" hangingPunct="1">
              <a:buFontTx/>
              <a:buNone/>
              <a:defRPr/>
            </a:pPr>
            <a:r>
              <a:rPr lang="en-US" sz="2200" b="1" dirty="0">
                <a:solidFill>
                  <a:srgbClr val="FFFF00"/>
                </a:solidFill>
              </a:rPr>
              <a:t>N.B. Cerebral aqueduct:  </a:t>
            </a:r>
            <a:r>
              <a:rPr lang="en-US" sz="2200" b="1" dirty="0"/>
              <a:t>connects the 3</a:t>
            </a:r>
            <a:r>
              <a:rPr lang="en-US" sz="2200" b="1" baseline="30000" dirty="0"/>
              <a:t>rd</a:t>
            </a:r>
            <a:r>
              <a:rPr lang="en-US" sz="2200" b="1" dirty="0"/>
              <a:t> to the 4</a:t>
            </a:r>
            <a:r>
              <a:rPr lang="en-US" sz="2200" b="1" baseline="30000" dirty="0"/>
              <a:t>th</a:t>
            </a:r>
            <a:r>
              <a:rPr lang="en-US" sz="2200" b="1" dirty="0"/>
              <a:t> ventricle.</a:t>
            </a:r>
          </a:p>
        </p:txBody>
      </p:sp>
      <p:pic>
        <p:nvPicPr>
          <p:cNvPr id="61447" name="Picture 7" descr="File0531">
            <a:extLst>
              <a:ext uri="{FF2B5EF4-FFF2-40B4-BE49-F238E27FC236}">
                <a16:creationId xmlns:a16="http://schemas.microsoft.com/office/drawing/2014/main" id="{21BF6462-D566-4101-A8E5-8ADBC1AC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93900"/>
            <a:ext cx="4927600" cy="3538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AutoShape 8">
            <a:extLst>
              <a:ext uri="{FF2B5EF4-FFF2-40B4-BE49-F238E27FC236}">
                <a16:creationId xmlns:a16="http://schemas.microsoft.com/office/drawing/2014/main" id="{C7666E4A-07EF-45FB-AEF2-50E7A430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2101850"/>
            <a:ext cx="1282700" cy="6889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3753F4EC-B0E9-49FA-BC32-A90C641C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2870200"/>
            <a:ext cx="711200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61450" name="AutoShape 10">
            <a:extLst>
              <a:ext uri="{FF2B5EF4-FFF2-40B4-BE49-F238E27FC236}">
                <a16:creationId xmlns:a16="http://schemas.microsoft.com/office/drawing/2014/main" id="{8B627E16-AE17-4007-80B2-6521B5F9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71963"/>
            <a:ext cx="635000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61451" name="AutoShape 11">
            <a:extLst>
              <a:ext uri="{FF2B5EF4-FFF2-40B4-BE49-F238E27FC236}">
                <a16:creationId xmlns:a16="http://schemas.microsoft.com/office/drawing/2014/main" id="{9BAD6EEB-B675-4C3B-87C0-E43B3577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665538"/>
            <a:ext cx="749300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61450" grpId="0" animBg="1"/>
      <p:bldP spid="614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0D4913A0-3E78-4F9E-8B61-1BD58FEB7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7638" y="211138"/>
            <a:ext cx="5008562" cy="404812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algn="r" eaLnBrk="1" hangingPunct="1"/>
            <a:r>
              <a:rPr lang="en-US" altLang="en-US" sz="320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CEREBROSPINAL FLUID</a:t>
            </a:r>
          </a:p>
        </p:txBody>
      </p:sp>
      <p:pic>
        <p:nvPicPr>
          <p:cNvPr id="30723" name="Picture 8" descr="File0532">
            <a:extLst>
              <a:ext uri="{FF2B5EF4-FFF2-40B4-BE49-F238E27FC236}">
                <a16:creationId xmlns:a16="http://schemas.microsoft.com/office/drawing/2014/main" id="{F5FA8C94-C21B-4A67-8C1E-EA30D56B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9">
            <a:extLst>
              <a:ext uri="{FF2B5EF4-FFF2-40B4-BE49-F238E27FC236}">
                <a16:creationId xmlns:a16="http://schemas.microsoft.com/office/drawing/2014/main" id="{F2427115-1B1C-4F22-9DDB-C7F3D7C3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266700"/>
            <a:ext cx="3725863" cy="6461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F40CCD"/>
                </a:solidFill>
                <a:latin typeface="Arial Unicode MS" pitchFamily="34" charset="-128"/>
                <a:ea typeface="Arial Unicode MS" pitchFamily="34" charset="-128"/>
              </a:rPr>
              <a:t>CSF</a:t>
            </a:r>
            <a:r>
              <a:rPr lang="en-US" altLang="en-US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 is constantly </a:t>
            </a:r>
            <a:r>
              <a:rPr lang="en-US" altLang="en-US" sz="1600" b="1">
                <a:solidFill>
                  <a:srgbClr val="F40CCD"/>
                </a:solidFill>
                <a:latin typeface="Arial Unicode MS" pitchFamily="34" charset="-128"/>
                <a:ea typeface="Arial Unicode MS" pitchFamily="34" charset="-128"/>
              </a:rPr>
              <a:t>produced by </a:t>
            </a:r>
            <a:r>
              <a:rPr lang="en-US" altLang="en-US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the </a:t>
            </a:r>
            <a:r>
              <a:rPr lang="en-US" altLang="en-US" sz="1600" b="1">
                <a:solidFill>
                  <a:srgbClr val="F40CCD"/>
                </a:solidFill>
                <a:latin typeface="Arial Unicode MS" pitchFamily="34" charset="-128"/>
                <a:ea typeface="Arial Unicode MS" pitchFamily="34" charset="-128"/>
              </a:rPr>
              <a:t>choroid plexuses </a:t>
            </a:r>
            <a:r>
              <a:rPr lang="en-US" altLang="en-US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inside the  ventricle</a:t>
            </a:r>
            <a:r>
              <a:rPr lang="en-US" alt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.</a:t>
            </a:r>
          </a:p>
        </p:txBody>
      </p:sp>
      <p:sp>
        <p:nvSpPr>
          <p:cNvPr id="63498" name="AutoShape 10">
            <a:extLst>
              <a:ext uri="{FF2B5EF4-FFF2-40B4-BE49-F238E27FC236}">
                <a16:creationId xmlns:a16="http://schemas.microsoft.com/office/drawing/2014/main" id="{EA2716D4-CCD7-431A-8162-6692122C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214438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63499" name="AutoShape 11">
            <a:extLst>
              <a:ext uri="{FF2B5EF4-FFF2-40B4-BE49-F238E27FC236}">
                <a16:creationId xmlns:a16="http://schemas.microsoft.com/office/drawing/2014/main" id="{F21D9CC1-5C11-4BAD-AB64-B9B957E5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0727" name="Text Box 12">
            <a:extLst>
              <a:ext uri="{FF2B5EF4-FFF2-40B4-BE49-F238E27FC236}">
                <a16:creationId xmlns:a16="http://schemas.microsoft.com/office/drawing/2014/main" id="{3363D48B-A56C-4919-A80E-0D33B50A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533900"/>
            <a:ext cx="306070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DejaVu Serif Condensed" pitchFamily="18" charset="0"/>
              </a:rPr>
              <a:t>Inside the brain, CSF flows from the lateral ventricles to the 3</a:t>
            </a:r>
            <a:r>
              <a:rPr lang="en-US" altLang="en-US" sz="1600" b="1" baseline="30000">
                <a:solidFill>
                  <a:srgbClr val="000000"/>
                </a:solidFill>
                <a:latin typeface="DejaVu Serif Condensed" pitchFamily="18" charset="0"/>
              </a:rPr>
              <a:t>rd</a:t>
            </a:r>
            <a:r>
              <a:rPr lang="en-US" altLang="en-US" sz="1600" b="1">
                <a:solidFill>
                  <a:srgbClr val="000000"/>
                </a:solidFill>
                <a:latin typeface="DejaVu Serif Condensed" pitchFamily="18" charset="0"/>
              </a:rPr>
              <a:t> and 4</a:t>
            </a:r>
            <a:r>
              <a:rPr lang="en-US" altLang="en-US" sz="1600" b="1" baseline="30000">
                <a:solidFill>
                  <a:srgbClr val="000000"/>
                </a:solidFill>
                <a:latin typeface="DejaVu Serif Condensed" pitchFamily="18" charset="0"/>
              </a:rPr>
              <a:t>th</a:t>
            </a:r>
            <a:r>
              <a:rPr lang="en-US" altLang="en-US" sz="1600" b="1">
                <a:solidFill>
                  <a:srgbClr val="000000"/>
                </a:solidFill>
                <a:latin typeface="DejaVu Serif Condensed" pitchFamily="18" charset="0"/>
              </a:rPr>
              <a:t> ventricles</a:t>
            </a:r>
          </a:p>
        </p:txBody>
      </p:sp>
      <p:sp>
        <p:nvSpPr>
          <p:cNvPr id="30728" name="Text Box 13">
            <a:extLst>
              <a:ext uri="{FF2B5EF4-FFF2-40B4-BE49-F238E27FC236}">
                <a16:creationId xmlns:a16="http://schemas.microsoft.com/office/drawing/2014/main" id="{7D006998-999A-4C9F-8C06-DDAAD45E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5473700"/>
            <a:ext cx="321310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Eras Medium ITC" panose="020B0602030504020804" pitchFamily="34" charset="0"/>
              </a:rPr>
              <a:t>From the 4</a:t>
            </a:r>
            <a:r>
              <a:rPr lang="en-US" altLang="en-US" sz="1600" b="1" baseline="30000">
                <a:solidFill>
                  <a:srgbClr val="000000"/>
                </a:solidFill>
                <a:latin typeface="Eras Medium ITC" panose="020B0602030504020804" pitchFamily="34" charset="0"/>
              </a:rPr>
              <a:t>th </a:t>
            </a:r>
            <a:r>
              <a:rPr lang="en-US" altLang="en-US" sz="1600" b="1">
                <a:solidFill>
                  <a:srgbClr val="000000"/>
                </a:solidFill>
                <a:latin typeface="Eras Medium ITC" panose="020B0602030504020804" pitchFamily="34" charset="0"/>
              </a:rPr>
              <a:t>ventricle, part of the CSF flows down in the central canal of the spinal cord.</a:t>
            </a:r>
          </a:p>
        </p:txBody>
      </p:sp>
      <p:sp>
        <p:nvSpPr>
          <p:cNvPr id="30729" name="Text Box 14">
            <a:extLst>
              <a:ext uri="{FF2B5EF4-FFF2-40B4-BE49-F238E27FC236}">
                <a16:creationId xmlns:a16="http://schemas.microsoft.com/office/drawing/2014/main" id="{82525E3E-9F24-4C5F-A681-3F0605C2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4897438"/>
            <a:ext cx="267176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F40CCD"/>
                </a:solidFill>
                <a:latin typeface="Franklin Gothic Book" panose="020B0503020102020204" pitchFamily="34" charset="0"/>
              </a:rPr>
              <a:t>Most of the CSF </a:t>
            </a:r>
            <a:r>
              <a:rPr lang="en-US" altLang="en-US" sz="1600" b="1">
                <a:solidFill>
                  <a:srgbClr val="000000"/>
                </a:solidFill>
                <a:latin typeface="Franklin Gothic Book" panose="020B0503020102020204" pitchFamily="34" charset="0"/>
              </a:rPr>
              <a:t>drains from the 4</a:t>
            </a:r>
            <a:r>
              <a:rPr lang="en-US" altLang="en-US" sz="1600" b="1" baseline="30000">
                <a:solidFill>
                  <a:srgbClr val="000000"/>
                </a:solidFill>
                <a:latin typeface="Franklin Gothic Book" panose="020B0503020102020204" pitchFamily="34" charset="0"/>
              </a:rPr>
              <a:t>th</a:t>
            </a:r>
            <a:r>
              <a:rPr lang="en-US" altLang="en-US" sz="1600" b="1">
                <a:solidFill>
                  <a:srgbClr val="000000"/>
                </a:solidFill>
                <a:latin typeface="Franklin Gothic Book" panose="020B0503020102020204" pitchFamily="34" charset="0"/>
              </a:rPr>
              <a:t> ventricle  to </a:t>
            </a:r>
            <a:r>
              <a:rPr lang="en-US" altLang="en-US" sz="1600" b="1">
                <a:solidFill>
                  <a:srgbClr val="F40CCD"/>
                </a:solidFill>
                <a:latin typeface="Franklin Gothic Book" panose="020B0503020102020204" pitchFamily="34" charset="0"/>
              </a:rPr>
              <a:t>distribute</a:t>
            </a:r>
            <a:r>
              <a:rPr lang="en-US" altLang="en-US" sz="1600" b="1">
                <a:solidFill>
                  <a:srgbClr val="000000"/>
                </a:solidFill>
                <a:latin typeface="Franklin Gothic Book" panose="020B0503020102020204" pitchFamily="34" charset="0"/>
              </a:rPr>
              <a:t> in the </a:t>
            </a:r>
            <a:r>
              <a:rPr lang="en-US" altLang="en-US" sz="1600" b="1">
                <a:solidFill>
                  <a:srgbClr val="F40CCD"/>
                </a:solidFill>
                <a:latin typeface="Franklin Gothic Book" panose="020B0503020102020204" pitchFamily="34" charset="0"/>
              </a:rPr>
              <a:t>subarachnoid space </a:t>
            </a:r>
            <a:r>
              <a:rPr lang="en-US" altLang="en-US" sz="1600" b="1">
                <a:solidFill>
                  <a:srgbClr val="000000"/>
                </a:solidFill>
                <a:latin typeface="Franklin Gothic Book" panose="020B0503020102020204" pitchFamily="34" charset="0"/>
              </a:rPr>
              <a:t>around the brain and returns to the </a:t>
            </a:r>
            <a:r>
              <a:rPr lang="en-US" altLang="en-US" sz="1600" b="1">
                <a:solidFill>
                  <a:srgbClr val="FF0000"/>
                </a:solidFill>
                <a:latin typeface="Franklin Gothic Book" panose="020B0503020102020204" pitchFamily="34" charset="0"/>
              </a:rPr>
              <a:t>dural  venous sinuses </a:t>
            </a:r>
            <a:r>
              <a:rPr lang="en-US" altLang="en-US" sz="1600" b="1">
                <a:solidFill>
                  <a:srgbClr val="000000"/>
                </a:solidFill>
                <a:latin typeface="Franklin Gothic Book" panose="020B0503020102020204" pitchFamily="34" charset="0"/>
              </a:rPr>
              <a:t>through the </a:t>
            </a:r>
            <a:r>
              <a:rPr lang="en-US" altLang="en-US" sz="1600" b="1">
                <a:solidFill>
                  <a:srgbClr val="0070C0"/>
                </a:solidFill>
                <a:latin typeface="Franklin Gothic Book" panose="020B0503020102020204" pitchFamily="34" charset="0"/>
              </a:rPr>
              <a:t>arachnoids villi.</a:t>
            </a:r>
          </a:p>
        </p:txBody>
      </p:sp>
      <p:sp>
        <p:nvSpPr>
          <p:cNvPr id="63503" name="AutoShape 15">
            <a:extLst>
              <a:ext uri="{FF2B5EF4-FFF2-40B4-BE49-F238E27FC236}">
                <a16:creationId xmlns:a16="http://schemas.microsoft.com/office/drawing/2014/main" id="{2A18A176-E31D-4FBA-9A0B-C9779828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63504" name="Line 16">
            <a:extLst>
              <a:ext uri="{FF2B5EF4-FFF2-40B4-BE49-F238E27FC236}">
                <a16:creationId xmlns:a16="http://schemas.microsoft.com/office/drawing/2014/main" id="{5197B215-C928-40F4-AF0F-935A40CE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4071938"/>
            <a:ext cx="4763" cy="823912"/>
          </a:xfrm>
          <a:prstGeom prst="line">
            <a:avLst/>
          </a:prstGeom>
          <a:noFill/>
          <a:ln w="38100">
            <a:solidFill>
              <a:srgbClr val="F40CCD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3506" name="Freeform 18">
            <a:extLst>
              <a:ext uri="{FF2B5EF4-FFF2-40B4-BE49-F238E27FC236}">
                <a16:creationId xmlns:a16="http://schemas.microsoft.com/office/drawing/2014/main" id="{286818B8-A394-4FCB-9962-EFF2448B2E40}"/>
              </a:ext>
            </a:extLst>
          </p:cNvPr>
          <p:cNvSpPr>
            <a:spLocks/>
          </p:cNvSpPr>
          <p:nvPr/>
        </p:nvSpPr>
        <p:spPr bwMode="auto">
          <a:xfrm>
            <a:off x="4732338" y="3833813"/>
            <a:ext cx="768350" cy="255587"/>
          </a:xfrm>
          <a:custGeom>
            <a:avLst/>
            <a:gdLst>
              <a:gd name="T0" fmla="*/ 2147483647 w 484"/>
              <a:gd name="T1" fmla="*/ 2147483647 h 161"/>
              <a:gd name="T2" fmla="*/ 2147483647 w 484"/>
              <a:gd name="T3" fmla="*/ 2147483647 h 161"/>
              <a:gd name="T4" fmla="*/ 2147483647 w 484"/>
              <a:gd name="T5" fmla="*/ 2147483647 h 161"/>
              <a:gd name="T6" fmla="*/ 2147483647 w 484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484"/>
              <a:gd name="T13" fmla="*/ 0 h 161"/>
              <a:gd name="T14" fmla="*/ 484 w 484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4" h="161">
                <a:moveTo>
                  <a:pt x="4" y="138"/>
                </a:moveTo>
                <a:cubicBezTo>
                  <a:pt x="2" y="149"/>
                  <a:pt x="0" y="161"/>
                  <a:pt x="43" y="156"/>
                </a:cubicBezTo>
                <a:cubicBezTo>
                  <a:pt x="86" y="151"/>
                  <a:pt x="192" y="131"/>
                  <a:pt x="265" y="105"/>
                </a:cubicBezTo>
                <a:cubicBezTo>
                  <a:pt x="338" y="79"/>
                  <a:pt x="449" y="20"/>
                  <a:pt x="484" y="0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3507" name="Freeform 19">
            <a:extLst>
              <a:ext uri="{FF2B5EF4-FFF2-40B4-BE49-F238E27FC236}">
                <a16:creationId xmlns:a16="http://schemas.microsoft.com/office/drawing/2014/main" id="{12DCF243-3968-4690-AC17-57C363FE2783}"/>
              </a:ext>
            </a:extLst>
          </p:cNvPr>
          <p:cNvSpPr>
            <a:spLocks/>
          </p:cNvSpPr>
          <p:nvPr/>
        </p:nvSpPr>
        <p:spPr bwMode="auto">
          <a:xfrm>
            <a:off x="5700713" y="1671638"/>
            <a:ext cx="147637" cy="176212"/>
          </a:xfrm>
          <a:custGeom>
            <a:avLst/>
            <a:gdLst>
              <a:gd name="T0" fmla="*/ 0 w 93"/>
              <a:gd name="T1" fmla="*/ 0 h 111"/>
              <a:gd name="T2" fmla="*/ 2147483647 w 93"/>
              <a:gd name="T3" fmla="*/ 2147483647 h 111"/>
              <a:gd name="T4" fmla="*/ 2147483647 w 93"/>
              <a:gd name="T5" fmla="*/ 2147483647 h 111"/>
              <a:gd name="T6" fmla="*/ 0 60000 65536"/>
              <a:gd name="T7" fmla="*/ 0 60000 65536"/>
              <a:gd name="T8" fmla="*/ 0 60000 65536"/>
              <a:gd name="T9" fmla="*/ 0 w 93"/>
              <a:gd name="T10" fmla="*/ 0 h 111"/>
              <a:gd name="T11" fmla="*/ 93 w 93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11">
                <a:moveTo>
                  <a:pt x="0" y="0"/>
                </a:moveTo>
                <a:cubicBezTo>
                  <a:pt x="16" y="13"/>
                  <a:pt x="33" y="27"/>
                  <a:pt x="48" y="45"/>
                </a:cubicBezTo>
                <a:cubicBezTo>
                  <a:pt x="63" y="63"/>
                  <a:pt x="86" y="105"/>
                  <a:pt x="93" y="11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3508" name="Freeform 20">
            <a:extLst>
              <a:ext uri="{FF2B5EF4-FFF2-40B4-BE49-F238E27FC236}">
                <a16:creationId xmlns:a16="http://schemas.microsoft.com/office/drawing/2014/main" id="{B3781C29-5D13-45AD-8FA6-A424EF161BF7}"/>
              </a:ext>
            </a:extLst>
          </p:cNvPr>
          <p:cNvSpPr>
            <a:spLocks/>
          </p:cNvSpPr>
          <p:nvPr/>
        </p:nvSpPr>
        <p:spPr bwMode="auto">
          <a:xfrm>
            <a:off x="4662488" y="1138238"/>
            <a:ext cx="209550" cy="33337"/>
          </a:xfrm>
          <a:custGeom>
            <a:avLst/>
            <a:gdLst>
              <a:gd name="T0" fmla="*/ 0 w 132"/>
              <a:gd name="T1" fmla="*/ 2147483647 h 21"/>
              <a:gd name="T2" fmla="*/ 2147483647 w 132"/>
              <a:gd name="T3" fmla="*/ 0 h 21"/>
              <a:gd name="T4" fmla="*/ 2147483647 w 132"/>
              <a:gd name="T5" fmla="*/ 2147483647 h 21"/>
              <a:gd name="T6" fmla="*/ 0 60000 65536"/>
              <a:gd name="T7" fmla="*/ 0 60000 65536"/>
              <a:gd name="T8" fmla="*/ 0 60000 65536"/>
              <a:gd name="T9" fmla="*/ 0 w 132"/>
              <a:gd name="T10" fmla="*/ 0 h 21"/>
              <a:gd name="T11" fmla="*/ 132 w 132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1">
                <a:moveTo>
                  <a:pt x="0" y="21"/>
                </a:moveTo>
                <a:cubicBezTo>
                  <a:pt x="10" y="10"/>
                  <a:pt x="20" y="0"/>
                  <a:pt x="42" y="0"/>
                </a:cubicBezTo>
                <a:cubicBezTo>
                  <a:pt x="64" y="0"/>
                  <a:pt x="120" y="17"/>
                  <a:pt x="132" y="2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3509" name="Freeform 21">
            <a:extLst>
              <a:ext uri="{FF2B5EF4-FFF2-40B4-BE49-F238E27FC236}">
                <a16:creationId xmlns:a16="http://schemas.microsoft.com/office/drawing/2014/main" id="{6E558F7F-68DF-456E-AD9F-E8DC6FA1E08C}"/>
              </a:ext>
            </a:extLst>
          </p:cNvPr>
          <p:cNvSpPr>
            <a:spLocks/>
          </p:cNvSpPr>
          <p:nvPr/>
        </p:nvSpPr>
        <p:spPr bwMode="auto">
          <a:xfrm>
            <a:off x="4425950" y="2882900"/>
            <a:ext cx="209550" cy="596900"/>
          </a:xfrm>
          <a:custGeom>
            <a:avLst/>
            <a:gdLst>
              <a:gd name="T0" fmla="*/ 0 w 132"/>
              <a:gd name="T1" fmla="*/ 0 h 376"/>
              <a:gd name="T2" fmla="*/ 2147483647 w 132"/>
              <a:gd name="T3" fmla="*/ 2147483647 h 376"/>
              <a:gd name="T4" fmla="*/ 2147483647 w 132"/>
              <a:gd name="T5" fmla="*/ 2147483647 h 376"/>
              <a:gd name="T6" fmla="*/ 0 60000 65536"/>
              <a:gd name="T7" fmla="*/ 0 60000 65536"/>
              <a:gd name="T8" fmla="*/ 0 60000 65536"/>
              <a:gd name="T9" fmla="*/ 0 w 132"/>
              <a:gd name="T10" fmla="*/ 0 h 376"/>
              <a:gd name="T11" fmla="*/ 132 w 132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376">
                <a:moveTo>
                  <a:pt x="0" y="0"/>
                </a:moveTo>
                <a:cubicBezTo>
                  <a:pt x="21" y="60"/>
                  <a:pt x="42" y="121"/>
                  <a:pt x="64" y="184"/>
                </a:cubicBezTo>
                <a:cubicBezTo>
                  <a:pt x="86" y="247"/>
                  <a:pt x="122" y="345"/>
                  <a:pt x="132" y="376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736" name="TextBox 18">
            <a:extLst>
              <a:ext uri="{FF2B5EF4-FFF2-40B4-BE49-F238E27FC236}">
                <a16:creationId xmlns:a16="http://schemas.microsoft.com/office/drawing/2014/main" id="{FF939564-0D52-45B4-80D5-7D55B41AA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2060575"/>
            <a:ext cx="69532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0737" name="TextBox 19">
            <a:extLst>
              <a:ext uri="{FF2B5EF4-FFF2-40B4-BE49-F238E27FC236}">
                <a16:creationId xmlns:a16="http://schemas.microsoft.com/office/drawing/2014/main" id="{FE4E5892-3B74-4C22-A8C9-A4C753E9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374900"/>
            <a:ext cx="66992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0738" name="TextBox 20">
            <a:extLst>
              <a:ext uri="{FF2B5EF4-FFF2-40B4-BE49-F238E27FC236}">
                <a16:creationId xmlns:a16="http://schemas.microsoft.com/office/drawing/2014/main" id="{ADDF805E-6DC9-4210-9AC0-44EA8E1A9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1843088"/>
            <a:ext cx="722313" cy="246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30739" name="TextBox 21">
            <a:extLst>
              <a:ext uri="{FF2B5EF4-FFF2-40B4-BE49-F238E27FC236}">
                <a16:creationId xmlns:a16="http://schemas.microsoft.com/office/drawing/2014/main" id="{1AA25AFC-8D00-4004-B861-92A92725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019300"/>
            <a:ext cx="696912" cy="246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63499" grpId="0" animBg="1"/>
      <p:bldP spid="6350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8D6C8367-EDF8-43DD-891E-5C0B01E0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1911350"/>
            <a:ext cx="66865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000" i="1">
                <a:solidFill>
                  <a:srgbClr val="FFFF00"/>
                </a:solidFill>
                <a:latin typeface="Engravers MT" panose="02090707080505020304" pitchFamily="18" charset="0"/>
              </a:rPr>
              <a:t>GOOD LUCK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6453300D-4E1F-4D3B-AA08-28BD113C9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220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ea typeface="Times New Roman" pitchFamily="18" charset="0"/>
              </a:rPr>
              <a:t>Which one of the following is related to the tract?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Neurons outside the CNS.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Neurons inside the CNS.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Nerve fibers within the CNS.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Nerve fibers outside the CNS.  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b="1" dirty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</a:rPr>
              <a:t>Which structure is concerning with formation of CSF ?  </a:t>
            </a:r>
            <a:endParaRPr lang="en-US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</a:t>
            </a:r>
            <a:r>
              <a:rPr lang="en-US" sz="1800" dirty="0" err="1">
                <a:solidFill>
                  <a:schemeClr val="tx1"/>
                </a:solidFill>
                <a:ea typeface="Times New Roman" pitchFamily="18" charset="0"/>
              </a:rPr>
              <a:t>arachnoid</a:t>
            </a: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a typeface="Times New Roman" pitchFamily="18" charset="0"/>
              </a:rPr>
              <a:t>villi</a:t>
            </a: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choroid plexus. 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subdural space.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</a:t>
            </a:r>
            <a:r>
              <a:rPr lang="en-US" sz="1800" dirty="0" err="1">
                <a:solidFill>
                  <a:schemeClr val="tx1"/>
                </a:solidFill>
                <a:ea typeface="Times New Roman" pitchFamily="18" charset="0"/>
              </a:rPr>
              <a:t>dural</a:t>
            </a: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 venous sinus.  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b="1" dirty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</a:rPr>
              <a:t>The peripheral nervous system involves :</a:t>
            </a:r>
            <a:endParaRPr lang="en-US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spinal ganglia.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spinal cord.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brain.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tracts.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b="1" dirty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</a:rPr>
              <a:t>The  lateral ventricle lies in :</a:t>
            </a:r>
            <a:endParaRPr lang="en-US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cerebrum.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diencephalon.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midbrain.</a:t>
            </a:r>
            <a:endParaRPr lang="en-US" sz="1800" dirty="0">
              <a:solidFill>
                <a:schemeClr val="tx1"/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ea typeface="Times New Roman" pitchFamily="18" charset="0"/>
              </a:rPr>
              <a:t>The cerebellum.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771" name="TextBox 7">
            <a:extLst>
              <a:ext uri="{FF2B5EF4-FFF2-40B4-BE49-F238E27FC236}">
                <a16:creationId xmlns:a16="http://schemas.microsoft.com/office/drawing/2014/main" id="{A7C2294B-F6F4-40BF-BD30-09C2E5D4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68300"/>
            <a:ext cx="5213350" cy="7080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/>
              <a:t>    Examine Yourself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14053127-DAFF-4D59-9E99-DBE37DB0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2089150"/>
            <a:ext cx="1404938" cy="44450"/>
          </a:xfrm>
          <a:prstGeom prst="leftArrow">
            <a:avLst>
              <a:gd name="adj1" fmla="val 50000"/>
              <a:gd name="adj2" fmla="val 513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A627D6BC-4492-46C6-BC05-6A440A000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3194050"/>
            <a:ext cx="1555750" cy="80963"/>
          </a:xfrm>
          <a:prstGeom prst="leftArrow">
            <a:avLst>
              <a:gd name="adj1" fmla="val 50000"/>
              <a:gd name="adj2" fmla="val 505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C5ACD291-699A-4253-9274-C532463A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271963"/>
            <a:ext cx="1597025" cy="53975"/>
          </a:xfrm>
          <a:prstGeom prst="leftArrow">
            <a:avLst>
              <a:gd name="adj1" fmla="val 50000"/>
              <a:gd name="adj2" fmla="val 505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DF7625B1-3E69-4522-B890-6CAA24B9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5664200"/>
            <a:ext cx="1787525" cy="80963"/>
          </a:xfrm>
          <a:prstGeom prst="leftArrow">
            <a:avLst>
              <a:gd name="adj1" fmla="val 50000"/>
              <a:gd name="adj2" fmla="val 505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794B11EB-F8AE-4435-9059-77B6FB133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1023938"/>
            <a:ext cx="4067175" cy="1063625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00"/>
                </a:solidFill>
                <a:effectLst/>
              </a:rPr>
              <a:t>How does the nervous system work ?</a:t>
            </a:r>
            <a:endParaRPr lang="en-US" altLang="en-US" sz="3200">
              <a:solidFill>
                <a:srgbClr val="000000"/>
              </a:solidFill>
              <a:effectLst/>
              <a:latin typeface="BankGothic Md BT" pitchFamily="34" charset="0"/>
            </a:endParaRPr>
          </a:p>
        </p:txBody>
      </p:sp>
      <p:pic>
        <p:nvPicPr>
          <p:cNvPr id="6147" name="Picture 7" descr="File0514">
            <a:extLst>
              <a:ext uri="{FF2B5EF4-FFF2-40B4-BE49-F238E27FC236}">
                <a16:creationId xmlns:a16="http://schemas.microsoft.com/office/drawing/2014/main" id="{F0E5E84D-484F-4DA3-B1A7-454F4FCF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5325" b="4445"/>
          <a:stretch>
            <a:fillRect/>
          </a:stretch>
        </p:blipFill>
        <p:spPr bwMode="auto">
          <a:xfrm>
            <a:off x="300038" y="2360613"/>
            <a:ext cx="4203700" cy="4298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1FE6CE-89CD-489C-A4BD-0199E7E7D2D3}"/>
              </a:ext>
            </a:extLst>
          </p:cNvPr>
          <p:cNvSpPr/>
          <p:nvPr/>
        </p:nvSpPr>
        <p:spPr>
          <a:xfrm>
            <a:off x="4654550" y="587375"/>
            <a:ext cx="4325938" cy="6124575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The nervous system has </a:t>
            </a:r>
            <a:r>
              <a:rPr lang="en-US" sz="2800" b="1" u="sng" dirty="0">
                <a:solidFill>
                  <a:srgbClr val="FFFF00"/>
                </a:solidFill>
                <a:cs typeface="Arial" charset="0"/>
              </a:rPr>
              <a:t>three functions: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Collection of sensory input: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Identifies changes occurring inside </a:t>
            </a:r>
            <a:r>
              <a:rPr lang="en-US" sz="2400" b="1" u="sng" dirty="0">
                <a:solidFill>
                  <a:schemeClr val="tx1"/>
                </a:solidFill>
                <a:cs typeface="Arial" charset="0"/>
              </a:rPr>
              <a:t>or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outside the body </a:t>
            </a: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by using sensory receptors</a:t>
            </a:r>
            <a:r>
              <a:rPr lang="en-US" sz="2400" b="1" dirty="0">
                <a:solidFill>
                  <a:srgbClr val="92D050"/>
                </a:solidFill>
                <a:cs typeface="Arial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These changes are </a:t>
            </a:r>
            <a:r>
              <a:rPr lang="en-US" sz="2400" b="1" u="sng" dirty="0">
                <a:solidFill>
                  <a:schemeClr val="tx1"/>
                </a:solidFill>
                <a:cs typeface="Arial" charset="0"/>
              </a:rPr>
              <a:t>called stimuli.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Integration: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Processes, analyzes , and interprets these changes and </a:t>
            </a:r>
            <a:r>
              <a:rPr lang="en-US" sz="2400" b="1" u="sng" dirty="0">
                <a:solidFill>
                  <a:schemeClr val="tx1"/>
                </a:solidFill>
                <a:cs typeface="Arial" charset="0"/>
              </a:rPr>
              <a:t>makes decisions.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Motor output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or response </a:t>
            </a: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by activating muscles or glands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(effectors).</a:t>
            </a: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9096E-FA18-4BE4-931C-62CD718CF956}"/>
              </a:ext>
            </a:extLst>
          </p:cNvPr>
          <p:cNvSpPr/>
          <p:nvPr/>
        </p:nvSpPr>
        <p:spPr>
          <a:xfrm>
            <a:off x="286603" y="1"/>
            <a:ext cx="8475259" cy="584775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INTRODUCTION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6EA709B-AAE9-4332-BD13-8A096BD05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49950" y="287338"/>
            <a:ext cx="2989263" cy="600075"/>
          </a:xfrm>
          <a:solidFill>
            <a:schemeClr val="bg1">
              <a:lumMod val="50000"/>
            </a:schemeClr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588D478-0AF4-4F1A-95EF-29EBEEB987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76900" y="1036638"/>
            <a:ext cx="3467100" cy="5651500"/>
          </a:xfrm>
          <a:solidFill>
            <a:schemeClr val="tx2">
              <a:lumMod val="90000"/>
            </a:schemeClr>
          </a:solidFill>
          <a:ln w="5715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   </a:t>
            </a: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I- Anatomical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or </a:t>
            </a:r>
            <a:r>
              <a:rPr lang="en-US" sz="2600" dirty="0">
                <a:solidFill>
                  <a:srgbClr val="C00000"/>
                </a:solidFill>
                <a:effectLst/>
                <a:latin typeface="Arial Narrow" pitchFamily="34" charset="0"/>
              </a:rPr>
              <a:t>Structural classification</a:t>
            </a:r>
            <a:r>
              <a:rPr lang="en-US" sz="2800" dirty="0">
                <a:solidFill>
                  <a:srgbClr val="C00000"/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    1- Central NS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2- Peripheral NS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   </a:t>
            </a: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II- Physiological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or </a:t>
            </a:r>
            <a:r>
              <a:rPr lang="en-US" sz="2600" dirty="0">
                <a:solidFill>
                  <a:srgbClr val="C00000"/>
                </a:solidFill>
                <a:effectLst/>
                <a:latin typeface="Arial Narrow" pitchFamily="34" charset="0"/>
              </a:rPr>
              <a:t>Functional classification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:</a:t>
            </a:r>
            <a:endParaRPr lang="en-US" sz="2800" b="1" u="sng" dirty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/>
                <a:latin typeface="Arial Narrow" pitchFamily="34" charset="0"/>
              </a:rPr>
              <a:t>1-Sensory division (Afferent)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/>
                <a:latin typeface="Arial Narrow" pitchFamily="34" charset="0"/>
              </a:rPr>
              <a:t>2-Motor division (Efferent)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/>
                <a:latin typeface="Arial Narrow" pitchFamily="34" charset="0"/>
              </a:rPr>
              <a:t>Autonomic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/>
                <a:latin typeface="Arial Narrow" pitchFamily="34" charset="0"/>
              </a:rPr>
              <a:t>Somatic</a:t>
            </a:r>
          </a:p>
        </p:txBody>
      </p:sp>
      <p:pic>
        <p:nvPicPr>
          <p:cNvPr id="18437" name="Picture 5" descr="File0517">
            <a:extLst>
              <a:ext uri="{FF2B5EF4-FFF2-40B4-BE49-F238E27FC236}">
                <a16:creationId xmlns:a16="http://schemas.microsoft.com/office/drawing/2014/main" id="{06982AC8-2BAC-434A-A3B6-8C74705D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587375"/>
            <a:ext cx="42592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>
            <a:extLst>
              <a:ext uri="{FF2B5EF4-FFF2-40B4-BE49-F238E27FC236}">
                <a16:creationId xmlns:a16="http://schemas.microsoft.com/office/drawing/2014/main" id="{B11840C9-67A5-47A8-9C50-01A3564D3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1230313"/>
            <a:ext cx="4746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sp>
        <p:nvSpPr>
          <p:cNvPr id="18442" name="AutoShape 10">
            <a:extLst>
              <a:ext uri="{FF2B5EF4-FFF2-40B4-BE49-F238E27FC236}">
                <a16:creationId xmlns:a16="http://schemas.microsoft.com/office/drawing/2014/main" id="{F4B66C6C-7EAC-4159-80C2-15B00CDA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2212975"/>
            <a:ext cx="587375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 sz="1000">
              <a:solidFill>
                <a:srgbClr val="000000"/>
              </a:solidFill>
            </a:endParaRPr>
          </a:p>
        </p:txBody>
      </p:sp>
      <p:pic>
        <p:nvPicPr>
          <p:cNvPr id="18443" name="Picture 11" descr="File0515">
            <a:extLst>
              <a:ext uri="{FF2B5EF4-FFF2-40B4-BE49-F238E27FC236}">
                <a16:creationId xmlns:a16="http://schemas.microsoft.com/office/drawing/2014/main" id="{67DE0EC9-6762-4F4C-B0B8-DE615766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343" r="12228" b="4073"/>
          <a:stretch>
            <a:fillRect/>
          </a:stretch>
        </p:blipFill>
        <p:spPr bwMode="auto">
          <a:xfrm>
            <a:off x="450850" y="273050"/>
            <a:ext cx="514508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ounded Rectangle 9">
            <a:extLst>
              <a:ext uri="{FF2B5EF4-FFF2-40B4-BE49-F238E27FC236}">
                <a16:creationId xmlns:a16="http://schemas.microsoft.com/office/drawing/2014/main" id="{1BFD9B35-8631-4F07-9334-506AC1021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1404938"/>
            <a:ext cx="3179763" cy="711200"/>
          </a:xfrm>
          <a:prstGeom prst="roundRect">
            <a:avLst>
              <a:gd name="adj" fmla="val 16667"/>
            </a:avLst>
          </a:prstGeom>
          <a:solidFill>
            <a:srgbClr val="C3D74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    Peripheral Nervous System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     (Cranial &amp; Spinal Nerves)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81D993A-6DDE-44E4-9842-7F600CACE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88" y="273050"/>
            <a:ext cx="5008562" cy="9525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FFFF00"/>
                </a:solidFill>
              </a:rPr>
              <a:t>Structural Organization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EBA457-B670-4541-AFAC-E9909CF22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1473200"/>
            <a:ext cx="5021263" cy="484505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/>
              <a:t>Two subdivisions: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Central Nervous System (CNS)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Consists of </a:t>
            </a:r>
            <a:r>
              <a:rPr lang="en-US" sz="2400" b="1" dirty="0">
                <a:solidFill>
                  <a:srgbClr val="FF6600"/>
                </a:solidFill>
              </a:rPr>
              <a:t>Brain &amp; Spinal cord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Occupies the </a:t>
            </a:r>
            <a:r>
              <a:rPr lang="en-US" sz="2400" b="1" u="sng" dirty="0"/>
              <a:t>dorsal body cavity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Acts as the integrating and command centers.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Peripheral Nervous System (PNS)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Consists of </a:t>
            </a:r>
            <a:r>
              <a:rPr lang="en-US" sz="2400" b="1" dirty="0">
                <a:solidFill>
                  <a:srgbClr val="FF6600"/>
                </a:solidFill>
              </a:rPr>
              <a:t>nerves, ganglia, receptors.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6600"/>
                </a:solidFill>
              </a:rPr>
              <a:t> It is the </a:t>
            </a:r>
            <a:r>
              <a:rPr lang="en-US" sz="2400" dirty="0"/>
              <a:t>part of the nervous system </a:t>
            </a:r>
            <a:r>
              <a:rPr lang="en-US" sz="2400" b="1" u="sng" dirty="0"/>
              <a:t>outside the CNS.</a:t>
            </a:r>
            <a:endParaRPr lang="en-US" sz="2400" b="1" u="sng" dirty="0">
              <a:solidFill>
                <a:srgbClr val="FF6600"/>
              </a:solidFill>
            </a:endParaRPr>
          </a:p>
        </p:txBody>
      </p:sp>
      <p:pic>
        <p:nvPicPr>
          <p:cNvPr id="4" name="Picture 4" descr="258241">
            <a:extLst>
              <a:ext uri="{FF2B5EF4-FFF2-40B4-BE49-F238E27FC236}">
                <a16:creationId xmlns:a16="http://schemas.microsoft.com/office/drawing/2014/main" id="{4AEDBF07-C03B-4CF5-8A1B-BFBFC688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838" r="9602" b="4478"/>
          <a:stretch>
            <a:fillRect/>
          </a:stretch>
        </p:blipFill>
        <p:spPr bwMode="auto">
          <a:xfrm>
            <a:off x="5308600" y="355600"/>
            <a:ext cx="3644900" cy="62499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D8209C-E8AD-4F8C-AF3A-F696FFAE7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775" y="163513"/>
            <a:ext cx="4681538" cy="836612"/>
          </a:xfr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200" dirty="0">
                <a:solidFill>
                  <a:srgbClr val="FFFF00"/>
                </a:solidFill>
              </a:rPr>
              <a:t>Functional Organization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FFEAB6-C309-4A33-9C47-F1B3D2C9B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1092200"/>
            <a:ext cx="8558213" cy="5308600"/>
          </a:xfr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Two subdivisions: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Sensory or Afferent </a:t>
            </a:r>
            <a:r>
              <a:rPr lang="en-US" sz="2400" u="sng" dirty="0"/>
              <a:t>division</a:t>
            </a:r>
            <a:r>
              <a:rPr lang="en-US" sz="2400" dirty="0"/>
              <a:t>: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/>
              <a:t>  Consists of </a:t>
            </a:r>
            <a:r>
              <a:rPr lang="en-US" sz="2400" b="1" u="sng" dirty="0"/>
              <a:t>nerve fibers </a:t>
            </a:r>
            <a:r>
              <a:rPr lang="en-US" sz="2400" dirty="0"/>
              <a:t>that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convey impulses </a:t>
            </a:r>
            <a:r>
              <a:rPr lang="en-US" sz="2400" b="1" u="sng" dirty="0"/>
              <a:t>from receptors </a:t>
            </a:r>
            <a:r>
              <a:rPr lang="en-US" sz="2400" dirty="0"/>
              <a:t>located </a:t>
            </a:r>
            <a:r>
              <a:rPr lang="en-US" sz="2400" b="1" dirty="0"/>
              <a:t>in various parts of the body</a:t>
            </a:r>
            <a:r>
              <a:rPr lang="en-US" sz="2400" dirty="0"/>
              <a:t>, </a:t>
            </a:r>
            <a:r>
              <a:rPr lang="en-US" sz="2400" b="1" u="sng" dirty="0"/>
              <a:t>to the CNS.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Motor or Efferent </a:t>
            </a:r>
            <a:r>
              <a:rPr lang="en-US" sz="2400" u="sng" dirty="0"/>
              <a:t>division</a:t>
            </a:r>
            <a:r>
              <a:rPr lang="en-US" sz="2400" dirty="0"/>
              <a:t>: 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/>
              <a:t> Consists of </a:t>
            </a:r>
            <a:r>
              <a:rPr lang="en-US" sz="2400" b="1" u="sng" dirty="0"/>
              <a:t>nerve fibers </a:t>
            </a:r>
            <a:r>
              <a:rPr lang="en-US" sz="2400" dirty="0"/>
              <a:t>that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convey impulses </a:t>
            </a:r>
            <a:r>
              <a:rPr lang="en-US" sz="2400" b="1" u="sng" dirty="0"/>
              <a:t>from the CNS to the </a:t>
            </a:r>
            <a:r>
              <a:rPr lang="en-US" sz="2400" b="1" u="sng" dirty="0" err="1"/>
              <a:t>effector</a:t>
            </a:r>
            <a:r>
              <a:rPr lang="en-US" sz="2400" b="1" u="sng" dirty="0"/>
              <a:t>  muscles, organs, and glands.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The sensory and </a:t>
            </a:r>
            <a:r>
              <a:rPr lang="en-US" sz="2800" b="1" u="sng" dirty="0">
                <a:solidFill>
                  <a:srgbClr val="FFFF00"/>
                </a:solidFill>
              </a:rPr>
              <a:t>motor division </a:t>
            </a:r>
            <a:r>
              <a:rPr lang="en-US" sz="2800" b="1" u="sng">
                <a:solidFill>
                  <a:srgbClr val="FFFF00"/>
                </a:solidFill>
              </a:rPr>
              <a:t>are </a:t>
            </a:r>
            <a:r>
              <a:rPr lang="en-US" sz="2800" b="1">
                <a:solidFill>
                  <a:srgbClr val="FFFF00"/>
                </a:solidFill>
              </a:rPr>
              <a:t>subdivided </a:t>
            </a:r>
            <a:r>
              <a:rPr lang="en-US" sz="2800" b="1" dirty="0">
                <a:solidFill>
                  <a:srgbClr val="FFFF00"/>
                </a:solidFill>
              </a:rPr>
              <a:t>into : 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FFFF00"/>
                </a:solidFill>
              </a:rPr>
              <a:t>Somatic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division: concerned with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skin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skeletal muscles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joints.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FFFF00"/>
                </a:solidFill>
              </a:rPr>
              <a:t>Autonomic</a:t>
            </a:r>
            <a:r>
              <a:rPr lang="en-US" sz="2400" b="1" u="sng" dirty="0"/>
              <a:t> </a:t>
            </a:r>
            <a:r>
              <a:rPr lang="en-US" sz="2400" dirty="0"/>
              <a:t>division: concerned with the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visceral organs.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D5CFB4-B124-4B4D-A0D4-212F1122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25538"/>
            <a:ext cx="8424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en-US" altLang="en-US">
                <a:solidFill>
                  <a:srgbClr val="000000"/>
                </a:solidFill>
              </a:rPr>
            </a:b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C4999C-E5BB-4D25-BB74-B4F5A204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90500"/>
            <a:ext cx="3984625" cy="738188"/>
          </a:xfrm>
          <a:solidFill>
            <a:srgbClr val="FF0000"/>
          </a:solidFill>
        </p:spPr>
        <p:txBody>
          <a:bodyPr/>
          <a:lstStyle/>
          <a:p>
            <a:pPr algn="l">
              <a:defRPr/>
            </a:pPr>
            <a:br>
              <a:rPr lang="en-US" dirty="0"/>
            </a:br>
            <a:r>
              <a:rPr lang="en-US" sz="2800" dirty="0">
                <a:solidFill>
                  <a:srgbClr val="FFFF00"/>
                </a:solidFill>
                <a:latin typeface="Arial Rounded MT Bold" pitchFamily="34" charset="0"/>
              </a:rPr>
              <a:t>The Nervous System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8D5239-FFA2-41F0-BEEC-F288B275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77913"/>
            <a:ext cx="4271963" cy="5459412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It is the major </a:t>
            </a:r>
            <a:r>
              <a:rPr lang="en-US" sz="2400" dirty="0">
                <a:solidFill>
                  <a:srgbClr val="FFC000"/>
                </a:solidFill>
                <a:effectLst/>
              </a:rPr>
              <a:t>controlling</a:t>
            </a:r>
            <a:r>
              <a:rPr lang="en-US" sz="2400" dirty="0">
                <a:effectLst/>
              </a:rPr>
              <a:t>, regulatory &amp; </a:t>
            </a:r>
            <a:r>
              <a:rPr lang="en-US" sz="2400" dirty="0">
                <a:solidFill>
                  <a:srgbClr val="FFFF00"/>
                </a:solidFill>
                <a:effectLst/>
              </a:rPr>
              <a:t>communicating</a:t>
            </a:r>
            <a:r>
              <a:rPr lang="en-US" sz="2400" dirty="0">
                <a:effectLst/>
              </a:rPr>
              <a:t>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system in the body</a:t>
            </a:r>
            <a:r>
              <a:rPr lang="en-US" sz="2400" b="1" dirty="0">
                <a:effectLst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It is the</a:t>
            </a: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center of all mental </a:t>
            </a:r>
            <a:r>
              <a:rPr lang="en-US" sz="2400" b="1" u="sng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activity</a:t>
            </a:r>
            <a:r>
              <a:rPr lang="en-US" sz="2400" b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2400">
                <a:effectLst/>
              </a:rPr>
              <a:t>including :</a:t>
            </a:r>
            <a:endParaRPr lang="en-US" sz="2400" dirty="0">
              <a:effectLst/>
            </a:endParaRPr>
          </a:p>
          <a:p>
            <a:pPr>
              <a:defRPr/>
            </a:pPr>
            <a:r>
              <a:rPr lang="en-US" sz="2400" b="1" dirty="0">
                <a:effectLst/>
              </a:rPr>
              <a:t>Thought, </a:t>
            </a:r>
          </a:p>
          <a:p>
            <a:pPr>
              <a:defRPr/>
            </a:pPr>
            <a:r>
              <a:rPr lang="en-US" sz="2400" b="1" dirty="0">
                <a:effectLst/>
              </a:rPr>
              <a:t>Learning,</a:t>
            </a:r>
          </a:p>
          <a:p>
            <a:pPr>
              <a:defRPr/>
            </a:pPr>
            <a:r>
              <a:rPr lang="en-US" sz="2400" b="1" dirty="0">
                <a:effectLst/>
              </a:rPr>
              <a:t>Behavior and </a:t>
            </a:r>
          </a:p>
          <a:p>
            <a:pPr>
              <a:defRPr/>
            </a:pPr>
            <a:r>
              <a:rPr lang="en-US" sz="2400" b="1" dirty="0">
                <a:effectLst/>
              </a:rPr>
              <a:t>Memory</a:t>
            </a:r>
            <a:r>
              <a:rPr lang="en-US" sz="2400" dirty="0">
                <a:effectLst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Together with the endocrine system</a:t>
            </a:r>
            <a:r>
              <a:rPr lang="en-US" sz="2400" dirty="0">
                <a:effectLst/>
              </a:rPr>
              <a:t>, the nervous system is responsible for </a:t>
            </a:r>
            <a:r>
              <a:rPr lang="en-US" sz="2400" b="1" dirty="0">
                <a:effectLst/>
              </a:rPr>
              <a:t>regulating</a:t>
            </a:r>
            <a:r>
              <a:rPr lang="en-US" sz="2400" dirty="0">
                <a:effectLst/>
              </a:rPr>
              <a:t> and </a:t>
            </a:r>
            <a:r>
              <a:rPr lang="en-US" sz="2400" b="1" dirty="0">
                <a:effectLst/>
              </a:rPr>
              <a:t>maintaining</a:t>
            </a:r>
            <a:r>
              <a:rPr lang="en-US" sz="2400" dirty="0">
                <a:effectLst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homeostasis.</a:t>
            </a:r>
          </a:p>
        </p:txBody>
      </p:sp>
      <p:pic>
        <p:nvPicPr>
          <p:cNvPr id="7" name="Picture 5" descr="neurone1">
            <a:extLst>
              <a:ext uri="{FF2B5EF4-FFF2-40B4-BE49-F238E27FC236}">
                <a16:creationId xmlns:a16="http://schemas.microsoft.com/office/drawing/2014/main" id="{E8DBE42E-7AC3-49BF-A03C-2B579B7B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"/>
          <a:stretch>
            <a:fillRect/>
          </a:stretch>
        </p:blipFill>
        <p:spPr bwMode="auto">
          <a:xfrm>
            <a:off x="4489450" y="450850"/>
            <a:ext cx="4408488" cy="608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69A8F38-4C27-46C5-9B47-278F933CC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409575"/>
            <a:ext cx="3848100" cy="860425"/>
          </a:xfrm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FFFF00"/>
                </a:solidFill>
                <a:effectLst/>
              </a:rPr>
              <a:t>Nervous Tissue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F6F66C8-33DF-4DAF-8198-CEDC52C42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1719263"/>
            <a:ext cx="3781425" cy="4476750"/>
          </a:xfr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Nervous system is </a:t>
            </a:r>
            <a:r>
              <a:rPr lang="en-US" sz="2400" b="1" dirty="0">
                <a:solidFill>
                  <a:srgbClr val="F40CCD"/>
                </a:solidFill>
              </a:rPr>
              <a:t>composed of </a:t>
            </a:r>
            <a:r>
              <a:rPr lang="en-US" sz="2400" b="1" dirty="0">
                <a:solidFill>
                  <a:srgbClr val="FFFF00"/>
                </a:solidFill>
              </a:rPr>
              <a:t>nervous tissue</a:t>
            </a:r>
            <a:r>
              <a:rPr lang="en-US" sz="2400" dirty="0"/>
              <a:t>, which </a:t>
            </a:r>
            <a:r>
              <a:rPr lang="en-US" sz="2400" u="sng" dirty="0"/>
              <a:t>contains two </a:t>
            </a:r>
            <a:r>
              <a:rPr lang="en-US" sz="2400" b="1" u="sng" dirty="0"/>
              <a:t>types of cells: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/>
              <a:t>1- Nerve cells or 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neurons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/>
              <a:t>2- Supporting cells or 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neuroglia (glia).</a:t>
            </a:r>
          </a:p>
          <a:p>
            <a:pPr eaLnBrk="1" hangingPunct="1">
              <a:defRPr/>
            </a:pPr>
            <a:r>
              <a:rPr lang="en-US" sz="2400" dirty="0"/>
              <a:t> Nervous system contains millions of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neurons</a:t>
            </a:r>
            <a:r>
              <a:rPr lang="en-US" sz="2400" dirty="0"/>
              <a:t> that vary in their shape, size, and number of processes.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11268" name="Picture 5" descr="http://shp.by.ru/spravka/neurosci/synapse.gif">
            <a:extLst>
              <a:ext uri="{FF2B5EF4-FFF2-40B4-BE49-F238E27FC236}">
                <a16:creationId xmlns:a16="http://schemas.microsoft.com/office/drawing/2014/main" id="{0BC6839C-D815-49DE-A43A-17A54906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58763"/>
            <a:ext cx="4625975" cy="4286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4">
            <a:extLst>
              <a:ext uri="{FF2B5EF4-FFF2-40B4-BE49-F238E27FC236}">
                <a16:creationId xmlns:a16="http://schemas.microsoft.com/office/drawing/2014/main" id="{A8A00630-31BA-4719-B346-27DCAE55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4694238"/>
            <a:ext cx="4654550" cy="19383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</a:rPr>
              <a:t>The junction site </a:t>
            </a:r>
            <a:r>
              <a:rPr lang="en-US" altLang="en-US" sz="2400" b="1">
                <a:solidFill>
                  <a:srgbClr val="000000"/>
                </a:solidFill>
              </a:rPr>
              <a:t>of </a:t>
            </a:r>
            <a:r>
              <a:rPr lang="en-US" altLang="en-US" sz="2400" b="1" u="sng">
                <a:solidFill>
                  <a:srgbClr val="000000"/>
                </a:solidFill>
              </a:rPr>
              <a:t>two neurons </a:t>
            </a:r>
            <a:r>
              <a:rPr lang="en-US" altLang="en-US" sz="2400">
                <a:solidFill>
                  <a:srgbClr val="000000"/>
                </a:solidFill>
              </a:rPr>
              <a:t>is called a</a:t>
            </a:r>
            <a:r>
              <a:rPr lang="en-US" altLang="en-US" sz="2400" b="1">
                <a:solidFill>
                  <a:srgbClr val="FF0000"/>
                </a:solidFill>
              </a:rPr>
              <a:t> “synapse or relay”.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In the synapses</a:t>
            </a:r>
            <a:r>
              <a:rPr lang="en-US" altLang="en-US" sz="2400">
                <a:solidFill>
                  <a:srgbClr val="000000"/>
                </a:solidFill>
              </a:rPr>
              <a:t> the membranes of adjacent cells are </a:t>
            </a:r>
            <a:r>
              <a:rPr lang="en-US" altLang="en-US" sz="2400" u="sng">
                <a:solidFill>
                  <a:srgbClr val="000000"/>
                </a:solidFill>
              </a:rPr>
              <a:t>in close </a:t>
            </a:r>
            <a:r>
              <a:rPr lang="en-US" altLang="en-US" sz="2400" b="1" u="sng">
                <a:solidFill>
                  <a:srgbClr val="000000"/>
                </a:solidFill>
              </a:rPr>
              <a:t>apposition</a:t>
            </a:r>
            <a:r>
              <a:rPr lang="en-US" altLang="en-US" sz="2400" u="sng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 b="1">
                <a:solidFill>
                  <a:srgbClr val="000000"/>
                </a:solidFill>
              </a:rPr>
              <a:t>contiguity</a:t>
            </a:r>
            <a:r>
              <a:rPr lang="en-US" altLang="en-US" sz="1600">
                <a:solidFill>
                  <a:srgbClr val="000000"/>
                </a:solidFill>
              </a:rPr>
              <a:t>=contact,</a:t>
            </a:r>
            <a:r>
              <a:rPr lang="en-US" altLang="en-US" sz="2400">
                <a:solidFill>
                  <a:srgbClr val="000000"/>
                </a:solidFill>
              </a:rPr>
              <a:t> not </a:t>
            </a:r>
            <a:r>
              <a:rPr lang="en-US" altLang="en-US" sz="2400" b="1">
                <a:solidFill>
                  <a:srgbClr val="FF0000"/>
                </a:solidFill>
              </a:rPr>
              <a:t>continuity</a:t>
            </a:r>
            <a:r>
              <a:rPr lang="en-US" altLang="en-US" sz="2400">
                <a:solidFill>
                  <a:srgbClr val="00000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268F4CF5-5A13-49F4-8C3C-15876B82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Prof. Saeed Makarem</a:t>
            </a:r>
          </a:p>
        </p:txBody>
      </p:sp>
      <p:pic>
        <p:nvPicPr>
          <p:cNvPr id="12291" name="Picture 5" descr="Neuron6">
            <a:extLst>
              <a:ext uri="{FF2B5EF4-FFF2-40B4-BE49-F238E27FC236}">
                <a16:creationId xmlns:a16="http://schemas.microsoft.com/office/drawing/2014/main" id="{007BC84B-63FA-49F1-A8D0-EF2244BB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3">
            <a:extLst>
              <a:ext uri="{FF2B5EF4-FFF2-40B4-BE49-F238E27FC236}">
                <a16:creationId xmlns:a16="http://schemas.microsoft.com/office/drawing/2014/main" id="{E86A1DC7-2085-4A79-9B0A-C2B5E9CE0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50" y="4845050"/>
            <a:ext cx="7575550" cy="139223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It is the</a:t>
            </a:r>
            <a:r>
              <a:rPr lang="en-US" sz="2400" b="1" dirty="0">
                <a:solidFill>
                  <a:srgbClr val="FFFF00"/>
                </a:solidFill>
              </a:rPr>
              <a:t> basic structural  (anatomical), functional and embryological unit </a:t>
            </a:r>
            <a:r>
              <a:rPr lang="en-US" sz="2400" dirty="0"/>
              <a:t>of the nervous system.</a:t>
            </a:r>
            <a:endParaRPr lang="en-US" sz="2400" dirty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The human nervous system is estimated to contain about 10</a:t>
            </a:r>
            <a:r>
              <a:rPr lang="en-US" sz="2400" baseline="30000" dirty="0"/>
              <a:t>10</a:t>
            </a:r>
            <a:r>
              <a:rPr lang="en-US" sz="2400" dirty="0"/>
              <a:t>. 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97D490C0-F305-446D-893E-3A6C51428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65100"/>
            <a:ext cx="3070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i="1">
                <a:solidFill>
                  <a:srgbClr val="FFFF00"/>
                </a:solidFill>
              </a:rPr>
              <a:t>Neurons</a:t>
            </a:r>
          </a:p>
        </p:txBody>
      </p:sp>
      <p:sp>
        <p:nvSpPr>
          <p:cNvPr id="12294" name="TextBox 5">
            <a:extLst>
              <a:ext uri="{FF2B5EF4-FFF2-40B4-BE49-F238E27FC236}">
                <a16:creationId xmlns:a16="http://schemas.microsoft.com/office/drawing/2014/main" id="{08D2B594-DC8D-48A1-99F9-78E7AE92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120900"/>
            <a:ext cx="26543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What is neurone?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3708</TotalTime>
  <Words>1506</Words>
  <Application>Microsoft Office PowerPoint</Application>
  <PresentationFormat>عرض على الشاشة (4:3)</PresentationFormat>
  <Paragraphs>216</Paragraphs>
  <Slides>29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45" baseType="lpstr">
      <vt:lpstr>Garamond</vt:lpstr>
      <vt:lpstr>Arial</vt:lpstr>
      <vt:lpstr>Calibri</vt:lpstr>
      <vt:lpstr>Wingdings</vt:lpstr>
      <vt:lpstr>BankGothic Md BT</vt:lpstr>
      <vt:lpstr>Arial Narrow</vt:lpstr>
      <vt:lpstr>Arial Rounded MT Bold</vt:lpstr>
      <vt:lpstr>Bauhaus 93</vt:lpstr>
      <vt:lpstr>Eras Medium ITC</vt:lpstr>
      <vt:lpstr>BankGothic Lt BT</vt:lpstr>
      <vt:lpstr>Franklin Gothic Book</vt:lpstr>
      <vt:lpstr>Arial Unicode MS</vt:lpstr>
      <vt:lpstr>DejaVu Serif Condensed</vt:lpstr>
      <vt:lpstr>Engravers MT</vt:lpstr>
      <vt:lpstr>Times New Roman</vt:lpstr>
      <vt:lpstr>Teamwork</vt:lpstr>
      <vt:lpstr>Organization of The  Nervous System</vt:lpstr>
      <vt:lpstr>Objectives</vt:lpstr>
      <vt:lpstr>How does the nervous system work ?</vt:lpstr>
      <vt:lpstr>CLASSIFICATION</vt:lpstr>
      <vt:lpstr>Structural Organization</vt:lpstr>
      <vt:lpstr>Functional Organization</vt:lpstr>
      <vt:lpstr> The Nervous System </vt:lpstr>
      <vt:lpstr>Nervous Tissue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SYMPATHETIC &amp; PARASYMPATHETIC SYSTEMS</vt:lpstr>
      <vt:lpstr>عرض تقديمي في PowerPoint</vt:lpstr>
      <vt:lpstr>PARTS OF THE BRAIN</vt:lpstr>
      <vt:lpstr>CEREBRAL HEMISPHERES</vt:lpstr>
      <vt:lpstr>TISSUE OF THE CEREBRAL HEMISPHERES</vt:lpstr>
      <vt:lpstr>DIENCEPHALON</vt:lpstr>
      <vt:lpstr>BRAIN STEM</vt:lpstr>
      <vt:lpstr>CEREBELLUM</vt:lpstr>
      <vt:lpstr>MENINGES</vt:lpstr>
      <vt:lpstr>BRAIN VENTRICLES</vt:lpstr>
      <vt:lpstr>CEREBROSPINAL FLUID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ftomy naje</cp:lastModifiedBy>
  <cp:revision>249</cp:revision>
  <dcterms:created xsi:type="dcterms:W3CDTF">2005-03-12T06:42:31Z</dcterms:created>
  <dcterms:modified xsi:type="dcterms:W3CDTF">2018-09-02T22:05:24Z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