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40"/>
  </p:notesMasterIdLst>
  <p:handoutMasterIdLst>
    <p:handoutMasterId r:id="rId41"/>
  </p:handoutMasterIdLst>
  <p:sldIdLst>
    <p:sldId id="256" r:id="rId10"/>
    <p:sldId id="449" r:id="rId11"/>
    <p:sldId id="450" r:id="rId12"/>
    <p:sldId id="258" r:id="rId13"/>
    <p:sldId id="348" r:id="rId14"/>
    <p:sldId id="350" r:id="rId15"/>
    <p:sldId id="351" r:id="rId16"/>
    <p:sldId id="265" r:id="rId17"/>
    <p:sldId id="266" r:id="rId18"/>
    <p:sldId id="430" r:id="rId19"/>
    <p:sldId id="433" r:id="rId20"/>
    <p:sldId id="270" r:id="rId21"/>
    <p:sldId id="426" r:id="rId22"/>
    <p:sldId id="436" r:id="rId23"/>
    <p:sldId id="277" r:id="rId24"/>
    <p:sldId id="286" r:id="rId25"/>
    <p:sldId id="375" r:id="rId26"/>
    <p:sldId id="452" r:id="rId27"/>
    <p:sldId id="460" r:id="rId28"/>
    <p:sldId id="462" r:id="rId29"/>
    <p:sldId id="319" r:id="rId30"/>
    <p:sldId id="302" r:id="rId31"/>
    <p:sldId id="457" r:id="rId32"/>
    <p:sldId id="399" r:id="rId33"/>
    <p:sldId id="400" r:id="rId34"/>
    <p:sldId id="403" r:id="rId35"/>
    <p:sldId id="413" r:id="rId36"/>
    <p:sldId id="463" r:id="rId37"/>
    <p:sldId id="464" r:id="rId38"/>
    <p:sldId id="46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  <a:srgbClr val="080808"/>
    <a:srgbClr val="CC9999"/>
    <a:srgbClr val="6699CC"/>
    <a:srgbClr val="EB9067"/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2" autoAdjust="0"/>
    <p:restoredTop sz="96858" autoAdjust="0"/>
  </p:normalViewPr>
  <p:slideViewPr>
    <p:cSldViewPr snapToGrid="0">
      <p:cViewPr varScale="1">
        <p:scale>
          <a:sx n="68" d="100"/>
          <a:sy n="68" d="100"/>
        </p:scale>
        <p:origin x="1632" y="66"/>
      </p:cViewPr>
      <p:guideLst>
        <p:guide orient="horz" pos="211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microsoft.com/office/2015/10/relationships/revisionInfo" Target="revisionInfo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6F315A-65A8-441E-8BE5-5542C1606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E891D-F9AB-442E-8EAA-4ADBEA4EAC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E4011B5-5514-4331-90DE-39716E69E8E9}" type="datetimeFigureOut">
              <a:rPr lang="ar-SA"/>
              <a:pPr>
                <a:defRPr/>
              </a:pPr>
              <a:t>05/01/40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F6E1E-6581-45FC-AEB7-41FBCF74E5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D6ED5-42F4-4334-9EAE-2229CC9123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BDB1AF5-85DE-4213-924C-515A22BFFAB6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96F7490-E3E0-461C-9467-E395A4BA7F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46B1C9-A23F-452A-A7A4-5DB39AFA5E3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438D47A-20F0-4781-965B-D6AF3C447DC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D3D43B85-67FD-4792-85F0-FE2EA791D4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62666F3B-927B-4827-B279-EBAC86589D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7000A5F-3925-44F6-8CF5-05B24FB29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DA4AD9-9B4E-4178-A7C2-0A446E979725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3BD8905-F503-4F8D-B2ED-36EBC44ED6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E69753F-CA31-454A-8FE0-4F236AAA8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41988" name="Footer Placeholder 4">
            <a:extLst>
              <a:ext uri="{FF2B5EF4-FFF2-40B4-BE49-F238E27FC236}">
                <a16:creationId xmlns:a16="http://schemas.microsoft.com/office/drawing/2014/main" id="{A88B06BB-9444-4E8F-B538-D02F3976A1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B84589F-F303-4DCD-B23B-6422954A1F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958E43A-79FF-4CA5-A67F-19490F6C9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51204" name="Footer Placeholder 4">
            <a:extLst>
              <a:ext uri="{FF2B5EF4-FFF2-40B4-BE49-F238E27FC236}">
                <a16:creationId xmlns:a16="http://schemas.microsoft.com/office/drawing/2014/main" id="{54CBD221-BBD0-472E-98AA-0D2F6D2C03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65D8DFC-49DE-4DD9-ADED-FE381B66AD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6306D9A-2D59-4EBA-BE35-95AFFDB98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52228" name="Footer Placeholder 4">
            <a:extLst>
              <a:ext uri="{FF2B5EF4-FFF2-40B4-BE49-F238E27FC236}">
                <a16:creationId xmlns:a16="http://schemas.microsoft.com/office/drawing/2014/main" id="{BA5C50E7-2CA6-4F4D-BA0B-73853ED718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08888B6-7BBA-4A5D-A06B-A2C850C67E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072FD9E-CD2C-43AB-B613-91F971660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53252" name="Footer Placeholder 4">
            <a:extLst>
              <a:ext uri="{FF2B5EF4-FFF2-40B4-BE49-F238E27FC236}">
                <a16:creationId xmlns:a16="http://schemas.microsoft.com/office/drawing/2014/main" id="{C22C2535-8007-4712-A3E0-B69344ACEA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176761-E9DC-45F8-833F-C976A320A9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D7A29A6-30C4-4253-AB3F-8FFFB35D8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54276" name="Footer Placeholder 4">
            <a:extLst>
              <a:ext uri="{FF2B5EF4-FFF2-40B4-BE49-F238E27FC236}">
                <a16:creationId xmlns:a16="http://schemas.microsoft.com/office/drawing/2014/main" id="{C501FC44-6489-4A83-928F-1FE082710C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907B24C-64B3-464B-942D-3F649E76C2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0D7F113-D305-404A-BB35-55A6F13B8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55300" name="Footer Placeholder 4">
            <a:extLst>
              <a:ext uri="{FF2B5EF4-FFF2-40B4-BE49-F238E27FC236}">
                <a16:creationId xmlns:a16="http://schemas.microsoft.com/office/drawing/2014/main" id="{1739A53A-59A5-49C0-B538-0707601385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BB1E8F1-E622-4C6F-856B-0554D785DD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36DD6D5-197C-4939-8571-AC571BD1B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56324" name="Footer Placeholder 4">
            <a:extLst>
              <a:ext uri="{FF2B5EF4-FFF2-40B4-BE49-F238E27FC236}">
                <a16:creationId xmlns:a16="http://schemas.microsoft.com/office/drawing/2014/main" id="{702B3841-5615-4723-A573-E8D9665018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2A10258-0375-4069-8169-DA48AC9F04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7F9B59D-E773-482B-9B0B-9A17F1B79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57348" name="Footer Placeholder 4">
            <a:extLst>
              <a:ext uri="{FF2B5EF4-FFF2-40B4-BE49-F238E27FC236}">
                <a16:creationId xmlns:a16="http://schemas.microsoft.com/office/drawing/2014/main" id="{FB7BCD4E-F9AE-4652-9B1E-A477A7C15B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C42293F-264C-41AE-93C5-2AEA8DF667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2076491-7E60-4BDD-BF51-FE6B1585A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58372" name="Footer Placeholder 4">
            <a:extLst>
              <a:ext uri="{FF2B5EF4-FFF2-40B4-BE49-F238E27FC236}">
                <a16:creationId xmlns:a16="http://schemas.microsoft.com/office/drawing/2014/main" id="{ABE979C5-D17B-46AA-926B-30AC322788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AB47106-6449-469D-AD27-A936F076AA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050F684-81A1-44EB-8802-86EA0DD31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59396" name="Footer Placeholder 4">
            <a:extLst>
              <a:ext uri="{FF2B5EF4-FFF2-40B4-BE49-F238E27FC236}">
                <a16:creationId xmlns:a16="http://schemas.microsoft.com/office/drawing/2014/main" id="{C5088BC1-EFFB-441A-AFD7-68F009CA5F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1C4A1D4-8137-4A69-82F6-2426EE51F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9405E25-02CE-4781-AC70-7B04895B9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60420" name="Footer Placeholder 4">
            <a:extLst>
              <a:ext uri="{FF2B5EF4-FFF2-40B4-BE49-F238E27FC236}">
                <a16:creationId xmlns:a16="http://schemas.microsoft.com/office/drawing/2014/main" id="{3CC00CA1-9CE2-4289-A0C0-6D3082540F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5EA9D59-A66C-4D40-AEB0-051E33D7CD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DF9C06F-21B6-4BA2-9AC4-075C761F6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43012" name="Footer Placeholder 4">
            <a:extLst>
              <a:ext uri="{FF2B5EF4-FFF2-40B4-BE49-F238E27FC236}">
                <a16:creationId xmlns:a16="http://schemas.microsoft.com/office/drawing/2014/main" id="{7B07C747-C3E2-4825-B4DD-5BA6132DAE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10D03E6-9974-4903-B433-18D389ED5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DD0BE2D-9310-4A46-BDBE-BD89B900C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61444" name="Footer Placeholder 4">
            <a:extLst>
              <a:ext uri="{FF2B5EF4-FFF2-40B4-BE49-F238E27FC236}">
                <a16:creationId xmlns:a16="http://schemas.microsoft.com/office/drawing/2014/main" id="{AF5EDC5C-27ED-4B9B-80EB-CEA0602AB9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9E0F010-4B8A-4DD7-8C32-54EB010516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2852C80-80A8-4DB7-9A50-9FBA34B04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44036" name="Footer Placeholder 4">
            <a:extLst>
              <a:ext uri="{FF2B5EF4-FFF2-40B4-BE49-F238E27FC236}">
                <a16:creationId xmlns:a16="http://schemas.microsoft.com/office/drawing/2014/main" id="{5EA9BBA1-F62E-42BC-AA43-7B710D1818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7FE69AE-E085-481F-8C3C-93C306248E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B32D6CA-EE78-4BEA-A350-B2BBAD94C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45060" name="Footer Placeholder 4">
            <a:extLst>
              <a:ext uri="{FF2B5EF4-FFF2-40B4-BE49-F238E27FC236}">
                <a16:creationId xmlns:a16="http://schemas.microsoft.com/office/drawing/2014/main" id="{EB508433-4EAA-4492-85DA-EEF65ED75D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5640247-C0D0-4959-8B8B-B766CF4D71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4BDA146-E921-4BF5-B987-FD613A1D6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46084" name="Footer Placeholder 4">
            <a:extLst>
              <a:ext uri="{FF2B5EF4-FFF2-40B4-BE49-F238E27FC236}">
                <a16:creationId xmlns:a16="http://schemas.microsoft.com/office/drawing/2014/main" id="{6530ABC5-84D0-469D-88EB-8133D8F253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226723E-A3CB-4385-8C31-0A5AA97A60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7B9E012-AF4F-4D59-A3E1-DDF0B2474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47108" name="Footer Placeholder 4">
            <a:extLst>
              <a:ext uri="{FF2B5EF4-FFF2-40B4-BE49-F238E27FC236}">
                <a16:creationId xmlns:a16="http://schemas.microsoft.com/office/drawing/2014/main" id="{455B061B-ED1D-45C2-A078-3324B1EE3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28C2D4E-F5AC-452C-BF29-C85C81A61A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9B37F74-B1CB-4DE2-A4D6-43AF95BF3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48132" name="Footer Placeholder 4">
            <a:extLst>
              <a:ext uri="{FF2B5EF4-FFF2-40B4-BE49-F238E27FC236}">
                <a16:creationId xmlns:a16="http://schemas.microsoft.com/office/drawing/2014/main" id="{B7C6A074-1F28-44C0-8184-00FA76A23F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ADDAF34-832F-4AEB-8E10-2E425A4096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0A28EA3-7A36-40F9-AF76-F47C4A0ED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49156" name="Footer Placeholder 4">
            <a:extLst>
              <a:ext uri="{FF2B5EF4-FFF2-40B4-BE49-F238E27FC236}">
                <a16:creationId xmlns:a16="http://schemas.microsoft.com/office/drawing/2014/main" id="{FC691844-F38D-47E8-BCDE-9BFFA9C747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7BC969F-0BB4-47B8-922C-85F958F88C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E07C91D-7F4A-4992-97F5-88ADA294D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50180" name="Footer Placeholder 4">
            <a:extLst>
              <a:ext uri="{FF2B5EF4-FFF2-40B4-BE49-F238E27FC236}">
                <a16:creationId xmlns:a16="http://schemas.microsoft.com/office/drawing/2014/main" id="{6B09F0ED-C650-4755-B685-22B610D953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DDE768-CE8D-4D0D-903E-019B8A522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47DF9C-2141-4445-B504-16288F370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7911A-9399-46D1-85D1-AD14EFF1D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FAE06-6075-4DFE-8406-B85C6BAF660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5625507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4D0324-4F4E-4CA7-B604-D07059DCF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5F4F72-9BC2-4791-AFC9-B31C7A4D7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5A32F2-8B96-46C4-A763-03D040A30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B1DB9-738E-4A41-B89E-2A2AB36A273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04729780"/>
      </p:ext>
    </p:extLst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7CE012-141D-4FE3-A913-FABB4EF7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2218CB-C508-4198-915B-CE61C852A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EE5D92-9F54-4A4A-A6BC-172D71EF2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47311-F7CE-4A2B-A116-77E288DECB6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5690423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033990-9F06-43D5-8EF0-3ECF00AEB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FC8411-A7F9-4E46-8C2A-3EFEE0885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709018-755E-493F-8A1D-AFD53FCF1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6CF4E-B5F1-4768-A41E-BCF44A3431C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6013885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3597EC-5C27-40B2-85E8-6696DBE5BC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37096A-2798-4516-BEAA-D9AD2E5458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0796E-B188-4818-8B9E-C184A995D9D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82633918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A0520D-174C-476C-816A-2494443C1D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57ACD4-8AF0-4112-974A-65E04D4397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292EE-A662-472E-9502-17C37B1883A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1914471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73971C-125B-4AC8-93E8-129B487388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FD3950-F674-4BBC-9DE0-ED75237B95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1C8E7-4407-4964-B81B-FCFAF20808C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1101462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457200"/>
            <a:ext cx="19431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500" y="457200"/>
            <a:ext cx="19431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15B6F3-3D86-4893-A76C-C3E4F082F4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68576-4EB9-48B8-AAA7-768C2CC5CF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FAB60-E0F9-4F29-A659-24F475B225B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1685835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E38C54-C5FA-42ED-9849-2903EE65AE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8F70B74-BC81-46A7-8067-3941DE215B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76174-3FC4-4757-916B-A3BCB97E467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84332827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B9DA67-9AD5-471A-97A3-FE83CD3BA6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6B0CDD-2C8E-49BE-9F8F-7F6FEC4A5C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F0459-868B-4732-8414-D1C60A60DB2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6441628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EDF87C1-29C5-4E3C-8F22-82E7E5132F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67EF877-7B96-480E-A16A-750E6A8D6A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4C2F0-C9F8-4A63-8315-8D7BB842D5C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94204447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67F5A-17E6-44D6-B455-B6EF2FD97A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BE48B6-53EB-46F4-B3FD-129A59F4F8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43399-0D3D-4CF2-BE77-AE785505DF5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8992597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FDAEBD-7762-4D3A-BCBB-C4882AEF1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4C8B2-1E1F-4963-81BB-AFC7F265F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51E88D-8181-47D2-98CA-25512B749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4863B-CCD5-492E-8586-98E8B3ADCBD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29324604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AA46F-7523-4F88-A355-6CD39385C7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CC8BAC-A853-4F10-902E-4979F68FBE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74C02-D383-43BB-AD6D-6E5AEA009B0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80440622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E31C11-C16D-42E0-A18D-4D8992439C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D78ECD-6525-4548-8067-B935B93BA7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41B58-3BC5-40C5-A30F-5FC0C79DAB9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7515999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2494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249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7CE976-E06B-49D2-A72A-2B8345C50B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3D1E37-44BD-4792-8C84-B1CDA7A986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276F5-0FA7-4934-B1C3-7A62AF714EB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23061729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457200"/>
            <a:ext cx="1943100" cy="206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7500" y="457200"/>
            <a:ext cx="1943100" cy="206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CFCE7-8486-4443-806D-9F77ADAEF7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A635A1-FE13-4F26-8DA2-2D37C9EA0E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12BBD-AA4F-4F94-8351-0A38BFED92A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0406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3FA1AC-11E9-4CE9-BE31-831ECCCF5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7376C6-87BE-473E-B51A-C6F5C57EED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D547AD-BCCF-4068-A42C-9C62A91FC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0A5CF-A35E-45C1-BB8C-15576EDEECC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66909482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8D4068-E676-45B1-B5DC-1BF93EC77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D3A82B-BF0F-45D4-B0FD-00C38DB67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B3FA4D-4C8F-462A-9661-7FBC27CED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E60D1-82C8-4431-BFF7-86A85EA1824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27423074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9EE6D6-358E-42D9-A110-E575830C8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3EDF2-0F2A-461A-9D40-0FC741F67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2918C6-159C-4EA1-A2A2-C9AEE7E2B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42A79-975F-4A3F-93E6-C482D56ECB9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3431848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AAB29-5832-4CE1-9C94-EFE39F5E8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B978CC-06FE-4F50-8F04-D90188AAC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FA698-FE7C-43BF-A796-B800BB233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D817C-89F0-4E6C-8C65-BFB4C65DF73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92187933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1D47B7-A6FD-4E7B-8FE3-8B63CBE43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334990-573A-480A-AE0E-18A91D7A0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E4D104-EF40-4D2C-88F4-F63C6104F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90CC5-652B-444F-830C-47A2FA9D4C8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64349553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D42A5F-878E-4516-B5A5-D660A4607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53898C-8974-4D8E-885E-D3FF3BF74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DD01C1-DFCE-4E3B-8AC1-21821E97D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0BE45-6F1D-4775-8D57-169C00644B4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8977644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576A8-8E6E-4641-817B-15937B3C5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E3898-928A-4677-A5CB-C58927FF6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EDFB41-F593-4C4A-BDCE-C1B34C676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65589-A933-42BC-8411-393EB5FEC47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12930624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9A919E-E0AF-4624-B855-9CED1F320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E79E7F-5060-4151-93CD-F15CE865E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B2AF22-E0D2-46D9-A873-0C1BE0DA9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9EC9B-2A03-470F-9920-4CF64CEA29D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2205497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E4A52-37C1-4C11-AD79-E774A037D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D2D1C-64A0-438B-87C6-E2C9D620B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A2225-4FAD-430C-A845-0378F1128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D52C1-78C5-4D89-8C21-1A50F2430E8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9134307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DE0DF-F4A5-4D63-89E7-CF46234EE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81A56-6EB3-47C0-AB75-B9B9F0BE8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18BEB-29E1-430F-B668-A690038B3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9EBAA-93D7-4A41-ACEE-3D6BDD86E00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31748889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04371-F4C7-4E2E-9F94-E5C6402DC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652D5B-FB10-4714-A1F8-A145254E6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847BD1-6010-4CF6-A432-3094DC002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B1E3E-E176-41BE-B9A6-DE5B1807058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52179701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FA8A8A-8D2E-4F1E-AF3D-BB6296897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C023E-4043-4064-AADF-ECD688C89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29EC44-7928-4E36-B96A-2616F98A9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A98C5-88F7-4C79-B68C-2F6007E5DBE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95412840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CDD84A-D58E-4E28-A79B-EFF85269D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A1B22B-6844-4097-9618-2FBBB13A6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922B0B-30DA-44DD-A00E-F5A52AABB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70A1B-5CE3-464D-A83C-1557DD2FBBE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50754597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9C8EB3-0343-476F-A2AC-CF6DABA39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F0205D-D8F5-4AE2-9743-D49484B3C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6F91F3-3CA7-470A-810D-6E7924004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CD7CF-C838-424B-9813-421014F599A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55502935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2141B-FEBF-4F1F-A875-B335351A4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B4390-88DD-4E91-A7A8-D3C7E2AAC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49CE46-EB1E-450B-A3CE-B9DD102C5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79A9C-84B2-49EA-822E-BFC9B667998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70717081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0F095-DC69-4EA3-8950-583406791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133B8-692B-4FC5-A863-C6C472196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92B48-3741-48E5-9C98-9571470A6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6F005-74C7-4A39-8783-2E14849D36C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37466022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04D547-C642-4345-A9B2-52EBC2FCC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D89B6D-6BF9-46B1-AFD8-FC474D8E6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6F563B-D0DF-4303-9B47-C0D1B72A8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83ADF-DA3C-4509-987A-31F416E4947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8846686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0B0E1-A88E-477A-BA75-FFE6383D1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593C6-E7CA-444F-B534-DED5AB210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A9D98-B9F1-4A5A-9098-C9752129C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2608D-78E8-490E-9BD6-D32210B9111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30340347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EC53B4-18F5-4739-A742-26CBC369B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8903C9-277E-49DD-823C-3F3DD6723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C964DA-511E-436B-9BA2-AD3A92FA2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B9D9-3488-4B44-B5E2-59EEF1516ED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77347755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7A92A8-A94B-4B35-949B-88A51A1C8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D2EB0D-CFA4-4C67-B0F7-B5113A5F0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4B1DC3-B19E-46CF-8605-FA32D844E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259E0-AC5C-43CA-82CE-5B297F3F430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6678654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E4646-ED54-46F3-A485-5F5E7C7C7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2F2A0-D63F-4A6B-9125-C6697D568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2843D-AC9A-46E6-A80F-0B7016CE5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B9E37-B5F1-454E-9D0B-EEF538FA1F5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69498145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D72BE-2A97-4D41-AD62-CDA0DD0E2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17FE5F-C58C-46D3-B948-FF7BCCCE5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6B64E-1F83-4856-8070-FF833DA66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6CFDB-CAA8-4C77-ADF1-EC01D08C90E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34382125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46808A-4923-4734-B16D-B3F0CBB84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852B3C-8116-46C6-AEB2-BB03F3F88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E3F3C5-E310-44D4-A476-1DEA2F1BA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F84C1-1E37-4D58-8E07-990AE811DD4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25898007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5F427E-53E3-4DBD-8B70-4AD63B6FC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1B4797-E5D2-4F63-8634-5F34D27D5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3CB5CF-084C-4080-ACFF-A05F30B19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7A574-F487-40BD-AE7F-204390EDEF9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79851922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C2205B-0090-4A13-A055-DB2DB3404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1906E8-3FF8-4ED3-9766-B8BACC84C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D80E97-697A-4924-84EC-18308ED2B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CC2BD-168D-4C3B-AC18-CFC54435A3B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68574892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90EE86-5719-4DBB-9519-7B64A7CFD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C0DD42-E6CC-4165-9CAF-8E866AAB1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D83289-B9C5-4E41-89D3-E89527955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77AF6-A48C-4500-9E56-228E97F0A63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80406704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D4874-8ACC-4230-9329-73D4372DB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8B148-62CE-4F1C-B89F-7EF40E8AB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22DCE3-FA7F-48AE-8A20-104DAC35A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EB4AC-EA2A-464B-859C-7544A66442C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96062166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2C48B-18C8-4236-A334-C657DD814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214EE-C3E7-4C9A-A060-10E92D581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1CCA1-826D-4F68-990B-7505D77A1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CC33D-4AB1-4106-912A-4A9CA88227A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944031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FC8B82-2908-4511-81BB-674BA27C2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B5F7B8-9189-44E0-97AC-F886313E7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0DE188-4612-4E28-AF02-2D8342F37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DC0F9-C480-4925-A2FE-AF1D99D65F1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36831660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92664E-2055-410E-BDCF-A83F1AD77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112A87-105E-4339-94A8-E6763659D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795602-0F9E-4EF2-9D61-1F33F28D7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31122-7BA2-46EF-B699-764844F96BA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47648159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014D88-F7EF-4451-A705-00C27F0EF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0400A0-FEE3-4B36-A131-7A0B410E1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97E0F6-1F48-4252-95E8-08E915C81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1B871-F940-4BDB-9027-F5F75DFA834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94466342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0FA851-4E2F-4955-A486-29CBB659C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682908-0B3C-4090-98A5-AE897C921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A9355F-CEAB-433F-B813-47FB2231D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83F51-D8FB-4DBE-8127-E8182F2659D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62625613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94565-1FDF-4975-BC1D-9EFCE23C3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5F588-7A3C-4A00-B0DC-971A94135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C2C7B-140E-4E9A-9410-9C3728F62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E5B30-06CA-4125-B964-AEF4179B667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68514893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D39B1-469A-4E02-AC32-3CA5BED47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DD855-74D7-41AA-B48F-C90CB7573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0C3DFB-B087-4D93-8B70-A6BC64207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76AE3-ABA8-417B-86CB-25933809F9D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95620268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A8BFCF-CC96-431E-98C9-53D8E946E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02404-AD0E-477E-B819-4FA1A8F8B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6C28EC-F2D6-4DE2-9B78-ECBCE970A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9FE93-3560-4279-AE54-EF4C2E453C1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983586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BB4D5B-10F4-4FE9-84B1-27DFE6120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4B1643-B928-4FC7-9910-70802F182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BF690B-7824-4578-84E3-6CDD78752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64B29-1405-4E34-8105-993372A0648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3411264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0D51F6-721C-4000-8EE2-9E946648D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71451C-5633-45A8-944A-72B600BCE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65B81-B341-4DD8-A9A7-9DDF6AD9B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59884-71DE-45B6-BB7C-54E2211CB11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36164504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F0178-7965-49B1-BEED-E713D61671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94A129-CFC5-4F4B-B9B5-5C7A42902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795F5-34CD-4ECC-A2C0-023DD44ED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F06D8-E418-406E-A497-160D0854D4C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81038993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E016AF-D1B0-49D5-8E89-A814A39B7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39CB9-BB8E-4E93-A4C6-8E67606A3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003A4-1B01-4487-9779-D0F145AAA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F63DD-DC44-42C8-999B-B121FD1B9B1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6810648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9B0795-95DF-4C80-B250-2D337BD49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DF72DC-26AA-45DB-B9DB-36A759B2D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1932D3-0A8B-487A-92AC-2F8EA7ADA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86C3A-EB1C-420D-899C-EE20DC2EC54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27602521"/>
      </p:ext>
    </p:extLst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4A343-C792-4A43-89F9-BB424E68D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FD003-9100-4BA2-B00D-D9F116AB3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78E6F-F07E-4EB5-B6D2-FB602C033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FB972-7526-4696-A697-F7A68D57EFC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94052072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E5EEC2-5A8E-473A-A720-F050A3377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D9E4B7-844D-49A0-9BFB-6D8C1804B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C82483-D44A-408A-9C4F-7785D3ECE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0FCB4-1705-4DE4-92F1-57F82B70E28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39993985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1EFCD4-B771-493A-8F66-5D4963610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C23802-54BE-4996-B1CD-E22C420AA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DD40F5-59CE-4871-9F66-C5407E60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316AB-42CC-4B1B-8C01-E4DEA3F19E0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95962724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9C8C8E-CE24-4A55-BD5C-007ACA12D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E43763-F15C-4FF2-9A96-8A078EE57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384410-CB42-475B-BAD1-202BEC93D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F6C2C-CDE0-4B3A-96C1-44F5EC871DD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57635044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B2005B-085E-4587-971F-6586DBCE6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33150-2BD6-4595-B128-0DE50A2CE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4F82F-57B4-460C-BA98-20B72FA0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23EA0-DF2B-4575-B820-A09A78EAFA7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74588445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1E5CA-0EEE-43C0-8C60-DDE1C2C37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85042-36B3-4A72-BF0E-ED8DEE0B3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78EAE-45E6-48F3-B67F-8847A90A3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B9498-FA2B-4061-A153-7BC65ED0225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69671064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AC0C0F-DC1A-45E5-B1E0-94CD9A86D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B7C8B4-D3AB-435E-AC97-9BCF5FA00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13D58E-81E4-48D0-B229-DEC97EDE1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9F87C-0802-4076-9200-A84133B48D7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6381121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1A734C-907B-4C83-B14B-851A8F2BE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4D4E1-978C-45F0-8B13-71C4437A6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274399-7537-4808-ADD5-D3872B6DC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05B68-DC56-4759-94A9-C5655D0C7AB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04186660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295D9E-E2F0-41CB-8A95-F2C343D7C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F13725-0FF0-4C51-AF93-9A37C9E07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88CC0-0E83-4BE2-B5D5-35AC5A736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05544-18B0-4641-A534-254101C9E37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01042021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3A8BDA-A51D-4A99-96B1-B3A0F7A15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DA8FBE-765A-484A-B15E-5EA6F5736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4162A1-F1AA-4E76-95FB-CF3F99261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6EDDC-76C7-40A3-A3F7-8BA101EC98A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5917559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281017-0C6C-422E-AE0D-27BE30E9E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4F750B-2200-4808-B9E0-1625E5526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BC0434-976A-4D4B-94C9-930898401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A6A1A-C4DA-4366-9E2E-AD8609C3A20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17063863"/>
      </p:ext>
    </p:extLst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29CCC-63A5-4046-AC4D-ED43DAB05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701D52-6112-4AEF-9DB4-FBA5DC351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8F73E5-D25D-4DA7-B0DC-969C22933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5C960-87F6-4500-8CD8-F086454ED73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02131593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4AC12-182D-4312-8BD8-CF8B42EB6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3467B-2C15-4BB9-BB26-1235CFACB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E3A9B-2332-4C87-998F-337E7494C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C682B-F22B-420B-AB9E-51A56E88C4D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98638239"/>
      </p:ext>
    </p:extLst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E69EE2-34D4-4442-8115-1699D5395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E2890B-5468-4001-B850-89988B290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8B0C0D-2C44-4324-8591-A5D8C8A63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F3A49-71A7-4B37-A375-7C7E235A805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99540358"/>
      </p:ext>
    </p:extLst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45A470-7834-461F-AA9B-0E6A2D5D7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1F47B0-9998-4DC5-A30A-43B171539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791FA3-FDEF-458A-AD70-9BC990CCA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FDBD6-8E96-491A-BCC3-A71B8F02160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35099188"/>
      </p:ext>
    </p:extLst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BA803C-DB43-459A-A9FF-68992FD2F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B9B8A8-39B2-49FA-AE8C-D1F05A5CA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5EF3C7-0852-4CEA-8006-D942420E2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613EF-7C6B-4FF6-BC26-16BFE0300B5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71729458"/>
      </p:ext>
    </p:extLst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0E43C-18E3-45E7-A3FA-D0DFC21B8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C72FE-6BB1-4B2A-B722-CC277A25B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D0D3F-C3D7-4748-996F-93F67C3A9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76A13-0BC8-4CCC-B8CD-40295AAEEC5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93080312"/>
      </p:ext>
    </p:extLst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69DB2-CD7F-4CF4-BB16-990FB3240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CE668-C00D-4701-A9B5-5EA9D9537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1652F-EA7C-4DE2-8D52-17B830DC0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23A74-7F77-48CE-98A9-01A128ED633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2855859"/>
      </p:ext>
    </p:extLst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7FB10-67FF-4AF8-9D7F-DFC3C7504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43807-4875-4931-8A86-E110104BD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2EF728-9171-4461-9790-C23590BD8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F0E1B-233D-4845-ABDD-D3559663585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69307058"/>
      </p:ext>
    </p:extLst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286F1A-74AA-434F-A935-A5DFA5CD5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86D3C2-8156-45F3-A064-500A27CB8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75F49-C41B-41F5-9B24-CCE4686975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6F383-DAF2-4CB6-8DA7-633832FBF44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64095082"/>
      </p:ext>
    </p:extLst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65EDF5-24F5-4063-90F5-6BEB56555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11102E-8770-42CA-A45B-C8435EAA4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922C10-B36C-48F0-A60D-D5CE8568F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6F0AC-6A7B-4A6A-9686-60E457BBCE3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4460843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7046CE-641D-4C35-9E74-7009BFE7F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805976-DECE-4483-AE2C-BDC34F3AA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796EA-32F6-4ACF-AC0C-68A359273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D82A0-3ACE-4014-97F1-9866391CE75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86269236"/>
      </p:ext>
    </p:extLst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E31E7-68F4-4E57-9C47-4DA6C9322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50D617-C496-4B02-87CE-3133FB13F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B66B8-0210-490F-B18E-A15853D74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60BBD-32F6-4B7F-85FD-EC680349D6C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91270900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0A234-A998-468A-82A9-7DBE316AE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C877C-6144-4CC7-B0D3-E6424FF2A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B79C85-6119-45FA-8AE0-7AA08FBF5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043E3-62FC-4E79-9B4B-608A47E2B27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11103520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52C4C-4881-48DB-A02C-688148C21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B3110-8FF8-47CC-B465-E92FAF3F8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7C401-DECF-4385-BEAD-1D9DDD06B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FBF79-C500-4AF5-A520-90BFB732D9A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14992565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8E871D-90DA-4646-9DD4-6BB2D0C53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56FC9C-ECC8-427A-B6A2-2B28850A7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B09BDF-F0B9-49D5-B179-56708751C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368F6-AA12-46B4-B63E-19436919FA7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42373102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BC2B4A-BE7C-4B8C-9314-1E8F6A86F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BDE6F2-82DC-45ED-8C61-6E66672D2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D5370D-8862-4BF7-8D3C-9CE49AF0C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BFF92-856A-49B1-BCF0-7CB5F6D22E2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27867635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7C836D-DDE6-41EF-B605-05AD1725C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5C36C5-DDDE-46DB-8BC3-AF95CD090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CF7330-CF1A-4685-8467-1CA3F55BF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64DA1-433B-4594-857D-E5039ACB2AE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88059455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677DA3-98D9-48E4-9B85-3E7B72683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5F772B-3EC8-4407-A1CF-07F9CA12B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A88B4-0522-445A-84B2-F88519C59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C223D-DBAA-4D98-B59E-D0A469F83B3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67993565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E3C2E-568D-40D5-8C65-D3709070C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6F873-DA22-433F-990C-4A1878C4A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BA50C-B893-4D28-86C4-52D738989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C50C8-12CC-42B5-A6AF-260F77C1264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7192275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C699D-2FD1-492F-BB59-10063E042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451185-149E-4A3F-B376-55420AFC2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1C5238-BB51-4E39-ACE9-6C80B3573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97687-51F6-4D07-A870-962E42F4943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68546053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849DA-70AC-4AE8-94F9-711473098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C793ED-0B91-43FE-92F4-031CC4F1B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EE9520-A7F4-4F34-B378-46CFAD400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0172F-401B-49E4-83A0-46EF48565D9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7855488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8BB22-A40C-4721-B6BC-7CCE449A1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125DC-454C-4341-9060-6092F5776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D9595-540B-4BF8-B3DA-79433258C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CFACB-7306-4A53-A0E6-2A4604A25DE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13885163"/>
      </p:ext>
    </p:extLst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3B0172-A8F4-4E88-BDCC-0231121AE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04B0C9-BCB9-4BEB-9070-64C29A7B8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BC7FD8-6DD7-4E6D-9A53-011F03F9F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D4F33-5C72-4F9D-A7B4-BCF9077ED96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69646074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3B339-B43E-4DF9-BE53-D55061453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E2DBA6-649E-4167-8AE7-5956BE106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B75DAA-0F18-4716-B95E-7B176F046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D0EFB-2E0C-4426-8428-CCBBDDF748C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84911049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53439E-0A97-4B10-9610-ED6E42C59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0520E-3A02-4F0B-BC65-F0959DA87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8497CE-9187-4EDC-B4A3-A912C8DB4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C6955-0297-4C79-B9AA-7DEE47711EE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22950919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6BBB49-1C6D-4C11-A97A-C632A38B6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34A63-66BB-4631-8CE6-DE56D291D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8D843-6829-41F0-BAFA-85B463CE4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2552F-0E0D-4AB7-8661-626F33ED734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55131479"/>
      </p:ext>
    </p:extLst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5897D8-8C42-4CCF-86FF-C1CD237D1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464CF7-01EC-4384-ACDB-C4A54B966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B88323-CD33-4DCE-9991-B7F13BEF7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8AC75-10D6-43DD-B4CA-E698C80C70A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02281484"/>
      </p:ext>
    </p:extLst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D72F1B-5941-4B96-8401-F2156EB06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89EDB7-CC33-4559-BF9F-463D20118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ED7D9F-FACC-452A-AF87-A7CAFB973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8773A-D9AD-4CBB-B3E2-E6AB81D3038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15353670"/>
      </p:ext>
    </p:extLst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0F25CE-8034-470D-852E-E195E9F58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8E1C20-8C9D-43D1-8E06-07FD9194C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9837EF-A427-401C-A565-BBEB3876F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B6BF9-D99C-4B39-810F-F988DF547F4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65363477"/>
      </p:ext>
    </p:extLst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200BD-FDF3-4ABF-BF88-37870A144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93513-9462-4B1C-A64C-43CD74CF3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9CEAF-3773-4850-8962-F7D79B8F8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F0289-CAB9-493C-8531-7E565F88624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7894481"/>
      </p:ext>
    </p:extLst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D3B0CA-B3E1-42E4-BCEB-157DE5BC5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6B3F7-F380-459F-8F17-D6C2D155A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D99A8-E06D-4651-B9BB-F4FC3C43B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016AC-466E-4B42-823E-52CBC21B675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05735296"/>
      </p:ext>
    </p:extLst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AA2AE3-158F-4635-9CC9-0AC5A2882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C7582B-FDFB-4F19-A7BF-34DC40EB7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67DED9-093C-4B57-A182-212275AC7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546C2-DCE1-45D6-A1A9-4CAB7AB35E9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0883899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BF6AA0-405E-4032-A21A-00D044C10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5A4C78-D686-441F-B65E-2FB453DBF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BD61DE-1D5D-4B14-977E-C21817CC2E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1844D1-CAEF-4D53-9D63-B51B2A6799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70C918-0473-4D58-94B1-81EF5D77D6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14C2DB-CEC9-40C5-B7D9-9D2003E2FD22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D484C355-1B1A-4EAB-8B8A-FBB3DC477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457200"/>
            <a:ext cx="4038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F252EBF-BE11-4973-9840-D45E468C94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7163" y="638651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Alba" pitchFamily="2" charset="0"/>
              </a:defRPr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876098A-F5CA-480C-BEA5-18995A96C5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6425" y="6386513"/>
            <a:ext cx="45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Alba" pitchFamily="2" charset="0"/>
              </a:defRPr>
            </a:lvl1pPr>
          </a:lstStyle>
          <a:p>
            <a:fld id="{A661AB9D-3F3F-4D5E-88AB-586822DEBFAB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A50B2F0-6AF3-449A-A2CB-2DA6869A1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83E378A-787C-49CA-8152-668630F8F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F4DF387-4947-46FC-A1E9-394ACBC89E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7CE55E7-3DEA-40F7-92BC-6A0B141885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3A7AF4D-012B-4F09-A546-191F5E2B15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5B5EC3-7485-4D69-BCA6-DE93FDBB2AFE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36227B0-07D0-4AFC-BC46-9D77087E1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D65E16C-FF04-4438-8C42-6E78EF157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7124B57-E5BE-4C43-8CA7-2754EAF590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230FA635-FDED-48AA-8E9A-56F76C5E0A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F58406E9-9CE5-422B-8A64-4E236D82D9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AB7429-54E1-49AE-A25F-F048802983FE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229B39-5D30-4F0D-BFEE-D97F1C785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695665B-67E1-4742-98FD-88D8A66AE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55C2A4EB-CD33-4C17-8B5D-1DD13F1692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B1FA1AB-5873-4E47-91F4-38848E0451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03CDE821-673E-4662-B03A-13B0A3F44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226BB8-70A8-4B6E-A8A3-21B71384F63F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656DC82-064D-4E80-A349-C68165634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0C1F6F1-27B5-4044-BAAF-7583EF944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03E00FE-2558-4491-A417-C1CEB3D6F7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B8AA723-88CB-4099-B53E-DC18748B01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1EFB8E3-729A-4EA2-82F0-CC46088969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0F90B1-9A34-454D-A0EA-436BBF200015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D0F0907-E25C-4ADF-9137-A9264C7A9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CF504F1-CFBC-48BA-BBB6-6707AC522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6F3897F-6431-4703-9872-99492D5226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B8B054A-A6F0-4872-B6D8-F0008EF735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40A08759-9A08-49AA-9022-5DAB2F8C77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1311E4-915A-4986-BED8-6A8EC0E2E5DB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5990330-04C7-477A-BAB5-2A461A451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D58D4A3-9016-4244-9517-08E517A34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CBD47DD-0174-4901-BEDF-CBC5F9C65F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28B1F6C-BA6B-4AD1-9B50-28C2839BE7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8E30355-5592-4334-B618-6D32C77241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1460BD-B0A2-45CE-AE44-11F53B43B744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EDBF142-97B2-47A9-9F47-AB15FAA2F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902716A-AA72-41D2-A354-AD8002927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9FE7FD9-AFF3-4521-9742-1723F15117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482382C-B7E9-44DF-BC57-826417A61E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1DC8A71-E2DD-460C-B854-697C5EFDF3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FA3339-5192-4819-B647-FB763118BADA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877F10-32D6-40F0-8B54-B7B37039B4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563" y="388938"/>
            <a:ext cx="844550" cy="5908675"/>
          </a:xfr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Algerian" pitchFamily="82" charset="0"/>
              </a:rPr>
              <a:t>T</a:t>
            </a:r>
            <a:br>
              <a:rPr lang="en-US" sz="5400" b="1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b="1" dirty="0">
                <a:solidFill>
                  <a:srgbClr val="FF0000"/>
                </a:solidFill>
                <a:latin typeface="Algerian" pitchFamily="82" charset="0"/>
              </a:rPr>
              <a:t>H</a:t>
            </a:r>
            <a:br>
              <a:rPr lang="en-US" sz="5400" b="1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b="1" dirty="0">
                <a:solidFill>
                  <a:srgbClr val="FF0000"/>
                </a:solidFill>
                <a:latin typeface="Algerian" pitchFamily="82" charset="0"/>
              </a:rPr>
              <a:t>E</a:t>
            </a:r>
            <a:br>
              <a:rPr lang="en-US" sz="5400" b="1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br>
              <a:rPr lang="en-US" sz="5400" b="1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b="1" dirty="0">
                <a:latin typeface="Algerian" pitchFamily="82" charset="0"/>
              </a:rPr>
              <a:t>E</a:t>
            </a:r>
            <a:br>
              <a:rPr lang="en-US" sz="5400" b="1" dirty="0">
                <a:latin typeface="Algerian" pitchFamily="82" charset="0"/>
              </a:rPr>
            </a:br>
            <a:r>
              <a:rPr lang="en-US" sz="5400" b="1" dirty="0">
                <a:latin typeface="Algerian" pitchFamily="82" charset="0"/>
              </a:rPr>
              <a:t>A</a:t>
            </a:r>
            <a:br>
              <a:rPr lang="en-US" sz="5400" b="1" dirty="0">
                <a:latin typeface="Algerian" pitchFamily="82" charset="0"/>
              </a:rPr>
            </a:br>
            <a:r>
              <a:rPr lang="en-US" sz="5400" b="1" dirty="0">
                <a:latin typeface="Algerian" pitchFamily="82" charset="0"/>
              </a:rPr>
              <a:t>R</a:t>
            </a:r>
          </a:p>
        </p:txBody>
      </p:sp>
      <p:pic>
        <p:nvPicPr>
          <p:cNvPr id="7" name="Picture 6" descr="F66122-008-f104">
            <a:extLst>
              <a:ext uri="{FF2B5EF4-FFF2-40B4-BE49-F238E27FC236}">
                <a16:creationId xmlns:a16="http://schemas.microsoft.com/office/drawing/2014/main" id="{7FB701AF-5FA0-4D7D-A7C4-EF8EBE38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r="19096" b="9120"/>
          <a:stretch>
            <a:fillRect/>
          </a:stretch>
        </p:blipFill>
        <p:spPr bwMode="auto">
          <a:xfrm>
            <a:off x="1055688" y="182563"/>
            <a:ext cx="78771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1D12-350C-41BB-80CF-CCDB8AC1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0" y="463550"/>
            <a:ext cx="3757613" cy="5207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080808"/>
            </a:solidFill>
          </a:ln>
        </p:spPr>
        <p:txBody>
          <a:bodyPr/>
          <a:lstStyle/>
          <a:p>
            <a:pPr>
              <a:defRPr/>
            </a:pPr>
            <a:r>
              <a:rPr lang="en-US" sz="3200" b="1" dirty="0"/>
              <a:t>Anterior wall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23EF5-CFC9-4924-9DE8-3CC0ABB42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561975"/>
            <a:ext cx="2905125" cy="5908675"/>
          </a:xfrm>
          <a:solidFill>
            <a:schemeClr val="accent3"/>
          </a:solidFill>
          <a:ln>
            <a:solidFill>
              <a:srgbClr val="080808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sz="2200" b="1" dirty="0">
                <a:solidFill>
                  <a:srgbClr val="002060"/>
                </a:solidFill>
              </a:rPr>
              <a:t>The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b="1" i="1" dirty="0">
                <a:solidFill>
                  <a:srgbClr val="002060"/>
                </a:solidFill>
              </a:rPr>
              <a:t>anterior wall</a:t>
            </a:r>
            <a:r>
              <a:rPr lang="en-US" sz="2200" b="1" dirty="0">
                <a:solidFill>
                  <a:srgbClr val="002060"/>
                </a:solidFill>
              </a:rPr>
              <a:t>  </a:t>
            </a:r>
            <a:r>
              <a:rPr lang="en-US" sz="2200" dirty="0">
                <a:solidFill>
                  <a:srgbClr val="002060"/>
                </a:solidFill>
              </a:rPr>
              <a:t>is formed </a:t>
            </a:r>
            <a:r>
              <a:rPr lang="en-US" sz="2200" u="sng" dirty="0">
                <a:solidFill>
                  <a:srgbClr val="002060"/>
                </a:solidFill>
              </a:rPr>
              <a:t>below</a:t>
            </a:r>
            <a:r>
              <a:rPr lang="en-US" sz="2200" dirty="0">
                <a:solidFill>
                  <a:srgbClr val="002060"/>
                </a:solidFill>
              </a:rPr>
              <a:t> by a thin plate of bone that separates tympanic cavity from the </a:t>
            </a:r>
            <a:r>
              <a:rPr lang="en-US" sz="2200" dirty="0">
                <a:solidFill>
                  <a:schemeClr val="accent1"/>
                </a:solidFill>
              </a:rPr>
              <a:t>internal carotid artery.</a:t>
            </a:r>
          </a:p>
          <a:p>
            <a:pPr>
              <a:buFontTx/>
              <a:buNone/>
              <a:defRPr/>
            </a:pPr>
            <a:r>
              <a:rPr lang="en-US" sz="2200" b="1" dirty="0"/>
              <a:t>There</a:t>
            </a:r>
            <a:r>
              <a:rPr lang="en-US" sz="2200" dirty="0"/>
              <a:t> are 2 canals at the upper part of the anterior wall.</a:t>
            </a:r>
          </a:p>
          <a:p>
            <a:pPr>
              <a:buFontTx/>
              <a:buNone/>
              <a:defRPr/>
            </a:pPr>
            <a:r>
              <a:rPr lang="en-US" sz="2200" b="1" dirty="0"/>
              <a:t>The</a:t>
            </a:r>
            <a:r>
              <a:rPr lang="en-US" sz="2200" dirty="0"/>
              <a:t> upper smaller is the </a:t>
            </a:r>
            <a:r>
              <a:rPr lang="en-US" sz="2200" b="1" dirty="0">
                <a:solidFill>
                  <a:srgbClr val="0070C0"/>
                </a:solidFill>
              </a:rPr>
              <a:t>canal for the tensor tympani muscle</a:t>
            </a:r>
            <a:r>
              <a:rPr lang="en-US" sz="2200" b="1" dirty="0"/>
              <a:t>. </a:t>
            </a:r>
          </a:p>
          <a:p>
            <a:pPr>
              <a:buFontTx/>
              <a:buNone/>
              <a:defRPr/>
            </a:pPr>
            <a:r>
              <a:rPr lang="en-US" sz="2200" b="1" dirty="0"/>
              <a:t>The</a:t>
            </a:r>
            <a:r>
              <a:rPr lang="en-US" sz="2200" dirty="0"/>
              <a:t> lower larger is for the </a:t>
            </a:r>
            <a:r>
              <a:rPr lang="en-US" sz="2200" b="1" dirty="0">
                <a:solidFill>
                  <a:srgbClr val="C00000"/>
                </a:solidFill>
              </a:rPr>
              <a:t>auditory tube.</a:t>
            </a:r>
            <a:endParaRPr lang="en-US" dirty="0"/>
          </a:p>
        </p:txBody>
      </p:sp>
      <p:sp>
        <p:nvSpPr>
          <p:cNvPr id="19460" name="Slide Number Placeholder 7">
            <a:extLst>
              <a:ext uri="{FF2B5EF4-FFF2-40B4-BE49-F238E27FC236}">
                <a16:creationId xmlns:a16="http://schemas.microsoft.com/office/drawing/2014/main" id="{B560B8C4-AC9C-49F4-AB3F-EEDA540CA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364C7F-1A10-4E2B-8243-ED973CEEF4E6}" type="slidenum">
              <a:rPr lang="en-US" altLang="ar-SA" sz="1200">
                <a:latin typeface="Alba" pitchFamily="2" charset="0"/>
              </a:rPr>
              <a:pPr eaLnBrk="1" hangingPunct="1"/>
              <a:t>10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9" name="Content Placeholder 8" descr="Untitled-2">
            <a:extLst>
              <a:ext uri="{FF2B5EF4-FFF2-40B4-BE49-F238E27FC236}">
                <a16:creationId xmlns:a16="http://schemas.microsoft.com/office/drawing/2014/main" id="{B351626E-5101-4081-BF00-E87F7429035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532" r="1846" b="12772"/>
          <a:stretch>
            <a:fillRect/>
          </a:stretch>
        </p:blipFill>
        <p:spPr>
          <a:xfrm>
            <a:off x="3403600" y="1055688"/>
            <a:ext cx="5295900" cy="5316537"/>
          </a:xfrm>
          <a:noFill/>
          <a:ln>
            <a:solidFill>
              <a:srgbClr val="080808"/>
            </a:solidFill>
            <a:miter lim="800000"/>
            <a:headEnd/>
            <a:tailEnd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99D526-2EB2-4F89-BE7A-4838B9AEA2CA}"/>
              </a:ext>
            </a:extLst>
          </p:cNvPr>
          <p:cNvCxnSpPr/>
          <p:nvPr/>
        </p:nvCxnSpPr>
        <p:spPr>
          <a:xfrm>
            <a:off x="3043238" y="1646238"/>
            <a:ext cx="2373312" cy="16176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AB76B72-57FB-4932-BBDD-D1B50D6E46D7}"/>
              </a:ext>
            </a:extLst>
          </p:cNvPr>
          <p:cNvSpPr/>
          <p:nvPr/>
        </p:nvSpPr>
        <p:spPr>
          <a:xfrm>
            <a:off x="3530600" y="3573463"/>
            <a:ext cx="1069975" cy="3508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5E59F-6C3E-46A9-A11D-21031B3A6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63" y="417513"/>
            <a:ext cx="3436937" cy="61722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sz="2200" b="1" i="1" dirty="0">
                <a:solidFill>
                  <a:srgbClr val="002060"/>
                </a:solidFill>
              </a:rPr>
              <a:t>The posterior wall</a:t>
            </a:r>
            <a:r>
              <a:rPr lang="en-US" sz="2200" b="1" dirty="0">
                <a:solidFill>
                  <a:srgbClr val="002060"/>
                </a:solidFill>
              </a:rPr>
              <a:t>  </a:t>
            </a:r>
            <a:r>
              <a:rPr lang="en-US" sz="2200" dirty="0"/>
              <a:t>has in its </a:t>
            </a:r>
            <a:r>
              <a:rPr lang="en-US" sz="2200" b="1" u="sng" dirty="0"/>
              <a:t>Upper </a:t>
            </a:r>
            <a:r>
              <a:rPr lang="en-US" sz="2200" u="sng" dirty="0"/>
              <a:t>part </a:t>
            </a:r>
            <a:r>
              <a:rPr lang="en-US" sz="2200" dirty="0"/>
              <a:t>a large, irregular opening, the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aditus to the mastoid </a:t>
            </a:r>
            <a:r>
              <a:rPr lang="en-US" sz="2200" b="1" dirty="0" err="1">
                <a:solidFill>
                  <a:srgbClr val="C00000"/>
                </a:solidFill>
              </a:rPr>
              <a:t>antrum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u="sng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a cavity behind the middle ear, within mastoid process, it contains air cells) </a:t>
            </a:r>
          </a:p>
          <a:p>
            <a:pPr>
              <a:buFontTx/>
              <a:buNone/>
              <a:defRPr/>
            </a:pPr>
            <a:r>
              <a:rPr lang="en-US" sz="2200" b="1" u="sng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200" b="1" u="sng" dirty="0"/>
              <a:t>Below </a:t>
            </a:r>
            <a:r>
              <a:rPr lang="en-US" sz="2200" b="1" dirty="0"/>
              <a:t>: </a:t>
            </a:r>
            <a:r>
              <a:rPr lang="en-US" sz="2200" dirty="0"/>
              <a:t>a small, hollow, conical projection, the </a:t>
            </a: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pyramid</a:t>
            </a:r>
            <a:r>
              <a: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>
                <a:solidFill>
                  <a:schemeClr val="accent1"/>
                </a:solidFill>
              </a:rPr>
              <a:t>which houses  the stapedius muscle and its tendon</a:t>
            </a:r>
            <a:r>
              <a:rPr lang="en-US" sz="2200" b="1" dirty="0"/>
              <a:t>.</a:t>
            </a:r>
          </a:p>
          <a:p>
            <a:pPr>
              <a:buFontTx/>
              <a:buNone/>
              <a:defRPr/>
            </a:pPr>
            <a:r>
              <a:rPr lang="en-US" sz="2200" b="1" dirty="0"/>
              <a:t>The tendon  emerges  </a:t>
            </a:r>
            <a:r>
              <a:rPr lang="en-US" sz="2200" dirty="0"/>
              <a:t>from  the apex of the pyramid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76A8C-3F26-401E-88BC-FE5B4EFD9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9163" y="422275"/>
            <a:ext cx="2938462" cy="477838"/>
          </a:xfrm>
          <a:solidFill>
            <a:schemeClr val="accent3"/>
          </a:solidFill>
          <a:ln>
            <a:solidFill>
              <a:srgbClr val="080808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dirty="0"/>
              <a:t>Posterior wall</a:t>
            </a:r>
          </a:p>
        </p:txBody>
      </p:sp>
      <p:sp>
        <p:nvSpPr>
          <p:cNvPr id="20484" name="Slide Number Placeholder 7">
            <a:extLst>
              <a:ext uri="{FF2B5EF4-FFF2-40B4-BE49-F238E27FC236}">
                <a16:creationId xmlns:a16="http://schemas.microsoft.com/office/drawing/2014/main" id="{402458E6-30CC-4449-AE1C-BC56E105C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AB0BD5-C1E6-46FA-8DCF-9D3A0964DDE6}" type="slidenum">
              <a:rPr lang="en-US" altLang="ar-SA" sz="1200">
                <a:latin typeface="Alba" pitchFamily="2" charset="0"/>
              </a:rPr>
              <a:pPr eaLnBrk="1" hangingPunct="1"/>
              <a:t>11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9" name="Picture 4" descr="F66122-008-f111">
            <a:extLst>
              <a:ext uri="{FF2B5EF4-FFF2-40B4-BE49-F238E27FC236}">
                <a16:creationId xmlns:a16="http://schemas.microsoft.com/office/drawing/2014/main" id="{06A27563-90D9-48B3-9A57-B31FD4388F0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"/>
          <a:stretch>
            <a:fillRect/>
          </a:stretch>
        </p:blipFill>
        <p:spPr>
          <a:xfrm>
            <a:off x="3516313" y="1082675"/>
            <a:ext cx="5103812" cy="5121275"/>
          </a:xfr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B1CBBF-3A2D-401C-9309-D5FD154939DE}"/>
              </a:ext>
            </a:extLst>
          </p:cNvPr>
          <p:cNvSpPr/>
          <p:nvPr/>
        </p:nvSpPr>
        <p:spPr>
          <a:xfrm>
            <a:off x="3686175" y="2166938"/>
            <a:ext cx="744538" cy="322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87" name="TextBox 9">
            <a:extLst>
              <a:ext uri="{FF2B5EF4-FFF2-40B4-BE49-F238E27FC236}">
                <a16:creationId xmlns:a16="http://schemas.microsoft.com/office/drawing/2014/main" id="{6C8161AA-20CD-4D5D-8B20-0E1C7278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2236788"/>
            <a:ext cx="8270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800" b="1"/>
              <a:t>P</a:t>
            </a:r>
          </a:p>
          <a:p>
            <a:pPr eaLnBrk="1" hangingPunct="1"/>
            <a:r>
              <a:rPr lang="en-US" altLang="ar-SA" sz="1800" b="1"/>
              <a:t>O</a:t>
            </a:r>
          </a:p>
          <a:p>
            <a:pPr eaLnBrk="1" hangingPunct="1"/>
            <a:r>
              <a:rPr lang="en-US" altLang="ar-SA" sz="1800" b="1"/>
              <a:t>S</a:t>
            </a:r>
          </a:p>
          <a:p>
            <a:pPr eaLnBrk="1" hangingPunct="1"/>
            <a:r>
              <a:rPr lang="en-US" altLang="ar-SA" sz="1800" b="1"/>
              <a:t>T</a:t>
            </a:r>
          </a:p>
          <a:p>
            <a:pPr eaLnBrk="1" hangingPunct="1"/>
            <a:r>
              <a:rPr lang="en-US" altLang="ar-SA" sz="1800" b="1"/>
              <a:t>E</a:t>
            </a:r>
          </a:p>
          <a:p>
            <a:pPr eaLnBrk="1" hangingPunct="1"/>
            <a:r>
              <a:rPr lang="en-US" altLang="ar-SA" sz="1800" b="1"/>
              <a:t>R</a:t>
            </a:r>
          </a:p>
          <a:p>
            <a:pPr eaLnBrk="1" hangingPunct="1"/>
            <a:r>
              <a:rPr lang="en-US" altLang="ar-SA" sz="1800" b="1"/>
              <a:t>I</a:t>
            </a:r>
          </a:p>
          <a:p>
            <a:pPr eaLnBrk="1" hangingPunct="1"/>
            <a:r>
              <a:rPr lang="en-US" altLang="ar-SA" sz="1800" b="1"/>
              <a:t>O</a:t>
            </a:r>
          </a:p>
          <a:p>
            <a:pPr eaLnBrk="1" hangingPunct="1"/>
            <a:r>
              <a:rPr lang="en-US" altLang="ar-SA" sz="1800" b="1"/>
              <a:t>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176968-1F1A-4D31-825E-8852FFFB9441}"/>
              </a:ext>
            </a:extLst>
          </p:cNvPr>
          <p:cNvSpPr/>
          <p:nvPr/>
        </p:nvSpPr>
        <p:spPr>
          <a:xfrm>
            <a:off x="3530600" y="3362325"/>
            <a:ext cx="858838" cy="463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89" name="TextBox 8">
            <a:extLst>
              <a:ext uri="{FF2B5EF4-FFF2-40B4-BE49-F238E27FC236}">
                <a16:creationId xmlns:a16="http://schemas.microsoft.com/office/drawing/2014/main" id="{B98E5F3A-13B3-46CA-8089-F92DA2BB4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2166938"/>
            <a:ext cx="9286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800" b="1"/>
              <a:t>A</a:t>
            </a:r>
          </a:p>
          <a:p>
            <a:pPr eaLnBrk="1" hangingPunct="1"/>
            <a:r>
              <a:rPr lang="en-US" altLang="ar-SA" sz="1800" b="1"/>
              <a:t>N</a:t>
            </a:r>
          </a:p>
          <a:p>
            <a:pPr eaLnBrk="1" hangingPunct="1"/>
            <a:r>
              <a:rPr lang="en-US" altLang="ar-SA" sz="1800" b="1"/>
              <a:t>T</a:t>
            </a:r>
          </a:p>
          <a:p>
            <a:pPr eaLnBrk="1" hangingPunct="1"/>
            <a:r>
              <a:rPr lang="en-US" altLang="ar-SA" sz="1800" b="1"/>
              <a:t>E</a:t>
            </a:r>
          </a:p>
          <a:p>
            <a:pPr eaLnBrk="1" hangingPunct="1"/>
            <a:r>
              <a:rPr lang="en-US" altLang="ar-SA" sz="1800" b="1"/>
              <a:t>R</a:t>
            </a:r>
          </a:p>
          <a:p>
            <a:pPr eaLnBrk="1" hangingPunct="1"/>
            <a:r>
              <a:rPr lang="en-US" altLang="ar-SA" sz="1800" b="1"/>
              <a:t>I</a:t>
            </a:r>
          </a:p>
          <a:p>
            <a:pPr eaLnBrk="1" hangingPunct="1"/>
            <a:r>
              <a:rPr lang="en-US" altLang="ar-SA" sz="1800" b="1"/>
              <a:t>O</a:t>
            </a:r>
          </a:p>
          <a:p>
            <a:pPr eaLnBrk="1" hangingPunct="1"/>
            <a:r>
              <a:rPr lang="en-US" altLang="ar-SA" sz="1800" b="1"/>
              <a:t>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C46FF257-BA5B-4076-97FD-0997409BC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9C7AC4-7094-45BC-8819-A4B12C47EF25}" type="slidenum">
              <a:rPr lang="en-US" altLang="ar-SA" sz="1200">
                <a:latin typeface="Alba" pitchFamily="2" charset="0"/>
              </a:rPr>
              <a:pPr eaLnBrk="1" hangingPunct="1"/>
              <a:t>12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C00B0B25-9EB7-4558-A299-345B223429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76838" y="239713"/>
            <a:ext cx="3784600" cy="5837237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57188" indent="-357188" eaLnBrk="1" hangingPunct="1">
              <a:defRPr/>
            </a:pPr>
            <a:r>
              <a:rPr lang="en-US" sz="2000" b="1" i="1" u="sng" dirty="0">
                <a:solidFill>
                  <a:schemeClr val="accent2"/>
                </a:solidFill>
              </a:rPr>
              <a:t>The lateral wall</a:t>
            </a:r>
            <a:r>
              <a:rPr lang="en-US" sz="2000" b="1" u="sng" dirty="0"/>
              <a:t> :</a:t>
            </a:r>
          </a:p>
          <a:p>
            <a:pPr marL="357188" indent="-357188" eaLnBrk="1" hangingPunct="1">
              <a:defRPr/>
            </a:pPr>
            <a:r>
              <a:rPr lang="en-US" sz="2000" b="1" dirty="0"/>
              <a:t>Is largely formed by the </a:t>
            </a:r>
            <a:r>
              <a:rPr lang="en-US" sz="2000" b="1" dirty="0">
                <a:solidFill>
                  <a:schemeClr val="accent1"/>
                </a:solidFill>
              </a:rPr>
              <a:t>tympanic membrane.</a:t>
            </a:r>
          </a:p>
          <a:p>
            <a:pPr>
              <a:defRPr/>
            </a:pPr>
            <a:r>
              <a:rPr lang="en-US" sz="2000" b="1" dirty="0"/>
              <a:t>The membrane is obliquely placed, facing downward, forward, &amp; laterally.</a:t>
            </a: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It is </a:t>
            </a:r>
            <a:r>
              <a:rPr lang="en-US" sz="2000" b="1" dirty="0">
                <a:solidFill>
                  <a:schemeClr val="accent1"/>
                </a:solidFill>
              </a:rPr>
              <a:t>extremely sensitive to pain.</a:t>
            </a:r>
          </a:p>
          <a:p>
            <a:pPr>
              <a:defRPr/>
            </a:pPr>
            <a:r>
              <a:rPr lang="en-US" sz="2000" b="1" u="sng" dirty="0">
                <a:solidFill>
                  <a:schemeClr val="accent1"/>
                </a:solidFill>
              </a:rPr>
              <a:t>Nerve supply of ear drum:</a:t>
            </a:r>
            <a:endParaRPr lang="en-US" sz="2000" b="1" u="sng" dirty="0"/>
          </a:p>
          <a:p>
            <a:pPr>
              <a:defRPr/>
            </a:pPr>
            <a:r>
              <a:rPr lang="en-US" sz="2000" b="1" u="sng" dirty="0"/>
              <a:t>Outer surface</a:t>
            </a:r>
            <a:r>
              <a:rPr lang="en-US" sz="2000" b="1" dirty="0"/>
              <a:t>: </a:t>
            </a:r>
          </a:p>
          <a:p>
            <a:pPr>
              <a:defRPr/>
            </a:pPr>
            <a:r>
              <a:rPr lang="en-US" sz="2000" dirty="0"/>
              <a:t>1- </a:t>
            </a:r>
            <a:r>
              <a:rPr lang="en-US" sz="2000" b="1" dirty="0">
                <a:solidFill>
                  <a:srgbClr val="002060"/>
                </a:solidFill>
              </a:rPr>
              <a:t>Auriculotemporal</a:t>
            </a:r>
            <a:r>
              <a:rPr lang="en-US" sz="2000" b="1" dirty="0"/>
              <a:t> nerve. </a:t>
            </a:r>
          </a:p>
          <a:p>
            <a:pPr>
              <a:defRPr/>
            </a:pPr>
            <a:r>
              <a:rPr lang="en-US" sz="2000" b="1" dirty="0"/>
              <a:t>2- </a:t>
            </a:r>
            <a:r>
              <a:rPr lang="en-US" sz="2000" b="1" dirty="0">
                <a:solidFill>
                  <a:srgbClr val="002060"/>
                </a:solidFill>
              </a:rPr>
              <a:t>Auricular branch of vagus.</a:t>
            </a:r>
          </a:p>
          <a:p>
            <a:pPr>
              <a:defRPr/>
            </a:pPr>
            <a:r>
              <a:rPr lang="en-US" sz="2000" b="1" u="sng" dirty="0"/>
              <a:t>Inner surface:</a:t>
            </a:r>
          </a:p>
          <a:p>
            <a:pPr>
              <a:defRPr/>
            </a:pPr>
            <a:r>
              <a:rPr lang="en-US" sz="2000" b="1" i="1" dirty="0">
                <a:solidFill>
                  <a:srgbClr val="FF0000"/>
                </a:solidFill>
              </a:rPr>
              <a:t>Tympanic branch </a:t>
            </a:r>
            <a:r>
              <a:rPr lang="en-US" sz="2000" b="1" dirty="0">
                <a:solidFill>
                  <a:srgbClr val="FF0000"/>
                </a:solidFill>
              </a:rPr>
              <a:t>of the glossopharyngeal nerve.</a:t>
            </a:r>
          </a:p>
        </p:txBody>
      </p:sp>
      <p:pic>
        <p:nvPicPr>
          <p:cNvPr id="21508" name="Picture 4" descr="F66122-008-f110">
            <a:extLst>
              <a:ext uri="{FF2B5EF4-FFF2-40B4-BE49-F238E27FC236}">
                <a16:creationId xmlns:a16="http://schemas.microsoft.com/office/drawing/2014/main" id="{27651861-857A-4909-A38C-557DC8E3AB6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r="12804" b="2701"/>
          <a:stretch>
            <a:fillRect/>
          </a:stretch>
        </p:blipFill>
        <p:spPr>
          <a:xfrm>
            <a:off x="463550" y="539750"/>
            <a:ext cx="4741863" cy="57277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AutoShape 5">
            <a:extLst>
              <a:ext uri="{FF2B5EF4-FFF2-40B4-BE49-F238E27FC236}">
                <a16:creationId xmlns:a16="http://schemas.microsoft.com/office/drawing/2014/main" id="{5FC9E3D4-0736-4E28-95E3-F46323509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3" y="5942013"/>
            <a:ext cx="1589087" cy="357187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49E59BB-01B2-463F-B6A1-BC31B8C21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DFCB18-E575-44CC-938D-8C8A18BF2227}" type="slidenum">
              <a:rPr lang="en-US" altLang="ar-SA" sz="1200">
                <a:latin typeface="Alba" pitchFamily="2" charset="0"/>
              </a:rPr>
              <a:pPr eaLnBrk="1" hangingPunct="1"/>
              <a:t>13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51A09626-CE1D-433D-BEB9-5E115DA6D3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16550" y="604838"/>
            <a:ext cx="3249613" cy="6407150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>Normally, It is </a:t>
            </a:r>
            <a:r>
              <a:rPr lang="en-US" sz="1800" b="1" u="sng" dirty="0">
                <a:solidFill>
                  <a:srgbClr val="FF0000"/>
                </a:solidFill>
              </a:rPr>
              <a:t>concave</a:t>
            </a:r>
            <a:r>
              <a:rPr lang="en-US" sz="1800" dirty="0"/>
              <a:t>, and directed downwards, forwards and laterally. At the depth of its  concavity there is a small depression, “ the </a:t>
            </a:r>
            <a:r>
              <a:rPr lang="en-US" sz="1800" b="1" dirty="0">
                <a:solidFill>
                  <a:schemeClr val="accent1"/>
                </a:solidFill>
              </a:rPr>
              <a:t>Umbo”</a:t>
            </a:r>
            <a:r>
              <a:rPr lang="en-US" sz="1800" b="1" dirty="0"/>
              <a:t> </a:t>
            </a:r>
            <a:r>
              <a:rPr lang="en-US" sz="1800" dirty="0"/>
              <a:t>produced by the tip of the handle of the malleus. </a:t>
            </a:r>
          </a:p>
          <a:p>
            <a:pPr>
              <a:defRPr/>
            </a:pPr>
            <a:r>
              <a:rPr lang="en-US" sz="1800" dirty="0"/>
              <a:t>When the membrane is illuminated through an otoscope, the concavity produces a </a:t>
            </a:r>
            <a:r>
              <a:rPr lang="en-US" sz="1800" b="1" dirty="0">
                <a:solidFill>
                  <a:schemeClr val="accent1"/>
                </a:solidFill>
              </a:rPr>
              <a:t>“Cone of Light,"</a:t>
            </a:r>
            <a:r>
              <a:rPr lang="en-US" sz="1800" dirty="0"/>
              <a:t> which radiates anteriorly and inferiorly from the umbo.</a:t>
            </a:r>
          </a:p>
          <a:p>
            <a:pPr>
              <a:defRPr/>
            </a:pPr>
            <a:r>
              <a:rPr lang="en-US" sz="1800" dirty="0"/>
              <a:t> Most of the of the membrane is tense and is called the </a:t>
            </a:r>
            <a:r>
              <a:rPr lang="en-US" sz="1800" b="1" dirty="0">
                <a:solidFill>
                  <a:schemeClr val="accent1"/>
                </a:solidFill>
              </a:rPr>
              <a:t>Pars Tensa. </a:t>
            </a:r>
          </a:p>
          <a:p>
            <a:pPr>
              <a:defRPr/>
            </a:pPr>
            <a:r>
              <a:rPr lang="en-US" sz="1800" dirty="0"/>
              <a:t>A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small triangular area on its  upper part is slack and called the </a:t>
            </a:r>
            <a:r>
              <a:rPr lang="en-US" sz="1800" b="1" dirty="0">
                <a:solidFill>
                  <a:schemeClr val="accent1"/>
                </a:solidFill>
              </a:rPr>
              <a:t>Pars Flaccida</a:t>
            </a:r>
            <a:endParaRPr lang="en-US" sz="1800" dirty="0"/>
          </a:p>
          <a:p>
            <a:pPr eaLnBrk="1" hangingPunct="1">
              <a:defRPr/>
            </a:pPr>
            <a:endParaRPr lang="en-US" sz="1800" dirty="0"/>
          </a:p>
        </p:txBody>
      </p:sp>
      <p:pic>
        <p:nvPicPr>
          <p:cNvPr id="8" name="Picture 6" descr="F66122-008-f109a">
            <a:extLst>
              <a:ext uri="{FF2B5EF4-FFF2-40B4-BE49-F238E27FC236}">
                <a16:creationId xmlns:a16="http://schemas.microsoft.com/office/drawing/2014/main" id="{831FA6C2-7C45-4680-8D5A-80457859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r="11150" b="11426"/>
          <a:stretch>
            <a:fillRect/>
          </a:stretch>
        </p:blipFill>
        <p:spPr bwMode="auto">
          <a:xfrm>
            <a:off x="506413" y="1027113"/>
            <a:ext cx="4811712" cy="531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FCE396-2AFD-4F84-AEFA-69821ED54C2D}"/>
              </a:ext>
            </a:extLst>
          </p:cNvPr>
          <p:cNvSpPr txBox="1"/>
          <p:nvPr/>
        </p:nvSpPr>
        <p:spPr>
          <a:xfrm>
            <a:off x="666750" y="436563"/>
            <a:ext cx="4022725" cy="522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Arial" charset="0"/>
              </a:rPr>
              <a:t>TYMPANIC MEBRANE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4B0C8-0B64-4037-BC83-D48844068DF4}"/>
              </a:ext>
            </a:extLst>
          </p:cNvPr>
          <p:cNvSpPr/>
          <p:nvPr/>
        </p:nvSpPr>
        <p:spPr>
          <a:xfrm>
            <a:off x="760413" y="5992813"/>
            <a:ext cx="506412" cy="4365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10DC4-7783-45D1-AD51-1D35DCD7837B}"/>
              </a:ext>
            </a:extLst>
          </p:cNvPr>
          <p:cNvSpPr/>
          <p:nvPr/>
        </p:nvSpPr>
        <p:spPr>
          <a:xfrm>
            <a:off x="2166938" y="1041400"/>
            <a:ext cx="1152525" cy="336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0126-F459-4A7A-A8A5-3C12235DD38A}"/>
              </a:ext>
            </a:extLst>
          </p:cNvPr>
          <p:cNvSpPr/>
          <p:nvPr/>
        </p:nvSpPr>
        <p:spPr>
          <a:xfrm>
            <a:off x="4121150" y="5978525"/>
            <a:ext cx="1055688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597A3-5566-43C3-A7EF-524CFD627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075" y="365125"/>
            <a:ext cx="3128963" cy="384651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2000" dirty="0"/>
              <a:t>Greater part of the </a:t>
            </a:r>
            <a:r>
              <a:rPr lang="en-US" sz="2000" b="1" dirty="0"/>
              <a:t>medial</a:t>
            </a:r>
            <a:r>
              <a:rPr lang="en-US" sz="2000" dirty="0"/>
              <a:t> wall shows a rounded projection, (</a:t>
            </a:r>
            <a:r>
              <a:rPr lang="en-US" sz="2000" b="1" u="sng" dirty="0">
                <a:solidFill>
                  <a:srgbClr val="FF0000"/>
                </a:solidFill>
              </a:rPr>
              <a:t>Promontory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pPr>
              <a:defRPr/>
            </a:pPr>
            <a:r>
              <a:rPr lang="en-US" sz="2000" dirty="0"/>
              <a:t>Above and behind the promontory lies the Oval window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Fenestra Vestibuli)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/>
              <a:t>Below and behind the promontory lies the Round window </a:t>
            </a: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b="1" u="sng" dirty="0">
                <a:solidFill>
                  <a:srgbClr val="C00000"/>
                </a:solidFill>
              </a:rPr>
              <a:t>Fenestra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u="sng" dirty="0">
                <a:solidFill>
                  <a:srgbClr val="C00000"/>
                </a:solidFill>
              </a:rPr>
              <a:t>Cochleae</a:t>
            </a:r>
            <a:r>
              <a:rPr lang="en-US" sz="2000" b="1" u="sng" dirty="0">
                <a:solidFill>
                  <a:srgbClr val="00B050"/>
                </a:solidFill>
              </a:rPr>
              <a:t>)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7DEA1-7E29-44E8-86FE-6189DD588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29200" y="587375"/>
            <a:ext cx="2560638" cy="522288"/>
          </a:xfrm>
          <a:solidFill>
            <a:schemeClr val="accent3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dirty="0"/>
              <a:t>Medial wall</a:t>
            </a:r>
          </a:p>
        </p:txBody>
      </p:sp>
      <p:sp>
        <p:nvSpPr>
          <p:cNvPr id="23556" name="Footer Placeholder 6">
            <a:extLst>
              <a:ext uri="{FF2B5EF4-FFF2-40B4-BE49-F238E27FC236}">
                <a16:creationId xmlns:a16="http://schemas.microsoft.com/office/drawing/2014/main" id="{08BD3776-3034-4EE1-A7C0-2254D09F51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89325" y="6100763"/>
            <a:ext cx="5232400" cy="482600"/>
          </a:xfrm>
          <a:solidFill>
            <a:srgbClr val="FFFF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400" b="1">
                <a:latin typeface="Alba" pitchFamily="2" charset="0"/>
              </a:rPr>
              <a:t>It is formed by the lateral wall of the inner ear</a:t>
            </a:r>
            <a:r>
              <a:rPr lang="en-US" altLang="ar-SA" sz="1200">
                <a:latin typeface="Alba" pitchFamily="2" charset="0"/>
              </a:rPr>
              <a:t>. </a:t>
            </a:r>
          </a:p>
        </p:txBody>
      </p:sp>
      <p:sp>
        <p:nvSpPr>
          <p:cNvPr id="23557" name="Slide Number Placeholder 7">
            <a:extLst>
              <a:ext uri="{FF2B5EF4-FFF2-40B4-BE49-F238E27FC236}">
                <a16:creationId xmlns:a16="http://schemas.microsoft.com/office/drawing/2014/main" id="{1C6F0980-C218-4F1E-B5E9-BC531FE89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531149-2C55-4826-A7AB-F225CAF84204}" type="slidenum">
              <a:rPr lang="en-US" altLang="ar-SA" sz="1200">
                <a:latin typeface="Alba" pitchFamily="2" charset="0"/>
              </a:rPr>
              <a:pPr eaLnBrk="1" hangingPunct="1"/>
              <a:t>14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9" name="Picture 4" descr="F66122-008-f111">
            <a:extLst>
              <a:ext uri="{FF2B5EF4-FFF2-40B4-BE49-F238E27FC236}">
                <a16:creationId xmlns:a16="http://schemas.microsoft.com/office/drawing/2014/main" id="{AE6C199B-D08D-46AA-8202-8186E1C8FE5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"/>
          <a:stretch>
            <a:fillRect/>
          </a:stretch>
        </p:blipFill>
        <p:spPr>
          <a:xfrm>
            <a:off x="3489325" y="1254125"/>
            <a:ext cx="5197475" cy="4859338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7C1462-681B-4B5C-84B1-F236929FC88B}"/>
              </a:ext>
            </a:extLst>
          </p:cNvPr>
          <p:cNvSpPr/>
          <p:nvPr/>
        </p:nvSpPr>
        <p:spPr>
          <a:xfrm>
            <a:off x="5726113" y="1406525"/>
            <a:ext cx="885825" cy="196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0650CA-DFEF-45CE-92E8-02EE34887C65}"/>
              </a:ext>
            </a:extLst>
          </p:cNvPr>
          <p:cNvSpPr/>
          <p:nvPr/>
        </p:nvSpPr>
        <p:spPr>
          <a:xfrm>
            <a:off x="3756025" y="3048000"/>
            <a:ext cx="688975" cy="2571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1DB11-5647-402A-9008-A17EBB5B9425}"/>
              </a:ext>
            </a:extLst>
          </p:cNvPr>
          <p:cNvSpPr/>
          <p:nvPr/>
        </p:nvSpPr>
        <p:spPr>
          <a:xfrm>
            <a:off x="4725988" y="5078413"/>
            <a:ext cx="760412" cy="3095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F73CA432-3DFC-4C2E-BFE0-AB6C53197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521FC8-FD04-46C3-A018-1F615F222F06}" type="slidenum">
              <a:rPr lang="en-US" altLang="ar-SA" sz="1200">
                <a:latin typeface="Alba" pitchFamily="2" charset="0"/>
              </a:rPr>
              <a:pPr eaLnBrk="1" hangingPunct="1"/>
              <a:t>15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E6E5D494-6D39-4394-9CDD-4C2B84DD99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6563" y="4811713"/>
            <a:ext cx="8313737" cy="16383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auditory ossicles are 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3)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malleus, incus, and stapes</a:t>
            </a:r>
            <a:r>
              <a:rPr lang="en-US" sz="2000" dirty="0"/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They transmit sound waves from tympanic membrane to the perilymph of the internal ear.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They are covered by mucous membrane &amp; articulate by synovial joints</a:t>
            </a:r>
            <a:r>
              <a:rPr lang="en-US" dirty="0"/>
              <a:t>.</a:t>
            </a:r>
          </a:p>
        </p:txBody>
      </p:sp>
      <p:pic>
        <p:nvPicPr>
          <p:cNvPr id="24580" name="Picture 6" descr="middle_ear_bones1a">
            <a:extLst>
              <a:ext uri="{FF2B5EF4-FFF2-40B4-BE49-F238E27FC236}">
                <a16:creationId xmlns:a16="http://schemas.microsoft.com/office/drawing/2014/main" id="{8045EEB0-290F-4435-BA7B-BE0DC2C6264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26794" r="6984" b="8405"/>
          <a:stretch>
            <a:fillRect/>
          </a:stretch>
        </p:blipFill>
        <p:spPr>
          <a:xfrm>
            <a:off x="436563" y="1096963"/>
            <a:ext cx="8229600" cy="36290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51AFB2-AE68-4378-943C-22047989A7FB}"/>
              </a:ext>
            </a:extLst>
          </p:cNvPr>
          <p:cNvSpPr/>
          <p:nvPr/>
        </p:nvSpPr>
        <p:spPr>
          <a:xfrm>
            <a:off x="2011363" y="365125"/>
            <a:ext cx="5448300" cy="585788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Auditory Ossicles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052A92FC-BAC8-4624-B4BA-45228410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2ED3EC-3A6F-4A12-9A83-800F5BA7FE21}" type="slidenum">
              <a:rPr lang="en-US" altLang="ar-SA" sz="1200">
                <a:latin typeface="Alba" pitchFamily="2" charset="0"/>
              </a:rPr>
              <a:pPr eaLnBrk="1" hangingPunct="1"/>
              <a:t>16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3D11EFBA-D596-4BC8-8024-F202F5DCAC0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0400" y="4670425"/>
            <a:ext cx="7948613" cy="17018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800" b="1" u="sng" dirty="0">
                <a:solidFill>
                  <a:schemeClr val="accent1"/>
                </a:solidFill>
              </a:rPr>
              <a:t>Origin:</a:t>
            </a:r>
            <a:r>
              <a:rPr lang="en-US" sz="1800" b="1" dirty="0"/>
              <a:t> C</a:t>
            </a:r>
            <a:r>
              <a:rPr lang="en-US" sz="1800" dirty="0"/>
              <a:t>artilage of the auditory tube and the bony walls of its own canal.</a:t>
            </a:r>
            <a:endParaRPr lang="en-US" sz="1800" b="1" dirty="0"/>
          </a:p>
          <a:p>
            <a:pPr eaLnBrk="1" hangingPunct="1">
              <a:defRPr/>
            </a:pPr>
            <a:r>
              <a:rPr lang="en-US" sz="1800" b="1" u="sng" dirty="0">
                <a:solidFill>
                  <a:schemeClr val="accent1"/>
                </a:solidFill>
              </a:rPr>
              <a:t>Insertion</a:t>
            </a:r>
            <a:r>
              <a:rPr lang="en-US" sz="1800" b="1" dirty="0">
                <a:solidFill>
                  <a:schemeClr val="accent1"/>
                </a:solidFill>
              </a:rPr>
              <a:t>:</a:t>
            </a:r>
            <a:r>
              <a:rPr lang="en-US" sz="1800" b="1" i="1" dirty="0"/>
              <a:t> into the handle of the malleus.</a:t>
            </a:r>
          </a:p>
          <a:p>
            <a:pPr eaLnBrk="1" hangingPunct="1">
              <a:defRPr/>
            </a:pPr>
            <a:r>
              <a:rPr lang="en-US" sz="1800" b="1" i="1" dirty="0">
                <a:solidFill>
                  <a:schemeClr val="accent1"/>
                </a:solidFill>
              </a:rPr>
              <a:t>Nerve supply:</a:t>
            </a:r>
            <a:r>
              <a:rPr lang="en-US" sz="1800" b="1" i="1" dirty="0"/>
              <a:t> </a:t>
            </a:r>
            <a:r>
              <a:rPr lang="en-US" sz="1800" b="1" dirty="0"/>
              <a:t> Mandibular nerve.</a:t>
            </a:r>
          </a:p>
          <a:p>
            <a:pPr eaLnBrk="1" hangingPunct="1">
              <a:defRPr/>
            </a:pPr>
            <a:r>
              <a:rPr lang="en-US" sz="1800" b="1" u="sng" dirty="0">
                <a:solidFill>
                  <a:schemeClr val="accent1"/>
                </a:solidFill>
              </a:rPr>
              <a:t>Action:</a:t>
            </a:r>
            <a:r>
              <a:rPr lang="en-US" sz="1800" b="1" dirty="0"/>
              <a:t> Contracts reflexly in response to loud sounds to limit the excursion of the tympanic membrane.</a:t>
            </a:r>
            <a:endParaRPr lang="en-US" sz="1800" b="1" i="1" dirty="0"/>
          </a:p>
        </p:txBody>
      </p:sp>
      <p:pic>
        <p:nvPicPr>
          <p:cNvPr id="160772" name="Picture 4" descr="F66122-008-f115">
            <a:extLst>
              <a:ext uri="{FF2B5EF4-FFF2-40B4-BE49-F238E27FC236}">
                <a16:creationId xmlns:a16="http://schemas.microsoft.com/office/drawing/2014/main" id="{42DC97F2-A5D7-4B0F-88CD-A8C64FFC5D7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b="6770"/>
          <a:stretch>
            <a:fillRect/>
          </a:stretch>
        </p:blipFill>
        <p:spPr>
          <a:xfrm>
            <a:off x="849313" y="542925"/>
            <a:ext cx="6203950" cy="4113213"/>
          </a:xfrm>
          <a:noFill/>
        </p:spPr>
      </p:pic>
      <p:sp>
        <p:nvSpPr>
          <p:cNvPr id="160773" name="AutoShape 5">
            <a:extLst>
              <a:ext uri="{FF2B5EF4-FFF2-40B4-BE49-F238E27FC236}">
                <a16:creationId xmlns:a16="http://schemas.microsoft.com/office/drawing/2014/main" id="{DB76E5AD-9589-48B1-913F-97D8E1C68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162050"/>
            <a:ext cx="1489075" cy="35718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87E74-9DBC-489F-8125-3A2C794D1F70}"/>
              </a:ext>
            </a:extLst>
          </p:cNvPr>
          <p:cNvSpPr txBox="1"/>
          <p:nvPr/>
        </p:nvSpPr>
        <p:spPr>
          <a:xfrm>
            <a:off x="6218238" y="3135313"/>
            <a:ext cx="1955800" cy="954087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TENSOR TYMPANI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2883B-2BB9-4A24-8672-238A2644DBB4}"/>
              </a:ext>
            </a:extLst>
          </p:cNvPr>
          <p:cNvSpPr/>
          <p:nvPr/>
        </p:nvSpPr>
        <p:spPr>
          <a:xfrm>
            <a:off x="5681663" y="574675"/>
            <a:ext cx="2795587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Arial" charset="0"/>
              </a:rPr>
              <a:t>Muscles within the tympanic cavity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nimBg="1"/>
      <p:bldP spid="1607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EDDFC691-354E-451A-81BB-7F0592749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F2E843-A034-4D26-BD67-71D858795F50}" type="slidenum">
              <a:rPr lang="en-US" altLang="ar-SA" sz="1200">
                <a:latin typeface="Alba" pitchFamily="2" charset="0"/>
              </a:rPr>
              <a:pPr eaLnBrk="1" hangingPunct="1"/>
              <a:t>17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FDF90F37-02A5-49F6-A2B3-733BF485E09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9525" y="4195763"/>
            <a:ext cx="6710363" cy="2124075"/>
          </a:xfrm>
          <a:solidFill>
            <a:schemeClr val="accent3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u="sng" dirty="0">
                <a:solidFill>
                  <a:schemeClr val="accent1"/>
                </a:solidFill>
              </a:rPr>
              <a:t>Origin</a:t>
            </a:r>
            <a:r>
              <a:rPr lang="en-US" sz="2000" u="sng" dirty="0">
                <a:solidFill>
                  <a:schemeClr val="accent1"/>
                </a:solidFill>
              </a:rPr>
              <a:t>:</a:t>
            </a:r>
            <a:r>
              <a:rPr lang="en-US" sz="2000" u="sng" dirty="0"/>
              <a:t> </a:t>
            </a:r>
            <a:r>
              <a:rPr lang="en-US" sz="2000" dirty="0"/>
              <a:t>Internal walls of the hollow pyramid.</a:t>
            </a:r>
            <a:endParaRPr lang="en-US" sz="2000" b="1" dirty="0"/>
          </a:p>
          <a:p>
            <a:pPr eaLnBrk="1" hangingPunct="1">
              <a:defRPr/>
            </a:pPr>
            <a:r>
              <a:rPr lang="en-US" sz="2000" b="1" u="sng" dirty="0">
                <a:solidFill>
                  <a:schemeClr val="accent1"/>
                </a:solidFill>
              </a:rPr>
              <a:t>Insertion:</a:t>
            </a:r>
            <a:r>
              <a:rPr lang="en-US" sz="2000" b="1" u="sng" dirty="0"/>
              <a:t> </a:t>
            </a:r>
            <a:r>
              <a:rPr lang="en-US" sz="2000" dirty="0"/>
              <a:t>The tendon emerges from the apex of the pyramid and </a:t>
            </a:r>
            <a:r>
              <a:rPr lang="en-US" sz="2000" i="1" dirty="0"/>
              <a:t>is</a:t>
            </a:r>
            <a:r>
              <a:rPr lang="en-US" sz="2000" dirty="0"/>
              <a:t> </a:t>
            </a:r>
            <a:r>
              <a:rPr lang="en-US" sz="2000" b="1" i="1" dirty="0"/>
              <a:t>inserted into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the neck of the stapes.</a:t>
            </a:r>
          </a:p>
          <a:p>
            <a:pPr eaLnBrk="1" hangingPunct="1">
              <a:defRPr/>
            </a:pPr>
            <a:r>
              <a:rPr lang="en-US" sz="2000" b="1" u="sng" dirty="0">
                <a:solidFill>
                  <a:schemeClr val="accent1"/>
                </a:solidFill>
              </a:rPr>
              <a:t>Nerve supply:</a:t>
            </a:r>
            <a:r>
              <a:rPr lang="en-US" sz="2000" b="1" u="sng" dirty="0"/>
              <a:t> </a:t>
            </a:r>
            <a:r>
              <a:rPr lang="en-US" sz="2000" b="1" dirty="0"/>
              <a:t>Facial nerve.</a:t>
            </a:r>
          </a:p>
          <a:p>
            <a:pPr eaLnBrk="1" hangingPunct="1">
              <a:defRPr/>
            </a:pPr>
            <a:r>
              <a:rPr lang="en-US" sz="2000" b="1" u="sng" dirty="0">
                <a:solidFill>
                  <a:schemeClr val="accent1"/>
                </a:solidFill>
              </a:rPr>
              <a:t>Action:</a:t>
            </a:r>
            <a:r>
              <a:rPr lang="en-US" sz="2000" b="1" u="sng" dirty="0"/>
              <a:t> </a:t>
            </a:r>
            <a:r>
              <a:rPr lang="en-US" sz="2000" b="1" dirty="0"/>
              <a:t>Reflexly damps down </a:t>
            </a:r>
            <a:r>
              <a:rPr lang="en-US" sz="2000" dirty="0"/>
              <a:t>the vibrations of the stapes by pulling on the neck of that bone.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51235" name="Picture 3" descr="F66122-008-f115">
            <a:extLst>
              <a:ext uri="{FF2B5EF4-FFF2-40B4-BE49-F238E27FC236}">
                <a16:creationId xmlns:a16="http://schemas.microsoft.com/office/drawing/2014/main" id="{82AF0A62-E5E9-47AD-8B67-715BC2E7E78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5"/>
          <a:stretch>
            <a:fillRect/>
          </a:stretch>
        </p:blipFill>
        <p:spPr>
          <a:xfrm>
            <a:off x="1647825" y="554038"/>
            <a:ext cx="5815013" cy="3573462"/>
          </a:xfrm>
          <a:noFill/>
        </p:spPr>
      </p:pic>
      <p:sp>
        <p:nvSpPr>
          <p:cNvPr id="351236" name="AutoShape 4">
            <a:extLst>
              <a:ext uri="{FF2B5EF4-FFF2-40B4-BE49-F238E27FC236}">
                <a16:creationId xmlns:a16="http://schemas.microsoft.com/office/drawing/2014/main" id="{67B10B08-C9F9-4C81-A26F-BDC8B862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933575"/>
            <a:ext cx="1165225" cy="22225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351237" name="AutoShape 5">
            <a:extLst>
              <a:ext uri="{FF2B5EF4-FFF2-40B4-BE49-F238E27FC236}">
                <a16:creationId xmlns:a16="http://schemas.microsoft.com/office/drawing/2014/main" id="{F3B3F5A6-E48E-455E-A812-E87658B6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525" y="1606550"/>
            <a:ext cx="1055688" cy="300038"/>
          </a:xfrm>
          <a:prstGeom prst="roundRect">
            <a:avLst>
              <a:gd name="adj" fmla="val 16667"/>
            </a:avLst>
          </a:prstGeom>
          <a:solidFill>
            <a:schemeClr val="accent2">
              <a:alpha val="14902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A407FD-45B7-4D07-B0EE-756DD03EF5A2}"/>
              </a:ext>
            </a:extLst>
          </p:cNvPr>
          <p:cNvSpPr/>
          <p:nvPr/>
        </p:nvSpPr>
        <p:spPr>
          <a:xfrm>
            <a:off x="6308725" y="3017838"/>
            <a:ext cx="2168525" cy="1138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Stapedius </a:t>
            </a:r>
            <a:r>
              <a:rPr lang="en-US" sz="1800" b="1" dirty="0">
                <a:latin typeface="Arial" charset="0"/>
              </a:rPr>
              <a:t>(the smallest voluntary muscle)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1F77C78F-1A7A-4ED9-B0CB-3A78EC5B0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1963738"/>
            <a:ext cx="712787" cy="376237"/>
          </a:xfrm>
          <a:prstGeom prst="roundRect">
            <a:avLst>
              <a:gd name="adj" fmla="val 16667"/>
            </a:avLst>
          </a:prstGeom>
          <a:solidFill>
            <a:schemeClr val="accent2">
              <a:alpha val="14902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1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12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2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 build="p" animBg="1"/>
      <p:bldP spid="351236" grpId="0" animBg="1"/>
      <p:bldP spid="35123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BEEBE70-BD84-48DE-BA43-7CE4251A79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6750" y="444500"/>
            <a:ext cx="5395913" cy="679450"/>
          </a:xfrm>
          <a:solidFill>
            <a:schemeClr val="accent3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NERVES WITHIN MIDDLE EAR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6867" name="Content Placeholder 3">
            <a:extLst>
              <a:ext uri="{FF2B5EF4-FFF2-40B4-BE49-F238E27FC236}">
                <a16:creationId xmlns:a16="http://schemas.microsoft.com/office/drawing/2014/main" id="{9AD6268C-6948-474C-89E0-979EF2272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088" y="477838"/>
            <a:ext cx="2630487" cy="5694362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000" b="1" i="1" u="sng" dirty="0">
                <a:solidFill>
                  <a:srgbClr val="C00000"/>
                </a:solidFill>
              </a:rPr>
              <a:t>Tympanic nerve</a:t>
            </a:r>
          </a:p>
          <a:p>
            <a:pPr>
              <a:defRPr/>
            </a:pPr>
            <a:r>
              <a:rPr lang="en-US" sz="2000" dirty="0"/>
              <a:t>a branch of the </a:t>
            </a:r>
            <a:r>
              <a:rPr lang="en-US" sz="2000" b="1" dirty="0"/>
              <a:t>glossopharyngeal nerve. </a:t>
            </a:r>
          </a:p>
          <a:p>
            <a:pPr>
              <a:defRPr/>
            </a:pPr>
            <a:r>
              <a:rPr lang="en-US" sz="2000" b="1" u="sng" dirty="0"/>
              <a:t>It gives: </a:t>
            </a:r>
          </a:p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Tympanic plexus </a:t>
            </a:r>
            <a:r>
              <a:rPr lang="en-US" sz="2000" dirty="0"/>
              <a:t>on the promontory </a:t>
            </a:r>
          </a:p>
          <a:p>
            <a:pPr>
              <a:defRPr/>
            </a:pPr>
            <a:r>
              <a:rPr lang="en-US" sz="2000" dirty="0"/>
              <a:t>The tympanic plexus gives the</a:t>
            </a:r>
            <a:r>
              <a:rPr lang="en-US" sz="2000" b="1" dirty="0"/>
              <a:t>, </a:t>
            </a:r>
          </a:p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</a:rPr>
              <a:t>Lesser petrosal </a:t>
            </a:r>
            <a:r>
              <a:rPr lang="en-US" sz="2000" dirty="0"/>
              <a:t>nerve which relays in the otic ganglion.</a:t>
            </a:r>
          </a:p>
          <a:p>
            <a:pPr>
              <a:defRPr/>
            </a:pPr>
            <a:r>
              <a:rPr lang="en-US" sz="2000" dirty="0"/>
              <a:t>It gives </a:t>
            </a:r>
            <a:r>
              <a:rPr lang="en-US" sz="2000" dirty="0" err="1"/>
              <a:t>secretomotor</a:t>
            </a:r>
            <a:r>
              <a:rPr lang="en-US" sz="2000" dirty="0"/>
              <a:t> supply to the </a:t>
            </a:r>
            <a:r>
              <a:rPr lang="en-US" sz="2000" b="1" dirty="0">
                <a:solidFill>
                  <a:srgbClr val="0066FF"/>
                </a:solidFill>
              </a:rPr>
              <a:t>parotid gland</a:t>
            </a:r>
            <a:endParaRPr lang="ar-SA" sz="2000" b="1" dirty="0">
              <a:solidFill>
                <a:srgbClr val="0066FF"/>
              </a:solidFill>
            </a:endParaRPr>
          </a:p>
        </p:txBody>
      </p:sp>
      <p:pic>
        <p:nvPicPr>
          <p:cNvPr id="7" name="Picture 4" descr="F66122-008-f116">
            <a:extLst>
              <a:ext uri="{FF2B5EF4-FFF2-40B4-BE49-F238E27FC236}">
                <a16:creationId xmlns:a16="http://schemas.microsoft.com/office/drawing/2014/main" id="{B7098B55-643B-43A5-9061-A664E285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241425"/>
            <a:ext cx="5797550" cy="505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D2EA5054-910D-45C6-8777-0FD434BC0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1012D4-1124-4468-A17D-5E107B2C045E}" type="slidenum">
              <a:rPr lang="en-US" altLang="ar-SA" sz="1200">
                <a:latin typeface="Alba" pitchFamily="2" charset="0"/>
              </a:rPr>
              <a:pPr eaLnBrk="1" hangingPunct="1"/>
              <a:t>18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731FDD-BB8D-443D-98C3-3EA134FEDD82}"/>
              </a:ext>
            </a:extLst>
          </p:cNvPr>
          <p:cNvSpPr/>
          <p:nvPr/>
        </p:nvSpPr>
        <p:spPr>
          <a:xfrm>
            <a:off x="3938588" y="5599113"/>
            <a:ext cx="1660525" cy="449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DA4CE2-0C6C-44F7-8039-D38446E4F3D4}"/>
              </a:ext>
            </a:extLst>
          </p:cNvPr>
          <p:cNvSpPr/>
          <p:nvPr/>
        </p:nvSpPr>
        <p:spPr>
          <a:xfrm>
            <a:off x="4895850" y="2152650"/>
            <a:ext cx="1166813" cy="492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 build="p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B9DF778-6ED1-4929-8DD3-32CA2DBBBA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284663" y="444500"/>
            <a:ext cx="3527425" cy="665163"/>
          </a:xfrm>
          <a:solidFill>
            <a:schemeClr val="accent3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 dirty="0"/>
              <a:t>FACIAL NERVE</a:t>
            </a:r>
            <a:endParaRPr lang="ar-SA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BA11D-D13C-42B1-9444-38F065367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17513"/>
            <a:ext cx="2019300" cy="587851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txBody>
          <a:bodyPr/>
          <a:lstStyle/>
          <a:p>
            <a:pPr>
              <a:defRPr/>
            </a:pPr>
            <a:r>
              <a:rPr lang="en-US" sz="2000" b="1" i="1" u="sng" dirty="0">
                <a:solidFill>
                  <a:srgbClr val="FF0066"/>
                </a:solidFill>
                <a:cs typeface="Times New Roman" pitchFamily="18" charset="0"/>
              </a:rPr>
              <a:t>Enters through the </a:t>
            </a:r>
            <a:endParaRPr lang="en-US" sz="2000" b="1" i="1" dirty="0"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cs typeface="Times New Roman" pitchFamily="18" charset="0"/>
              </a:rPr>
              <a:t>Internal acoustic meatus with the 8</a:t>
            </a:r>
            <a:r>
              <a:rPr lang="en-US" sz="2000" baseline="30000" dirty="0">
                <a:cs typeface="Times New Roman" pitchFamily="18" charset="0"/>
              </a:rPr>
              <a:t>th</a:t>
            </a:r>
            <a:r>
              <a:rPr lang="en-US" sz="2000" dirty="0">
                <a:cs typeface="Times New Roman" pitchFamily="18" charset="0"/>
              </a:rPr>
              <a:t> nerve.</a:t>
            </a:r>
          </a:p>
          <a:p>
            <a:pPr>
              <a:defRPr/>
            </a:pPr>
            <a:r>
              <a:rPr lang="en-US" sz="2000" dirty="0">
                <a:cs typeface="Times New Roman" pitchFamily="18" charset="0"/>
              </a:rPr>
              <a:t>It expands to form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Geniculate ganglion.</a:t>
            </a:r>
          </a:p>
          <a:p>
            <a:pPr>
              <a:defRPr/>
            </a:pPr>
            <a:r>
              <a:rPr lang="en-US" sz="2000" dirty="0">
                <a:cs typeface="Times New Roman" pitchFamily="18" charset="0"/>
              </a:rPr>
              <a:t>passes vertical behind the pyramid.</a:t>
            </a:r>
          </a:p>
          <a:p>
            <a:pPr>
              <a:defRPr/>
            </a:pPr>
            <a:r>
              <a:rPr lang="en-US" sz="2000" dirty="0">
                <a:solidFill>
                  <a:srgbClr val="FF0066"/>
                </a:solidFill>
                <a:cs typeface="Times New Roman" pitchFamily="18" charset="0"/>
              </a:rPr>
              <a:t>leaves the </a:t>
            </a:r>
            <a:r>
              <a:rPr lang="en-US" sz="2000" dirty="0">
                <a:cs typeface="Times New Roman" pitchFamily="18" charset="0"/>
              </a:rPr>
              <a:t>middle ear through the </a:t>
            </a:r>
            <a:r>
              <a:rPr lang="en-US" sz="2000" b="1" dirty="0">
                <a:cs typeface="Times New Roman" pitchFamily="18" charset="0"/>
              </a:rPr>
              <a:t>stylomastoid foramen.</a:t>
            </a:r>
            <a:endParaRPr lang="ar-SA" b="1" dirty="0"/>
          </a:p>
        </p:txBody>
      </p:sp>
      <p:sp>
        <p:nvSpPr>
          <p:cNvPr id="28676" name="Footer Placeholder 4">
            <a:extLst>
              <a:ext uri="{FF2B5EF4-FFF2-40B4-BE49-F238E27FC236}">
                <a16:creationId xmlns:a16="http://schemas.microsoft.com/office/drawing/2014/main" id="{56DB67C1-12B9-40C0-B281-91DF9E769D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200">
                <a:latin typeface="Alba" pitchFamily="2" charset="0"/>
              </a:rPr>
              <a:t>Prof.Makarem</a:t>
            </a:r>
          </a:p>
        </p:txBody>
      </p:sp>
      <p:sp>
        <p:nvSpPr>
          <p:cNvPr id="28677" name="Slide Number Placeholder 5">
            <a:extLst>
              <a:ext uri="{FF2B5EF4-FFF2-40B4-BE49-F238E27FC236}">
                <a16:creationId xmlns:a16="http://schemas.microsoft.com/office/drawing/2014/main" id="{660A35E2-EA60-48C9-A955-467F3AAA4B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E39DB9-0BF8-4C7B-B3AB-B248EBD7F6EA}" type="slidenum">
              <a:rPr lang="en-US" altLang="ar-SA" sz="1200">
                <a:latin typeface="Alba" pitchFamily="2" charset="0"/>
              </a:rPr>
              <a:pPr eaLnBrk="1" hangingPunct="1"/>
              <a:t>19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11" name="Picture 4" descr="F66122-008-f124a">
            <a:extLst>
              <a:ext uri="{FF2B5EF4-FFF2-40B4-BE49-F238E27FC236}">
                <a16:creationId xmlns:a16="http://schemas.microsoft.com/office/drawing/2014/main" id="{E1131927-D145-4967-BDB8-006A21B52C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4753" r="3833" b="4356"/>
          <a:stretch>
            <a:fillRect/>
          </a:stretch>
        </p:blipFill>
        <p:spPr>
          <a:xfrm>
            <a:off x="2771775" y="1149350"/>
            <a:ext cx="6007100" cy="5384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7C2C1887-8733-4E9C-A1D5-09E13C08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1130300"/>
            <a:ext cx="1428750" cy="38258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8ECB0832-DFB8-4169-ABB2-CAAAE49B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595438"/>
            <a:ext cx="1147763" cy="20002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>
            <a:extLst>
              <a:ext uri="{FF2B5EF4-FFF2-40B4-BE49-F238E27FC236}">
                <a16:creationId xmlns:a16="http://schemas.microsoft.com/office/drawing/2014/main" id="{5265849E-6729-4C97-AA17-B6AB0B45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0" y="482600"/>
            <a:ext cx="4284663" cy="1046163"/>
          </a:xfr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br>
              <a:rPr lang="en-US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Comic Sans MS" pitchFamily="66" charset="0"/>
              </a:rPr>
              <a:t>Objectives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267" name="Content Placeholder 7">
            <a:extLst>
              <a:ext uri="{FF2B5EF4-FFF2-40B4-BE49-F238E27FC236}">
                <a16:creationId xmlns:a16="http://schemas.microsoft.com/office/drawing/2014/main" id="{E08EDB49-91D1-42F2-BACC-8DCAD763C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2051050"/>
            <a:ext cx="7967662" cy="4108450"/>
          </a:xfrm>
          <a:solidFill>
            <a:schemeClr val="accent3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b="1" u="sng" dirty="0">
                <a:solidFill>
                  <a:srgbClr val="002060"/>
                </a:solidFill>
              </a:rPr>
              <a:t>By the end of the lecture the student should be able to: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b="1" dirty="0"/>
              <a:t>List the parts of the ear: </a:t>
            </a:r>
            <a:r>
              <a:rPr lang="en-US" sz="2400" b="1" dirty="0">
                <a:solidFill>
                  <a:srgbClr val="FF0000"/>
                </a:solidFill>
              </a:rPr>
              <a:t>External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accent3">
                    <a:lumMod val="25000"/>
                  </a:schemeClr>
                </a:solidFill>
              </a:rPr>
              <a:t>Middle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3">
                    <a:lumMod val="25000"/>
                  </a:schemeClr>
                </a:solidFill>
              </a:rPr>
              <a:t>(tympanic cavity)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Internal (labyrinth).</a:t>
            </a:r>
          </a:p>
          <a:p>
            <a:pPr>
              <a:defRPr/>
            </a:pPr>
            <a:r>
              <a:rPr lang="en-US" sz="2400" b="1" dirty="0"/>
              <a:t>Describe the parts of the external ear: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auricle</a:t>
            </a:r>
            <a:r>
              <a:rPr lang="en-US" sz="2400" b="1" dirty="0">
                <a:solidFill>
                  <a:srgbClr val="FF0000"/>
                </a:solidFill>
              </a:rPr>
              <a:t> and </a:t>
            </a:r>
            <a:r>
              <a:rPr lang="en-US" sz="2400" b="1" dirty="0">
                <a:solidFill>
                  <a:srgbClr val="7030A0"/>
                </a:solidFill>
              </a:rPr>
              <a:t>external auditory meatus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sz="2400" b="1" dirty="0"/>
              <a:t>Identify the boundaries of the middle ear : </a:t>
            </a:r>
            <a:r>
              <a:rPr lang="en-US" sz="2400" b="1" dirty="0">
                <a:solidFill>
                  <a:srgbClr val="002060"/>
                </a:solidFill>
              </a:rPr>
              <a:t>roof, floor and four walls (anterior, posterior, medial and lateral).</a:t>
            </a:r>
          </a:p>
          <a:p>
            <a:pPr>
              <a:defRPr/>
            </a:pPr>
            <a:endParaRPr lang="ar-SA" sz="2400" dirty="0"/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559F015B-ABB2-47B0-855D-9149AD9B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AF2489-4B62-4815-BDD4-500B7C4699CD}" type="slidenum">
              <a:rPr lang="en-US" altLang="ar-SA" sz="1400"/>
              <a:pPr eaLnBrk="1" hangingPunct="1"/>
              <a:t>2</a:t>
            </a:fld>
            <a:endParaRPr lang="en-US" altLang="ar-SA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EAE0C-0C98-43A4-A752-BEE47AF15660}"/>
              </a:ext>
            </a:extLst>
          </p:cNvPr>
          <p:cNvSpPr/>
          <p:nvPr/>
        </p:nvSpPr>
        <p:spPr>
          <a:xfrm>
            <a:off x="2055813" y="463550"/>
            <a:ext cx="45704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81B1956F-E71B-420F-9D48-FEF515D1048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7513" y="1730375"/>
            <a:ext cx="2789237" cy="4727575"/>
          </a:xfr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i="1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. </a:t>
            </a:r>
            <a: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Greater Petrosal nerve.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Times New Roman" pitchFamily="18" charset="0"/>
              </a:rPr>
              <a:t>Arises from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Geniculate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Ganglion.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Times New Roman" pitchFamily="18" charset="0"/>
              </a:rPr>
              <a:t>Carries preganglionic parasympathetic to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Times New Roman" pitchFamily="18" charset="0"/>
              </a:rPr>
              <a:t>Lacrimal,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Times New Roman" pitchFamily="18" charset="0"/>
              </a:rPr>
              <a:t>Nasal &amp;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cs typeface="Times New Roman" pitchFamily="18" charset="0"/>
              </a:rPr>
              <a:t>Palatine glands.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dirty="0">
                <a:cs typeface="Times New Roman" pitchFamily="18" charset="0"/>
              </a:rPr>
              <a:t>2.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Nerve to Stapedius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i="1" dirty="0">
                <a:cs typeface="Times New Roman" pitchFamily="18" charset="0"/>
              </a:rPr>
              <a:t>3. </a:t>
            </a:r>
            <a:r>
              <a:rPr lang="en-US" sz="2000" b="1" i="1" u="sng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Chorda Tympani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cs typeface="Times New Roman" pitchFamily="18" charset="0"/>
              </a:rPr>
              <a:t>Arises just before the facial nerve exits.</a:t>
            </a:r>
          </a:p>
        </p:txBody>
      </p:sp>
      <p:pic>
        <p:nvPicPr>
          <p:cNvPr id="7" name="Picture 4" descr="F66122-008-f124a">
            <a:extLst>
              <a:ext uri="{FF2B5EF4-FFF2-40B4-BE49-F238E27FC236}">
                <a16:creationId xmlns:a16="http://schemas.microsoft.com/office/drawing/2014/main" id="{6B4AE6E3-C068-4F11-A24B-435B752B76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6660" r="3833" b="4356"/>
          <a:stretch>
            <a:fillRect/>
          </a:stretch>
        </p:blipFill>
        <p:spPr>
          <a:xfrm>
            <a:off x="3249613" y="450850"/>
            <a:ext cx="5584825" cy="6019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0BA26F-C615-49D5-80D1-AF089E36D597}"/>
              </a:ext>
            </a:extLst>
          </p:cNvPr>
          <p:cNvSpPr txBox="1"/>
          <p:nvPr/>
        </p:nvSpPr>
        <p:spPr>
          <a:xfrm>
            <a:off x="522288" y="312738"/>
            <a:ext cx="2600325" cy="120173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" charset="0"/>
              </a:rPr>
              <a:t>BRANCHES </a:t>
            </a:r>
          </a:p>
          <a:p>
            <a:pPr algn="ctr">
              <a:defRPr/>
            </a:pPr>
            <a:r>
              <a:rPr lang="en-US" sz="2400" b="1" dirty="0">
                <a:latin typeface="Arial" charset="0"/>
              </a:rPr>
              <a:t>OF</a:t>
            </a:r>
          </a:p>
          <a:p>
            <a:pPr algn="ctr">
              <a:defRPr/>
            </a:pPr>
            <a:r>
              <a:rPr lang="en-US" sz="2400" b="1" dirty="0">
                <a:latin typeface="Arial" charset="0"/>
              </a:rPr>
              <a:t> FACIAL NERVE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3C765BB-D42D-453D-B926-C2C022C56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1562100"/>
            <a:ext cx="998538" cy="4349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325DAA8F-6C8C-4E5C-A59D-BD3E551F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4360863"/>
            <a:ext cx="1041400" cy="379412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FEE0191A-376F-4B49-B8A5-B60951D0B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997200"/>
            <a:ext cx="1027113" cy="59055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3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3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3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CB5CE168-DC9C-4310-9ED6-97739DDADA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6751BC-2E16-4A2E-8B28-6AB1F0CE2813}" type="slidenum">
              <a:rPr lang="en-US" altLang="ar-SA" sz="1200">
                <a:latin typeface="Alba" pitchFamily="2" charset="0"/>
              </a:rPr>
              <a:pPr eaLnBrk="1" hangingPunct="1"/>
              <a:t>21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228356" name="Picture 4" descr="F66122-008-f118">
            <a:extLst>
              <a:ext uri="{FF2B5EF4-FFF2-40B4-BE49-F238E27FC236}">
                <a16:creationId xmlns:a16="http://schemas.microsoft.com/office/drawing/2014/main" id="{8A533F00-271B-48FE-8025-59C3166E55A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r="19208" b="3290"/>
          <a:stretch>
            <a:fillRect/>
          </a:stretch>
        </p:blipFill>
        <p:spPr>
          <a:xfrm>
            <a:off x="463550" y="463550"/>
            <a:ext cx="5121275" cy="5980113"/>
          </a:xfrm>
          <a:noFill/>
        </p:spPr>
      </p:pic>
      <p:sp>
        <p:nvSpPr>
          <p:cNvPr id="228355" name="Rectangle 3">
            <a:extLst>
              <a:ext uri="{FF2B5EF4-FFF2-40B4-BE49-F238E27FC236}">
                <a16:creationId xmlns:a16="http://schemas.microsoft.com/office/drawing/2014/main" id="{89C84ED9-D4C7-4073-9B7C-85311FD902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08663" y="1936750"/>
            <a:ext cx="2759075" cy="3859213"/>
          </a:xfr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>
                <a:solidFill>
                  <a:schemeClr val="accent1"/>
                </a:solidFill>
              </a:rPr>
              <a:t>abyrinth </a:t>
            </a:r>
            <a:r>
              <a:rPr lang="en-US" dirty="0"/>
              <a:t>is situated in the petrous part of the temporal bone, medial to the middle ear.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It consists of : </a:t>
            </a:r>
            <a:r>
              <a:rPr lang="en-US" b="1" dirty="0">
                <a:solidFill>
                  <a:srgbClr val="0066FF"/>
                </a:solidFill>
              </a:rPr>
              <a:t>Bony</a:t>
            </a:r>
            <a:r>
              <a:rPr lang="en-US" dirty="0"/>
              <a:t> &amp; </a:t>
            </a:r>
            <a:r>
              <a:rPr lang="en-US" b="1" dirty="0">
                <a:solidFill>
                  <a:srgbClr val="C00000"/>
                </a:solidFill>
              </a:rPr>
              <a:t>Membranous </a:t>
            </a:r>
            <a:r>
              <a:rPr lang="en-US" dirty="0"/>
              <a:t>labyrinth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512F7-E698-4F6E-8972-AFD87135B2FD}"/>
              </a:ext>
            </a:extLst>
          </p:cNvPr>
          <p:cNvSpPr/>
          <p:nvPr/>
        </p:nvSpPr>
        <p:spPr>
          <a:xfrm>
            <a:off x="5640388" y="587375"/>
            <a:ext cx="2913062" cy="831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80808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" charset="0"/>
              </a:rPr>
              <a:t>INTERNAL EAR, (LABYRINTH)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8F73D6C7-60BA-4486-A5F5-659871BCA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5C9339-C899-44E5-8782-B4CAA40138F9}" type="slidenum">
              <a:rPr lang="en-US" altLang="ar-SA" sz="1200">
                <a:latin typeface="Alba" pitchFamily="2" charset="0"/>
              </a:rPr>
              <a:pPr eaLnBrk="1" hangingPunct="1"/>
              <a:t>22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6A4CE82F-1985-4423-BB39-F7D0039740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1546225"/>
            <a:ext cx="3741738" cy="378618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57188" indent="-357188" eaLnBrk="1" hangingPunct="1">
              <a:defRPr/>
            </a:pPr>
            <a:r>
              <a:rPr lang="en-US" dirty="0"/>
              <a:t>It is a series of bony chambers lined by </a:t>
            </a:r>
            <a:r>
              <a:rPr lang="en-US" dirty="0" err="1"/>
              <a:t>endosteum</a:t>
            </a:r>
            <a:r>
              <a:rPr lang="en-US" dirty="0"/>
              <a:t>.</a:t>
            </a:r>
          </a:p>
          <a:p>
            <a:pPr marL="357188" indent="-357188" eaLnBrk="1" hangingPunct="1">
              <a:defRPr/>
            </a:pPr>
            <a:r>
              <a:rPr lang="en-US" dirty="0"/>
              <a:t>They contain a clear fluid, the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perilymph</a:t>
            </a:r>
            <a:r>
              <a:rPr lang="en-US" b="1" dirty="0"/>
              <a:t>,</a:t>
            </a:r>
            <a:r>
              <a:rPr lang="en-US" dirty="0"/>
              <a:t> </a:t>
            </a:r>
          </a:p>
          <a:p>
            <a:pPr marL="357188" indent="-357188" eaLnBrk="1" hangingPunct="1">
              <a:defRPr/>
            </a:pPr>
            <a:r>
              <a:rPr lang="en-US" dirty="0"/>
              <a:t>It consists of: </a:t>
            </a:r>
          </a:p>
          <a:p>
            <a:pPr marL="357188" indent="-357188" eaLnBrk="1" hangingPunct="1">
              <a:defRPr/>
            </a:pPr>
            <a:r>
              <a:rPr 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Cochlea</a:t>
            </a:r>
            <a:endParaRPr lang="en-US" dirty="0">
              <a:solidFill>
                <a:srgbClr val="0066FF"/>
              </a:solidFill>
            </a:endParaRPr>
          </a:p>
          <a:p>
            <a:pPr marL="357188" indent="-357188" eaLnBrk="1" hangingPunct="1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Vestibule, </a:t>
            </a:r>
          </a:p>
          <a:p>
            <a:pPr marL="357188" indent="-357188" eaLnBrk="1" hangingPunct="1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Semicircular canals,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8" name="Rectangle 10">
            <a:extLst>
              <a:ext uri="{FF2B5EF4-FFF2-40B4-BE49-F238E27FC236}">
                <a16:creationId xmlns:a16="http://schemas.microsoft.com/office/drawing/2014/main" id="{A84A7408-2393-4CF7-8E0E-94C28DC8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608513"/>
            <a:ext cx="4238625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sz="3200" b="1"/>
              <a:t>Bony Labyrinth</a:t>
            </a:r>
          </a:p>
        </p:txBody>
      </p:sp>
      <p:pic>
        <p:nvPicPr>
          <p:cNvPr id="12" name="Picture 6" descr="Untitled-7a">
            <a:extLst>
              <a:ext uri="{FF2B5EF4-FFF2-40B4-BE49-F238E27FC236}">
                <a16:creationId xmlns:a16="http://schemas.microsoft.com/office/drawing/2014/main" id="{302BA196-4FE4-465A-A801-2B4C08F7D1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5426" r="4919" b="7448"/>
          <a:stretch>
            <a:fillRect/>
          </a:stretch>
        </p:blipFill>
        <p:spPr bwMode="auto">
          <a:xfrm>
            <a:off x="4021138" y="941388"/>
            <a:ext cx="4548187" cy="36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Box 3">
            <a:extLst>
              <a:ext uri="{FF2B5EF4-FFF2-40B4-BE49-F238E27FC236}">
                <a16:creationId xmlns:a16="http://schemas.microsoft.com/office/drawing/2014/main" id="{26FF2685-2177-4A2E-9859-25E25BFB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3079750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sz="2800" b="1">
                <a:solidFill>
                  <a:srgbClr val="0066FF"/>
                </a:solidFill>
              </a:rPr>
              <a:t>C</a:t>
            </a:r>
          </a:p>
        </p:txBody>
      </p:sp>
      <p:sp>
        <p:nvSpPr>
          <p:cNvPr id="31751" name="TextBox 4">
            <a:extLst>
              <a:ext uri="{FF2B5EF4-FFF2-40B4-BE49-F238E27FC236}">
                <a16:creationId xmlns:a16="http://schemas.microsoft.com/office/drawing/2014/main" id="{6D73EB9B-ECF5-43B7-BCE9-7EAC8AF80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3079750"/>
            <a:ext cx="781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sz="28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312960C2-6604-4922-86FA-9725568D4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138" y="2232025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800" b="1"/>
              <a:t>Sc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B3FD2-7799-4DA1-B37E-5F15C2D51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6725" y="655638"/>
            <a:ext cx="2982913" cy="585787"/>
          </a:xfrm>
          <a:solidFill>
            <a:schemeClr val="accent3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200" dirty="0"/>
              <a:t>Cochlea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10767-F1A7-4B0E-B9BD-606B7C2E7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563" y="979488"/>
            <a:ext cx="2362200" cy="3859212"/>
          </a:xfrm>
          <a:solidFill>
            <a:schemeClr val="accent3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dirty="0"/>
              <a:t>Its first turn produces the </a:t>
            </a:r>
            <a:r>
              <a:rPr lang="en-US" b="1" dirty="0">
                <a:solidFill>
                  <a:srgbClr val="C00000"/>
                </a:solidFill>
              </a:rPr>
              <a:t>promontory</a:t>
            </a:r>
            <a:r>
              <a:rPr lang="en-US" dirty="0"/>
              <a:t> on the medial wall of the tympanic cavity.</a:t>
            </a:r>
          </a:p>
          <a:p>
            <a:pPr>
              <a:defRPr/>
            </a:pPr>
            <a:r>
              <a:rPr lang="en-US" dirty="0"/>
              <a:t>It contains the </a:t>
            </a:r>
            <a:r>
              <a:rPr lang="en-US" b="1" dirty="0">
                <a:solidFill>
                  <a:srgbClr val="C00000"/>
                </a:solidFill>
              </a:rPr>
              <a:t>cochlear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duct</a:t>
            </a:r>
            <a:endParaRPr lang="en-US" dirty="0"/>
          </a:p>
        </p:txBody>
      </p:sp>
      <p:sp>
        <p:nvSpPr>
          <p:cNvPr id="32772" name="Slide Number Placeholder 7">
            <a:extLst>
              <a:ext uri="{FF2B5EF4-FFF2-40B4-BE49-F238E27FC236}">
                <a16:creationId xmlns:a16="http://schemas.microsoft.com/office/drawing/2014/main" id="{A87489FA-31F4-45A9-B777-AF6B13B05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17C9FA-20BA-4DE3-8935-2A7591431665}" type="slidenum">
              <a:rPr lang="en-US" altLang="ar-SA" sz="1200">
                <a:latin typeface="Alba" pitchFamily="2" charset="0"/>
              </a:rPr>
              <a:pPr eaLnBrk="1" hangingPunct="1"/>
              <a:t>23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32773" name="Picture 2" descr="F66122-008-f120">
            <a:extLst>
              <a:ext uri="{FF2B5EF4-FFF2-40B4-BE49-F238E27FC236}">
                <a16:creationId xmlns:a16="http://schemas.microsoft.com/office/drawing/2014/main" id="{94566C20-95CB-47BA-B666-85300D8D078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"/>
          <a:stretch>
            <a:fillRect/>
          </a:stretch>
        </p:blipFill>
        <p:spPr>
          <a:xfrm>
            <a:off x="2884488" y="1397000"/>
            <a:ext cx="6064250" cy="4559300"/>
          </a:xfr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454BD0-97B6-4465-81A5-413DE423A4AA}"/>
              </a:ext>
            </a:extLst>
          </p:cNvPr>
          <p:cNvSpPr/>
          <p:nvPr/>
        </p:nvSpPr>
        <p:spPr>
          <a:xfrm>
            <a:off x="8418513" y="3482975"/>
            <a:ext cx="577850" cy="390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CDEA1-0C3F-46CB-A588-1EDF5911A9E3}"/>
              </a:ext>
            </a:extLst>
          </p:cNvPr>
          <p:cNvSpPr/>
          <p:nvPr/>
        </p:nvSpPr>
        <p:spPr>
          <a:xfrm>
            <a:off x="3424238" y="3316288"/>
            <a:ext cx="663575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B93EA13B-77C8-46ED-8B92-8220C1F3DD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198023-6B69-461D-A3A6-DA3F3E0F59C5}" type="slidenum">
              <a:rPr lang="en-US" altLang="ar-SA" sz="1200">
                <a:latin typeface="Alba" pitchFamily="2" charset="0"/>
              </a:rPr>
              <a:pPr eaLnBrk="1" hangingPunct="1"/>
              <a:t>24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33795" name="Picture 2" descr="F66122-008-f120">
            <a:extLst>
              <a:ext uri="{FF2B5EF4-FFF2-40B4-BE49-F238E27FC236}">
                <a16:creationId xmlns:a16="http://schemas.microsoft.com/office/drawing/2014/main" id="{81E0D770-D35A-4642-BA82-E390A59D144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6"/>
          <a:stretch>
            <a:fillRect/>
          </a:stretch>
        </p:blipFill>
        <p:spPr>
          <a:xfrm>
            <a:off x="1320800" y="635000"/>
            <a:ext cx="7080250" cy="5530850"/>
          </a:xfrm>
          <a:noFill/>
        </p:spPr>
      </p:pic>
      <p:sp>
        <p:nvSpPr>
          <p:cNvPr id="400387" name="Rectangle 3">
            <a:extLst>
              <a:ext uri="{FF2B5EF4-FFF2-40B4-BE49-F238E27FC236}">
                <a16:creationId xmlns:a16="http://schemas.microsoft.com/office/drawing/2014/main" id="{3F665FEA-5AF4-4239-95C9-D5DE29E25A3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657600"/>
            <a:ext cx="2795588" cy="1754188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Vestibule,</a:t>
            </a: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1"/>
                </a:solidFill>
              </a:rPr>
              <a:t>Is</a:t>
            </a:r>
            <a:r>
              <a:rPr lang="en-US" sz="2000" b="1" dirty="0"/>
              <a:t> </a:t>
            </a:r>
            <a:r>
              <a:rPr lang="en-US" sz="2000" dirty="0"/>
              <a:t>the central part of the bony labyrinth.</a:t>
            </a: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en-US" sz="2000" dirty="0"/>
              <a:t>Contains the </a:t>
            </a:r>
            <a:r>
              <a:rPr lang="en-US" sz="2000" b="1" dirty="0">
                <a:solidFill>
                  <a:srgbClr val="FF0000"/>
                </a:solidFill>
              </a:rPr>
              <a:t>utricle</a:t>
            </a:r>
            <a:r>
              <a:rPr lang="en-US" sz="2000" dirty="0"/>
              <a:t> &amp; </a:t>
            </a:r>
            <a:r>
              <a:rPr lang="en-US" sz="2000" b="1" dirty="0" err="1">
                <a:solidFill>
                  <a:srgbClr val="FF0000"/>
                </a:solidFill>
              </a:rPr>
              <a:t>saccule</a:t>
            </a:r>
            <a:endParaRPr lang="en-US" sz="2000" dirty="0"/>
          </a:p>
        </p:txBody>
      </p:sp>
      <p:sp>
        <p:nvSpPr>
          <p:cNvPr id="400388" name="AutoShape 4">
            <a:extLst>
              <a:ext uri="{FF2B5EF4-FFF2-40B4-BE49-F238E27FC236}">
                <a16:creationId xmlns:a16="http://schemas.microsoft.com/office/drawing/2014/main" id="{983D720A-E52A-4DC3-94DE-C529AFD13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2911475"/>
            <a:ext cx="638175" cy="341313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E81CB16-C4EA-4A55-9F67-D46E773A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2363788"/>
            <a:ext cx="638175" cy="32385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CBDAC83-121E-4046-BF76-7A4D3684043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21500" y="1519238"/>
            <a:ext cx="815975" cy="22542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 animBg="1"/>
      <p:bldP spid="400388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4517347F-B1A6-4CEC-A539-1E4FEBB55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72AA25-55C1-4518-8521-36D7224F096A}" type="slidenum">
              <a:rPr lang="en-US" altLang="ar-SA" sz="1200">
                <a:latin typeface="Alba" pitchFamily="2" charset="0"/>
              </a:rPr>
              <a:pPr eaLnBrk="1" hangingPunct="1"/>
              <a:t>25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34819" name="Picture 2" descr="F66122-008-f120">
            <a:extLst>
              <a:ext uri="{FF2B5EF4-FFF2-40B4-BE49-F238E27FC236}">
                <a16:creationId xmlns:a16="http://schemas.microsoft.com/office/drawing/2014/main" id="{29D4E21E-87FA-4373-A960-A7C4FEC27BF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"/>
          <a:stretch>
            <a:fillRect/>
          </a:stretch>
        </p:blipFill>
        <p:spPr>
          <a:xfrm>
            <a:off x="1320800" y="635000"/>
            <a:ext cx="7080250" cy="5411788"/>
          </a:xfrm>
          <a:noFill/>
        </p:spPr>
      </p:pic>
      <p:sp>
        <p:nvSpPr>
          <p:cNvPr id="402435" name="Rectangle 3">
            <a:extLst>
              <a:ext uri="{FF2B5EF4-FFF2-40B4-BE49-F238E27FC236}">
                <a16:creationId xmlns:a16="http://schemas.microsoft.com/office/drawing/2014/main" id="{725DD9A8-48E8-4AD7-BD85-723D3906480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7513" y="5211763"/>
            <a:ext cx="8294687" cy="1016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dist="107763" dir="189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 the lateral wall of the vestibule are the </a:t>
            </a:r>
            <a:r>
              <a:rPr lang="en-US" sz="2000" b="1" dirty="0"/>
              <a:t>fenestra vestibuli</a:t>
            </a:r>
            <a:r>
              <a:rPr lang="en-US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which is </a:t>
            </a:r>
            <a:r>
              <a:rPr lang="en-US" sz="2000" b="1" u="sng" dirty="0">
                <a:solidFill>
                  <a:srgbClr val="FF0000"/>
                </a:solidFill>
              </a:rPr>
              <a:t>closed by the base of the stapes</a:t>
            </a:r>
            <a:r>
              <a:rPr lang="en-US" sz="2000" dirty="0">
                <a:solidFill>
                  <a:srgbClr val="FF0000"/>
                </a:solidFill>
              </a:rPr>
              <a:t>, and the </a:t>
            </a:r>
            <a:r>
              <a:rPr lang="en-US" sz="2000" b="1" dirty="0"/>
              <a:t>fenestra cochleae</a:t>
            </a:r>
            <a:r>
              <a:rPr lang="en-US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dirty="0"/>
              <a:t>which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is closed </a:t>
            </a:r>
            <a:r>
              <a:rPr lang="en-US" sz="2000" dirty="0">
                <a:solidFill>
                  <a:srgbClr val="002060"/>
                </a:solidFill>
              </a:rPr>
              <a:t>by the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secondary tympanic membrane</a:t>
            </a:r>
            <a:r>
              <a:rPr lang="en-US" sz="2000" b="1" u="sng" dirty="0"/>
              <a:t>. </a:t>
            </a:r>
          </a:p>
        </p:txBody>
      </p:sp>
      <p:sp>
        <p:nvSpPr>
          <p:cNvPr id="402436" name="AutoShape 4">
            <a:extLst>
              <a:ext uri="{FF2B5EF4-FFF2-40B4-BE49-F238E27FC236}">
                <a16:creationId xmlns:a16="http://schemas.microsoft.com/office/drawing/2014/main" id="{61AE514B-A419-4982-97E7-CAAADD9E6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2473325"/>
            <a:ext cx="1341437" cy="273050"/>
          </a:xfrm>
          <a:prstGeom prst="roundRect">
            <a:avLst>
              <a:gd name="adj" fmla="val 16667"/>
            </a:avLst>
          </a:prstGeom>
          <a:solidFill>
            <a:schemeClr val="accent2">
              <a:alpha val="14902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02437" name="AutoShape 5">
            <a:extLst>
              <a:ext uri="{FF2B5EF4-FFF2-40B4-BE49-F238E27FC236}">
                <a16:creationId xmlns:a16="http://schemas.microsoft.com/office/drawing/2014/main" id="{32D8B685-4FE8-4C3A-BB1B-4F280A1A2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4521200"/>
            <a:ext cx="995362" cy="273050"/>
          </a:xfrm>
          <a:prstGeom prst="roundRect">
            <a:avLst>
              <a:gd name="adj" fmla="val 16667"/>
            </a:avLst>
          </a:prstGeom>
          <a:solidFill>
            <a:schemeClr val="accent2">
              <a:alpha val="14902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2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nimBg="1"/>
      <p:bldP spid="402436" grpId="0" animBg="1"/>
      <p:bldP spid="4024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21EB7C0C-8FE7-4A53-8EDE-49F400986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A4D963-76FF-4DE1-AE4F-DE2419478EB7}" type="slidenum">
              <a:rPr lang="en-US" altLang="ar-SA" sz="1200">
                <a:latin typeface="Alba" pitchFamily="2" charset="0"/>
              </a:rPr>
              <a:pPr eaLnBrk="1" hangingPunct="1"/>
              <a:t>26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35843" name="Picture 2" descr="F66122-008-f120">
            <a:extLst>
              <a:ext uri="{FF2B5EF4-FFF2-40B4-BE49-F238E27FC236}">
                <a16:creationId xmlns:a16="http://schemas.microsoft.com/office/drawing/2014/main" id="{E4EB8255-D397-411B-AE2E-8CDA27FA8EB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"/>
          <a:stretch>
            <a:fillRect/>
          </a:stretch>
        </p:blipFill>
        <p:spPr>
          <a:xfrm>
            <a:off x="598488" y="923925"/>
            <a:ext cx="7080250" cy="5411788"/>
          </a:xfrm>
          <a:noFill/>
        </p:spPr>
      </p:pic>
      <p:sp>
        <p:nvSpPr>
          <p:cNvPr id="408583" name="AutoShape 7">
            <a:extLst>
              <a:ext uri="{FF2B5EF4-FFF2-40B4-BE49-F238E27FC236}">
                <a16:creationId xmlns:a16="http://schemas.microsoft.com/office/drawing/2014/main" id="{D3E7D40B-70A9-41CA-B99A-4B9AF9200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501650"/>
            <a:ext cx="2292350" cy="1631950"/>
          </a:xfrm>
          <a:prstGeom prst="wedgeRectCallout">
            <a:avLst>
              <a:gd name="adj1" fmla="val -168413"/>
              <a:gd name="adj2" fmla="val 1135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emicircular canals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superior (anterior), posterior &amp; lateral.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8584" name="AutoShape 8">
            <a:extLst>
              <a:ext uri="{FF2B5EF4-FFF2-40B4-BE49-F238E27FC236}">
                <a16:creationId xmlns:a16="http://schemas.microsoft.com/office/drawing/2014/main" id="{6BB0609D-2DF2-4922-A863-0CADD2AD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2251075"/>
            <a:ext cx="2560638" cy="1016000"/>
          </a:xfrm>
          <a:prstGeom prst="wedgeRectCallout">
            <a:avLst>
              <a:gd name="adj1" fmla="val -125052"/>
              <a:gd name="adj2" fmla="val -58017"/>
            </a:avLst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7612194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Each canal has a swelling at one end called the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ampulla.</a:t>
            </a:r>
          </a:p>
        </p:txBody>
      </p:sp>
      <p:sp>
        <p:nvSpPr>
          <p:cNvPr id="408585" name="AutoShape 9">
            <a:extLst>
              <a:ext uri="{FF2B5EF4-FFF2-40B4-BE49-F238E27FC236}">
                <a16:creationId xmlns:a16="http://schemas.microsoft.com/office/drawing/2014/main" id="{25F346A0-8EAC-4BEE-B553-5C2A5DB66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986213"/>
            <a:ext cx="2462213" cy="1625600"/>
          </a:xfrm>
          <a:prstGeom prst="wedgeRectCallout">
            <a:avLst>
              <a:gd name="adj1" fmla="val -162605"/>
              <a:gd name="adj2" fmla="val -13822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rgbClr val="080808"/>
                </a:solidFill>
              </a:rPr>
              <a:t>The canals open into the vestibule by five orifices, one of which is common to two of the canals. </a:t>
            </a:r>
          </a:p>
        </p:txBody>
      </p:sp>
      <p:sp>
        <p:nvSpPr>
          <p:cNvPr id="408586" name="AutoShape 10">
            <a:extLst>
              <a:ext uri="{FF2B5EF4-FFF2-40B4-BE49-F238E27FC236}">
                <a16:creationId xmlns:a16="http://schemas.microsoft.com/office/drawing/2014/main" id="{1115E4BF-B125-453C-8B2D-0E66B320A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5189538"/>
            <a:ext cx="2498725" cy="1016000"/>
          </a:xfrm>
          <a:prstGeom prst="wedgeRectCallout">
            <a:avLst>
              <a:gd name="adj1" fmla="val 35778"/>
              <a:gd name="adj2" fmla="val -34734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7612194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latin typeface="Arial" charset="0"/>
              </a:rPr>
              <a:t>Lodged within the canals are the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semicircular ducts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FC2A8-339E-40EA-83F8-13D86261E103}"/>
              </a:ext>
            </a:extLst>
          </p:cNvPr>
          <p:cNvSpPr txBox="1"/>
          <p:nvPr/>
        </p:nvSpPr>
        <p:spPr>
          <a:xfrm>
            <a:off x="639763" y="417513"/>
            <a:ext cx="3148012" cy="4619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Semicircular Canals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CC9BF6D-B496-4E00-89DB-79239D3F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746125"/>
            <a:ext cx="2066925" cy="35083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2EAAE11F-DDA8-46FC-843F-110DFF7BB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1082675"/>
            <a:ext cx="1800225" cy="21113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EF524E6E-F2F5-4985-AFBC-8456A7262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1055688"/>
            <a:ext cx="2236788" cy="36512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0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3" grpId="0" animBg="1"/>
      <p:bldP spid="408583" grpId="1" animBg="1"/>
      <p:bldP spid="408584" grpId="0" animBg="1"/>
      <p:bldP spid="408584" grpId="1" animBg="1"/>
      <p:bldP spid="408585" grpId="0" animBg="1"/>
      <p:bldP spid="408585" grpId="1" animBg="1"/>
      <p:bldP spid="408586" grpId="0" animBg="1"/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F2751C98-4A7A-450B-BE6E-EE2B20A9D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37163" y="6273800"/>
            <a:ext cx="2895600" cy="36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1800">
                <a:latin typeface="Alba" pitchFamily="2" charset="0"/>
              </a:rPr>
              <a:t>Prof. Makarem</a:t>
            </a: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5CC372EC-16AE-4A03-BC38-51BECD6E0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C52442-2443-4CD4-A8D6-0FC4200F1F9A}" type="slidenum">
              <a:rPr lang="en-US" altLang="ar-SA" sz="1200">
                <a:latin typeface="Alba" pitchFamily="2" charset="0"/>
              </a:rPr>
              <a:pPr eaLnBrk="1" hangingPunct="1"/>
              <a:t>27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429058" name="Rectangle 2">
            <a:extLst>
              <a:ext uri="{FF2B5EF4-FFF2-40B4-BE49-F238E27FC236}">
                <a16:creationId xmlns:a16="http://schemas.microsoft.com/office/drawing/2014/main" id="{ACC11BDE-3FCC-46CE-A2AD-0AE7EA2B028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3550" y="4127500"/>
            <a:ext cx="7751763" cy="2530475"/>
          </a:xfrm>
          <a:solidFill>
            <a:schemeClr val="accent3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u="sng" dirty="0">
                <a:solidFill>
                  <a:srgbClr val="FF0000"/>
                </a:solidFill>
              </a:rPr>
              <a:t>The Membranous Labyrinth  :</a:t>
            </a:r>
            <a:r>
              <a:rPr lang="en-US" sz="1800" dirty="0"/>
              <a:t>consists of series of membranous sacs and ducts within the bony labyrinth, It is filled with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Endolymph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/>
              <a:t> (</a:t>
            </a:r>
            <a:r>
              <a:rPr lang="en-US" sz="1800" b="1" dirty="0"/>
              <a:t>Four ducts &amp; Two sacs</a:t>
            </a:r>
            <a:r>
              <a:rPr lang="en-US" sz="1800" dirty="0"/>
              <a:t>) Which are freely communicate with one another : </a:t>
            </a:r>
          </a:p>
          <a:p>
            <a:pPr lvl="1" eaLnBrk="1" hangingPunct="1">
              <a:defRPr/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Sacs</a:t>
            </a:r>
            <a:r>
              <a:rPr lang="en-US" sz="1800" dirty="0"/>
              <a:t>: </a:t>
            </a:r>
            <a:r>
              <a:rPr lang="en-US" sz="1800" b="1" dirty="0">
                <a:solidFill>
                  <a:srgbClr val="C00000"/>
                </a:solidFill>
              </a:rPr>
              <a:t>Utricle &amp; </a:t>
            </a:r>
            <a:r>
              <a:rPr lang="en-US" sz="1800" b="1" dirty="0" err="1">
                <a:solidFill>
                  <a:srgbClr val="C00000"/>
                </a:solidFill>
              </a:rPr>
              <a:t>Saccule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/>
              <a:t>(</a:t>
            </a:r>
            <a:r>
              <a:rPr lang="en-US" sz="1800" dirty="0"/>
              <a:t>within the bony vestibule).</a:t>
            </a:r>
          </a:p>
          <a:p>
            <a:pPr lvl="1" eaLnBrk="1" hangingPunct="1">
              <a:defRPr/>
            </a:pP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Ducts</a:t>
            </a:r>
            <a:r>
              <a:rPr lang="en-US" sz="1800" dirty="0"/>
              <a:t>: </a:t>
            </a:r>
            <a:r>
              <a:rPr lang="en-US" sz="1800" b="1" dirty="0">
                <a:solidFill>
                  <a:srgbClr val="C00000"/>
                </a:solidFill>
              </a:rPr>
              <a:t>Three semicircular Ducts </a:t>
            </a:r>
            <a:r>
              <a:rPr lang="en-US" sz="1800" b="1" dirty="0">
                <a:solidFill>
                  <a:schemeClr val="accent1"/>
                </a:solidFill>
              </a:rPr>
              <a:t>,</a:t>
            </a:r>
            <a:r>
              <a:rPr lang="en-US" sz="1800" dirty="0"/>
              <a:t>(within the bony semicircular canals), 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rgbClr val="C00000"/>
                </a:solidFill>
              </a:rPr>
              <a:t>Cochlear Duct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800" b="1" dirty="0"/>
              <a:t>(</a:t>
            </a:r>
            <a:r>
              <a:rPr lang="en-US" sz="1800" dirty="0"/>
              <a:t>within the bony cochlea). </a:t>
            </a:r>
            <a:endParaRPr lang="en-US" sz="1800" b="1" dirty="0"/>
          </a:p>
        </p:txBody>
      </p:sp>
      <p:pic>
        <p:nvPicPr>
          <p:cNvPr id="429064" name="Picture 8" descr="F66122-008-f122">
            <a:extLst>
              <a:ext uri="{FF2B5EF4-FFF2-40B4-BE49-F238E27FC236}">
                <a16:creationId xmlns:a16="http://schemas.microsoft.com/office/drawing/2014/main" id="{67CD82CD-2109-42D5-906A-AF29DBBE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4" b="6512"/>
          <a:stretch>
            <a:fillRect/>
          </a:stretch>
        </p:blipFill>
        <p:spPr bwMode="auto">
          <a:xfrm>
            <a:off x="642938" y="522288"/>
            <a:ext cx="598011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66" name="AutoShape 10">
            <a:extLst>
              <a:ext uri="{FF2B5EF4-FFF2-40B4-BE49-F238E27FC236}">
                <a16:creationId xmlns:a16="http://schemas.microsoft.com/office/drawing/2014/main" id="{F2F14CFD-1B1E-4EE2-B2CE-5B425F7D0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022475"/>
            <a:ext cx="531812" cy="25082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29067" name="AutoShape 11">
            <a:extLst>
              <a:ext uri="{FF2B5EF4-FFF2-40B4-BE49-F238E27FC236}">
                <a16:creationId xmlns:a16="http://schemas.microsoft.com/office/drawing/2014/main" id="{6C3774F4-AA80-43FC-9822-58BC2D894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1304925"/>
            <a:ext cx="531812" cy="25082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29068" name="AutoShape 12">
            <a:extLst>
              <a:ext uri="{FF2B5EF4-FFF2-40B4-BE49-F238E27FC236}">
                <a16:creationId xmlns:a16="http://schemas.microsoft.com/office/drawing/2014/main" id="{16113D41-F014-4F1B-AB6A-89E34D8B3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54025"/>
            <a:ext cx="1820862" cy="25082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29069" name="AutoShape 13">
            <a:extLst>
              <a:ext uri="{FF2B5EF4-FFF2-40B4-BE49-F238E27FC236}">
                <a16:creationId xmlns:a16="http://schemas.microsoft.com/office/drawing/2014/main" id="{B1E73095-6EE4-4A83-8218-0F42292B0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695325"/>
            <a:ext cx="1974850" cy="25082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29070" name="AutoShape 14">
            <a:extLst>
              <a:ext uri="{FF2B5EF4-FFF2-40B4-BE49-F238E27FC236}">
                <a16:creationId xmlns:a16="http://schemas.microsoft.com/office/drawing/2014/main" id="{E176BE40-A777-4B73-B1C4-39968D6A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581025"/>
            <a:ext cx="1974850" cy="25082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29071" name="AutoShape 15">
            <a:extLst>
              <a:ext uri="{FF2B5EF4-FFF2-40B4-BE49-F238E27FC236}">
                <a16:creationId xmlns:a16="http://schemas.microsoft.com/office/drawing/2014/main" id="{AC9174C4-EC74-4B2E-B6D9-AFDE3087C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3265488"/>
            <a:ext cx="814388" cy="1651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13" name="Picture 5" descr="Untitled-8">
            <a:extLst>
              <a:ext uri="{FF2B5EF4-FFF2-40B4-BE49-F238E27FC236}">
                <a16:creationId xmlns:a16="http://schemas.microsoft.com/office/drawing/2014/main" id="{E76B826A-8085-4568-8B8B-DD1A07C4238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3729" r="2521" b="6120"/>
          <a:stretch>
            <a:fillRect/>
          </a:stretch>
        </p:blipFill>
        <p:spPr bwMode="auto">
          <a:xfrm>
            <a:off x="6630988" y="946150"/>
            <a:ext cx="1962150" cy="185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90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90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90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9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9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9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9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9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9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9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9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9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 build="p" animBg="1"/>
      <p:bldP spid="429066" grpId="0" animBg="1"/>
      <p:bldP spid="429066" grpId="1" animBg="1"/>
      <p:bldP spid="429067" grpId="0" animBg="1"/>
      <p:bldP spid="429067" grpId="1" animBg="1"/>
      <p:bldP spid="429068" grpId="0" animBg="1"/>
      <p:bldP spid="429068" grpId="1" animBg="1"/>
      <p:bldP spid="429069" grpId="0" animBg="1"/>
      <p:bldP spid="429069" grpId="1" animBg="1"/>
      <p:bldP spid="429070" grpId="0" animBg="1"/>
      <p:bldP spid="429070" grpId="1" animBg="1"/>
      <p:bldP spid="429071" grpId="0" animBg="1"/>
      <p:bldP spid="42907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949E9F63-4FA4-494B-A815-E9F013CE0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2CBA31-3741-443A-9C72-112907FAC548}" type="slidenum">
              <a:rPr lang="en-US" altLang="ar-SA" sz="1200">
                <a:latin typeface="Alba" pitchFamily="2" charset="0"/>
              </a:rPr>
              <a:pPr eaLnBrk="1" hangingPunct="1"/>
              <a:t>28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257030" name="Picture 6" descr="9">
            <a:extLst>
              <a:ext uri="{FF2B5EF4-FFF2-40B4-BE49-F238E27FC236}">
                <a16:creationId xmlns:a16="http://schemas.microsoft.com/office/drawing/2014/main" id="{A973E06F-D278-4BE0-9E49-B5FD0AEFA4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r="1884" b="8432"/>
          <a:stretch>
            <a:fillRect/>
          </a:stretch>
        </p:blipFill>
        <p:spPr>
          <a:xfrm>
            <a:off x="614363" y="352425"/>
            <a:ext cx="7927975" cy="4872038"/>
          </a:xfrm>
        </p:spPr>
      </p:pic>
      <p:sp>
        <p:nvSpPr>
          <p:cNvPr id="257027" name="Rectangle 3">
            <a:extLst>
              <a:ext uri="{FF2B5EF4-FFF2-40B4-BE49-F238E27FC236}">
                <a16:creationId xmlns:a16="http://schemas.microsoft.com/office/drawing/2014/main" id="{5D5E0F8D-0218-4EC8-92E1-2F9960DF4AD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2288" y="5230813"/>
            <a:ext cx="8139112" cy="11303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Located on the walls of the </a:t>
            </a:r>
            <a:r>
              <a:rPr lang="en-US" sz="2000" b="1" dirty="0"/>
              <a:t>utricle and </a:t>
            </a:r>
            <a:r>
              <a:rPr lang="en-US" sz="2000" b="1" dirty="0" err="1"/>
              <a:t>saccule</a:t>
            </a:r>
            <a:r>
              <a:rPr lang="en-US" sz="2000" b="1" dirty="0"/>
              <a:t> </a:t>
            </a:r>
            <a:r>
              <a:rPr lang="en-US" sz="2000" dirty="0"/>
              <a:t>are specialized sensory receptors, which are sensitive to the orientation of the head to gravity or other acceleration forces.</a:t>
            </a:r>
            <a:r>
              <a:rPr lang="en-US" sz="2000" b="1" dirty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b="1" dirty="0"/>
              <a:t>The </a:t>
            </a:r>
            <a:r>
              <a:rPr lang="en-US" sz="2600" b="1" dirty="0">
                <a:solidFill>
                  <a:srgbClr val="C00000"/>
                </a:solidFill>
              </a:rPr>
              <a:t>utricle, </a:t>
            </a:r>
            <a:r>
              <a:rPr lang="en-US" sz="2600" b="1" dirty="0" err="1">
                <a:solidFill>
                  <a:srgbClr val="C00000"/>
                </a:solidFill>
              </a:rPr>
              <a:t>saccule</a:t>
            </a:r>
            <a:r>
              <a:rPr lang="en-US" sz="2600" b="1" dirty="0">
                <a:solidFill>
                  <a:srgbClr val="C00000"/>
                </a:solidFill>
              </a:rPr>
              <a:t> and semicircular ducts </a:t>
            </a:r>
            <a:r>
              <a:rPr lang="en-US" sz="2300" b="1" dirty="0"/>
              <a:t>are concerned with maintenance of</a:t>
            </a:r>
            <a:r>
              <a:rPr lang="en-US" sz="2000" b="1" dirty="0"/>
              <a:t> </a:t>
            </a:r>
            <a:r>
              <a:rPr lang="en-US" sz="3100" b="1" u="sng" dirty="0">
                <a:latin typeface="Times New Roman" pitchFamily="18" charset="0"/>
                <a:cs typeface="Times New Roman" pitchFamily="18" charset="0"/>
              </a:rPr>
              <a:t>Equilibrium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7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0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0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93DB9EC7-5877-490C-B99B-9575EAD662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EFD6F5-C0E5-4796-9413-8B23AFF75FC5}" type="slidenum">
              <a:rPr lang="en-US" altLang="ar-SA" sz="1200">
                <a:latin typeface="Alba" pitchFamily="2" charset="0"/>
              </a:rPr>
              <a:pPr eaLnBrk="1" hangingPunct="1"/>
              <a:t>29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31E28983-2E46-41B2-8744-D7D75113AD6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89538" y="698500"/>
            <a:ext cx="3267075" cy="2738438"/>
          </a:xfrm>
        </p:spPr>
        <p:txBody>
          <a:bodyPr/>
          <a:lstStyle/>
          <a:p>
            <a:pPr eaLnBrk="1" hangingPunct="1"/>
            <a:r>
              <a:rPr lang="en-US" altLang="ar-SA" sz="2000"/>
              <a:t>The highly specialized epithelium on the floor of cochlear duct</a:t>
            </a:r>
            <a:r>
              <a:rPr lang="en-US" altLang="ar-SA" sz="2000" b="1"/>
              <a:t> </a:t>
            </a:r>
            <a:r>
              <a:rPr lang="en-US" altLang="ar-SA" sz="2000"/>
              <a:t>forms </a:t>
            </a:r>
            <a:r>
              <a:rPr lang="en-US" altLang="ar-SA" sz="2000" b="1">
                <a:solidFill>
                  <a:schemeClr val="accent1"/>
                </a:solidFill>
              </a:rPr>
              <a:t>the </a:t>
            </a:r>
            <a:r>
              <a:rPr lang="en-US" altLang="ar-SA" sz="2000" b="1" u="sng">
                <a:solidFill>
                  <a:srgbClr val="C00000"/>
                </a:solidFill>
              </a:rPr>
              <a:t>Spiral organ </a:t>
            </a:r>
            <a:r>
              <a:rPr lang="en-US" altLang="ar-SA" sz="2000" b="1" u="sng">
                <a:solidFill>
                  <a:schemeClr val="accent1"/>
                </a:solidFill>
              </a:rPr>
              <a:t>of </a:t>
            </a:r>
            <a:r>
              <a:rPr lang="en-US" altLang="ar-SA" sz="2000" b="1" u="sng">
                <a:solidFill>
                  <a:srgbClr val="C00000"/>
                </a:solidFill>
              </a:rPr>
              <a:t>Corti</a:t>
            </a:r>
            <a:r>
              <a:rPr lang="en-US" altLang="ar-SA" sz="2000"/>
              <a:t>  that </a:t>
            </a:r>
          </a:p>
          <a:p>
            <a:pPr eaLnBrk="1" hangingPunct="1"/>
            <a:r>
              <a:rPr lang="en-US" altLang="ar-SA" sz="2000" b="1"/>
              <a:t>contains the sensory receptors for </a:t>
            </a:r>
            <a:r>
              <a:rPr lang="en-US" altLang="ar-SA" b="1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Hearing.</a:t>
            </a:r>
            <a:r>
              <a:rPr lang="en-US" altLang="ar-SA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1124" name="Picture 4" descr="F66122-008-f123">
            <a:extLst>
              <a:ext uri="{FF2B5EF4-FFF2-40B4-BE49-F238E27FC236}">
                <a16:creationId xmlns:a16="http://schemas.microsoft.com/office/drawing/2014/main" id="{CE85A85C-A50E-438E-8A3C-5D03CC14A9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313" b="3641"/>
          <a:stretch>
            <a:fillRect/>
          </a:stretch>
        </p:blipFill>
        <p:spPr>
          <a:xfrm>
            <a:off x="585788" y="576263"/>
            <a:ext cx="4448175" cy="5546725"/>
          </a:xfrm>
        </p:spPr>
      </p:pic>
      <p:sp>
        <p:nvSpPr>
          <p:cNvPr id="261125" name="AutoShape 5">
            <a:extLst>
              <a:ext uri="{FF2B5EF4-FFF2-40B4-BE49-F238E27FC236}">
                <a16:creationId xmlns:a16="http://schemas.microsoft.com/office/drawing/2014/main" id="{A812EBE1-F553-43A2-B689-586144DE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5508625"/>
            <a:ext cx="931862" cy="2794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261126" name="Picture 6" descr="sound2">
            <a:extLst>
              <a:ext uri="{FF2B5EF4-FFF2-40B4-BE49-F238E27FC236}">
                <a16:creationId xmlns:a16="http://schemas.microsoft.com/office/drawing/2014/main" id="{49B4A52B-72F6-420C-A5C6-117C319A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3573463"/>
            <a:ext cx="5095875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/>
      <p:bldP spid="261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D4C4C1B-033A-49E6-916F-C8216347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38" y="422275"/>
            <a:ext cx="4572000" cy="900113"/>
          </a:xfrm>
          <a:solidFill>
            <a:schemeClr val="accent3">
              <a:lumMod val="75000"/>
            </a:schemeClr>
          </a:solidFill>
          <a:ln w="28575">
            <a:solidFill>
              <a:schemeClr val="bg2"/>
            </a:solidFill>
          </a:ln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Comic Sans MS" pitchFamily="66" charset="0"/>
              </a:rPr>
              <a:t>Objectives 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566770C-C311-4365-93DB-FA563AD50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1803400"/>
            <a:ext cx="8151812" cy="4075113"/>
          </a:xfrm>
          <a:solidFill>
            <a:schemeClr val="accent3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dirty="0"/>
              <a:t>Define the contents of the tympanic cavity:</a:t>
            </a:r>
          </a:p>
          <a:p>
            <a:pPr>
              <a:defRPr/>
            </a:pPr>
            <a:r>
              <a:rPr lang="en-US" sz="2400" b="1" dirty="0"/>
              <a:t>I. Ear ossicles,: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(malleus, incus and stapes) </a:t>
            </a:r>
          </a:p>
          <a:p>
            <a:pPr>
              <a:defRPr/>
            </a:pPr>
            <a:r>
              <a:rPr lang="en-US" sz="2400" b="1" dirty="0"/>
              <a:t>II. Muscles,</a:t>
            </a:r>
            <a:r>
              <a:rPr lang="en-US" sz="2400" dirty="0"/>
              <a:t> (tensor tympani and stapedius).</a:t>
            </a:r>
            <a:r>
              <a:rPr lang="en-US" sz="2400" b="1" dirty="0"/>
              <a:t> </a:t>
            </a:r>
          </a:p>
          <a:p>
            <a:pPr>
              <a:defRPr/>
            </a:pPr>
            <a:r>
              <a:rPr lang="en-US" sz="2400" b="1" dirty="0"/>
              <a:t>III. Nerves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(branches of facial and glossopharyngeal)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sz="2400" dirty="0"/>
              <a:t>List the parts of the inner ear, </a:t>
            </a:r>
            <a:r>
              <a:rPr lang="en-US" sz="2400" b="1" i="1" dirty="0">
                <a:solidFill>
                  <a:srgbClr val="FF0000"/>
                </a:solidFill>
              </a:rPr>
              <a:t>bony part filled </a:t>
            </a:r>
            <a:r>
              <a:rPr lang="en-US" sz="2400" dirty="0"/>
              <a:t>with perilymph (Cochlea, vestibule and semicircular canals), in which is suspended the membranous part that filled with endolymph).</a:t>
            </a:r>
          </a:p>
          <a:p>
            <a:pPr>
              <a:defRPr/>
            </a:pPr>
            <a:r>
              <a:rPr lang="en-US" sz="2400" dirty="0"/>
              <a:t> List the organs of hearing and equilibrium.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B125B249-48FB-4319-954E-8E331FE9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81EACF-6C17-44BD-8CFD-030DE34A0EB7}" type="slidenum">
              <a:rPr lang="en-US" altLang="ar-SA" sz="1400"/>
              <a:pPr eaLnBrk="1" hangingPunct="1"/>
              <a:t>3</a:t>
            </a:fld>
            <a:endParaRPr lang="en-US" altLang="ar-SA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>
            <a:extLst>
              <a:ext uri="{FF2B5EF4-FFF2-40B4-BE49-F238E27FC236}">
                <a16:creationId xmlns:a16="http://schemas.microsoft.com/office/drawing/2014/main" id="{EBEFCFF4-2EE3-436F-ACF1-2AD64EEAA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DB1D4F-B3BC-4E1F-AF3F-657F435BE27A}" type="slidenum">
              <a:rPr lang="en-US" altLang="ar-SA" sz="1200">
                <a:latin typeface="Alba" pitchFamily="2" charset="0"/>
              </a:rPr>
              <a:pPr eaLnBrk="1" hangingPunct="1"/>
              <a:t>30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E32F4-C037-499F-B32F-6BC0E8B77944}"/>
              </a:ext>
            </a:extLst>
          </p:cNvPr>
          <p:cNvSpPr txBox="1"/>
          <p:nvPr/>
        </p:nvSpPr>
        <p:spPr>
          <a:xfrm>
            <a:off x="2273300" y="1398588"/>
            <a:ext cx="44370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THANK YOU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3D70CFCB-9BFF-49CE-9174-7DC30A231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D0FB8F-72DF-4577-A6E1-D8E8F3283F6D}" type="slidenum">
              <a:rPr lang="en-US" altLang="ar-SA" sz="1200">
                <a:latin typeface="Alba" pitchFamily="2" charset="0"/>
              </a:rPr>
              <a:pPr eaLnBrk="1" hangingPunct="1"/>
              <a:t>4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103428" name="Picture 4" descr="F66122-008-f105">
            <a:extLst>
              <a:ext uri="{FF2B5EF4-FFF2-40B4-BE49-F238E27FC236}">
                <a16:creationId xmlns:a16="http://schemas.microsoft.com/office/drawing/2014/main" id="{6161A015-2A18-49EA-8C61-E2FA0D4C3C5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4475" r="14436" b="4428"/>
          <a:stretch>
            <a:fillRect/>
          </a:stretch>
        </p:blipFill>
        <p:spPr>
          <a:xfrm>
            <a:off x="339725" y="1068388"/>
            <a:ext cx="4683125" cy="5121275"/>
          </a:xfrm>
          <a:noFill/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88DBEFA4-2776-4CE8-89C8-A5D096F1467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92700" y="1631950"/>
            <a:ext cx="3713163" cy="4543425"/>
          </a:xfr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It is formed of the </a:t>
            </a:r>
            <a:r>
              <a:rPr lang="en-US" sz="2000" b="1" dirty="0">
                <a:solidFill>
                  <a:schemeClr val="accent1"/>
                </a:solidFill>
              </a:rPr>
              <a:t>auricle,</a:t>
            </a:r>
            <a:r>
              <a:rPr lang="en-US" sz="2000" dirty="0"/>
              <a:t> &amp; the </a:t>
            </a:r>
            <a:r>
              <a:rPr lang="en-US" sz="2000" b="1" dirty="0">
                <a:solidFill>
                  <a:schemeClr val="accent1"/>
                </a:solidFill>
              </a:rPr>
              <a:t>external auditory meatus.</a:t>
            </a:r>
          </a:p>
          <a:p>
            <a:pPr marL="357188" indent="-357188" eaLnBrk="1" hangingPunct="1"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chemeClr val="accent1"/>
                </a:solidFill>
              </a:rPr>
              <a:t>Auricle</a:t>
            </a:r>
            <a:r>
              <a:rPr lang="en-US" sz="2000" b="1" dirty="0"/>
              <a:t> </a:t>
            </a:r>
            <a:r>
              <a:rPr lang="en-US" sz="2000" dirty="0"/>
              <a:t>has a characteristic shape and collects air vibrations. </a:t>
            </a:r>
          </a:p>
          <a:p>
            <a:pPr marL="357188" indent="-357188" eaLnBrk="1" hangingPunct="1">
              <a:defRPr/>
            </a:pPr>
            <a:r>
              <a:rPr lang="en-US" sz="2000" dirty="0"/>
              <a:t>It consists of a thin plate of </a:t>
            </a:r>
            <a:r>
              <a:rPr lang="en-US" sz="2000" i="1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</a:t>
            </a:r>
            <a:r>
              <a:rPr lang="en-US" sz="2000" i="1" u="sng" dirty="0">
                <a:solidFill>
                  <a:srgbClr val="FF0000"/>
                </a:solidFill>
              </a:rPr>
              <a:t>cartilage</a:t>
            </a:r>
            <a:r>
              <a:rPr lang="en-US" sz="2000" dirty="0"/>
              <a:t> covered by a double layer of skin. </a:t>
            </a:r>
          </a:p>
          <a:p>
            <a:pPr marL="357188" indent="-357188" eaLnBrk="1" hangingPunct="1">
              <a:defRPr/>
            </a:pPr>
            <a:r>
              <a:rPr lang="en-US" sz="2000" dirty="0"/>
              <a:t>It receives the insertion of extrinsic muscles, which are supplied by the </a:t>
            </a:r>
            <a:r>
              <a:rPr lang="en-US" sz="2000" b="1" dirty="0"/>
              <a:t>facial nerve. </a:t>
            </a:r>
            <a:r>
              <a:rPr lang="en-US" sz="2000" b="1" dirty="0">
                <a:solidFill>
                  <a:srgbClr val="FF0000"/>
                </a:solidFill>
              </a:rPr>
              <a:t>Sensation</a:t>
            </a:r>
            <a:r>
              <a:rPr lang="en-US" sz="2000" dirty="0"/>
              <a:t> is carried  by </a:t>
            </a:r>
            <a:r>
              <a:rPr lang="en-US" sz="2000" b="1" dirty="0"/>
              <a:t>great auricular &amp; auriculotemporal nerves.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03429" name="AutoShape 5">
            <a:extLst>
              <a:ext uri="{FF2B5EF4-FFF2-40B4-BE49-F238E27FC236}">
                <a16:creationId xmlns:a16="http://schemas.microsoft.com/office/drawing/2014/main" id="{C8C700C5-F801-402B-949F-F5C5AFFD8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3952875"/>
            <a:ext cx="844550" cy="105568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44F4E6-DEC9-4904-9BC7-61C8880E9C2D}"/>
              </a:ext>
            </a:extLst>
          </p:cNvPr>
          <p:cNvSpPr/>
          <p:nvPr/>
        </p:nvSpPr>
        <p:spPr>
          <a:xfrm>
            <a:off x="4859338" y="509588"/>
            <a:ext cx="3697287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 dirty="0">
                <a:latin typeface="Arial" charset="0"/>
              </a:rPr>
              <a:t>EXTERNAL EAR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nimBg="1"/>
      <p:bldP spid="1034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5DC415B8-A59C-4484-9107-C49D8FCB3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2CA1BA-41D2-4A5B-9448-BE3ABCBE0D41}" type="slidenum">
              <a:rPr lang="en-US" altLang="ar-SA" sz="1200">
                <a:latin typeface="Alba" pitchFamily="2" charset="0"/>
              </a:rPr>
              <a:pPr eaLnBrk="1" hangingPunct="1"/>
              <a:t>5</a:t>
            </a:fld>
            <a:endParaRPr lang="en-US" altLang="ar-SA" sz="1200">
              <a:latin typeface="Alba" pitchFamily="2" charset="0"/>
            </a:endParaRPr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6F66FDD3-55B5-4F56-B5D9-2464440364C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4403725"/>
            <a:ext cx="8272463" cy="2085975"/>
          </a:xfrm>
          <a:solidFill>
            <a:schemeClr val="accent3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accent1"/>
                </a:solidFill>
              </a:rPr>
              <a:t>The external auditory canal</a:t>
            </a:r>
            <a:r>
              <a:rPr lang="en-US" sz="1800" b="1" dirty="0"/>
              <a:t> </a:t>
            </a:r>
            <a:r>
              <a:rPr lang="en-US" sz="1800" dirty="0"/>
              <a:t>is a curved S-shaped tube about 2.5 cm, that conducts &amp; collects sound waves from the auricle to the tympanic membrane. Its outer 1/3</a:t>
            </a:r>
            <a:r>
              <a:rPr lang="en-US" sz="1800" baseline="30000" dirty="0"/>
              <a:t>rd</a:t>
            </a:r>
            <a:r>
              <a:rPr lang="en-US" sz="1800" dirty="0"/>
              <a:t> is  </a:t>
            </a:r>
            <a:r>
              <a:rPr lang="en-US" sz="1800" b="1" dirty="0">
                <a:solidFill>
                  <a:srgbClr val="FF0000"/>
                </a:solidFill>
              </a:rPr>
              <a:t>elastic cartilage</a:t>
            </a:r>
            <a:r>
              <a:rPr lang="en-US" sz="1800" dirty="0"/>
              <a:t>, while its inner  2/3</a:t>
            </a:r>
            <a:r>
              <a:rPr lang="en-US" sz="1800" baseline="30000" dirty="0"/>
              <a:t>rds</a:t>
            </a:r>
            <a:r>
              <a:rPr lang="en-US" sz="1800" dirty="0"/>
              <a:t> are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boney.</a:t>
            </a:r>
            <a:r>
              <a:rPr lang="en-US" sz="1800" dirty="0"/>
              <a:t> </a:t>
            </a:r>
          </a:p>
          <a:p>
            <a:pPr eaLnBrk="1" hangingPunct="1">
              <a:defRPr/>
            </a:pPr>
            <a:r>
              <a:rPr lang="en-US" sz="1800" dirty="0"/>
              <a:t>It is lined by skin, and its outer 1/3rd is provided with </a:t>
            </a:r>
            <a:r>
              <a:rPr lang="en-US" sz="1800" b="1" dirty="0">
                <a:solidFill>
                  <a:schemeClr val="accent1"/>
                </a:solidFill>
              </a:rPr>
              <a:t>hairs, sebaceous and </a:t>
            </a:r>
            <a:r>
              <a:rPr lang="en-US" sz="1800" b="1" u="sng" dirty="0">
                <a:solidFill>
                  <a:schemeClr val="accent1"/>
                </a:solidFill>
              </a:rPr>
              <a:t>Ceruminous Glands: </a:t>
            </a:r>
            <a:r>
              <a:rPr lang="en-US" sz="1800" dirty="0"/>
              <a:t>(modified sweat glands that secrete a yellowish brownish substance called the </a:t>
            </a:r>
            <a:r>
              <a:rPr lang="en-US" sz="1800" b="1" dirty="0">
                <a:solidFill>
                  <a:srgbClr val="FF0000"/>
                </a:solidFill>
              </a:rPr>
              <a:t>ear wax). </a:t>
            </a:r>
            <a:endParaRPr lang="en-US" sz="1800" dirty="0"/>
          </a:p>
        </p:txBody>
      </p:sp>
      <p:pic>
        <p:nvPicPr>
          <p:cNvPr id="291846" name="Picture 6" descr="external ear1">
            <a:extLst>
              <a:ext uri="{FF2B5EF4-FFF2-40B4-BE49-F238E27FC236}">
                <a16:creationId xmlns:a16="http://schemas.microsoft.com/office/drawing/2014/main" id="{6E3FD43A-D8AE-4A09-9F5D-1090DE7568F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25323" b="2914"/>
          <a:stretch>
            <a:fillRect/>
          </a:stretch>
        </p:blipFill>
        <p:spPr>
          <a:xfrm>
            <a:off x="549275" y="495300"/>
            <a:ext cx="4051300" cy="3836988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91849" name="AutoShape 9">
            <a:extLst>
              <a:ext uri="{FF2B5EF4-FFF2-40B4-BE49-F238E27FC236}">
                <a16:creationId xmlns:a16="http://schemas.microsoft.com/office/drawing/2014/main" id="{541BC147-40AB-4980-9247-E2B667BF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577850"/>
            <a:ext cx="1660525" cy="67945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8" name="Picture 4" descr="F66122-008-f107">
            <a:extLst>
              <a:ext uri="{FF2B5EF4-FFF2-40B4-BE49-F238E27FC236}">
                <a16:creationId xmlns:a16="http://schemas.microsoft.com/office/drawing/2014/main" id="{E039D270-0D38-4BEA-9EE5-5BD2E232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"/>
          <a:stretch>
            <a:fillRect/>
          </a:stretch>
        </p:blipFill>
        <p:spPr bwMode="auto">
          <a:xfrm>
            <a:off x="4768850" y="430213"/>
            <a:ext cx="3868738" cy="3875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8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18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18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build="p" animBg="1"/>
      <p:bldP spid="2918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72C05D26-948E-4327-96F6-90FFED509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B57CA6-2944-4441-BD33-C4DBF778ABA0}" type="slidenum">
              <a:rPr lang="en-US" altLang="ar-SA" sz="1200">
                <a:latin typeface="Alba" pitchFamily="2" charset="0"/>
              </a:rPr>
              <a:pPr eaLnBrk="1" hangingPunct="1"/>
              <a:t>6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295944" name="Picture 8" descr="middle ear1">
            <a:extLst>
              <a:ext uri="{FF2B5EF4-FFF2-40B4-BE49-F238E27FC236}">
                <a16:creationId xmlns:a16="http://schemas.microsoft.com/office/drawing/2014/main" id="{03464F26-D026-4B04-A682-51BBE47799B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6421"/>
          <a:stretch>
            <a:fillRect/>
          </a:stretch>
        </p:blipFill>
        <p:spPr>
          <a:xfrm>
            <a:off x="549275" y="1012825"/>
            <a:ext cx="4233863" cy="3700463"/>
          </a:xfrm>
          <a:solidFill>
            <a:schemeClr val="tx1"/>
          </a:solidFill>
          <a:ln w="38100">
            <a:solidFill>
              <a:srgbClr val="080808"/>
            </a:solidFill>
            <a:miter lim="800000"/>
            <a:headEnd/>
            <a:tailEnd/>
          </a:ln>
        </p:spPr>
      </p:pic>
      <p:sp>
        <p:nvSpPr>
          <p:cNvPr id="295938" name="Rectangle 2">
            <a:extLst>
              <a:ext uri="{FF2B5EF4-FFF2-40B4-BE49-F238E27FC236}">
                <a16:creationId xmlns:a16="http://schemas.microsoft.com/office/drawing/2014/main" id="{5044BB94-2646-4E91-BE44-FD228A94BC5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46125" y="4867275"/>
            <a:ext cx="7596188" cy="1435100"/>
          </a:xfrm>
          <a:solidFill>
            <a:schemeClr val="accent3"/>
          </a:solidFill>
          <a:ln>
            <a:solidFill>
              <a:schemeClr val="tx2"/>
            </a:solidFill>
          </a:ln>
        </p:spPr>
        <p:txBody>
          <a:bodyPr/>
          <a:lstStyle/>
          <a:p>
            <a:pPr marL="268288" indent="-268288"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M</a:t>
            </a:r>
            <a:r>
              <a:rPr lang="en-US" sz="2000" b="1" dirty="0">
                <a:solidFill>
                  <a:srgbClr val="C00000"/>
                </a:solidFill>
              </a:rPr>
              <a:t>iddle ear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is a narrow, oblique, slit- like cavity (air-filled) in the petrous temporal bone &amp; lined with mucous membrane. </a:t>
            </a:r>
          </a:p>
          <a:p>
            <a:pPr marL="268288" indent="-268288" eaLnBrk="1" hangingPunct="1">
              <a:defRPr/>
            </a:pPr>
            <a:r>
              <a:rPr lang="en-US" sz="2000" dirty="0"/>
              <a:t>It contains the </a:t>
            </a:r>
            <a:r>
              <a:rPr lang="en-US" sz="2000" b="1" i="1" u="sng" dirty="0">
                <a:solidFill>
                  <a:srgbClr val="FF0000"/>
                </a:solidFill>
              </a:rPr>
              <a:t>auditory ossicles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dirty="0"/>
              <a:t> which transmit the vibrations of the tympanic membrane (eardrum) to the internal ear. </a:t>
            </a:r>
          </a:p>
        </p:txBody>
      </p:sp>
      <p:sp>
        <p:nvSpPr>
          <p:cNvPr id="295945" name="AutoShape 9">
            <a:extLst>
              <a:ext uri="{FF2B5EF4-FFF2-40B4-BE49-F238E27FC236}">
                <a16:creationId xmlns:a16="http://schemas.microsoft.com/office/drawing/2014/main" id="{DF5B27D9-E18B-42B9-956F-EADC27B5D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1154113"/>
            <a:ext cx="927100" cy="3937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4B699-069B-4F34-A76A-762D6F0DAB98}"/>
              </a:ext>
            </a:extLst>
          </p:cNvPr>
          <p:cNvSpPr/>
          <p:nvPr/>
        </p:nvSpPr>
        <p:spPr>
          <a:xfrm>
            <a:off x="1423988" y="365125"/>
            <a:ext cx="64262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Arial" charset="0"/>
              </a:rPr>
              <a:t>MIDDLE EAR (TYMPANIC CAVITY)</a:t>
            </a:r>
          </a:p>
        </p:txBody>
      </p:sp>
      <p:pic>
        <p:nvPicPr>
          <p:cNvPr id="9" name="Picture 4" descr="F66122-008-f118">
            <a:extLst>
              <a:ext uri="{FF2B5EF4-FFF2-40B4-BE49-F238E27FC236}">
                <a16:creationId xmlns:a16="http://schemas.microsoft.com/office/drawing/2014/main" id="{51709D33-1A6E-4259-AB49-AF1884C0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r="16292" b="3290"/>
          <a:stretch>
            <a:fillRect/>
          </a:stretch>
        </p:blipFill>
        <p:spPr bwMode="auto">
          <a:xfrm>
            <a:off x="4924425" y="1027113"/>
            <a:ext cx="3670300" cy="375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59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59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build="p" animBg="1"/>
      <p:bldP spid="2959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0B4F4AD8-82B7-4C2A-9966-45853189D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C62089-FBDA-4D2F-B355-CF0329E22070}" type="slidenum">
              <a:rPr lang="en-US" altLang="ar-SA" sz="1200">
                <a:latin typeface="Alba" pitchFamily="2" charset="0"/>
              </a:rPr>
              <a:pPr eaLnBrk="1" hangingPunct="1"/>
              <a:t>7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297991" name="Picture 7" descr="F66122-008-f113">
            <a:extLst>
              <a:ext uri="{FF2B5EF4-FFF2-40B4-BE49-F238E27FC236}">
                <a16:creationId xmlns:a16="http://schemas.microsoft.com/office/drawing/2014/main" id="{8B92AD05-50DA-43AA-ACB3-78866548E78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/>
          <a:stretch>
            <a:fillRect/>
          </a:stretch>
        </p:blipFill>
        <p:spPr>
          <a:xfrm>
            <a:off x="477838" y="1041400"/>
            <a:ext cx="4713287" cy="5443538"/>
          </a:xfr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986" name="Rectangle 2">
            <a:extLst>
              <a:ext uri="{FF2B5EF4-FFF2-40B4-BE49-F238E27FC236}">
                <a16:creationId xmlns:a16="http://schemas.microsoft.com/office/drawing/2014/main" id="{E50FBF6D-1444-451A-83E8-66BD4744CE1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0" y="1290638"/>
            <a:ext cx="3211513" cy="523081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268288" indent="-268288" eaLnBrk="1" hangingPunct="1">
              <a:defRPr/>
            </a:pPr>
            <a:r>
              <a:rPr lang="en-US" sz="2000" b="1" i="1" u="sng" dirty="0" err="1">
                <a:solidFill>
                  <a:srgbClr val="C00000"/>
                </a:solidFill>
              </a:rPr>
              <a:t>Anteriorly</a:t>
            </a:r>
            <a:r>
              <a:rPr lang="en-US" sz="2000" b="1" i="1" u="sng" dirty="0">
                <a:solidFill>
                  <a:srgbClr val="C00000"/>
                </a:solidFill>
              </a:rPr>
              <a:t>:</a:t>
            </a:r>
            <a:r>
              <a:rPr lang="en-US" sz="2000" b="1" u="sng" dirty="0">
                <a:solidFill>
                  <a:srgbClr val="C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000" dirty="0"/>
              <a:t>with the </a:t>
            </a:r>
            <a:r>
              <a:rPr lang="en-US" sz="2000" b="1" dirty="0">
                <a:solidFill>
                  <a:srgbClr val="0070C0"/>
                </a:solidFill>
              </a:rPr>
              <a:t>Nasopharynx</a:t>
            </a:r>
            <a:r>
              <a:rPr lang="en-US" sz="2000" dirty="0"/>
              <a:t> through the </a:t>
            </a:r>
            <a:r>
              <a:rPr lang="en-US" sz="2000" b="1" dirty="0">
                <a:solidFill>
                  <a:schemeClr val="accent1"/>
                </a:solidFill>
              </a:rPr>
              <a:t>Auditory Tube, which</a:t>
            </a:r>
            <a:r>
              <a:rPr lang="en-US" sz="2000" b="1" dirty="0"/>
              <a:t> </a:t>
            </a:r>
            <a:r>
              <a:rPr lang="en-US" sz="2000" dirty="0"/>
              <a:t>extends from the anterior wall downward, forward, and medially to the nasopharynx). </a:t>
            </a:r>
          </a:p>
          <a:p>
            <a:pPr eaLnBrk="1" hangingPunct="1">
              <a:defRPr/>
            </a:pPr>
            <a:r>
              <a:rPr lang="en-US" sz="2000" dirty="0"/>
              <a:t>The posterior 1/3</a:t>
            </a:r>
            <a:r>
              <a:rPr lang="en-US" sz="2000" baseline="30000" dirty="0"/>
              <a:t>rd</a:t>
            </a:r>
            <a:r>
              <a:rPr lang="en-US" sz="2000" dirty="0"/>
              <a:t> of the canal is bony, and its anterior  2/3rds are cartilaginous.</a:t>
            </a:r>
          </a:p>
          <a:p>
            <a:pPr eaLnBrk="1" hangingPunct="1">
              <a:defRPr/>
            </a:pPr>
            <a:r>
              <a:rPr lang="en-US" sz="2000" dirty="0"/>
              <a:t>Its function is to equalize the pressure on both sides of the ear drum.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7D2A9-DB2C-4104-92D3-111BA456C75D}"/>
              </a:ext>
            </a:extLst>
          </p:cNvPr>
          <p:cNvSpPr/>
          <p:nvPr/>
        </p:nvSpPr>
        <p:spPr>
          <a:xfrm>
            <a:off x="1765300" y="457200"/>
            <a:ext cx="5395913" cy="830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" charset="0"/>
              </a:rPr>
              <a:t>Communications of Middle Ear (Tympanic Cavity)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8533F0-3397-44EE-A0DE-28AE6D12B7C9}"/>
              </a:ext>
            </a:extLst>
          </p:cNvPr>
          <p:cNvSpPr/>
          <p:nvPr/>
        </p:nvSpPr>
        <p:spPr>
          <a:xfrm>
            <a:off x="1701800" y="5753100"/>
            <a:ext cx="1927225" cy="352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9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9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79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0A219EDB-7092-4F1C-A8E5-DF58C021E9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AFCF99-F12D-42E5-9DC1-91AD6BD0FB92}" type="slidenum">
              <a:rPr lang="en-US" altLang="ar-SA" sz="1200">
                <a:latin typeface="Alba" pitchFamily="2" charset="0"/>
              </a:rPr>
              <a:pPr eaLnBrk="1" hangingPunct="1"/>
              <a:t>8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117767" name="Picture 7" descr="F66122-008-f111a">
            <a:extLst>
              <a:ext uri="{FF2B5EF4-FFF2-40B4-BE49-F238E27FC236}">
                <a16:creationId xmlns:a16="http://schemas.microsoft.com/office/drawing/2014/main" id="{6BAB2AA5-ECC0-41FC-88FE-FEC07272CE2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7338" y="587375"/>
            <a:ext cx="5702300" cy="56975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763" name="Rectangle 3">
            <a:extLst>
              <a:ext uri="{FF2B5EF4-FFF2-40B4-BE49-F238E27FC236}">
                <a16:creationId xmlns:a16="http://schemas.microsoft.com/office/drawing/2014/main" id="{9234B18B-CF26-4411-9FFB-DA348AF2FE0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79450" y="984250"/>
            <a:ext cx="2133600" cy="4795838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3">
                <a:lumMod val="25000"/>
              </a:schemeClr>
            </a:solidFill>
          </a:ln>
        </p:spPr>
        <p:txBody>
          <a:bodyPr/>
          <a:lstStyle/>
          <a:p>
            <a:pPr marL="357188" indent="-357188" eaLnBrk="1" hangingPunct="1">
              <a:buFontTx/>
              <a:buNone/>
              <a:defRPr/>
            </a:pPr>
            <a:r>
              <a:rPr lang="en-US" sz="2800" dirty="0"/>
              <a:t>The middle ear </a:t>
            </a:r>
            <a:r>
              <a:rPr lang="en-US" dirty="0">
                <a:solidFill>
                  <a:srgbClr val="FF0000"/>
                </a:solidFill>
              </a:rPr>
              <a:t>has:</a:t>
            </a:r>
          </a:p>
          <a:p>
            <a:pPr marL="357188" indent="-357188" eaLnBrk="1" hangingPunct="1">
              <a:defRPr/>
            </a:pPr>
            <a:r>
              <a:rPr lang="en-US" b="1" dirty="0"/>
              <a:t>Roof, </a:t>
            </a:r>
          </a:p>
          <a:p>
            <a:pPr marL="357188" indent="-357188" eaLnBrk="1" hangingPunct="1">
              <a:defRPr/>
            </a:pPr>
            <a:r>
              <a:rPr lang="en-US" b="1" dirty="0"/>
              <a:t>Floor,</a:t>
            </a:r>
          </a:p>
          <a:p>
            <a:pPr marL="357188" indent="-357188" eaLnBrk="1" hangingPunct="1">
              <a:defRPr/>
            </a:pPr>
            <a:r>
              <a:rPr lang="en-US" b="1" u="sng" dirty="0"/>
              <a:t>and 4 walls</a:t>
            </a:r>
            <a:r>
              <a:rPr lang="en-US" b="1" dirty="0"/>
              <a:t>: </a:t>
            </a:r>
          </a:p>
          <a:p>
            <a:pPr marL="357188" indent="-357188" eaLnBrk="1" hangingPunct="1">
              <a:defRPr/>
            </a:pPr>
            <a:r>
              <a:rPr lang="en-US" b="1" dirty="0"/>
              <a:t>Anterior, </a:t>
            </a:r>
          </a:p>
          <a:p>
            <a:pPr marL="357188" indent="-357188" eaLnBrk="1" hangingPunct="1">
              <a:defRPr/>
            </a:pPr>
            <a:r>
              <a:rPr lang="en-US" b="1" dirty="0"/>
              <a:t>Posterior, </a:t>
            </a:r>
          </a:p>
          <a:p>
            <a:pPr marL="357188" indent="-357188" eaLnBrk="1" hangingPunct="1">
              <a:defRPr/>
            </a:pPr>
            <a:r>
              <a:rPr lang="en-US" b="1" dirty="0"/>
              <a:t>Lateral, and </a:t>
            </a:r>
          </a:p>
          <a:p>
            <a:pPr marL="357188" indent="-357188" eaLnBrk="1" hangingPunct="1">
              <a:defRPr/>
            </a:pPr>
            <a:r>
              <a:rPr lang="en-US" b="1" dirty="0"/>
              <a:t>Medial.</a:t>
            </a:r>
          </a:p>
        </p:txBody>
      </p:sp>
      <p:sp>
        <p:nvSpPr>
          <p:cNvPr id="19462" name="TextBox 8">
            <a:extLst>
              <a:ext uri="{FF2B5EF4-FFF2-40B4-BE49-F238E27FC236}">
                <a16:creationId xmlns:a16="http://schemas.microsoft.com/office/drawing/2014/main" id="{2F92ABCA-96AA-4241-B38D-B6252E49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979488"/>
            <a:ext cx="113665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Anterior</a:t>
            </a: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22283416-6027-4C9B-AAD7-043664818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1397000"/>
            <a:ext cx="1279525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Posterior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FF720532-FD96-4963-874B-B1301934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501775"/>
            <a:ext cx="160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sz="2400" b="1"/>
              <a:t>ROOF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1BD49AC3-B819-42B2-B347-DBF8F639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4206875"/>
            <a:ext cx="2266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sz="2400" b="1"/>
              <a:t>FLOOR</a:t>
            </a:r>
          </a:p>
        </p:txBody>
      </p:sp>
      <p:sp>
        <p:nvSpPr>
          <p:cNvPr id="17417" name="TextBox 9">
            <a:extLst>
              <a:ext uri="{FF2B5EF4-FFF2-40B4-BE49-F238E27FC236}">
                <a16:creationId xmlns:a16="http://schemas.microsoft.com/office/drawing/2014/main" id="{533A3736-4D29-4DE1-8106-BE925F57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563" y="2443163"/>
            <a:ext cx="120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ar-SA" sz="1800" b="1"/>
              <a:t>MEDIAL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nimBg="1"/>
      <p:bldP spid="19462" grpId="0" animBg="1"/>
      <p:bldP spid="19463" grpId="0" animBg="1"/>
      <p:bldP spid="17415" grpId="0"/>
      <p:bldP spid="17416" grpId="0"/>
      <p:bldP spid="17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31D49DE8-FD80-483E-98DF-C961FE7580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CB77AF-A008-4EEF-BD55-A2BA3FEE2A47}" type="slidenum">
              <a:rPr lang="en-US" altLang="ar-SA" sz="1200">
                <a:latin typeface="Alba" pitchFamily="2" charset="0"/>
              </a:rPr>
              <a:pPr eaLnBrk="1" hangingPunct="1"/>
              <a:t>9</a:t>
            </a:fld>
            <a:endParaRPr lang="en-US" altLang="ar-SA" sz="1200">
              <a:latin typeface="Alba" pitchFamily="2" charset="0"/>
            </a:endParaRPr>
          </a:p>
        </p:txBody>
      </p:sp>
      <p:pic>
        <p:nvPicPr>
          <p:cNvPr id="119815" name="Picture 7" descr="Untitled-10">
            <a:extLst>
              <a:ext uri="{FF2B5EF4-FFF2-40B4-BE49-F238E27FC236}">
                <a16:creationId xmlns:a16="http://schemas.microsoft.com/office/drawing/2014/main" id="{D79E251A-EDD9-4726-A228-46D82ED01CA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9900" y="584200"/>
            <a:ext cx="5654675" cy="4735513"/>
          </a:xfrm>
          <a:noFill/>
        </p:spPr>
      </p:pic>
      <p:sp>
        <p:nvSpPr>
          <p:cNvPr id="119811" name="Rectangle 3">
            <a:extLst>
              <a:ext uri="{FF2B5EF4-FFF2-40B4-BE49-F238E27FC236}">
                <a16:creationId xmlns:a16="http://schemas.microsoft.com/office/drawing/2014/main" id="{E27FBEB3-A2CF-401F-BA4D-B6D153034D4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75488" y="2011363"/>
            <a:ext cx="1636712" cy="193833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 It separates the tympanic cavity from the temporal lobe of the brain.</a:t>
            </a:r>
          </a:p>
        </p:txBody>
      </p:sp>
      <p:sp>
        <p:nvSpPr>
          <p:cNvPr id="119813" name="AutoShape 5">
            <a:extLst>
              <a:ext uri="{FF2B5EF4-FFF2-40B4-BE49-F238E27FC236}">
                <a16:creationId xmlns:a16="http://schemas.microsoft.com/office/drawing/2014/main" id="{19AEF57C-AD84-40BC-8803-8F452D4B0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431800"/>
            <a:ext cx="3317875" cy="1631950"/>
          </a:xfrm>
          <a:prstGeom prst="wedgeRectCallout">
            <a:avLst>
              <a:gd name="adj1" fmla="val -70211"/>
              <a:gd name="adj2" fmla="val 5158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Roof</a:t>
            </a:r>
            <a:r>
              <a:rPr lang="en-US" b="1" u="sng" dirty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is formed by a 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thin plate of bone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, called 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tegmen tympani,</a:t>
            </a:r>
            <a:r>
              <a:rPr lang="en-US" b="1" dirty="0">
                <a:solidFill>
                  <a:srgbClr val="FFFFFF"/>
                </a:solidFill>
                <a:latin typeface="Arial" charset="0"/>
              </a:rPr>
              <a:t> which is part of the petrous temporal  bone.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FADA0-61F1-45E3-9613-F7630D393FCF}"/>
              </a:ext>
            </a:extLst>
          </p:cNvPr>
          <p:cNvSpPr/>
          <p:nvPr/>
        </p:nvSpPr>
        <p:spPr>
          <a:xfrm>
            <a:off x="549275" y="3074988"/>
            <a:ext cx="1724025" cy="31702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Floor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formed by a thin plate of bone, which separates the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middle ear </a:t>
            </a:r>
            <a:r>
              <a:rPr lang="en-US" dirty="0">
                <a:latin typeface="Arial" charset="0"/>
              </a:rPr>
              <a:t>from </a:t>
            </a:r>
            <a:r>
              <a:rPr lang="en-US" b="1" dirty="0">
                <a:solidFill>
                  <a:srgbClr val="0070C0"/>
                </a:solidFill>
                <a:latin typeface="Arial" charset="0"/>
              </a:rPr>
              <a:t>the bulb of the internal jugular vein.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AF15E8-46B6-4324-BAB7-AA721087E726}"/>
              </a:ext>
            </a:extLst>
          </p:cNvPr>
          <p:cNvCxnSpPr/>
          <p:nvPr/>
        </p:nvCxnSpPr>
        <p:spPr>
          <a:xfrm>
            <a:off x="2024063" y="3240088"/>
            <a:ext cx="2979737" cy="25400"/>
          </a:xfrm>
          <a:prstGeom prst="straightConnector1">
            <a:avLst/>
          </a:prstGeom>
          <a:ln w="28575">
            <a:solidFill>
              <a:srgbClr val="080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nimBg="1"/>
      <p:bldP spid="119813" grpId="0" animBg="1"/>
    </p:bldLst>
  </p:timing>
</p:sld>
</file>

<file path=ppt/theme/theme1.xml><?xml version="1.0" encoding="utf-8"?>
<a:theme xmlns:a="http://schemas.openxmlformats.org/drawingml/2006/main" name="rectangle bevel">
  <a:themeElements>
    <a:clrScheme name="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4121</TotalTime>
  <Words>1526</Words>
  <Application>Microsoft Office PowerPoint</Application>
  <PresentationFormat>عرض على الشاشة (4:3)</PresentationFormat>
  <Paragraphs>196</Paragraphs>
  <Slides>30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9</vt:i4>
      </vt:variant>
      <vt:variant>
        <vt:lpstr>عناوين الشرائح</vt:lpstr>
      </vt:variant>
      <vt:variant>
        <vt:i4>30</vt:i4>
      </vt:variant>
    </vt:vector>
  </HeadingPairs>
  <TitlesOfParts>
    <vt:vector size="46" baseType="lpstr">
      <vt:lpstr>Arial</vt:lpstr>
      <vt:lpstr>Alba</vt:lpstr>
      <vt:lpstr>Algerian</vt:lpstr>
      <vt:lpstr>Comic Sans MS</vt:lpstr>
      <vt:lpstr>Times New Roman</vt:lpstr>
      <vt:lpstr>Wingdings</vt:lpstr>
      <vt:lpstr>Aharoni</vt:lpstr>
      <vt:lpstr>rectangle bevel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T H E   E A R</vt:lpstr>
      <vt:lpstr> Objectives  </vt:lpstr>
      <vt:lpstr> Objectives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Anterior wall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NERVES WITHIN MIDDLE EAR</vt:lpstr>
      <vt:lpstr>FACIAL NERVE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Blue Worx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Makarem</dc:creator>
  <cp:lastModifiedBy>ftomy naje</cp:lastModifiedBy>
  <cp:revision>119</cp:revision>
  <dcterms:created xsi:type="dcterms:W3CDTF">2005-10-24T03:45:14Z</dcterms:created>
  <dcterms:modified xsi:type="dcterms:W3CDTF">2018-09-15T15:59:43Z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ar">
    <vt:lpwstr>prof.makarem</vt:lpwstr>
  </property>
</Properties>
</file>