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removePersonalInfoOnSave="1" saveSubsetFonts="1">
  <p:sldMasterIdLst>
    <p:sldMasterId id="2147483763" r:id="rId1"/>
  </p:sldMasterIdLst>
  <p:notesMasterIdLst>
    <p:notesMasterId r:id="rId23"/>
  </p:notesMasterIdLst>
  <p:handoutMasterIdLst>
    <p:handoutMasterId r:id="rId24"/>
  </p:handoutMasterIdLst>
  <p:sldIdLst>
    <p:sldId id="346" r:id="rId2"/>
    <p:sldId id="287" r:id="rId3"/>
    <p:sldId id="258" r:id="rId4"/>
    <p:sldId id="260" r:id="rId5"/>
    <p:sldId id="261" r:id="rId6"/>
    <p:sldId id="264" r:id="rId7"/>
    <p:sldId id="262" r:id="rId8"/>
    <p:sldId id="363" r:id="rId9"/>
    <p:sldId id="366" r:id="rId10"/>
    <p:sldId id="365" r:id="rId11"/>
    <p:sldId id="357" r:id="rId12"/>
    <p:sldId id="368" r:id="rId13"/>
    <p:sldId id="265" r:id="rId14"/>
    <p:sldId id="352" r:id="rId15"/>
    <p:sldId id="355" r:id="rId16"/>
    <p:sldId id="351" r:id="rId17"/>
    <p:sldId id="358" r:id="rId18"/>
    <p:sldId id="370" r:id="rId19"/>
    <p:sldId id="372" r:id="rId20"/>
    <p:sldId id="371" r:id="rId21"/>
    <p:sldId id="374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3258"/>
    <a:srgbClr val="2F74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96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6ACE35B-BA96-4B72-B646-4DFE995D0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44A3C794-000B-4765-9362-D9C16FB0349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6DB188A6-2491-4E64-A24B-807011F67DB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BA2CE5BF-7425-48E6-83E2-96705883AF6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anose="02020603050405020304" pitchFamily="18" charset="0"/>
              </a:defRPr>
            </a:lvl1pPr>
          </a:lstStyle>
          <a:p>
            <a:fld id="{62B87EAD-DBBB-48BE-930D-3C7C1E343890}" type="slidenum">
              <a:rPr lang="ar-SA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670897E-A352-4E00-94BA-58336D6DDD1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A4078B9-1593-4329-9EF9-2E2CF4D5A74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63DF677A-9349-4EB5-8AC5-55951BBC249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862BC167-82D9-4AAF-9708-F0373BD401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noProof="0"/>
              <a:t>انقر لتحرير أنماط النص الرئيسي</a:t>
            </a:r>
            <a:endParaRPr lang="en-US" noProof="0"/>
          </a:p>
          <a:p>
            <a:pPr lvl="1"/>
            <a:r>
              <a:rPr lang="ar-SA" noProof="0"/>
              <a:t>المستوى الثاني</a:t>
            </a:r>
            <a:endParaRPr lang="en-US" noProof="0"/>
          </a:p>
          <a:p>
            <a:pPr lvl="2"/>
            <a:r>
              <a:rPr lang="ar-SA" noProof="0"/>
              <a:t>المستوى الثالث</a:t>
            </a:r>
            <a:endParaRPr lang="en-US" noProof="0"/>
          </a:p>
          <a:p>
            <a:pPr lvl="3"/>
            <a:r>
              <a:rPr lang="ar-SA" noProof="0"/>
              <a:t>المستوى الرابع</a:t>
            </a:r>
            <a:endParaRPr lang="en-US" noProof="0"/>
          </a:p>
          <a:p>
            <a:pPr lvl="4"/>
            <a:r>
              <a:rPr lang="ar-SA" noProof="0"/>
              <a:t>المستوى الخامس</a:t>
            </a:r>
            <a:endParaRPr lang="en-US" noProof="0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6D8E7C44-BB6F-49F5-8EAE-5E942FC0A40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D70D635B-1D5A-49CC-B1DA-E163F68EFE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anose="02020603050405020304" pitchFamily="18" charset="0"/>
              </a:defRPr>
            </a:lvl1pPr>
          </a:lstStyle>
          <a:p>
            <a:fld id="{6E3CA635-2776-4122-80EB-1B35B16444CB}" type="slidenum">
              <a:rPr lang="ar-SA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90911350-102D-4FF5-AAAB-845EF90C68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812021-EBED-4474-BF51-6A398B484D37}" type="slidenum">
              <a:rPr lang="en-US" altLang="ar-SA">
                <a:latin typeface="Times New Roman" panose="02020603050405020304" pitchFamily="18" charset="0"/>
              </a:rPr>
              <a:pPr eaLnBrk="1" hangingPunct="1"/>
              <a:t>8</a:t>
            </a:fld>
            <a:endParaRPr lang="en-US" altLang="ar-SA">
              <a:latin typeface="Times New Roman" panose="02020603050405020304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F41D6DC1-2546-4141-82F7-12D5DF8FDB9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06C29FD0-AB15-4E79-A27D-BD935A516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585EDA12-9FA1-43D4-B90E-463217F9F7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6BECDD-2E03-42EB-8C52-6687A4D81D91}" type="slidenum">
              <a:rPr lang="en-US" altLang="ar-SA">
                <a:latin typeface="Times New Roman" panose="02020603050405020304" pitchFamily="18" charset="0"/>
              </a:rPr>
              <a:pPr eaLnBrk="1" hangingPunct="1"/>
              <a:t>12</a:t>
            </a:fld>
            <a:endParaRPr lang="en-US" altLang="ar-SA">
              <a:latin typeface="Times New Roman" panose="02020603050405020304" pitchFamily="18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887F742C-FE49-45F3-ABB6-E65BFB474D7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B4DA9DA3-D283-4EBB-8ECF-416C8056BA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156EE9F4-EAF0-4B43-93D4-CBA0243635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E0B1AA5-ABBB-4A61-9777-3DCEA85259B7}" type="slidenum">
              <a:rPr lang="en-US" altLang="ar-SA">
                <a:latin typeface="Times New Roman" panose="02020603050405020304" pitchFamily="18" charset="0"/>
              </a:rPr>
              <a:pPr eaLnBrk="1" hangingPunct="1"/>
              <a:t>15</a:t>
            </a:fld>
            <a:endParaRPr lang="en-US" altLang="ar-SA">
              <a:latin typeface="Times New Roman" panose="02020603050405020304" pitchFamily="18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AA50A39B-2BCB-492B-9A06-71A584F4AC8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F39C8823-3969-4E81-AC02-C44020FAC6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ar-SA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18965FA9-E78D-450D-9255-5DB9ED969B4D}"/>
              </a:ext>
            </a:extLst>
          </p:cNvPr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85A818DD-9598-47D1-8592-686AE95A291B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0">
            <a:extLst>
              <a:ext uri="{FF2B5EF4-FFF2-40B4-BE49-F238E27FC236}">
                <a16:creationId xmlns:a16="http://schemas.microsoft.com/office/drawing/2014/main" id="{2D127512-D801-4789-8BBF-5246B4598A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Footer Placeholder 17">
            <a:extLst>
              <a:ext uri="{FF2B5EF4-FFF2-40B4-BE49-F238E27FC236}">
                <a16:creationId xmlns:a16="http://schemas.microsoft.com/office/drawing/2014/main" id="{12EF307F-5B53-4E15-983D-4EA159855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r>
              <a:t>Prof. Saeed Makarem</a:t>
            </a:r>
          </a:p>
        </p:txBody>
      </p:sp>
      <p:sp>
        <p:nvSpPr>
          <p:cNvPr id="8" name="Slide Number Placeholder 28">
            <a:extLst>
              <a:ext uri="{FF2B5EF4-FFF2-40B4-BE49-F238E27FC236}">
                <a16:creationId xmlns:a16="http://schemas.microsoft.com/office/drawing/2014/main" id="{E4DDFAA9-3B21-4FD5-932D-4AE86A0BB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B16F4E4-3B31-4E58-AB14-7E9185D2F6C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95549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336450-E88C-445E-8438-64026BD0A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B45F0-F668-458B-9AAB-F71A4C5C9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5775F-3AFA-4641-A1B0-58908E7C0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B1C38-DED6-4D0D-B6E5-B4E9D15D3FA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39741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28BC0-B479-48A7-8FC7-5DD3679C43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27996-DA10-4399-AB83-42A83E0E5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DA8F3-C819-41F0-8B29-54BE05342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AF9DAADB-4DAC-40D4-AD7D-08727BB2EE8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81541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5410E-F3A9-4BEB-9F18-7DEE430FD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7655F1-ED91-4D14-B4D7-716EBD744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BA98A7-9843-4B29-AFDA-F8145711D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A5452-A99A-4C44-AE5C-0B90AA93243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73833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>
            <a:extLst>
              <a:ext uri="{FF2B5EF4-FFF2-40B4-BE49-F238E27FC236}">
                <a16:creationId xmlns:a16="http://schemas.microsoft.com/office/drawing/2014/main" id="{8CF6E001-93B4-4414-A319-3D35B56C1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1E3E8F9-11E4-4B42-BCD4-8FCD367B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15">
            <a:extLst>
              <a:ext uri="{FF2B5EF4-FFF2-40B4-BE49-F238E27FC236}">
                <a16:creationId xmlns:a16="http://schemas.microsoft.com/office/drawing/2014/main" id="{10597F69-FFD0-4E9A-BB7B-1547C8EA0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22363-EDE1-46F1-AC4D-DAAB8F4E9BE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5894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188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188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891D4-C81A-4AEF-8355-DDE8FE38ED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58D44-86E1-405F-9DBF-7044A385F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L. Tchakarov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7925D8-3452-4D79-8550-52E5BD2B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A0C1043-91CE-4D8A-87B2-6BB69697061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46589575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8407E-88A9-40CE-93DA-822D46F74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4D02D-6950-44B0-8D04-079B88C85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41721-DF84-4D26-9532-4846C69CD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C9E17-D13C-4980-A7B9-8C3DA731FB9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73457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E64CD-9DA6-47F2-B632-4B109B445F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01F71-4846-4271-B1CD-31A4C777D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59550-A8D0-46C2-8F14-19B884DDA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BF811DC8-433C-448E-A0FC-C896943848B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57289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AB37D8-3F3D-4D05-96AA-C4957EDA5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6BB530-DAEB-4A52-B467-4A61AFC33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236E3E-A00E-440B-9895-A1092C436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EE3E2-9EBC-4A64-8B2E-EA61DC4C68B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66047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063402-64CE-4215-A294-9F37298C0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900982-5978-4CCB-8258-22984B922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1BFA6E-555F-4FAE-A167-8C29B632D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20B1A-69F9-443B-9D3A-F60DBF9FD8F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26582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B512E3-6457-426B-A503-F1B459D90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5967C8-48C2-49F6-AA18-C5FBB6568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243448-E5AF-4D26-AE0F-037BEACDB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9A383-FA1C-4E33-8D80-472B41CB730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7900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5CFF4C-F976-4A33-977F-9D26E301E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7DAFCF-FA99-42C2-AE5C-BB89AA1D2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0DC84-3424-4E83-8287-B50AB8AA5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69C31-4A7B-48BC-8F55-CE647FF699B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5198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D49FA-4ACD-4216-B2AB-7EA2FC03D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BEDB90-977B-464F-BD88-8E453470D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8E69AE-3906-40E5-9C6B-CCB940784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0E4E8-5B8F-461D-A04D-A78DBBB2C14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9609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2CDB7DB7-BE2D-4673-82F7-F695705EF321}"/>
              </a:ext>
            </a:extLst>
          </p:cNvPr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61E731D-A741-4EA1-9D53-0162F768A48A}"/>
              </a:ext>
            </a:extLst>
          </p:cNvPr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30A3ED2B-CB86-4C04-8E9D-6F1F57DC4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27D8D105-4E7F-42F4-B9AA-7C9B2304C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E1266D93-D59C-4DF5-8725-BAB469B38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2D1E9-6A11-4BF5-93F7-2163F3FC2EC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076432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6BCEAC-AAF3-49F8-B9C4-D8EC4085395D}"/>
              </a:ext>
            </a:extLst>
          </p:cNvPr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6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1E22ADE4-E0F4-475B-86FC-A19859CB6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0" name="Text Placeholder 30">
            <a:extLst>
              <a:ext uri="{FF2B5EF4-FFF2-40B4-BE49-F238E27FC236}">
                <a16:creationId xmlns:a16="http://schemas.microsoft.com/office/drawing/2014/main" id="{B4DE773F-DE61-4D7A-B141-A3C94F377E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15F436B4-574B-4E8D-9BC9-5642ECA580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70856-142B-4F29-A3C9-41753D1C73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97A7B38-FBAB-4FD3-8017-5674D8C4D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A3DC92FB-AFF6-4213-9F56-14ED802BC079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  <p:sldLayoutId id="2147484315" r:id="rId12"/>
    <p:sldLayoutId id="2147484303" r:id="rId13"/>
    <p:sldLayoutId id="2147484316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82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82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82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801C879-C148-47D4-8146-5AB0F8D46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188913"/>
            <a:ext cx="6480719" cy="1439887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3200" dirty="0">
                <a:solidFill>
                  <a:srgbClr val="2F74FF"/>
                </a:solidFill>
                <a:latin typeface="Baskerville Old Face" pitchFamily="18" charset="0"/>
              </a:rPr>
              <a:t>ANATOMY OF THE NOSE</a:t>
            </a:r>
            <a:br>
              <a:rPr sz="3200" dirty="0">
                <a:solidFill>
                  <a:srgbClr val="2F74FF"/>
                </a:solidFill>
                <a:latin typeface="Baskerville Old Face" pitchFamily="18" charset="0"/>
              </a:rPr>
            </a:br>
            <a:r>
              <a:rPr sz="3200" dirty="0">
                <a:solidFill>
                  <a:srgbClr val="2F74FF"/>
                </a:solidFill>
                <a:latin typeface="Baskerville Old Face" pitchFamily="18" charset="0"/>
              </a:rPr>
              <a:t> AND </a:t>
            </a:r>
            <a:br>
              <a:rPr sz="3200" dirty="0">
                <a:solidFill>
                  <a:srgbClr val="2F74FF"/>
                </a:solidFill>
                <a:latin typeface="Baskerville Old Face" pitchFamily="18" charset="0"/>
              </a:rPr>
            </a:br>
            <a:r>
              <a:rPr sz="3200" dirty="0">
                <a:solidFill>
                  <a:srgbClr val="2F74FF"/>
                </a:solidFill>
                <a:latin typeface="Baskerville Old Face" pitchFamily="18" charset="0"/>
              </a:rPr>
              <a:t>OLFACTORY NERVE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8AD8B-B7D6-4FBD-AEFB-BC44BA33B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F6C7FE-9D9F-4E44-9F43-65849C55E195}" type="slidenum">
              <a:rPr lang="en-US" altLang="ar-SA">
                <a:solidFill>
                  <a:schemeClr val="tx2"/>
                </a:solidFill>
              </a:rPr>
              <a:pPr eaLnBrk="1" hangingPunct="1"/>
              <a:t>1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7" name="Picture 7" descr="99204F60">
            <a:extLst>
              <a:ext uri="{FF2B5EF4-FFF2-40B4-BE49-F238E27FC236}">
                <a16:creationId xmlns:a16="http://schemas.microsoft.com/office/drawing/2014/main" id="{FD4CAE8B-9577-4645-B72D-4FA8080D6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0" t="9740" r="3419" b="8595"/>
          <a:stretch>
            <a:fillRect/>
          </a:stretch>
        </p:blipFill>
        <p:spPr bwMode="auto">
          <a:xfrm>
            <a:off x="1258888" y="1773238"/>
            <a:ext cx="6199187" cy="508476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>
            <a:extLst>
              <a:ext uri="{FF2B5EF4-FFF2-40B4-BE49-F238E27FC236}">
                <a16:creationId xmlns:a16="http://schemas.microsoft.com/office/drawing/2014/main" id="{29A62126-F701-4C8A-97BA-E26DCF617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38" y="620713"/>
            <a:ext cx="3744912" cy="3786187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400" u="sng"/>
              <a:t>The mucosal lining of these sinuses </a:t>
            </a:r>
            <a:r>
              <a:rPr lang="en-US" altLang="ar-SA" sz="2400"/>
              <a:t>is continuous with that in the nose  and the throat.</a:t>
            </a:r>
          </a:p>
          <a:p>
            <a:pPr eaLnBrk="1" hangingPunct="1"/>
            <a:r>
              <a:rPr lang="en-US" altLang="ar-SA" sz="2400" u="sng"/>
              <a:t>So infection in this  area </a:t>
            </a:r>
            <a:r>
              <a:rPr lang="en-US" altLang="ar-SA" sz="2400"/>
              <a:t>tends to </a:t>
            </a:r>
            <a:r>
              <a:rPr lang="en-US" altLang="ar-SA" sz="2400" u="sng"/>
              <a:t>migrate into the sinuses causing sinusitis.</a:t>
            </a:r>
          </a:p>
          <a:p>
            <a:pPr eaLnBrk="1" hangingPunct="1"/>
            <a:endParaRPr lang="en-US" altLang="ar-SA" sz="2400"/>
          </a:p>
          <a:p>
            <a:pPr eaLnBrk="1" hangingPunct="1"/>
            <a:endParaRPr lang="en-US" altLang="ar-SA" sz="2400"/>
          </a:p>
          <a:p>
            <a:pPr eaLnBrk="1" hangingPunct="1"/>
            <a:endParaRPr lang="en-US" altLang="ar-SA" sz="240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35AEE6D-9C39-4B80-A90C-869B01EAD8B3}"/>
              </a:ext>
            </a:extLst>
          </p:cNvPr>
          <p:cNvSpPr txBox="1">
            <a:spLocks noChangeArrowheads="1"/>
          </p:cNvSpPr>
          <p:nvPr/>
        </p:nvSpPr>
        <p:spPr>
          <a:xfrm>
            <a:off x="4427538" y="3789363"/>
            <a:ext cx="3744912" cy="237648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defRPr/>
            </a:pPr>
            <a:r>
              <a:rPr lang="en-US" sz="2000" b="1" u="sng" dirty="0">
                <a:solidFill>
                  <a:srgbClr val="FF0000"/>
                </a:solidFill>
                <a:latin typeface="+mn-lt"/>
                <a:cs typeface="+mn-cs"/>
              </a:rPr>
              <a:t>Note</a:t>
            </a:r>
            <a:r>
              <a:rPr lang="en-US" sz="2000" dirty="0">
                <a:latin typeface="+mn-lt"/>
                <a:cs typeface="+mn-cs"/>
              </a:rPr>
              <a:t> : all sinuses open into the middle </a:t>
            </a:r>
            <a:r>
              <a:rPr lang="en-US" sz="2000" dirty="0" err="1">
                <a:latin typeface="+mn-lt"/>
                <a:cs typeface="+mn-cs"/>
              </a:rPr>
              <a:t>meatus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u="sng" dirty="0">
                <a:solidFill>
                  <a:srgbClr val="C00000"/>
                </a:solidFill>
                <a:latin typeface="+mn-lt"/>
                <a:cs typeface="+mn-cs"/>
              </a:rPr>
              <a:t>EXCEPT:</a:t>
            </a:r>
            <a:endParaRPr lang="en-US" sz="2000" u="sng" dirty="0">
              <a:solidFill>
                <a:srgbClr val="C00000"/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defRPr/>
            </a:pPr>
            <a:r>
              <a:rPr lang="en-US" sz="2000" b="1" u="sng" dirty="0" err="1">
                <a:solidFill>
                  <a:srgbClr val="0070C0"/>
                </a:solidFill>
                <a:latin typeface="+mn-lt"/>
                <a:cs typeface="+mn-cs"/>
              </a:rPr>
              <a:t>Sphenoidal</a:t>
            </a:r>
            <a:r>
              <a:rPr lang="en-US" sz="2000" b="1" u="sng" dirty="0">
                <a:solidFill>
                  <a:srgbClr val="0070C0"/>
                </a:solidFill>
                <a:latin typeface="+mn-lt"/>
                <a:cs typeface="+mn-cs"/>
              </a:rPr>
              <a:t> sinus : </a:t>
            </a:r>
            <a:r>
              <a:rPr lang="en-US" sz="2000" dirty="0">
                <a:latin typeface="+mn-lt"/>
                <a:cs typeface="+mn-cs"/>
              </a:rPr>
              <a:t>in </a:t>
            </a:r>
            <a:r>
              <a:rPr lang="en-US" sz="2000" dirty="0" err="1">
                <a:latin typeface="+mn-lt"/>
                <a:cs typeface="+mn-cs"/>
              </a:rPr>
              <a:t>sphenoethmoidal</a:t>
            </a:r>
            <a:r>
              <a:rPr lang="en-US" sz="2000" dirty="0">
                <a:latin typeface="+mn-lt"/>
                <a:cs typeface="+mn-cs"/>
              </a:rPr>
              <a:t> recess.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defRPr/>
            </a:pPr>
            <a:r>
              <a:rPr lang="en-US" sz="2000" b="1" u="sng" dirty="0">
                <a:solidFill>
                  <a:srgbClr val="2F74FF"/>
                </a:solidFill>
                <a:latin typeface="+mn-lt"/>
                <a:cs typeface="+mn-cs"/>
              </a:rPr>
              <a:t>Posterior </a:t>
            </a:r>
            <a:r>
              <a:rPr lang="en-US" sz="2000" b="1" u="sng" dirty="0" err="1">
                <a:solidFill>
                  <a:srgbClr val="2F74FF"/>
                </a:solidFill>
                <a:latin typeface="+mn-lt"/>
                <a:cs typeface="+mn-cs"/>
              </a:rPr>
              <a:t>ethmoidal</a:t>
            </a:r>
            <a:r>
              <a:rPr lang="en-US" sz="2000" b="1" u="sng" dirty="0">
                <a:solidFill>
                  <a:srgbClr val="2F74FF"/>
                </a:solidFill>
                <a:latin typeface="+mn-lt"/>
                <a:cs typeface="+mn-cs"/>
              </a:rPr>
              <a:t> sinus : </a:t>
            </a:r>
            <a:r>
              <a:rPr lang="en-US" sz="2000" dirty="0">
                <a:latin typeface="+mn-lt"/>
                <a:cs typeface="+mn-cs"/>
              </a:rPr>
              <a:t>in superior </a:t>
            </a:r>
            <a:r>
              <a:rPr lang="en-US" sz="2000" dirty="0" err="1">
                <a:latin typeface="+mn-lt"/>
                <a:cs typeface="+mn-cs"/>
              </a:rPr>
              <a:t>meatus</a:t>
            </a:r>
            <a:r>
              <a:rPr lang="en-US" sz="2000" dirty="0">
                <a:latin typeface="+mn-lt"/>
                <a:cs typeface="+mn-cs"/>
              </a:rPr>
              <a:t>. </a:t>
            </a:r>
          </a:p>
        </p:txBody>
      </p:sp>
      <p:pic>
        <p:nvPicPr>
          <p:cNvPr id="7" name="Picture 7" descr="File0277">
            <a:extLst>
              <a:ext uri="{FF2B5EF4-FFF2-40B4-BE49-F238E27FC236}">
                <a16:creationId xmlns:a16="http://schemas.microsoft.com/office/drawing/2014/main" id="{3BA839D7-70B0-4BF7-AAC3-2DD00D5D3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6" r="5885" b="3758"/>
          <a:stretch>
            <a:fillRect/>
          </a:stretch>
        </p:blipFill>
        <p:spPr bwMode="auto">
          <a:xfrm>
            <a:off x="250825" y="1196975"/>
            <a:ext cx="4033838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AAA176A3-FFA1-453B-BA2D-8C191110C2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528" y="188640"/>
            <a:ext cx="3816424" cy="648072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rgbClr val="2F74FF"/>
                </a:solidFill>
              </a:rPr>
              <a:t>Nasal mucosa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C73F819-619E-48C4-8492-CE3C0F89B1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4143375" cy="57419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lvl="1" eaLnBrk="1" hangingPunct="1">
              <a:buFont typeface="Wingdings 2" pitchFamily="18" charset="2"/>
              <a:buChar char=""/>
              <a:defRPr/>
            </a:pPr>
            <a:r>
              <a:rPr lang="en-US" sz="2400" b="1" u="sng" dirty="0">
                <a:solidFill>
                  <a:srgbClr val="CC00CC"/>
                </a:solidFill>
              </a:rPr>
              <a:t>Olfactory </a:t>
            </a:r>
            <a:r>
              <a:rPr lang="en-US" sz="2400" b="1" dirty="0">
                <a:solidFill>
                  <a:srgbClr val="CC00CC"/>
                </a:solidFill>
              </a:rPr>
              <a:t>: </a:t>
            </a:r>
          </a:p>
          <a:p>
            <a:pPr lvl="1" eaLnBrk="1" hangingPunct="1">
              <a:buFont typeface="Wingdings 2" pitchFamily="18" charset="2"/>
              <a:buChar char=""/>
              <a:defRPr/>
            </a:pPr>
            <a:r>
              <a:rPr lang="en-US" sz="2400" b="1" dirty="0"/>
              <a:t>It is </a:t>
            </a:r>
            <a:r>
              <a:rPr lang="en-US" sz="2400" b="1" u="sng" dirty="0"/>
              <a:t>delicate</a:t>
            </a:r>
            <a:r>
              <a:rPr lang="en-US" sz="2400" b="1" dirty="0"/>
              <a:t> and contains olfactory nerve cells.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dirty="0"/>
              <a:t>It is present in </a:t>
            </a:r>
            <a:r>
              <a:rPr lang="en-US" sz="2400" b="1" u="sng" dirty="0"/>
              <a:t>the upper part of nasal cavity</a:t>
            </a:r>
            <a:r>
              <a:rPr lang="en-US" sz="2400" b="1" dirty="0"/>
              <a:t>:</a:t>
            </a:r>
            <a:r>
              <a:rPr lang="en-US" sz="2400" b="1" u="sng" dirty="0"/>
              <a:t> 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0000"/>
                </a:solidFill>
              </a:rPr>
              <a:t>Roof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3300"/>
                </a:solidFill>
              </a:rPr>
              <a:t>On the lateral wall</a:t>
            </a:r>
            <a:r>
              <a:rPr lang="en-US" sz="2400" b="1" dirty="0"/>
              <a:t>, it lines the upper surface of the </a:t>
            </a:r>
            <a:r>
              <a:rPr lang="en-US" sz="2400" b="1" u="sng" dirty="0"/>
              <a:t>superior concha </a:t>
            </a:r>
            <a:r>
              <a:rPr lang="en-US" sz="2400" b="1" dirty="0"/>
              <a:t>and the </a:t>
            </a:r>
            <a:r>
              <a:rPr lang="en-US" sz="2400" b="1" u="sng" dirty="0" err="1"/>
              <a:t>sphenoethmoidal</a:t>
            </a:r>
            <a:r>
              <a:rPr lang="en-US" sz="2400" b="1" u="sng" dirty="0"/>
              <a:t> recess.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u="sng" dirty="0">
                <a:solidFill>
                  <a:srgbClr val="FF0000"/>
                </a:solidFill>
              </a:rPr>
              <a:t>On the medial wall</a:t>
            </a:r>
            <a:r>
              <a:rPr lang="en-US" sz="2400" b="1" dirty="0"/>
              <a:t>, it lines the </a:t>
            </a:r>
            <a:r>
              <a:rPr lang="en-US" sz="2400" b="1" u="sng" dirty="0"/>
              <a:t>superior part </a:t>
            </a:r>
            <a:r>
              <a:rPr lang="en-US" sz="2400" b="1" dirty="0"/>
              <a:t>of the nasal septum.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sz="2000" b="1" dirty="0"/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sz="2800" b="1" dirty="0">
              <a:solidFill>
                <a:srgbClr val="FF33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CCAE20-F440-4C4B-8BC9-A8097B69A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CFA81D6-F3EB-4596-B221-C7E0178E9213}" type="slidenum">
              <a:rPr lang="en-US" altLang="ar-SA">
                <a:solidFill>
                  <a:schemeClr val="tx2"/>
                </a:solidFill>
              </a:rPr>
              <a:pPr eaLnBrk="1" hangingPunct="1"/>
              <a:t>11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25605" name="Picture 4" descr="F0929065">
            <a:extLst>
              <a:ext uri="{FF2B5EF4-FFF2-40B4-BE49-F238E27FC236}">
                <a16:creationId xmlns:a16="http://schemas.microsoft.com/office/drawing/2014/main" id="{E708348B-3049-46BB-AEA1-75D6AE7B3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6" t="4539" r="2654" b="5450"/>
          <a:stretch>
            <a:fillRect/>
          </a:stretch>
        </p:blipFill>
        <p:spPr bwMode="auto">
          <a:xfrm>
            <a:off x="4140200" y="3860800"/>
            <a:ext cx="4608513" cy="32400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4" descr="F0929065">
            <a:extLst>
              <a:ext uri="{FF2B5EF4-FFF2-40B4-BE49-F238E27FC236}">
                <a16:creationId xmlns:a16="http://schemas.microsoft.com/office/drawing/2014/main" id="{1A2905CE-2F54-4AEF-80E3-841FBBB23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" t="4539" r="44954" b="5450"/>
          <a:stretch>
            <a:fillRect/>
          </a:stretch>
        </p:blipFill>
        <p:spPr bwMode="auto">
          <a:xfrm>
            <a:off x="4368800" y="476250"/>
            <a:ext cx="4681538" cy="3168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56D468B-077E-408E-AF02-4515215EBC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6551612" cy="575791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rgbClr val="C00000"/>
                </a:solidFill>
                <a:cs typeface="Aharoni" pitchFamily="2" charset="-79"/>
              </a:rPr>
              <a:t>RESPIRATORY MUCOSA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34C70F4C-E004-4709-95C1-6A16E451925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4508500"/>
            <a:ext cx="8424863" cy="2349500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b="1" dirty="0"/>
              <a:t>It is </a:t>
            </a:r>
            <a:r>
              <a:rPr lang="en-US" b="1" u="sng" dirty="0"/>
              <a:t>thick,</a:t>
            </a:r>
            <a:r>
              <a:rPr lang="en-US" b="1" dirty="0"/>
              <a:t> ciliated, highly vascular and contains mucous glands &amp; goblet cells</a:t>
            </a:r>
            <a:endParaRPr lang="en-US" dirty="0"/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dirty="0"/>
              <a:t>It lines the </a:t>
            </a:r>
            <a:r>
              <a:rPr lang="en-US" b="1" dirty="0">
                <a:solidFill>
                  <a:srgbClr val="FF0000"/>
                </a:solidFill>
              </a:rPr>
              <a:t>lower part </a:t>
            </a:r>
            <a:r>
              <a:rPr lang="en-US" dirty="0"/>
              <a:t>of the nasal cavity </a:t>
            </a:r>
            <a:r>
              <a:rPr lang="en-US" b="1" dirty="0"/>
              <a:t>(from </a:t>
            </a:r>
            <a:r>
              <a:rPr lang="en-US" b="1" u="sng" dirty="0">
                <a:solidFill>
                  <a:srgbClr val="C00000"/>
                </a:solidFill>
              </a:rPr>
              <a:t>skin of vestibule </a:t>
            </a:r>
            <a:r>
              <a:rPr lang="en-US" b="1" dirty="0"/>
              <a:t>to the superior </a:t>
            </a:r>
            <a:r>
              <a:rPr lang="en-US" b="1" dirty="0" err="1"/>
              <a:t>concha</a:t>
            </a:r>
            <a:r>
              <a:rPr lang="en-US" b="1" dirty="0"/>
              <a:t>).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/>
              <a:t>It functions to </a:t>
            </a:r>
            <a:r>
              <a:rPr lang="en-US" u="sng" dirty="0"/>
              <a:t>moisten</a:t>
            </a:r>
            <a:r>
              <a:rPr lang="en-US" dirty="0"/>
              <a:t>, </a:t>
            </a:r>
            <a:r>
              <a:rPr lang="en-US" u="sng" dirty="0"/>
              <a:t>clean</a:t>
            </a:r>
            <a:r>
              <a:rPr lang="en-US" dirty="0"/>
              <a:t> and </a:t>
            </a:r>
            <a:r>
              <a:rPr lang="en-US" u="sng" dirty="0"/>
              <a:t>warm</a:t>
            </a:r>
            <a:r>
              <a:rPr lang="en-US" dirty="0"/>
              <a:t> the inspired air.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/>
              <a:t>The air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is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moistened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/>
              <a:t>by the secretion of numerous serous glands.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/>
              <a:t>It is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cleaned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/>
              <a:t>by the removal of the dust particles by the ciliary action of the columnar ciliated epithelium that covers the mucosa.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/>
              <a:t>The air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is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warmed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/>
              <a:t>by a </a:t>
            </a:r>
            <a:r>
              <a:rPr lang="en-US" b="1" i="1" dirty="0">
                <a:solidFill>
                  <a:srgbClr val="0070C0"/>
                </a:solidFill>
              </a:rPr>
              <a:t>submucous venous plexus</a:t>
            </a:r>
            <a:r>
              <a:rPr lang="en-US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26628" name="Slide Number Placeholder 6">
            <a:extLst>
              <a:ext uri="{FF2B5EF4-FFF2-40B4-BE49-F238E27FC236}">
                <a16:creationId xmlns:a16="http://schemas.microsoft.com/office/drawing/2014/main" id="{539B7ABF-19D3-4A45-98FD-CB6792B8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CB68CB-3CE5-41B9-8F70-0F24C738489C}" type="slidenum">
              <a:rPr lang="en-US" altLang="ar-SA">
                <a:solidFill>
                  <a:schemeClr val="tx2"/>
                </a:solidFill>
              </a:rPr>
              <a:pPr eaLnBrk="1" hangingPunct="1"/>
              <a:t>12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6" name="Picture 7" descr="9347834A">
            <a:extLst>
              <a:ext uri="{FF2B5EF4-FFF2-40B4-BE49-F238E27FC236}">
                <a16:creationId xmlns:a16="http://schemas.microsoft.com/office/drawing/2014/main" id="{F0821E9C-B9A9-4C19-88B5-7312204FA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" t="6818" r="3040" b="4546"/>
          <a:stretch>
            <a:fillRect/>
          </a:stretch>
        </p:blipFill>
        <p:spPr bwMode="auto">
          <a:xfrm>
            <a:off x="395288" y="836613"/>
            <a:ext cx="7632700" cy="3600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EEF62D13-C883-425D-AFA1-DEF75564AE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67944" y="692696"/>
            <a:ext cx="3960440" cy="648742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</a:rPr>
              <a:t>Nerve supply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42B2D1-5F58-4FB5-8623-CA951F2F918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50825" y="260350"/>
            <a:ext cx="3168650" cy="6597650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/>
              <a:t>The </a:t>
            </a:r>
            <a:r>
              <a:rPr lang="en-US" sz="2300" b="1" dirty="0"/>
              <a:t>nerves of </a:t>
            </a:r>
            <a:r>
              <a:rPr lang="en-US" sz="2300" b="1" u="sng" dirty="0">
                <a:solidFill>
                  <a:srgbClr val="0070C0"/>
                </a:solidFill>
              </a:rPr>
              <a:t>General Sensation</a:t>
            </a:r>
            <a:r>
              <a:rPr lang="en-US" sz="2300" u="sng" dirty="0">
                <a:solidFill>
                  <a:srgbClr val="0070C0"/>
                </a:solidFill>
              </a:rPr>
              <a:t> </a:t>
            </a:r>
            <a:r>
              <a:rPr lang="en-US" sz="2300" dirty="0"/>
              <a:t>are derived from the </a:t>
            </a:r>
            <a:r>
              <a:rPr lang="en-US" sz="2300" b="1" dirty="0">
                <a:solidFill>
                  <a:srgbClr val="7030A0"/>
                </a:solidFill>
              </a:rPr>
              <a:t>Ophthalmic</a:t>
            </a:r>
            <a:r>
              <a:rPr lang="en-US" sz="2300" dirty="0">
                <a:solidFill>
                  <a:srgbClr val="7030A0"/>
                </a:solidFill>
              </a:rPr>
              <a:t> &amp; </a:t>
            </a:r>
            <a:r>
              <a:rPr lang="en-US" sz="2300" b="1" dirty="0">
                <a:solidFill>
                  <a:srgbClr val="7030A0"/>
                </a:solidFill>
              </a:rPr>
              <a:t>Maxillary</a:t>
            </a:r>
            <a:r>
              <a:rPr lang="en-US" sz="2300" dirty="0">
                <a:solidFill>
                  <a:srgbClr val="7030A0"/>
                </a:solidFill>
              </a:rPr>
              <a:t> </a:t>
            </a:r>
            <a:r>
              <a:rPr lang="en-US" sz="2300" dirty="0"/>
              <a:t>divisions of  </a:t>
            </a:r>
            <a:r>
              <a:rPr lang="en-US" sz="2300" b="1" i="1" dirty="0"/>
              <a:t>trigeminal nerve</a:t>
            </a:r>
            <a:r>
              <a:rPr lang="en-US" sz="2300" dirty="0"/>
              <a:t>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>
                <a:solidFill>
                  <a:srgbClr val="0070C0"/>
                </a:solidFill>
              </a:rPr>
              <a:t>The </a:t>
            </a:r>
            <a:r>
              <a:rPr lang="en-US" sz="2300" b="1" i="1" dirty="0">
                <a:solidFill>
                  <a:srgbClr val="0070C0"/>
                </a:solidFill>
              </a:rPr>
              <a:t>anterior part is supplied by:</a:t>
            </a:r>
            <a:r>
              <a:rPr lang="en-US" sz="2300" dirty="0">
                <a:solidFill>
                  <a:srgbClr val="0070C0"/>
                </a:solidFill>
              </a:rPr>
              <a:t>  </a:t>
            </a:r>
            <a:r>
              <a:rPr lang="en-US" sz="2300" b="1" dirty="0">
                <a:solidFill>
                  <a:srgbClr val="C00000"/>
                </a:solidFill>
              </a:rPr>
              <a:t>Anterior </a:t>
            </a:r>
            <a:r>
              <a:rPr lang="en-US" sz="2300" b="1" dirty="0" err="1">
                <a:solidFill>
                  <a:srgbClr val="C00000"/>
                </a:solidFill>
              </a:rPr>
              <a:t>Ethmoidal</a:t>
            </a:r>
            <a:r>
              <a:rPr lang="en-US" sz="2300" b="1" dirty="0">
                <a:solidFill>
                  <a:srgbClr val="C00000"/>
                </a:solidFill>
              </a:rPr>
              <a:t> nerve</a:t>
            </a:r>
            <a:r>
              <a:rPr lang="en-US" sz="2300" dirty="0">
                <a:solidFill>
                  <a:srgbClr val="C00000"/>
                </a:solidFill>
              </a:rPr>
              <a:t>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>
                <a:solidFill>
                  <a:srgbClr val="2F74FF"/>
                </a:solidFill>
              </a:rPr>
              <a:t>The </a:t>
            </a:r>
            <a:r>
              <a:rPr lang="en-US" sz="2300" b="1" i="1" dirty="0">
                <a:solidFill>
                  <a:srgbClr val="2F74FF"/>
                </a:solidFill>
              </a:rPr>
              <a:t>posterior part is supplied by </a:t>
            </a:r>
            <a:r>
              <a:rPr lang="en-US" sz="2300" b="1" i="1" dirty="0"/>
              <a:t>branches</a:t>
            </a:r>
            <a:r>
              <a:rPr lang="en-US" sz="2300" dirty="0"/>
              <a:t> of the </a:t>
            </a:r>
            <a:r>
              <a:rPr lang="en-US" sz="2300" b="1" dirty="0" err="1">
                <a:solidFill>
                  <a:srgbClr val="C00000"/>
                </a:solidFill>
              </a:rPr>
              <a:t>pterygopalatine</a:t>
            </a:r>
            <a:r>
              <a:rPr lang="en-US" sz="2300" b="1" dirty="0">
                <a:solidFill>
                  <a:srgbClr val="C00000"/>
                </a:solidFill>
              </a:rPr>
              <a:t> ganglion</a:t>
            </a:r>
            <a:r>
              <a:rPr lang="en-US" sz="2300" dirty="0">
                <a:solidFill>
                  <a:srgbClr val="C00000"/>
                </a:solidFill>
              </a:rPr>
              <a:t>: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1-</a:t>
            </a:r>
            <a:r>
              <a:rPr lang="en-US" sz="2300" b="1" i="1" dirty="0">
                <a:solidFill>
                  <a:schemeClr val="accent2">
                    <a:lumMod val="75000"/>
                  </a:schemeClr>
                </a:solidFill>
              </a:rPr>
              <a:t>Nasopalatine,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b="1" i="1" dirty="0">
                <a:solidFill>
                  <a:schemeClr val="accent2">
                    <a:lumMod val="75000"/>
                  </a:schemeClr>
                </a:solidFill>
              </a:rPr>
              <a:t> 2- Nasal, and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b="1" i="1" dirty="0">
                <a:solidFill>
                  <a:schemeClr val="accent2">
                    <a:lumMod val="75000"/>
                  </a:schemeClr>
                </a:solidFill>
              </a:rPr>
              <a:t> 3- Palatine</a:t>
            </a:r>
            <a:endParaRPr lang="en-US" sz="23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7654" name="Picture 10" descr="F66122-008-f232">
            <a:extLst>
              <a:ext uri="{FF2B5EF4-FFF2-40B4-BE49-F238E27FC236}">
                <a16:creationId xmlns:a16="http://schemas.microsoft.com/office/drawing/2014/main" id="{FEC33EFD-9364-4472-816F-420EF9499C2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3" b="4807"/>
          <a:stretch>
            <a:fillRect/>
          </a:stretch>
        </p:blipFill>
        <p:spPr>
          <a:xfrm>
            <a:off x="3492500" y="1844675"/>
            <a:ext cx="5472113" cy="3887788"/>
          </a:xfrm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F3C1C8-1277-4D23-BA25-A339EC258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DCB3046-1289-43A5-94B0-3F2BE6803A1B}" type="slidenum">
              <a:rPr lang="en-US" altLang="ar-SA">
                <a:solidFill>
                  <a:schemeClr val="tx2"/>
                </a:solidFill>
              </a:rPr>
              <a:pPr eaLnBrk="1" hangingPunct="1"/>
              <a:t>13</a:t>
            </a:fld>
            <a:endParaRPr lang="en-US" altLang="ar-SA">
              <a:solidFill>
                <a:schemeClr val="tx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C54D70-C6A0-402E-903B-54D2CE84922E}"/>
              </a:ext>
            </a:extLst>
          </p:cNvPr>
          <p:cNvSpPr/>
          <p:nvPr/>
        </p:nvSpPr>
        <p:spPr>
          <a:xfrm>
            <a:off x="7451725" y="5445125"/>
            <a:ext cx="936625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564778-0EC6-484D-8259-6EB35EAC9E3C}"/>
              </a:ext>
            </a:extLst>
          </p:cNvPr>
          <p:cNvSpPr/>
          <p:nvPr/>
        </p:nvSpPr>
        <p:spPr>
          <a:xfrm>
            <a:off x="3635375" y="2781300"/>
            <a:ext cx="576263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DED8A50-762C-40A9-8BDF-E2585DCBBF23}"/>
              </a:ext>
            </a:extLst>
          </p:cNvPr>
          <p:cNvSpPr/>
          <p:nvPr/>
        </p:nvSpPr>
        <p:spPr>
          <a:xfrm>
            <a:off x="4787900" y="1989138"/>
            <a:ext cx="1008063" cy="215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3C3C7-BA0E-4115-9468-B55184EA1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0"/>
            <a:ext cx="3456384" cy="1268760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C00000"/>
                </a:solidFill>
              </a:rPr>
              <a:t>SPECIAL SENSATION Olfactory NERVE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1EA399-110B-4680-B53F-79B843893F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12875"/>
            <a:ext cx="3995738" cy="544512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dirty="0">
                <a:solidFill>
                  <a:srgbClr val="C00000"/>
                </a:solidFill>
              </a:rPr>
              <a:t>Olfactory pathway:</a:t>
            </a:r>
            <a:endParaRPr lang="en-US" sz="2400" b="1" u="sng" dirty="0">
              <a:solidFill>
                <a:srgbClr val="2F74FF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2F74FF"/>
                </a:solidFill>
              </a:rPr>
              <a:t>1</a:t>
            </a:r>
            <a:r>
              <a:rPr lang="en-US" sz="2400" b="1" u="sng" baseline="30000" dirty="0">
                <a:solidFill>
                  <a:srgbClr val="2F74FF"/>
                </a:solidFill>
              </a:rPr>
              <a:t>st</a:t>
            </a:r>
            <a:r>
              <a:rPr lang="en-US" sz="2400" b="1" u="sng" dirty="0">
                <a:solidFill>
                  <a:srgbClr val="2F74FF"/>
                </a:solidFill>
              </a:rPr>
              <a:t> neurone:</a:t>
            </a:r>
            <a:endParaRPr lang="en-US" sz="2400" dirty="0">
              <a:solidFill>
                <a:srgbClr val="2F74FF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dirty="0"/>
              <a:t>Olfactory receptors are specialized, </a:t>
            </a:r>
            <a:r>
              <a:rPr lang="en-US" sz="24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ciliated</a:t>
            </a:r>
            <a:r>
              <a:rPr lang="en-US" sz="240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b="1" dirty="0">
                <a:solidFill>
                  <a:srgbClr val="CC00CC"/>
                </a:solidFill>
              </a:rPr>
              <a:t>nerve cells </a:t>
            </a:r>
            <a:r>
              <a:rPr lang="en-US" sz="2400" dirty="0"/>
              <a:t>that lie in the olfactory epithelium.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u="sng" dirty="0"/>
              <a:t>The axons </a:t>
            </a:r>
            <a:r>
              <a:rPr lang="en-US" sz="2400" dirty="0"/>
              <a:t>of these bipolar cells 12-20 fibers form </a:t>
            </a:r>
            <a:r>
              <a:rPr lang="en-US" sz="2400" u="sng" dirty="0"/>
              <a:t>the true olfactory nerve fibers.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dirty="0">
                <a:solidFill>
                  <a:srgbClr val="0070C0"/>
                </a:solidFill>
              </a:rPr>
              <a:t>Which passes </a:t>
            </a:r>
            <a:r>
              <a:rPr lang="en-US" sz="2400" dirty="0"/>
              <a:t>through the </a:t>
            </a:r>
            <a:r>
              <a:rPr lang="en-US" sz="2400" u="sng" dirty="0"/>
              <a:t>cribriform plate</a:t>
            </a:r>
            <a:r>
              <a:rPr lang="en-US" sz="2400" dirty="0"/>
              <a:t> </a:t>
            </a:r>
            <a:r>
              <a:rPr lang="en-US" sz="2400" u="sng" dirty="0"/>
              <a:t>of ethmoid.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u="sng" dirty="0"/>
              <a:t>They join the </a:t>
            </a:r>
            <a:r>
              <a:rPr lang="en-US" sz="2400" b="1" u="sng" dirty="0">
                <a:solidFill>
                  <a:srgbClr val="C00000"/>
                </a:solidFill>
              </a:rPr>
              <a:t>olfactory bulb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87C61F-33A4-49FC-8335-32E026253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C04BB5-78DD-4A3B-833D-E9A808B077C7}" type="slidenum">
              <a:rPr lang="en-US" altLang="ar-SA">
                <a:solidFill>
                  <a:schemeClr val="tx2"/>
                </a:solidFill>
              </a:rPr>
              <a:pPr eaLnBrk="1" hangingPunct="1"/>
              <a:t>14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6" name="Content Placeholder 5" descr="3">
            <a:extLst>
              <a:ext uri="{FF2B5EF4-FFF2-40B4-BE49-F238E27FC236}">
                <a16:creationId xmlns:a16="http://schemas.microsoft.com/office/drawing/2014/main" id="{E8AD4681-BC0C-4224-A074-F03D0F4DC66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188913"/>
            <a:ext cx="4968875" cy="6192837"/>
          </a:xfrm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62BD7E0-4EDF-40A8-ABDC-0ABBE2C0D521}"/>
              </a:ext>
            </a:extLst>
          </p:cNvPr>
          <p:cNvSpPr/>
          <p:nvPr/>
        </p:nvSpPr>
        <p:spPr>
          <a:xfrm>
            <a:off x="7812088" y="3860800"/>
            <a:ext cx="792162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C0D2CC3-4AC0-4564-9FDA-2C38715CA114}"/>
              </a:ext>
            </a:extLst>
          </p:cNvPr>
          <p:cNvCxnSpPr/>
          <p:nvPr/>
        </p:nvCxnSpPr>
        <p:spPr>
          <a:xfrm rot="10800000" flipV="1">
            <a:off x="6659563" y="260350"/>
            <a:ext cx="649287" cy="5762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175E64C-E1CA-43DF-BBE1-D5CDAAF76B79}"/>
              </a:ext>
            </a:extLst>
          </p:cNvPr>
          <p:cNvSpPr/>
          <p:nvPr/>
        </p:nvSpPr>
        <p:spPr>
          <a:xfrm>
            <a:off x="7812088" y="1989138"/>
            <a:ext cx="863600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6">
            <a:extLst>
              <a:ext uri="{FF2B5EF4-FFF2-40B4-BE49-F238E27FC236}">
                <a16:creationId xmlns:a16="http://schemas.microsoft.com/office/drawing/2014/main" id="{486D38E8-81CF-43B0-87BD-AAD18E027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5307B91-6612-4A99-8233-D076FE3031E4}" type="slidenum">
              <a:rPr lang="en-US" altLang="ar-SA">
                <a:solidFill>
                  <a:schemeClr val="tx2"/>
                </a:solidFill>
              </a:rPr>
              <a:pPr eaLnBrk="1" hangingPunct="1"/>
              <a:t>15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189452" name="Picture 12" descr="6">
            <a:extLst>
              <a:ext uri="{FF2B5EF4-FFF2-40B4-BE49-F238E27FC236}">
                <a16:creationId xmlns:a16="http://schemas.microsoft.com/office/drawing/2014/main" id="{C0BEB4BE-DBBF-4ACC-8445-4653C2FD3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4701" r="6851" b="38531"/>
          <a:stretch>
            <a:fillRect/>
          </a:stretch>
        </p:blipFill>
        <p:spPr bwMode="auto">
          <a:xfrm>
            <a:off x="4427538" y="549275"/>
            <a:ext cx="3584575" cy="5438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B9E69E4-153C-4FC5-B4D4-1F82F533E8E5}"/>
              </a:ext>
            </a:extLst>
          </p:cNvPr>
          <p:cNvSpPr/>
          <p:nvPr/>
        </p:nvSpPr>
        <p:spPr>
          <a:xfrm>
            <a:off x="0" y="0"/>
            <a:ext cx="4103688" cy="30464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>
                <a:solidFill>
                  <a:srgbClr val="0070C0"/>
                </a:solidFill>
                <a:cs typeface="Arial" charset="0"/>
              </a:rPr>
              <a:t>Preliminary processing</a:t>
            </a:r>
            <a:r>
              <a:rPr lang="en-US" sz="24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2400" i="1" dirty="0">
                <a:solidFill>
                  <a:srgbClr val="0070C0"/>
                </a:solidFill>
                <a:cs typeface="Arial" charset="0"/>
              </a:rPr>
              <a:t>of olfactory information</a:t>
            </a:r>
            <a:r>
              <a:rPr lang="en-US" sz="2400" dirty="0">
                <a:solidFill>
                  <a:srgbClr val="0070C0"/>
                </a:solidFill>
                <a:cs typeface="Arial" charset="0"/>
              </a:rPr>
              <a:t> is </a:t>
            </a:r>
            <a:r>
              <a:rPr lang="en-US" sz="2400" dirty="0">
                <a:cs typeface="Arial" charset="0"/>
              </a:rPr>
              <a:t>within the </a:t>
            </a:r>
            <a:r>
              <a:rPr lang="en-US" sz="2400" b="1" dirty="0">
                <a:solidFill>
                  <a:srgbClr val="2F74FF"/>
                </a:solidFill>
                <a:cs typeface="Arial" charset="0"/>
              </a:rPr>
              <a:t>olfactory bulb, </a:t>
            </a:r>
            <a:r>
              <a:rPr lang="en-US" sz="2400" dirty="0">
                <a:cs typeface="Arial" charset="0"/>
              </a:rPr>
              <a:t>which contains interneurones and large </a:t>
            </a:r>
            <a:r>
              <a:rPr lang="en-US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Mitral cells</a:t>
            </a: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;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axons from the latter leave the bulb to form the </a:t>
            </a:r>
            <a:r>
              <a:rPr lang="en-US" sz="2400" b="1" u="sng" dirty="0">
                <a:cs typeface="Arial" charset="0"/>
              </a:rPr>
              <a:t>olfactory tract</a:t>
            </a:r>
            <a:r>
              <a:rPr lang="en-US" sz="2400" dirty="0">
                <a:cs typeface="Arial" charset="0"/>
              </a:rPr>
              <a:t>.</a:t>
            </a:r>
          </a:p>
        </p:txBody>
      </p:sp>
      <p:pic>
        <p:nvPicPr>
          <p:cNvPr id="11" name="Content Placeholder 5" descr="7">
            <a:extLst>
              <a:ext uri="{FF2B5EF4-FFF2-40B4-BE49-F238E27FC236}">
                <a16:creationId xmlns:a16="http://schemas.microsoft.com/office/drawing/2014/main" id="{BECF8C53-9497-4756-9794-16D26C6CFFD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clrChange>
              <a:clrFrom>
                <a:srgbClr val="F5F6F8"/>
              </a:clrFrom>
              <a:clrTo>
                <a:srgbClr val="F5F6F8">
                  <a:alpha val="0"/>
                </a:srgbClr>
              </a:clrTo>
            </a:clrChange>
          </a:blip>
          <a:srcRect l="3001" t="2087" r="881"/>
          <a:stretch>
            <a:fillRect/>
          </a:stretch>
        </p:blipFill>
        <p:spPr>
          <a:xfrm>
            <a:off x="382588" y="3068638"/>
            <a:ext cx="3613150" cy="3789362"/>
          </a:xfr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29702" name="TextBox 12">
            <a:extLst>
              <a:ext uri="{FF2B5EF4-FFF2-40B4-BE49-F238E27FC236}">
                <a16:creationId xmlns:a16="http://schemas.microsoft.com/office/drawing/2014/main" id="{443C89BF-1A1A-484E-BE9F-2315C0260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3716338"/>
            <a:ext cx="504825" cy="369887"/>
          </a:xfrm>
          <a:prstGeom prst="rect">
            <a:avLst/>
          </a:prstGeom>
          <a:noFill/>
          <a:ln w="38100">
            <a:solidFill>
              <a:srgbClr val="2F7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5B6A7E-3742-455A-BDE5-F421BBC9D186}"/>
              </a:ext>
            </a:extLst>
          </p:cNvPr>
          <p:cNvSpPr/>
          <p:nvPr/>
        </p:nvSpPr>
        <p:spPr>
          <a:xfrm>
            <a:off x="3492500" y="4149725"/>
            <a:ext cx="431800" cy="287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A0AE904-15A4-4531-BE21-21B5ECFEE62C}"/>
              </a:ext>
            </a:extLst>
          </p:cNvPr>
          <p:cNvSpPr/>
          <p:nvPr/>
        </p:nvSpPr>
        <p:spPr>
          <a:xfrm>
            <a:off x="7308850" y="1017588"/>
            <a:ext cx="215900" cy="5048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35E07C-6278-4CF7-B347-5773B51347FD}"/>
              </a:ext>
            </a:extLst>
          </p:cNvPr>
          <p:cNvSpPr/>
          <p:nvPr/>
        </p:nvSpPr>
        <p:spPr>
          <a:xfrm>
            <a:off x="5292725" y="1522413"/>
            <a:ext cx="1871663" cy="10429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1AAD984-1513-4B7D-9C5C-204787E5D77A}"/>
              </a:ext>
            </a:extLst>
          </p:cNvPr>
          <p:cNvCxnSpPr/>
          <p:nvPr/>
        </p:nvCxnSpPr>
        <p:spPr>
          <a:xfrm>
            <a:off x="3419475" y="1017588"/>
            <a:ext cx="1873250" cy="611187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9AFF1B9-1BA0-4E40-AA2E-FCB1A6AFABE0}"/>
              </a:ext>
            </a:extLst>
          </p:cNvPr>
          <p:cNvCxnSpPr/>
          <p:nvPr/>
        </p:nvCxnSpPr>
        <p:spPr>
          <a:xfrm>
            <a:off x="2555875" y="390048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A3612D1-0EFF-42A9-9B0D-313688B14E19}"/>
              </a:ext>
            </a:extLst>
          </p:cNvPr>
          <p:cNvCxnSpPr/>
          <p:nvPr/>
        </p:nvCxnSpPr>
        <p:spPr>
          <a:xfrm flipV="1">
            <a:off x="2555875" y="2565400"/>
            <a:ext cx="2736850" cy="11509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B9504-11BF-486F-A009-CC1CE53E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0" y="188640"/>
            <a:ext cx="4464496" cy="864096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r" eaLnBrk="1" hangingPunct="1">
              <a:defRPr/>
            </a:pPr>
            <a:r>
              <a:rPr lang="en-US" sz="3200" dirty="0">
                <a:solidFill>
                  <a:srgbClr val="C00000"/>
                </a:solidFill>
              </a:rPr>
              <a:t>Olfactory pathway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24A9D-EA06-4C72-9FAF-373922DC46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388" y="260350"/>
            <a:ext cx="3384550" cy="586581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3300"/>
                </a:solidFill>
              </a:rPr>
              <a:t>2</a:t>
            </a:r>
            <a:r>
              <a:rPr lang="en-US" sz="2400" b="1" u="sng" baseline="30000" dirty="0">
                <a:solidFill>
                  <a:srgbClr val="FF3300"/>
                </a:solidFill>
              </a:rPr>
              <a:t>nd</a:t>
            </a:r>
            <a:r>
              <a:rPr lang="en-US" sz="2400" b="1" u="sng" dirty="0">
                <a:solidFill>
                  <a:srgbClr val="FF3300"/>
                </a:solidFill>
              </a:rPr>
              <a:t>  neurone:</a:t>
            </a:r>
            <a:r>
              <a:rPr lang="en-US" sz="2400" u="sng" dirty="0"/>
              <a:t>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dirty="0"/>
              <a:t>It is formed by the </a:t>
            </a:r>
            <a:r>
              <a:rPr lang="en-US" sz="2400" b="1" dirty="0">
                <a:solidFill>
                  <a:srgbClr val="00B0F0"/>
                </a:solidFill>
              </a:rPr>
              <a:t>Mitral cells of olfactory bulb.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dirty="0"/>
              <a:t>The axons of these cells form the </a:t>
            </a:r>
            <a:r>
              <a:rPr lang="en-US" sz="2400" u="sng" dirty="0"/>
              <a:t>olfactory tract.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u="sng" dirty="0">
                <a:solidFill>
                  <a:srgbClr val="0070C0"/>
                </a:solidFill>
              </a:rPr>
              <a:t>Each tract divides </a:t>
            </a:r>
            <a:r>
              <a:rPr lang="en-US" sz="2400" dirty="0"/>
              <a:t>into 2 roots at the </a:t>
            </a:r>
            <a:r>
              <a:rPr lang="en-US" sz="2400" u="sng" dirty="0"/>
              <a:t>anterior perforated substance: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CC00CC"/>
                </a:solidFill>
              </a:rPr>
              <a:t>Lateral root: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dirty="0"/>
              <a:t>Carries olfactory fibers to </a:t>
            </a:r>
            <a:r>
              <a:rPr lang="en-US" sz="2000" u="sng" dirty="0"/>
              <a:t>end in </a:t>
            </a:r>
            <a:r>
              <a:rPr lang="en-US" sz="2000" dirty="0"/>
              <a:t>cortex of the </a:t>
            </a:r>
            <a:r>
              <a:rPr lang="en-US" sz="2000" b="1" dirty="0">
                <a:solidFill>
                  <a:srgbClr val="2F74FF"/>
                </a:solidFill>
              </a:rPr>
              <a:t>Uncus</a:t>
            </a:r>
            <a:r>
              <a:rPr lang="en-US" sz="2000" b="1" dirty="0">
                <a:solidFill>
                  <a:srgbClr val="00B050"/>
                </a:solidFill>
              </a:rPr>
              <a:t> </a:t>
            </a:r>
            <a:r>
              <a:rPr lang="en-US" sz="2000" dirty="0"/>
              <a:t>&amp; adjacent part of </a:t>
            </a:r>
            <a:r>
              <a:rPr lang="en-US" sz="2000" b="1" dirty="0" err="1">
                <a:solidFill>
                  <a:srgbClr val="2F74FF"/>
                </a:solidFill>
              </a:rPr>
              <a:t>Hippocampal</a:t>
            </a:r>
            <a:r>
              <a:rPr lang="en-US" sz="2000" b="1" dirty="0">
                <a:solidFill>
                  <a:srgbClr val="2F74FF"/>
                </a:solidFill>
              </a:rPr>
              <a:t>  </a:t>
            </a:r>
            <a:r>
              <a:rPr lang="en-US" sz="2000" b="1" dirty="0" err="1">
                <a:solidFill>
                  <a:srgbClr val="2F74FF"/>
                </a:solidFill>
              </a:rPr>
              <a:t>gyrus</a:t>
            </a:r>
            <a:r>
              <a:rPr lang="en-US" sz="2000" b="1" dirty="0">
                <a:solidFill>
                  <a:srgbClr val="2F74FF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(center of smell).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305EFE-011E-44A4-A624-6238ED4B3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BEAC305-B7C4-46BF-8034-578627D3D0E6}" type="slidenum">
              <a:rPr lang="en-US" altLang="ar-SA">
                <a:solidFill>
                  <a:schemeClr val="tx2"/>
                </a:solidFill>
              </a:rPr>
              <a:pPr eaLnBrk="1" hangingPunct="1"/>
              <a:t>16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30725" name="Picture 4" descr="DFA19805">
            <a:extLst>
              <a:ext uri="{FF2B5EF4-FFF2-40B4-BE49-F238E27FC236}">
                <a16:creationId xmlns:a16="http://schemas.microsoft.com/office/drawing/2014/main" id="{D94D48CF-914E-419E-9186-0812A6552BA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" t="10063" r="14937" b="25896"/>
          <a:stretch>
            <a:fillRect/>
          </a:stretch>
        </p:blipFill>
        <p:spPr>
          <a:xfrm>
            <a:off x="3708400" y="1268413"/>
            <a:ext cx="5184775" cy="5184775"/>
          </a:xfr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9295E4F5-7575-4083-BB5F-3065C9A86497}"/>
              </a:ext>
            </a:extLst>
          </p:cNvPr>
          <p:cNvSpPr/>
          <p:nvPr/>
        </p:nvSpPr>
        <p:spPr>
          <a:xfrm>
            <a:off x="5867400" y="5445125"/>
            <a:ext cx="46038" cy="46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0455817-BD36-448B-9C19-5E6C3F0DC354}"/>
              </a:ext>
            </a:extLst>
          </p:cNvPr>
          <p:cNvCxnSpPr/>
          <p:nvPr/>
        </p:nvCxnSpPr>
        <p:spPr>
          <a:xfrm>
            <a:off x="5940425" y="5445125"/>
            <a:ext cx="1223963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D15A732-071A-421A-854C-FC1610D10245}"/>
              </a:ext>
            </a:extLst>
          </p:cNvPr>
          <p:cNvSpPr/>
          <p:nvPr/>
        </p:nvSpPr>
        <p:spPr>
          <a:xfrm>
            <a:off x="7092950" y="5013325"/>
            <a:ext cx="1079500" cy="287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37C8E-08FC-4FEE-9A6F-870E8AE3A5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5888"/>
            <a:ext cx="4500563" cy="63373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CC00CC"/>
                </a:solidFill>
              </a:rPr>
              <a:t>Medial root :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dirty="0"/>
              <a:t> crosses midline through </a:t>
            </a:r>
            <a:r>
              <a:rPr lang="en-US" sz="2400" dirty="0">
                <a:solidFill>
                  <a:srgbClr val="2F74FF"/>
                </a:solidFill>
              </a:rPr>
              <a:t>anterior commissure</a:t>
            </a:r>
            <a:r>
              <a:rPr lang="en-US" sz="2400" dirty="0"/>
              <a:t> and joins the uncrossed lateral root of opposite side.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dirty="0"/>
              <a:t> It connects olfactory centers of 2 cerebral hemispheres.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dirty="0"/>
              <a:t>So each olfactory centre receives smell sensation from both halves of nasal cavity.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Char char=""/>
              <a:defRPr/>
            </a:pPr>
            <a:r>
              <a:rPr lang="en-US" sz="2400" b="1" dirty="0"/>
              <a:t>NB.</a:t>
            </a:r>
            <a:r>
              <a:rPr lang="en-US" sz="2400" b="1" dirty="0">
                <a:solidFill>
                  <a:srgbClr val="FF3300"/>
                </a:solidFill>
              </a:rPr>
              <a:t> Olfactory pathway is the only sensory pathway which reaches the cerebral cortex without passing through the </a:t>
            </a:r>
            <a:r>
              <a:rPr lang="en-US" b="1" dirty="0">
                <a:solidFill>
                  <a:srgbClr val="2F74FF"/>
                </a:solidFill>
              </a:rPr>
              <a:t>Thalamus</a:t>
            </a:r>
            <a:r>
              <a:rPr lang="en-US" b="1" dirty="0">
                <a:solidFill>
                  <a:srgbClr val="FF3300"/>
                </a:solidFill>
              </a:rPr>
              <a:t>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sz="1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22327D-C6CF-42D1-98F0-55C20A129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1BD971-5AC8-421B-983C-2E2B6B2592E4}" type="slidenum">
              <a:rPr lang="en-US" altLang="ar-SA">
                <a:solidFill>
                  <a:schemeClr val="tx2"/>
                </a:solidFill>
              </a:rPr>
              <a:pPr eaLnBrk="1" hangingPunct="1"/>
              <a:t>17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31748" name="Picture 5" descr="C:\Documents and Settings\Jamila\My Documents\My Pictures\Picture44.jpg">
            <a:extLst>
              <a:ext uri="{FF2B5EF4-FFF2-40B4-BE49-F238E27FC236}">
                <a16:creationId xmlns:a16="http://schemas.microsoft.com/office/drawing/2014/main" id="{88BCDE75-9E4C-421C-8697-0C00EBDB7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981075"/>
            <a:ext cx="3671887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EE7C7A1-F8D3-4F97-9756-2D89572DE7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83969" y="332656"/>
            <a:ext cx="3744416" cy="648072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FF0000"/>
                </a:solidFill>
              </a:rPr>
              <a:t>Arterial supply</a:t>
            </a:r>
          </a:p>
        </p:txBody>
      </p:sp>
      <p:sp>
        <p:nvSpPr>
          <p:cNvPr id="32771" name="Rectangle 4">
            <a:extLst>
              <a:ext uri="{FF2B5EF4-FFF2-40B4-BE49-F238E27FC236}">
                <a16:creationId xmlns:a16="http://schemas.microsoft.com/office/drawing/2014/main" id="{18579ED8-4A66-4A78-B213-752E1B50ED3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404813"/>
            <a:ext cx="3492500" cy="6192837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ar-SA" sz="2400" b="1">
                <a:solidFill>
                  <a:srgbClr val="C00000"/>
                </a:solidFill>
              </a:rPr>
              <a:t>Sphenopalatine artery </a:t>
            </a:r>
            <a:r>
              <a:rPr lang="en-US" altLang="ar-SA" sz="2400" b="1"/>
              <a:t>(maxillary)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sz="2400" b="1">
                <a:solidFill>
                  <a:srgbClr val="C00000"/>
                </a:solidFill>
              </a:rPr>
              <a:t>Anterior and Posterior Ethmoidal </a:t>
            </a:r>
            <a:r>
              <a:rPr lang="en-US" altLang="ar-SA" sz="2400" b="1"/>
              <a:t>(ophthalmic).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sz="2400" b="1">
                <a:solidFill>
                  <a:srgbClr val="C00000"/>
                </a:solidFill>
              </a:rPr>
              <a:t>Superior labial </a:t>
            </a:r>
            <a:r>
              <a:rPr lang="en-US" altLang="ar-SA" sz="2400" b="1"/>
              <a:t>(facial).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sz="2400" b="1" u="sng"/>
              <a:t>Applied anatomy :</a:t>
            </a:r>
            <a:r>
              <a:rPr lang="en-US" altLang="ar-SA" sz="240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sz="2400"/>
              <a:t>The most common site for </a:t>
            </a:r>
            <a:r>
              <a:rPr lang="en-US" altLang="ar-SA" sz="2400" b="1" u="sng">
                <a:solidFill>
                  <a:srgbClr val="C00000"/>
                </a:solidFill>
              </a:rPr>
              <a:t>epistaxis</a:t>
            </a:r>
            <a:r>
              <a:rPr lang="en-US" altLang="ar-SA" sz="2400" b="1">
                <a:solidFill>
                  <a:srgbClr val="C00000"/>
                </a:solidFill>
              </a:rPr>
              <a:t> </a:t>
            </a:r>
            <a:r>
              <a:rPr lang="en-US" altLang="ar-SA" sz="2400" b="1"/>
              <a:t>is at </a:t>
            </a:r>
            <a:r>
              <a:rPr lang="en-US" altLang="ar-SA" sz="2400" b="1">
                <a:solidFill>
                  <a:srgbClr val="0070C0"/>
                </a:solidFill>
              </a:rPr>
              <a:t>the anterior &amp; inferior part of nasal septum </a:t>
            </a:r>
            <a:r>
              <a:rPr lang="en-US" altLang="ar-SA" sz="2400" b="1" u="sng">
                <a:solidFill>
                  <a:srgbClr val="C00000"/>
                </a:solidFill>
              </a:rPr>
              <a:t>(Little’s area) </a:t>
            </a:r>
            <a:r>
              <a:rPr lang="en-US" altLang="ar-SA" sz="2400" b="1" u="sng"/>
              <a:t>because of the</a:t>
            </a:r>
            <a:r>
              <a:rPr lang="en-US" altLang="ar-SA" sz="2400"/>
              <a:t> rich arterial anastomosis </a:t>
            </a:r>
            <a:r>
              <a:rPr lang="en-US" altLang="ar-SA" sz="2400" b="1">
                <a:solidFill>
                  <a:srgbClr val="C0000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ar-SA" sz="2400"/>
              <a:t> </a:t>
            </a:r>
            <a:endParaRPr lang="en-US" altLang="ar-SA" sz="2400" b="1">
              <a:solidFill>
                <a:srgbClr val="C00000"/>
              </a:solidFill>
            </a:endParaRPr>
          </a:p>
        </p:txBody>
      </p:sp>
      <p:pic>
        <p:nvPicPr>
          <p:cNvPr id="32772" name="Picture 6" descr="F66122-008-f230">
            <a:extLst>
              <a:ext uri="{FF2B5EF4-FFF2-40B4-BE49-F238E27FC236}">
                <a16:creationId xmlns:a16="http://schemas.microsoft.com/office/drawing/2014/main" id="{BC34C656-F30C-4FF6-967F-4F914A62496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t="1350" r="807" b="3020"/>
          <a:stretch>
            <a:fillRect/>
          </a:stretch>
        </p:blipFill>
        <p:spPr>
          <a:xfrm>
            <a:off x="3635375" y="1484313"/>
            <a:ext cx="5329238" cy="432117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F031C2-BCED-4E84-9CFF-AA6C3FC28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5FF243C-3C5E-4CD2-BF93-A4A8FE7B82E0}" type="slidenum">
              <a:rPr lang="en-US" altLang="ar-SA">
                <a:solidFill>
                  <a:schemeClr val="tx2"/>
                </a:solidFill>
              </a:rPr>
              <a:pPr eaLnBrk="1" hangingPunct="1"/>
              <a:t>18</a:t>
            </a:fld>
            <a:endParaRPr lang="en-US" altLang="ar-SA">
              <a:solidFill>
                <a:schemeClr val="tx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E7A036-C7D6-491D-B046-23251F2DA444}"/>
              </a:ext>
            </a:extLst>
          </p:cNvPr>
          <p:cNvSpPr/>
          <p:nvPr/>
        </p:nvSpPr>
        <p:spPr>
          <a:xfrm>
            <a:off x="6011863" y="2636838"/>
            <a:ext cx="936625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62023F-FCB4-4113-BC0C-C3767070E744}"/>
              </a:ext>
            </a:extLst>
          </p:cNvPr>
          <p:cNvSpPr/>
          <p:nvPr/>
        </p:nvSpPr>
        <p:spPr>
          <a:xfrm>
            <a:off x="4932363" y="1557338"/>
            <a:ext cx="1079500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8B2CB4-A831-4EC3-B2E5-251828CB84C6}"/>
              </a:ext>
            </a:extLst>
          </p:cNvPr>
          <p:cNvSpPr/>
          <p:nvPr/>
        </p:nvSpPr>
        <p:spPr>
          <a:xfrm>
            <a:off x="7667625" y="5300663"/>
            <a:ext cx="1368425" cy="5048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101B65-3EF1-4F1A-AFED-1B1ADF85EE05}"/>
              </a:ext>
            </a:extLst>
          </p:cNvPr>
          <p:cNvSpPr/>
          <p:nvPr/>
        </p:nvSpPr>
        <p:spPr>
          <a:xfrm>
            <a:off x="5435600" y="2205038"/>
            <a:ext cx="1223963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DC220-DA49-4004-AE45-70A8B20D53E1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bg2">
                  <a:lumMod val="50000"/>
                  <a:tint val="66000"/>
                  <a:satMod val="160000"/>
                </a:schemeClr>
              </a:gs>
              <a:gs pos="50000">
                <a:schemeClr val="bg2">
                  <a:lumMod val="50000"/>
                  <a:tint val="44500"/>
                  <a:satMod val="160000"/>
                </a:schemeClr>
              </a:gs>
              <a:gs pos="100000">
                <a:schemeClr val="bg2">
                  <a:lumMod val="5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srgbClr val="2F74FF"/>
                </a:solidFill>
              </a:rPr>
              <a:t>Venous drainage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49B4A-7828-4DD7-8050-1D665A4F43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/>
              <a:t>Venous plexus in the sub mucosa formed by veins accompanying the arteries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/>
              <a:t>They drain into </a:t>
            </a:r>
            <a:r>
              <a:rPr lang="en-US" u="sng" dirty="0"/>
              <a:t>cavernous sinus </a:t>
            </a:r>
            <a:r>
              <a:rPr lang="en-US" dirty="0"/>
              <a:t>&amp; </a:t>
            </a:r>
            <a:r>
              <a:rPr lang="en-US" u="sng" dirty="0" err="1"/>
              <a:t>pterygoid</a:t>
            </a:r>
            <a:r>
              <a:rPr lang="en-US" u="sng" dirty="0"/>
              <a:t> venous plexus. </a:t>
            </a:r>
          </a:p>
          <a:p>
            <a:pPr>
              <a:buFont typeface="Wingdings 2" pitchFamily="18" charset="2"/>
              <a:buChar char=""/>
              <a:defRPr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A4F2-8FC8-4C87-ABA6-BE6DDA3A9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DE83AA8-9604-409B-BE88-65BDD4C70921}" type="slidenum">
              <a:rPr lang="en-US" altLang="ar-SA">
                <a:solidFill>
                  <a:schemeClr val="tx2"/>
                </a:solidFill>
              </a:rPr>
              <a:pPr eaLnBrk="1" hangingPunct="1"/>
              <a:t>19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33797" name="Picture 2" descr="C:\Documents and Settings\User\My Documents\Student Gray\8. Head and neck\F66122-008-f231.jpg">
            <a:extLst>
              <a:ext uri="{FF2B5EF4-FFF2-40B4-BE49-F238E27FC236}">
                <a16:creationId xmlns:a16="http://schemas.microsoft.com/office/drawing/2014/main" id="{B89D9CDA-D315-45D1-B67B-D19B57A68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0" r="14435" b="3236"/>
          <a:stretch>
            <a:fillRect/>
          </a:stretch>
        </p:blipFill>
        <p:spPr bwMode="auto">
          <a:xfrm>
            <a:off x="250825" y="1773238"/>
            <a:ext cx="3960813" cy="46799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0634A40-12A7-4F26-9AAE-8ABD4BD69D74}"/>
              </a:ext>
            </a:extLst>
          </p:cNvPr>
          <p:cNvSpPr/>
          <p:nvPr/>
        </p:nvSpPr>
        <p:spPr>
          <a:xfrm>
            <a:off x="3348038" y="2636838"/>
            <a:ext cx="792162" cy="2873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5DB2E1-56F6-4718-B851-D7A708351662}"/>
              </a:ext>
            </a:extLst>
          </p:cNvPr>
          <p:cNvSpPr/>
          <p:nvPr/>
        </p:nvSpPr>
        <p:spPr>
          <a:xfrm>
            <a:off x="2987675" y="6092825"/>
            <a:ext cx="1008063" cy="144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06A0992D-639B-468C-88D7-114FDC5F1C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5863" y="263525"/>
            <a:ext cx="6986537" cy="1004888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OBJECTIVES</a:t>
            </a: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9EF139FC-3314-404A-B6DF-BFE689DD6F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23850" y="1484313"/>
            <a:ext cx="8640763" cy="4897437"/>
          </a:xfr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800" b="1" u="sng" dirty="0">
                <a:solidFill>
                  <a:srgbClr val="2F74FF"/>
                </a:solidFill>
              </a:rPr>
              <a:t>By the end of this lecture the students should be able to: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800" dirty="0"/>
              <a:t>Describe the structures forming </a:t>
            </a:r>
            <a:r>
              <a:rPr lang="en-US" sz="2800" u="sng" dirty="0"/>
              <a:t>the walls of the nasal cavity.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800" dirty="0"/>
              <a:t>List the main structures </a:t>
            </a:r>
            <a:r>
              <a:rPr lang="en-US" sz="2800" u="sng" dirty="0"/>
              <a:t>draining into the lateral wall</a:t>
            </a:r>
            <a:r>
              <a:rPr lang="en-US" sz="2800" dirty="0"/>
              <a:t> of the nasal cavity.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800" dirty="0"/>
              <a:t>Differentiate between the </a:t>
            </a:r>
            <a:r>
              <a:rPr lang="en-US" sz="2800" u="sng" dirty="0"/>
              <a:t>respiratory and olfactory</a:t>
            </a:r>
            <a:r>
              <a:rPr lang="en-US" sz="2800" dirty="0"/>
              <a:t> regions of the nasal cavity.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800" dirty="0"/>
              <a:t>List the main </a:t>
            </a:r>
            <a:r>
              <a:rPr lang="en-US" sz="2800" u="sng" dirty="0">
                <a:solidFill>
                  <a:srgbClr val="002060"/>
                </a:solidFill>
              </a:rPr>
              <a:t>sensory</a:t>
            </a:r>
            <a:r>
              <a:rPr lang="en-US" sz="2800" u="sng" dirty="0"/>
              <a:t> and </a:t>
            </a:r>
            <a:r>
              <a:rPr lang="en-US" sz="2800" u="sng" dirty="0">
                <a:solidFill>
                  <a:srgbClr val="FF0000"/>
                </a:solidFill>
              </a:rPr>
              <a:t>blood</a:t>
            </a:r>
            <a:r>
              <a:rPr lang="en-US" sz="2800" u="sng" dirty="0"/>
              <a:t> supply</a:t>
            </a:r>
            <a:r>
              <a:rPr lang="en-US" sz="2800" dirty="0"/>
              <a:t> of the nose.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800" dirty="0"/>
              <a:t>Describe the </a:t>
            </a:r>
            <a:r>
              <a:rPr lang="en-US" sz="2800" u="sng" dirty="0"/>
              <a:t>olfactory pathway.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9BE7D-84D8-4989-AAE6-BBACF1EB3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E37FE87-3DD9-464E-8DF0-93DE9CF04617}" type="slidenum">
              <a:rPr lang="en-US" altLang="ar-SA">
                <a:solidFill>
                  <a:schemeClr val="tx2"/>
                </a:solidFill>
              </a:rPr>
              <a:pPr eaLnBrk="1" hangingPunct="1"/>
              <a:t>2</a:t>
            </a:fld>
            <a:endParaRPr lang="en-US" altLang="ar-SA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F635DC63-A3BD-46E4-A9B4-115C56889F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528" y="227013"/>
            <a:ext cx="3672408" cy="739775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2F74FF"/>
                </a:solidFill>
              </a:rPr>
              <a:t>Lymph drainage </a:t>
            </a:r>
          </a:p>
        </p:txBody>
      </p:sp>
      <p:sp>
        <p:nvSpPr>
          <p:cNvPr id="28675" name="Rectangle 4">
            <a:extLst>
              <a:ext uri="{FF2B5EF4-FFF2-40B4-BE49-F238E27FC236}">
                <a16:creationId xmlns:a16="http://schemas.microsoft.com/office/drawing/2014/main" id="{9CC900A1-947D-4C8C-9F1F-85D605AA86F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1200"/>
            <a:ext cx="2952750" cy="2239963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/>
              <a:t>To </a:t>
            </a:r>
            <a:r>
              <a:rPr lang="en-US" sz="2800" b="1" dirty="0" err="1"/>
              <a:t>Submandibular</a:t>
            </a:r>
            <a:r>
              <a:rPr lang="en-US" sz="2800" b="1" dirty="0"/>
              <a:t>&amp;</a:t>
            </a:r>
            <a:endParaRPr lang="en-US" sz="2800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/>
              <a:t>Upper deep cervical</a:t>
            </a:r>
            <a:r>
              <a:rPr lang="en-US" sz="2800" dirty="0"/>
              <a:t> nodes.</a:t>
            </a:r>
          </a:p>
        </p:txBody>
      </p:sp>
      <p:pic>
        <p:nvPicPr>
          <p:cNvPr id="34820" name="Picture 6" descr="F66122-008-f233">
            <a:extLst>
              <a:ext uri="{FF2B5EF4-FFF2-40B4-BE49-F238E27FC236}">
                <a16:creationId xmlns:a16="http://schemas.microsoft.com/office/drawing/2014/main" id="{3E57710E-23BD-402F-A4B4-0E5FAE4271C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3" r="20306" b="5325"/>
          <a:stretch>
            <a:fillRect/>
          </a:stretch>
        </p:blipFill>
        <p:spPr>
          <a:xfrm>
            <a:off x="4067175" y="620713"/>
            <a:ext cx="4681538" cy="575945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FE99D0-59AE-4448-BA0F-D230C8168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111393-7CEE-4E56-B765-439D23A3EDDB}" type="slidenum">
              <a:rPr lang="en-US" altLang="ar-SA">
                <a:solidFill>
                  <a:schemeClr val="tx2"/>
                </a:solidFill>
              </a:rPr>
              <a:pPr eaLnBrk="1" hangingPunct="1"/>
              <a:t>20</a:t>
            </a:fld>
            <a:endParaRPr lang="en-US" altLang="ar-SA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24FEB1-AB2E-44CE-AE79-B028671493F0}"/>
              </a:ext>
            </a:extLst>
          </p:cNvPr>
          <p:cNvSpPr txBox="1"/>
          <p:nvPr/>
        </p:nvSpPr>
        <p:spPr>
          <a:xfrm>
            <a:off x="1143000" y="1676400"/>
            <a:ext cx="6248400" cy="8302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schemeClr val="bg1"/>
                </a:solidFill>
              </a:rPr>
              <a:t>THANK  YOU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D3D351E-4114-4CEC-B1CA-E5B2628F4A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620688"/>
            <a:ext cx="3313113" cy="648072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>
                <a:solidFill>
                  <a:srgbClr val="2F74FF"/>
                </a:solidFill>
              </a:rPr>
              <a:t>Nasal cavity</a:t>
            </a:r>
            <a:endParaRPr lang="en-US" sz="3600" dirty="0">
              <a:solidFill>
                <a:srgbClr val="2F74FF"/>
              </a:solidFill>
            </a:endParaRPr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F0B28734-212A-479A-89B3-FAA5D9AE5A4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73238"/>
            <a:ext cx="2592387" cy="4535487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dirty="0"/>
              <a:t>It extends from </a:t>
            </a:r>
            <a:r>
              <a:rPr lang="en-GB" sz="2000" u="sng" dirty="0"/>
              <a:t>nostrils </a:t>
            </a:r>
            <a:r>
              <a:rPr lang="en-GB" sz="2000" dirty="0"/>
              <a:t>anteriorly to the </a:t>
            </a:r>
            <a:r>
              <a:rPr lang="en-GB" sz="2000" u="sng" dirty="0" err="1"/>
              <a:t>choanae</a:t>
            </a:r>
            <a:r>
              <a:rPr lang="en-GB" sz="2000" dirty="0"/>
              <a:t> posteriorly.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dirty="0"/>
              <a:t>Divided into right and left parts by the </a:t>
            </a:r>
            <a:r>
              <a:rPr lang="en-GB" sz="2000" b="1" u="sng" dirty="0">
                <a:solidFill>
                  <a:srgbClr val="C00000"/>
                </a:solidFill>
              </a:rPr>
              <a:t>nasal septum</a:t>
            </a:r>
            <a:r>
              <a:rPr lang="en-GB" sz="2000" u="sng" dirty="0">
                <a:solidFill>
                  <a:srgbClr val="2F74FF"/>
                </a:solidFill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part has</a:t>
            </a:r>
            <a:r>
              <a:rPr lang="en-GB" sz="2000" dirty="0"/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/>
              <a:t>Roof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/>
              <a:t>Floor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/>
              <a:t>Lateral and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/>
              <a:t>Medial walls.  </a:t>
            </a:r>
            <a:endParaRPr lang="en-US" sz="2000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7B3E5-EF6F-4F8F-92F6-C34DADC0F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010964D-3648-4E33-BB8C-21C6A1C1E1F3}" type="slidenum">
              <a:rPr lang="en-US" altLang="ar-SA">
                <a:solidFill>
                  <a:schemeClr val="tx2"/>
                </a:solidFill>
              </a:rPr>
              <a:pPr eaLnBrk="1" hangingPunct="1"/>
              <a:t>3</a:t>
            </a:fld>
            <a:endParaRPr lang="en-US" altLang="ar-SA">
              <a:solidFill>
                <a:schemeClr val="tx2"/>
              </a:solidFill>
            </a:endParaRPr>
          </a:p>
        </p:txBody>
      </p:sp>
      <p:pic>
        <p:nvPicPr>
          <p:cNvPr id="17415" name="Picture 8" descr="nose 001">
            <a:extLst>
              <a:ext uri="{FF2B5EF4-FFF2-40B4-BE49-F238E27FC236}">
                <a16:creationId xmlns:a16="http://schemas.microsoft.com/office/drawing/2014/main" id="{1501B69C-B6EE-4E56-A4D5-BCEC99FB0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t="9531" b="41205"/>
          <a:stretch>
            <a:fillRect/>
          </a:stretch>
        </p:blipFill>
        <p:spPr bwMode="auto">
          <a:xfrm>
            <a:off x="3059113" y="1844675"/>
            <a:ext cx="5113337" cy="43211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4BDF626-EF48-4D7B-BCDB-AC1E65B0B1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764704"/>
            <a:ext cx="2736850" cy="720080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>
                <a:solidFill>
                  <a:srgbClr val="2F74FF"/>
                </a:solidFill>
              </a:rPr>
              <a:t>Floor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6AB8CF25-0553-4779-8A27-56A7A905305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349500"/>
            <a:ext cx="3960812" cy="3382963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GB" sz="2400" b="1" u="sng" dirty="0"/>
              <a:t>Formed by: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GB" sz="2400" b="1" dirty="0">
                <a:solidFill>
                  <a:srgbClr val="2F74FF"/>
                </a:solidFill>
              </a:rPr>
              <a:t>Nasal (upper)surface of the hard (bony) palate: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GB" sz="2400" dirty="0"/>
              <a:t>Palatine process of maxilla, </a:t>
            </a:r>
            <a:r>
              <a:rPr lang="en-GB" sz="2400" b="1" dirty="0" err="1">
                <a:solidFill>
                  <a:srgbClr val="FF0000"/>
                </a:solidFill>
              </a:rPr>
              <a:t>anteriorly</a:t>
            </a:r>
            <a:r>
              <a:rPr lang="en-GB" sz="2400" b="1" dirty="0">
                <a:solidFill>
                  <a:srgbClr val="FF0000"/>
                </a:solidFill>
              </a:rPr>
              <a:t>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GB" sz="2400" dirty="0"/>
              <a:t>Horizontal plate of the palatine bone, </a:t>
            </a:r>
            <a:r>
              <a:rPr lang="en-GB" sz="2400" b="1" dirty="0" err="1">
                <a:solidFill>
                  <a:srgbClr val="FF0000"/>
                </a:solidFill>
              </a:rPr>
              <a:t>posteriorly</a:t>
            </a:r>
            <a:r>
              <a:rPr lang="en-GB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8436" name="Picture 6" descr="F66122-008-f224">
            <a:extLst>
              <a:ext uri="{FF2B5EF4-FFF2-40B4-BE49-F238E27FC236}">
                <a16:creationId xmlns:a16="http://schemas.microsoft.com/office/drawing/2014/main" id="{BBBD193B-ACDF-48A7-B409-A61E90D0F80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5" r="15205" b="5605"/>
          <a:stretch>
            <a:fillRect/>
          </a:stretch>
        </p:blipFill>
        <p:spPr>
          <a:xfrm>
            <a:off x="4211638" y="908050"/>
            <a:ext cx="4752975" cy="5329238"/>
          </a:xfrm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088A4E-019C-4230-B6AC-09DF48033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BC4FA83-9A58-4FF8-915E-6494D8CE885E}" type="slidenum">
              <a:rPr lang="en-US" altLang="ar-SA">
                <a:solidFill>
                  <a:schemeClr val="tx2"/>
                </a:solidFill>
              </a:rPr>
              <a:pPr eaLnBrk="1" hangingPunct="1"/>
              <a:t>4</a:t>
            </a:fld>
            <a:endParaRPr lang="en-US" altLang="ar-SA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E623D7E-DC37-4B2B-B344-00E7E5F350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404663"/>
            <a:ext cx="2374900" cy="647849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/>
              <a:t>Roof </a:t>
            </a:r>
            <a:endParaRPr lang="en-US" dirty="0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79CA93C5-7739-4AA8-B49E-AF61E84CE02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017713"/>
            <a:ext cx="3168650" cy="34988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800" b="1" u="sng" dirty="0"/>
              <a:t>Formed by: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/>
              <a:t>Body of sphenoid, </a:t>
            </a:r>
            <a:r>
              <a:rPr lang="en-GB" sz="2400" dirty="0">
                <a:solidFill>
                  <a:srgbClr val="FF0000"/>
                </a:solidFill>
              </a:rPr>
              <a:t>posteriorly.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/>
              <a:t>Cribriform plate of ethmoid, in the </a:t>
            </a:r>
            <a:r>
              <a:rPr lang="en-GB" sz="2400" dirty="0">
                <a:solidFill>
                  <a:srgbClr val="FF0000"/>
                </a:solidFill>
              </a:rPr>
              <a:t>middle.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/>
              <a:t>Frontal, and nasal bones, </a:t>
            </a:r>
            <a:r>
              <a:rPr lang="en-GB" sz="2400" dirty="0">
                <a:solidFill>
                  <a:srgbClr val="FF0000"/>
                </a:solidFill>
              </a:rPr>
              <a:t>Anteriorly.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9460" name="Picture 6" descr="F66122-008-f225">
            <a:extLst>
              <a:ext uri="{FF2B5EF4-FFF2-40B4-BE49-F238E27FC236}">
                <a16:creationId xmlns:a16="http://schemas.microsoft.com/office/drawing/2014/main" id="{EC90AE81-20C9-4869-B9ED-017673F09A3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r="13248" b="5444"/>
          <a:stretch>
            <a:fillRect/>
          </a:stretch>
        </p:blipFill>
        <p:spPr>
          <a:xfrm>
            <a:off x="3708400" y="836613"/>
            <a:ext cx="5256213" cy="5256212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E27D4D-328B-4B7C-ACAF-D4BCEA180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2F19C8A-9A9B-45DB-BEBB-37FA631C721F}" type="slidenum">
              <a:rPr lang="en-US" altLang="ar-SA">
                <a:solidFill>
                  <a:schemeClr val="tx2"/>
                </a:solidFill>
              </a:rPr>
              <a:pPr eaLnBrk="1" hangingPunct="1"/>
              <a:t>5</a:t>
            </a:fld>
            <a:endParaRPr lang="en-US" altLang="ar-SA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>
            <a:extLst>
              <a:ext uri="{FF2B5EF4-FFF2-40B4-BE49-F238E27FC236}">
                <a16:creationId xmlns:a16="http://schemas.microsoft.com/office/drawing/2014/main" id="{0C2D120F-E7AE-4475-88D1-E72204D27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476671"/>
            <a:ext cx="3600450" cy="720303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</a:rPr>
              <a:t>Medial wall</a:t>
            </a:r>
          </a:p>
        </p:txBody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7DBC4F9D-209F-4D79-9D1B-E59759AD999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276475"/>
            <a:ext cx="2808288" cy="2665413"/>
          </a:xfr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/>
              <a:t>The nasal septum 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>
                <a:solidFill>
                  <a:srgbClr val="FF0000"/>
                </a:solidFill>
              </a:rPr>
              <a:t>Vertical plate of ethmoid.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>
                <a:solidFill>
                  <a:srgbClr val="0070C0"/>
                </a:solidFill>
              </a:rPr>
              <a:t>Septal cartilage</a:t>
            </a:r>
            <a:r>
              <a:rPr lang="en-US" sz="2400" dirty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>
                <a:solidFill>
                  <a:srgbClr val="CC00CC"/>
                </a:solidFill>
              </a:rPr>
              <a:t>Vomer.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2800" dirty="0"/>
          </a:p>
        </p:txBody>
      </p:sp>
      <p:pic>
        <p:nvPicPr>
          <p:cNvPr id="20486" name="Picture 7" descr="F66122-008-f223">
            <a:extLst>
              <a:ext uri="{FF2B5EF4-FFF2-40B4-BE49-F238E27FC236}">
                <a16:creationId xmlns:a16="http://schemas.microsoft.com/office/drawing/2014/main" id="{0F8C1D7E-52EF-4440-AD4A-B45BE3DE4EE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2" t="-1956" r="13586" b="5907"/>
          <a:stretch>
            <a:fillRect/>
          </a:stretch>
        </p:blipFill>
        <p:spPr>
          <a:xfrm>
            <a:off x="3203575" y="1268413"/>
            <a:ext cx="5689600" cy="5329237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BB422E-870A-48A4-85B9-ACAA7448F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13183E-1BC7-4A86-A67A-D18DCA562E25}" type="slidenum">
              <a:rPr lang="en-US" altLang="ar-SA">
                <a:solidFill>
                  <a:schemeClr val="tx2"/>
                </a:solidFill>
              </a:rPr>
              <a:pPr eaLnBrk="1" hangingPunct="1"/>
              <a:t>6</a:t>
            </a:fld>
            <a:endParaRPr lang="en-US" altLang="ar-SA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>
            <a:extLst>
              <a:ext uri="{FF2B5EF4-FFF2-40B4-BE49-F238E27FC236}">
                <a16:creationId xmlns:a16="http://schemas.microsoft.com/office/drawing/2014/main" id="{6CB992BD-8718-4EC1-ACF4-3B9E79C1B9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84663" y="476671"/>
            <a:ext cx="4535487" cy="720303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>
                <a:solidFill>
                  <a:srgbClr val="C00000"/>
                </a:solidFill>
              </a:rPr>
              <a:t>Lateral wall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2531" name="Rectangle 5">
            <a:extLst>
              <a:ext uri="{FF2B5EF4-FFF2-40B4-BE49-F238E27FC236}">
                <a16:creationId xmlns:a16="http://schemas.microsoft.com/office/drawing/2014/main" id="{E954C834-BC90-4C26-88B2-CB99FB1CFAF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04813"/>
            <a:ext cx="3600450" cy="5832475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GB" sz="2400" u="sng" dirty="0">
                <a:solidFill>
                  <a:srgbClr val="002060"/>
                </a:solidFill>
              </a:rPr>
              <a:t>Marked by: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GB" sz="2400" u="sng" dirty="0">
                <a:solidFill>
                  <a:srgbClr val="002060"/>
                </a:solidFill>
              </a:rPr>
              <a:t>Three projections</a:t>
            </a:r>
            <a:r>
              <a:rPr lang="en-GB" sz="2400" dirty="0">
                <a:solidFill>
                  <a:srgbClr val="002060"/>
                </a:solidFill>
              </a:rPr>
              <a:t> </a:t>
            </a:r>
            <a:r>
              <a:rPr lang="en-GB" sz="2400" dirty="0">
                <a:solidFill>
                  <a:srgbClr val="2F74FF"/>
                </a:solidFill>
              </a:rPr>
              <a:t>(</a:t>
            </a:r>
            <a:r>
              <a:rPr lang="en-GB" sz="2400" b="1" dirty="0">
                <a:solidFill>
                  <a:srgbClr val="2F74FF"/>
                </a:solidFill>
              </a:rPr>
              <a:t>Nasal </a:t>
            </a:r>
            <a:r>
              <a:rPr lang="en-GB" sz="2400" b="1" dirty="0" err="1">
                <a:solidFill>
                  <a:srgbClr val="2F74FF"/>
                </a:solidFill>
              </a:rPr>
              <a:t>Conchae</a:t>
            </a:r>
            <a:r>
              <a:rPr lang="en-GB" sz="2400" b="1" dirty="0">
                <a:solidFill>
                  <a:srgbClr val="2F74FF"/>
                </a:solidFill>
              </a:rPr>
              <a:t>):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GB" sz="2400" b="1" dirty="0">
                <a:solidFill>
                  <a:srgbClr val="002060"/>
                </a:solidFill>
              </a:rPr>
              <a:t>Superior, middle, and inferior</a:t>
            </a:r>
            <a:endParaRPr lang="en-GB" sz="2400" b="1" u="sng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GB" sz="2400" dirty="0">
                <a:solidFill>
                  <a:srgbClr val="002060"/>
                </a:solidFill>
              </a:rPr>
              <a:t>The space below each  </a:t>
            </a:r>
            <a:r>
              <a:rPr lang="en-GB" sz="2400" dirty="0" err="1">
                <a:solidFill>
                  <a:srgbClr val="002060"/>
                </a:solidFill>
              </a:rPr>
              <a:t>concha</a:t>
            </a:r>
            <a:r>
              <a:rPr lang="en-GB" sz="2400" dirty="0">
                <a:solidFill>
                  <a:srgbClr val="002060"/>
                </a:solidFill>
              </a:rPr>
              <a:t> is called </a:t>
            </a:r>
            <a:r>
              <a:rPr lang="en-GB" sz="2400" b="1" u="sng" dirty="0" err="1">
                <a:solidFill>
                  <a:srgbClr val="C00000"/>
                </a:solidFill>
              </a:rPr>
              <a:t>Meatus</a:t>
            </a:r>
            <a:r>
              <a:rPr lang="en-GB" sz="2400" b="1" u="sng" dirty="0">
                <a:solidFill>
                  <a:srgbClr val="C0000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GB" sz="2400" b="1" dirty="0">
                <a:solidFill>
                  <a:srgbClr val="002060"/>
                </a:solidFill>
              </a:rPr>
              <a:t>Superior, middle, and inferior </a:t>
            </a:r>
            <a:r>
              <a:rPr lang="en-GB" sz="2400" b="1" u="sng" dirty="0" err="1">
                <a:solidFill>
                  <a:srgbClr val="002060"/>
                </a:solidFill>
              </a:rPr>
              <a:t>meatus</a:t>
            </a:r>
            <a:r>
              <a:rPr lang="en-GB" sz="2400" b="1" u="sng" dirty="0">
                <a:solidFill>
                  <a:srgbClr val="002060"/>
                </a:solidFill>
              </a:rPr>
              <a:t>.</a:t>
            </a:r>
            <a:r>
              <a:rPr lang="en-GB" sz="2400" b="1" dirty="0">
                <a:solidFill>
                  <a:srgbClr val="00206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GB" sz="2400" dirty="0">
                <a:solidFill>
                  <a:srgbClr val="002060"/>
                </a:solidFill>
              </a:rPr>
              <a:t>The space (</a:t>
            </a:r>
            <a:r>
              <a:rPr lang="en-GB" sz="2400" dirty="0" err="1">
                <a:solidFill>
                  <a:srgbClr val="002060"/>
                </a:solidFill>
              </a:rPr>
              <a:t>fossa</a:t>
            </a:r>
            <a:r>
              <a:rPr lang="en-GB" sz="2400" dirty="0">
                <a:solidFill>
                  <a:srgbClr val="002060"/>
                </a:solidFill>
              </a:rPr>
              <a:t>) above the superior </a:t>
            </a:r>
            <a:r>
              <a:rPr lang="en-GB" sz="2400" dirty="0" err="1">
                <a:solidFill>
                  <a:srgbClr val="002060"/>
                </a:solidFill>
              </a:rPr>
              <a:t>concha</a:t>
            </a:r>
            <a:r>
              <a:rPr lang="en-GB" sz="2400" dirty="0">
                <a:solidFill>
                  <a:srgbClr val="002060"/>
                </a:solidFill>
              </a:rPr>
              <a:t> is the </a:t>
            </a:r>
            <a:r>
              <a:rPr lang="en-GB" sz="2400" b="1" dirty="0" err="1">
                <a:solidFill>
                  <a:srgbClr val="C00000"/>
                </a:solidFill>
              </a:rPr>
              <a:t>Sphenoethmoidal</a:t>
            </a:r>
            <a:r>
              <a:rPr lang="en-GB" sz="2400" b="1" dirty="0">
                <a:solidFill>
                  <a:srgbClr val="C00000"/>
                </a:solidFill>
              </a:rPr>
              <a:t> recess.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endParaRPr lang="en-GB" sz="2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21510" name="Picture 9" descr="F66122-008-f226b">
            <a:extLst>
              <a:ext uri="{FF2B5EF4-FFF2-40B4-BE49-F238E27FC236}">
                <a16:creationId xmlns:a16="http://schemas.microsoft.com/office/drawing/2014/main" id="{4E434167-3360-453B-B7E4-6FED46B3DE5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1" t="16258" b="4073"/>
          <a:stretch>
            <a:fillRect/>
          </a:stretch>
        </p:blipFill>
        <p:spPr>
          <a:xfrm>
            <a:off x="3924300" y="1700213"/>
            <a:ext cx="4968875" cy="475297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191866-3D7E-40F0-92DE-46E88C18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C46194-0368-4B76-A239-C103358822C9}" type="slidenum">
              <a:rPr lang="en-US" altLang="ar-SA">
                <a:solidFill>
                  <a:schemeClr val="tx2"/>
                </a:solidFill>
              </a:rPr>
              <a:pPr eaLnBrk="1" hangingPunct="1"/>
              <a:t>7</a:t>
            </a:fld>
            <a:endParaRPr lang="en-US" altLang="ar-SA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6">
            <a:extLst>
              <a:ext uri="{FF2B5EF4-FFF2-40B4-BE49-F238E27FC236}">
                <a16:creationId xmlns:a16="http://schemas.microsoft.com/office/drawing/2014/main" id="{A486C723-EA79-41ED-ABF5-7352C5E1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EDECBF8-71B0-4BEF-BE15-7D0323D49EEE}" type="slidenum">
              <a:rPr lang="en-US" altLang="ar-SA">
                <a:solidFill>
                  <a:schemeClr val="tx2"/>
                </a:solidFill>
              </a:rPr>
              <a:pPr eaLnBrk="1" hangingPunct="1"/>
              <a:t>8</a:t>
            </a:fld>
            <a:endParaRPr lang="en-US" altLang="ar-SA">
              <a:solidFill>
                <a:schemeClr val="tx2"/>
              </a:solidFill>
            </a:endParaRPr>
          </a:p>
        </p:txBody>
      </p:sp>
      <p:sp>
        <p:nvSpPr>
          <p:cNvPr id="64518" name="Rectangle 6">
            <a:extLst>
              <a:ext uri="{FF2B5EF4-FFF2-40B4-BE49-F238E27FC236}">
                <a16:creationId xmlns:a16="http://schemas.microsoft.com/office/drawing/2014/main" id="{D74AB479-E88C-4CCD-ADD7-367066B17EAC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25538"/>
            <a:ext cx="4392613" cy="547211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400" u="sng" dirty="0"/>
              <a:t>They are </a:t>
            </a:r>
            <a:r>
              <a:rPr lang="en-US" sz="2400" b="1" u="sng" dirty="0">
                <a:solidFill>
                  <a:srgbClr val="FF0000"/>
                </a:solidFill>
              </a:rPr>
              <a:t>cavities</a:t>
            </a:r>
            <a:r>
              <a:rPr lang="en-US" sz="2400" u="sng" dirty="0">
                <a:solidFill>
                  <a:srgbClr val="FF0000"/>
                </a:solidFill>
              </a:rPr>
              <a:t> </a:t>
            </a:r>
            <a:r>
              <a:rPr lang="en-US" sz="2400" u="sng" dirty="0"/>
              <a:t>inside the</a:t>
            </a:r>
            <a:r>
              <a:rPr lang="en-US" sz="2400" dirty="0"/>
              <a:t>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</a:rPr>
              <a:t>Maxilla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</a:rPr>
              <a:t>Frontal bone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</a:rPr>
              <a:t>Sphenoid bone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</a:rPr>
              <a:t>Ethmoid bone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400" u="sng" dirty="0"/>
              <a:t>They are</a:t>
            </a:r>
            <a:r>
              <a:rPr lang="en-US" sz="2400" dirty="0"/>
              <a:t>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chemeClr val="tx1"/>
                </a:solidFill>
              </a:rPr>
              <a:t>Lined</a:t>
            </a:r>
            <a:r>
              <a:rPr lang="en-US" sz="2000" dirty="0">
                <a:solidFill>
                  <a:schemeClr val="tx1"/>
                </a:solidFill>
              </a:rPr>
              <a:t> with </a:t>
            </a:r>
            <a:r>
              <a:rPr lang="en-US" sz="2000" u="sng" dirty="0" err="1">
                <a:solidFill>
                  <a:schemeClr val="tx1"/>
                </a:solidFill>
              </a:rPr>
              <a:t>mucoperiosteum</a:t>
            </a:r>
            <a:r>
              <a:rPr lang="en-US" sz="2000" u="sng" dirty="0">
                <a:solidFill>
                  <a:schemeClr val="tx1"/>
                </a:solidFill>
              </a:rPr>
              <a:t>;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rgbClr val="FF0000"/>
                </a:solidFill>
              </a:rPr>
              <a:t>Filled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u="sng" dirty="0">
                <a:solidFill>
                  <a:schemeClr val="tx1"/>
                </a:solidFill>
              </a:rPr>
              <a:t>with air; </a:t>
            </a:r>
            <a:r>
              <a:rPr lang="en-US" sz="2000" dirty="0">
                <a:solidFill>
                  <a:schemeClr val="tx1"/>
                </a:solidFill>
              </a:rPr>
              <a:t>&amp;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b="1" u="sng" dirty="0">
                <a:solidFill>
                  <a:srgbClr val="2F74FF"/>
                </a:solidFill>
              </a:rPr>
              <a:t>Communicate</a:t>
            </a:r>
            <a:r>
              <a:rPr lang="en-US" sz="2000" u="sng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with the nasal cavity.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</a:rPr>
              <a:t>Open in the lateral wall of the nasal cavity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400" b="1" u="sng" dirty="0">
                <a:solidFill>
                  <a:schemeClr val="tx1"/>
                </a:solidFill>
              </a:rPr>
              <a:t>Function: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Char char=""/>
              <a:defRPr/>
            </a:pPr>
            <a:r>
              <a:rPr lang="en-US" sz="2000" dirty="0">
                <a:solidFill>
                  <a:schemeClr val="tx1"/>
                </a:solidFill>
              </a:rPr>
              <a:t>Lighten the skull weight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Char char=""/>
              <a:defRPr/>
            </a:pPr>
            <a:r>
              <a:rPr lang="en-US" sz="2000" dirty="0">
                <a:solidFill>
                  <a:schemeClr val="tx1"/>
                </a:solidFill>
              </a:rPr>
              <a:t>Amplify the sound as we speak.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Char char=""/>
              <a:defRPr/>
            </a:pP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B6E3F5-392D-40E1-BB1A-5B0B12722385}"/>
              </a:ext>
            </a:extLst>
          </p:cNvPr>
          <p:cNvSpPr txBox="1"/>
          <p:nvPr/>
        </p:nvSpPr>
        <p:spPr>
          <a:xfrm>
            <a:off x="468313" y="333375"/>
            <a:ext cx="5543550" cy="584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1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1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cs typeface="Arial" charset="0"/>
              </a:rPr>
              <a:t>PARANASAL SINUSES</a:t>
            </a:r>
          </a:p>
        </p:txBody>
      </p:sp>
      <p:pic>
        <p:nvPicPr>
          <p:cNvPr id="8" name="Content Placeholder 7" descr="8B0B9D9E">
            <a:extLst>
              <a:ext uri="{FF2B5EF4-FFF2-40B4-BE49-F238E27FC236}">
                <a16:creationId xmlns:a16="http://schemas.microsoft.com/office/drawing/2014/main" id="{A5E0F385-A194-40EA-9C19-47B402FA26BB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68413"/>
            <a:ext cx="4522788" cy="5329237"/>
          </a:xfr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>
            <a:extLst>
              <a:ext uri="{FF2B5EF4-FFF2-40B4-BE49-F238E27FC236}">
                <a16:creationId xmlns:a16="http://schemas.microsoft.com/office/drawing/2014/main" id="{E9B64573-ADB3-41FD-AC42-8DF203C93FF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620713"/>
            <a:ext cx="3671887" cy="5472112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GB" altLang="ar-SA" sz="2400" b="1" u="sng">
                <a:solidFill>
                  <a:srgbClr val="FF0000"/>
                </a:solidFill>
              </a:rPr>
              <a:t>Sphenoethmoidal recess</a:t>
            </a:r>
            <a:r>
              <a:rPr lang="en-GB" altLang="ar-SA" sz="2200" u="sng">
                <a:solidFill>
                  <a:srgbClr val="FF0000"/>
                </a:solidFill>
              </a:rPr>
              <a:t> </a:t>
            </a:r>
            <a:r>
              <a:rPr lang="en-GB" altLang="ar-SA" sz="2200"/>
              <a:t>receives the opening of </a:t>
            </a:r>
            <a:r>
              <a:rPr lang="en-GB" altLang="ar-SA" sz="2200" b="1">
                <a:solidFill>
                  <a:srgbClr val="00B050"/>
                </a:solidFill>
              </a:rPr>
              <a:t>sphenoidal air sinus </a:t>
            </a:r>
          </a:p>
          <a:p>
            <a:pPr eaLnBrk="1" hangingPunct="1">
              <a:lnSpc>
                <a:spcPct val="70000"/>
              </a:lnSpc>
            </a:pPr>
            <a:r>
              <a:rPr lang="en-GB" altLang="ar-SA" sz="2400" b="1" u="sng">
                <a:solidFill>
                  <a:srgbClr val="FF0000"/>
                </a:solidFill>
              </a:rPr>
              <a:t>Superior meatus</a:t>
            </a:r>
            <a:r>
              <a:rPr lang="en-GB" altLang="ar-SA" sz="2400" b="1">
                <a:solidFill>
                  <a:srgbClr val="FF0000"/>
                </a:solidFill>
              </a:rPr>
              <a:t>;</a:t>
            </a:r>
            <a:r>
              <a:rPr lang="en-GB" altLang="ar-SA" sz="2200">
                <a:solidFill>
                  <a:srgbClr val="FF0000"/>
                </a:solidFill>
              </a:rPr>
              <a:t> </a:t>
            </a:r>
            <a:r>
              <a:rPr lang="en-GB" altLang="ar-SA" sz="2200"/>
              <a:t>receives the </a:t>
            </a:r>
            <a:r>
              <a:rPr lang="en-GB" altLang="ar-SA" sz="2200">
                <a:solidFill>
                  <a:srgbClr val="0070C0"/>
                </a:solidFill>
              </a:rPr>
              <a:t>opening of </a:t>
            </a:r>
            <a:r>
              <a:rPr lang="en-GB" altLang="ar-SA" sz="2200" b="1">
                <a:solidFill>
                  <a:srgbClr val="0070C0"/>
                </a:solidFill>
              </a:rPr>
              <a:t>posterior ethmoidal sinus.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ar-SA" sz="2400" b="1" u="sng">
                <a:solidFill>
                  <a:srgbClr val="FF0000"/>
                </a:solidFill>
              </a:rPr>
              <a:t>Middle meatus</a:t>
            </a:r>
            <a:r>
              <a:rPr lang="en-GB" altLang="ar-SA" sz="2400" b="1">
                <a:solidFill>
                  <a:srgbClr val="FF3300"/>
                </a:solidFill>
              </a:rPr>
              <a:t>;</a:t>
            </a:r>
            <a:r>
              <a:rPr lang="en-GB" altLang="ar-SA" sz="2200"/>
              <a:t> contains </a:t>
            </a:r>
            <a:r>
              <a:rPr lang="en-GB" altLang="ar-SA" sz="2200" b="1">
                <a:solidFill>
                  <a:srgbClr val="2F74FF"/>
                </a:solidFill>
              </a:rPr>
              <a:t>bulla ethmoidalis</a:t>
            </a:r>
            <a:r>
              <a:rPr lang="en-GB" altLang="ar-SA" sz="2200" b="1">
                <a:solidFill>
                  <a:srgbClr val="FF0000"/>
                </a:solidFill>
              </a:rPr>
              <a:t> </a:t>
            </a:r>
            <a:r>
              <a:rPr lang="en-GB" altLang="ar-SA" sz="2200"/>
              <a:t>and </a:t>
            </a:r>
            <a:r>
              <a:rPr lang="en-GB" altLang="ar-SA" sz="2200">
                <a:solidFill>
                  <a:srgbClr val="002060"/>
                </a:solidFill>
              </a:rPr>
              <a:t>hiatus semilunaris</a:t>
            </a:r>
            <a:r>
              <a:rPr lang="en-GB" altLang="ar-SA" sz="2200"/>
              <a:t>,</a:t>
            </a:r>
          </a:p>
          <a:p>
            <a:pPr eaLnBrk="1" hangingPunct="1">
              <a:lnSpc>
                <a:spcPct val="70000"/>
              </a:lnSpc>
            </a:pPr>
            <a:r>
              <a:rPr lang="en-GB" altLang="ar-SA" sz="2200"/>
              <a:t>Receives the openings of </a:t>
            </a:r>
            <a:r>
              <a:rPr lang="en-GB" altLang="ar-SA" sz="2200" b="1" u="sng">
                <a:solidFill>
                  <a:srgbClr val="CC00CC"/>
                </a:solidFill>
              </a:rPr>
              <a:t>maxillary,</a:t>
            </a:r>
            <a:r>
              <a:rPr lang="en-GB" altLang="ar-SA" sz="2200" b="1">
                <a:solidFill>
                  <a:srgbClr val="CC00CC"/>
                </a:solidFill>
              </a:rPr>
              <a:t> </a:t>
            </a:r>
            <a:r>
              <a:rPr lang="en-GB" altLang="ar-SA" sz="2200" b="1" u="sng">
                <a:solidFill>
                  <a:srgbClr val="CC00CC"/>
                </a:solidFill>
              </a:rPr>
              <a:t>frontal, &amp; anterior , middle ethmoidal sinuses.</a:t>
            </a:r>
          </a:p>
          <a:p>
            <a:pPr eaLnBrk="1" hangingPunct="1">
              <a:lnSpc>
                <a:spcPct val="70000"/>
              </a:lnSpc>
            </a:pPr>
            <a:r>
              <a:rPr lang="en-GB" altLang="ar-SA" sz="2400" b="1" u="sng">
                <a:solidFill>
                  <a:srgbClr val="FF0000"/>
                </a:solidFill>
              </a:rPr>
              <a:t>Inferior meatus</a:t>
            </a:r>
            <a:r>
              <a:rPr lang="en-GB" altLang="ar-SA" sz="2200"/>
              <a:t>; receives </a:t>
            </a:r>
            <a:r>
              <a:rPr lang="en-GB" altLang="ar-SA" sz="2200">
                <a:solidFill>
                  <a:srgbClr val="002060"/>
                </a:solidFill>
              </a:rPr>
              <a:t>the opening of </a:t>
            </a:r>
            <a:r>
              <a:rPr lang="en-GB" altLang="ar-SA" sz="2200" b="1">
                <a:solidFill>
                  <a:srgbClr val="2F74FF"/>
                </a:solidFill>
              </a:rPr>
              <a:t>nasolacrimal duct</a:t>
            </a:r>
            <a:r>
              <a:rPr lang="en-GB" altLang="ar-SA" sz="2200">
                <a:solidFill>
                  <a:srgbClr val="2F74FF"/>
                </a:solidFill>
              </a:rPr>
              <a:t>.  </a:t>
            </a:r>
            <a:endParaRPr lang="en-US" altLang="ar-SA" sz="2200">
              <a:solidFill>
                <a:srgbClr val="2F74FF"/>
              </a:solidFill>
            </a:endParaRPr>
          </a:p>
        </p:txBody>
      </p:sp>
      <p:pic>
        <p:nvPicPr>
          <p:cNvPr id="23555" name="Picture 7" descr="F66122-008-f226c">
            <a:extLst>
              <a:ext uri="{FF2B5EF4-FFF2-40B4-BE49-F238E27FC236}">
                <a16:creationId xmlns:a16="http://schemas.microsoft.com/office/drawing/2014/main" id="{E94FF038-FA2C-4C9A-9A29-8E4BC641A76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" b="4999"/>
          <a:stretch>
            <a:fillRect/>
          </a:stretch>
        </p:blipFill>
        <p:spPr>
          <a:xfrm>
            <a:off x="3924300" y="1341438"/>
            <a:ext cx="5040313" cy="4608512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314950-FB49-4CCF-8E85-127EE81CE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45ECB1-28ED-4A0A-BBA0-43488B6DE34C}" type="slidenum">
              <a:rPr lang="en-US" altLang="ar-SA">
                <a:solidFill>
                  <a:schemeClr val="tx2"/>
                </a:solidFill>
              </a:rPr>
              <a:pPr eaLnBrk="1" hangingPunct="1"/>
              <a:t>9</a:t>
            </a:fld>
            <a:endParaRPr lang="en-US" altLang="ar-SA">
              <a:solidFill>
                <a:schemeClr val="tx2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65AECB9-A495-4B8D-95A5-475B71E55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0" y="0"/>
            <a:ext cx="4948039" cy="980728"/>
          </a:xfrm>
          <a:gradFill flip="none" rotWithShape="1">
            <a:gsLst>
              <a:gs pos="0">
                <a:schemeClr val="tx2">
                  <a:lumMod val="75000"/>
                  <a:tint val="66000"/>
                  <a:satMod val="160000"/>
                </a:schemeClr>
              </a:gs>
              <a:gs pos="50000">
                <a:schemeClr val="tx2">
                  <a:lumMod val="75000"/>
                  <a:tint val="44500"/>
                  <a:satMod val="160000"/>
                </a:schemeClr>
              </a:gs>
              <a:gs pos="100000">
                <a:schemeClr val="tx2">
                  <a:lumMod val="75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2F74FF"/>
                </a:solidFill>
              </a:rPr>
              <a:t>SINUSES opening in lateral wall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926</Words>
  <Application>Microsoft Office PowerPoint</Application>
  <PresentationFormat>عرض على الشاشة (4:3)</PresentationFormat>
  <Paragraphs>141</Paragraphs>
  <Slides>21</Slides>
  <Notes>3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8" baseType="lpstr">
      <vt:lpstr>Tahoma</vt:lpstr>
      <vt:lpstr>Arial</vt:lpstr>
      <vt:lpstr>Trebuchet MS</vt:lpstr>
      <vt:lpstr>Wingdings 2</vt:lpstr>
      <vt:lpstr>Wingdings</vt:lpstr>
      <vt:lpstr>Times New Roman</vt:lpstr>
      <vt:lpstr>Opulent</vt:lpstr>
      <vt:lpstr>ANATOMY OF THE NOSE  AND  OLFACTORY NERVE</vt:lpstr>
      <vt:lpstr>OBJECTIVES</vt:lpstr>
      <vt:lpstr>Nasal cavity</vt:lpstr>
      <vt:lpstr>Floor </vt:lpstr>
      <vt:lpstr>Roof </vt:lpstr>
      <vt:lpstr>Medial wall</vt:lpstr>
      <vt:lpstr>Lateral wall </vt:lpstr>
      <vt:lpstr>عرض تقديمي في PowerPoint</vt:lpstr>
      <vt:lpstr>SINUSES opening in lateral wall</vt:lpstr>
      <vt:lpstr>عرض تقديمي في PowerPoint</vt:lpstr>
      <vt:lpstr>Nasal mucosa</vt:lpstr>
      <vt:lpstr>RESPIRATORY MUCOSA</vt:lpstr>
      <vt:lpstr>Nerve supply</vt:lpstr>
      <vt:lpstr>SPECIAL SENSATION Olfactory NERVE</vt:lpstr>
      <vt:lpstr>عرض تقديمي في PowerPoint</vt:lpstr>
      <vt:lpstr>Olfactory pathway</vt:lpstr>
      <vt:lpstr>عرض تقديمي في PowerPoint</vt:lpstr>
      <vt:lpstr>Arterial supply</vt:lpstr>
      <vt:lpstr>Venous drainage</vt:lpstr>
      <vt:lpstr>Lymph drainage 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dc:creator/>
  <cp:lastModifiedBy/>
  <cp:revision>112</cp:revision>
  <cp:lastPrinted>1601-01-01T00:00:00Z</cp:lastPrinted>
  <dcterms:created xsi:type="dcterms:W3CDTF">1601-01-01T00:00:00Z</dcterms:created>
  <dcterms:modified xsi:type="dcterms:W3CDTF">2018-09-15T16:00:38Z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LCID">
    <vt:i4>1025</vt:i4>
  </property>
</Properties>
</file>