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3" r:id="rId1"/>
  </p:sldMasterIdLst>
  <p:notesMasterIdLst>
    <p:notesMasterId r:id="rId23"/>
  </p:notesMasterIdLst>
  <p:handoutMasterIdLst>
    <p:handoutMasterId r:id="rId24"/>
  </p:handoutMasterIdLst>
  <p:sldIdLst>
    <p:sldId id="346" r:id="rId2"/>
    <p:sldId id="287" r:id="rId3"/>
    <p:sldId id="258" r:id="rId4"/>
    <p:sldId id="260" r:id="rId5"/>
    <p:sldId id="261" r:id="rId6"/>
    <p:sldId id="264" r:id="rId7"/>
    <p:sldId id="262" r:id="rId8"/>
    <p:sldId id="363" r:id="rId9"/>
    <p:sldId id="366" r:id="rId10"/>
    <p:sldId id="365" r:id="rId11"/>
    <p:sldId id="357" r:id="rId12"/>
    <p:sldId id="368" r:id="rId13"/>
    <p:sldId id="265" r:id="rId14"/>
    <p:sldId id="352" r:id="rId15"/>
    <p:sldId id="355" r:id="rId16"/>
    <p:sldId id="351" r:id="rId17"/>
    <p:sldId id="358" r:id="rId18"/>
    <p:sldId id="370" r:id="rId19"/>
    <p:sldId id="372" r:id="rId20"/>
    <p:sldId id="371" r:id="rId21"/>
    <p:sldId id="3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258"/>
    <a:srgbClr val="2F74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6ACE35B-BA96-4B72-B646-4DFE995D03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A3C794-000B-4765-9362-D9C16FB03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DB188A6-2491-4E64-A24B-807011F67D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A2CE5BF-7425-48E6-83E2-96705883AF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anose="02020603050405020304" pitchFamily="18" charset="0"/>
              </a:defRPr>
            </a:lvl1pPr>
          </a:lstStyle>
          <a:p>
            <a:fld id="{62B87EAD-DBBB-48BE-930D-3C7C1E343890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670897E-A352-4E00-94BA-58336D6DDD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A4078B9-1593-4329-9EF9-2E2CF4D5A7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3DF677A-9349-4EB5-8AC5-55951BBC249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62BC167-82D9-4AAF-9708-F0373BD401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D8E7C44-BB6F-49F5-8EAE-5E942FC0A4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70D635B-1D5A-49CC-B1DA-E163F68EF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anose="02020603050405020304" pitchFamily="18" charset="0"/>
              </a:defRPr>
            </a:lvl1pPr>
          </a:lstStyle>
          <a:p>
            <a:fld id="{6E3CA635-2776-4122-80EB-1B35B16444CB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0911350-102D-4FF5-AAAB-845EF90C6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812021-EBED-4474-BF51-6A398B484D37}" type="slidenum">
              <a:rPr lang="en-US" altLang="ar-SA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ar-SA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41D6DC1-2546-4141-82F7-12D5DF8FDB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6C29FD0-AB15-4E79-A27D-BD935A51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85EDA12-9FA1-43D4-B90E-463217F9F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6BECDD-2E03-42EB-8C52-6687A4D81D91}" type="slidenum">
              <a:rPr lang="en-US" altLang="ar-SA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ar-SA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87F742C-FE49-45F3-ABB6-E65BFB474D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4DA9DA3-D283-4EBB-8ECF-416C8056B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56EE9F4-EAF0-4B43-93D4-CBA024363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0B1AA5-ABBB-4A61-9777-3DCEA85259B7}" type="slidenum">
              <a:rPr lang="en-US" altLang="ar-SA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ar-SA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A50A39B-2BCB-492B-9A06-71A584F4AC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39C8823-3969-4E81-AC02-C44020FAC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8965FA9-E78D-450D-9255-5DB9ED969B4D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9">
            <a:extLst>
              <a:ext uri="{FF2B5EF4-FFF2-40B4-BE49-F238E27FC236}">
                <a16:creationId xmlns:a16="http://schemas.microsoft.com/office/drawing/2014/main" id="{85A818DD-9598-47D1-8592-686AE95A291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>
            <a:extLst>
              <a:ext uri="{FF2B5EF4-FFF2-40B4-BE49-F238E27FC236}">
                <a16:creationId xmlns:a16="http://schemas.microsoft.com/office/drawing/2014/main" id="{2D127512-D801-4789-8BBF-5246B459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>
            <a:extLst>
              <a:ext uri="{FF2B5EF4-FFF2-40B4-BE49-F238E27FC236}">
                <a16:creationId xmlns:a16="http://schemas.microsoft.com/office/drawing/2014/main" id="{12EF307F-5B53-4E15-983D-4EA15985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Prof. Saeed Makarem</a:t>
            </a:r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E4DDFAA9-3B21-4FD5-932D-4AE86A0B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6F4E4-3B31-4E58-AB14-7E9185D2F6C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9554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36450-E88C-445E-8438-64026BD0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45F0-F668-458B-9AAB-F71A4C5C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775F-3AFA-4641-A1B0-58908E7C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1C38-DED6-4D0D-B6E5-B4E9D15D3FA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3974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8BC0-B479-48A7-8FC7-5DD3679C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7996-DA10-4399-AB83-42A83E0E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A8F3-C819-41F0-8B29-54BE0534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AF9DAADB-4DAC-40D4-AD7D-08727BB2EE8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8154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5410E-F3A9-4BEB-9F18-7DEE430F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655F1-ED91-4D14-B4D7-716EBD74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A98A7-9843-4B29-AFDA-F8145711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5452-A99A-4C44-AE5C-0B90AA93243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383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8CF6E001-93B4-4414-A319-3D35B56C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1E3E8F9-11E4-4B42-BCD4-8FCD367B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10597F69-FFD0-4E9A-BB7B-1547C8EA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2363-EDE1-46F1-AC4D-DAAB8F4E9BE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5894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891D4-C81A-4AEF-8355-DDE8FE38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8D44-86E1-405F-9DBF-7044A385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L. Tchakarov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925D8-3452-4D79-8550-52E5BD2B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0C1043-91CE-4D8A-87B2-6BB69697061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6589575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8407E-88A9-40CE-93DA-822D46F7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D02D-6950-44B0-8D04-079B88C8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41721-DF84-4D26-9532-4846C69C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C9E17-D13C-4980-A7B9-8C3DA731FB9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345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64CD-9DA6-47F2-B632-4B109B4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01F71-4846-4271-B1CD-31A4C777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9550-A8D0-46C2-8F14-19B884DD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BF811DC8-433C-448E-A0FC-C896943848B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5728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B37D8-3F3D-4D05-96AA-C4957EDA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BB530-DAEB-4A52-B467-4A61AFC3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36E3E-A00E-440B-9895-A1092C43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EE3E2-9EBC-4A64-8B2E-EA61DC4C68B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660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63402-64CE-4215-A294-9F37298C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00982-5978-4CCB-8258-22984B92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BFA6E-555F-4FAE-A167-8C29B632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20B1A-69F9-443B-9D3A-F60DBF9FD8F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2658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512E3-6457-426B-A503-F1B459D9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967C8-48C2-49F6-AA18-C5FBB656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43448-E5AF-4D26-AE0F-037BEACD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9A383-FA1C-4E33-8D80-472B41CB730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90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CFF4C-F976-4A33-977F-9D26E301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DAFCF-FA99-42C2-AE5C-BB89AA1D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DC84-3424-4E83-8287-B50AB8AA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69C31-4A7B-48BC-8F55-CE647FF699B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19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D49FA-4ACD-4216-B2AB-7EA2FC0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DB90-977B-464F-BD88-8E453470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E69AE-3906-40E5-9C6B-CCB94078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0E4E8-5B8F-461D-A04D-A78DBBB2C14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9609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DB7DB7-BE2D-4673-82F7-F695705EF321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1E731D-A741-4EA1-9D53-0162F768A48A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0A3ED2B-CB86-4C04-8E9D-6F1F57DC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7D8D105-4E7F-42F4-B9AA-7C9B2304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1266D93-D59C-4DF5-8725-BAB469B3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2D1E9-6A11-4BF5-93F7-2163F3FC2EC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7643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6BCEAC-AAF3-49F8-B9C4-D8EC4085395D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E22ADE4-E0F4-475B-86FC-A19859CB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30">
            <a:extLst>
              <a:ext uri="{FF2B5EF4-FFF2-40B4-BE49-F238E27FC236}">
                <a16:creationId xmlns:a16="http://schemas.microsoft.com/office/drawing/2014/main" id="{B4DE773F-DE61-4D7A-B141-A3C94F377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15F436B4-574B-4E8D-9BC9-5642ECA58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70856-142B-4F29-A3C9-41753D1C7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97A7B38-FBAB-4FD3-8017-5674D8C4D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DC92FB-AFF6-4213-9F56-14ED802BC079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03" r:id="rId13"/>
    <p:sldLayoutId id="214748431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82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82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82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801C879-C148-47D4-8146-5AB0F8D4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913"/>
            <a:ext cx="6480719" cy="143988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ANATOMY OF THE NOSE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 AND 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OLFACTORY NERVE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8AD8B-B7D6-4FBD-AEFB-BC44BA33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F6C7FE-9D9F-4E44-9F43-65849C55E195}" type="slidenum">
              <a:rPr lang="en-US" altLang="ar-SA">
                <a:solidFill>
                  <a:schemeClr val="tx2"/>
                </a:solidFill>
              </a:rPr>
              <a:pPr eaLnBrk="1" hangingPunct="1"/>
              <a:t>1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7" name="Picture 7" descr="99204F60">
            <a:extLst>
              <a:ext uri="{FF2B5EF4-FFF2-40B4-BE49-F238E27FC236}">
                <a16:creationId xmlns:a16="http://schemas.microsoft.com/office/drawing/2014/main" id="{FD4CAE8B-9577-4645-B72D-4FA8080D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9740" r="3419" b="8595"/>
          <a:stretch>
            <a:fillRect/>
          </a:stretch>
        </p:blipFill>
        <p:spPr bwMode="auto">
          <a:xfrm>
            <a:off x="1258888" y="1773238"/>
            <a:ext cx="6199187" cy="50847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>
            <a:extLst>
              <a:ext uri="{FF2B5EF4-FFF2-40B4-BE49-F238E27FC236}">
                <a16:creationId xmlns:a16="http://schemas.microsoft.com/office/drawing/2014/main" id="{29A62126-F701-4C8A-97BA-E26DCF617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20713"/>
            <a:ext cx="3744912" cy="37861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400" u="sng"/>
              <a:t>The mucosal lining of these sinuses </a:t>
            </a:r>
            <a:r>
              <a:rPr lang="en-US" altLang="ar-SA" sz="2400"/>
              <a:t>is continuous with that in the nose  and the throat.</a:t>
            </a:r>
          </a:p>
          <a:p>
            <a:pPr eaLnBrk="1" hangingPunct="1"/>
            <a:r>
              <a:rPr lang="en-US" altLang="ar-SA" sz="2400" u="sng"/>
              <a:t>So infection in this  area </a:t>
            </a:r>
            <a:r>
              <a:rPr lang="en-US" altLang="ar-SA" sz="2400"/>
              <a:t>tends to </a:t>
            </a:r>
            <a:r>
              <a:rPr lang="en-US" altLang="ar-SA" sz="2400" u="sng"/>
              <a:t>migrate into the sinuses causing sinusitis.</a:t>
            </a:r>
          </a:p>
          <a:p>
            <a:pPr eaLnBrk="1" hangingPunct="1"/>
            <a:endParaRPr lang="en-US" altLang="ar-SA" sz="2400"/>
          </a:p>
          <a:p>
            <a:pPr eaLnBrk="1" hangingPunct="1"/>
            <a:endParaRPr lang="en-US" altLang="ar-SA" sz="2400"/>
          </a:p>
          <a:p>
            <a:pPr eaLnBrk="1" hangingPunct="1"/>
            <a:endParaRPr lang="en-US" altLang="ar-SA" sz="24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5AEE6D-9C39-4B80-A90C-869B01EAD8B3}"/>
              </a:ext>
            </a:extLst>
          </p:cNvPr>
          <p:cNvSpPr txBox="1">
            <a:spLocks noChangeArrowheads="1"/>
          </p:cNvSpPr>
          <p:nvPr/>
        </p:nvSpPr>
        <p:spPr>
          <a:xfrm>
            <a:off x="4427538" y="3789363"/>
            <a:ext cx="3744912" cy="23764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FF0000"/>
                </a:solidFill>
                <a:latin typeface="+mn-lt"/>
                <a:cs typeface="+mn-cs"/>
              </a:rPr>
              <a:t>Note</a:t>
            </a:r>
            <a:r>
              <a:rPr lang="en-US" sz="2000" dirty="0">
                <a:latin typeface="+mn-lt"/>
                <a:cs typeface="+mn-cs"/>
              </a:rPr>
              <a:t> : all sinuses open into the middle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cs typeface="+mn-cs"/>
              </a:rPr>
              <a:t>EXCEPT:</a:t>
            </a:r>
            <a:endParaRPr lang="en-US" sz="2000" u="sng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+mn-lt"/>
                <a:cs typeface="+mn-cs"/>
              </a:rPr>
              <a:t>Sphenoidal</a:t>
            </a:r>
            <a:r>
              <a:rPr lang="en-US" sz="2000" b="1" u="sng" dirty="0">
                <a:solidFill>
                  <a:srgbClr val="0070C0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</a:t>
            </a:r>
            <a:r>
              <a:rPr lang="en-US" sz="2000" dirty="0" err="1">
                <a:latin typeface="+mn-lt"/>
                <a:cs typeface="+mn-cs"/>
              </a:rPr>
              <a:t>sphenoethmoidal</a:t>
            </a:r>
            <a:r>
              <a:rPr lang="en-US" sz="2000" dirty="0">
                <a:latin typeface="+mn-lt"/>
                <a:cs typeface="+mn-cs"/>
              </a:rPr>
              <a:t> recess.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Posterior </a:t>
            </a:r>
            <a:r>
              <a:rPr lang="en-US" sz="2000" b="1" u="sng" dirty="0" err="1">
                <a:solidFill>
                  <a:srgbClr val="2F74FF"/>
                </a:solidFill>
                <a:latin typeface="+mn-lt"/>
                <a:cs typeface="+mn-cs"/>
              </a:rPr>
              <a:t>ethmoidal</a:t>
            </a: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superior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7" descr="File0277">
            <a:extLst>
              <a:ext uri="{FF2B5EF4-FFF2-40B4-BE49-F238E27FC236}">
                <a16:creationId xmlns:a16="http://schemas.microsoft.com/office/drawing/2014/main" id="{3BA839D7-70B0-4BF7-AAC3-2DD00D5D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5885" b="3758"/>
          <a:stretch>
            <a:fillRect/>
          </a:stretch>
        </p:blipFill>
        <p:spPr bwMode="auto">
          <a:xfrm>
            <a:off x="250825" y="1196975"/>
            <a:ext cx="4033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AA176A3-FFA1-453B-BA2D-8C191110C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816424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2F74FF"/>
                </a:solidFill>
              </a:rPr>
              <a:t>Nasal mucosa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C73F819-619E-48C4-8492-CE3C0F89B1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4143375" cy="57419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buFont typeface="Wingdings 2" pitchFamily="18" charset="2"/>
              <a:buChar char=""/>
              <a:defRPr/>
            </a:pPr>
            <a:r>
              <a:rPr lang="en-US" sz="2400" b="1" u="sng" dirty="0">
                <a:solidFill>
                  <a:srgbClr val="CC00CC"/>
                </a:solidFill>
              </a:rPr>
              <a:t>Olfactory </a:t>
            </a:r>
            <a:r>
              <a:rPr lang="en-US" sz="2400" b="1" dirty="0">
                <a:solidFill>
                  <a:srgbClr val="CC00CC"/>
                </a:solidFill>
              </a:rPr>
              <a:t>: </a:t>
            </a:r>
          </a:p>
          <a:p>
            <a:pPr lvl="1" eaLnBrk="1" hangingPunct="1">
              <a:buFont typeface="Wingdings 2" pitchFamily="18" charset="2"/>
              <a:buChar char=""/>
              <a:defRPr/>
            </a:pPr>
            <a:r>
              <a:rPr lang="en-US" sz="2400" b="1" dirty="0"/>
              <a:t>It is </a:t>
            </a:r>
            <a:r>
              <a:rPr lang="en-US" sz="2400" b="1" u="sng" dirty="0"/>
              <a:t>delicate</a:t>
            </a:r>
            <a:r>
              <a:rPr lang="en-US" sz="2400" b="1" dirty="0"/>
              <a:t> and contains olfactory nerve cells.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dirty="0"/>
              <a:t>It is present in </a:t>
            </a:r>
            <a:r>
              <a:rPr lang="en-US" sz="2400" b="1" u="sng" dirty="0"/>
              <a:t>the upper part of nasal cavity</a:t>
            </a:r>
            <a:r>
              <a:rPr lang="en-US" sz="2400" b="1" dirty="0"/>
              <a:t>:</a:t>
            </a:r>
            <a:r>
              <a:rPr lang="en-US" sz="2400" b="1" u="sng" dirty="0"/>
              <a:t> 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Roof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3300"/>
                </a:solidFill>
              </a:rPr>
              <a:t>On the lateral wall</a:t>
            </a:r>
            <a:r>
              <a:rPr lang="en-US" sz="2400" b="1" dirty="0"/>
              <a:t>, it lines the upper surface of the </a:t>
            </a:r>
            <a:r>
              <a:rPr lang="en-US" sz="2400" b="1" u="sng" dirty="0"/>
              <a:t>superior concha </a:t>
            </a:r>
            <a:r>
              <a:rPr lang="en-US" sz="2400" b="1" dirty="0"/>
              <a:t>and the </a:t>
            </a:r>
            <a:r>
              <a:rPr lang="en-US" sz="2400" b="1" u="sng" dirty="0" err="1"/>
              <a:t>sphenoethmoidal</a:t>
            </a:r>
            <a:r>
              <a:rPr lang="en-US" sz="2400" b="1" u="sng" dirty="0"/>
              <a:t> recess.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On the medial wall</a:t>
            </a:r>
            <a:r>
              <a:rPr lang="en-US" sz="2400" b="1" dirty="0"/>
              <a:t>, it lines the </a:t>
            </a:r>
            <a:r>
              <a:rPr lang="en-US" sz="2400" b="1" u="sng" dirty="0"/>
              <a:t>superior part </a:t>
            </a:r>
            <a:r>
              <a:rPr lang="en-US" sz="2400" b="1" dirty="0"/>
              <a:t>of the nasal septum.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sz="2000" b="1" dirty="0"/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CAE20-F440-4C4B-8BC9-A8097B69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FA81D6-F3EB-4596-B221-C7E0178E9213}" type="slidenum">
              <a:rPr lang="en-US" altLang="ar-SA">
                <a:solidFill>
                  <a:schemeClr val="tx2"/>
                </a:solidFill>
              </a:rPr>
              <a:pPr eaLnBrk="1" hangingPunct="1"/>
              <a:t>11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25605" name="Picture 4" descr="F0929065">
            <a:extLst>
              <a:ext uri="{FF2B5EF4-FFF2-40B4-BE49-F238E27FC236}">
                <a16:creationId xmlns:a16="http://schemas.microsoft.com/office/drawing/2014/main" id="{E708348B-3049-46BB-AEA1-75D6AE7B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4539" r="2654" b="5450"/>
          <a:stretch>
            <a:fillRect/>
          </a:stretch>
        </p:blipFill>
        <p:spPr bwMode="auto">
          <a:xfrm>
            <a:off x="4140200" y="3860800"/>
            <a:ext cx="4608513" cy="3240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4" descr="F0929065">
            <a:extLst>
              <a:ext uri="{FF2B5EF4-FFF2-40B4-BE49-F238E27FC236}">
                <a16:creationId xmlns:a16="http://schemas.microsoft.com/office/drawing/2014/main" id="{1A2905CE-2F54-4AEF-80E3-841FBBB2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4368800" y="476250"/>
            <a:ext cx="4681538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56D468B-077E-408E-AF02-4515215EB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5757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4C70F4C-E004-4709-95C1-6A16E451925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08500"/>
            <a:ext cx="8424863" cy="23495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b="1" dirty="0"/>
              <a:t>It is </a:t>
            </a:r>
            <a:r>
              <a:rPr lang="en-US" b="1" u="sng" dirty="0"/>
              <a:t>thick,</a:t>
            </a:r>
            <a:r>
              <a:rPr lang="en-US" b="1" dirty="0"/>
              <a:t> ciliated, highly vascular and contains mucous glands &amp; goblet cells</a:t>
            </a:r>
            <a:endParaRPr lang="en-US" dirty="0"/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dirty="0"/>
              <a:t>It lines the </a:t>
            </a:r>
            <a:r>
              <a:rPr lang="en-US" b="1" dirty="0">
                <a:solidFill>
                  <a:srgbClr val="FF0000"/>
                </a:solidFill>
              </a:rPr>
              <a:t>lower part </a:t>
            </a:r>
            <a:r>
              <a:rPr lang="en-US" dirty="0"/>
              <a:t>of the nasal cavity </a:t>
            </a:r>
            <a:r>
              <a:rPr lang="en-US" b="1" dirty="0"/>
              <a:t>(from </a:t>
            </a:r>
            <a:r>
              <a:rPr lang="en-US" b="1" u="sng" dirty="0">
                <a:solidFill>
                  <a:srgbClr val="C00000"/>
                </a:solidFill>
              </a:rPr>
              <a:t>skin of vestibule </a:t>
            </a:r>
            <a:r>
              <a:rPr lang="en-US" b="1" dirty="0"/>
              <a:t>to the superior </a:t>
            </a:r>
            <a:r>
              <a:rPr lang="en-US" b="1" dirty="0" err="1"/>
              <a:t>concha</a:t>
            </a:r>
            <a:r>
              <a:rPr lang="en-US" b="1" dirty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It functions to </a:t>
            </a:r>
            <a:r>
              <a:rPr lang="en-US" u="sng" dirty="0"/>
              <a:t>moisten</a:t>
            </a:r>
            <a:r>
              <a:rPr lang="en-US" dirty="0"/>
              <a:t>, </a:t>
            </a:r>
            <a:r>
              <a:rPr lang="en-US" u="sng" dirty="0"/>
              <a:t>clean</a:t>
            </a:r>
            <a:r>
              <a:rPr lang="en-US" dirty="0"/>
              <a:t> and </a:t>
            </a:r>
            <a:r>
              <a:rPr lang="en-US" u="sng" dirty="0"/>
              <a:t>warm</a:t>
            </a:r>
            <a:r>
              <a:rPr lang="en-US" dirty="0"/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The air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moistened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It is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cleaned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The air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warmed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by a </a:t>
            </a:r>
            <a:r>
              <a:rPr lang="en-US" b="1" i="1" dirty="0">
                <a:solidFill>
                  <a:srgbClr val="0070C0"/>
                </a:solidFill>
              </a:rPr>
              <a:t>submucous venous plexus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539B7ABF-19D3-4A45-98FD-CB6792B8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CB68CB-3CE5-41B9-8F70-0F24C738489C}" type="slidenum">
              <a:rPr lang="en-US" altLang="ar-SA">
                <a:solidFill>
                  <a:schemeClr val="tx2"/>
                </a:solidFill>
              </a:rPr>
              <a:pPr eaLnBrk="1" hangingPunct="1"/>
              <a:t>12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6" name="Picture 7" descr="9347834A">
            <a:extLst>
              <a:ext uri="{FF2B5EF4-FFF2-40B4-BE49-F238E27FC236}">
                <a16:creationId xmlns:a16="http://schemas.microsoft.com/office/drawing/2014/main" id="{F0821E9C-B9A9-4C19-88B5-7312204F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395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EF62D13-C883-425D-AFA1-DEF75564A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944" y="692696"/>
            <a:ext cx="3960440" cy="64874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</a:rPr>
              <a:t>Nerve supply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2B2D1-5F58-4FB5-8623-CA951F2F918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3168650" cy="659765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/>
              <a:t>The </a:t>
            </a:r>
            <a:r>
              <a:rPr lang="en-US" sz="2300" b="1" dirty="0"/>
              <a:t>nerves of </a:t>
            </a:r>
            <a:r>
              <a:rPr lang="en-US" sz="2300" b="1" u="sng" dirty="0">
                <a:solidFill>
                  <a:srgbClr val="0070C0"/>
                </a:solidFill>
              </a:rPr>
              <a:t>General Sensation</a:t>
            </a:r>
            <a:r>
              <a:rPr lang="en-US" sz="2300" u="sng" dirty="0">
                <a:solidFill>
                  <a:srgbClr val="0070C0"/>
                </a:solidFill>
              </a:rPr>
              <a:t> </a:t>
            </a:r>
            <a:r>
              <a:rPr lang="en-US" sz="2300" dirty="0"/>
              <a:t>are derived from the </a:t>
            </a:r>
            <a:r>
              <a:rPr lang="en-US" sz="2300" b="1" dirty="0">
                <a:solidFill>
                  <a:srgbClr val="7030A0"/>
                </a:solidFill>
              </a:rPr>
              <a:t>Ophthalmic</a:t>
            </a:r>
            <a:r>
              <a:rPr lang="en-US" sz="2300" dirty="0">
                <a:solidFill>
                  <a:srgbClr val="7030A0"/>
                </a:solidFill>
              </a:rPr>
              <a:t> &amp; </a:t>
            </a:r>
            <a:r>
              <a:rPr lang="en-US" sz="2300" b="1" dirty="0">
                <a:solidFill>
                  <a:srgbClr val="7030A0"/>
                </a:solidFill>
              </a:rPr>
              <a:t>Maxillary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dirty="0"/>
              <a:t>divisions of  </a:t>
            </a:r>
            <a:r>
              <a:rPr lang="en-US" sz="2300" b="1" i="1" dirty="0"/>
              <a:t>trigeminal nerve</a:t>
            </a:r>
            <a:r>
              <a:rPr lang="en-US" sz="2300" dirty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>
                <a:solidFill>
                  <a:srgbClr val="0070C0"/>
                </a:solidFill>
              </a:rPr>
              <a:t>The </a:t>
            </a:r>
            <a:r>
              <a:rPr lang="en-US" sz="2300" b="1" i="1" dirty="0">
                <a:solidFill>
                  <a:srgbClr val="0070C0"/>
                </a:solidFill>
              </a:rPr>
              <a:t>anterior part is supplied by:</a:t>
            </a:r>
            <a:r>
              <a:rPr lang="en-US" sz="2300" dirty="0">
                <a:solidFill>
                  <a:srgbClr val="0070C0"/>
                </a:solidFill>
              </a:rPr>
              <a:t>  </a:t>
            </a:r>
            <a:r>
              <a:rPr lang="en-US" sz="2300" b="1" dirty="0">
                <a:solidFill>
                  <a:srgbClr val="C00000"/>
                </a:solidFill>
              </a:rPr>
              <a:t>Anterior </a:t>
            </a:r>
            <a:r>
              <a:rPr lang="en-US" sz="2300" b="1" dirty="0" err="1">
                <a:solidFill>
                  <a:srgbClr val="C00000"/>
                </a:solidFill>
              </a:rPr>
              <a:t>Ethmoidal</a:t>
            </a:r>
            <a:r>
              <a:rPr lang="en-US" sz="2300" b="1" dirty="0">
                <a:solidFill>
                  <a:srgbClr val="C00000"/>
                </a:solidFill>
              </a:rPr>
              <a:t> nerve</a:t>
            </a:r>
            <a:r>
              <a:rPr lang="en-US" sz="2300" dirty="0">
                <a:solidFill>
                  <a:srgbClr val="C0000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>
                <a:solidFill>
                  <a:srgbClr val="2F74FF"/>
                </a:solidFill>
              </a:rPr>
              <a:t>The </a:t>
            </a:r>
            <a:r>
              <a:rPr lang="en-US" sz="2300" b="1" i="1" dirty="0">
                <a:solidFill>
                  <a:srgbClr val="2F74FF"/>
                </a:solidFill>
              </a:rPr>
              <a:t>posterior part is supplied by </a:t>
            </a:r>
            <a:r>
              <a:rPr lang="en-US" sz="2300" b="1" i="1" dirty="0"/>
              <a:t>branches</a:t>
            </a:r>
            <a:r>
              <a:rPr lang="en-US" sz="2300" dirty="0"/>
              <a:t> of the </a:t>
            </a:r>
            <a:r>
              <a:rPr lang="en-US" sz="2300" b="1" dirty="0" err="1">
                <a:solidFill>
                  <a:srgbClr val="C00000"/>
                </a:solidFill>
              </a:rPr>
              <a:t>pterygopalatine</a:t>
            </a:r>
            <a:r>
              <a:rPr lang="en-US" sz="2300" b="1" dirty="0">
                <a:solidFill>
                  <a:srgbClr val="C00000"/>
                </a:solidFill>
              </a:rPr>
              <a:t> ganglion</a:t>
            </a:r>
            <a:r>
              <a:rPr lang="en-US" sz="2300" dirty="0">
                <a:solidFill>
                  <a:srgbClr val="C00000"/>
                </a:solidFill>
              </a:rPr>
              <a:t>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1-</a:t>
            </a: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</a:rPr>
              <a:t>Nasopalatine,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</a:rPr>
              <a:t> 2- Nasal, and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>
                <a:solidFill>
                  <a:schemeClr val="accent2">
                    <a:lumMod val="75000"/>
                  </a:schemeClr>
                </a:solidFill>
              </a:rPr>
              <a:t> 3- Palatine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4" name="Picture 10" descr="F66122-008-f232">
            <a:extLst>
              <a:ext uri="{FF2B5EF4-FFF2-40B4-BE49-F238E27FC236}">
                <a16:creationId xmlns:a16="http://schemas.microsoft.com/office/drawing/2014/main" id="{FEC33EFD-9364-4472-816F-420EF9499C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807"/>
          <a:stretch>
            <a:fillRect/>
          </a:stretch>
        </p:blipFill>
        <p:spPr>
          <a:xfrm>
            <a:off x="3492500" y="1844675"/>
            <a:ext cx="5472113" cy="388778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C1C8-1277-4D23-BA25-A339EC25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CB3046-1289-43A5-94B0-3F2BE6803A1B}" type="slidenum">
              <a:rPr lang="en-US" altLang="ar-SA">
                <a:solidFill>
                  <a:schemeClr val="tx2"/>
                </a:solidFill>
              </a:rPr>
              <a:pPr eaLnBrk="1" hangingPunct="1"/>
              <a:t>13</a:t>
            </a:fld>
            <a:endParaRPr lang="en-US" altLang="ar-SA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54D70-C6A0-402E-903B-54D2CE84922E}"/>
              </a:ext>
            </a:extLst>
          </p:cNvPr>
          <p:cNvSpPr/>
          <p:nvPr/>
        </p:nvSpPr>
        <p:spPr>
          <a:xfrm>
            <a:off x="7451725" y="5445125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64778-0EC6-484D-8259-6EB35EAC9E3C}"/>
              </a:ext>
            </a:extLst>
          </p:cNvPr>
          <p:cNvSpPr/>
          <p:nvPr/>
        </p:nvSpPr>
        <p:spPr>
          <a:xfrm>
            <a:off x="3635375" y="2781300"/>
            <a:ext cx="576263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ED8A50-762C-40A9-8BDF-E2585DCBBF23}"/>
              </a:ext>
            </a:extLst>
          </p:cNvPr>
          <p:cNvSpPr/>
          <p:nvPr/>
        </p:nvSpPr>
        <p:spPr>
          <a:xfrm>
            <a:off x="4787900" y="1989138"/>
            <a:ext cx="1008063" cy="21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C3C7-BA0E-4115-9468-B55184EA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3456384" cy="126876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</a:rPr>
              <a:t>SPECIAL SENSATION Olfactory NERVE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A399-110B-4680-B53F-79B843893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12875"/>
            <a:ext cx="3995738" cy="54451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dirty="0">
                <a:solidFill>
                  <a:srgbClr val="C00000"/>
                </a:solidFill>
              </a:rPr>
              <a:t>Olfactory pathway:</a:t>
            </a:r>
            <a:endParaRPr lang="en-US" sz="2400" b="1" u="sng" dirty="0">
              <a:solidFill>
                <a:srgbClr val="2F74FF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2F74FF"/>
                </a:solidFill>
              </a:rPr>
              <a:t>1</a:t>
            </a:r>
            <a:r>
              <a:rPr lang="en-US" sz="2400" b="1" u="sng" baseline="30000" dirty="0">
                <a:solidFill>
                  <a:srgbClr val="2F74FF"/>
                </a:solidFill>
              </a:rPr>
              <a:t>st</a:t>
            </a:r>
            <a:r>
              <a:rPr lang="en-US" sz="2400" b="1" u="sng" dirty="0">
                <a:solidFill>
                  <a:srgbClr val="2F74FF"/>
                </a:solidFill>
              </a:rPr>
              <a:t> neurone:</a:t>
            </a:r>
            <a:endParaRPr lang="en-US" sz="2400" dirty="0">
              <a:solidFill>
                <a:srgbClr val="2F74FF"/>
              </a:solidFill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dirty="0"/>
              <a:t>Olfactory receptors are specialized, </a:t>
            </a:r>
            <a:r>
              <a:rPr lang="en-US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ciliated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solidFill>
                  <a:srgbClr val="CC00CC"/>
                </a:solidFill>
              </a:rPr>
              <a:t>nerve cells </a:t>
            </a:r>
            <a:r>
              <a:rPr lang="en-US" sz="2400" dirty="0"/>
              <a:t>that lie in the olfactory epithelium.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u="sng" dirty="0"/>
              <a:t>The axons </a:t>
            </a:r>
            <a:r>
              <a:rPr lang="en-US" sz="2400" dirty="0"/>
              <a:t>of these bipolar cells 12-20 fibers form </a:t>
            </a:r>
            <a:r>
              <a:rPr lang="en-US" sz="2400" u="sng" dirty="0"/>
              <a:t>the true olfactory nerve fibers.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dirty="0">
                <a:solidFill>
                  <a:srgbClr val="0070C0"/>
                </a:solidFill>
              </a:rPr>
              <a:t>Which passes </a:t>
            </a:r>
            <a:r>
              <a:rPr lang="en-US" sz="2400" dirty="0"/>
              <a:t>through the </a:t>
            </a:r>
            <a:r>
              <a:rPr lang="en-US" sz="2400" u="sng" dirty="0"/>
              <a:t>cribriform plate</a:t>
            </a:r>
            <a:r>
              <a:rPr lang="en-US" sz="2400" dirty="0"/>
              <a:t> </a:t>
            </a:r>
            <a:r>
              <a:rPr lang="en-US" sz="2400" u="sng" dirty="0"/>
              <a:t>of ethmoid.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u="sng" dirty="0"/>
              <a:t>They join the </a:t>
            </a:r>
            <a:r>
              <a:rPr lang="en-US" sz="2400" b="1" u="sng" dirty="0">
                <a:solidFill>
                  <a:srgbClr val="C00000"/>
                </a:solidFill>
              </a:rPr>
              <a:t>olfactory bulb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7C61F-33A4-49FC-8335-32E02625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C04BB5-78DD-4A3B-833D-E9A808B077C7}" type="slidenum">
              <a:rPr lang="en-US" altLang="ar-SA">
                <a:solidFill>
                  <a:schemeClr val="tx2"/>
                </a:solidFill>
              </a:rPr>
              <a:pPr eaLnBrk="1" hangingPunct="1"/>
              <a:t>14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6" name="Content Placeholder 5" descr="3">
            <a:extLst>
              <a:ext uri="{FF2B5EF4-FFF2-40B4-BE49-F238E27FC236}">
                <a16:creationId xmlns:a16="http://schemas.microsoft.com/office/drawing/2014/main" id="{E8AD4681-BC0C-4224-A074-F03D0F4DC6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88913"/>
            <a:ext cx="4968875" cy="6192837"/>
          </a:xfrm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2BD7E0-4EDF-40A8-ABDC-0ABBE2C0D521}"/>
              </a:ext>
            </a:extLst>
          </p:cNvPr>
          <p:cNvSpPr/>
          <p:nvPr/>
        </p:nvSpPr>
        <p:spPr>
          <a:xfrm>
            <a:off x="7812088" y="3860800"/>
            <a:ext cx="792162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0D2CC3-4AC0-4564-9FDA-2C38715CA114}"/>
              </a:ext>
            </a:extLst>
          </p:cNvPr>
          <p:cNvCxnSpPr/>
          <p:nvPr/>
        </p:nvCxnSpPr>
        <p:spPr>
          <a:xfrm rot="10800000" flipV="1">
            <a:off x="6659563" y="260350"/>
            <a:ext cx="649287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175E64C-E1CA-43DF-BBE1-D5CDAAF76B79}"/>
              </a:ext>
            </a:extLst>
          </p:cNvPr>
          <p:cNvSpPr/>
          <p:nvPr/>
        </p:nvSpPr>
        <p:spPr>
          <a:xfrm>
            <a:off x="7812088" y="1989138"/>
            <a:ext cx="8636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486D38E8-81CF-43B0-87BD-AAD18E02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307B91-6612-4A99-8233-D076FE3031E4}" type="slidenum">
              <a:rPr lang="en-US" altLang="ar-SA">
                <a:solidFill>
                  <a:schemeClr val="tx2"/>
                </a:solidFill>
              </a:rPr>
              <a:pPr eaLnBrk="1" hangingPunct="1"/>
              <a:t>15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189452" name="Picture 12" descr="6">
            <a:extLst>
              <a:ext uri="{FF2B5EF4-FFF2-40B4-BE49-F238E27FC236}">
                <a16:creationId xmlns:a16="http://schemas.microsoft.com/office/drawing/2014/main" id="{C0BEB4BE-DBBF-4ACC-8445-4653C2FD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4701" r="6851" b="38531"/>
          <a:stretch>
            <a:fillRect/>
          </a:stretch>
        </p:blipFill>
        <p:spPr bwMode="auto">
          <a:xfrm>
            <a:off x="4427538" y="549275"/>
            <a:ext cx="3584575" cy="5438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9E69E4-153C-4FC5-B4D4-1F82F533E8E5}"/>
              </a:ext>
            </a:extLst>
          </p:cNvPr>
          <p:cNvSpPr/>
          <p:nvPr/>
        </p:nvSpPr>
        <p:spPr>
          <a:xfrm>
            <a:off x="0" y="0"/>
            <a:ext cx="4103688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70C0"/>
                </a:solidFill>
                <a:cs typeface="Arial" charset="0"/>
              </a:rPr>
              <a:t>Preliminary processing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cs typeface="Arial" charset="0"/>
              </a:rPr>
              <a:t>of olfactory information</a:t>
            </a:r>
            <a:r>
              <a:rPr lang="en-US" sz="2400" dirty="0">
                <a:solidFill>
                  <a:srgbClr val="0070C0"/>
                </a:solidFill>
                <a:cs typeface="Arial" charset="0"/>
              </a:rPr>
              <a:t> is </a:t>
            </a:r>
            <a:r>
              <a:rPr lang="en-US" sz="2400" dirty="0">
                <a:cs typeface="Arial" charset="0"/>
              </a:rPr>
              <a:t>within the </a:t>
            </a:r>
            <a:r>
              <a:rPr lang="en-US" sz="2400" b="1" dirty="0">
                <a:solidFill>
                  <a:srgbClr val="2F74FF"/>
                </a:solidFill>
                <a:cs typeface="Arial" charset="0"/>
              </a:rPr>
              <a:t>olfactory bulb, </a:t>
            </a:r>
            <a:r>
              <a:rPr lang="en-US" sz="2400" dirty="0">
                <a:cs typeface="Arial" charset="0"/>
              </a:rPr>
              <a:t>which contains interneurones and large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Mitral cells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axons from the latter leave the bulb to form the </a:t>
            </a:r>
            <a:r>
              <a:rPr lang="en-US" sz="2400" b="1" u="sng" dirty="0">
                <a:cs typeface="Arial" charset="0"/>
              </a:rPr>
              <a:t>olfactory tract</a:t>
            </a:r>
            <a:r>
              <a:rPr lang="en-US" sz="2400" dirty="0">
                <a:cs typeface="Arial" charset="0"/>
              </a:rPr>
              <a:t>.</a:t>
            </a:r>
          </a:p>
        </p:txBody>
      </p:sp>
      <p:pic>
        <p:nvPicPr>
          <p:cNvPr id="11" name="Content Placeholder 5" descr="7">
            <a:extLst>
              <a:ext uri="{FF2B5EF4-FFF2-40B4-BE49-F238E27FC236}">
                <a16:creationId xmlns:a16="http://schemas.microsoft.com/office/drawing/2014/main" id="{BECF8C53-9497-4756-9794-16D26C6CFF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3001" t="2087" r="881"/>
          <a:stretch>
            <a:fillRect/>
          </a:stretch>
        </p:blipFill>
        <p:spPr>
          <a:xfrm>
            <a:off x="382588" y="3068638"/>
            <a:ext cx="3613150" cy="3789362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9702" name="TextBox 12">
            <a:extLst>
              <a:ext uri="{FF2B5EF4-FFF2-40B4-BE49-F238E27FC236}">
                <a16:creationId xmlns:a16="http://schemas.microsoft.com/office/drawing/2014/main" id="{443C89BF-1A1A-484E-BE9F-2315C026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716338"/>
            <a:ext cx="504825" cy="369887"/>
          </a:xfrm>
          <a:prstGeom prst="rect">
            <a:avLst/>
          </a:prstGeom>
          <a:noFill/>
          <a:ln w="38100">
            <a:solidFill>
              <a:srgbClr val="2F7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B6A7E-3742-455A-BDE5-F421BBC9D186}"/>
              </a:ext>
            </a:extLst>
          </p:cNvPr>
          <p:cNvSpPr/>
          <p:nvPr/>
        </p:nvSpPr>
        <p:spPr>
          <a:xfrm>
            <a:off x="3492500" y="4149725"/>
            <a:ext cx="431800" cy="287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0AE904-15A4-4531-BE21-21B5ECFEE62C}"/>
              </a:ext>
            </a:extLst>
          </p:cNvPr>
          <p:cNvSpPr/>
          <p:nvPr/>
        </p:nvSpPr>
        <p:spPr>
          <a:xfrm>
            <a:off x="7308850" y="1017588"/>
            <a:ext cx="215900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35E07C-6278-4CF7-B347-5773B51347FD}"/>
              </a:ext>
            </a:extLst>
          </p:cNvPr>
          <p:cNvSpPr/>
          <p:nvPr/>
        </p:nvSpPr>
        <p:spPr>
          <a:xfrm>
            <a:off x="5292725" y="1522413"/>
            <a:ext cx="1871663" cy="1042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AAD984-1513-4B7D-9C5C-204787E5D77A}"/>
              </a:ext>
            </a:extLst>
          </p:cNvPr>
          <p:cNvCxnSpPr/>
          <p:nvPr/>
        </p:nvCxnSpPr>
        <p:spPr>
          <a:xfrm>
            <a:off x="3419475" y="1017588"/>
            <a:ext cx="1873250" cy="611187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AFF1B9-1BA0-4E40-AA2E-FCB1A6AFABE0}"/>
              </a:ext>
            </a:extLst>
          </p:cNvPr>
          <p:cNvCxnSpPr/>
          <p:nvPr/>
        </p:nvCxnSpPr>
        <p:spPr>
          <a:xfrm>
            <a:off x="2555875" y="39004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3612D1-0EFF-42A9-9B0D-313688B14E19}"/>
              </a:ext>
            </a:extLst>
          </p:cNvPr>
          <p:cNvCxnSpPr/>
          <p:nvPr/>
        </p:nvCxnSpPr>
        <p:spPr>
          <a:xfrm flipV="1">
            <a:off x="2555875" y="2565400"/>
            <a:ext cx="2736850" cy="1150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9504-11BF-486F-A009-CC1CE53E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188640"/>
            <a:ext cx="4464496" cy="86409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en-US" sz="3200" dirty="0">
                <a:solidFill>
                  <a:srgbClr val="C00000"/>
                </a:solidFill>
              </a:rPr>
              <a:t>Olfactory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4A9D-EA06-4C72-9FAF-373922DC4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260350"/>
            <a:ext cx="3384550" cy="58658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FF3300"/>
                </a:solidFill>
              </a:rPr>
              <a:t>2</a:t>
            </a:r>
            <a:r>
              <a:rPr lang="en-US" sz="2400" b="1" u="sng" baseline="30000" dirty="0">
                <a:solidFill>
                  <a:srgbClr val="FF3300"/>
                </a:solidFill>
              </a:rPr>
              <a:t>nd</a:t>
            </a:r>
            <a:r>
              <a:rPr lang="en-US" sz="2400" b="1" u="sng" dirty="0">
                <a:solidFill>
                  <a:srgbClr val="FF3300"/>
                </a:solidFill>
              </a:rPr>
              <a:t>  neurone:</a:t>
            </a:r>
            <a:r>
              <a:rPr lang="en-US" sz="2400" u="sng" dirty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dirty="0"/>
              <a:t>It is formed by the </a:t>
            </a:r>
            <a:r>
              <a:rPr lang="en-US" sz="2400" b="1" dirty="0">
                <a:solidFill>
                  <a:srgbClr val="00B0F0"/>
                </a:solidFill>
              </a:rPr>
              <a:t>Mitral cells of olfactory bulb.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dirty="0"/>
              <a:t>The axons of these cells form the </a:t>
            </a:r>
            <a:r>
              <a:rPr lang="en-US" sz="2400" u="sng" dirty="0"/>
              <a:t>olfactory tract.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u="sng" dirty="0">
                <a:solidFill>
                  <a:srgbClr val="0070C0"/>
                </a:solidFill>
              </a:rPr>
              <a:t>Each tract divides </a:t>
            </a:r>
            <a:r>
              <a:rPr lang="en-US" sz="2400" dirty="0"/>
              <a:t>into 2 roots at the </a:t>
            </a:r>
            <a:r>
              <a:rPr lang="en-US" sz="2400" u="sng" dirty="0"/>
              <a:t>anterior perforated substance: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CC00CC"/>
                </a:solidFill>
              </a:rPr>
              <a:t>Lateral root: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sz="2000" dirty="0"/>
              <a:t>Carries olfactory fibers to </a:t>
            </a:r>
            <a:r>
              <a:rPr lang="en-US" sz="2000" u="sng" dirty="0"/>
              <a:t>end in </a:t>
            </a:r>
            <a:r>
              <a:rPr lang="en-US" sz="2000" dirty="0"/>
              <a:t>cortex of the </a:t>
            </a:r>
            <a:r>
              <a:rPr lang="en-US" sz="2000" b="1" dirty="0">
                <a:solidFill>
                  <a:srgbClr val="2F74FF"/>
                </a:solidFill>
              </a:rPr>
              <a:t>Uncus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&amp; adjacent part of </a:t>
            </a:r>
            <a:r>
              <a:rPr lang="en-US" sz="2000" b="1" dirty="0" err="1">
                <a:solidFill>
                  <a:srgbClr val="2F74FF"/>
                </a:solidFill>
              </a:rPr>
              <a:t>Hippocampal</a:t>
            </a:r>
            <a:r>
              <a:rPr lang="en-US" sz="2000" b="1" dirty="0">
                <a:solidFill>
                  <a:srgbClr val="2F74FF"/>
                </a:solidFill>
              </a:rPr>
              <a:t>  </a:t>
            </a:r>
            <a:r>
              <a:rPr lang="en-US" sz="2000" b="1" dirty="0" err="1">
                <a:solidFill>
                  <a:srgbClr val="2F74FF"/>
                </a:solidFill>
              </a:rPr>
              <a:t>gyrus</a:t>
            </a:r>
            <a:r>
              <a:rPr lang="en-US" sz="2000" b="1" dirty="0">
                <a:solidFill>
                  <a:srgbClr val="2F74FF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(center of smell).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05EFE-011E-44A4-A624-6238ED4B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EAC305-B7C4-46BF-8034-578627D3D0E6}" type="slidenum">
              <a:rPr lang="en-US" altLang="ar-SA">
                <a:solidFill>
                  <a:schemeClr val="tx2"/>
                </a:solidFill>
              </a:rPr>
              <a:pPr eaLnBrk="1" hangingPunct="1"/>
              <a:t>16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30725" name="Picture 4" descr="DFA19805">
            <a:extLst>
              <a:ext uri="{FF2B5EF4-FFF2-40B4-BE49-F238E27FC236}">
                <a16:creationId xmlns:a16="http://schemas.microsoft.com/office/drawing/2014/main" id="{D94D48CF-914E-419E-9186-0812A6552B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>
          <a:xfrm>
            <a:off x="3708400" y="1268413"/>
            <a:ext cx="5184775" cy="51847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295E4F5-7575-4083-BB5F-3065C9A86497}"/>
              </a:ext>
            </a:extLst>
          </p:cNvPr>
          <p:cNvSpPr/>
          <p:nvPr/>
        </p:nvSpPr>
        <p:spPr>
          <a:xfrm>
            <a:off x="5867400" y="54451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455817-BD36-448B-9C19-5E6C3F0DC354}"/>
              </a:ext>
            </a:extLst>
          </p:cNvPr>
          <p:cNvCxnSpPr/>
          <p:nvPr/>
        </p:nvCxnSpPr>
        <p:spPr>
          <a:xfrm>
            <a:off x="5940425" y="5445125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D15A732-071A-421A-854C-FC1610D10245}"/>
              </a:ext>
            </a:extLst>
          </p:cNvPr>
          <p:cNvSpPr/>
          <p:nvPr/>
        </p:nvSpPr>
        <p:spPr>
          <a:xfrm>
            <a:off x="7092950" y="5013325"/>
            <a:ext cx="1079500" cy="287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7C8E-08FC-4FEE-9A6F-870E8AE3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5888"/>
            <a:ext cx="4500563" cy="63373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b="1" u="sng" dirty="0">
                <a:solidFill>
                  <a:srgbClr val="CC00CC"/>
                </a:solidFill>
              </a:rPr>
              <a:t>Medial root 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dirty="0"/>
              <a:t> crosses midline through </a:t>
            </a:r>
            <a:r>
              <a:rPr lang="en-US" sz="2400" dirty="0">
                <a:solidFill>
                  <a:srgbClr val="2F74FF"/>
                </a:solidFill>
              </a:rPr>
              <a:t>anterior commissure</a:t>
            </a:r>
            <a:r>
              <a:rPr lang="en-US" sz="2400" dirty="0"/>
              <a:t> and joins the uncrossed lateral root of opposite side.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dirty="0"/>
              <a:t> It connects olfactory centers of 2 cerebral hemispheres.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dirty="0"/>
              <a:t>So each olfactory centre receives smell sensation from both halves of nasal cavity.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"/>
              <a:defRPr/>
            </a:pPr>
            <a:r>
              <a:rPr lang="en-US" sz="2400" b="1" dirty="0"/>
              <a:t>NB.</a:t>
            </a:r>
            <a:r>
              <a:rPr lang="en-US" sz="2400" b="1" dirty="0">
                <a:solidFill>
                  <a:srgbClr val="FF3300"/>
                </a:solidFill>
              </a:rPr>
              <a:t> Olfactory pathway is the only sensory pathway which reaches the cerebral cortex without passing through the </a:t>
            </a:r>
            <a:r>
              <a:rPr lang="en-US" b="1" dirty="0">
                <a:solidFill>
                  <a:srgbClr val="2F74FF"/>
                </a:solidFill>
              </a:rPr>
              <a:t>Thalamus</a:t>
            </a:r>
            <a:r>
              <a:rPr lang="en-US" b="1" dirty="0">
                <a:solidFill>
                  <a:srgbClr val="FF3300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2327D-C6CF-42D1-98F0-55C20A12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1BD971-5AC8-421B-983C-2E2B6B2592E4}" type="slidenum">
              <a:rPr lang="en-US" altLang="ar-SA">
                <a:solidFill>
                  <a:schemeClr val="tx2"/>
                </a:solidFill>
              </a:rPr>
              <a:pPr eaLnBrk="1" hangingPunct="1"/>
              <a:t>17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31748" name="Picture 5" descr="C:\Documents and Settings\Jamila\My Documents\My Pictures\Picture44.jpg">
            <a:extLst>
              <a:ext uri="{FF2B5EF4-FFF2-40B4-BE49-F238E27FC236}">
                <a16:creationId xmlns:a16="http://schemas.microsoft.com/office/drawing/2014/main" id="{88BCDE75-9E4C-421C-8697-0C00EBDB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36718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EE7C7A1-F8D3-4F97-9756-2D89572DE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3969" y="332656"/>
            <a:ext cx="3744416" cy="6480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18579ED8-4A66-4A78-B213-752E1B50ED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3492500" cy="6192837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 sz="2400" b="1">
                <a:solidFill>
                  <a:srgbClr val="C00000"/>
                </a:solidFill>
              </a:rPr>
              <a:t>Sphenopalatine artery </a:t>
            </a:r>
            <a:r>
              <a:rPr lang="en-US" altLang="ar-SA" sz="2400" b="1"/>
              <a:t>(maxillary)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b="1">
                <a:solidFill>
                  <a:srgbClr val="C00000"/>
                </a:solidFill>
              </a:rPr>
              <a:t>Anterior and Posterior Ethmoidal </a:t>
            </a:r>
            <a:r>
              <a:rPr lang="en-US" altLang="ar-SA" sz="2400" b="1"/>
              <a:t>(ophthalmic).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b="1">
                <a:solidFill>
                  <a:srgbClr val="C00000"/>
                </a:solidFill>
              </a:rPr>
              <a:t>Superior labial </a:t>
            </a:r>
            <a:r>
              <a:rPr lang="en-US" altLang="ar-SA" sz="2400" b="1"/>
              <a:t>(facial).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b="1" u="sng"/>
              <a:t>Applied anatomy :</a:t>
            </a:r>
            <a:r>
              <a:rPr lang="en-US" altLang="ar-SA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/>
              <a:t>The most common site for </a:t>
            </a:r>
            <a:r>
              <a:rPr lang="en-US" altLang="ar-SA" sz="2400" b="1" u="sng">
                <a:solidFill>
                  <a:srgbClr val="C00000"/>
                </a:solidFill>
              </a:rPr>
              <a:t>epistaxis</a:t>
            </a:r>
            <a:r>
              <a:rPr lang="en-US" altLang="ar-SA" sz="2400" b="1">
                <a:solidFill>
                  <a:srgbClr val="C00000"/>
                </a:solidFill>
              </a:rPr>
              <a:t> </a:t>
            </a:r>
            <a:r>
              <a:rPr lang="en-US" altLang="ar-SA" sz="2400" b="1"/>
              <a:t>is at </a:t>
            </a:r>
            <a:r>
              <a:rPr lang="en-US" altLang="ar-SA" sz="2400" b="1">
                <a:solidFill>
                  <a:srgbClr val="0070C0"/>
                </a:solidFill>
              </a:rPr>
              <a:t>the anterior &amp; inferior part of nasal septum </a:t>
            </a:r>
            <a:r>
              <a:rPr lang="en-US" altLang="ar-SA" sz="2400" b="1" u="sng">
                <a:solidFill>
                  <a:srgbClr val="C00000"/>
                </a:solidFill>
              </a:rPr>
              <a:t>(Little’s area) </a:t>
            </a:r>
            <a:r>
              <a:rPr lang="en-US" altLang="ar-SA" sz="2400" b="1" u="sng"/>
              <a:t>because of the</a:t>
            </a:r>
            <a:r>
              <a:rPr lang="en-US" altLang="ar-SA" sz="2400"/>
              <a:t> rich arterial anastomosis </a:t>
            </a:r>
            <a:r>
              <a:rPr lang="en-US" altLang="ar-SA" sz="2400" b="1">
                <a:solidFill>
                  <a:srgbClr val="C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/>
              <a:t> </a:t>
            </a:r>
            <a:endParaRPr lang="en-US" altLang="ar-SA" sz="2400" b="1">
              <a:solidFill>
                <a:srgbClr val="C00000"/>
              </a:solidFill>
            </a:endParaRPr>
          </a:p>
        </p:txBody>
      </p:sp>
      <p:pic>
        <p:nvPicPr>
          <p:cNvPr id="32772" name="Picture 6" descr="F66122-008-f230">
            <a:extLst>
              <a:ext uri="{FF2B5EF4-FFF2-40B4-BE49-F238E27FC236}">
                <a16:creationId xmlns:a16="http://schemas.microsoft.com/office/drawing/2014/main" id="{BC34C656-F30C-4FF6-967F-4F914A6249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350" r="807" b="3020"/>
          <a:stretch>
            <a:fillRect/>
          </a:stretch>
        </p:blipFill>
        <p:spPr>
          <a:xfrm>
            <a:off x="3635375" y="1484313"/>
            <a:ext cx="5329238" cy="43211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031C2-BCED-4E84-9CFF-AA6C3FC2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FF243C-3C5E-4CD2-BF93-A4A8FE7B82E0}" type="slidenum">
              <a:rPr lang="en-US" altLang="ar-SA">
                <a:solidFill>
                  <a:schemeClr val="tx2"/>
                </a:solidFill>
              </a:rPr>
              <a:pPr eaLnBrk="1" hangingPunct="1"/>
              <a:t>18</a:t>
            </a:fld>
            <a:endParaRPr lang="en-US" altLang="ar-SA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7A036-C7D6-491D-B046-23251F2DA444}"/>
              </a:ext>
            </a:extLst>
          </p:cNvPr>
          <p:cNvSpPr/>
          <p:nvPr/>
        </p:nvSpPr>
        <p:spPr>
          <a:xfrm>
            <a:off x="6011863" y="2636838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2023F-FCB4-4113-BC0C-C3767070E744}"/>
              </a:ext>
            </a:extLst>
          </p:cNvPr>
          <p:cNvSpPr/>
          <p:nvPr/>
        </p:nvSpPr>
        <p:spPr>
          <a:xfrm>
            <a:off x="4932363" y="1557338"/>
            <a:ext cx="1079500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8B2CB4-A831-4EC3-B2E5-251828CB84C6}"/>
              </a:ext>
            </a:extLst>
          </p:cNvPr>
          <p:cNvSpPr/>
          <p:nvPr/>
        </p:nvSpPr>
        <p:spPr>
          <a:xfrm>
            <a:off x="7667625" y="5300663"/>
            <a:ext cx="1368425" cy="504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101B65-3EF1-4F1A-AFED-1B1ADF85EE05}"/>
              </a:ext>
            </a:extLst>
          </p:cNvPr>
          <p:cNvSpPr/>
          <p:nvPr/>
        </p:nvSpPr>
        <p:spPr>
          <a:xfrm>
            <a:off x="5435600" y="2205038"/>
            <a:ext cx="1223963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C220-DA49-4004-AE45-70A8B20D53E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2F74FF"/>
                </a:solidFill>
              </a:rPr>
              <a:t>Venous drainage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49B4A-7828-4DD7-8050-1D665A4F4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Venous plexus in the sub mucosa formed by veins accompanying the arteries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They drain into </a:t>
            </a:r>
            <a:r>
              <a:rPr lang="en-US" u="sng" dirty="0"/>
              <a:t>cavernous sinus </a:t>
            </a:r>
            <a:r>
              <a:rPr lang="en-US" dirty="0"/>
              <a:t>&amp; </a:t>
            </a:r>
            <a:r>
              <a:rPr lang="en-US" u="sng" dirty="0" err="1"/>
              <a:t>pterygoid</a:t>
            </a:r>
            <a:r>
              <a:rPr lang="en-US" u="sng" dirty="0"/>
              <a:t> venous plexus. </a:t>
            </a:r>
          </a:p>
          <a:p>
            <a:pPr>
              <a:buFont typeface="Wingdings 2" pitchFamily="18" charset="2"/>
              <a:buChar char="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4A4F2-8FC8-4C87-ABA6-BE6DDA3A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E83AA8-9604-409B-BE88-65BDD4C70921}" type="slidenum">
              <a:rPr lang="en-US" altLang="ar-SA">
                <a:solidFill>
                  <a:schemeClr val="tx2"/>
                </a:solidFill>
              </a:rPr>
              <a:pPr eaLnBrk="1" hangingPunct="1"/>
              <a:t>19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33797" name="Picture 2" descr="C:\Documents and Settings\User\My Documents\Student Gray\8. Head and neck\F66122-008-f231.jpg">
            <a:extLst>
              <a:ext uri="{FF2B5EF4-FFF2-40B4-BE49-F238E27FC236}">
                <a16:creationId xmlns:a16="http://schemas.microsoft.com/office/drawing/2014/main" id="{B89D9CDA-D315-45D1-B67B-D19B57A6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14435" b="3236"/>
          <a:stretch>
            <a:fillRect/>
          </a:stretch>
        </p:blipFill>
        <p:spPr bwMode="auto">
          <a:xfrm>
            <a:off x="250825" y="1773238"/>
            <a:ext cx="3960813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634A40-12A7-4F26-9AAE-8ABD4BD69D74}"/>
              </a:ext>
            </a:extLst>
          </p:cNvPr>
          <p:cNvSpPr/>
          <p:nvPr/>
        </p:nvSpPr>
        <p:spPr>
          <a:xfrm>
            <a:off x="3348038" y="2636838"/>
            <a:ext cx="792162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DB2E1-56F6-4718-B851-D7A708351662}"/>
              </a:ext>
            </a:extLst>
          </p:cNvPr>
          <p:cNvSpPr/>
          <p:nvPr/>
        </p:nvSpPr>
        <p:spPr>
          <a:xfrm>
            <a:off x="2987675" y="6092825"/>
            <a:ext cx="1008063" cy="144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6A0992D-639B-468C-88D7-114FDC5F1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5863" y="263525"/>
            <a:ext cx="6986537" cy="1004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EF139FC-3314-404A-B6DF-BFE689DD6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40763" cy="4897437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US" sz="2800" b="1" u="sng" dirty="0">
                <a:solidFill>
                  <a:srgbClr val="2F74FF"/>
                </a:solidFill>
              </a:rPr>
              <a:t>By the end of this lecture the students should be able to: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US" sz="2800" dirty="0"/>
              <a:t>Describe the structures forming </a:t>
            </a:r>
            <a:r>
              <a:rPr lang="en-US" sz="2800" u="sng" dirty="0"/>
              <a:t>the walls of the nasal cavity.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US" sz="2800" dirty="0"/>
              <a:t>List the main structures </a:t>
            </a:r>
            <a:r>
              <a:rPr lang="en-US" sz="2800" u="sng" dirty="0"/>
              <a:t>draining into the lateral wall</a:t>
            </a:r>
            <a:r>
              <a:rPr lang="en-US" sz="2800" dirty="0"/>
              <a:t> of the nasal cavity.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US" sz="2800" dirty="0"/>
              <a:t>Differentiate between the </a:t>
            </a:r>
            <a:r>
              <a:rPr lang="en-US" sz="2800" u="sng" dirty="0"/>
              <a:t>respiratory and olfactory</a:t>
            </a:r>
            <a:r>
              <a:rPr lang="en-US" sz="2800" dirty="0"/>
              <a:t> regions of the nasal cavity.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US" sz="2800" dirty="0"/>
              <a:t>List the main </a:t>
            </a:r>
            <a:r>
              <a:rPr lang="en-US" sz="2800" u="sng" dirty="0">
                <a:solidFill>
                  <a:srgbClr val="002060"/>
                </a:solidFill>
              </a:rPr>
              <a:t>sensory</a:t>
            </a:r>
            <a:r>
              <a:rPr lang="en-US" sz="2800" u="sng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blood</a:t>
            </a:r>
            <a:r>
              <a:rPr lang="en-US" sz="2800" u="sng" dirty="0"/>
              <a:t> supply</a:t>
            </a:r>
            <a:r>
              <a:rPr lang="en-US" sz="2800" dirty="0"/>
              <a:t> of the nose.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US" sz="2800" dirty="0"/>
              <a:t>Describe the </a:t>
            </a:r>
            <a:r>
              <a:rPr lang="en-US" sz="2800" u="sng" dirty="0"/>
              <a:t>olfactory pathway.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9BE7D-84D8-4989-AAE6-BBACF1EB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37FE87-3DD9-464E-8DF0-93DE9CF04617}" type="slidenum">
              <a:rPr lang="en-US" altLang="ar-SA">
                <a:solidFill>
                  <a:schemeClr val="tx2"/>
                </a:solidFill>
              </a:rPr>
              <a:pPr eaLnBrk="1" hangingPunct="1"/>
              <a:t>2</a:t>
            </a:fld>
            <a:endParaRPr lang="en-US" altLang="ar-SA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635DC63-A3BD-46E4-A9B4-115C56889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27013"/>
            <a:ext cx="3672408" cy="7397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2F74FF"/>
                </a:solidFill>
              </a:rPr>
              <a:t>Lymph drainage 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9CC900A1-947D-4C8C-9F1F-85D605AA86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2952750" cy="2239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To </a:t>
            </a:r>
            <a:r>
              <a:rPr lang="en-US" sz="2800" b="1" dirty="0" err="1"/>
              <a:t>Submandibular</a:t>
            </a:r>
            <a:r>
              <a:rPr lang="en-US" sz="2800" b="1" dirty="0"/>
              <a:t>&amp;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Upper deep cervical</a:t>
            </a:r>
            <a:r>
              <a:rPr lang="en-US" sz="2800" dirty="0"/>
              <a:t> nodes.</a:t>
            </a:r>
          </a:p>
        </p:txBody>
      </p:sp>
      <p:pic>
        <p:nvPicPr>
          <p:cNvPr id="34820" name="Picture 6" descr="F66122-008-f233">
            <a:extLst>
              <a:ext uri="{FF2B5EF4-FFF2-40B4-BE49-F238E27FC236}">
                <a16:creationId xmlns:a16="http://schemas.microsoft.com/office/drawing/2014/main" id="{3E57710E-23BD-402F-A4B4-0E5FAE4271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0306" b="5325"/>
          <a:stretch>
            <a:fillRect/>
          </a:stretch>
        </p:blipFill>
        <p:spPr>
          <a:xfrm>
            <a:off x="4067175" y="620713"/>
            <a:ext cx="4681538" cy="5759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E99D0-59AE-4448-BA0F-D230C816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111393-7CEE-4E56-B765-439D23A3EDDB}" type="slidenum">
              <a:rPr lang="en-US" altLang="ar-SA">
                <a:solidFill>
                  <a:schemeClr val="tx2"/>
                </a:solidFill>
              </a:rPr>
              <a:pPr eaLnBrk="1" hangingPunct="1"/>
              <a:t>20</a:t>
            </a:fld>
            <a:endParaRPr lang="en-US" altLang="ar-SA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4FEB1-AB2E-44CE-AE79-B028671493F0}"/>
              </a:ext>
            </a:extLst>
          </p:cNvPr>
          <p:cNvSpPr txBox="1"/>
          <p:nvPr/>
        </p:nvSpPr>
        <p:spPr>
          <a:xfrm>
            <a:off x="1143000" y="1676400"/>
            <a:ext cx="6248400" cy="8302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</a:rPr>
              <a:t>THANK 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3D351E-4114-4CEC-B1CA-E5B2628F4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3313113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2F74FF"/>
                </a:solidFill>
              </a:rPr>
              <a:t>Nasal cavity</a:t>
            </a:r>
            <a:endParaRPr lang="en-US" sz="3600" dirty="0">
              <a:solidFill>
                <a:srgbClr val="2F74FF"/>
              </a:solidFill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0B28734-212A-479A-89B3-FAA5D9AE5A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2592387" cy="4535487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/>
              <a:t>It extends from </a:t>
            </a:r>
            <a:r>
              <a:rPr lang="en-GB" sz="2000" u="sng" dirty="0"/>
              <a:t>nostrils </a:t>
            </a:r>
            <a:r>
              <a:rPr lang="en-GB" sz="2000" dirty="0"/>
              <a:t>anteriorly to the </a:t>
            </a:r>
            <a:r>
              <a:rPr lang="en-GB" sz="2000" u="sng" dirty="0" err="1"/>
              <a:t>choanae</a:t>
            </a:r>
            <a:r>
              <a:rPr lang="en-GB" sz="2000" dirty="0"/>
              <a:t> posteriorly.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/>
              <a:t>Divided into right and left parts by the </a:t>
            </a:r>
            <a:r>
              <a:rPr lang="en-GB" sz="2000" b="1" u="sng" dirty="0">
                <a:solidFill>
                  <a:srgbClr val="C00000"/>
                </a:solidFill>
              </a:rPr>
              <a:t>nasal septum</a:t>
            </a:r>
            <a:r>
              <a:rPr lang="en-GB" sz="2000" u="sng" dirty="0">
                <a:solidFill>
                  <a:srgbClr val="2F74FF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part has</a:t>
            </a:r>
            <a:r>
              <a:rPr lang="en-GB" sz="2000" dirty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/>
              <a:t>Roof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/>
              <a:t>Floor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/>
              <a:t>Lateral 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/>
              <a:t>Medial walls.  </a:t>
            </a:r>
            <a:endParaRPr lang="en-US" sz="20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7B3E5-EF6F-4F8F-92F6-C34DADC0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10964D-3648-4E33-BB8C-21C6A1C1E1F3}" type="slidenum">
              <a:rPr lang="en-US" altLang="ar-SA">
                <a:solidFill>
                  <a:schemeClr val="tx2"/>
                </a:solidFill>
              </a:rPr>
              <a:pPr eaLnBrk="1" hangingPunct="1"/>
              <a:t>3</a:t>
            </a:fld>
            <a:endParaRPr lang="en-US" altLang="ar-SA">
              <a:solidFill>
                <a:schemeClr val="tx2"/>
              </a:solidFill>
            </a:endParaRPr>
          </a:p>
        </p:txBody>
      </p:sp>
      <p:pic>
        <p:nvPicPr>
          <p:cNvPr id="17415" name="Picture 8" descr="nose 001">
            <a:extLst>
              <a:ext uri="{FF2B5EF4-FFF2-40B4-BE49-F238E27FC236}">
                <a16:creationId xmlns:a16="http://schemas.microsoft.com/office/drawing/2014/main" id="{1501B69C-B6EE-4E56-A4D5-BCEC99FB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531" b="41205"/>
          <a:stretch>
            <a:fillRect/>
          </a:stretch>
        </p:blipFill>
        <p:spPr bwMode="auto">
          <a:xfrm>
            <a:off x="3059113" y="1844675"/>
            <a:ext cx="5113337" cy="432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BDF626-EF48-4D7B-BCDB-AC1E65B0B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2736850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2F74FF"/>
                </a:solidFill>
              </a:rPr>
              <a:t>Floor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AB8CF25-0553-4779-8A27-56A7A90530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960812" cy="3382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GB" sz="2400" b="1" u="sng" dirty="0"/>
              <a:t>Formed by: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GB" sz="2400" b="1" dirty="0">
                <a:solidFill>
                  <a:srgbClr val="2F74FF"/>
                </a:solidFill>
              </a:rPr>
              <a:t>Nasal (upper)surface of the hard (bony) palate: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GB" sz="2400" dirty="0"/>
              <a:t>Palatine process of maxilla, </a:t>
            </a:r>
            <a:r>
              <a:rPr lang="en-GB" sz="2400" b="1" dirty="0" err="1">
                <a:solidFill>
                  <a:srgbClr val="FF0000"/>
                </a:solidFill>
              </a:rPr>
              <a:t>anteriorly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Char char=""/>
              <a:defRPr/>
            </a:pPr>
            <a:r>
              <a:rPr lang="en-GB" sz="2400" dirty="0"/>
              <a:t>Horizontal plate of the palatine bone, </a:t>
            </a:r>
            <a:r>
              <a:rPr lang="en-GB" sz="2400" b="1" dirty="0" err="1">
                <a:solidFill>
                  <a:srgbClr val="FF0000"/>
                </a:solidFill>
              </a:rPr>
              <a:t>posteriorly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8436" name="Picture 6" descr="F66122-008-f224">
            <a:extLst>
              <a:ext uri="{FF2B5EF4-FFF2-40B4-BE49-F238E27FC236}">
                <a16:creationId xmlns:a16="http://schemas.microsoft.com/office/drawing/2014/main" id="{BBBD193B-ACDF-48A7-B409-A61E90D0F8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5205" b="5605"/>
          <a:stretch>
            <a:fillRect/>
          </a:stretch>
        </p:blipFill>
        <p:spPr>
          <a:xfrm>
            <a:off x="4211638" y="908050"/>
            <a:ext cx="4752975" cy="532923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88A4E-019C-4230-B6AC-09DF4803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C4FA83-9A58-4FF8-915E-6494D8CE885E}" type="slidenum">
              <a:rPr lang="en-US" altLang="ar-SA">
                <a:solidFill>
                  <a:schemeClr val="tx2"/>
                </a:solidFill>
              </a:rPr>
              <a:pPr eaLnBrk="1" hangingPunct="1"/>
              <a:t>4</a:t>
            </a:fld>
            <a:endParaRPr lang="en-US" altLang="ar-SA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E623D7E-DC37-4B2B-B344-00E7E5F3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663"/>
            <a:ext cx="2374900" cy="6478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Roof </a:t>
            </a:r>
            <a:endParaRPr lang="en-US" dirty="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79CA93C5-7739-4AA8-B49E-AF61E84CE0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17713"/>
            <a:ext cx="3168650" cy="349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b="1" u="sng" dirty="0"/>
              <a:t>Formed by: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Body of sphenoid, </a:t>
            </a:r>
            <a:r>
              <a:rPr lang="en-GB" sz="2400" dirty="0">
                <a:solidFill>
                  <a:srgbClr val="FF0000"/>
                </a:solidFill>
              </a:rPr>
              <a:t>posteriorly.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Cribriform plate of ethmoid, in the </a:t>
            </a:r>
            <a:r>
              <a:rPr lang="en-GB" sz="2400" dirty="0">
                <a:solidFill>
                  <a:srgbClr val="FF0000"/>
                </a:solidFill>
              </a:rPr>
              <a:t>middle.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Frontal, and nasal bones, </a:t>
            </a:r>
            <a:r>
              <a:rPr lang="en-GB" sz="2400" dirty="0">
                <a:solidFill>
                  <a:srgbClr val="FF0000"/>
                </a:solidFill>
              </a:rPr>
              <a:t>Anteriorly.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9460" name="Picture 6" descr="F66122-008-f225">
            <a:extLst>
              <a:ext uri="{FF2B5EF4-FFF2-40B4-BE49-F238E27FC236}">
                <a16:creationId xmlns:a16="http://schemas.microsoft.com/office/drawing/2014/main" id="{EC90AE81-20C9-4869-B9ED-017673F09A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248" b="5444"/>
          <a:stretch>
            <a:fillRect/>
          </a:stretch>
        </p:blipFill>
        <p:spPr>
          <a:xfrm>
            <a:off x="3708400" y="836613"/>
            <a:ext cx="5256213" cy="52562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27D4D-328B-4B7C-ACAF-D4BCEA18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F19C8A-9A9B-45DB-BEBB-37FA631C721F}" type="slidenum">
              <a:rPr lang="en-US" altLang="ar-SA">
                <a:solidFill>
                  <a:schemeClr val="tx2"/>
                </a:solidFill>
              </a:rPr>
              <a:pPr eaLnBrk="1" hangingPunct="1"/>
              <a:t>5</a:t>
            </a:fld>
            <a:endParaRPr lang="en-US" altLang="ar-SA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0C2D120F-E7AE-4475-88D1-E72204D27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671"/>
            <a:ext cx="36004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Medial wall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DBC4F9D-209F-4D79-9D1B-E59759AD99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2808288" cy="2665413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The nasal septum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solidFill>
                  <a:srgbClr val="FF0000"/>
                </a:solidFill>
              </a:rPr>
              <a:t>Vertical plate of ethmoid.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solidFill>
                  <a:srgbClr val="0070C0"/>
                </a:solidFill>
              </a:rPr>
              <a:t>Septal cartilage</a:t>
            </a:r>
            <a:r>
              <a:rPr lang="en-US" sz="24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solidFill>
                  <a:srgbClr val="CC00CC"/>
                </a:solidFill>
              </a:rPr>
              <a:t>Vomer.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/>
          </a:p>
        </p:txBody>
      </p:sp>
      <p:pic>
        <p:nvPicPr>
          <p:cNvPr id="20486" name="Picture 7" descr="F66122-008-f223">
            <a:extLst>
              <a:ext uri="{FF2B5EF4-FFF2-40B4-BE49-F238E27FC236}">
                <a16:creationId xmlns:a16="http://schemas.microsoft.com/office/drawing/2014/main" id="{0F8C1D7E-52EF-4440-AD4A-B45BE3DE4E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1956" r="13586" b="5907"/>
          <a:stretch>
            <a:fillRect/>
          </a:stretch>
        </p:blipFill>
        <p:spPr>
          <a:xfrm>
            <a:off x="3203575" y="1268413"/>
            <a:ext cx="5689600" cy="53292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B422E-870A-48A4-85B9-ACAA7448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13183E-1BC7-4A86-A67A-D18DCA562E25}" type="slidenum">
              <a:rPr lang="en-US" altLang="ar-SA">
                <a:solidFill>
                  <a:schemeClr val="tx2"/>
                </a:solidFill>
              </a:rPr>
              <a:pPr eaLnBrk="1" hangingPunct="1"/>
              <a:t>6</a:t>
            </a:fld>
            <a:endParaRPr lang="en-US" altLang="ar-SA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6CB992BD-8718-4EC1-ACF4-3B9E79C1B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4663" y="476671"/>
            <a:ext cx="4535487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</a:rPr>
              <a:t>Lateral wall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E954C834-BC90-4C26-88B2-CB99FB1CFA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600450" cy="58324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GB" sz="2400" u="sng" dirty="0">
                <a:solidFill>
                  <a:srgbClr val="002060"/>
                </a:solidFill>
              </a:rPr>
              <a:t>Marked by: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GB" sz="2400" u="sng" dirty="0">
                <a:solidFill>
                  <a:srgbClr val="002060"/>
                </a:solidFill>
              </a:rPr>
              <a:t>Three projections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2F74FF"/>
                </a:solidFill>
              </a:rPr>
              <a:t>(</a:t>
            </a:r>
            <a:r>
              <a:rPr lang="en-GB" sz="2400" b="1" dirty="0">
                <a:solidFill>
                  <a:srgbClr val="2F74FF"/>
                </a:solidFill>
              </a:rPr>
              <a:t>Nasal </a:t>
            </a:r>
            <a:r>
              <a:rPr lang="en-GB" sz="2400" b="1" dirty="0" err="1">
                <a:solidFill>
                  <a:srgbClr val="2F74FF"/>
                </a:solidFill>
              </a:rPr>
              <a:t>Conchae</a:t>
            </a:r>
            <a:r>
              <a:rPr lang="en-GB" sz="2400" b="1" dirty="0">
                <a:solidFill>
                  <a:srgbClr val="2F74FF"/>
                </a:solidFill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GB" sz="2400" b="1" dirty="0">
                <a:solidFill>
                  <a:srgbClr val="002060"/>
                </a:solidFill>
              </a:rPr>
              <a:t>Superior, middle, and inferior</a:t>
            </a:r>
            <a:endParaRPr lang="en-GB" sz="2400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GB" sz="2400" dirty="0">
                <a:solidFill>
                  <a:srgbClr val="002060"/>
                </a:solidFill>
              </a:rPr>
              <a:t>The space below each  </a:t>
            </a:r>
            <a:r>
              <a:rPr lang="en-GB" sz="2400" dirty="0" err="1">
                <a:solidFill>
                  <a:srgbClr val="002060"/>
                </a:solidFill>
              </a:rPr>
              <a:t>concha</a:t>
            </a:r>
            <a:r>
              <a:rPr lang="en-GB" sz="2400" dirty="0">
                <a:solidFill>
                  <a:srgbClr val="002060"/>
                </a:solidFill>
              </a:rPr>
              <a:t> is called </a:t>
            </a:r>
            <a:r>
              <a:rPr lang="en-GB" sz="2400" b="1" u="sng" dirty="0" err="1">
                <a:solidFill>
                  <a:srgbClr val="C00000"/>
                </a:solidFill>
              </a:rPr>
              <a:t>Meatus</a:t>
            </a:r>
            <a:r>
              <a:rPr lang="en-GB" sz="2400" b="1" u="sng" dirty="0">
                <a:solidFill>
                  <a:srgbClr val="C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GB" sz="2400" b="1" dirty="0">
                <a:solidFill>
                  <a:srgbClr val="002060"/>
                </a:solidFill>
              </a:rPr>
              <a:t>Superior, middle, and inferior </a:t>
            </a:r>
            <a:r>
              <a:rPr lang="en-GB" sz="2400" b="1" u="sng" dirty="0" err="1">
                <a:solidFill>
                  <a:srgbClr val="002060"/>
                </a:solidFill>
              </a:rPr>
              <a:t>meatus</a:t>
            </a:r>
            <a:r>
              <a:rPr lang="en-GB" sz="2400" b="1" u="sng" dirty="0">
                <a:solidFill>
                  <a:srgbClr val="002060"/>
                </a:solidFill>
              </a:rPr>
              <a:t>.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r>
              <a:rPr lang="en-GB" sz="2400" dirty="0">
                <a:solidFill>
                  <a:srgbClr val="002060"/>
                </a:solidFill>
              </a:rPr>
              <a:t>The space (</a:t>
            </a:r>
            <a:r>
              <a:rPr lang="en-GB" sz="2400" dirty="0" err="1">
                <a:solidFill>
                  <a:srgbClr val="002060"/>
                </a:solidFill>
              </a:rPr>
              <a:t>fossa</a:t>
            </a:r>
            <a:r>
              <a:rPr lang="en-GB" sz="2400" dirty="0">
                <a:solidFill>
                  <a:srgbClr val="002060"/>
                </a:solidFill>
              </a:rPr>
              <a:t>) above the superior </a:t>
            </a:r>
            <a:r>
              <a:rPr lang="en-GB" sz="2400" dirty="0" err="1">
                <a:solidFill>
                  <a:srgbClr val="002060"/>
                </a:solidFill>
              </a:rPr>
              <a:t>concha</a:t>
            </a:r>
            <a:r>
              <a:rPr lang="en-GB" sz="2400" dirty="0">
                <a:solidFill>
                  <a:srgbClr val="002060"/>
                </a:solidFill>
              </a:rPr>
              <a:t> is the </a:t>
            </a:r>
            <a:r>
              <a:rPr lang="en-GB" sz="2400" b="1" dirty="0" err="1">
                <a:solidFill>
                  <a:srgbClr val="C00000"/>
                </a:solidFill>
              </a:rPr>
              <a:t>Sphenoethmoidal</a:t>
            </a:r>
            <a:r>
              <a:rPr lang="en-GB" sz="2400" b="1" dirty="0">
                <a:solidFill>
                  <a:srgbClr val="C00000"/>
                </a:solidFill>
              </a:rPr>
              <a:t> recess.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"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1510" name="Picture 9" descr="F66122-008-f226b">
            <a:extLst>
              <a:ext uri="{FF2B5EF4-FFF2-40B4-BE49-F238E27FC236}">
                <a16:creationId xmlns:a16="http://schemas.microsoft.com/office/drawing/2014/main" id="{4E434167-3360-453B-B7E4-6FED46B3DE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258" b="4073"/>
          <a:stretch>
            <a:fillRect/>
          </a:stretch>
        </p:blipFill>
        <p:spPr>
          <a:xfrm>
            <a:off x="3924300" y="1700213"/>
            <a:ext cx="4968875" cy="4752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91866-3D7E-40F0-92DE-46E88C18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C46194-0368-4B76-A239-C103358822C9}" type="slidenum">
              <a:rPr lang="en-US" altLang="ar-SA">
                <a:solidFill>
                  <a:schemeClr val="tx2"/>
                </a:solidFill>
              </a:rPr>
              <a:pPr eaLnBrk="1" hangingPunct="1"/>
              <a:t>7</a:t>
            </a:fld>
            <a:endParaRPr lang="en-US" altLang="ar-SA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A486C723-EA79-41ED-ABF5-7352C5E1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DECBF8-71B0-4BEF-BE15-7D0323D49EEE}" type="slidenum">
              <a:rPr lang="en-US" altLang="ar-SA">
                <a:solidFill>
                  <a:schemeClr val="tx2"/>
                </a:solidFill>
              </a:rPr>
              <a:pPr eaLnBrk="1" hangingPunct="1"/>
              <a:t>8</a:t>
            </a:fld>
            <a:endParaRPr lang="en-US" altLang="ar-SA">
              <a:solidFill>
                <a:schemeClr val="tx2"/>
              </a:solidFill>
            </a:endParaRP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D74AB479-E88C-4CCD-ADD7-367066B17E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392613" cy="547211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/>
              <a:t>They are </a:t>
            </a:r>
            <a:r>
              <a:rPr lang="en-US" sz="2400" b="1" u="sng" dirty="0">
                <a:solidFill>
                  <a:srgbClr val="FF0000"/>
                </a:solidFill>
              </a:rPr>
              <a:t>cavities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/>
              <a:t>inside the</a:t>
            </a:r>
            <a:r>
              <a:rPr 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Maxilla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Frontal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Sphenoid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Ethmoid bone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/>
              <a:t>They are</a:t>
            </a:r>
            <a:r>
              <a:rPr 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/>
                </a:solidFill>
              </a:rPr>
              <a:t>Lined</a:t>
            </a:r>
            <a:r>
              <a:rPr lang="en-US" sz="2000" dirty="0">
                <a:solidFill>
                  <a:schemeClr val="tx1"/>
                </a:solidFill>
              </a:rPr>
              <a:t> with </a:t>
            </a:r>
            <a:r>
              <a:rPr lang="en-US" sz="2000" u="sng" dirty="0" err="1">
                <a:solidFill>
                  <a:schemeClr val="tx1"/>
                </a:solidFill>
              </a:rPr>
              <a:t>mucoperiosteum</a:t>
            </a:r>
            <a:r>
              <a:rPr lang="en-US" sz="2000" u="sng" dirty="0">
                <a:solidFill>
                  <a:schemeClr val="tx1"/>
                </a:solidFill>
              </a:rPr>
              <a:t>;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</a:rPr>
              <a:t>Filled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u="sng" dirty="0">
                <a:solidFill>
                  <a:schemeClr val="tx1"/>
                </a:solidFill>
              </a:rPr>
              <a:t>with air; </a:t>
            </a:r>
            <a:r>
              <a:rPr lang="en-US" sz="2000" dirty="0">
                <a:solidFill>
                  <a:schemeClr val="tx1"/>
                </a:solidFill>
              </a:rPr>
              <a:t>&amp;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rgbClr val="2F74FF"/>
                </a:solidFill>
              </a:rPr>
              <a:t>Communicate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with the nasal cavity.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</a:rPr>
              <a:t>Open in the lateral wall of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Function: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"/>
              <a:defRPr/>
            </a:pPr>
            <a:r>
              <a:rPr lang="en-US" sz="2000" dirty="0">
                <a:solidFill>
                  <a:schemeClr val="tx1"/>
                </a:solidFill>
              </a:rPr>
              <a:t>Lighten the skull weight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"/>
              <a:defRPr/>
            </a:pPr>
            <a:r>
              <a:rPr lang="en-US" sz="2000" dirty="0">
                <a:solidFill>
                  <a:schemeClr val="tx1"/>
                </a:solidFill>
              </a:rPr>
              <a:t>Amplify the sound as we speak.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"/>
              <a:defRPr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6E3F5-392D-40E1-BB1A-5B0B12722385}"/>
              </a:ext>
            </a:extLst>
          </p:cNvPr>
          <p:cNvSpPr txBox="1"/>
          <p:nvPr/>
        </p:nvSpPr>
        <p:spPr>
          <a:xfrm>
            <a:off x="468313" y="333375"/>
            <a:ext cx="5543550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charset="0"/>
              </a:rPr>
              <a:t>PARANASAL SINUSES</a:t>
            </a:r>
          </a:p>
        </p:txBody>
      </p:sp>
      <p:pic>
        <p:nvPicPr>
          <p:cNvPr id="8" name="Content Placeholder 7" descr="8B0B9D9E">
            <a:extLst>
              <a:ext uri="{FF2B5EF4-FFF2-40B4-BE49-F238E27FC236}">
                <a16:creationId xmlns:a16="http://schemas.microsoft.com/office/drawing/2014/main" id="{A5E0F385-A194-40EA-9C19-47B402FA26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4522788" cy="532923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E9B64573-ADB3-41FD-AC42-8DF203C93F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3671887" cy="5472112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ar-SA" sz="2400" b="1" u="sng">
                <a:solidFill>
                  <a:srgbClr val="FF0000"/>
                </a:solidFill>
              </a:rPr>
              <a:t>Sphenoethmoidal recess</a:t>
            </a:r>
            <a:r>
              <a:rPr lang="en-GB" altLang="ar-SA" sz="2200" u="sng">
                <a:solidFill>
                  <a:srgbClr val="FF0000"/>
                </a:solidFill>
              </a:rPr>
              <a:t> </a:t>
            </a:r>
            <a:r>
              <a:rPr lang="en-GB" altLang="ar-SA" sz="2200"/>
              <a:t>receives the opening of </a:t>
            </a:r>
            <a:r>
              <a:rPr lang="en-GB" altLang="ar-SA" sz="2200" b="1">
                <a:solidFill>
                  <a:srgbClr val="00B050"/>
                </a:solidFill>
              </a:rPr>
              <a:t>sphenoidal air sinus </a:t>
            </a:r>
          </a:p>
          <a:p>
            <a:pPr eaLnBrk="1" hangingPunct="1">
              <a:lnSpc>
                <a:spcPct val="70000"/>
              </a:lnSpc>
            </a:pPr>
            <a:r>
              <a:rPr lang="en-GB" altLang="ar-SA" sz="2400" b="1" u="sng">
                <a:solidFill>
                  <a:srgbClr val="FF0000"/>
                </a:solidFill>
              </a:rPr>
              <a:t>Superior meatus</a:t>
            </a:r>
            <a:r>
              <a:rPr lang="en-GB" altLang="ar-SA" sz="2400" b="1">
                <a:solidFill>
                  <a:srgbClr val="FF0000"/>
                </a:solidFill>
              </a:rPr>
              <a:t>;</a:t>
            </a:r>
            <a:r>
              <a:rPr lang="en-GB" altLang="ar-SA" sz="2200">
                <a:solidFill>
                  <a:srgbClr val="FF0000"/>
                </a:solidFill>
              </a:rPr>
              <a:t> </a:t>
            </a:r>
            <a:r>
              <a:rPr lang="en-GB" altLang="ar-SA" sz="2200"/>
              <a:t>receives the </a:t>
            </a:r>
            <a:r>
              <a:rPr lang="en-GB" altLang="ar-SA" sz="2200">
                <a:solidFill>
                  <a:srgbClr val="0070C0"/>
                </a:solidFill>
              </a:rPr>
              <a:t>opening of </a:t>
            </a:r>
            <a:r>
              <a:rPr lang="en-GB" altLang="ar-SA" sz="2200" b="1">
                <a:solidFill>
                  <a:srgbClr val="0070C0"/>
                </a:solidFill>
              </a:rPr>
              <a:t>posterior ethmoidal sinus.</a:t>
            </a:r>
          </a:p>
          <a:p>
            <a:pPr eaLnBrk="1" hangingPunct="1">
              <a:lnSpc>
                <a:spcPct val="70000"/>
              </a:lnSpc>
            </a:pPr>
            <a:r>
              <a:rPr lang="en-GB" altLang="ar-SA" sz="2400" b="1" u="sng">
                <a:solidFill>
                  <a:srgbClr val="FF0000"/>
                </a:solidFill>
              </a:rPr>
              <a:t>Middle meatus</a:t>
            </a:r>
            <a:r>
              <a:rPr lang="en-GB" altLang="ar-SA" sz="2400" b="1">
                <a:solidFill>
                  <a:srgbClr val="FF3300"/>
                </a:solidFill>
              </a:rPr>
              <a:t>;</a:t>
            </a:r>
            <a:r>
              <a:rPr lang="en-GB" altLang="ar-SA" sz="2200"/>
              <a:t> contains </a:t>
            </a:r>
            <a:r>
              <a:rPr lang="en-GB" altLang="ar-SA" sz="2200" b="1">
                <a:solidFill>
                  <a:srgbClr val="2F74FF"/>
                </a:solidFill>
              </a:rPr>
              <a:t>bulla ethmoidalis</a:t>
            </a:r>
            <a:r>
              <a:rPr lang="en-GB" altLang="ar-SA" sz="2200" b="1">
                <a:solidFill>
                  <a:srgbClr val="FF0000"/>
                </a:solidFill>
              </a:rPr>
              <a:t> </a:t>
            </a:r>
            <a:r>
              <a:rPr lang="en-GB" altLang="ar-SA" sz="2200"/>
              <a:t>and </a:t>
            </a:r>
            <a:r>
              <a:rPr lang="en-GB" altLang="ar-SA" sz="2200">
                <a:solidFill>
                  <a:srgbClr val="002060"/>
                </a:solidFill>
              </a:rPr>
              <a:t>hiatus semilunaris</a:t>
            </a:r>
            <a:r>
              <a:rPr lang="en-GB" altLang="ar-SA" sz="2200"/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GB" altLang="ar-SA" sz="2200"/>
              <a:t>Receives the openings of </a:t>
            </a:r>
            <a:r>
              <a:rPr lang="en-GB" altLang="ar-SA" sz="2200" b="1" u="sng">
                <a:solidFill>
                  <a:srgbClr val="CC00CC"/>
                </a:solidFill>
              </a:rPr>
              <a:t>maxillary,</a:t>
            </a:r>
            <a:r>
              <a:rPr lang="en-GB" altLang="ar-SA" sz="2200" b="1">
                <a:solidFill>
                  <a:srgbClr val="CC00CC"/>
                </a:solidFill>
              </a:rPr>
              <a:t> </a:t>
            </a:r>
            <a:r>
              <a:rPr lang="en-GB" altLang="ar-SA" sz="2200" b="1" u="sng">
                <a:solidFill>
                  <a:srgbClr val="CC00CC"/>
                </a:solidFill>
              </a:rPr>
              <a:t>frontal, &amp; anterior , middle ethmoidal sinuses.</a:t>
            </a:r>
          </a:p>
          <a:p>
            <a:pPr eaLnBrk="1" hangingPunct="1">
              <a:lnSpc>
                <a:spcPct val="70000"/>
              </a:lnSpc>
            </a:pPr>
            <a:r>
              <a:rPr lang="en-GB" altLang="ar-SA" sz="2400" b="1" u="sng">
                <a:solidFill>
                  <a:srgbClr val="FF0000"/>
                </a:solidFill>
              </a:rPr>
              <a:t>Inferior meatus</a:t>
            </a:r>
            <a:r>
              <a:rPr lang="en-GB" altLang="ar-SA" sz="2200"/>
              <a:t>; receives </a:t>
            </a:r>
            <a:r>
              <a:rPr lang="en-GB" altLang="ar-SA" sz="2200">
                <a:solidFill>
                  <a:srgbClr val="002060"/>
                </a:solidFill>
              </a:rPr>
              <a:t>the opening of </a:t>
            </a:r>
            <a:r>
              <a:rPr lang="en-GB" altLang="ar-SA" sz="2200" b="1">
                <a:solidFill>
                  <a:srgbClr val="2F74FF"/>
                </a:solidFill>
              </a:rPr>
              <a:t>nasolacrimal duct</a:t>
            </a:r>
            <a:r>
              <a:rPr lang="en-GB" altLang="ar-SA" sz="2200">
                <a:solidFill>
                  <a:srgbClr val="2F74FF"/>
                </a:solidFill>
              </a:rPr>
              <a:t>.  </a:t>
            </a:r>
            <a:endParaRPr lang="en-US" altLang="ar-SA" sz="2200">
              <a:solidFill>
                <a:srgbClr val="2F74FF"/>
              </a:solidFill>
            </a:endParaRPr>
          </a:p>
        </p:txBody>
      </p:sp>
      <p:pic>
        <p:nvPicPr>
          <p:cNvPr id="23555" name="Picture 7" descr="F66122-008-f226c">
            <a:extLst>
              <a:ext uri="{FF2B5EF4-FFF2-40B4-BE49-F238E27FC236}">
                <a16:creationId xmlns:a16="http://schemas.microsoft.com/office/drawing/2014/main" id="{E94FF038-FA2C-4C9A-9A29-8E4BC641A7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99"/>
          <a:stretch>
            <a:fillRect/>
          </a:stretch>
        </p:blipFill>
        <p:spPr>
          <a:xfrm>
            <a:off x="3924300" y="1341438"/>
            <a:ext cx="5040313" cy="46085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4950-FB49-4CCF-8E85-127EE81C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45ECB1-28ED-4A0A-BBA0-43488B6DE34C}" type="slidenum">
              <a:rPr lang="en-US" altLang="ar-SA">
                <a:solidFill>
                  <a:schemeClr val="tx2"/>
                </a:solidFill>
              </a:rPr>
              <a:pPr eaLnBrk="1" hangingPunct="1"/>
              <a:t>9</a:t>
            </a:fld>
            <a:endParaRPr lang="en-US" altLang="ar-SA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5AECB9-A495-4B8D-95A5-475B71E5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0"/>
            <a:ext cx="4948039" cy="980728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2F74FF"/>
                </a:solidFill>
              </a:rPr>
              <a:t>SINUSES opening in lateral wall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926</Words>
  <Application>Microsoft Office PowerPoint</Application>
  <PresentationFormat>عرض على الشاشة (4:3)</PresentationFormat>
  <Paragraphs>141</Paragraphs>
  <Slides>21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Tahoma</vt:lpstr>
      <vt:lpstr>Arial</vt:lpstr>
      <vt:lpstr>Trebuchet MS</vt:lpstr>
      <vt:lpstr>Wingdings 2</vt:lpstr>
      <vt:lpstr>Wingdings</vt:lpstr>
      <vt:lpstr>Times New Roman</vt:lpstr>
      <vt:lpstr>Opulent</vt:lpstr>
      <vt:lpstr>ANATOMY OF THE NOSE  AND  OLFACTORY NERVE</vt:lpstr>
      <vt:lpstr>OBJECTIVES</vt:lpstr>
      <vt:lpstr>Nasal cavity</vt:lpstr>
      <vt:lpstr>Floor </vt:lpstr>
      <vt:lpstr>Roof </vt:lpstr>
      <vt:lpstr>Medial wall</vt:lpstr>
      <vt:lpstr>Lateral wall </vt:lpstr>
      <vt:lpstr>عرض تقديمي في PowerPoint</vt:lpstr>
      <vt:lpstr>SINUSES opening in lateral wall</vt:lpstr>
      <vt:lpstr>عرض تقديمي في PowerPoint</vt:lpstr>
      <vt:lpstr>Nasal mucosa</vt:lpstr>
      <vt:lpstr>RESPIRATORY MUCOSA</vt:lpstr>
      <vt:lpstr>Nerve supply</vt:lpstr>
      <vt:lpstr>SPECIAL SENSATION Olfactory NERVE</vt:lpstr>
      <vt:lpstr>عرض تقديمي في PowerPoint</vt:lpstr>
      <vt:lpstr>Olfactory pathway</vt:lpstr>
      <vt:lpstr>عرض تقديمي في PowerPoint</vt:lpstr>
      <vt:lpstr>Arterial supply</vt:lpstr>
      <vt:lpstr>Venous drainage</vt:lpstr>
      <vt:lpstr>Lymph drainage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112</cp:revision>
  <cp:lastPrinted>1601-01-01T00:00:00Z</cp:lastPrinted>
  <dcterms:created xsi:type="dcterms:W3CDTF">1601-01-01T00:00:00Z</dcterms:created>
  <dcterms:modified xsi:type="dcterms:W3CDTF">2018-09-15T16:00:38Z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