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8" r:id="rId3"/>
    <p:sldId id="257" r:id="rId4"/>
    <p:sldId id="294" r:id="rId5"/>
    <p:sldId id="28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96" r:id="rId23"/>
    <p:sldId id="280" r:id="rId24"/>
    <p:sldId id="298" r:id="rId25"/>
    <p:sldId id="304" r:id="rId26"/>
    <p:sldId id="31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A0FD2F"/>
    <a:srgbClr val="F244C0"/>
    <a:srgbClr val="FF00FF"/>
    <a:srgbClr val="F7F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49" autoAdjust="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87E1D-3674-48CF-A11D-0386F39A76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E898D-61DD-4AA7-B6D2-8198FC7373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BBBE86-017B-40AF-ABE6-E5F57FF6FCC1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A3EA0F-FEA7-4D7A-A15A-5284A7C2C5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8EA8B9-7D00-4A32-8A92-3685F907C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2384B-3EBC-4B6B-AF4C-2A3E9D4FB7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C309A-6761-40C9-A3E3-96766C593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B30B976-FF22-4635-BD25-D589B663850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C71446C-70CB-4925-8D33-0FD13FC07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7EFF6AB-EAEA-4BC7-BE66-C61643D8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757B9C0-D4C4-4D30-BE48-267808FC6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AA5594-0295-453A-A9E8-9DB4E2CD0EEB}" type="slidenum">
              <a:rPr lang="en-US" altLang="ar-SA">
                <a:latin typeface="Calibri" panose="020F0502020204030204" pitchFamily="34" charset="0"/>
              </a:rPr>
              <a:pPr eaLnBrk="1" hangingPunct="1"/>
              <a:t>3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728C79D5-AEED-4F41-96C9-ADFAF6281C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7B47210-E381-41A6-A794-4E1B4AE87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793D358-5B08-4857-97E4-E8D02160E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152302-DDE5-4DF4-9008-14B2F742BDB6}" type="slidenum">
              <a:rPr lang="en-US" altLang="ar-SA">
                <a:latin typeface="Calibri" panose="020F0502020204030204" pitchFamily="34" charset="0"/>
              </a:rPr>
              <a:pPr eaLnBrk="1" hangingPunct="1"/>
              <a:t>4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0950348E-BB5C-40C1-94F3-B63562452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482451-3066-41E0-A196-1339581CF142}" type="slidenum">
              <a:rPr lang="en-US" altLang="ar-SA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8668612-BB2F-427A-BFBD-C14D008992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1BFA6E4-A6E7-4E02-8002-AD10DFEEE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7C89B09-3FB0-4435-B1BB-C62503896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05491C-0762-49F3-AC41-5BA0C46179FB}" type="slidenum">
              <a:rPr lang="en-US" altLang="ar-SA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8829C2E-3A61-4A11-B573-E8225AE7FE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E81C29F-AF75-4781-90F6-19D70F425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5D8607C8-693B-4ED7-B1C1-237C3549A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A6DB93-E6BD-4AF5-A165-154FFDE88088}" type="slidenum">
              <a:rPr lang="en-US" altLang="ar-SA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57DE0B1-F3DB-435E-A69F-02DA23E166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0526F94-B42A-4829-B36F-BC18F05EE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3F7EF-1602-46CD-9199-85B91627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A1CA-ABE0-40B2-936E-530798379421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78C9-2478-4E19-B35E-30635819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9F7D0-2184-4BD3-87AC-B0DE201D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8F6FC-DDBC-41C1-B559-11205FFF6F3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1059789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5244-E317-4903-A841-998970DE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AE65-DB58-408B-A9C4-2D1027875BB1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4C6B2-D14C-4C95-A1CA-8A94F4AC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26DB-A6A7-4284-B2E2-D0E569B0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48365-8BBD-4ED3-8474-5CDF80DA2DF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6811485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E83F9-CD6A-4785-830C-A3955DC4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708E-1EDF-45EA-94E9-47F238B4AE21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5FED2-2399-453D-BFF1-827D8340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02588-CDBB-464D-8FA5-22ED575E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76288-8B17-46AA-B6F2-F03C3C221AA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3527622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7C6CCF7-E281-4E72-99CC-818043BC0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75E6A4-D4AE-4D5C-ACA1-CF3EAEBB7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B0ACEA7-617D-4F85-A0E5-5F8C56ECB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7DDEA-3A63-474F-9C90-D4C37E7A7E5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3652005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331EA4D-6EDC-4BF6-94FD-88EC8CD0C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D14E5B1-0BC5-4F6C-89BC-6FF605479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D72E54A-DAEA-46C0-ACF4-594CEAC50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9C38-A9FB-44A9-9094-D3FB149C3B8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7747714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FCC778-B156-4BA5-82A2-C07AF6D2B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329D8-8904-44F9-B0F1-179F7B35C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D86393F-C469-4AEC-9758-7360B9005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0DE37-57C9-442E-B6FB-800CB9E2BF0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01746106"/>
      </p:ext>
    </p:extLst>
  </p:cSld>
  <p:clrMapOvr>
    <a:masterClrMapping/>
  </p:clrMapOvr>
  <p:transition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3738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65932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C9FB-6E5B-4E20-BA32-6596C0A4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12D3-30DE-44C0-8780-5F45AC053202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DAD6C-1215-428E-8B57-6F39A570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21A10-2540-49D8-BD26-1AA82A67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C1E5-12D3-4CF9-93A8-C50D58866D1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217768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96D6F-3272-4ACC-839B-376E293A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311D-AEAC-41EA-8F7F-CB52B93A5539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71F18-255B-4090-B66F-D54E9C4E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A69D9-AA12-41DD-8D49-4318470C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B1164-D792-405A-8F7F-644012C0418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500777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F6DD90-0792-4237-9C41-821E9615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208F-6BC3-4A89-80A6-C099F9E137C8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A513FD-589E-4F1C-94DA-E6EF6CD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6C2D2-C05A-483D-9176-76D9B4AA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60C23-3DB1-4F0A-B54A-B7A0FCF9DD9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1413642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08ECD8-5630-467B-9B23-74E4550C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FCD0-7C71-4CAB-8ACF-DDE5EB1076D2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2818BB-8686-4A9E-8B32-36019DF7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1329C4-1365-4DFD-BF2A-85FA63A5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03171-6E4C-4361-9B50-0302822E891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5611548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A134E5-6A37-432E-8868-9B60BAFC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1996-D5C8-4983-9ECB-5029DF47E32C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652234-85A8-4880-BCD4-714D133B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14F73A-2198-475C-A9B5-BC6B46BF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F2D02-3B74-4ECA-AB0B-73FAC942B7C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136202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40962E-9D9C-4EF0-898C-9D6F5770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FA92-5A17-4467-B49A-E6CAB6F03C6F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BF87E1-9424-4D32-A1B8-A42BAE02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3CD3C3-FB3E-4F31-A631-A2D8B7E5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890B1-C0AE-42C4-8DAB-5B38D261E34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6295447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DD2687-D0BC-4CD0-93E9-CD0BC57B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9433-5E22-441B-B5DC-7F3E573D9AE5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9BAE0-6ACF-4759-9719-7C0BBD03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9E88B2-B3B0-4E5C-865D-EDB91D6A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DCF8-1755-4ABA-A1E1-06C1B7E2C16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2911138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F4CFAA-0FAB-40FF-8850-1CB39988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F4EB-A0EE-4DE4-B2F3-22D8E82DDAAE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6F52A1-B29D-48A6-949F-BDBFEBA9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07BF3-03EC-44CA-9090-E172609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BA393-14AE-4938-9C89-25E41C6E98B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683725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CD442E-8428-4DA1-89D8-27A5CAC27F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20FC1D-AD1C-4C59-A42D-FA41A33BD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FCADF-FE87-4976-987A-7FEADF38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6FFCD-7C8F-48CC-B4A8-91FB7E63D80F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F7B4-EF4F-4D29-9B26-3DA8B3E89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63BE7-14BB-417F-B363-BB8DDC478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80F916-905E-4DE0-B65C-BE1C717ECDB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  <p:sldLayoutId id="2147484373" r:id="rId14"/>
    <p:sldLayoutId id="2147484374" r:id="rId15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com.sa/url?sa=i&amp;rct=j&amp;q=&amp;esrc=s&amp;source=images&amp;cd=&amp;cad=rja&amp;uact=8&amp;ved=0ahUKEwifrYaFy7nPAhVF1hoKHXceASYQjRwIBw&amp;url=http%3A%2F%2Fantranik.org%2Ffunctional-areas-of-the-cerebral-cortex%2F&amp;psig=AFQjCNGuIjJ-CfVlbuMFG_XzFTEL6_RQoQ&amp;ust=147541015910479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.eg/url?sa=i&amp;rct=j&amp;q=&amp;esrc=s&amp;source=imgres&amp;cd=&amp;cad=rja&amp;uact=8&amp;ved=2ahUKEwiIjpuWp7rdAhUu4YUKHeRoCM4QjRx6BAgBEAU&amp;url=https%3A%2F%2Fpictures.doccheck.com%2Fde%2Fphoto%2F9720-anatomische-illustrationen-brodmann-areale&amp;psig=AOvVaw2h2AaPcyNVD9NIcjBDQhzc&amp;ust=1537007889823289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slideshare.net/kbteh/human-brai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temporal_hemianopsia" TargetMode="External"/><Relationship Id="rId2" Type="http://schemas.openxmlformats.org/officeDocument/2006/relationships/hyperlink" Target="https://en.wikipedia.org/wiki/Homonymous_hemianopsi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Forebrain" TargetMode="External"/><Relationship Id="rId5" Type="http://schemas.openxmlformats.org/officeDocument/2006/relationships/hyperlink" Target="https://en.wikipedia.org/wiki/Midbrain" TargetMode="External"/><Relationship Id="rId4" Type="http://schemas.openxmlformats.org/officeDocument/2006/relationships/hyperlink" Target="https://en.wikipedia.org/wiki/Optic_chias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i94I-dx8LdAhVHxIUKHXcfBLAQjRx6BAgBEAU&amp;url=https%3A%2F%2Fwww.pinterest.ca%2Fpin%2F410038741058004401%2F&amp;psig=AOvVaw2U_d824LehT8bjAV-duOfR&amp;ust=153729139743775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m.eg/url?sa=i&amp;rct=j&amp;q=&amp;esrc=s&amp;source=images&amp;cd=&amp;cad=rja&amp;uact=8&amp;ved=2ahUKEwiqnbyqxcLdAhUuyIUKHag1DHUQjRx6BAgBEAU&amp;url=https%3A%2F%2Fwww.slideshare.net%2Fshafayet5hossain%2Fcranial-nerve-ii&amp;psig=AOvVaw07uzbyBQSCpQvLZgYGjgRV&amp;ust=1537290631877399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Us-O_o7nPAhVDbxQKHXY_DR0QjRwIBw&amp;url=http%3A%2F%2Fmedicalart-work.co.uk%2Fwordpress%2F%3Fpage_id%3D8&amp;psig=AFQjCNFG9v2MuIw3-yNjm0DiGD88UOhM8w&amp;ust=147540000792412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EF1E0B9-F841-4D27-A5A3-ECBA567FD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581400" cy="2209800"/>
          </a:xfrm>
          <a:solidFill>
            <a:srgbClr val="00B0F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br>
              <a:rPr lang="en-US" altLang="ar-SA" sz="3200">
                <a:latin typeface="Algerian" panose="04020705040A02060702" pitchFamily="82" charset="0"/>
              </a:rPr>
            </a:br>
            <a:r>
              <a:rPr lang="en-US" altLang="ar-SA" sz="3600">
                <a:latin typeface="Algerian" panose="04020705040A02060702" pitchFamily="82" charset="0"/>
              </a:rPr>
              <a:t>The Cranial Nerves</a:t>
            </a:r>
            <a:br>
              <a:rPr lang="en-US" altLang="ar-SA" sz="3600">
                <a:latin typeface="Algerian" panose="04020705040A02060702" pitchFamily="82" charset="0"/>
              </a:rPr>
            </a:br>
            <a:r>
              <a:rPr lang="en-US" altLang="ar-SA" sz="3600">
                <a:solidFill>
                  <a:srgbClr val="A0FD2F"/>
                </a:solidFill>
                <a:latin typeface="Algerian" panose="04020705040A02060702" pitchFamily="82" charset="0"/>
              </a:rPr>
              <a:t>2, </a:t>
            </a:r>
            <a:r>
              <a:rPr lang="en-US" altLang="ar-SA" sz="4000">
                <a:solidFill>
                  <a:srgbClr val="A0FD2F"/>
                </a:solidFill>
                <a:latin typeface="Algerian" panose="04020705040A02060702" pitchFamily="82" charset="0"/>
              </a:rPr>
              <a:t>3,4,6</a:t>
            </a:r>
            <a:br>
              <a:rPr lang="en-US" altLang="ar-SA" sz="3600">
                <a:latin typeface="Algerian" panose="04020705040A02060702" pitchFamily="82" charset="0"/>
              </a:rPr>
            </a:br>
            <a:endParaRPr lang="en-US" altLang="ar-SA" sz="4800">
              <a:latin typeface="Algerian" panose="04020705040A02060702" pitchFamily="82" charset="0"/>
            </a:endParaRP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73EE37FD-64DC-4057-BB39-4B482A90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3886200" cy="1570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By Prof. </a:t>
            </a:r>
            <a:r>
              <a:rPr lang="en-US" sz="3200" dirty="0" err="1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Saeed</a:t>
            </a:r>
            <a:r>
              <a:rPr lang="en-US" sz="3200" dirty="0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Abuel</a:t>
            </a:r>
            <a:r>
              <a:rPr lang="en-US" sz="3200" dirty="0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Makarem</a:t>
            </a:r>
            <a:r>
              <a:rPr lang="en-US" sz="3200" dirty="0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 &amp;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Dr.Sanaa</a:t>
            </a:r>
            <a:r>
              <a:rPr lang="en-US" sz="3200" dirty="0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Alshaarawy</a:t>
            </a:r>
            <a:r>
              <a:rPr lang="en-US" sz="3200" dirty="0">
                <a:solidFill>
                  <a:schemeClr val="tx2"/>
                </a:solidFill>
                <a:latin typeface="Freestyle Script" pitchFamily="66" charset="0"/>
                <a:cs typeface="Aharoni" pitchFamily="2" charset="-79"/>
              </a:rPr>
              <a:t> </a:t>
            </a:r>
          </a:p>
        </p:txBody>
      </p:sp>
      <p:pic>
        <p:nvPicPr>
          <p:cNvPr id="6148" name="Picture 4" descr="P22">
            <a:extLst>
              <a:ext uri="{FF2B5EF4-FFF2-40B4-BE49-F238E27FC236}">
                <a16:creationId xmlns:a16="http://schemas.microsoft.com/office/drawing/2014/main" id="{9AF32E74-C127-4665-BF83-EE9CF07C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1"/>
          <a:stretch>
            <a:fillRect/>
          </a:stretch>
        </p:blipFill>
        <p:spPr bwMode="auto">
          <a:xfrm>
            <a:off x="3962400" y="228600"/>
            <a:ext cx="495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4C12128-008B-4FD2-B7AB-386E5D268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048000" cy="5334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ar-SA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Trochlear Nerve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1222D82-F8E5-4F07-ADA4-12ABBE493F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3200400" cy="5715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periaqueductal grey matter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at the level of 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inferior colliculus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curve backwards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decussate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nerve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emerges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immediately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caudal to the inferior colliculus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dorsal surface of brain stem.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Documents and Settings\HP\My Documents\My Pictures\C8-FF3.png">
            <a:extLst>
              <a:ext uri="{FF2B5EF4-FFF2-40B4-BE49-F238E27FC236}">
                <a16:creationId xmlns:a16="http://schemas.microsoft.com/office/drawing/2014/main" id="{CC70FD44-7847-4421-A115-CDF50303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486400" cy="609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9">
            <a:extLst>
              <a:ext uri="{FF2B5EF4-FFF2-40B4-BE49-F238E27FC236}">
                <a16:creationId xmlns:a16="http://schemas.microsoft.com/office/drawing/2014/main" id="{5BC7D26E-5DF4-407D-AB2B-D59A2943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52400"/>
            <a:ext cx="10668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7EAB0AB6-7148-4788-A686-DF059C12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143000"/>
            <a:ext cx="7620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F820B501-2934-4D67-ADB6-073C69F9F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3276600" cy="3429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passes forward through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middle cranial fossa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wall of the cavernous sinus.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nerve then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enters the orbit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through the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superior orbital fissure.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5D4F2FF0-ED43-40FC-B93C-4040D836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43400"/>
            <a:ext cx="3581400" cy="2085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supplies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Superior oblique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muscle, (only one muscle).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 function;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Rotates the eye ball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downwards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laterally.</a:t>
            </a:r>
            <a:endParaRPr lang="en-US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Content Placeholder 4" descr="C:\Users\user\Pictures\cn3_1.jpg">
            <a:extLst>
              <a:ext uri="{FF2B5EF4-FFF2-40B4-BE49-F238E27FC236}">
                <a16:creationId xmlns:a16="http://schemas.microsoft.com/office/drawing/2014/main" id="{04DB98F9-B987-4649-A81F-CE8379A53F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28600"/>
            <a:ext cx="5329238" cy="38862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9" name="Picture 4" descr="14_31">
            <a:extLst>
              <a:ext uri="{FF2B5EF4-FFF2-40B4-BE49-F238E27FC236}">
                <a16:creationId xmlns:a16="http://schemas.microsoft.com/office/drawing/2014/main" id="{CDF94D03-25A0-46F4-AFD8-942B6973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7924" r="3094" b="3732"/>
          <a:stretch>
            <a:fillRect/>
          </a:stretch>
        </p:blipFill>
        <p:spPr bwMode="auto">
          <a:xfrm>
            <a:off x="3810000" y="4114800"/>
            <a:ext cx="5029200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9">
            <a:extLst>
              <a:ext uri="{FF2B5EF4-FFF2-40B4-BE49-F238E27FC236}">
                <a16:creationId xmlns:a16="http://schemas.microsoft.com/office/drawing/2014/main" id="{6348553B-FD3E-4FCB-8C14-F08B657A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90600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F997D5F2-8C8B-4315-AA4B-49E097B9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8600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6392" name="Rectangle 2">
            <a:extLst>
              <a:ext uri="{FF2B5EF4-FFF2-40B4-BE49-F238E27FC236}">
                <a16:creationId xmlns:a16="http://schemas.microsoft.com/office/drawing/2014/main" id="{4ACDE6B2-2DBA-4F92-9969-FE974A8B1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048000" cy="5334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ar-SA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Trochlear Nerve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98C5226-EB88-48E6-B563-FD8ADCA8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813"/>
            <a:ext cx="3200400" cy="1322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Trochlear Nerve Lesion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BF15931-8F88-49E8-A797-1D4B223F6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352800" cy="4495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Lesion results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diplopia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&amp;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Inability to rotate the eyeball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infero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-laterally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So, the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eye deviates; upward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slightly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inward (medially).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person has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difficulty in walking downstairs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8" descr="hyp_ex_02">
            <a:extLst>
              <a:ext uri="{FF2B5EF4-FFF2-40B4-BE49-F238E27FC236}">
                <a16:creationId xmlns:a16="http://schemas.microsoft.com/office/drawing/2014/main" id="{FA6FC93A-C475-4760-AEBF-6E78497DB1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5479" r="4636" b="4111"/>
          <a:stretch>
            <a:fillRect/>
          </a:stretch>
        </p:blipFill>
        <p:spPr>
          <a:xfrm>
            <a:off x="3657600" y="228600"/>
            <a:ext cx="5181600" cy="6248400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A934C14-ADC3-4783-A272-7D1757FB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715962"/>
          </a:xfrm>
          <a:solidFill>
            <a:srgbClr val="A0FD2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ar-S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Abducent Nerve</a:t>
            </a:r>
            <a:endParaRPr lang="en-US" altLang="ar-SA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FCAA-B161-49F4-B7F6-3CECCC675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3505200" cy="6096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Only one </a:t>
            </a:r>
            <a:r>
              <a:rPr lang="en-US" sz="2200" b="1" dirty="0">
                <a:solidFill>
                  <a:srgbClr val="FF0000"/>
                </a:solidFill>
              </a:rPr>
              <a:t>motor</a:t>
            </a:r>
            <a:r>
              <a:rPr lang="en-US" sz="2200" dirty="0"/>
              <a:t>  </a:t>
            </a:r>
            <a:r>
              <a:rPr lang="en-US" sz="2200" b="1" dirty="0">
                <a:solidFill>
                  <a:srgbClr val="CC00FF"/>
                </a:solidFill>
              </a:rPr>
              <a:t>nucleus.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00FF"/>
                </a:solidFill>
              </a:rPr>
              <a:t>Lies in </a:t>
            </a:r>
            <a:r>
              <a:rPr lang="en-US" sz="2200" b="1" u="sng" dirty="0"/>
              <a:t>caudal pons </a:t>
            </a:r>
            <a:r>
              <a:rPr lang="en-US" sz="2200" dirty="0"/>
              <a:t>in the </a:t>
            </a:r>
            <a:r>
              <a:rPr lang="en-US" sz="2200" b="1" dirty="0"/>
              <a:t>floor of the </a:t>
            </a:r>
            <a:r>
              <a:rPr lang="en-US" sz="2200" b="1" dirty="0">
                <a:solidFill>
                  <a:srgbClr val="002060"/>
                </a:solidFill>
              </a:rPr>
              <a:t>4</a:t>
            </a:r>
            <a:r>
              <a:rPr lang="en-US" sz="2200" b="1" baseline="30000" dirty="0">
                <a:solidFill>
                  <a:srgbClr val="002060"/>
                </a:solidFill>
              </a:rPr>
              <a:t>th</a:t>
            </a:r>
            <a:r>
              <a:rPr lang="en-US" sz="2200" b="1" dirty="0">
                <a:solidFill>
                  <a:srgbClr val="002060"/>
                </a:solidFill>
              </a:rPr>
              <a:t> ventricle</a:t>
            </a:r>
            <a:r>
              <a:rPr lang="en-US" sz="2200" dirty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Lies </a:t>
            </a:r>
            <a:r>
              <a:rPr lang="en-US" sz="2200" b="1" dirty="0"/>
              <a:t>close to </a:t>
            </a:r>
            <a:r>
              <a:rPr lang="en-US" sz="2200" dirty="0"/>
              <a:t>the </a:t>
            </a:r>
            <a:r>
              <a:rPr lang="en-US" sz="2200" b="1" dirty="0"/>
              <a:t>middle line</a:t>
            </a:r>
            <a:r>
              <a:rPr lang="en-US" sz="2200" dirty="0"/>
              <a:t>, in a line  with </a:t>
            </a:r>
            <a:r>
              <a:rPr lang="en-US" sz="2200" b="1" dirty="0">
                <a:solidFill>
                  <a:srgbClr val="FF0000"/>
                </a:solidFill>
              </a:rPr>
              <a:t>3</a:t>
            </a:r>
            <a:r>
              <a:rPr lang="en-US" sz="2200" b="1" baseline="30000" dirty="0">
                <a:solidFill>
                  <a:srgbClr val="FF0000"/>
                </a:solidFill>
              </a:rPr>
              <a:t>rd</a:t>
            </a:r>
            <a:r>
              <a:rPr lang="en-US" sz="2200" b="1" dirty="0">
                <a:solidFill>
                  <a:srgbClr val="FF0000"/>
                </a:solidFill>
              </a:rPr>
              <a:t>, 4</a:t>
            </a:r>
            <a:r>
              <a:rPr lang="en-US" sz="2200" b="1" baseline="30000" dirty="0">
                <a:solidFill>
                  <a:srgbClr val="FF0000"/>
                </a:solidFill>
              </a:rPr>
              <a:t>th</a:t>
            </a:r>
            <a:r>
              <a:rPr lang="en-US" sz="2200" b="1" dirty="0">
                <a:solidFill>
                  <a:srgbClr val="FF0000"/>
                </a:solidFill>
              </a:rPr>
              <a:t> &amp; 12</a:t>
            </a:r>
            <a:r>
              <a:rPr lang="en-US" sz="2200" b="1" baseline="30000" dirty="0">
                <a:solidFill>
                  <a:srgbClr val="FF0000"/>
                </a:solidFill>
              </a:rPr>
              <a:t>th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nerves.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It forms the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00FF"/>
                </a:solidFill>
              </a:rPr>
              <a:t>facial colliculus</a:t>
            </a:r>
            <a:r>
              <a:rPr lang="en-US" sz="2200" b="1" dirty="0"/>
              <a:t> </a:t>
            </a:r>
            <a:r>
              <a:rPr lang="en-US" sz="2200" dirty="0"/>
              <a:t>with the fibers of facial nerve looping around the nucleus.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emerges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ventral aspect of brain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at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junction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pons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pyramid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medulla oblongata.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8436" name="Picture 1" descr="0002 008.jpg">
            <a:extLst>
              <a:ext uri="{FF2B5EF4-FFF2-40B4-BE49-F238E27FC236}">
                <a16:creationId xmlns:a16="http://schemas.microsoft.com/office/drawing/2014/main" id="{3492F0BB-F9C5-4FEA-88F9-F997E0A2A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219200"/>
            <a:ext cx="4876800" cy="53340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7E39E05-5BD7-4D9D-AF07-CD08541822CE}"/>
              </a:ext>
            </a:extLst>
          </p:cNvPr>
          <p:cNvSpPr/>
          <p:nvPr/>
        </p:nvSpPr>
        <p:spPr>
          <a:xfrm>
            <a:off x="3733800" y="3429000"/>
            <a:ext cx="914400" cy="457200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9403A48A-A225-484F-A149-20DF905F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277813"/>
            <a:ext cx="4419600" cy="636587"/>
          </a:xfrm>
          <a:solidFill>
            <a:srgbClr val="A0FD2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ar-S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Abducent Nerve</a:t>
            </a:r>
          </a:p>
        </p:txBody>
      </p:sp>
      <p:sp>
        <p:nvSpPr>
          <p:cNvPr id="18435" name="Content Placeholder 4">
            <a:extLst>
              <a:ext uri="{FF2B5EF4-FFF2-40B4-BE49-F238E27FC236}">
                <a16:creationId xmlns:a16="http://schemas.microsoft.com/office/drawing/2014/main" id="{BFE10893-9E3A-4261-B286-743958C7D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3886200" cy="2819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passes through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cavernous sinus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lying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below and lateral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carotid artery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it enters the orbit through 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superior orbital fissure.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supplies;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lateral rectus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muscle which </a:t>
            </a:r>
            <a:r>
              <a:rPr lang="en-US" sz="2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rotates the eye ball laterally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(abduction).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14_33">
            <a:extLst>
              <a:ext uri="{FF2B5EF4-FFF2-40B4-BE49-F238E27FC236}">
                <a16:creationId xmlns:a16="http://schemas.microsoft.com/office/drawing/2014/main" id="{FD9E4BBF-F7A3-4CBC-BFDC-C047561E18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r="999"/>
          <a:stretch>
            <a:fillRect/>
          </a:stretch>
        </p:blipFill>
        <p:spPr>
          <a:xfrm>
            <a:off x="4114800" y="1295400"/>
            <a:ext cx="4929188" cy="3810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7" descr="http://upload.wikimedia.org/wikipedia/commons/b/bf/Gray571.png">
            <a:extLst>
              <a:ext uri="{FF2B5EF4-FFF2-40B4-BE49-F238E27FC236}">
                <a16:creationId xmlns:a16="http://schemas.microsoft.com/office/drawing/2014/main" id="{072F532E-D487-476C-9FCB-E4373DB91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63500" y="3124200"/>
            <a:ext cx="4127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>
            <a:extLst>
              <a:ext uri="{FF2B5EF4-FFF2-40B4-BE49-F238E27FC236}">
                <a16:creationId xmlns:a16="http://schemas.microsoft.com/office/drawing/2014/main" id="{4FDC373B-0C2A-4163-84EC-E8B9668E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81400"/>
            <a:ext cx="1371600" cy="1981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528F61A-80FF-4ABA-AFB5-A68A3A9F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2895600" cy="1143000"/>
          </a:xfrm>
          <a:solidFill>
            <a:srgbClr val="A0FD2F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b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Abducent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Nerve Lesion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C1D737C-7027-40AB-8292-161F72634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124200" cy="5105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Lesion results in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Inability to direct the affected eye laterally, so it result 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(medial squint).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nuclear lesion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may also involv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nearby nucleus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nerve,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causing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paralysis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all facial  muscles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ipsilateral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side.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8" descr="C:\Documents and Settings\user\My Documents\My Pictures\Picture4.jpg">
            <a:extLst>
              <a:ext uri="{FF2B5EF4-FFF2-40B4-BE49-F238E27FC236}">
                <a16:creationId xmlns:a16="http://schemas.microsoft.com/office/drawing/2014/main" id="{C360C9CD-3D49-4ADD-B0E4-4A3FE56317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t="6024" r="14458"/>
          <a:stretch>
            <a:fillRect/>
          </a:stretch>
        </p:blipFill>
        <p:spPr>
          <a:xfrm>
            <a:off x="3352800" y="228600"/>
            <a:ext cx="5562600" cy="64008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87E300E-6FD0-4944-993C-52E2F2DB2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819400" cy="838200"/>
          </a:xfrm>
          <a:solidFill>
            <a:srgbClr val="F244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 Nerve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F16E64-9E03-4C43-A4DE-BB09A18E6B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3352800" cy="3581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Special sensory N.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Lesion results in: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visual field defects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loss of visual acuity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defect of vision is called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anopsia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8" name="Picture 2" descr="14_29">
            <a:extLst>
              <a:ext uri="{FF2B5EF4-FFF2-40B4-BE49-F238E27FC236}">
                <a16:creationId xmlns:a16="http://schemas.microsoft.com/office/drawing/2014/main" id="{60A69347-0CA8-4C68-B581-32323B7BC3E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8218" b="4790"/>
          <a:stretch>
            <a:fillRect/>
          </a:stretch>
        </p:blipFill>
        <p:spPr>
          <a:xfrm>
            <a:off x="3581400" y="228600"/>
            <a:ext cx="5321300" cy="6400800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7B6A096-2BDA-4942-9CF1-11C6C630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2895600" cy="1139825"/>
          </a:xfrm>
          <a:solidFill>
            <a:srgbClr val="F244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Visual Pathway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6B6AA997-A9C9-4CF0-A9CA-EF4D008274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2895600" cy="3810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 nerve.</a:t>
            </a:r>
          </a:p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 chiasm.</a:t>
            </a:r>
          </a:p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 tract.</a:t>
            </a:r>
          </a:p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geniculate body (nucleus).</a:t>
            </a:r>
          </a:p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 radiation.</a:t>
            </a:r>
          </a:p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Visual cortex.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C:\Users\user\Pictures\photos_82DF0D2A-BFD1-4043-B3B8-644A45DD0F38.jpg">
            <a:extLst>
              <a:ext uri="{FF2B5EF4-FFF2-40B4-BE49-F238E27FC236}">
                <a16:creationId xmlns:a16="http://schemas.microsoft.com/office/drawing/2014/main" id="{52C8D113-CA31-4E00-B5AC-88F5341C340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563"/>
          <a:stretch>
            <a:fillRect/>
          </a:stretch>
        </p:blipFill>
        <p:spPr>
          <a:xfrm>
            <a:off x="3276600" y="228600"/>
            <a:ext cx="5638800" cy="6477000"/>
          </a:xfrm>
        </p:spPr>
      </p:pic>
      <p:sp>
        <p:nvSpPr>
          <p:cNvPr id="14" name="AutoShape 9">
            <a:extLst>
              <a:ext uri="{FF2B5EF4-FFF2-40B4-BE49-F238E27FC236}">
                <a16:creationId xmlns:a16="http://schemas.microsoft.com/office/drawing/2014/main" id="{DEB03D9F-595C-427D-AC7C-CC453655F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48200"/>
            <a:ext cx="11430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CC54DCE6-D9C8-4CBE-B106-B2B34654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43E085C7-8932-4A57-AC11-00930FE1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15000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805D4570-561F-4E64-8276-397170029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400800"/>
            <a:ext cx="12954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BBBACB7A-80F6-402F-AD57-6C638FA7C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048000" cy="533400"/>
          </a:xfrm>
          <a:solidFill>
            <a:srgbClr val="F244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Visual Pathway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FD2DD25-6C9A-4489-AFD7-9144CD60A7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3810000" cy="5715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Photoreceptors: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Rods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neurons pathway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u="sng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order neurons: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Bipolar cells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order neurons: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Ganglion cells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Their axons form the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optic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nerve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u="sng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order neurons: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Neurons in the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lateral geniculate body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Their axons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terminate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primary visual cortex.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13" descr="retina">
            <a:extLst>
              <a:ext uri="{FF2B5EF4-FFF2-40B4-BE49-F238E27FC236}">
                <a16:creationId xmlns:a16="http://schemas.microsoft.com/office/drawing/2014/main" id="{4D7EB62C-E7E3-4A80-A995-3F9B19A1B3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3548" r="4729" b="11948"/>
          <a:stretch>
            <a:fillRect/>
          </a:stretch>
        </p:blipFill>
        <p:spPr>
          <a:xfrm>
            <a:off x="3886200" y="228600"/>
            <a:ext cx="5029200" cy="6324600"/>
          </a:xfrm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9DA00B56-1522-45AA-A2FB-0A446D98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743200"/>
            <a:ext cx="11430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21B2ACA6-874A-41A6-A92F-5F358B049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600200"/>
            <a:ext cx="10668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7" name="Picture 2" descr="C:\Users\user\Pictures\photos_82DF0D2A-BFD1-4043-B3B8-644A45DD0F38.jpg">
            <a:extLst>
              <a:ext uri="{FF2B5EF4-FFF2-40B4-BE49-F238E27FC236}">
                <a16:creationId xmlns:a16="http://schemas.microsoft.com/office/drawing/2014/main" id="{18E10341-ADC4-43E7-B67D-74A361A8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563"/>
          <a:stretch>
            <a:fillRect/>
          </a:stretch>
        </p:blipFill>
        <p:spPr bwMode="auto">
          <a:xfrm>
            <a:off x="3886200" y="228600"/>
            <a:ext cx="5257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3129513-C121-43EF-AE94-51E6BEC4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3124200" cy="838200"/>
          </a:xfrm>
          <a:solidFill>
            <a:srgbClr val="F244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 Nerve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6E6FF-5F63-460E-AA53-5FB276AD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3352800" cy="5334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Axons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retinal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ganglion cells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converge at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 disc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pass as the 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optic nerve.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Then the nerve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passes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posteromedially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the orbit.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Then exits through the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optic canal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enter the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middle cranial fossa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form the 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optic chiasma.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 descr="14_29">
            <a:extLst>
              <a:ext uri="{FF2B5EF4-FFF2-40B4-BE49-F238E27FC236}">
                <a16:creationId xmlns:a16="http://schemas.microsoft.com/office/drawing/2014/main" id="{3B0A32CD-1EE9-4162-91AD-4B20E8AAE1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4643" b="4790"/>
          <a:stretch>
            <a:fillRect/>
          </a:stretch>
        </p:blipFill>
        <p:spPr>
          <a:xfrm>
            <a:off x="3657600" y="3505200"/>
            <a:ext cx="4343400" cy="3179763"/>
          </a:xfrm>
        </p:spPr>
      </p:pic>
      <p:pic>
        <p:nvPicPr>
          <p:cNvPr id="24581" name="Picture 5" descr="C:\Documents and Settings\HP\My Documents\My Pictures\C9-FF7.png">
            <a:extLst>
              <a:ext uri="{FF2B5EF4-FFF2-40B4-BE49-F238E27FC236}">
                <a16:creationId xmlns:a16="http://schemas.microsoft.com/office/drawing/2014/main" id="{EB040325-31C0-45D0-B8EB-FD9FE6C2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53647" r="33138" b="6824"/>
          <a:stretch>
            <a:fillRect/>
          </a:stretch>
        </p:blipFill>
        <p:spPr bwMode="auto">
          <a:xfrm>
            <a:off x="3581400" y="228600"/>
            <a:ext cx="5181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99AE624-822A-4F98-A3A0-2F43DC2B4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D8C52FE3-E7AA-43E9-81B7-89855CF47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5029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lecture, you should be able to: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cranial nuclei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related to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occulomotor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r, and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abducent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nerves in the brain stem.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each nucleus.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 of emergence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these 3 nerves.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relations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occulomotor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trochlear, and abducent nerves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orbit.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 muscles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supplied by each of these 3 nerves.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 of lesion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each of these 3 nerves.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 nerve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 pathway. 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id="{85E6D0E7-52F9-439F-B2C9-CE0ED892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3352800" cy="762000"/>
          </a:xfrm>
          <a:solidFill>
            <a:srgbClr val="F244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 Chiasma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CBA71-5011-4C5E-8E81-EDA5429FA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3733800" cy="4876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Fibers from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nasal (medial) half of retina decussate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the chiasm and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join uncrossed fibers from the temporal (lateral) half of the retina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form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 tract.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decussation of nerve fibers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the chiasm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resulting in 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right  optic tract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conveys impulses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left visual field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vice versa.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The partial crossing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optic nerve fibers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the optic chiasma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requirement for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binocular vision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9" descr="vistopo">
            <a:extLst>
              <a:ext uri="{FF2B5EF4-FFF2-40B4-BE49-F238E27FC236}">
                <a16:creationId xmlns:a16="http://schemas.microsoft.com/office/drawing/2014/main" id="{A968B3A0-5343-4367-BD98-12BFAD51FA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/>
          <a:stretch>
            <a:fillRect/>
          </a:stretch>
        </p:blipFill>
        <p:spPr>
          <a:xfrm>
            <a:off x="3962400" y="228600"/>
            <a:ext cx="4953000" cy="6400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TextBox 6">
            <a:extLst>
              <a:ext uri="{FF2B5EF4-FFF2-40B4-BE49-F238E27FC236}">
                <a16:creationId xmlns:a16="http://schemas.microsoft.com/office/drawing/2014/main" id="{F6E02E94-228A-4A27-AAB6-1F0BDD90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7400"/>
            <a:ext cx="39624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/>
              <a:t>Which retinal fibres are present in the left optic tract?????????</a:t>
            </a:r>
          </a:p>
          <a:p>
            <a:pPr eaLnBrk="1" hangingPunct="1"/>
            <a:endParaRPr lang="en-US" altLang="ar-SA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29E1151-9B4E-44D3-BCD9-D16304BC4529}"/>
              </a:ext>
            </a:extLst>
          </p:cNvPr>
          <p:cNvSpPr/>
          <p:nvPr/>
        </p:nvSpPr>
        <p:spPr>
          <a:xfrm>
            <a:off x="7162800" y="2438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3AD1D7B-7C89-40E2-A2E8-544DBE4C65AA}"/>
              </a:ext>
            </a:extLst>
          </p:cNvPr>
          <p:cNvSpPr/>
          <p:nvPr/>
        </p:nvSpPr>
        <p:spPr>
          <a:xfrm>
            <a:off x="3200400" y="35814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D01195D-5535-4CDD-B453-223B6C65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2819400" cy="792162"/>
          </a:xfrm>
          <a:solidFill>
            <a:srgbClr val="F244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 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6F26-E903-46E6-83D3-9B40F4807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3124200" cy="5029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Fibers in the optic tracts: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Mainly 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terminate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(LGB),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lateral geniculate body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the thalamus</a:t>
            </a:r>
            <a:r>
              <a:rPr lang="en-US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b="1" baseline="30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order neuron).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few fibers 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terminate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pretectal area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colliculus.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fibers are related to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 reflexes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6" descr="C:\Documents and Settings\HP\My Documents\My Pictures\bbbb.png">
            <a:extLst>
              <a:ext uri="{FF2B5EF4-FFF2-40B4-BE49-F238E27FC236}">
                <a16:creationId xmlns:a16="http://schemas.microsoft.com/office/drawing/2014/main" id="{0E55BCF7-A521-4D55-A731-D883C2374F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28600"/>
            <a:ext cx="5562600" cy="6400800"/>
          </a:xfr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2E9A5DA5-8EB3-4693-ABB9-5EE4E4FF6BF6}"/>
              </a:ext>
            </a:extLst>
          </p:cNvPr>
          <p:cNvSpPr/>
          <p:nvPr/>
        </p:nvSpPr>
        <p:spPr>
          <a:xfrm>
            <a:off x="6096000" y="3429000"/>
            <a:ext cx="76200" cy="76200"/>
          </a:xfrm>
          <a:prstGeom prst="star5">
            <a:avLst/>
          </a:prstGeom>
          <a:solidFill>
            <a:srgbClr val="CC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B1A6ED28-3DA3-42EB-80BC-6842BD822B69}"/>
              </a:ext>
            </a:extLst>
          </p:cNvPr>
          <p:cNvSpPr/>
          <p:nvPr/>
        </p:nvSpPr>
        <p:spPr>
          <a:xfrm>
            <a:off x="5257800" y="3687763"/>
            <a:ext cx="46038" cy="46037"/>
          </a:xfrm>
          <a:prstGeom prst="star5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335A959D-4096-4CAC-82ED-E62205AC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7846B9-F2C5-4D2C-AAE7-9A6DB9B423FD}" type="slidenum">
              <a:rPr lang="en-US" altLang="ar-S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ar-S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7651" name="Picture 5" descr="13">
            <a:extLst>
              <a:ext uri="{FF2B5EF4-FFF2-40B4-BE49-F238E27FC236}">
                <a16:creationId xmlns:a16="http://schemas.microsoft.com/office/drawing/2014/main" id="{20D45EF0-8147-4C5D-93A1-AF82FDBAFC1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325" y="0"/>
            <a:ext cx="7524750" cy="6770688"/>
          </a:xfrm>
          <a:noFill/>
        </p:spPr>
      </p:pic>
      <p:sp>
        <p:nvSpPr>
          <p:cNvPr id="27652" name="Oval 6">
            <a:extLst>
              <a:ext uri="{FF2B5EF4-FFF2-40B4-BE49-F238E27FC236}">
                <a16:creationId xmlns:a16="http://schemas.microsoft.com/office/drawing/2014/main" id="{DE58B386-0E2A-4BE0-AB85-9732C1163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4652963"/>
            <a:ext cx="1081087" cy="431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56327" name="Oval 7">
            <a:extLst>
              <a:ext uri="{FF2B5EF4-FFF2-40B4-BE49-F238E27FC236}">
                <a16:creationId xmlns:a16="http://schemas.microsoft.com/office/drawing/2014/main" id="{F8792250-93C8-45C1-83C9-DB10BE3E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734050"/>
            <a:ext cx="1081087" cy="3587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E5DB98C7-D51A-451D-ACBE-D247463FC0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8600"/>
            <a:ext cx="3429000" cy="6370638"/>
          </a:xfrm>
          <a:solidFill>
            <a:srgbClr val="F7FBD3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/>
              <a:t>From the </a:t>
            </a:r>
            <a:r>
              <a:rPr lang="en-US" sz="2400" b="1" dirty="0">
                <a:solidFill>
                  <a:srgbClr val="CC00FF"/>
                </a:solidFill>
              </a:rPr>
              <a:t>lateral </a:t>
            </a:r>
            <a:r>
              <a:rPr lang="en-US" sz="2400" b="1" dirty="0" err="1">
                <a:solidFill>
                  <a:srgbClr val="CC00FF"/>
                </a:solidFill>
              </a:rPr>
              <a:t>geniculate</a:t>
            </a:r>
            <a:r>
              <a:rPr lang="en-US" sz="2400" b="1" dirty="0">
                <a:solidFill>
                  <a:srgbClr val="CC00FF"/>
                </a:solidFill>
              </a:rPr>
              <a:t> nucleus </a:t>
            </a:r>
            <a:r>
              <a:rPr lang="en-US" sz="2400" b="1" dirty="0"/>
              <a:t>(</a:t>
            </a:r>
            <a:r>
              <a:rPr lang="en-US" sz="2400" dirty="0"/>
              <a:t>third-order neuron), </a:t>
            </a:r>
            <a:r>
              <a:rPr lang="en-US" sz="2400" b="1" dirty="0" err="1">
                <a:solidFill>
                  <a:srgbClr val="FF0000"/>
                </a:solidFill>
              </a:rPr>
              <a:t>thalamocortical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fibres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project through the </a:t>
            </a:r>
            <a:r>
              <a:rPr lang="en-US" sz="2400" b="1" dirty="0"/>
              <a:t>retrolenticular part of the posterior limb of the  </a:t>
            </a:r>
            <a:r>
              <a:rPr lang="en-US" sz="2400" b="1" dirty="0">
                <a:solidFill>
                  <a:srgbClr val="0000FF"/>
                </a:solidFill>
              </a:rPr>
              <a:t>internal capsule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optic radiation,</a:t>
            </a:r>
            <a:r>
              <a:rPr lang="en-US" sz="2400" b="1" dirty="0"/>
              <a:t> </a:t>
            </a:r>
            <a:r>
              <a:rPr lang="en-US" sz="2400" dirty="0"/>
              <a:t>which </a:t>
            </a:r>
            <a:r>
              <a:rPr lang="en-US" sz="2400" b="1" u="sng" dirty="0"/>
              <a:t>terminates </a:t>
            </a:r>
            <a:r>
              <a:rPr lang="en-US" sz="2400" dirty="0"/>
              <a:t>in the </a:t>
            </a:r>
            <a:r>
              <a:rPr lang="en-US" sz="2400" b="1" dirty="0">
                <a:solidFill>
                  <a:srgbClr val="0000FF"/>
                </a:solidFill>
              </a:rPr>
              <a:t>primary visual cortex </a:t>
            </a:r>
            <a:r>
              <a:rPr lang="en-US" sz="2400" dirty="0"/>
              <a:t>of the </a:t>
            </a:r>
            <a:r>
              <a:rPr lang="en-US" sz="2400" b="1" dirty="0">
                <a:solidFill>
                  <a:srgbClr val="0000FF"/>
                </a:solidFill>
              </a:rPr>
              <a:t>occipital lobe.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 visual cortex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</a:t>
            </a:r>
            <a:r>
              <a:rPr lang="en-US" sz="2400" b="1" dirty="0">
                <a:solidFill>
                  <a:srgbClr val="0000FF"/>
                </a:solidFill>
              </a:rPr>
              <a:t> located predominantly</a:t>
            </a:r>
            <a:r>
              <a:rPr lang="en-US" sz="2400" dirty="0"/>
              <a:t> on the </a:t>
            </a:r>
            <a:r>
              <a:rPr lang="en-US" sz="2400" b="1" u="sng" dirty="0"/>
              <a:t>medial surface </a:t>
            </a:r>
            <a:r>
              <a:rPr lang="en-US" sz="2400" dirty="0"/>
              <a:t>of the </a:t>
            </a:r>
            <a:r>
              <a:rPr lang="en-US" sz="2400" b="1" u="sng" dirty="0"/>
              <a:t>hemisphere</a:t>
            </a:r>
            <a:r>
              <a:rPr lang="en-US" sz="2400" dirty="0"/>
              <a:t> in the region </a:t>
            </a:r>
            <a:r>
              <a:rPr lang="en-US" sz="24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above and below the </a:t>
            </a:r>
            <a:r>
              <a:rPr lang="en-US" sz="2400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calcarine sulcus. </a:t>
            </a:r>
          </a:p>
        </p:txBody>
      </p:sp>
      <p:sp>
        <p:nvSpPr>
          <p:cNvPr id="27655" name="Freeform 11">
            <a:extLst>
              <a:ext uri="{FF2B5EF4-FFF2-40B4-BE49-F238E27FC236}">
                <a16:creationId xmlns:a16="http://schemas.microsoft.com/office/drawing/2014/main" id="{C63CF254-D2DC-4B04-94D8-C3C18B9EC661}"/>
              </a:ext>
            </a:extLst>
          </p:cNvPr>
          <p:cNvSpPr>
            <a:spLocks/>
          </p:cNvSpPr>
          <p:nvPr/>
        </p:nvSpPr>
        <p:spPr bwMode="auto">
          <a:xfrm>
            <a:off x="4738688" y="4337050"/>
            <a:ext cx="625475" cy="2052638"/>
          </a:xfrm>
          <a:custGeom>
            <a:avLst/>
            <a:gdLst>
              <a:gd name="T0" fmla="*/ 2147483647 w 394"/>
              <a:gd name="T1" fmla="*/ 2147483647 h 1293"/>
              <a:gd name="T2" fmla="*/ 2147483647 w 394"/>
              <a:gd name="T3" fmla="*/ 0 h 1293"/>
              <a:gd name="T4" fmla="*/ 2147483647 w 394"/>
              <a:gd name="T5" fmla="*/ 2147483647 h 1293"/>
              <a:gd name="T6" fmla="*/ 2147483647 w 394"/>
              <a:gd name="T7" fmla="*/ 2147483647 h 1293"/>
              <a:gd name="T8" fmla="*/ 2147483647 w 394"/>
              <a:gd name="T9" fmla="*/ 2147483647 h 1293"/>
              <a:gd name="T10" fmla="*/ 2147483647 w 394"/>
              <a:gd name="T11" fmla="*/ 2147483647 h 1293"/>
              <a:gd name="T12" fmla="*/ 2147483647 w 394"/>
              <a:gd name="T13" fmla="*/ 2147483647 h 1293"/>
              <a:gd name="T14" fmla="*/ 2147483647 w 394"/>
              <a:gd name="T15" fmla="*/ 2147483647 h 1293"/>
              <a:gd name="T16" fmla="*/ 2147483647 w 394"/>
              <a:gd name="T17" fmla="*/ 2147483647 h 1293"/>
              <a:gd name="T18" fmla="*/ 2147483647 w 394"/>
              <a:gd name="T19" fmla="*/ 2147483647 h 1293"/>
              <a:gd name="T20" fmla="*/ 2147483647 w 394"/>
              <a:gd name="T21" fmla="*/ 2147483647 h 1293"/>
              <a:gd name="T22" fmla="*/ 0 w 394"/>
              <a:gd name="T23" fmla="*/ 2147483647 h 1293"/>
              <a:gd name="T24" fmla="*/ 2147483647 w 394"/>
              <a:gd name="T25" fmla="*/ 2147483647 h 1293"/>
              <a:gd name="T26" fmla="*/ 2147483647 w 394"/>
              <a:gd name="T27" fmla="*/ 2147483647 h 1293"/>
              <a:gd name="T28" fmla="*/ 2147483647 w 394"/>
              <a:gd name="T29" fmla="*/ 2147483647 h 1293"/>
              <a:gd name="T30" fmla="*/ 2147483647 w 394"/>
              <a:gd name="T31" fmla="*/ 2147483647 h 1293"/>
              <a:gd name="T32" fmla="*/ 2147483647 w 394"/>
              <a:gd name="T33" fmla="*/ 2147483647 h 1293"/>
              <a:gd name="T34" fmla="*/ 2147483647 w 394"/>
              <a:gd name="T35" fmla="*/ 2147483647 h 1293"/>
              <a:gd name="T36" fmla="*/ 2147483647 w 394"/>
              <a:gd name="T37" fmla="*/ 2147483647 h 1293"/>
              <a:gd name="T38" fmla="*/ 2147483647 w 394"/>
              <a:gd name="T39" fmla="*/ 2147483647 h 1293"/>
              <a:gd name="T40" fmla="*/ 2147483647 w 394"/>
              <a:gd name="T41" fmla="*/ 2147483647 h 129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4"/>
              <a:gd name="T64" fmla="*/ 0 h 1293"/>
              <a:gd name="T65" fmla="*/ 394 w 394"/>
              <a:gd name="T66" fmla="*/ 1293 h 129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4" h="1293">
                <a:moveTo>
                  <a:pt x="288" y="78"/>
                </a:moveTo>
                <a:lnTo>
                  <a:pt x="134" y="0"/>
                </a:lnTo>
                <a:lnTo>
                  <a:pt x="57" y="22"/>
                </a:lnTo>
                <a:lnTo>
                  <a:pt x="71" y="197"/>
                </a:lnTo>
                <a:lnTo>
                  <a:pt x="127" y="296"/>
                </a:lnTo>
                <a:lnTo>
                  <a:pt x="162" y="450"/>
                </a:lnTo>
                <a:lnTo>
                  <a:pt x="218" y="541"/>
                </a:lnTo>
                <a:lnTo>
                  <a:pt x="218" y="661"/>
                </a:lnTo>
                <a:lnTo>
                  <a:pt x="162" y="822"/>
                </a:lnTo>
                <a:lnTo>
                  <a:pt x="120" y="956"/>
                </a:lnTo>
                <a:lnTo>
                  <a:pt x="71" y="1068"/>
                </a:lnTo>
                <a:lnTo>
                  <a:pt x="0" y="1223"/>
                </a:lnTo>
                <a:lnTo>
                  <a:pt x="43" y="1293"/>
                </a:lnTo>
                <a:lnTo>
                  <a:pt x="190" y="1237"/>
                </a:lnTo>
                <a:lnTo>
                  <a:pt x="260" y="1167"/>
                </a:lnTo>
                <a:lnTo>
                  <a:pt x="309" y="1005"/>
                </a:lnTo>
                <a:lnTo>
                  <a:pt x="359" y="766"/>
                </a:lnTo>
                <a:lnTo>
                  <a:pt x="394" y="633"/>
                </a:lnTo>
                <a:lnTo>
                  <a:pt x="394" y="401"/>
                </a:lnTo>
                <a:lnTo>
                  <a:pt x="373" y="225"/>
                </a:lnTo>
                <a:lnTo>
                  <a:pt x="288" y="78"/>
                </a:lnTo>
                <a:close/>
              </a:path>
            </a:pathLst>
          </a:custGeom>
          <a:solidFill>
            <a:srgbClr val="FF00FF">
              <a:alpha val="56862"/>
            </a:srgbClr>
          </a:solidFill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7656" name="Oval 6">
            <a:extLst>
              <a:ext uri="{FF2B5EF4-FFF2-40B4-BE49-F238E27FC236}">
                <a16:creationId xmlns:a16="http://schemas.microsoft.com/office/drawing/2014/main" id="{6DCFD70B-2876-447B-9FC4-F075D8B4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4114800"/>
            <a:ext cx="1081087" cy="431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92A344-5C69-4587-B5F3-8EE8BD6CC56B}"/>
              </a:ext>
            </a:extLst>
          </p:cNvPr>
          <p:cNvCxnSpPr/>
          <p:nvPr/>
        </p:nvCxnSpPr>
        <p:spPr>
          <a:xfrm rot="10800000" flipV="1">
            <a:off x="28956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>
            <a:extLst>
              <a:ext uri="{FF2B5EF4-FFF2-40B4-BE49-F238E27FC236}">
                <a16:creationId xmlns:a16="http://schemas.microsoft.com/office/drawing/2014/main" id="{FC0217FB-4126-496A-8C62-30E85264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77813"/>
            <a:ext cx="4343400" cy="788987"/>
          </a:xfrm>
          <a:solidFill>
            <a:srgbClr val="F244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Visual Cortex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2021D43-9B8C-4B16-A397-5E7B4EB6D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3505200" cy="2590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primary visual cortex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17 of Brodmann's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occupies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upper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lower lips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calcarine sulcus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medial surface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cerebral hemisphere.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84F83A-4444-44C8-84D4-CB75BB98F6E9}"/>
              </a:ext>
            </a:extLst>
          </p:cNvPr>
          <p:cNvSpPr/>
          <p:nvPr/>
        </p:nvSpPr>
        <p:spPr>
          <a:xfrm>
            <a:off x="228600" y="2971800"/>
            <a:ext cx="3657600" cy="3478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visual association cortex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extensive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including the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whole of the occipital lobe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 adjacent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posterior part of the parietal lobe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cortex is </a:t>
            </a:r>
            <a:r>
              <a:rPr lang="en-US" sz="2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involved in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interpretation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recognition of objects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perception of color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depth, motion, and other aspects of vision.</a:t>
            </a:r>
          </a:p>
        </p:txBody>
      </p:sp>
      <p:pic>
        <p:nvPicPr>
          <p:cNvPr id="28677" name="Picture 11" descr="نتيجة بحث الصور عن ‪The visual association cortex‬‏">
            <a:hlinkClick r:id="rId2"/>
            <a:extLst>
              <a:ext uri="{FF2B5EF4-FFF2-40B4-BE49-F238E27FC236}">
                <a16:creationId xmlns:a16="http://schemas.microsoft.com/office/drawing/2014/main" id="{0CEAB363-97A4-463B-9BFB-97DE9ECC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1" b="19012"/>
          <a:stretch>
            <a:fillRect/>
          </a:stretch>
        </p:blipFill>
        <p:spPr bwMode="auto">
          <a:xfrm>
            <a:off x="4038600" y="1219200"/>
            <a:ext cx="479107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Oval 6">
            <a:extLst>
              <a:ext uri="{FF2B5EF4-FFF2-40B4-BE49-F238E27FC236}">
                <a16:creationId xmlns:a16="http://schemas.microsoft.com/office/drawing/2014/main" id="{FA707E33-CFAC-4E8D-9D7C-307CBE38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19400"/>
            <a:ext cx="10668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8679" name="Oval 6">
            <a:extLst>
              <a:ext uri="{FF2B5EF4-FFF2-40B4-BE49-F238E27FC236}">
                <a16:creationId xmlns:a16="http://schemas.microsoft.com/office/drawing/2014/main" id="{0D68753E-C3B5-461C-80CD-D08D127E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352800"/>
            <a:ext cx="990600" cy="431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28680" name="Picture 9" descr="نتيجة بحث الصور عن ‪The visual association cortex‬‏">
            <a:hlinkClick r:id="rId4"/>
            <a:extLst>
              <a:ext uri="{FF2B5EF4-FFF2-40B4-BE49-F238E27FC236}">
                <a16:creationId xmlns:a16="http://schemas.microsoft.com/office/drawing/2014/main" id="{8ABA0B46-3935-49EE-A755-03071E11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9"/>
          <a:stretch>
            <a:fillRect/>
          </a:stretch>
        </p:blipFill>
        <p:spPr bwMode="auto">
          <a:xfrm>
            <a:off x="4191000" y="4419600"/>
            <a:ext cx="4648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صورة ذات صلة">
            <a:hlinkClick r:id="rId6"/>
            <a:extLst>
              <a:ext uri="{FF2B5EF4-FFF2-40B4-BE49-F238E27FC236}">
                <a16:creationId xmlns:a16="http://schemas.microsoft.com/office/drawing/2014/main" id="{546655EE-B0F7-46A2-9E53-68DAA5E7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>
            <a:fillRect/>
          </a:stretch>
        </p:blipFill>
        <p:spPr bwMode="auto">
          <a:xfrm>
            <a:off x="3962400" y="1143000"/>
            <a:ext cx="4876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5277986-96C7-46A3-9AAF-5F9B38137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4953000" cy="685800"/>
          </a:xfrm>
          <a:solidFill>
            <a:srgbClr val="F244C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ar-SA" sz="4000" b="1"/>
              <a:t>Visual field deficits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7BA4ED73-A29B-4A01-AEDB-12EF039941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3733800" cy="57435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  <a:defRPr/>
            </a:pPr>
            <a:r>
              <a:rPr lang="en-US" sz="2200" b="1" u="sng" dirty="0">
                <a:solidFill>
                  <a:srgbClr val="CC00FF"/>
                </a:solidFill>
              </a:rPr>
              <a:t>Disease of the eyeball </a:t>
            </a:r>
            <a:r>
              <a:rPr lang="en-US" sz="2200" b="1" dirty="0"/>
              <a:t>(cataract</a:t>
            </a:r>
            <a:r>
              <a:rPr lang="en-US" sz="2200" dirty="0"/>
              <a:t>, </a:t>
            </a:r>
            <a:r>
              <a:rPr lang="en-US" sz="2200" b="1" dirty="0"/>
              <a:t>intraocular haemorrhage</a:t>
            </a:r>
            <a:r>
              <a:rPr lang="en-US" sz="2200" dirty="0"/>
              <a:t>,</a:t>
            </a:r>
            <a:r>
              <a:rPr lang="en-US" sz="2200" b="1" dirty="0"/>
              <a:t> retinal detachment</a:t>
            </a:r>
            <a:r>
              <a:rPr lang="en-US" sz="2200" dirty="0"/>
              <a:t>) </a:t>
            </a:r>
            <a:r>
              <a:rPr lang="en-US" sz="2200" b="1" dirty="0"/>
              <a:t>and</a:t>
            </a:r>
            <a:r>
              <a:rPr lang="en-US" sz="2400" dirty="0"/>
              <a:t> </a:t>
            </a:r>
            <a:r>
              <a:rPr lang="en-US" sz="2400" b="1" u="sng" dirty="0">
                <a:solidFill>
                  <a:srgbClr val="CC00FF"/>
                </a:solidFill>
              </a:rPr>
              <a:t>disease of the optic nerve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(multiple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sclerosis</a:t>
            </a:r>
            <a:r>
              <a:rPr lang="en-US" sz="2200" b="1" dirty="0"/>
              <a:t> </a:t>
            </a:r>
            <a:r>
              <a:rPr lang="en-US" sz="2200" dirty="0"/>
              <a:t>and optic nerve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tumors</a:t>
            </a:r>
            <a:r>
              <a:rPr lang="en-US" sz="2200" dirty="0"/>
              <a:t>)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u="sng" dirty="0">
                <a:solidFill>
                  <a:srgbClr val="FF0000"/>
                </a:solidFill>
              </a:rPr>
              <a:t>lead to</a:t>
            </a:r>
            <a:r>
              <a:rPr lang="en-US" sz="2200" b="1" dirty="0">
                <a:solidFill>
                  <a:srgbClr val="FF0000"/>
                </a:solidFill>
              </a:rPr>
              <a:t> :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0000FF"/>
                </a:solidFill>
              </a:rPr>
              <a:t>loss of vision </a:t>
            </a:r>
            <a:r>
              <a:rPr lang="en-US" sz="2200" dirty="0"/>
              <a:t>in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affected eye 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(monocular blindness).</a:t>
            </a:r>
            <a:r>
              <a:rPr lang="en-US" sz="2400" b="1" dirty="0"/>
              <a:t>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  <a:defRPr/>
            </a:pPr>
            <a:r>
              <a:rPr lang="en-US" sz="2200" b="1" dirty="0">
                <a:solidFill>
                  <a:srgbClr val="CC00FF"/>
                </a:solidFill>
              </a:rPr>
              <a:t>Compression of the optic chiasm </a:t>
            </a:r>
            <a:r>
              <a:rPr lang="en-US" sz="2200" dirty="0"/>
              <a:t>by an adjacent </a:t>
            </a:r>
            <a:r>
              <a:rPr lang="en-US" sz="2200" b="1" dirty="0"/>
              <a:t>pituitary tumour </a:t>
            </a:r>
            <a:r>
              <a:rPr lang="en-US" sz="2200" b="1" u="sng" dirty="0">
                <a:solidFill>
                  <a:srgbClr val="FF0000"/>
                </a:solidFill>
              </a:rPr>
              <a:t>leads to</a:t>
            </a:r>
            <a:r>
              <a:rPr lang="en-US" sz="2200" b="1" dirty="0">
                <a:solidFill>
                  <a:srgbClr val="FF0000"/>
                </a:solidFill>
              </a:rPr>
              <a:t> : </a:t>
            </a:r>
            <a:r>
              <a:rPr lang="en-US" sz="2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bitemporal</a:t>
            </a:r>
            <a:r>
              <a:rPr lang="en-US" sz="2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hemianopia</a:t>
            </a:r>
            <a:r>
              <a:rPr lang="en-US" sz="2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  <a:defRPr/>
            </a:pPr>
            <a:r>
              <a:rPr lang="en-US" sz="2200" dirty="0"/>
              <a:t>Vascular and neoplastic </a:t>
            </a:r>
            <a:r>
              <a:rPr lang="en-US" sz="2200" b="1" dirty="0">
                <a:solidFill>
                  <a:srgbClr val="7030A0"/>
                </a:solidFill>
              </a:rPr>
              <a:t>lesions </a:t>
            </a:r>
            <a:r>
              <a:rPr lang="en-US" sz="2200" dirty="0"/>
              <a:t>of the </a:t>
            </a:r>
            <a:r>
              <a:rPr lang="en-US" sz="2200" b="1" dirty="0">
                <a:solidFill>
                  <a:srgbClr val="7030A0"/>
                </a:solidFill>
              </a:rPr>
              <a:t>optic tract</a:t>
            </a:r>
            <a:r>
              <a:rPr lang="en-US" sz="2200" b="1" dirty="0"/>
              <a:t>, </a:t>
            </a:r>
            <a:r>
              <a:rPr lang="en-US" sz="2200" b="1" dirty="0">
                <a:solidFill>
                  <a:srgbClr val="7030A0"/>
                </a:solidFill>
              </a:rPr>
              <a:t>optic radiation </a:t>
            </a:r>
            <a:r>
              <a:rPr lang="en-US" sz="2200" dirty="0"/>
              <a:t>or </a:t>
            </a:r>
            <a:r>
              <a:rPr lang="en-US" sz="2200" b="1" dirty="0">
                <a:solidFill>
                  <a:srgbClr val="7030A0"/>
                </a:solidFill>
              </a:rPr>
              <a:t>occipital cortex </a:t>
            </a:r>
            <a:r>
              <a:rPr lang="en-US" sz="2200" b="1" u="sng" dirty="0">
                <a:solidFill>
                  <a:srgbClr val="FF0000"/>
                </a:solidFill>
              </a:rPr>
              <a:t>produce</a:t>
            </a:r>
            <a:r>
              <a:rPr lang="en-US" sz="2200" b="1" dirty="0">
                <a:solidFill>
                  <a:srgbClr val="FF0000"/>
                </a:solidFill>
              </a:rPr>
              <a:t> : </a:t>
            </a:r>
            <a:r>
              <a:rPr lang="en-US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contralateral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homonymous hemianopia.</a:t>
            </a:r>
          </a:p>
        </p:txBody>
      </p:sp>
      <p:pic>
        <p:nvPicPr>
          <p:cNvPr id="29700" name="Picture 6" descr="22">
            <a:extLst>
              <a:ext uri="{FF2B5EF4-FFF2-40B4-BE49-F238E27FC236}">
                <a16:creationId xmlns:a16="http://schemas.microsoft.com/office/drawing/2014/main" id="{C92B6A0A-3E4B-42A5-A557-731042DDC6B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2863" b="4832"/>
          <a:stretch>
            <a:fillRect/>
          </a:stretch>
        </p:blipFill>
        <p:spPr>
          <a:xfrm>
            <a:off x="3810000" y="1143000"/>
            <a:ext cx="5105400" cy="5410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7" name="Oval 7">
            <a:extLst>
              <a:ext uri="{FF2B5EF4-FFF2-40B4-BE49-F238E27FC236}">
                <a16:creationId xmlns:a16="http://schemas.microsoft.com/office/drawing/2014/main" id="{C50F2BDF-91A6-4672-A193-46403CCE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057400"/>
            <a:ext cx="1223962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141E49A4-915D-4F27-B503-2EB98AC46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124200"/>
            <a:ext cx="1296988" cy="3603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1449" name="Oval 9">
            <a:extLst>
              <a:ext uri="{FF2B5EF4-FFF2-40B4-BE49-F238E27FC236}">
                <a16:creationId xmlns:a16="http://schemas.microsoft.com/office/drawing/2014/main" id="{E7B55AC2-E256-40CC-A98E-61EBCD4A9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005263"/>
            <a:ext cx="1368425" cy="3603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9" name="Picture 9" descr="vistopo">
            <a:extLst>
              <a:ext uri="{FF2B5EF4-FFF2-40B4-BE49-F238E27FC236}">
                <a16:creationId xmlns:a16="http://schemas.microsoft.com/office/drawing/2014/main" id="{3A7802F7-F154-4056-8BE1-23936D05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/>
          <a:stretch>
            <a:fillRect/>
          </a:stretch>
        </p:blipFill>
        <p:spPr bwMode="auto">
          <a:xfrm>
            <a:off x="3733800" y="1143000"/>
            <a:ext cx="29718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7" grpId="1" animBg="1"/>
      <p:bldP spid="61448" grpId="0" animBg="1"/>
      <p:bldP spid="61448" grpId="1" animBg="1"/>
      <p:bldP spid="614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3">
            <a:extLst>
              <a:ext uri="{FF2B5EF4-FFF2-40B4-BE49-F238E27FC236}">
                <a16:creationId xmlns:a16="http://schemas.microsoft.com/office/drawing/2014/main" id="{78C0A536-BE38-40A5-B4F0-297F415D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75" y="0"/>
            <a:ext cx="1009491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Rectangle 3">
            <a:extLst>
              <a:ext uri="{FF2B5EF4-FFF2-40B4-BE49-F238E27FC236}">
                <a16:creationId xmlns:a16="http://schemas.microsoft.com/office/drawing/2014/main" id="{0981743C-0728-4D03-8C2D-A5097C631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71700"/>
            <a:ext cx="7772400" cy="1470025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BCB5664-4884-4CDC-930B-169E67AD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244C0"/>
          </a:solidFill>
        </p:spPr>
        <p:txBody>
          <a:bodyPr/>
          <a:lstStyle/>
          <a:p>
            <a:r>
              <a:rPr lang="en-US" altLang="ar-SA" b="1"/>
              <a:t>FOR YOU</a:t>
            </a:r>
            <a:br>
              <a:rPr lang="en-US" altLang="ar-SA" b="1"/>
            </a:br>
            <a:r>
              <a:rPr lang="en-US" altLang="ar-SA" b="1"/>
              <a:t>Visual field deficits</a:t>
            </a:r>
            <a:endParaRPr lang="en-US" alt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35CA0-9AD3-433D-8DC3-A9F8E1C6F39C}"/>
              </a:ext>
            </a:extLst>
          </p:cNvPr>
          <p:cNvSpPr txBox="1"/>
          <p:nvPr/>
        </p:nvSpPr>
        <p:spPr>
          <a:xfrm>
            <a:off x="304800" y="1752600"/>
            <a:ext cx="8382000" cy="2308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A person may not be able to see objects on their left or right sides of visual fields (</a:t>
            </a:r>
            <a:r>
              <a:rPr lang="en-US" sz="2400" dirty="0">
                <a:latin typeface="Arial" charset="0"/>
                <a:cs typeface="Arial" charset="0"/>
                <a:hlinkClick r:id="rId2" tooltip="Homonymous hemianopsia"/>
              </a:rPr>
              <a:t>homonymous </a:t>
            </a:r>
            <a:r>
              <a:rPr lang="en-US" sz="2400" dirty="0" err="1">
                <a:latin typeface="Arial" charset="0"/>
                <a:cs typeface="Arial" charset="0"/>
                <a:hlinkClick r:id="rId2" tooltip="Homonymous hemianopsia"/>
              </a:rPr>
              <a:t>hemianopsia</a:t>
            </a:r>
            <a:r>
              <a:rPr lang="en-US" sz="2400" dirty="0">
                <a:latin typeface="Arial" charset="0"/>
                <a:cs typeface="Arial" charset="0"/>
              </a:rPr>
              <a:t>) if the </a:t>
            </a:r>
            <a:r>
              <a:rPr lang="en-US" sz="2400" u="sng" dirty="0">
                <a:solidFill>
                  <a:srgbClr val="0000FF"/>
                </a:solidFill>
                <a:latin typeface="Arial" charset="0"/>
                <a:cs typeface="Arial" charset="0"/>
              </a:rPr>
              <a:t>optic tract </a:t>
            </a:r>
            <a:r>
              <a:rPr lang="en-US" sz="2400" dirty="0">
                <a:latin typeface="Arial" charset="0"/>
                <a:cs typeface="Arial" charset="0"/>
              </a:rPr>
              <a:t>or </a:t>
            </a:r>
            <a:r>
              <a:rPr lang="en-US" sz="2400" u="sng" dirty="0">
                <a:solidFill>
                  <a:srgbClr val="0000FF"/>
                </a:solidFill>
                <a:latin typeface="Arial" charset="0"/>
                <a:cs typeface="Arial" charset="0"/>
              </a:rPr>
              <a:t>radiation</a:t>
            </a:r>
            <a:r>
              <a:rPr lang="en-US" sz="2400" dirty="0">
                <a:latin typeface="Arial" charset="0"/>
                <a:cs typeface="Arial" charset="0"/>
              </a:rPr>
              <a:t> or </a:t>
            </a:r>
            <a:r>
              <a:rPr lang="en-US" sz="2400" u="sng" dirty="0">
                <a:solidFill>
                  <a:srgbClr val="0000FF"/>
                </a:solidFill>
                <a:latin typeface="Arial" charset="0"/>
                <a:cs typeface="Arial" charset="0"/>
              </a:rPr>
              <a:t>visual cortex </a:t>
            </a:r>
            <a:r>
              <a:rPr lang="en-US" sz="2400" dirty="0">
                <a:latin typeface="Arial" charset="0"/>
                <a:cs typeface="Arial" charset="0"/>
              </a:rPr>
              <a:t>affected.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or may have difficulty seeing objects on their outer visual fields (</a:t>
            </a:r>
            <a:r>
              <a:rPr lang="en-US" sz="2400" dirty="0" err="1">
                <a:latin typeface="Arial" charset="0"/>
                <a:cs typeface="Arial" charset="0"/>
                <a:hlinkClick r:id="rId3" tooltip="Bitemporal hemianopsia"/>
              </a:rPr>
              <a:t>bitemporal</a:t>
            </a:r>
            <a:r>
              <a:rPr lang="en-US" sz="2400" dirty="0">
                <a:latin typeface="Arial" charset="0"/>
                <a:cs typeface="Arial" charset="0"/>
                <a:hlinkClick r:id="rId3" tooltip="Bitemporal hemianopsia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hlinkClick r:id="rId3" tooltip="Bitemporal hemianopsia"/>
              </a:rPr>
              <a:t>hemianopsia</a:t>
            </a:r>
            <a:r>
              <a:rPr lang="en-US" sz="2400" dirty="0">
                <a:latin typeface="Arial" charset="0"/>
                <a:cs typeface="Arial" charset="0"/>
              </a:rPr>
              <a:t>) if the </a:t>
            </a:r>
            <a:r>
              <a:rPr lang="en-US" sz="2400" dirty="0">
                <a:latin typeface="Arial" charset="0"/>
                <a:cs typeface="Arial" charset="0"/>
                <a:hlinkClick r:id="rId4" tooltip="Optic chiasm"/>
              </a:rPr>
              <a:t>optic chiasm</a:t>
            </a:r>
            <a:r>
              <a:rPr lang="en-US" sz="2400" dirty="0">
                <a:latin typeface="Arial" charset="0"/>
                <a:cs typeface="Arial" charset="0"/>
              </a:rPr>
              <a:t> is involved.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17960-59DF-421E-B11B-9AED40F9AB45}"/>
              </a:ext>
            </a:extLst>
          </p:cNvPr>
          <p:cNvSpPr txBox="1"/>
          <p:nvPr/>
        </p:nvSpPr>
        <p:spPr>
          <a:xfrm>
            <a:off x="228600" y="4267200"/>
            <a:ext cx="8458200" cy="193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 The </a:t>
            </a:r>
            <a:r>
              <a:rPr lang="en-US" sz="2400" b="1" dirty="0" err="1">
                <a:latin typeface="Arial" charset="0"/>
                <a:cs typeface="Arial" charset="0"/>
              </a:rPr>
              <a:t>pretectal</a:t>
            </a:r>
            <a:r>
              <a:rPr lang="en-US" sz="2400" b="1" dirty="0">
                <a:latin typeface="Arial" charset="0"/>
                <a:cs typeface="Arial" charset="0"/>
              </a:rPr>
              <a:t> area</a:t>
            </a:r>
            <a:r>
              <a:rPr lang="en-US" sz="2400" dirty="0">
                <a:latin typeface="Arial" charset="0"/>
                <a:cs typeface="Arial" charset="0"/>
              </a:rPr>
              <a:t>, or </a:t>
            </a:r>
            <a:r>
              <a:rPr lang="en-US" sz="2400" b="1" dirty="0" err="1">
                <a:latin typeface="Arial" charset="0"/>
                <a:cs typeface="Arial" charset="0"/>
              </a:rPr>
              <a:t>pretectum</a:t>
            </a:r>
            <a:r>
              <a:rPr lang="en-US" sz="2400" dirty="0">
                <a:latin typeface="Arial" charset="0"/>
                <a:cs typeface="Arial" charset="0"/>
              </a:rPr>
              <a:t>, is a </a:t>
            </a:r>
            <a:r>
              <a:rPr lang="en-US" sz="2400" dirty="0">
                <a:latin typeface="Arial" charset="0"/>
                <a:cs typeface="Arial" charset="0"/>
                <a:hlinkClick r:id="rId5" tooltip="Midbrain"/>
              </a:rPr>
              <a:t>midbrain</a:t>
            </a:r>
            <a:r>
              <a:rPr lang="en-US" sz="2400" dirty="0">
                <a:latin typeface="Arial" charset="0"/>
                <a:cs typeface="Arial" charset="0"/>
              </a:rPr>
              <a:t> structure composed of </a:t>
            </a:r>
            <a:r>
              <a:rPr lang="en-US" sz="2400" u="sng" dirty="0">
                <a:latin typeface="Arial" charset="0"/>
                <a:cs typeface="Arial" charset="0"/>
              </a:rPr>
              <a:t>seven nuclei </a:t>
            </a:r>
            <a:r>
              <a:rPr lang="en-US" sz="2400" dirty="0">
                <a:latin typeface="Arial" charset="0"/>
                <a:cs typeface="Arial" charset="0"/>
              </a:rPr>
              <a:t>and comprises part of the </a:t>
            </a:r>
            <a:r>
              <a:rPr lang="en-US" sz="2400" dirty="0" err="1">
                <a:latin typeface="Arial" charset="0"/>
                <a:cs typeface="Arial" charset="0"/>
              </a:rPr>
              <a:t>subcortical</a:t>
            </a:r>
            <a:r>
              <a:rPr lang="en-US" sz="2400" dirty="0">
                <a:latin typeface="Arial" charset="0"/>
                <a:cs typeface="Arial" charset="0"/>
              </a:rPr>
              <a:t> visual system.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Pretectal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nuclei are </a:t>
            </a:r>
            <a:r>
              <a:rPr lang="en-US" sz="2400" dirty="0">
                <a:latin typeface="Arial" charset="0"/>
                <a:cs typeface="Arial" charset="0"/>
              </a:rPr>
              <a:t>bilateral group of highly interconnected nuclei </a:t>
            </a:r>
            <a:r>
              <a:rPr lang="en-US" sz="2400" u="sng" dirty="0">
                <a:latin typeface="Arial" charset="0"/>
                <a:cs typeface="Arial" charset="0"/>
              </a:rPr>
              <a:t>located near </a:t>
            </a:r>
            <a:r>
              <a:rPr lang="en-US" sz="2400" dirty="0">
                <a:latin typeface="Arial" charset="0"/>
                <a:cs typeface="Arial" charset="0"/>
              </a:rPr>
              <a:t>the junction of the </a:t>
            </a:r>
            <a:r>
              <a:rPr lang="en-US" sz="2400" dirty="0">
                <a:latin typeface="Arial" charset="0"/>
                <a:cs typeface="Arial" charset="0"/>
                <a:hlinkClick r:id="rId5" tooltip="Midbrain"/>
              </a:rPr>
              <a:t>midbrain</a:t>
            </a:r>
            <a:r>
              <a:rPr lang="en-US" sz="2400" dirty="0">
                <a:latin typeface="Arial" charset="0"/>
                <a:cs typeface="Arial" charset="0"/>
              </a:rPr>
              <a:t> and </a:t>
            </a:r>
            <a:r>
              <a:rPr lang="en-US" sz="2400" dirty="0">
                <a:latin typeface="Arial" charset="0"/>
                <a:cs typeface="Arial" charset="0"/>
                <a:hlinkClick r:id="rId6" tooltip="Forebrain"/>
              </a:rPr>
              <a:t>forebrain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Free User\My Documents\My Pictures\Picture2.jpg">
            <a:extLst>
              <a:ext uri="{FF2B5EF4-FFF2-40B4-BE49-F238E27FC236}">
                <a16:creationId xmlns:a16="http://schemas.microsoft.com/office/drawing/2014/main" id="{FFB06207-8026-4493-B8B2-38934F590B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 r="20673" b="8397"/>
          <a:stretch>
            <a:fillRect/>
          </a:stretch>
        </p:blipFill>
        <p:spPr>
          <a:xfrm>
            <a:off x="4648200" y="685800"/>
            <a:ext cx="4343400" cy="5562600"/>
          </a:xfrm>
        </p:spPr>
      </p:pic>
      <p:sp>
        <p:nvSpPr>
          <p:cNvPr id="8195" name="TextBox 7">
            <a:extLst>
              <a:ext uri="{FF2B5EF4-FFF2-40B4-BE49-F238E27FC236}">
                <a16:creationId xmlns:a16="http://schemas.microsoft.com/office/drawing/2014/main" id="{DCBE1915-EC4D-4365-97AA-CC8C7CCB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86106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Brain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(Ventral view)                    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Brain stem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(Lateral view)                     </a:t>
            </a:r>
          </a:p>
        </p:txBody>
      </p:sp>
      <p:sp>
        <p:nvSpPr>
          <p:cNvPr id="8196" name="Oval 7">
            <a:extLst>
              <a:ext uri="{FF2B5EF4-FFF2-40B4-BE49-F238E27FC236}">
                <a16:creationId xmlns:a16="http://schemas.microsoft.com/office/drawing/2014/main" id="{3E2CF0FD-7068-4D99-8268-452E5E6A9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304800" cy="381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8197" name="Picture 2" descr="C:\Users\user\Pictures\wewe.jpg">
            <a:extLst>
              <a:ext uri="{FF2B5EF4-FFF2-40B4-BE49-F238E27FC236}">
                <a16:creationId xmlns:a16="http://schemas.microsoft.com/office/drawing/2014/main" id="{A63BD3CD-6108-45CD-8C30-AB40D60E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430" r="2274"/>
          <a:stretch>
            <a:fillRect/>
          </a:stretch>
        </p:blipFill>
        <p:spPr bwMode="auto">
          <a:xfrm>
            <a:off x="228600" y="22860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Oval 7">
            <a:extLst>
              <a:ext uri="{FF2B5EF4-FFF2-40B4-BE49-F238E27FC236}">
                <a16:creationId xmlns:a16="http://schemas.microsoft.com/office/drawing/2014/main" id="{AFDF6482-75CD-493B-A957-E687F859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4A215C6E-EBA3-4FA9-8F39-45CC80D1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133600"/>
            <a:ext cx="2286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8200" name="Oval 7">
            <a:extLst>
              <a:ext uri="{FF2B5EF4-FFF2-40B4-BE49-F238E27FC236}">
                <a16:creationId xmlns:a16="http://schemas.microsoft.com/office/drawing/2014/main" id="{ED5F444D-2C93-45FA-8FDD-AEDBD560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914AA2CA-31B1-47AA-A6E7-9E7F8DFAA0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3276600" cy="6553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EXTRA-OCULAR MUSCES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b="1" dirty="0"/>
              <a:t>7 muscles</a:t>
            </a:r>
            <a:r>
              <a:rPr lang="en-US" sz="2400" dirty="0"/>
              <a:t>).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Impac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FF00"/>
                </a:solidFill>
              </a:rPr>
              <a:t>1- </a:t>
            </a:r>
            <a:r>
              <a:rPr lang="en-US" sz="2400" b="1" dirty="0" err="1"/>
              <a:t>Levator</a:t>
            </a:r>
            <a:r>
              <a:rPr lang="en-US" sz="2400" b="1" dirty="0"/>
              <a:t> palpebrae </a:t>
            </a:r>
            <a:r>
              <a:rPr lang="en-US" sz="2400" b="1" dirty="0" err="1"/>
              <a:t>superioris</a:t>
            </a:r>
            <a:r>
              <a:rPr lang="en-US" sz="2400" b="1" dirty="0"/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u="sng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4</a:t>
            </a:r>
            <a:r>
              <a:rPr lang="en-US" sz="2400" b="1" u="sng" dirty="0"/>
              <a:t> Recti muscles</a:t>
            </a:r>
            <a:r>
              <a:rPr lang="en-US" sz="2400" b="1" dirty="0"/>
              <a:t>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3300"/>
                </a:solidFill>
              </a:rPr>
              <a:t>Superior rectus,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3300"/>
                </a:solidFill>
              </a:rPr>
              <a:t>Inferior rectus,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3300"/>
                </a:solidFill>
              </a:rPr>
              <a:t>Medial rectus,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3300"/>
                </a:solidFill>
              </a:rPr>
              <a:t>Lateral rectus,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u="sng" dirty="0">
                <a:solidFill>
                  <a:srgbClr val="00B050"/>
                </a:solidFill>
              </a:rPr>
              <a:t> </a:t>
            </a:r>
            <a:r>
              <a:rPr lang="en-US" sz="2400" b="1" u="sng" dirty="0"/>
              <a:t>Oblique muscles</a:t>
            </a:r>
            <a:r>
              <a:rPr lang="en-US" sz="2400" b="1" dirty="0"/>
              <a:t>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CC00FF"/>
                </a:solidFill>
              </a:rPr>
              <a:t>Superior  oblique,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CC00FF"/>
                </a:solidFill>
              </a:rPr>
              <a:t>Inferior oblique.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200" i="1" u="sng" dirty="0"/>
              <a:t>NB. </a:t>
            </a:r>
            <a:r>
              <a:rPr lang="en-US" sz="2200" b="1" i="1" u="sng" dirty="0">
                <a:solidFill>
                  <a:srgbClr val="002060"/>
                </a:solidFill>
              </a:rPr>
              <a:t>All muscles of the eye are supplied by the </a:t>
            </a:r>
            <a:r>
              <a:rPr lang="en-US" sz="2200" b="1" i="1" u="sng" dirty="0">
                <a:solidFill>
                  <a:srgbClr val="FF0000"/>
                </a:solidFill>
              </a:rPr>
              <a:t>oculomotor nerve </a:t>
            </a:r>
            <a:r>
              <a:rPr lang="en-US" sz="2200" i="1" u="sng" dirty="0">
                <a:solidFill>
                  <a:srgbClr val="FF0000"/>
                </a:solidFill>
              </a:rPr>
              <a:t>, </a:t>
            </a:r>
            <a:r>
              <a:rPr lang="en-US" sz="2200" i="1" u="sng" dirty="0">
                <a:solidFill>
                  <a:srgbClr val="0000FF"/>
                </a:solidFill>
              </a:rPr>
              <a:t>EXCEPT </a:t>
            </a:r>
            <a:r>
              <a:rPr lang="en-US" sz="2200" b="1" i="1" u="sng" dirty="0">
                <a:solidFill>
                  <a:srgbClr val="0000FF"/>
                </a:solidFill>
              </a:rPr>
              <a:t>LR6 + SO4</a:t>
            </a:r>
            <a:br>
              <a:rPr lang="en-US" sz="2400" b="1" dirty="0">
                <a:solidFill>
                  <a:srgbClr val="FF3300"/>
                </a:solidFill>
              </a:rPr>
            </a:br>
            <a:endParaRPr lang="en-US" sz="2400" dirty="0"/>
          </a:p>
        </p:txBody>
      </p:sp>
      <p:pic>
        <p:nvPicPr>
          <p:cNvPr id="9219" name="Picture 4" descr="14">
            <a:extLst>
              <a:ext uri="{FF2B5EF4-FFF2-40B4-BE49-F238E27FC236}">
                <a16:creationId xmlns:a16="http://schemas.microsoft.com/office/drawing/2014/main" id="{AFC69535-F151-4F95-B211-CD656650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7" r="4054" b="4062"/>
          <a:stretch>
            <a:fillRect/>
          </a:stretch>
        </p:blipFill>
        <p:spPr bwMode="auto">
          <a:xfrm>
            <a:off x="3505200" y="0"/>
            <a:ext cx="5486400" cy="655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0C5BB6D1-778C-4792-9356-191B619F241B}"/>
              </a:ext>
            </a:extLst>
          </p:cNvPr>
          <p:cNvSpPr/>
          <p:nvPr/>
        </p:nvSpPr>
        <p:spPr>
          <a:xfrm>
            <a:off x="5029200" y="5105400"/>
            <a:ext cx="1524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C9D719D-674A-46F6-AF07-34FE09C281F8}"/>
              </a:ext>
            </a:extLst>
          </p:cNvPr>
          <p:cNvSpPr/>
          <p:nvPr/>
        </p:nvSpPr>
        <p:spPr>
          <a:xfrm>
            <a:off x="6019800" y="1219200"/>
            <a:ext cx="228600" cy="228600"/>
          </a:xfrm>
          <a:prstGeom prst="star5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F35E9630-866C-4683-84C2-259A41AAEBAF}"/>
              </a:ext>
            </a:extLst>
          </p:cNvPr>
          <p:cNvSpPr/>
          <p:nvPr/>
        </p:nvSpPr>
        <p:spPr>
          <a:xfrm>
            <a:off x="2819400" y="1981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83412CC3-C3FE-4533-896D-ABCACFCF7A2D}"/>
              </a:ext>
            </a:extLst>
          </p:cNvPr>
          <p:cNvSpPr/>
          <p:nvPr/>
        </p:nvSpPr>
        <p:spPr>
          <a:xfrm>
            <a:off x="6019800" y="2590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8385617C-6802-48A9-AA16-2A4AC5CA4E22}"/>
              </a:ext>
            </a:extLst>
          </p:cNvPr>
          <p:cNvSpPr/>
          <p:nvPr/>
        </p:nvSpPr>
        <p:spPr>
          <a:xfrm>
            <a:off x="6400800" y="5029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E810E9A0-0AA3-4985-AAA5-700CBC6E1FC9}"/>
              </a:ext>
            </a:extLst>
          </p:cNvPr>
          <p:cNvSpPr/>
          <p:nvPr/>
        </p:nvSpPr>
        <p:spPr>
          <a:xfrm>
            <a:off x="5943600" y="3657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F4EC84D6-791B-4ECE-9E49-2D6E7F032E0B}"/>
              </a:ext>
            </a:extLst>
          </p:cNvPr>
          <p:cNvSpPr/>
          <p:nvPr/>
        </p:nvSpPr>
        <p:spPr>
          <a:xfrm>
            <a:off x="6019800" y="1981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230F57FA-CFCC-4B01-932C-07C616D4D008}"/>
              </a:ext>
            </a:extLst>
          </p:cNvPr>
          <p:cNvSpPr/>
          <p:nvPr/>
        </p:nvSpPr>
        <p:spPr>
          <a:xfrm>
            <a:off x="2057400" y="15240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840D22A6-669B-474B-AF5F-3A9B9505075C}"/>
              </a:ext>
            </a:extLst>
          </p:cNvPr>
          <p:cNvSpPr/>
          <p:nvPr/>
        </p:nvSpPr>
        <p:spPr>
          <a:xfrm>
            <a:off x="7162800" y="6019800"/>
            <a:ext cx="152400" cy="152400"/>
          </a:xfrm>
          <a:prstGeom prst="star5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B4CC6A1C-F17D-4504-990C-85D6DD73119D}"/>
              </a:ext>
            </a:extLst>
          </p:cNvPr>
          <p:cNvSpPr/>
          <p:nvPr/>
        </p:nvSpPr>
        <p:spPr>
          <a:xfrm>
            <a:off x="3124200" y="4191000"/>
            <a:ext cx="152400" cy="152400"/>
          </a:xfrm>
          <a:prstGeom prst="star5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9230" name="Oval 7">
            <a:extLst>
              <a:ext uri="{FF2B5EF4-FFF2-40B4-BE49-F238E27FC236}">
                <a16:creationId xmlns:a16="http://schemas.microsoft.com/office/drawing/2014/main" id="{3E50DAC3-CF73-4766-B89A-1A7863C4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76800"/>
            <a:ext cx="609600" cy="914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9231" name="Oval 7">
            <a:extLst>
              <a:ext uri="{FF2B5EF4-FFF2-40B4-BE49-F238E27FC236}">
                <a16:creationId xmlns:a16="http://schemas.microsoft.com/office/drawing/2014/main" id="{31596C5A-58C6-4060-A6D8-AD87E598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0"/>
            <a:ext cx="12954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D3B6048-BC43-4CF6-B185-F861E51B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4191000" cy="533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Occulomotor Nerve</a:t>
            </a:r>
            <a:endParaRPr lang="en-US" sz="3600" dirty="0"/>
          </a:p>
        </p:txBody>
      </p:sp>
      <p:sp>
        <p:nvSpPr>
          <p:cNvPr id="9219" name="Text Placeholder 3">
            <a:extLst>
              <a:ext uri="{FF2B5EF4-FFF2-40B4-BE49-F238E27FC236}">
                <a16:creationId xmlns:a16="http://schemas.microsoft.com/office/drawing/2014/main" id="{7DBCD764-A3B7-4E20-A639-36D8EDDA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4724400" cy="6324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extraocular muscles.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carries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preganglionic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parasympathetic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fibers to 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pupillary constrictor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pupillary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reflex) and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accomodation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Has two nuclei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1- Main </a:t>
            </a:r>
            <a:r>
              <a:rPr lang="en-US" sz="20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occulomotor</a:t>
            </a:r>
            <a:r>
              <a:rPr lang="en-US" sz="2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nucleus :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Lies in 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mid brain, at the level of superior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colliculus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periaqueductal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grey matter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2- Accessory nucleus (Edinger-Westphal nucleus)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Lies 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orsal to the main motor nucleus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Its cells are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preganglionic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parasympathetic neurons.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receives;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pretectal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nucleus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the direct and consensual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pupillary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reflexes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Corticonuclear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fibers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accommodation reflex .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/>
          </a:p>
        </p:txBody>
      </p:sp>
      <p:pic>
        <p:nvPicPr>
          <p:cNvPr id="10244" name="Picture 2" descr="C:\Documents and Settings\HP\My Documents\My Pictures\C8-FF2.png">
            <a:extLst>
              <a:ext uri="{FF2B5EF4-FFF2-40B4-BE49-F238E27FC236}">
                <a16:creationId xmlns:a16="http://schemas.microsoft.com/office/drawing/2014/main" id="{3B86C2BA-2ABE-4592-9D11-B0C3776D8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04800"/>
            <a:ext cx="3962400" cy="3276600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AutoShape 9">
            <a:extLst>
              <a:ext uri="{FF2B5EF4-FFF2-40B4-BE49-F238E27FC236}">
                <a16:creationId xmlns:a16="http://schemas.microsoft.com/office/drawing/2014/main" id="{BF3DC91F-3DCC-4ADE-A735-3745E71B0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8600"/>
            <a:ext cx="914400" cy="838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431A7F3-B13A-4184-8077-1EE2C06D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903288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3B103F45-77F7-4C6C-86FF-42C1E544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066800"/>
            <a:ext cx="7620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10248" name="Picture 13" descr="نتيجة بحث الصور عن ‪location of pretectal nucleus‬‏">
            <a:hlinkClick r:id="rId3"/>
            <a:extLst>
              <a:ext uri="{FF2B5EF4-FFF2-40B4-BE49-F238E27FC236}">
                <a16:creationId xmlns:a16="http://schemas.microsoft.com/office/drawing/2014/main" id="{284689C5-38F5-4308-AF6F-633C8A1F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6010" r="3185"/>
          <a:stretch>
            <a:fillRect/>
          </a:stretch>
        </p:blipFill>
        <p:spPr bwMode="auto">
          <a:xfrm>
            <a:off x="4876800" y="3657600"/>
            <a:ext cx="396240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نتيجة بحث الصور عن ‪accommodation reflex‬‏">
            <a:hlinkClick r:id="rId5"/>
            <a:extLst>
              <a:ext uri="{FF2B5EF4-FFF2-40B4-BE49-F238E27FC236}">
                <a16:creationId xmlns:a16="http://schemas.microsoft.com/office/drawing/2014/main" id="{90DAB0A2-88B4-4AE6-93CD-62706117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r="6557"/>
          <a:stretch>
            <a:fillRect/>
          </a:stretch>
        </p:blipFill>
        <p:spPr bwMode="auto">
          <a:xfrm>
            <a:off x="4876800" y="36576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D5608CA4-6FA7-4C7B-8844-C349A8C71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3810000" cy="6019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Axons from the oculomotor nucleus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curve ventrally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through the tegmentum and 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 nucleus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midbrain.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nerve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emerges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 surface of the midbrain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interpeduncular fossa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it passes forward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cerebral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arteries.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middle cranial fossa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runs  in 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lateral wall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cavernous sinus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then it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superior and inferior divisions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which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the orbit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superior orbital fissure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C:\Documents and Settings\HP\My Documents\My Pictures\C8-FF2.png">
            <a:extLst>
              <a:ext uri="{FF2B5EF4-FFF2-40B4-BE49-F238E27FC236}">
                <a16:creationId xmlns:a16="http://schemas.microsoft.com/office/drawing/2014/main" id="{EF4AC9A7-CB45-419B-B219-93AF3FE4D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495800" cy="2438400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7F7490-91F1-483E-B067-93B5B989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38600" cy="685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Occulomotor Nerve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8" descr="نتيجة بحث الصور عن ‪middle cranial fossa and cavernous sinus and oculomotor nerve‬‏">
            <a:hlinkClick r:id="rId3"/>
            <a:extLst>
              <a:ext uri="{FF2B5EF4-FFF2-40B4-BE49-F238E27FC236}">
                <a16:creationId xmlns:a16="http://schemas.microsoft.com/office/drawing/2014/main" id="{124AA21D-AC30-4711-A459-3E934884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86727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4_30">
            <a:extLst>
              <a:ext uri="{FF2B5EF4-FFF2-40B4-BE49-F238E27FC236}">
                <a16:creationId xmlns:a16="http://schemas.microsoft.com/office/drawing/2014/main" id="{A04D4F43-BC92-49DC-8ACB-BDF125E8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"/>
          <a:stretch>
            <a:fillRect/>
          </a:stretch>
        </p:blipFill>
        <p:spPr bwMode="auto">
          <a:xfrm>
            <a:off x="4191000" y="2667000"/>
            <a:ext cx="4724400" cy="381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0420111-C2EF-4B8E-9892-21CBB3AB036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152400"/>
            <a:ext cx="3124200" cy="6477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Axons from the Edinger-Westphal nucleus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accompany the oculomotor nerve fibers to the orbit, where they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terminate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ganglion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Postganglionic fibers pass through the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nerves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eyeball, where they supply: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Constrictor pupillae  muscle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iris and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Ciliary muscle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Content Placeholder 4" descr="C:\Users\user\Pictures\cn3_1.jpg">
            <a:extLst>
              <a:ext uri="{FF2B5EF4-FFF2-40B4-BE49-F238E27FC236}">
                <a16:creationId xmlns:a16="http://schemas.microsoft.com/office/drawing/2014/main" id="{3F0E412E-9E27-4E08-8C0B-60C826B2C43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28600"/>
            <a:ext cx="5534025" cy="61722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id="{8E2092C5-D142-41DA-85C2-54987A7B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943600"/>
            <a:ext cx="10668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ABF66106-1CF8-4882-8645-4E7EE099A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371600"/>
            <a:ext cx="6858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06B073B1-7E17-47B7-A63F-02398CD0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800600"/>
            <a:ext cx="6858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0FE2D120-E719-4736-8CE8-797CFB22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19200"/>
            <a:ext cx="6096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C36B7F3B-7A47-4972-AA79-C7865518D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86400"/>
            <a:ext cx="6858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FAE4-A729-4B6C-AC39-2097E7313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4038600" cy="33528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So,Occulomotor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nerve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Motor to: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Levator palpebrae superioris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rectus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muscle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rectus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muscle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rectus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muscle &amp;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oblique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muscle.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Parasympathetic fibers to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1-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Constrictor pupillae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2-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Ciliary muscles.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C:\Users\user\Pictures\cn3_2.jpg">
            <a:extLst>
              <a:ext uri="{FF2B5EF4-FFF2-40B4-BE49-F238E27FC236}">
                <a16:creationId xmlns:a16="http://schemas.microsoft.com/office/drawing/2014/main" id="{B304CCBE-4CA3-4C7E-B315-44B083598F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8600"/>
            <a:ext cx="4343400" cy="6324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5">
            <a:extLst>
              <a:ext uri="{FF2B5EF4-FFF2-40B4-BE49-F238E27FC236}">
                <a16:creationId xmlns:a16="http://schemas.microsoft.com/office/drawing/2014/main" id="{F2A15F0F-E66B-4EDD-A724-82E6FEF0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4495800" cy="287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So; It is responsible for;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Elevation of  upper eyelid (open the eye).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Turning the eyeball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upward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downwards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Constriction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pupil   </a:t>
            </a:r>
            <a:r>
              <a:rPr lang="en-US" sz="2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Pupillary</a:t>
            </a:r>
            <a:r>
              <a:rPr lang="en-US" sz="2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reflex).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Accommodating reflex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the eyes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274A40EF-BBF2-4ABA-8E5A-0812C3F9F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"/>
            <a:ext cx="16002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5B58F89A-67DA-432A-879D-53D88399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943600"/>
            <a:ext cx="15240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4654-A558-4637-BCD7-2091AC9C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4114800" cy="533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Occulomotor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Lesion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C5CD4F2-68AD-413D-99A7-36D1E1255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800600" cy="3352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results in: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Lateral squint.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Ptosis.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Diplopia.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Pupillary dilatation.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Loss of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accommodation.</a:t>
            </a:r>
            <a:r>
              <a:rPr lang="en-US" sz="1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Sphincter</a:t>
            </a: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1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ms.</a:t>
            </a:r>
            <a:endParaRPr lang="en-US" sz="1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1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The eyeball  is fully abducted and depressed 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down and out)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because of the </a:t>
            </a:r>
            <a:r>
              <a:rPr lang="en-US" sz="1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unopposed activity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 rectus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oblique.</a:t>
            </a:r>
          </a:p>
        </p:txBody>
      </p:sp>
      <p:pic>
        <p:nvPicPr>
          <p:cNvPr id="14340" name="Content Placeholder 6" descr="C:\Documents and Settings\user\My Documents\My Pictures\Picture3.jpg">
            <a:extLst>
              <a:ext uri="{FF2B5EF4-FFF2-40B4-BE49-F238E27FC236}">
                <a16:creationId xmlns:a16="http://schemas.microsoft.com/office/drawing/2014/main" id="{B27C6937-01C0-44CD-A927-6F0478DC48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3999" r="13208"/>
          <a:stretch>
            <a:fillRect/>
          </a:stretch>
        </p:blipFill>
        <p:spPr>
          <a:xfrm>
            <a:off x="4953000" y="152400"/>
            <a:ext cx="3886200" cy="3886200"/>
          </a:xfrm>
        </p:spPr>
      </p:pic>
      <p:pic>
        <p:nvPicPr>
          <p:cNvPr id="14341" name="Picture 5" descr="C:\Documents and Settings\user\My Documents\My Pictures\ptosis-drooping-of-the-eyelid.jpg">
            <a:extLst>
              <a:ext uri="{FF2B5EF4-FFF2-40B4-BE49-F238E27FC236}">
                <a16:creationId xmlns:a16="http://schemas.microsoft.com/office/drawing/2014/main" id="{728AC2F9-8588-41FA-97A1-E3A0301F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28204"/>
          <a:stretch>
            <a:fillRect/>
          </a:stretch>
        </p:blipFill>
        <p:spPr bwMode="auto">
          <a:xfrm>
            <a:off x="4648200" y="41148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17CC463B-9A26-46F5-A624-31E09902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51313"/>
            <a:ext cx="4648200" cy="2554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preganglionic parasympathetic fibers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superficially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 the nerve and are therefore the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axons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suffer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a nerve is </a:t>
            </a:r>
            <a:r>
              <a:rPr lang="en-US" sz="2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by external pressure.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Consequently,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first sign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compression of the occulomotor nerve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ipsilateral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defect of the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pupillary response to light.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87F0B41-6367-45DB-8537-DEAD9DF4CEC3}"/>
              </a:ext>
            </a:extLst>
          </p:cNvPr>
          <p:cNvSpPr/>
          <p:nvPr/>
        </p:nvSpPr>
        <p:spPr>
          <a:xfrm>
            <a:off x="3124200" y="2362200"/>
            <a:ext cx="685800" cy="6096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1520</Words>
  <Application>Microsoft Office PowerPoint</Application>
  <PresentationFormat>عرض على الشاشة (4:3)</PresentationFormat>
  <Paragraphs>159</Paragraphs>
  <Slides>26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Arial</vt:lpstr>
      <vt:lpstr>Calibri</vt:lpstr>
      <vt:lpstr>Algerian</vt:lpstr>
      <vt:lpstr>Freestyle Script</vt:lpstr>
      <vt:lpstr>Aharoni</vt:lpstr>
      <vt:lpstr>Times New Roman</vt:lpstr>
      <vt:lpstr>Wingdings</vt:lpstr>
      <vt:lpstr>Wingdings 2</vt:lpstr>
      <vt:lpstr>Office Theme</vt:lpstr>
      <vt:lpstr> The Cranial Nerves 2, 3,4,6 </vt:lpstr>
      <vt:lpstr>Objectives </vt:lpstr>
      <vt:lpstr>عرض تقديمي في PowerPoint</vt:lpstr>
      <vt:lpstr>عرض تقديمي في PowerPoint</vt:lpstr>
      <vt:lpstr>Occulomotor Nerve</vt:lpstr>
      <vt:lpstr>Occulomotor Nerve</vt:lpstr>
      <vt:lpstr>عرض تقديمي في PowerPoint</vt:lpstr>
      <vt:lpstr>عرض تقديمي في PowerPoint</vt:lpstr>
      <vt:lpstr>Occulomotor Nerve Lesion</vt:lpstr>
      <vt:lpstr>Trochlear Nerve</vt:lpstr>
      <vt:lpstr>Trochlear Nerve</vt:lpstr>
      <vt:lpstr> Trochlear Nerve Lesion </vt:lpstr>
      <vt:lpstr>Abducent Nerve</vt:lpstr>
      <vt:lpstr>Abducent Nerve</vt:lpstr>
      <vt:lpstr> Abducent Nerve Lesion </vt:lpstr>
      <vt:lpstr>Optic Nerve</vt:lpstr>
      <vt:lpstr>Visual Pathway</vt:lpstr>
      <vt:lpstr>Visual Pathway</vt:lpstr>
      <vt:lpstr>Optic Nerve</vt:lpstr>
      <vt:lpstr>Optic Chiasma</vt:lpstr>
      <vt:lpstr>Optic Tracts</vt:lpstr>
      <vt:lpstr>عرض تقديمي في PowerPoint</vt:lpstr>
      <vt:lpstr>Visual Cortex</vt:lpstr>
      <vt:lpstr>Visual field deficits</vt:lpstr>
      <vt:lpstr>عرض تقديمي في PowerPoint</vt:lpstr>
      <vt:lpstr>FOR YOU Visual field deficits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3,4 &amp; 6 CNs</dc:title>
  <dc:creator>Prof. Saeed Abuel Makarem</dc:creator>
  <cp:lastModifiedBy>ftomy naje</cp:lastModifiedBy>
  <cp:revision>261</cp:revision>
  <dcterms:created xsi:type="dcterms:W3CDTF">2006-08-16T00:00:00Z</dcterms:created>
  <dcterms:modified xsi:type="dcterms:W3CDTF">2018-09-18T23:54:45Z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2,3,4&amp;6 CNs">
    <vt:lpwstr>Prof. saeed Abuel Makarem</vt:lpwstr>
  </property>
</Properties>
</file>