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4" r:id="rId3"/>
    <p:sldId id="301" r:id="rId4"/>
    <p:sldId id="290" r:id="rId5"/>
    <p:sldId id="272" r:id="rId6"/>
    <p:sldId id="273" r:id="rId7"/>
    <p:sldId id="275" r:id="rId8"/>
    <p:sldId id="276" r:id="rId9"/>
    <p:sldId id="291" r:id="rId10"/>
    <p:sldId id="292" r:id="rId11"/>
    <p:sldId id="279" r:id="rId12"/>
    <p:sldId id="280" r:id="rId13"/>
    <p:sldId id="281" r:id="rId14"/>
    <p:sldId id="282" r:id="rId15"/>
    <p:sldId id="284" r:id="rId16"/>
    <p:sldId id="285" r:id="rId17"/>
    <p:sldId id="288" r:id="rId18"/>
    <p:sldId id="296" r:id="rId19"/>
    <p:sldId id="297" r:id="rId20"/>
    <p:sldId id="299" r:id="rId21"/>
    <p:sldId id="300" r:id="rId22"/>
    <p:sldId id="302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3333FF"/>
    <a:srgbClr val="99FF33"/>
    <a:srgbClr val="FF66FF"/>
    <a:srgbClr val="00863D"/>
    <a:srgbClr val="FF99FF"/>
    <a:srgbClr val="00B853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0" d="100"/>
          <a:sy n="4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79B29-4821-4221-9FA1-C6DF19BF3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40A19-2EA9-489D-96CD-11B441921878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47760-9768-4121-B5A1-760A117C4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B0528-D18A-40EF-8CC9-90E8C26CE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213DF-883F-4D61-A5EC-453087D7516D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189263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2FE06-FE74-40F9-B1E6-66C29FE1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00DD2-B14A-4AB0-9397-2A3541E8359C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599C5-F3EB-4C6C-8E0D-84BF8CD5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16058-AE95-4507-B1D2-2FE51EEF8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FCAA0F-7F23-45A2-B3A9-575BF9A945D4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489996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10D20-E395-48A3-B4E9-F3CD4DEBA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3501D-779D-46CB-8EF5-3540AFFA11E8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047F9A-9479-4A19-8545-080B374D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542A1-169B-49BE-865A-676248670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4EAB7F-F646-4213-9351-7476E30A7992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674393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1B239B85-80CB-4B4F-A282-7D96846FBF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1C8CCE49-F964-44D3-BA0D-0A897688E9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B77A028A-83D2-4DD0-A15F-51CFB63746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89A4C-39C2-40D1-A351-D1266FB504BF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292744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95DC3-75FA-4E17-97E9-F715E98B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3FFCC-EF5E-4256-B51F-7577BA31F186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9FECA-DD7F-44E9-9A6A-493463EF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BFFD2-ED91-46EB-BE3F-6EA4289A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802AD-99EE-49B3-B48A-179730D3120A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534771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19194-2DCC-47D8-98BC-64E8981EA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41839-C213-439D-A549-F7C2D197A304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10992-5802-461B-A137-F0AF35C54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4F1F4-4889-47EB-9C0A-C9BDB6E04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B12C3-6A71-43C3-A977-0BDFC24287AB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211831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A0B2D89-B618-4FFD-926E-5585C8D1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194CA-48BC-4CF9-A909-7E2EC292A963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0EB7C6-33ED-43A6-9638-500F1E4E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ADD902-4C3F-475C-9B45-432CDE5B4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7B4D3-DEE4-4014-8C77-872DFA7C3017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44677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605216B-9D75-43F6-B01D-180766839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43C5E-062C-4464-BC18-B4129504CDCD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0EC8F94-AA1C-4D16-9E14-C978B84B0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A8C6FE-14E8-4585-9DF4-934C4AF64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525CDF-2B00-4B92-B573-98F467C0779F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500227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07E7BD1-2BC3-44A0-B7BE-576841677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FEE61-AA86-41D3-92CC-15B8AC5AB2A1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3A7408E-B395-4706-9BDC-A3945D9D2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2FDEE89-219F-4267-A0D6-8E133D2C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35C9CC-3690-4098-9520-8CC4EBCB9D86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10649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99E92C2-88E8-4BE2-A4AD-166256B92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0474C-541E-4D36-8285-44498A22B7E7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B104D6A-0AE1-4B5C-BAEE-1AD79CCFD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E7EF6AE-7C56-4DB2-9D8E-B48610F16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F3739-3B39-4A89-8F16-61C055EB2708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975719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46B29B-6A3E-4235-8113-17F6BAB5C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EB2C9-D661-4D5B-8878-BEC763989F34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58B26F-14A6-4E4B-AF9B-F4124B4A4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0F5133-E56E-400C-A7C5-4912D2ADC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F7C88-8FA9-4412-8F33-80F209808D5E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102274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42FF49D-9326-4A3C-969A-C71587C4E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C123C-BB1D-4B49-81A7-613D5E897740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1E2239-BBC1-48FB-AF9D-7F7EAFA1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4B5381-09A7-4694-941D-9BC4B44FF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3D5DA-3540-4715-A4F1-D90C6E2BCADC}" type="slidenum">
              <a:rPr lang="en-US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60270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A6D8F6B-20EB-4E18-B36B-8DC072ED675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6B961A0-2F82-4901-9CFF-11B36E0277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20DBF-8251-4476-AD34-E65CA5E7A8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F431DC-5B79-4CEE-BCEA-CAC8F94BD517}" type="datetimeFigureOut">
              <a:rPr lang="en-US"/>
              <a:pPr>
                <a:defRPr/>
              </a:pPr>
              <a:t>9/19/2018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8BFD5-99C2-46CE-9ECE-3C3AFC238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B711D-2822-4F2D-88CE-7F5134F3AF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C84B54B-0FBB-4088-92D7-1FC8D073A0D8}" type="slidenum">
              <a:rPr lang="en-US" altLang="ar-SA"/>
              <a:pPr/>
              <a:t>‹#›</a:t>
            </a:fld>
            <a:endParaRPr lang="en-US" alt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  <p:sldLayoutId id="214748423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sa/url?sa=i&amp;rct=j&amp;q=&amp;esrc=s&amp;source=images&amp;cd=&amp;cad=rja&amp;uact=8&amp;ved=0ahUKEwiRjPjfr83WAhWBwhoKHXwYCjYQjRwIBw&amp;url=https%3A%2F%2Fwww.pinterest.com%2Fpin%2F188377196886865106%2F&amp;psig=AOvVaw3N3b2wRTL-el-tgEfdJncN&amp;ust=1506875898626797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aglanceseries.com/neuroscience/flashcards/flashcard27.asp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google.com/url?sa=i&amp;rct=j&amp;q=&amp;esrc=s&amp;source=images&amp;cd=&amp;cad=rja&amp;uact=8&amp;ved=2ahUKEwimkNa0lcTdAhWNyYUKHc1CDv8QjRx6BAgBEAU&amp;url=https%3A%2F%2Fslideplayer.com%2Fslide%2F5275246%2F&amp;psig=AOvVaw2y5EeifG_w-bxHDojXvXqm&amp;ust=1537346833636379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hyperlink" Target="https://www.google.com/url?sa=i&amp;rct=j&amp;q=&amp;esrc=s&amp;source=images&amp;cd=&amp;cad=rja&amp;uact=8&amp;ved=2ahUKEwjFkZjjl8TdAhVCTBoKHXU4C_AQjRx6BAgBEAU&amp;url=https%3A%2F%2Fslideplayer.com%2Fslide%2F10824145%2F&amp;psig=AOvVaw08qfWMgDoUbtxAZuVqWg8z&amp;ust=1537347373341335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elatedbrain.com/Mod_12/section_4.htm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4">
            <a:extLst>
              <a:ext uri="{FF2B5EF4-FFF2-40B4-BE49-F238E27FC236}">
                <a16:creationId xmlns:a16="http://schemas.microsoft.com/office/drawing/2014/main" id="{DF779746-8D15-4C39-AC97-D36BDADE4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905000"/>
          </a:xfrm>
          <a:solidFill>
            <a:srgbClr val="99FF33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>
                <a:latin typeface="Arial Rounded MT Bold" panose="020F0704030504030204" pitchFamily="34" charset="0"/>
              </a:rPr>
              <a:t>The Vestibulo-cochlear Nerve (Cranial Nerve 8)</a:t>
            </a:r>
            <a:br>
              <a:rPr lang="en-US" altLang="en-US">
                <a:latin typeface="Arial Rounded MT Bold" panose="020F0704030504030204" pitchFamily="34" charset="0"/>
              </a:rPr>
            </a:br>
            <a:r>
              <a:rPr lang="en-US" altLang="en-US" sz="3600">
                <a:latin typeface="Arial Rounded MT Bold" panose="020F0704030504030204" pitchFamily="34" charset="0"/>
              </a:rPr>
              <a:t>(Vestibular &amp; Auditory Pathways)</a:t>
            </a:r>
          </a:p>
        </p:txBody>
      </p:sp>
      <p:pic>
        <p:nvPicPr>
          <p:cNvPr id="6147" name="Picture 7" descr="C:\Documents and Settings\Zeenet\My Documents\My Pictures\azx.jpg">
            <a:extLst>
              <a:ext uri="{FF2B5EF4-FFF2-40B4-BE49-F238E27FC236}">
                <a16:creationId xmlns:a16="http://schemas.microsoft.com/office/drawing/2014/main" id="{DCDD00FB-E336-41F4-B63F-121C04D3A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021" t="2722" r="11313" b="3966"/>
          <a:stretch>
            <a:fillRect/>
          </a:stretch>
        </p:blipFill>
        <p:spPr bwMode="auto">
          <a:xfrm>
            <a:off x="0" y="2362200"/>
            <a:ext cx="4267200" cy="4267200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792C35-F34A-4631-BFB6-6DED6198012F}"/>
              </a:ext>
            </a:extLst>
          </p:cNvPr>
          <p:cNvSpPr txBox="1"/>
          <p:nvPr/>
        </p:nvSpPr>
        <p:spPr>
          <a:xfrm>
            <a:off x="5943600" y="5486400"/>
            <a:ext cx="2895600" cy="13843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u="sng" dirty="0">
                <a:latin typeface="Arial" charset="0"/>
                <a:cs typeface="Arial" charset="0"/>
              </a:rPr>
              <a:t>By : </a:t>
            </a:r>
          </a:p>
          <a:p>
            <a:pPr>
              <a:defRPr/>
            </a:pPr>
            <a:r>
              <a:rPr lang="en-US" sz="1600" b="1" dirty="0">
                <a:latin typeface="Arial" charset="0"/>
                <a:cs typeface="Arial" charset="0"/>
              </a:rPr>
              <a:t>Prof. </a:t>
            </a:r>
            <a:r>
              <a:rPr lang="en-US" sz="1600" b="1" i="1" dirty="0">
                <a:solidFill>
                  <a:srgbClr val="000066"/>
                </a:solidFill>
                <a:latin typeface="Arial" charset="0"/>
                <a:cs typeface="Arial" charset="0"/>
              </a:rPr>
              <a:t>Ahmed </a:t>
            </a:r>
            <a:r>
              <a:rPr lang="en-US" sz="1600" b="1" i="1" dirty="0" err="1">
                <a:solidFill>
                  <a:srgbClr val="000066"/>
                </a:solidFill>
                <a:latin typeface="Arial" charset="0"/>
                <a:cs typeface="Arial" charset="0"/>
              </a:rPr>
              <a:t>Fathalla</a:t>
            </a:r>
            <a:endParaRPr lang="en-US" sz="1600" b="1" i="1" dirty="0">
              <a:solidFill>
                <a:srgbClr val="000066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1600" b="1" i="1" dirty="0">
                <a:solidFill>
                  <a:srgbClr val="000066"/>
                </a:solidFill>
                <a:latin typeface="Arial" charset="0"/>
                <a:cs typeface="Arial" charset="0"/>
              </a:rPr>
              <a:t>&amp;</a:t>
            </a:r>
          </a:p>
          <a:p>
            <a:pPr>
              <a:defRPr/>
            </a:pPr>
            <a:r>
              <a:rPr lang="en-US" sz="16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Dr. </a:t>
            </a:r>
            <a:r>
              <a:rPr lang="en-US" sz="16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Sanaa</a:t>
            </a:r>
            <a:r>
              <a:rPr lang="en-US" sz="1600" b="1" i="1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Arial" charset="0"/>
                <a:cs typeface="Arial" charset="0"/>
              </a:rPr>
              <a:t>AlShaarawy</a:t>
            </a:r>
            <a:endParaRPr lang="en-US" sz="1600" b="1" i="1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b="1" i="1" dirty="0">
                <a:solidFill>
                  <a:srgbClr val="000066"/>
                </a:solidFill>
                <a:latin typeface="Arial" charset="0"/>
                <a:cs typeface="Arial" charset="0"/>
              </a:rPr>
              <a:t> </a:t>
            </a:r>
            <a:endParaRPr lang="en-US" dirty="0">
              <a:latin typeface="Arial" charset="0"/>
              <a:cs typeface="Arial" charset="0"/>
            </a:endParaRPr>
          </a:p>
        </p:txBody>
      </p:sp>
      <p:pic>
        <p:nvPicPr>
          <p:cNvPr id="3077" name="Picture 9" descr="نتيجة بحث الصور عن ‪ear cochlear nerve‬‏">
            <a:hlinkClick r:id="rId3"/>
            <a:extLst>
              <a:ext uri="{FF2B5EF4-FFF2-40B4-BE49-F238E27FC236}">
                <a16:creationId xmlns:a16="http://schemas.microsoft.com/office/drawing/2014/main" id="{A69D5FFB-3A5A-4310-AC19-25B953799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t="13828" r="7533" b="7159"/>
          <a:stretch>
            <a:fillRect/>
          </a:stretch>
        </p:blipFill>
        <p:spPr bwMode="auto">
          <a:xfrm>
            <a:off x="4495800" y="2438400"/>
            <a:ext cx="4648200" cy="3048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9959B-EF92-4A6F-96BF-70C5C51C2C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944562"/>
          </a:xfrm>
          <a:solidFill>
            <a:srgbClr val="FF66FF"/>
          </a:solidFill>
        </p:spPr>
        <p:txBody>
          <a:bodyPr/>
          <a:lstStyle/>
          <a:p>
            <a:pPr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Auditory Pathway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5BB4C46-AFDD-4E11-BB7C-795E6448AE32}"/>
              </a:ext>
            </a:extLst>
          </p:cNvPr>
          <p:cNvSpPr txBox="1">
            <a:spLocks noGrp="1"/>
          </p:cNvSpPr>
          <p:nvPr>
            <p:ph sz="half" idx="4294967295"/>
          </p:nvPr>
        </p:nvSpPr>
        <p:spPr>
          <a:xfrm>
            <a:off x="381000" y="1447800"/>
            <a:ext cx="8229600" cy="3048000"/>
          </a:xfrm>
          <a:solidFill>
            <a:srgbClr val="FFFFCC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It is a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multisynaptic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pathway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There are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several locations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between 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medulla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and the 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thalamus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where axons 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may synapse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not</a:t>
            </a:r>
            <a:r>
              <a:rPr lang="en-US" sz="2400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all the fibers behave in the 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same manner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b="1" u="sng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Representation of cochlea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is </a:t>
            </a:r>
            <a:r>
              <a:rPr lang="en-US" sz="2400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bilateral</a:t>
            </a:r>
            <a:r>
              <a:rPr lang="en-US" sz="24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at all levels </a:t>
            </a:r>
            <a:r>
              <a:rPr lang="en-US" sz="2400" b="1" u="sng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above cochlear nuclei</a:t>
            </a:r>
            <a:r>
              <a:rPr lang="en-US" sz="24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, so </a:t>
            </a:r>
            <a:r>
              <a:rPr lang="en-US" sz="2400" b="1" dirty="0">
                <a:solidFill>
                  <a:srgbClr val="CC0066"/>
                </a:solidFill>
              </a:rPr>
              <a:t>Hearing </a:t>
            </a:r>
            <a:r>
              <a:rPr lang="en-US" sz="2400" b="1" dirty="0">
                <a:solidFill>
                  <a:srgbClr val="0000CC"/>
                </a:solidFill>
              </a:rPr>
              <a:t>is </a:t>
            </a:r>
            <a:r>
              <a:rPr lang="en-US" sz="2400" b="1" u="sng" dirty="0">
                <a:solidFill>
                  <a:srgbClr val="0000CC"/>
                </a:solidFill>
              </a:rPr>
              <a:t>bilaterally</a:t>
            </a:r>
            <a:r>
              <a:rPr lang="en-US" sz="2400" b="1" dirty="0">
                <a:solidFill>
                  <a:srgbClr val="0000CC"/>
                </a:solidFill>
              </a:rPr>
              <a:t> represented.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4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7BFFA56D-2565-4495-887A-371675CAAB0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  <a:solidFill>
            <a:srgbClr val="FF66FF"/>
          </a:solidFill>
        </p:spPr>
        <p:txBody>
          <a:bodyPr/>
          <a:lstStyle/>
          <a:p>
            <a:pPr eaLnBrk="1" hangingPunct="1"/>
            <a:r>
              <a:rPr lang="en-US" altLang="en-US" sz="3600" b="1">
                <a:latin typeface="Franklin Gothic Medium" panose="020B0603020102020204" pitchFamily="34" charset="0"/>
              </a:rPr>
              <a:t>Cochlear (Auditory) Nerve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89DB1BCE-2D70-40C2-B7B3-DB84C074E19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38200"/>
            <a:ext cx="4468813" cy="5410200"/>
          </a:xfrm>
          <a:solidFill>
            <a:srgbClr val="FFFFCC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sz="2400" b="1" u="sng" dirty="0">
                <a:latin typeface="Arial" pitchFamily="34" charset="0"/>
                <a:cs typeface="Arial" pitchFamily="34" charset="0"/>
              </a:rPr>
              <a:t>The cell bodies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400" b="1" baseline="300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sz="24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order neurons)</a:t>
            </a:r>
            <a:r>
              <a:rPr lang="en-US" sz="2400" dirty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are </a:t>
            </a:r>
            <a:r>
              <a:rPr lang="en-US" sz="20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located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in the </a:t>
            </a:r>
            <a:r>
              <a:rPr lang="en-US" sz="24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spiral ganglion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within the </a:t>
            </a:r>
            <a:r>
              <a:rPr lang="en-US" sz="2000" b="1" u="sng" dirty="0">
                <a:latin typeface="Arial" pitchFamily="34" charset="0"/>
                <a:cs typeface="Arial" pitchFamily="34" charset="0"/>
              </a:rPr>
              <a:t>cochlea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( organ of </a:t>
            </a:r>
            <a:r>
              <a:rPr lang="en-US" sz="1600" b="1" dirty="0" err="1">
                <a:latin typeface="Arial" pitchFamily="34" charset="0"/>
                <a:cs typeface="Arial" pitchFamily="34" charset="0"/>
              </a:rPr>
              <a:t>Corti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 in </a:t>
            </a:r>
            <a:r>
              <a:rPr lang="en-US" sz="1600" b="1" u="sng" dirty="0">
                <a:latin typeface="Arial" pitchFamily="34" charset="0"/>
                <a:cs typeface="Arial" pitchFamily="34" charset="0"/>
              </a:rPr>
              <a:t>inner ear</a:t>
            </a:r>
            <a:r>
              <a:rPr lang="en-US" sz="1600" b="1" dirty="0">
                <a:latin typeface="Arial" pitchFamily="34" charset="0"/>
                <a:cs typeface="Arial" pitchFamily="34" charset="0"/>
              </a:rPr>
              <a:t>).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b="1" u="sng" dirty="0">
                <a:solidFill>
                  <a:srgbClr val="00B050"/>
                </a:solidFill>
                <a:latin typeface="Arial" charset="0"/>
                <a:cs typeface="Arial" charset="0"/>
              </a:rPr>
              <a:t>The Peripheral processes</a:t>
            </a:r>
            <a:r>
              <a:rPr lang="en-US" sz="2400" b="1" dirty="0">
                <a:solidFill>
                  <a:srgbClr val="00B050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make </a:t>
            </a:r>
            <a:r>
              <a:rPr lang="en-US" sz="2000" b="1" u="sng" dirty="0" err="1">
                <a:latin typeface="Arial" pitchFamily="34" charset="0"/>
                <a:cs typeface="Arial" pitchFamily="34" charset="0"/>
              </a:rPr>
              <a:t>dendritic</a:t>
            </a:r>
            <a:r>
              <a:rPr lang="en-US" sz="2000" b="1" u="sng" dirty="0">
                <a:latin typeface="Arial" pitchFamily="34" charset="0"/>
                <a:cs typeface="Arial" pitchFamily="34" charset="0"/>
              </a:rPr>
              <a:t> contact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with </a:t>
            </a:r>
            <a:r>
              <a:rPr lang="en-US" sz="2000" b="1" u="sng" dirty="0">
                <a:latin typeface="Arial" pitchFamily="34" charset="0"/>
                <a:cs typeface="Arial" pitchFamily="34" charset="0"/>
              </a:rPr>
              <a:t>hair cells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of the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organ of </a:t>
            </a:r>
            <a:r>
              <a:rPr lang="en-US" sz="20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Corti</a:t>
            </a:r>
            <a:r>
              <a:rPr lang="en-US" sz="20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within the </a:t>
            </a:r>
            <a:r>
              <a:rPr lang="en-US" sz="20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cochlear duct</a:t>
            </a:r>
            <a:r>
              <a:rPr lang="en-US" sz="20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2000" b="1" u="sng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inner ear.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400" b="1" u="sng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The central processes </a:t>
            </a:r>
            <a:r>
              <a:rPr lang="en-US" sz="2000" b="1" dirty="0">
                <a:solidFill>
                  <a:srgbClr val="CC00CC"/>
                </a:solidFill>
                <a:latin typeface="Arial" charset="0"/>
                <a:cs typeface="Arial" charset="0"/>
              </a:rPr>
              <a:t>(</a:t>
            </a:r>
            <a:r>
              <a:rPr lang="en-US" sz="2000" b="1" dirty="0">
                <a:solidFill>
                  <a:schemeClr val="folHlink"/>
                </a:solidFill>
                <a:latin typeface="Arial" pitchFamily="34" charset="0"/>
                <a:cs typeface="Arial" pitchFamily="34" charset="0"/>
              </a:rPr>
              <a:t>cochlear nerve fibers</a:t>
            </a:r>
            <a:r>
              <a:rPr lang="en-US" sz="20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terminate in the </a:t>
            </a:r>
            <a:r>
              <a:rPr lang="en-US" sz="2000" b="1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dorsal and ventral </a:t>
            </a:r>
            <a:r>
              <a:rPr lang="en-US" sz="24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cochlear nuclei</a:t>
            </a:r>
            <a:r>
              <a:rPr lang="en-US" sz="2400" b="1" dirty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(2</a:t>
            </a:r>
            <a:r>
              <a:rPr lang="en-US" sz="2400" b="1" baseline="30000" dirty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2400" b="1" dirty="0">
                <a:solidFill>
                  <a:srgbClr val="FF66FF"/>
                </a:solidFill>
                <a:latin typeface="Arial" pitchFamily="34" charset="0"/>
                <a:cs typeface="Arial" pitchFamily="34" charset="0"/>
              </a:rPr>
              <a:t> order neurons),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which lie close to the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inferior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cerebellar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peduncle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ICP)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rostral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medulla.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>
              <a:latin typeface="Franklin Gothic Medium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DABD89-9819-4F45-89B0-57229065E756}"/>
              </a:ext>
            </a:extLst>
          </p:cNvPr>
          <p:cNvSpPr/>
          <p:nvPr/>
        </p:nvSpPr>
        <p:spPr>
          <a:xfrm>
            <a:off x="4876800" y="838200"/>
            <a:ext cx="3505200" cy="1016000"/>
          </a:xfrm>
          <a:prstGeom prst="rect">
            <a:avLst/>
          </a:prstGeom>
          <a:solidFill>
            <a:srgbClr val="99FF33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u="sng" dirty="0">
                <a:solidFill>
                  <a:srgbClr val="0000CC"/>
                </a:solidFill>
                <a:latin typeface="Arial" charset="0"/>
                <a:cs typeface="Arial" charset="0"/>
              </a:rPr>
              <a:t>Cochlear nuclei </a:t>
            </a:r>
            <a:r>
              <a:rPr lang="en-US" sz="2000" b="1" dirty="0">
                <a:solidFill>
                  <a:srgbClr val="0000CC"/>
                </a:solidFill>
                <a:latin typeface="Arial" charset="0"/>
                <a:cs typeface="Arial" charset="0"/>
              </a:rPr>
              <a:t>belong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to </a:t>
            </a:r>
            <a:r>
              <a:rPr 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special somatic afferent column </a:t>
            </a:r>
            <a:r>
              <a:rPr lang="en-US" sz="2000" b="1" i="1" dirty="0">
                <a:solidFill>
                  <a:srgbClr val="0000CC"/>
                </a:solidFill>
                <a:latin typeface="Arial" charset="0"/>
                <a:cs typeface="Arial" charset="0"/>
              </a:rPr>
              <a:t>in brain stem.</a:t>
            </a:r>
          </a:p>
        </p:txBody>
      </p:sp>
      <p:pic>
        <p:nvPicPr>
          <p:cNvPr id="13317" name="Content Placeholder 4" descr="AuditoryPathway">
            <a:extLst>
              <a:ext uri="{FF2B5EF4-FFF2-40B4-BE49-F238E27FC236}">
                <a16:creationId xmlns:a16="http://schemas.microsoft.com/office/drawing/2014/main" id="{BF8697F0-9537-4945-A81C-7646BCEC60D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70871" r="3773"/>
          <a:stretch>
            <a:fillRect/>
          </a:stretch>
        </p:blipFill>
        <p:spPr bwMode="auto">
          <a:xfrm>
            <a:off x="4724400" y="4648200"/>
            <a:ext cx="4114800" cy="1905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28BEA2-58DC-4ABB-A4E4-5854C1015CDA}"/>
              </a:ext>
            </a:extLst>
          </p:cNvPr>
          <p:cNvSpPr txBox="1"/>
          <p:nvPr/>
        </p:nvSpPr>
        <p:spPr>
          <a:xfrm>
            <a:off x="7086600" y="4724400"/>
            <a:ext cx="355600" cy="215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ICP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9BB880-579C-4EB6-AB2C-0F7DB3966BAB}"/>
              </a:ext>
            </a:extLst>
          </p:cNvPr>
          <p:cNvSpPr txBox="1"/>
          <p:nvPr/>
        </p:nvSpPr>
        <p:spPr>
          <a:xfrm>
            <a:off x="5867400" y="4724400"/>
            <a:ext cx="355600" cy="215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ICP</a:t>
            </a:r>
          </a:p>
        </p:txBody>
      </p:sp>
      <p:pic>
        <p:nvPicPr>
          <p:cNvPr id="13320" name="Picture 11" descr="http://www.ataglanceseries.com/neuroscience/images/flashcards/Fig_27_on.gif">
            <a:hlinkClick r:id="rId3"/>
            <a:extLst>
              <a:ext uri="{FF2B5EF4-FFF2-40B4-BE49-F238E27FC236}">
                <a16:creationId xmlns:a16="http://schemas.microsoft.com/office/drawing/2014/main" id="{7A5D2A19-E031-40A4-9AAF-74F17FDAE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81200"/>
            <a:ext cx="4114800" cy="257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DB25E5F-5C4C-4C80-800D-AE9F1635CDAA}"/>
              </a:ext>
            </a:extLst>
          </p:cNvPr>
          <p:cNvSpPr/>
          <p:nvPr/>
        </p:nvSpPr>
        <p:spPr>
          <a:xfrm>
            <a:off x="8305800" y="2895600"/>
            <a:ext cx="5334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5B4941D-5352-4458-AF9B-848174FCDA96}"/>
              </a:ext>
            </a:extLst>
          </p:cNvPr>
          <p:cNvSpPr/>
          <p:nvPr/>
        </p:nvSpPr>
        <p:spPr>
          <a:xfrm>
            <a:off x="7543800" y="4648200"/>
            <a:ext cx="1295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6C6226-5C3A-4F07-927F-A0D5D351C893}"/>
              </a:ext>
            </a:extLst>
          </p:cNvPr>
          <p:cNvSpPr/>
          <p:nvPr/>
        </p:nvSpPr>
        <p:spPr>
          <a:xfrm>
            <a:off x="5486400" y="5486400"/>
            <a:ext cx="762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9BB2FDD-9EC9-4786-897B-C7F46EB79EEA}"/>
              </a:ext>
            </a:extLst>
          </p:cNvPr>
          <p:cNvSpPr/>
          <p:nvPr/>
        </p:nvSpPr>
        <p:spPr>
          <a:xfrm>
            <a:off x="5486400" y="6096000"/>
            <a:ext cx="7620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>
            <a:extLst>
              <a:ext uri="{FF2B5EF4-FFF2-40B4-BE49-F238E27FC236}">
                <a16:creationId xmlns:a16="http://schemas.microsoft.com/office/drawing/2014/main" id="{A13C096C-F57D-4D9A-B8E0-08AE019111B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2400"/>
            <a:ext cx="4495800" cy="6477000"/>
          </a:xfrm>
          <a:solidFill>
            <a:srgbClr val="FFFFCC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From the cochlear nuclei</a:t>
            </a:r>
            <a:r>
              <a:rPr lang="en-US" sz="24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400" b="1" baseline="300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24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order neurons, </a:t>
            </a:r>
            <a:r>
              <a:rPr lang="en-US" sz="2400" b="1" u="sng" dirty="0" err="1">
                <a:latin typeface="Arial" pitchFamily="34" charset="0"/>
                <a:cs typeface="Arial" pitchFamily="34" charset="0"/>
              </a:rPr>
              <a:t>fibres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 ascend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into the </a:t>
            </a:r>
            <a:r>
              <a:rPr lang="en-US" sz="2400" b="1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pons</a:t>
            </a:r>
            <a:r>
              <a:rPr lang="en-US" sz="24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where: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b="1" u="sng" dirty="0">
                <a:latin typeface="Arial" pitchFamily="34" charset="0"/>
                <a:cs typeface="Arial" pitchFamily="34" charset="0"/>
              </a:rPr>
              <a:t>Most fibers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cross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the midline in </a:t>
            </a:r>
            <a:r>
              <a:rPr lang="en-US" sz="20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trapezoid body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0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2000" b="1" u="sng" dirty="0">
                <a:latin typeface="Arial" pitchFamily="34" charset="0"/>
                <a:cs typeface="Arial" pitchFamily="34" charset="0"/>
              </a:rPr>
              <a:t>terminate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in the </a:t>
            </a:r>
            <a:r>
              <a:rPr lang="en-US" sz="20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nucleus of trapezoid body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>
                <a:latin typeface="Arial" pitchFamily="34" charset="0"/>
                <a:cs typeface="Arial" pitchFamily="34" charset="0"/>
              </a:rPr>
              <a:t>or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in the </a:t>
            </a:r>
            <a:r>
              <a:rPr lang="en-US" sz="2000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contralateral</a:t>
            </a:r>
            <a:r>
              <a:rPr lang="en-US" sz="20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superior </a:t>
            </a:r>
            <a:r>
              <a:rPr lang="en-US" sz="20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olivary</a:t>
            </a:r>
            <a:r>
              <a:rPr lang="en-US" sz="20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nucleus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b="1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b="1" u="sng" dirty="0">
                <a:latin typeface="Arial" pitchFamily="34" charset="0"/>
                <a:cs typeface="Arial" pitchFamily="34" charset="0"/>
              </a:rPr>
              <a:t>Some fibers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run </a:t>
            </a:r>
            <a:r>
              <a:rPr lang="en-US" sz="2000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ipsilaterally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sz="2000" b="1" u="sng" dirty="0">
                <a:latin typeface="Arial" pitchFamily="34" charset="0"/>
                <a:cs typeface="Arial" pitchFamily="34" charset="0"/>
              </a:rPr>
              <a:t>terminate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in the </a:t>
            </a:r>
            <a:r>
              <a:rPr lang="en-US" sz="20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superior </a:t>
            </a:r>
            <a:r>
              <a:rPr lang="en-US" sz="20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olivary</a:t>
            </a:r>
            <a:r>
              <a:rPr lang="en-US" sz="20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nucleus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(2).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400" b="1" u="sng" dirty="0">
                <a:latin typeface="Arial" pitchFamily="34" charset="0"/>
                <a:cs typeface="Arial" pitchFamily="34" charset="0"/>
              </a:rPr>
              <a:t>From the superior </a:t>
            </a:r>
            <a:r>
              <a:rPr lang="en-US" sz="2400" b="1" u="sng" dirty="0" err="1">
                <a:latin typeface="Arial" pitchFamily="34" charset="0"/>
                <a:cs typeface="Arial" pitchFamily="34" charset="0"/>
              </a:rPr>
              <a:t>olivary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 nuclei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 ascending fibers comprise the </a:t>
            </a:r>
            <a:r>
              <a:rPr lang="en-US" sz="24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lateral </a:t>
            </a:r>
            <a:r>
              <a:rPr lang="en-US" sz="24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lemniscus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containg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both crossed (mainly) and direct (few) cochlear </a:t>
            </a:r>
            <a:r>
              <a:rPr lang="en-US" sz="1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fibres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which runs through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tegmentum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of pons and </a:t>
            </a:r>
            <a:r>
              <a:rPr lang="en-US" sz="2000" b="1" u="sng" dirty="0">
                <a:latin typeface="Arial" pitchFamily="34" charset="0"/>
                <a:cs typeface="Arial" pitchFamily="34" charset="0"/>
              </a:rPr>
              <a:t>terminate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in the </a:t>
            </a:r>
            <a:r>
              <a:rPr lang="en-US" sz="24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inferior </a:t>
            </a:r>
            <a:r>
              <a:rPr lang="en-US" sz="24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colliculus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(4)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of the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mdibrain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(3</a:t>
            </a:r>
            <a:r>
              <a:rPr lang="en-US" sz="2400" b="1" baseline="300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rd</a:t>
            </a:r>
            <a:r>
              <a:rPr lang="en-US" sz="24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order </a:t>
            </a:r>
            <a:r>
              <a:rPr lang="en-US" sz="2400" b="1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neurones</a:t>
            </a:r>
            <a:r>
              <a:rPr lang="en-US" sz="24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). </a:t>
            </a:r>
          </a:p>
        </p:txBody>
      </p:sp>
      <p:graphicFrame>
        <p:nvGraphicFramePr>
          <p:cNvPr id="14339" name="Object 2">
            <a:extLst>
              <a:ext uri="{FF2B5EF4-FFF2-40B4-BE49-F238E27FC236}">
                <a16:creationId xmlns:a16="http://schemas.microsoft.com/office/drawing/2014/main" id="{1AB305A1-B60E-475F-A136-63425262BE5A}"/>
              </a:ext>
            </a:extLst>
          </p:cNvPr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4495800" y="304800"/>
          <a:ext cx="4481513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2" name="Photo Editor Photo" r:id="rId3" imgW="13523810" imgH="11260122" progId="MSPhotoEd.3">
                  <p:embed/>
                </p:oleObj>
              </mc:Choice>
              <mc:Fallback>
                <p:oleObj name="Photo Editor Photo" r:id="rId3" imgW="13523810" imgH="1126012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849" r="1888" b="6232"/>
                      <a:stretch>
                        <a:fillRect/>
                      </a:stretch>
                    </p:blipFill>
                    <p:spPr bwMode="auto">
                      <a:xfrm>
                        <a:off x="4495800" y="304800"/>
                        <a:ext cx="4481513" cy="5715000"/>
                      </a:xfrm>
                      <a:prstGeom prst="rect">
                        <a:avLst/>
                      </a:prstGeom>
                      <a:noFill/>
                      <a:ln w="19050" cmpd="sng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Rectangle 5">
            <a:extLst>
              <a:ext uri="{FF2B5EF4-FFF2-40B4-BE49-F238E27FC236}">
                <a16:creationId xmlns:a16="http://schemas.microsoft.com/office/drawing/2014/main" id="{C396EE0B-8A60-46E7-B1DC-1D8DAA111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48768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n-US" altLang="en-US" sz="1400" b="1">
              <a:latin typeface="Arial" panose="020B0604020202020204" pitchFamily="34" charset="0"/>
            </a:endParaRPr>
          </a:p>
        </p:txBody>
      </p:sp>
      <p:sp>
        <p:nvSpPr>
          <p:cNvPr id="14341" name="Rectangle 6">
            <a:extLst>
              <a:ext uri="{FF2B5EF4-FFF2-40B4-BE49-F238E27FC236}">
                <a16:creationId xmlns:a16="http://schemas.microsoft.com/office/drawing/2014/main" id="{D3D9A8A5-BB5A-4D9C-99A7-ACE835122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8768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n-US" altLang="en-US" sz="1400" b="1">
              <a:latin typeface="Arial" panose="020B0604020202020204" pitchFamily="34" charset="0"/>
            </a:endParaRPr>
          </a:p>
        </p:txBody>
      </p:sp>
      <p:sp>
        <p:nvSpPr>
          <p:cNvPr id="14342" name="Rectangle 7">
            <a:extLst>
              <a:ext uri="{FF2B5EF4-FFF2-40B4-BE49-F238E27FC236}">
                <a16:creationId xmlns:a16="http://schemas.microsoft.com/office/drawing/2014/main" id="{DADE567A-0FB8-4945-B06A-06B75E874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5626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en-US" altLang="en-US" sz="1400" b="1">
              <a:latin typeface="Arial" panose="020B0604020202020204" pitchFamily="34" charset="0"/>
            </a:endParaRPr>
          </a:p>
        </p:txBody>
      </p:sp>
      <p:sp>
        <p:nvSpPr>
          <p:cNvPr id="14343" name="Rectangle 8">
            <a:extLst>
              <a:ext uri="{FF2B5EF4-FFF2-40B4-BE49-F238E27FC236}">
                <a16:creationId xmlns:a16="http://schemas.microsoft.com/office/drawing/2014/main" id="{5EC4BDE8-9F37-4381-A312-6B1D6726C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35814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en-US" altLang="en-US" sz="1400" b="1">
              <a:latin typeface="Arial" panose="020B0604020202020204" pitchFamily="34" charset="0"/>
            </a:endParaRPr>
          </a:p>
        </p:txBody>
      </p:sp>
      <p:sp>
        <p:nvSpPr>
          <p:cNvPr id="14344" name="Rectangle 9">
            <a:extLst>
              <a:ext uri="{FF2B5EF4-FFF2-40B4-BE49-F238E27FC236}">
                <a16:creationId xmlns:a16="http://schemas.microsoft.com/office/drawing/2014/main" id="{6F06F71A-5E49-4191-AEB3-DE69F062A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5146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en-US" altLang="en-US" sz="1400" b="1">
              <a:latin typeface="Arial" panose="020B0604020202020204" pitchFamily="34" charset="0"/>
            </a:endParaRPr>
          </a:p>
        </p:txBody>
      </p:sp>
      <p:sp>
        <p:nvSpPr>
          <p:cNvPr id="14345" name="Rectangle 12">
            <a:extLst>
              <a:ext uri="{FF2B5EF4-FFF2-40B4-BE49-F238E27FC236}">
                <a16:creationId xmlns:a16="http://schemas.microsoft.com/office/drawing/2014/main" id="{5858A8EA-4A84-4967-B007-E223CB150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35814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en-US" altLang="en-US" sz="1400" b="1">
              <a:latin typeface="Arial" panose="020B0604020202020204" pitchFamily="34" charset="0"/>
            </a:endParaRPr>
          </a:p>
        </p:txBody>
      </p:sp>
      <p:sp>
        <p:nvSpPr>
          <p:cNvPr id="14346" name="Rectangle 13">
            <a:extLst>
              <a:ext uri="{FF2B5EF4-FFF2-40B4-BE49-F238E27FC236}">
                <a16:creationId xmlns:a16="http://schemas.microsoft.com/office/drawing/2014/main" id="{9B92F5A5-04DE-441D-8BCB-42A36D843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8638" y="2514600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en-US" altLang="en-US" sz="1400" b="1">
              <a:latin typeface="Arial" panose="020B0604020202020204" pitchFamily="34" charset="0"/>
            </a:endParaRPr>
          </a:p>
        </p:txBody>
      </p:sp>
      <p:sp>
        <p:nvSpPr>
          <p:cNvPr id="14347" name="TextBox 10">
            <a:extLst>
              <a:ext uri="{FF2B5EF4-FFF2-40B4-BE49-F238E27FC236}">
                <a16:creationId xmlns:a16="http://schemas.microsoft.com/office/drawing/2014/main" id="{5824C73F-BFBD-4B55-9F35-DA86381D1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657600"/>
            <a:ext cx="304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4348" name="Title 2">
            <a:extLst>
              <a:ext uri="{FF2B5EF4-FFF2-40B4-BE49-F238E27FC236}">
                <a16:creationId xmlns:a16="http://schemas.microsoft.com/office/drawing/2014/main" id="{16E65D8C-21A0-43C4-A3D9-4236C1D93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0" y="0"/>
            <a:ext cx="4572000" cy="457200"/>
          </a:xfrm>
          <a:solidFill>
            <a:srgbClr val="FF99FF"/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 b="1"/>
              <a:t>AUDITORY PATHWAY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E2FA9D2-4B1C-4087-A075-7A49612C5760}"/>
              </a:ext>
            </a:extLst>
          </p:cNvPr>
          <p:cNvSpPr/>
          <p:nvPr/>
        </p:nvSpPr>
        <p:spPr>
          <a:xfrm>
            <a:off x="7772400" y="4953000"/>
            <a:ext cx="1066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1C6F930-E821-4C39-BBB3-CB619FF7E873}"/>
              </a:ext>
            </a:extLst>
          </p:cNvPr>
          <p:cNvSpPr/>
          <p:nvPr/>
        </p:nvSpPr>
        <p:spPr>
          <a:xfrm>
            <a:off x="7696200" y="2590800"/>
            <a:ext cx="10668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367437F-765C-4CAE-B08E-02A88CDF7036}"/>
              </a:ext>
            </a:extLst>
          </p:cNvPr>
          <p:cNvSpPr/>
          <p:nvPr/>
        </p:nvSpPr>
        <p:spPr>
          <a:xfrm>
            <a:off x="7848600" y="1905000"/>
            <a:ext cx="11430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5">
            <a:extLst>
              <a:ext uri="{FF2B5EF4-FFF2-40B4-BE49-F238E27FC236}">
                <a16:creationId xmlns:a16="http://schemas.microsoft.com/office/drawing/2014/main" id="{3DF273BB-5DC6-4794-BDCF-27F5736B1F6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304800"/>
            <a:ext cx="4343400" cy="6400800"/>
          </a:xfrm>
          <a:solidFill>
            <a:srgbClr val="FFFFCC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Some axons within lateral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lemniscus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terminate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in small </a:t>
            </a:r>
            <a:r>
              <a:rPr lang="en-US" sz="24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nucleus of the lateral </a:t>
            </a:r>
            <a:r>
              <a:rPr lang="en-US" sz="24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lemniscus</a:t>
            </a:r>
            <a:r>
              <a:rPr lang="en-US" sz="24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(5)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The inferior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colliculi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project to </a:t>
            </a:r>
            <a:r>
              <a:rPr lang="en-US" sz="24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medial </a:t>
            </a:r>
            <a:r>
              <a:rPr lang="en-US" sz="24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geniculate</a:t>
            </a:r>
            <a:r>
              <a:rPr lang="en-US" sz="24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nuclei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(4</a:t>
            </a:r>
            <a:r>
              <a:rPr lang="en-US" sz="2400" b="1" baseline="300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4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order </a:t>
            </a:r>
            <a:r>
              <a:rPr lang="en-US" sz="2400" b="1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neurones</a:t>
            </a:r>
            <a:r>
              <a:rPr lang="en-US" sz="24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of </a:t>
            </a:r>
            <a:r>
              <a:rPr lang="en-US" sz="2400" b="1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thalamus 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(6)</a:t>
            </a:r>
            <a:endParaRPr lang="en-US" sz="1800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The axons originating from the medial geniculate nucleus (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auditory radiation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) pass through 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sublenticular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part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of the 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internal capsule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to the </a:t>
            </a:r>
            <a:r>
              <a:rPr lang="en-US" sz="24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primary auditory cortex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Brodmann’s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areas 41, 42) 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located in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the dorsal surface of the </a:t>
            </a:r>
            <a:r>
              <a:rPr lang="en-US" sz="24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superior temporal </a:t>
            </a:r>
            <a:r>
              <a:rPr lang="en-US" sz="24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gyrus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Heschl’s</a:t>
            </a:r>
            <a:r>
              <a:rPr lang="en-US" sz="24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gyrus</a:t>
            </a:r>
            <a:r>
              <a:rPr lang="en-US" sz="2400" b="1" dirty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(7)</a:t>
            </a:r>
            <a:endParaRPr lang="en-US" sz="1800" b="1" dirty="0">
              <a:solidFill>
                <a:schemeClr val="hlink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en-US" sz="2400" dirty="0">
              <a:latin typeface="Franklin Gothic Medium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400" dirty="0"/>
          </a:p>
        </p:txBody>
      </p:sp>
      <p:graphicFrame>
        <p:nvGraphicFramePr>
          <p:cNvPr id="15363" name="Object 2">
            <a:extLst>
              <a:ext uri="{FF2B5EF4-FFF2-40B4-BE49-F238E27FC236}">
                <a16:creationId xmlns:a16="http://schemas.microsoft.com/office/drawing/2014/main" id="{763AE7BE-449F-4C63-AB43-3FE25F94088F}"/>
              </a:ext>
            </a:extLst>
          </p:cNvPr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4343400" y="381000"/>
          <a:ext cx="45720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2" name="Photo Editor Photo" r:id="rId3" imgW="13523810" imgH="11260122" progId="MSPhotoEd.3">
                  <p:embed/>
                </p:oleObj>
              </mc:Choice>
              <mc:Fallback>
                <p:oleObj name="Photo Editor Photo" r:id="rId3" imgW="13523810" imgH="1126012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849" r="1888" b="6232"/>
                      <a:stretch>
                        <a:fillRect/>
                      </a:stretch>
                    </p:blipFill>
                    <p:spPr bwMode="auto">
                      <a:xfrm>
                        <a:off x="4343400" y="381000"/>
                        <a:ext cx="4572000" cy="5715000"/>
                      </a:xfrm>
                      <a:prstGeom prst="rect">
                        <a:avLst/>
                      </a:prstGeom>
                      <a:noFill/>
                      <a:ln w="19050" cmpd="sng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Rectangle 3">
            <a:extLst>
              <a:ext uri="{FF2B5EF4-FFF2-40B4-BE49-F238E27FC236}">
                <a16:creationId xmlns:a16="http://schemas.microsoft.com/office/drawing/2014/main" id="{CA32F382-5180-401D-AF00-65E2BF166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733800"/>
            <a:ext cx="30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en-US" altLang="en-US" sz="1400" b="1">
              <a:latin typeface="Arial" panose="020B0604020202020204" pitchFamily="34" charset="0"/>
            </a:endParaRP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C8FE1F3A-7489-4CB4-B883-328234DD5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3733800"/>
            <a:ext cx="228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5</a:t>
            </a:r>
            <a:endParaRPr lang="en-US" altLang="en-US" sz="1400" b="1">
              <a:latin typeface="Arial" panose="020B0604020202020204" pitchFamily="34" charset="0"/>
            </a:endParaRPr>
          </a:p>
        </p:txBody>
      </p:sp>
      <p:sp>
        <p:nvSpPr>
          <p:cNvPr id="15366" name="Rectangle 5">
            <a:extLst>
              <a:ext uri="{FF2B5EF4-FFF2-40B4-BE49-F238E27FC236}">
                <a16:creationId xmlns:a16="http://schemas.microsoft.com/office/drawing/2014/main" id="{3634C18F-91F0-45BB-8CAC-DD4CC998F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3886200"/>
            <a:ext cx="131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en-US" altLang="en-US" sz="1400" b="1">
              <a:latin typeface="Arial" panose="020B0604020202020204" pitchFamily="34" charset="0"/>
            </a:endParaRPr>
          </a:p>
        </p:txBody>
      </p:sp>
      <p:sp>
        <p:nvSpPr>
          <p:cNvPr id="15367" name="Rectangle 6">
            <a:extLst>
              <a:ext uri="{FF2B5EF4-FFF2-40B4-BE49-F238E27FC236}">
                <a16:creationId xmlns:a16="http://schemas.microsoft.com/office/drawing/2014/main" id="{CDE288DA-9657-4CB1-A40B-9CD35EC18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1676400"/>
            <a:ext cx="38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en-US" altLang="en-US" sz="1400" b="1">
              <a:latin typeface="Arial" panose="020B0604020202020204" pitchFamily="34" charset="0"/>
            </a:endParaRPr>
          </a:p>
        </p:txBody>
      </p:sp>
      <p:sp>
        <p:nvSpPr>
          <p:cNvPr id="15368" name="Rectangle 7">
            <a:extLst>
              <a:ext uri="{FF2B5EF4-FFF2-40B4-BE49-F238E27FC236}">
                <a16:creationId xmlns:a16="http://schemas.microsoft.com/office/drawing/2014/main" id="{B5CAA31F-EAE0-4C27-B9BF-19D5F9694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6764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  <a:endParaRPr lang="en-US" altLang="en-US" sz="1400" b="1">
              <a:latin typeface="Arial" panose="020B0604020202020204" pitchFamily="34" charset="0"/>
            </a:endParaRPr>
          </a:p>
        </p:txBody>
      </p:sp>
      <p:sp>
        <p:nvSpPr>
          <p:cNvPr id="15369" name="Rectangle 8">
            <a:extLst>
              <a:ext uri="{FF2B5EF4-FFF2-40B4-BE49-F238E27FC236}">
                <a16:creationId xmlns:a16="http://schemas.microsoft.com/office/drawing/2014/main" id="{E0464B2C-4118-4829-9193-9DE647D5F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066800"/>
            <a:ext cx="228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en-US" altLang="en-US" sz="1400" b="1">
              <a:latin typeface="Arial" panose="020B0604020202020204" pitchFamily="34" charset="0"/>
            </a:endParaRPr>
          </a:p>
        </p:txBody>
      </p:sp>
      <p:sp>
        <p:nvSpPr>
          <p:cNvPr id="15370" name="Rectangle 9">
            <a:extLst>
              <a:ext uri="{FF2B5EF4-FFF2-40B4-BE49-F238E27FC236}">
                <a16:creationId xmlns:a16="http://schemas.microsoft.com/office/drawing/2014/main" id="{D6C9AA2C-895D-42DF-BDCE-3CA12939C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10668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  <a:endParaRPr lang="en-US" altLang="en-US" sz="1400" b="1">
              <a:latin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7E4ED06-146C-4F48-9716-D4E161BC52B6}"/>
              </a:ext>
            </a:extLst>
          </p:cNvPr>
          <p:cNvSpPr/>
          <p:nvPr/>
        </p:nvSpPr>
        <p:spPr>
          <a:xfrm>
            <a:off x="5791200" y="457200"/>
            <a:ext cx="9906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2" name="Rectangle 5">
            <a:extLst>
              <a:ext uri="{FF2B5EF4-FFF2-40B4-BE49-F238E27FC236}">
                <a16:creationId xmlns:a16="http://schemas.microsoft.com/office/drawing/2014/main" id="{ABAB3CB3-AA8A-43CB-B754-AFBFE1EDD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9624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en-US" altLang="en-US" sz="1400" b="1">
              <a:latin typeface="Arial" panose="020B0604020202020204" pitchFamily="34" charset="0"/>
            </a:endParaRPr>
          </a:p>
        </p:txBody>
      </p:sp>
      <p:sp>
        <p:nvSpPr>
          <p:cNvPr id="15373" name="Rectangle 5">
            <a:extLst>
              <a:ext uri="{FF2B5EF4-FFF2-40B4-BE49-F238E27FC236}">
                <a16:creationId xmlns:a16="http://schemas.microsoft.com/office/drawing/2014/main" id="{C9574DEB-2FD4-4730-8176-3BA6B010F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49530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n-US" altLang="en-US" sz="1400" b="1">
              <a:latin typeface="Arial" panose="020B0604020202020204" pitchFamily="34" charset="0"/>
            </a:endParaRPr>
          </a:p>
        </p:txBody>
      </p:sp>
      <p:sp>
        <p:nvSpPr>
          <p:cNvPr id="15374" name="Rectangle 5">
            <a:extLst>
              <a:ext uri="{FF2B5EF4-FFF2-40B4-BE49-F238E27FC236}">
                <a16:creationId xmlns:a16="http://schemas.microsoft.com/office/drawing/2014/main" id="{13516D75-45E7-4A2D-9B10-B02B2FCF35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9530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n-US" altLang="en-US" sz="1400" b="1">
              <a:latin typeface="Arial" panose="020B0604020202020204" pitchFamily="34" charset="0"/>
            </a:endParaRPr>
          </a:p>
        </p:txBody>
      </p:sp>
      <p:sp>
        <p:nvSpPr>
          <p:cNvPr id="15375" name="Rectangle 5">
            <a:extLst>
              <a:ext uri="{FF2B5EF4-FFF2-40B4-BE49-F238E27FC236}">
                <a16:creationId xmlns:a16="http://schemas.microsoft.com/office/drawing/2014/main" id="{96870F16-20A0-459B-AF60-60924E1B5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38800"/>
            <a:ext cx="15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endParaRPr lang="en-US" altLang="en-US" sz="1400" b="1">
              <a:latin typeface="Arial" panose="020B0604020202020204" pitchFamily="34" charset="0"/>
            </a:endParaRPr>
          </a:p>
        </p:txBody>
      </p:sp>
      <p:sp>
        <p:nvSpPr>
          <p:cNvPr id="15376" name="Rectangle 5">
            <a:extLst>
              <a:ext uri="{FF2B5EF4-FFF2-40B4-BE49-F238E27FC236}">
                <a16:creationId xmlns:a16="http://schemas.microsoft.com/office/drawing/2014/main" id="{AB99CC56-A94E-48D4-A0B6-2DEDD9C57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5908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en-US" altLang="en-US" sz="1400" b="1">
              <a:latin typeface="Arial" panose="020B0604020202020204" pitchFamily="34" charset="0"/>
            </a:endParaRPr>
          </a:p>
        </p:txBody>
      </p:sp>
      <p:sp>
        <p:nvSpPr>
          <p:cNvPr id="15377" name="Rectangle 5">
            <a:extLst>
              <a:ext uri="{FF2B5EF4-FFF2-40B4-BE49-F238E27FC236}">
                <a16:creationId xmlns:a16="http://schemas.microsoft.com/office/drawing/2014/main" id="{B9921804-A49C-4C67-8C7B-FC475399A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587625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en-US" altLang="en-US" sz="1400" b="1">
              <a:latin typeface="Arial" panose="020B0604020202020204" pitchFamily="34" charset="0"/>
            </a:endParaRPr>
          </a:p>
        </p:txBody>
      </p:sp>
      <p:sp>
        <p:nvSpPr>
          <p:cNvPr id="15378" name="TextBox 18">
            <a:extLst>
              <a:ext uri="{FF2B5EF4-FFF2-40B4-BE49-F238E27FC236}">
                <a16:creationId xmlns:a16="http://schemas.microsoft.com/office/drawing/2014/main" id="{3A378E80-1E1B-4BFF-B2A6-F15533368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143000"/>
            <a:ext cx="1752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Arial" panose="020B0604020202020204" pitchFamily="34" charset="0"/>
              </a:rPr>
              <a:t>Auditory radiation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1F839CD-817C-4514-8C39-01A1320B171B}"/>
              </a:ext>
            </a:extLst>
          </p:cNvPr>
          <p:cNvCxnSpPr>
            <a:stCxn id="15378" idx="1"/>
          </p:cNvCxnSpPr>
          <p:nvPr/>
        </p:nvCxnSpPr>
        <p:spPr>
          <a:xfrm rot="10800000" flipV="1">
            <a:off x="4953000" y="1296988"/>
            <a:ext cx="533400" cy="22701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757E6D2-6474-4538-A194-46949B36797C}"/>
              </a:ext>
            </a:extLst>
          </p:cNvPr>
          <p:cNvCxnSpPr/>
          <p:nvPr/>
        </p:nvCxnSpPr>
        <p:spPr>
          <a:xfrm>
            <a:off x="7162800" y="1295400"/>
            <a:ext cx="609600" cy="15240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81" name="Title 2">
            <a:extLst>
              <a:ext uri="{FF2B5EF4-FFF2-40B4-BE49-F238E27FC236}">
                <a16:creationId xmlns:a16="http://schemas.microsoft.com/office/drawing/2014/main" id="{D009DD4F-DB61-4C91-8CC0-24C0D36E8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0" y="0"/>
            <a:ext cx="4572000" cy="457200"/>
          </a:xfrm>
          <a:solidFill>
            <a:srgbClr val="FF99FF"/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 b="1"/>
              <a:t>AUDITORY PATHWAY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>
            <a:extLst>
              <a:ext uri="{FF2B5EF4-FFF2-40B4-BE49-F238E27FC236}">
                <a16:creationId xmlns:a16="http://schemas.microsoft.com/office/drawing/2014/main" id="{0174A8EF-25F9-49B6-89AB-B0E8BA391AA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304800"/>
            <a:ext cx="3733800" cy="6096000"/>
          </a:xfrm>
          <a:solidFill>
            <a:srgbClr val="FFFFCC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sz="2800" b="1" dirty="0">
                <a:latin typeface="Franklin Gothic Medium" pitchFamily="34" charset="0"/>
              </a:rPr>
              <a:t>The region </a:t>
            </a:r>
            <a:r>
              <a:rPr lang="en-US" sz="2800" b="1" u="sng" dirty="0">
                <a:latin typeface="Franklin Gothic Medium" pitchFamily="34" charset="0"/>
              </a:rPr>
              <a:t>surrounding</a:t>
            </a:r>
            <a:r>
              <a:rPr lang="en-US" sz="2800" b="1" dirty="0">
                <a:latin typeface="Franklin Gothic Medium" pitchFamily="34" charset="0"/>
              </a:rPr>
              <a:t> the </a:t>
            </a:r>
            <a:r>
              <a:rPr lang="en-US" sz="2800" b="1" dirty="0">
                <a:solidFill>
                  <a:srgbClr val="FF0000"/>
                </a:solidFill>
                <a:latin typeface="Franklin Gothic Medium" pitchFamily="34" charset="0"/>
              </a:rPr>
              <a:t>primary auditory cortex </a:t>
            </a:r>
            <a:r>
              <a:rPr lang="en-US" sz="2800" b="1" dirty="0">
                <a:latin typeface="Franklin Gothic Medium" pitchFamily="34" charset="0"/>
              </a:rPr>
              <a:t>is known as the </a:t>
            </a:r>
            <a:r>
              <a:rPr lang="en-US" sz="2800" b="1" dirty="0">
                <a:solidFill>
                  <a:schemeClr val="hlink"/>
                </a:solidFill>
                <a:latin typeface="Franklin Gothic Medium" pitchFamily="34" charset="0"/>
              </a:rPr>
              <a:t>auditory association cortex</a:t>
            </a:r>
            <a:r>
              <a:rPr lang="en-US" sz="2800" b="1" dirty="0">
                <a:latin typeface="Franklin Gothic Medium" pitchFamily="34" charset="0"/>
              </a:rPr>
              <a:t> or </a:t>
            </a:r>
            <a:r>
              <a:rPr lang="en-US" sz="2800" b="1" dirty="0" err="1">
                <a:solidFill>
                  <a:schemeClr val="hlink"/>
                </a:solidFill>
                <a:latin typeface="Franklin Gothic Medium" pitchFamily="34" charset="0"/>
              </a:rPr>
              <a:t>Wernick’s</a:t>
            </a:r>
            <a:r>
              <a:rPr lang="en-US" sz="2800" b="1" dirty="0">
                <a:solidFill>
                  <a:schemeClr val="hlink"/>
                </a:solidFill>
                <a:latin typeface="Franklin Gothic Medium" pitchFamily="34" charset="0"/>
              </a:rPr>
              <a:t> area </a:t>
            </a:r>
            <a:r>
              <a:rPr lang="en-US" sz="2800" b="1" dirty="0">
                <a:solidFill>
                  <a:srgbClr val="FF0000"/>
                </a:solidFill>
                <a:latin typeface="Franklin Gothic Medium" pitchFamily="34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Franklin Gothic Medium" pitchFamily="34" charset="0"/>
              </a:rPr>
              <a:t>Brodmann’s</a:t>
            </a:r>
            <a:r>
              <a:rPr lang="en-US" sz="2400" b="1" dirty="0">
                <a:solidFill>
                  <a:srgbClr val="FF0000"/>
                </a:solidFill>
                <a:latin typeface="Franklin Gothic Medium" pitchFamily="34" charset="0"/>
              </a:rPr>
              <a:t> areas 22)</a:t>
            </a:r>
            <a:endParaRPr lang="en-US" sz="2800" b="1" dirty="0">
              <a:solidFill>
                <a:srgbClr val="FF0000"/>
              </a:solidFill>
              <a:latin typeface="Franklin Gothic Medium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800" b="1" u="sng" dirty="0" err="1">
                <a:latin typeface="Franklin Gothic Medium" pitchFamily="34" charset="0"/>
              </a:rPr>
              <a:t>Wernick’s</a:t>
            </a:r>
            <a:r>
              <a:rPr lang="en-US" sz="2800" b="1" u="sng" dirty="0">
                <a:latin typeface="Franklin Gothic Medium" pitchFamily="34" charset="0"/>
              </a:rPr>
              <a:t> area </a:t>
            </a:r>
            <a:r>
              <a:rPr lang="en-US" sz="2800" b="1" dirty="0">
                <a:latin typeface="Franklin Gothic Medium" pitchFamily="34" charset="0"/>
              </a:rPr>
              <a:t>is related to </a:t>
            </a:r>
            <a:r>
              <a:rPr lang="en-US" sz="2800" b="1" u="sng" dirty="0">
                <a:latin typeface="Franklin Gothic Medium" pitchFamily="34" charset="0"/>
              </a:rPr>
              <a:t>recognition </a:t>
            </a:r>
            <a:r>
              <a:rPr lang="en-US" sz="2800" b="1" dirty="0">
                <a:latin typeface="Franklin Gothic Medium" pitchFamily="34" charset="0"/>
              </a:rPr>
              <a:t>and processing of language by the brain</a:t>
            </a:r>
          </a:p>
        </p:txBody>
      </p:sp>
      <p:graphicFrame>
        <p:nvGraphicFramePr>
          <p:cNvPr id="16387" name="Object 2">
            <a:extLst>
              <a:ext uri="{FF2B5EF4-FFF2-40B4-BE49-F238E27FC236}">
                <a16:creationId xmlns:a16="http://schemas.microsoft.com/office/drawing/2014/main" id="{45F26EF9-1168-4774-A030-A60559E9ECCF}"/>
              </a:ext>
            </a:extLst>
          </p:cNvPr>
          <p:cNvGraphicFramePr>
            <a:graphicFrameLocks noChangeAspect="1"/>
          </p:cNvGraphicFramePr>
          <p:nvPr>
            <p:ph type="clipArt" sz="half" idx="2"/>
          </p:nvPr>
        </p:nvGraphicFramePr>
        <p:xfrm>
          <a:off x="4051300" y="1828800"/>
          <a:ext cx="4864100" cy="333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Photo Editor Photo" r:id="rId3" imgW="11488754" imgH="7602011" progId="MSPhotoEd.3">
                  <p:embed/>
                </p:oleObj>
              </mc:Choice>
              <mc:Fallback>
                <p:oleObj name="Photo Editor Photo" r:id="rId3" imgW="11488754" imgH="7602011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773" t="2377" r="1888"/>
                      <a:stretch>
                        <a:fillRect/>
                      </a:stretch>
                    </p:blipFill>
                    <p:spPr bwMode="auto">
                      <a:xfrm>
                        <a:off x="4051300" y="1828800"/>
                        <a:ext cx="4864100" cy="3330575"/>
                      </a:xfrm>
                      <a:prstGeom prst="rect">
                        <a:avLst/>
                      </a:prstGeom>
                      <a:noFill/>
                      <a:ln w="28575" cmpd="sng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Title 2">
            <a:extLst>
              <a:ext uri="{FF2B5EF4-FFF2-40B4-BE49-F238E27FC236}">
                <a16:creationId xmlns:a16="http://schemas.microsoft.com/office/drawing/2014/main" id="{E4E06000-B3B8-4A61-ACEA-F7412D15F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685800"/>
            <a:ext cx="4876800" cy="990600"/>
          </a:xfrm>
          <a:solidFill>
            <a:srgbClr val="FF99FF"/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 b="1"/>
              <a:t>AUDITORY PATHWAY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>
            <a:extLst>
              <a:ext uri="{FF2B5EF4-FFF2-40B4-BE49-F238E27FC236}">
                <a16:creationId xmlns:a16="http://schemas.microsoft.com/office/drawing/2014/main" id="{EBA33685-FDAB-484B-B9CE-5F6CEF2F096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838200"/>
            <a:ext cx="4267200" cy="6019800"/>
          </a:xfrm>
          <a:solidFill>
            <a:srgbClr val="CCFFFF"/>
          </a:solidFill>
          <a:ln>
            <a:solidFill>
              <a:srgbClr val="FF0000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sz="1800" b="1" dirty="0">
                <a:solidFill>
                  <a:schemeClr val="hlink"/>
                </a:solidFill>
                <a:latin typeface="Franklin Gothic Medium" pitchFamily="34" charset="0"/>
              </a:rPr>
              <a:t>Superior </a:t>
            </a:r>
            <a:r>
              <a:rPr lang="en-US" altLang="en-US" sz="1800" b="1" dirty="0" err="1">
                <a:solidFill>
                  <a:schemeClr val="hlink"/>
                </a:solidFill>
                <a:latin typeface="Franklin Gothic Medium" pitchFamily="34" charset="0"/>
              </a:rPr>
              <a:t>olivary</a:t>
            </a:r>
            <a:r>
              <a:rPr lang="en-US" altLang="en-US" sz="1800" b="1" dirty="0">
                <a:solidFill>
                  <a:schemeClr val="hlink"/>
                </a:solidFill>
                <a:latin typeface="Franklin Gothic Medium" pitchFamily="34" charset="0"/>
              </a:rPr>
              <a:t> nucleus</a:t>
            </a:r>
            <a:r>
              <a:rPr lang="en-US" altLang="en-US" sz="1800" b="1" dirty="0">
                <a:latin typeface="Franklin Gothic Medium" pitchFamily="34" charset="0"/>
              </a:rPr>
              <a:t> </a:t>
            </a:r>
            <a:r>
              <a:rPr lang="en-US" altLang="en-US" sz="1800" dirty="0">
                <a:latin typeface="Franklin Gothic Medium" pitchFamily="34" charset="0"/>
              </a:rPr>
              <a:t>sends </a:t>
            </a:r>
            <a:r>
              <a:rPr lang="en-US" altLang="en-US" sz="1800" u="sng" dirty="0" err="1">
                <a:latin typeface="Franklin Gothic Medium" pitchFamily="34" charset="0"/>
              </a:rPr>
              <a:t>olivocochlear</a:t>
            </a:r>
            <a:r>
              <a:rPr lang="en-US" altLang="en-US" sz="1800" u="sng" dirty="0">
                <a:latin typeface="Franklin Gothic Medium" pitchFamily="34" charset="0"/>
              </a:rPr>
              <a:t> fibers to </a:t>
            </a:r>
            <a:r>
              <a:rPr lang="en-US" altLang="en-US" sz="1800" dirty="0">
                <a:solidFill>
                  <a:srgbClr val="FF0000"/>
                </a:solidFill>
                <a:latin typeface="Franklin Gothic Medium" pitchFamily="34" charset="0"/>
              </a:rPr>
              <a:t>end</a:t>
            </a:r>
            <a:r>
              <a:rPr lang="en-US" altLang="en-US" sz="1800" dirty="0">
                <a:latin typeface="Franklin Gothic Medium" pitchFamily="34" charset="0"/>
              </a:rPr>
              <a:t> in </a:t>
            </a:r>
            <a:r>
              <a:rPr lang="en-US" altLang="en-US" sz="1800" u="sng" dirty="0">
                <a:latin typeface="Franklin Gothic Medium" pitchFamily="34" charset="0"/>
              </a:rPr>
              <a:t>organ of </a:t>
            </a:r>
            <a:r>
              <a:rPr lang="en-US" altLang="en-US" sz="1800" u="sng" dirty="0" err="1">
                <a:latin typeface="Franklin Gothic Medium" pitchFamily="34" charset="0"/>
              </a:rPr>
              <a:t>Corti</a:t>
            </a:r>
            <a:r>
              <a:rPr lang="en-US" altLang="en-US" sz="1800" u="sng" dirty="0">
                <a:latin typeface="Franklin Gothic Medium" pitchFamily="34" charset="0"/>
              </a:rPr>
              <a:t> </a:t>
            </a:r>
            <a:r>
              <a:rPr lang="en-US" altLang="en-US" sz="1800" dirty="0">
                <a:latin typeface="Franklin Gothic Medium" pitchFamily="34" charset="0"/>
              </a:rPr>
              <a:t>through the </a:t>
            </a:r>
            <a:r>
              <a:rPr lang="en-US" altLang="en-US" sz="1800" dirty="0" err="1">
                <a:latin typeface="Franklin Gothic Medium" pitchFamily="34" charset="0"/>
              </a:rPr>
              <a:t>vestibulocochlear</a:t>
            </a:r>
            <a:r>
              <a:rPr lang="en-US" altLang="en-US" sz="1800" dirty="0">
                <a:latin typeface="Franklin Gothic Medium" pitchFamily="34" charset="0"/>
              </a:rPr>
              <a:t> nerve. These fibers are </a:t>
            </a:r>
            <a:r>
              <a:rPr lang="en-US" altLang="en-US" sz="1800" u="sng" dirty="0">
                <a:latin typeface="Franklin Gothic Medium" pitchFamily="34" charset="0"/>
              </a:rPr>
              <a:t>inhibitory</a:t>
            </a:r>
            <a:r>
              <a:rPr lang="en-US" altLang="en-US" sz="1800" dirty="0">
                <a:latin typeface="Franklin Gothic Medium" pitchFamily="34" charset="0"/>
              </a:rPr>
              <a:t> in </a:t>
            </a:r>
            <a:r>
              <a:rPr lang="en-US" altLang="en-US" sz="1800" u="sng" dirty="0">
                <a:latin typeface="Franklin Gothic Medium" pitchFamily="34" charset="0"/>
              </a:rPr>
              <a:t>function</a:t>
            </a:r>
            <a:r>
              <a:rPr lang="en-US" altLang="en-US" sz="1800" dirty="0">
                <a:latin typeface="Franklin Gothic Medium" pitchFamily="34" charset="0"/>
              </a:rPr>
              <a:t> and </a:t>
            </a:r>
            <a:r>
              <a:rPr lang="en-US" altLang="en-US" sz="1800" b="1" u="sng" dirty="0">
                <a:solidFill>
                  <a:srgbClr val="FF0000"/>
                </a:solidFill>
                <a:latin typeface="Franklin Gothic Medium" pitchFamily="34" charset="0"/>
              </a:rPr>
              <a:t>serve to modulate transmission </a:t>
            </a:r>
            <a:r>
              <a:rPr lang="en-US" sz="1800" b="1" u="sng" dirty="0">
                <a:solidFill>
                  <a:srgbClr val="FF0000"/>
                </a:solidFill>
              </a:rPr>
              <a:t>of sound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altLang="en-US" sz="1800" b="1" dirty="0">
                <a:latin typeface="Franklin Gothic Medium" pitchFamily="34" charset="0"/>
              </a:rPr>
              <a:t>to the cochlear nerve.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sz="1800" b="1" dirty="0">
                <a:solidFill>
                  <a:schemeClr val="hlink"/>
                </a:solidFill>
                <a:latin typeface="Franklin Gothic Medium" pitchFamily="34" charset="0"/>
              </a:rPr>
              <a:t>Superior </a:t>
            </a:r>
            <a:r>
              <a:rPr lang="en-US" altLang="en-US" sz="1800" b="1" dirty="0" err="1">
                <a:solidFill>
                  <a:schemeClr val="hlink"/>
                </a:solidFill>
                <a:latin typeface="Franklin Gothic Medium" pitchFamily="34" charset="0"/>
              </a:rPr>
              <a:t>olivary</a:t>
            </a:r>
            <a:r>
              <a:rPr lang="en-US" altLang="en-US" sz="1800" b="1" dirty="0">
                <a:solidFill>
                  <a:schemeClr val="hlink"/>
                </a:solidFill>
                <a:latin typeface="Franklin Gothic Medium" pitchFamily="34" charset="0"/>
              </a:rPr>
              <a:t> nucleus &amp; the nucleus of the lateral </a:t>
            </a:r>
            <a:r>
              <a:rPr lang="en-US" altLang="en-US" sz="1800" b="1" dirty="0" err="1">
                <a:solidFill>
                  <a:schemeClr val="hlink"/>
                </a:solidFill>
                <a:latin typeface="Franklin Gothic Medium" pitchFamily="34" charset="0"/>
              </a:rPr>
              <a:t>lemniscus</a:t>
            </a:r>
            <a:r>
              <a:rPr lang="en-US" altLang="en-US" sz="1800" b="1" dirty="0">
                <a:solidFill>
                  <a:schemeClr val="hlink"/>
                </a:solidFill>
                <a:latin typeface="Franklin Gothic Medium" pitchFamily="34" charset="0"/>
              </a:rPr>
              <a:t> </a:t>
            </a:r>
            <a:r>
              <a:rPr lang="en-US" altLang="en-US" sz="1800" dirty="0">
                <a:latin typeface="Franklin Gothic Medium" pitchFamily="34" charset="0"/>
              </a:rPr>
              <a:t>establish </a:t>
            </a:r>
            <a:r>
              <a:rPr lang="en-US" altLang="en-US" sz="1800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reflex connections</a:t>
            </a:r>
            <a:r>
              <a:rPr lang="en-US" altLang="en-US" sz="18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 </a:t>
            </a:r>
            <a:r>
              <a:rPr lang="en-US" altLang="en-US" sz="1800" dirty="0">
                <a:latin typeface="Franklin Gothic Medium" pitchFamily="34" charset="0"/>
              </a:rPr>
              <a:t>with </a:t>
            </a:r>
            <a:r>
              <a:rPr lang="en-US" altLang="en-US" sz="1800" b="1" dirty="0">
                <a:latin typeface="Franklin Gothic Medium" pitchFamily="34" charset="0"/>
              </a:rPr>
              <a:t>motor neurons </a:t>
            </a:r>
            <a:r>
              <a:rPr lang="en-US" altLang="en-US" sz="1800" dirty="0">
                <a:latin typeface="Franklin Gothic Medium" pitchFamily="34" charset="0"/>
              </a:rPr>
              <a:t>of </a:t>
            </a:r>
            <a:r>
              <a:rPr lang="en-US" altLang="en-US" sz="1800" b="1" u="sng" dirty="0">
                <a:solidFill>
                  <a:srgbClr val="FF0000"/>
                </a:solidFill>
                <a:latin typeface="Franklin Gothic Medium" pitchFamily="34" charset="0"/>
              </a:rPr>
              <a:t>trigeminal</a:t>
            </a:r>
            <a:r>
              <a:rPr lang="en-US" altLang="en-US" sz="1800" dirty="0">
                <a:solidFill>
                  <a:srgbClr val="FF0000"/>
                </a:solidFill>
                <a:latin typeface="Franklin Gothic Medium" pitchFamily="34" charset="0"/>
              </a:rPr>
              <a:t> </a:t>
            </a:r>
            <a:r>
              <a:rPr lang="en-US" altLang="en-US" sz="1800" dirty="0">
                <a:latin typeface="Franklin Gothic Medium" pitchFamily="34" charset="0"/>
              </a:rPr>
              <a:t>and </a:t>
            </a:r>
            <a:r>
              <a:rPr lang="en-US" altLang="en-US" sz="1800" b="1" u="sng" dirty="0">
                <a:solidFill>
                  <a:srgbClr val="FF0000"/>
                </a:solidFill>
                <a:latin typeface="Franklin Gothic Medium" pitchFamily="34" charset="0"/>
              </a:rPr>
              <a:t>facial motor nuclei </a:t>
            </a:r>
            <a:r>
              <a:rPr lang="en-US" altLang="en-US" sz="1800" dirty="0">
                <a:latin typeface="Franklin Gothic Medium" pitchFamily="34" charset="0"/>
              </a:rPr>
              <a:t>mediating </a:t>
            </a:r>
            <a:r>
              <a:rPr lang="en-US" altLang="en-US" sz="1800" u="sng" dirty="0">
                <a:latin typeface="Franklin Gothic Medium" pitchFamily="34" charset="0"/>
              </a:rPr>
              <a:t>contraction</a:t>
            </a:r>
            <a:r>
              <a:rPr lang="en-US" altLang="en-US" sz="1800" dirty="0">
                <a:latin typeface="Franklin Gothic Medium" pitchFamily="34" charset="0"/>
              </a:rPr>
              <a:t> of </a:t>
            </a:r>
            <a:r>
              <a:rPr lang="en-US" altLang="en-US" sz="1800" dirty="0">
                <a:solidFill>
                  <a:srgbClr val="FF0000"/>
                </a:solidFill>
                <a:latin typeface="Franklin Gothic Medium" pitchFamily="34" charset="0"/>
              </a:rPr>
              <a:t>tensor tympani </a:t>
            </a:r>
            <a:r>
              <a:rPr lang="en-US" altLang="en-US" sz="1800" dirty="0">
                <a:latin typeface="Franklin Gothic Medium" pitchFamily="34" charset="0"/>
              </a:rPr>
              <a:t>and </a:t>
            </a:r>
            <a:r>
              <a:rPr lang="en-US" altLang="en-US" sz="1800" dirty="0" err="1">
                <a:solidFill>
                  <a:srgbClr val="FF0000"/>
                </a:solidFill>
                <a:latin typeface="Franklin Gothic Medium" pitchFamily="34" charset="0"/>
              </a:rPr>
              <a:t>stapedius</a:t>
            </a:r>
            <a:r>
              <a:rPr lang="en-US" altLang="en-US" sz="1800" dirty="0">
                <a:solidFill>
                  <a:srgbClr val="FF0000"/>
                </a:solidFill>
                <a:latin typeface="Franklin Gothic Medium" pitchFamily="34" charset="0"/>
              </a:rPr>
              <a:t> </a:t>
            </a:r>
            <a:r>
              <a:rPr lang="en-US" altLang="en-US" sz="1800" dirty="0">
                <a:latin typeface="Franklin Gothic Medium" pitchFamily="34" charset="0"/>
              </a:rPr>
              <a:t>muscles as </a:t>
            </a:r>
            <a:r>
              <a:rPr lang="en-US" sz="1800" dirty="0"/>
              <a:t>They </a:t>
            </a:r>
            <a:r>
              <a:rPr lang="en-US" sz="1800" b="1" u="sng" dirty="0"/>
              <a:t>reduce the amount of sound</a:t>
            </a:r>
            <a:r>
              <a:rPr lang="en-US" sz="1800" b="1" dirty="0"/>
              <a:t> </a:t>
            </a:r>
            <a:r>
              <a:rPr lang="en-US" sz="1800" dirty="0"/>
              <a:t>that gets </a:t>
            </a:r>
            <a:r>
              <a:rPr lang="en-US" sz="1800" b="1" dirty="0"/>
              <a:t>into the inner ear </a:t>
            </a:r>
            <a:r>
              <a:rPr lang="en-US" altLang="en-US" sz="1800" u="sng" dirty="0">
                <a:latin typeface="Franklin Gothic Medium" pitchFamily="34" charset="0"/>
              </a:rPr>
              <a:t>in response to loud noise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sz="1800" b="1" dirty="0">
                <a:solidFill>
                  <a:schemeClr val="hlink"/>
                </a:solidFill>
                <a:latin typeface="Franklin Gothic Medium" pitchFamily="34" charset="0"/>
              </a:rPr>
              <a:t>Inferior colliculi </a:t>
            </a:r>
            <a:r>
              <a:rPr lang="en-US" altLang="en-US" sz="1800" dirty="0">
                <a:latin typeface="Franklin Gothic Medium" pitchFamily="34" charset="0"/>
              </a:rPr>
              <a:t>establish </a:t>
            </a:r>
            <a:r>
              <a:rPr lang="en-US" altLang="en-US" sz="1800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reflex connections </a:t>
            </a:r>
            <a:r>
              <a:rPr lang="en-US" altLang="en-US" sz="1800" dirty="0">
                <a:latin typeface="Franklin Gothic Medium" pitchFamily="34" charset="0"/>
              </a:rPr>
              <a:t>with </a:t>
            </a:r>
            <a:r>
              <a:rPr lang="en-US" altLang="en-US" sz="1800" b="1" u="sng" dirty="0">
                <a:solidFill>
                  <a:srgbClr val="FF0000"/>
                </a:solidFill>
                <a:latin typeface="Franklin Gothic Medium" pitchFamily="34" charset="0"/>
              </a:rPr>
              <a:t>motor neurons</a:t>
            </a:r>
            <a:r>
              <a:rPr lang="en-US" altLang="en-US" sz="1800" b="1" dirty="0">
                <a:solidFill>
                  <a:srgbClr val="FF0000"/>
                </a:solidFill>
                <a:latin typeface="Franklin Gothic Medium" pitchFamily="34" charset="0"/>
              </a:rPr>
              <a:t> </a:t>
            </a:r>
            <a:r>
              <a:rPr lang="en-US" altLang="en-US" sz="1800" dirty="0">
                <a:latin typeface="Franklin Gothic Medium" pitchFamily="34" charset="0"/>
              </a:rPr>
              <a:t>in the </a:t>
            </a:r>
            <a:r>
              <a:rPr lang="en-US" altLang="en-US" sz="1800" b="1" u="sng" dirty="0">
                <a:solidFill>
                  <a:srgbClr val="FF0000"/>
                </a:solidFill>
                <a:latin typeface="Franklin Gothic Medium" pitchFamily="34" charset="0"/>
              </a:rPr>
              <a:t>cervical spinal segments  </a:t>
            </a:r>
            <a:r>
              <a:rPr lang="en-US" altLang="en-US" sz="1800" dirty="0">
                <a:solidFill>
                  <a:srgbClr val="FF0000"/>
                </a:solidFill>
                <a:latin typeface="Franklin Gothic Medium" pitchFamily="34" charset="0"/>
              </a:rPr>
              <a:t>(via </a:t>
            </a:r>
            <a:r>
              <a:rPr lang="en-US" altLang="en-US" sz="1800" dirty="0" err="1">
                <a:solidFill>
                  <a:srgbClr val="FF0000"/>
                </a:solidFill>
                <a:latin typeface="Franklin Gothic Medium" pitchFamily="34" charset="0"/>
              </a:rPr>
              <a:t>tectospinal</a:t>
            </a:r>
            <a:r>
              <a:rPr lang="en-US" altLang="en-US" sz="1800" dirty="0">
                <a:solidFill>
                  <a:srgbClr val="FF0000"/>
                </a:solidFill>
                <a:latin typeface="Franklin Gothic Medium" pitchFamily="34" charset="0"/>
              </a:rPr>
              <a:t> tract) </a:t>
            </a:r>
            <a:r>
              <a:rPr lang="en-US" altLang="en-US" sz="1800" dirty="0">
                <a:latin typeface="Franklin Gothic Medium" pitchFamily="34" charset="0"/>
              </a:rPr>
              <a:t>for the </a:t>
            </a:r>
            <a:r>
              <a:rPr lang="en-US" altLang="en-US" sz="1800" b="1" u="sng" dirty="0">
                <a:latin typeface="Franklin Gothic Medium" pitchFamily="34" charset="0"/>
              </a:rPr>
              <a:t>movement of head and neck</a:t>
            </a:r>
            <a:r>
              <a:rPr lang="en-US" altLang="en-US" sz="1800" b="1" dirty="0">
                <a:latin typeface="Franklin Gothic Medium" pitchFamily="34" charset="0"/>
              </a:rPr>
              <a:t> </a:t>
            </a:r>
            <a:r>
              <a:rPr lang="en-US" altLang="en-US" sz="1800" dirty="0">
                <a:latin typeface="Franklin Gothic Medium" pitchFamily="34" charset="0"/>
              </a:rPr>
              <a:t>in </a:t>
            </a:r>
            <a:r>
              <a:rPr lang="en-US" altLang="en-US" sz="1800" u="sng" dirty="0">
                <a:latin typeface="Franklin Gothic Medium" pitchFamily="34" charset="0"/>
              </a:rPr>
              <a:t>response to visual stimulation. </a:t>
            </a:r>
          </a:p>
        </p:txBody>
      </p:sp>
      <p:sp>
        <p:nvSpPr>
          <p:cNvPr id="17411" name="TextBox 2">
            <a:extLst>
              <a:ext uri="{FF2B5EF4-FFF2-40B4-BE49-F238E27FC236}">
                <a16:creationId xmlns:a16="http://schemas.microsoft.com/office/drawing/2014/main" id="{8257DEDE-9846-4B8D-93A7-88220E9CB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5791200" cy="523875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" panose="020B0604020202020204" pitchFamily="34" charset="0"/>
              </a:rPr>
              <a:t>Other Functions of some nuclei : </a:t>
            </a:r>
          </a:p>
        </p:txBody>
      </p:sp>
      <p:pic>
        <p:nvPicPr>
          <p:cNvPr id="17412" name="Picture 5" descr="نتيجة بحث الصور عن ‪olivocochlear fibers to end in organ of Corti through the vestibulocochlear nerve.‬‏">
            <a:hlinkClick r:id="rId2"/>
            <a:extLst>
              <a:ext uri="{FF2B5EF4-FFF2-40B4-BE49-F238E27FC236}">
                <a16:creationId xmlns:a16="http://schemas.microsoft.com/office/drawing/2014/main" id="{7CD43FAB-93CD-40B2-A1D7-D1C726767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050"/>
            <a:ext cx="4124325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7" descr="صورة ذات صلة">
            <a:hlinkClick r:id="rId4"/>
            <a:extLst>
              <a:ext uri="{FF2B5EF4-FFF2-40B4-BE49-F238E27FC236}">
                <a16:creationId xmlns:a16="http://schemas.microsoft.com/office/drawing/2014/main" id="{65C94A1B-EC43-43CC-B276-8F836DC0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76600"/>
            <a:ext cx="458152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BAC7015B-0B47-4E88-BE6E-538760F0B64C}"/>
              </a:ext>
            </a:extLst>
          </p:cNvPr>
          <p:cNvSpPr/>
          <p:nvPr/>
        </p:nvSpPr>
        <p:spPr>
          <a:xfrm>
            <a:off x="4038600" y="6019800"/>
            <a:ext cx="76200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B69165D0-F4CC-45E7-B7E8-E1B70762F70E}"/>
              </a:ext>
            </a:extLst>
          </p:cNvPr>
          <p:cNvSpPr/>
          <p:nvPr/>
        </p:nvSpPr>
        <p:spPr>
          <a:xfrm>
            <a:off x="4114800" y="1066800"/>
            <a:ext cx="60960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A464DEA-F86E-4765-A450-51D247EF3F5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altLang="en-US">
                <a:latin typeface="Franklin Gothic Medium" panose="020B0603020102020204" pitchFamily="34" charset="0"/>
              </a:rPr>
              <a:t>Clinical Notes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D1CAA777-8CD9-4F41-B36C-75434C23DB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229600" cy="2514600"/>
          </a:xfrm>
          <a:solidFill>
            <a:srgbClr val="CC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b="1">
                <a:solidFill>
                  <a:srgbClr val="FF0000"/>
                </a:solidFill>
              </a:rPr>
              <a:t>Lesion</a:t>
            </a:r>
            <a:r>
              <a:rPr lang="en-US" altLang="en-US" sz="2400" b="1"/>
              <a:t> of </a:t>
            </a:r>
            <a:r>
              <a:rPr lang="en-US" altLang="en-US" sz="2400" b="1">
                <a:solidFill>
                  <a:srgbClr val="FF0000"/>
                </a:solidFill>
              </a:rPr>
              <a:t>vestibulocochlear nerve </a:t>
            </a:r>
            <a:r>
              <a:rPr lang="en-US" altLang="en-US" sz="2400" b="1"/>
              <a:t>produces </a:t>
            </a:r>
            <a:r>
              <a:rPr lang="en-US" altLang="en-US" sz="2400" b="1" u="sng">
                <a:solidFill>
                  <a:srgbClr val="CC00CC"/>
                </a:solidFill>
              </a:rPr>
              <a:t>deafness</a:t>
            </a:r>
            <a:r>
              <a:rPr lang="en-US" altLang="en-US" sz="2400" b="1">
                <a:solidFill>
                  <a:srgbClr val="CC00CC"/>
                </a:solidFill>
              </a:rPr>
              <a:t> (disturbnce of cochlear nerve functions),/</a:t>
            </a:r>
            <a:r>
              <a:rPr lang="en-US" altLang="en-US" sz="2400" b="1">
                <a:solidFill>
                  <a:srgbClr val="00863D"/>
                </a:solidFill>
              </a:rPr>
              <a:t> tinnitis, vertigo, </a:t>
            </a:r>
            <a:r>
              <a:rPr lang="en-US" altLang="en-US" sz="2400" b="1" u="sng">
                <a:solidFill>
                  <a:srgbClr val="CC00CC"/>
                </a:solidFill>
              </a:rPr>
              <a:t>dizziness</a:t>
            </a:r>
            <a:r>
              <a:rPr lang="en-US" altLang="en-US" sz="2400" b="1">
                <a:solidFill>
                  <a:srgbClr val="00863D"/>
                </a:solidFill>
              </a:rPr>
              <a:t>, nausea, nystagmus, </a:t>
            </a:r>
            <a:r>
              <a:rPr lang="en-US" altLang="en-US" sz="2400" b="1" u="sng">
                <a:solidFill>
                  <a:srgbClr val="CC00CC"/>
                </a:solidFill>
              </a:rPr>
              <a:t>loss of balance </a:t>
            </a:r>
            <a:r>
              <a:rPr lang="en-US" altLang="en-US" sz="2400" b="1">
                <a:solidFill>
                  <a:srgbClr val="00863D"/>
                </a:solidFill>
              </a:rPr>
              <a:t>and </a:t>
            </a:r>
            <a:r>
              <a:rPr lang="en-US" altLang="en-US" sz="2400" b="1" u="sng">
                <a:solidFill>
                  <a:srgbClr val="CC00CC"/>
                </a:solidFill>
              </a:rPr>
              <a:t>ataxia </a:t>
            </a:r>
            <a:r>
              <a:rPr lang="en-US" altLang="en-US" sz="2400" b="1">
                <a:solidFill>
                  <a:srgbClr val="CC00CC"/>
                </a:solidFill>
              </a:rPr>
              <a:t>(disturbnce of vestibular nerve functions).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b="1">
                <a:solidFill>
                  <a:schemeClr val="hlink"/>
                </a:solidFill>
              </a:rPr>
              <a:t>Acoustic neuroma</a:t>
            </a:r>
            <a:r>
              <a:rPr lang="en-US" altLang="en-US" sz="2400" b="1"/>
              <a:t>: a </a:t>
            </a:r>
            <a:r>
              <a:rPr lang="en-US" altLang="en-US" sz="2400" b="1" u="sng"/>
              <a:t>benign tumour of 8</a:t>
            </a:r>
            <a:r>
              <a:rPr lang="en-US" altLang="en-US" sz="2400" b="1" u="sng" baseline="30000"/>
              <a:t>th</a:t>
            </a:r>
            <a:r>
              <a:rPr lang="en-US" altLang="en-US" sz="2400" b="1" u="sng"/>
              <a:t> nerve </a:t>
            </a:r>
            <a:r>
              <a:rPr lang="en-US" altLang="en-US" sz="2400" b="1"/>
              <a:t>leads to </a:t>
            </a:r>
            <a:r>
              <a:rPr lang="en-US" altLang="en-US" sz="2400" b="1">
                <a:solidFill>
                  <a:srgbClr val="C00000"/>
                </a:solidFill>
              </a:rPr>
              <a:t>compression of the nerve </a:t>
            </a:r>
            <a:r>
              <a:rPr lang="en-US" altLang="en-US" sz="2400" b="1"/>
              <a:t>leading to </a:t>
            </a:r>
            <a:r>
              <a:rPr lang="en-US" altLang="en-US" sz="2400" b="1" u="sng"/>
              <a:t>attacks of dizziness</a:t>
            </a:r>
            <a:r>
              <a:rPr lang="en-US" altLang="en-US" sz="2400" b="1"/>
              <a:t>, and </a:t>
            </a:r>
            <a:r>
              <a:rPr lang="en-US" altLang="en-US" sz="2400" b="1" u="sng"/>
              <a:t>profound deafness </a:t>
            </a:r>
            <a:r>
              <a:rPr lang="en-US" altLang="en-US" sz="2400" b="1"/>
              <a:t>and </a:t>
            </a:r>
            <a:r>
              <a:rPr lang="en-US" altLang="en-US" sz="2400" b="1" u="sng"/>
              <a:t>ataxia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6891EC4-BF07-4418-B840-6EEBE45A5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657600"/>
            <a:ext cx="8686800" cy="28194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b="1" u="sng" dirty="0" err="1">
                <a:solidFill>
                  <a:srgbClr val="3333FF"/>
                </a:solidFill>
                <a:latin typeface="Arial" charset="0"/>
                <a:cs typeface="Arial" charset="0"/>
              </a:rPr>
              <a:t>Rostral</a:t>
            </a:r>
            <a:r>
              <a:rPr lang="en-US" sz="2400" b="1" u="sng" dirty="0">
                <a:solidFill>
                  <a:srgbClr val="3333FF"/>
                </a:solidFill>
                <a:latin typeface="Arial" charset="0"/>
                <a:cs typeface="Arial" charset="0"/>
              </a:rPr>
              <a:t> to the cochlear nuclei </a:t>
            </a:r>
            <a:r>
              <a:rPr lang="en-US" sz="2400" b="1" dirty="0">
                <a:latin typeface="+mn-lt"/>
                <a:cs typeface="+mn-cs"/>
              </a:rPr>
              <a:t>The </a:t>
            </a:r>
            <a:r>
              <a:rPr lang="en-US" sz="2400" b="1" dirty="0">
                <a:solidFill>
                  <a:srgbClr val="CC00CC"/>
                </a:solidFill>
                <a:latin typeface="+mn-lt"/>
                <a:cs typeface="+mn-cs"/>
              </a:rPr>
              <a:t>representation of cochlea </a:t>
            </a:r>
            <a:r>
              <a:rPr lang="en-US" sz="2400" b="1" dirty="0">
                <a:latin typeface="+mn-lt"/>
                <a:cs typeface="+mn-cs"/>
              </a:rPr>
              <a:t>is essentially</a:t>
            </a:r>
            <a:r>
              <a:rPr lang="en-US" sz="2400" b="1" dirty="0">
                <a:solidFill>
                  <a:srgbClr val="CC00CC"/>
                </a:solidFill>
                <a:latin typeface="+mn-lt"/>
                <a:cs typeface="+mn-cs"/>
              </a:rPr>
              <a:t> bilateral </a:t>
            </a:r>
            <a:r>
              <a:rPr lang="en-US" sz="2400" b="1" dirty="0">
                <a:latin typeface="+mn-lt"/>
                <a:cs typeface="+mn-cs"/>
              </a:rPr>
              <a:t>at all levels.</a:t>
            </a:r>
            <a:endParaRPr lang="en-US" sz="2400" b="1" dirty="0">
              <a:solidFill>
                <a:srgbClr val="3333FF"/>
              </a:solidFill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b="1" dirty="0">
                <a:latin typeface="+mn-lt"/>
                <a:cs typeface="+mn-cs"/>
              </a:rPr>
              <a:t>So, Lesions anywhere </a:t>
            </a:r>
            <a:r>
              <a:rPr lang="en-US" sz="2400" b="1" u="sng" dirty="0">
                <a:latin typeface="+mn-lt"/>
                <a:cs typeface="+mn-cs"/>
              </a:rPr>
              <a:t>along the pathway </a:t>
            </a:r>
            <a:r>
              <a:rPr lang="en-US" sz="2400" b="1" dirty="0">
                <a:latin typeface="+mn-lt"/>
                <a:cs typeface="+mn-cs"/>
              </a:rPr>
              <a:t>usually have                   </a:t>
            </a:r>
            <a:r>
              <a:rPr lang="en-US" sz="2400" b="1" u="sng" dirty="0">
                <a:solidFill>
                  <a:srgbClr val="CC00CC"/>
                </a:solidFill>
                <a:latin typeface="+mn-lt"/>
                <a:cs typeface="+mn-cs"/>
              </a:rPr>
              <a:t>no obvious effect on hearing,</a:t>
            </a:r>
            <a:r>
              <a:rPr lang="en-US" sz="2400" b="1" dirty="0">
                <a:solidFill>
                  <a:srgbClr val="00863D"/>
                </a:solidFill>
                <a:latin typeface="+mn-lt"/>
                <a:cs typeface="+mn-cs"/>
              </a:rPr>
              <a:t> producing </a:t>
            </a:r>
            <a:r>
              <a:rPr lang="en-US" sz="2400" b="1" u="sng" dirty="0">
                <a:solidFill>
                  <a:srgbClr val="00863D"/>
                </a:solidFill>
                <a:latin typeface="+mn-lt"/>
                <a:cs typeface="+mn-cs"/>
              </a:rPr>
              <a:t>weakness of hearing </a:t>
            </a:r>
            <a:r>
              <a:rPr lang="en-US" sz="2400" b="1" dirty="0">
                <a:solidFill>
                  <a:srgbClr val="00863D"/>
                </a:solidFill>
                <a:latin typeface="+mn-lt"/>
                <a:cs typeface="+mn-cs"/>
              </a:rPr>
              <a:t>in </a:t>
            </a:r>
            <a:r>
              <a:rPr lang="en-US" sz="2400" b="1" u="sng" dirty="0">
                <a:solidFill>
                  <a:srgbClr val="00863D"/>
                </a:solidFill>
                <a:latin typeface="+mn-lt"/>
                <a:cs typeface="+mn-cs"/>
              </a:rPr>
              <a:t>both ears </a:t>
            </a:r>
            <a:r>
              <a:rPr lang="en-US" sz="2400" b="1" dirty="0">
                <a:solidFill>
                  <a:srgbClr val="00863D"/>
                </a:solidFill>
                <a:latin typeface="+mn-lt"/>
                <a:cs typeface="+mn-cs"/>
              </a:rPr>
              <a:t>but </a:t>
            </a:r>
            <a:r>
              <a:rPr lang="en-US" sz="2400" b="1" u="sng" dirty="0">
                <a:solidFill>
                  <a:srgbClr val="00863D"/>
                </a:solidFill>
                <a:latin typeface="+mn-lt"/>
                <a:cs typeface="+mn-cs"/>
              </a:rPr>
              <a:t>mostly in the opposite ear</a:t>
            </a:r>
            <a:r>
              <a:rPr lang="en-US" sz="2400" b="1" dirty="0">
                <a:solidFill>
                  <a:srgbClr val="00863D"/>
                </a:solidFill>
                <a:latin typeface="+mn-lt"/>
                <a:cs typeface="+mn-cs"/>
              </a:rPr>
              <a:t>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CC00CC"/>
                </a:solidFill>
                <a:latin typeface="+mn-lt"/>
                <a:cs typeface="+mn-cs"/>
              </a:rPr>
              <a:t>Complete Deafness</a:t>
            </a:r>
            <a:r>
              <a:rPr lang="en-US" sz="2400" b="1" dirty="0">
                <a:latin typeface="+mn-lt"/>
                <a:cs typeface="+mn-cs"/>
              </a:rPr>
              <a:t> of the affected ear is essentially </a:t>
            </a:r>
            <a:r>
              <a:rPr lang="en-US" sz="2400" b="1" u="sng" dirty="0">
                <a:latin typeface="+mn-lt"/>
                <a:cs typeface="+mn-cs"/>
              </a:rPr>
              <a:t>only caused </a:t>
            </a:r>
            <a:r>
              <a:rPr lang="en-US" sz="2400" b="1" dirty="0">
                <a:latin typeface="+mn-lt"/>
                <a:cs typeface="+mn-cs"/>
              </a:rPr>
              <a:t>by </a:t>
            </a:r>
            <a:r>
              <a:rPr lang="en-US" sz="2400" b="1" u="sng" dirty="0">
                <a:latin typeface="+mn-lt"/>
                <a:cs typeface="+mn-cs"/>
              </a:rPr>
              <a:t>damage</a:t>
            </a:r>
            <a:r>
              <a:rPr lang="en-US" sz="2400" b="1" dirty="0">
                <a:latin typeface="+mn-lt"/>
                <a:cs typeface="+mn-cs"/>
              </a:rPr>
              <a:t> to the </a:t>
            </a:r>
            <a:r>
              <a:rPr lang="en-US" sz="2400" b="1" u="sng" dirty="0">
                <a:solidFill>
                  <a:srgbClr val="CC00CC"/>
                </a:solidFill>
                <a:latin typeface="+mn-lt"/>
                <a:cs typeface="+mn-cs"/>
              </a:rPr>
              <a:t>middle ear</a:t>
            </a:r>
            <a:r>
              <a:rPr lang="en-US" sz="2400" b="1" dirty="0">
                <a:solidFill>
                  <a:srgbClr val="CC00CC"/>
                </a:solidFill>
                <a:latin typeface="+mn-lt"/>
                <a:cs typeface="+mn-cs"/>
              </a:rPr>
              <a:t> </a:t>
            </a:r>
            <a:r>
              <a:rPr lang="en-US" sz="2400" b="1" dirty="0">
                <a:latin typeface="+mn-lt"/>
                <a:cs typeface="+mn-cs"/>
              </a:rPr>
              <a:t>, </a:t>
            </a:r>
            <a:r>
              <a:rPr lang="en-US" sz="2400" b="1" u="sng" dirty="0">
                <a:solidFill>
                  <a:srgbClr val="CC00CC"/>
                </a:solidFill>
                <a:latin typeface="+mn-lt"/>
                <a:cs typeface="+mn-cs"/>
              </a:rPr>
              <a:t>cochlea</a:t>
            </a:r>
            <a:r>
              <a:rPr lang="en-US" sz="2400" b="1" dirty="0">
                <a:latin typeface="+mn-lt"/>
                <a:cs typeface="+mn-cs"/>
              </a:rPr>
              <a:t>, or </a:t>
            </a:r>
            <a:r>
              <a:rPr lang="en-US" sz="2400" b="1" u="sng" dirty="0">
                <a:solidFill>
                  <a:srgbClr val="CC00CC"/>
                </a:solidFill>
                <a:latin typeface="+mn-lt"/>
                <a:cs typeface="+mn-cs"/>
              </a:rPr>
              <a:t>auditory nerve.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val 4">
            <a:extLst>
              <a:ext uri="{FF2B5EF4-FFF2-40B4-BE49-F238E27FC236}">
                <a16:creationId xmlns:a16="http://schemas.microsoft.com/office/drawing/2014/main" id="{5C5A3B70-AFC3-4222-8F19-AEECB791A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524000"/>
            <a:ext cx="6551613" cy="3816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459" name="WordArt 5">
            <a:extLst>
              <a:ext uri="{FF2B5EF4-FFF2-40B4-BE49-F238E27FC236}">
                <a16:creationId xmlns:a16="http://schemas.microsoft.com/office/drawing/2014/main" id="{22127F4B-7F88-455C-AD87-9B91CC51C7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00338" y="2276475"/>
            <a:ext cx="3771900" cy="571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Thank U &amp; Good Luck</a:t>
            </a:r>
            <a:endParaRPr lang="ar-SA" sz="36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19460" name="Picture 6" descr="f7">
            <a:extLst>
              <a:ext uri="{FF2B5EF4-FFF2-40B4-BE49-F238E27FC236}">
                <a16:creationId xmlns:a16="http://schemas.microsoft.com/office/drawing/2014/main" id="{EB13AA11-1556-4F28-AA15-25A8ED824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997200"/>
            <a:ext cx="2159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56AE1C-22AB-4A91-88F2-9679885DF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412875"/>
            <a:ext cx="8713787" cy="5184775"/>
          </a:xfrm>
          <a:solidFill>
            <a:schemeClr val="accent3"/>
          </a:solidFill>
        </p:spPr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Ganglia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related to </a:t>
            </a:r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vestibulocochlear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nerve are </a:t>
            </a:r>
            <a:r>
              <a:rPr lang="en-US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located in the inner ear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Vestibular &amp; cochlear nerves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pass through </a:t>
            </a:r>
            <a:r>
              <a:rPr lang="en-US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internal auditory </a:t>
            </a:r>
            <a:r>
              <a:rPr lang="en-US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meatus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to cranial cavity, then enter </a:t>
            </a:r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pons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at </a:t>
            </a:r>
            <a:r>
              <a:rPr lang="en-US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pontocerebellar</a:t>
            </a:r>
            <a:r>
              <a:rPr lang="en-US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angle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lateral to facial nerve.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Cochlear &amp; vestibular nuclei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are of the </a:t>
            </a:r>
            <a:r>
              <a:rPr lang="en-US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special somatic afferent type </a:t>
            </a:r>
            <a:r>
              <a:rPr lang="en-US" sz="20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(receiving special afferent sensation, hearing &amp; equilibrium from inner ear)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and are located in </a:t>
            </a:r>
            <a:r>
              <a:rPr lang="en-US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pons</a:t>
            </a:r>
            <a:r>
              <a:rPr lang="en-US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&amp; medulla.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AF30FC-49F9-4D69-83C5-841C6D613F5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CC0066"/>
                </a:solidFill>
              </a:rPr>
              <a:t>SUMMARY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CD3BEE-E9F7-44EC-8607-1DD72873D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2988"/>
          </a:xfrm>
          <a:solidFill>
            <a:schemeClr val="accent3"/>
          </a:solidFill>
        </p:spPr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en-US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Inferior </a:t>
            </a:r>
            <a:r>
              <a:rPr lang="en-US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colliculi</a:t>
            </a:r>
            <a:r>
              <a:rPr lang="en-US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medial </a:t>
            </a:r>
            <a:r>
              <a:rPr lang="en-US" b="1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geniculate</a:t>
            </a:r>
            <a:r>
              <a:rPr lang="en-US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nucleus 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 finally </a:t>
            </a:r>
            <a:r>
              <a:rPr lang="en-US" b="1" u="sng" dirty="0">
                <a:solidFill>
                  <a:srgbClr val="0000CC"/>
                </a:solidFill>
              </a:rPr>
              <a:t>auditory cortex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are stations in </a:t>
            </a:r>
            <a:r>
              <a:rPr lang="en-US" b="1" dirty="0">
                <a:solidFill>
                  <a:srgbClr val="CC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cochlear pathway.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CC0066"/>
                </a:solidFill>
              </a:rPr>
              <a:t>Hearing </a:t>
            </a:r>
            <a:r>
              <a:rPr lang="en-US" b="1" dirty="0">
                <a:solidFill>
                  <a:srgbClr val="0000CC"/>
                </a:solidFill>
              </a:rPr>
              <a:t>is </a:t>
            </a:r>
            <a:r>
              <a:rPr lang="en-US" b="1" u="sng" dirty="0">
                <a:solidFill>
                  <a:srgbClr val="0000CC"/>
                </a:solidFill>
              </a:rPr>
              <a:t>bilaterally</a:t>
            </a:r>
            <a:r>
              <a:rPr lang="en-US" b="1" dirty="0">
                <a:solidFill>
                  <a:srgbClr val="0000CC"/>
                </a:solidFill>
              </a:rPr>
              <a:t> represented.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Vestibular nuclei 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are connected to: </a:t>
            </a:r>
            <a:r>
              <a:rPr lang="en-US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spinal cord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(directly or through medial longitudinal fasciculus), to  </a:t>
            </a:r>
            <a:r>
              <a:rPr lang="en-US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flocculo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-nodular lobe of </a:t>
            </a:r>
            <a:r>
              <a:rPr lang="en-US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cerebellum 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and to vestibular area of </a:t>
            </a:r>
            <a:r>
              <a:rPr lang="en-US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cerebral cortex.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933B29-C5CA-43C2-832F-34BE5C1EDAB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CC0066"/>
                </a:solidFill>
              </a:rPr>
              <a:t>SUMMARY</a:t>
            </a:r>
            <a:endParaRPr lang="en-US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10804-02A5-492E-BC28-64DE192C7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944563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CC0066"/>
                </a:solidFill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790B7-4D82-4394-AC76-82558E49D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4419600"/>
          </a:xfrm>
          <a:ln>
            <a:solidFill>
              <a:schemeClr val="accent1"/>
            </a:solidFill>
          </a:ln>
        </p:spPr>
        <p:txBody>
          <a:bodyPr/>
          <a:lstStyle/>
          <a:p>
            <a:pPr>
              <a:buFontTx/>
              <a:buNone/>
              <a:defRPr/>
            </a:pPr>
            <a:r>
              <a:rPr lang="en-US" b="1" i="1" dirty="0">
                <a:solidFill>
                  <a:srgbClr val="0000CC"/>
                </a:solidFill>
              </a:rPr>
              <a:t>	</a:t>
            </a:r>
            <a:r>
              <a:rPr lang="en-US" sz="2800" b="1" i="1" dirty="0">
                <a:solidFill>
                  <a:srgbClr val="006600"/>
                </a:solidFill>
              </a:rPr>
              <a:t>At the end of the lecture, the students should be able to:</a:t>
            </a:r>
            <a:endParaRPr lang="en-US" sz="2800" b="1" dirty="0">
              <a:solidFill>
                <a:srgbClr val="006600"/>
              </a:solidFill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en-US" sz="2800" dirty="0">
                <a:solidFill>
                  <a:srgbClr val="0000CC"/>
                </a:solidFill>
              </a:rPr>
              <a:t>List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nuclei </a:t>
            </a:r>
            <a:r>
              <a:rPr lang="en-US" sz="2800" dirty="0">
                <a:solidFill>
                  <a:srgbClr val="0000CC"/>
                </a:solidFill>
              </a:rPr>
              <a:t>related to </a:t>
            </a:r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vestibular </a:t>
            </a:r>
            <a:r>
              <a:rPr lang="en-US" sz="2800" dirty="0">
                <a:solidFill>
                  <a:srgbClr val="0000CC"/>
                </a:solidFill>
              </a:rPr>
              <a:t>and </a:t>
            </a:r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cochlear </a:t>
            </a:r>
            <a:r>
              <a:rPr lang="en-US" sz="2800" dirty="0">
                <a:solidFill>
                  <a:srgbClr val="0000CC"/>
                </a:solidFill>
              </a:rPr>
              <a:t>nerves 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brain stem.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800" dirty="0">
                <a:solidFill>
                  <a:srgbClr val="0000CC"/>
                </a:solidFill>
              </a:rPr>
              <a:t>Describe the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</a:t>
            </a:r>
            <a:r>
              <a:rPr lang="en-US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>
                <a:solidFill>
                  <a:srgbClr val="0000CC"/>
                </a:solidFill>
              </a:rPr>
              <a:t>and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</a:t>
            </a:r>
            <a:r>
              <a:rPr lang="en-US" sz="2800" dirty="0">
                <a:solidFill>
                  <a:srgbClr val="0000CC"/>
                </a:solidFill>
              </a:rPr>
              <a:t> of each nucleus.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800" dirty="0">
                <a:solidFill>
                  <a:srgbClr val="0000CC"/>
                </a:solidFill>
              </a:rPr>
              <a:t>Describe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vestibular pathways </a:t>
            </a:r>
            <a:r>
              <a:rPr lang="en-US" sz="2800" dirty="0">
                <a:solidFill>
                  <a:srgbClr val="0000CC"/>
                </a:solidFill>
              </a:rPr>
              <a:t>and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its main connections</a:t>
            </a:r>
            <a:r>
              <a:rPr lang="en-US" sz="2800" dirty="0">
                <a:solidFill>
                  <a:srgbClr val="0000CC"/>
                </a:solidFill>
              </a:rPr>
              <a:t>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en-US" sz="2800" dirty="0">
                <a:solidFill>
                  <a:srgbClr val="0000CC"/>
                </a:solidFill>
              </a:rPr>
              <a:t>Describe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auditory pathway</a:t>
            </a:r>
            <a:r>
              <a:rPr lang="en-US" sz="2800" dirty="0">
                <a:solidFill>
                  <a:srgbClr val="0000CC"/>
                </a:solidFill>
              </a:rPr>
              <a:t> and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its main connections</a:t>
            </a:r>
            <a:r>
              <a:rPr lang="en-US" sz="2800" dirty="0">
                <a:solidFill>
                  <a:srgbClr val="0000CC"/>
                </a:solidFill>
              </a:rPr>
              <a:t>.</a:t>
            </a:r>
          </a:p>
          <a:p>
            <a:pPr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C826FA-483C-47F5-9E9C-98A54365C6C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3"/>
          </a:solidFill>
        </p:spPr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third order neurones of auditory pathway are found in:</a:t>
            </a:r>
          </a:p>
          <a:p>
            <a:pPr>
              <a:buFontTx/>
              <a:buAutoNum type="arabicPeriod"/>
              <a:defRPr/>
            </a:pP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Mid brain.</a:t>
            </a:r>
          </a:p>
          <a:p>
            <a:pPr>
              <a:buFontTx/>
              <a:buAutoNum type="arabicPeriod"/>
              <a:defRPr/>
            </a:pP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Thalamus.</a:t>
            </a:r>
          </a:p>
          <a:p>
            <a:pPr>
              <a:buFontTx/>
              <a:buAutoNum type="arabicPeriod"/>
              <a:defRPr/>
            </a:pP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Pons.</a:t>
            </a:r>
          </a:p>
          <a:p>
            <a:pPr>
              <a:buFontTx/>
              <a:buAutoNum type="arabicPeriod"/>
              <a:defRPr/>
            </a:pPr>
            <a:r>
              <a:rPr lang="en-US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Cerebral cortex.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42B958-6EFC-4F49-882C-C97F058348B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CC0066"/>
                </a:solidFill>
              </a:rPr>
              <a:t>QUESTION 1</a:t>
            </a:r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87251E75-0C8B-4A00-A3F4-DE54C3838463}"/>
              </a:ext>
            </a:extLst>
          </p:cNvPr>
          <p:cNvSpPr/>
          <p:nvPr/>
        </p:nvSpPr>
        <p:spPr>
          <a:xfrm>
            <a:off x="3779838" y="2852738"/>
            <a:ext cx="1223962" cy="28892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498C6A-B7AD-46D2-BD02-3C6FDABCD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600200"/>
            <a:ext cx="8713788" cy="4997450"/>
          </a:xfrm>
          <a:solidFill>
            <a:schemeClr val="accent3"/>
          </a:solidFill>
        </p:spPr>
        <p:txBody>
          <a:bodyPr/>
          <a:lstStyle/>
          <a:p>
            <a:pPr>
              <a:buFont typeface="Wingdings" pitchFamily="2" charset="2"/>
              <a:buChar char="q"/>
              <a:defRPr/>
            </a:pPr>
            <a:r>
              <a:rPr 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Regarding the vestibular pathway:</a:t>
            </a:r>
          </a:p>
          <a:p>
            <a:pPr>
              <a:buFontTx/>
              <a:buAutoNum type="arabicPeriod"/>
              <a:defRPr/>
            </a:pPr>
            <a:r>
              <a:rPr 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vestibular ganglion is located in the middle ear.</a:t>
            </a:r>
          </a:p>
          <a:p>
            <a:pPr>
              <a:buFontTx/>
              <a:buAutoNum type="arabicPeriod"/>
              <a:defRPr/>
            </a:pPr>
            <a:r>
              <a:rPr 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vestibular nuclei are located in the midbrain.</a:t>
            </a:r>
          </a:p>
          <a:p>
            <a:pPr>
              <a:buFontTx/>
              <a:buAutoNum type="arabicPeriod"/>
              <a:defRPr/>
            </a:pPr>
            <a:r>
              <a:rPr 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vestibular nuclei are connected to the cerebellum.</a:t>
            </a:r>
          </a:p>
          <a:p>
            <a:pPr>
              <a:buFontTx/>
              <a:buAutoNum type="arabicPeriod"/>
              <a:defRPr/>
            </a:pPr>
            <a:r>
              <a:rPr 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</a:t>
            </a:r>
            <a:r>
              <a:rPr lang="en-US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vestibulospinal</a:t>
            </a:r>
            <a:r>
              <a:rPr 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tracts are located in the lateral white column of spinal cord.</a:t>
            </a:r>
          </a:p>
          <a:p>
            <a:pPr>
              <a:buFontTx/>
              <a:buAutoNum type="arabicPeriod"/>
              <a:defRPr/>
            </a:pPr>
            <a:endParaRPr 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AutoNum type="arabicPeriod"/>
              <a:defRPr/>
            </a:pPr>
            <a:endParaRPr 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buFontTx/>
              <a:buAutoNum type="arabicPeriod"/>
              <a:defRPr/>
            </a:pPr>
            <a:endParaRPr 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600B68-5212-4AF7-B19A-2FD8934D027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CC0066"/>
                </a:solidFill>
              </a:rPr>
              <a:t>QUESTION 2</a:t>
            </a:r>
            <a:endParaRPr lang="en-US" dirty="0"/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6E39489E-B498-470A-9C4F-B5183126471F}"/>
              </a:ext>
            </a:extLst>
          </p:cNvPr>
          <p:cNvSpPr/>
          <p:nvPr/>
        </p:nvSpPr>
        <p:spPr>
          <a:xfrm>
            <a:off x="2971800" y="4572000"/>
            <a:ext cx="2679700" cy="2286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F9BD1-98FE-4CD5-AC23-2E659C1C2DB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Q  For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29531D-0D4B-41EB-ABC8-97689559AC10}"/>
              </a:ext>
            </a:extLst>
          </p:cNvPr>
          <p:cNvSpPr txBox="1"/>
          <p:nvPr/>
        </p:nvSpPr>
        <p:spPr>
          <a:xfrm>
            <a:off x="381000" y="1600200"/>
            <a:ext cx="7391400" cy="37861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latin typeface="Arial" charset="0"/>
                <a:cs typeface="Arial" charset="0"/>
              </a:rPr>
              <a:t>Q1</a:t>
            </a:r>
          </a:p>
          <a:p>
            <a:pPr>
              <a:defRPr/>
            </a:pPr>
            <a:r>
              <a:rPr lang="en-US" sz="2400" b="1" dirty="0">
                <a:latin typeface="Arial" charset="0"/>
                <a:cs typeface="Arial" charset="0"/>
              </a:rPr>
              <a:t>Lesion of the cochlea </a:t>
            </a:r>
            <a:r>
              <a:rPr lang="en-US" sz="2400" b="1" u="sng" dirty="0">
                <a:solidFill>
                  <a:srgbClr val="3333FF"/>
                </a:solidFill>
                <a:latin typeface="Arial" charset="0"/>
                <a:cs typeface="Arial" charset="0"/>
              </a:rPr>
              <a:t>or</a:t>
            </a:r>
            <a:r>
              <a:rPr lang="en-US" sz="2400" b="1" dirty="0">
                <a:latin typeface="Arial" charset="0"/>
                <a:cs typeface="Arial" charset="0"/>
              </a:rPr>
              <a:t> cochlear nerve of right ear leads to ?????</a:t>
            </a:r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(Complete deafness of the right ear).</a:t>
            </a:r>
          </a:p>
          <a:p>
            <a:pPr>
              <a:defRPr/>
            </a:pPr>
            <a:endParaRPr lang="en-US" sz="2400" b="1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2400" b="1" dirty="0">
                <a:latin typeface="Arial" charset="0"/>
                <a:cs typeface="Arial" charset="0"/>
              </a:rPr>
              <a:t>Q2</a:t>
            </a:r>
          </a:p>
          <a:p>
            <a:pPr>
              <a:defRPr/>
            </a:pPr>
            <a:r>
              <a:rPr lang="en-US" sz="2400" b="1" dirty="0">
                <a:latin typeface="Arial" charset="0"/>
                <a:cs typeface="Arial" charset="0"/>
              </a:rPr>
              <a:t>Lesion in the right lateral </a:t>
            </a:r>
            <a:r>
              <a:rPr lang="en-US" sz="2400" b="1" dirty="0" err="1">
                <a:latin typeface="Arial" charset="0"/>
                <a:cs typeface="Arial" charset="0"/>
              </a:rPr>
              <a:t>lemniscus</a:t>
            </a:r>
            <a:r>
              <a:rPr lang="en-US" sz="2400" b="1" dirty="0">
                <a:latin typeface="Arial" charset="0"/>
                <a:cs typeface="Arial" charset="0"/>
              </a:rPr>
              <a:t> </a:t>
            </a:r>
            <a:r>
              <a:rPr lang="en-US" sz="2400" b="1" u="sng" dirty="0">
                <a:solidFill>
                  <a:srgbClr val="3333FF"/>
                </a:solidFill>
                <a:latin typeface="Arial" charset="0"/>
                <a:cs typeface="Arial" charset="0"/>
              </a:rPr>
              <a:t>or</a:t>
            </a:r>
            <a:r>
              <a:rPr lang="en-US" sz="2400" b="1" dirty="0">
                <a:latin typeface="Arial" charset="0"/>
                <a:cs typeface="Arial" charset="0"/>
              </a:rPr>
              <a:t> right hearing centre leads to ???</a:t>
            </a:r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(Weakness of hearing in both ears, </a:t>
            </a:r>
            <a:r>
              <a:rPr lang="en-US" sz="24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but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 the weakness is </a:t>
            </a:r>
            <a:r>
              <a:rPr lang="en-US" sz="24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more in the opposite left ear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).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337732E-FD97-417C-99B2-2E5DBAA3DF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792162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 – VENTRAL SURFACE</a:t>
            </a:r>
          </a:p>
        </p:txBody>
      </p:sp>
      <p:pic>
        <p:nvPicPr>
          <p:cNvPr id="5123" name="Picture 7" descr="C:\Documents and Settings\Free User\My Documents\My Pictures\asxc.png">
            <a:extLst>
              <a:ext uri="{FF2B5EF4-FFF2-40B4-BE49-F238E27FC236}">
                <a16:creationId xmlns:a16="http://schemas.microsoft.com/office/drawing/2014/main" id="{1C7FE313-10C6-4597-85E5-0A0F925B3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4953000" cy="5489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DE8BB1CB-91DF-4982-97BB-5573F8C0FB4B}"/>
              </a:ext>
            </a:extLst>
          </p:cNvPr>
          <p:cNvSpPr/>
          <p:nvPr/>
        </p:nvSpPr>
        <p:spPr>
          <a:xfrm>
            <a:off x="5181600" y="4953000"/>
            <a:ext cx="2438400" cy="762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5" name="TextBox 4">
            <a:extLst>
              <a:ext uri="{FF2B5EF4-FFF2-40B4-BE49-F238E27FC236}">
                <a16:creationId xmlns:a16="http://schemas.microsoft.com/office/drawing/2014/main" id="{E55ABBA6-0072-4B34-81C2-6861BB7D1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4572000"/>
            <a:ext cx="1676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Ponto-medullary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Arial" panose="020B0604020202020204" pitchFamily="34" charset="0"/>
              </a:rPr>
              <a:t>Sulcus </a:t>
            </a:r>
            <a:r>
              <a:rPr lang="en-US" altLang="en-US" sz="1200" b="1">
                <a:solidFill>
                  <a:srgbClr val="3333FF"/>
                </a:solidFill>
                <a:latin typeface="Arial" panose="020B0604020202020204" pitchFamily="34" charset="0"/>
              </a:rPr>
              <a:t>(cerebello-pontine angle)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8318258-17A7-4E75-826F-EAAD3F8D5D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62000"/>
          </a:xfrm>
          <a:solidFill>
            <a:srgbClr val="FF66FF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Vestibulo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-Cochlear Nerve</a:t>
            </a:r>
          </a:p>
        </p:txBody>
      </p:sp>
      <p:sp>
        <p:nvSpPr>
          <p:cNvPr id="7171" name="Rectangle 4">
            <a:extLst>
              <a:ext uri="{FF2B5EF4-FFF2-40B4-BE49-F238E27FC236}">
                <a16:creationId xmlns:a16="http://schemas.microsoft.com/office/drawing/2014/main" id="{4D6280A6-29A0-4C9C-9B4B-FCC9F4D4A7A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4191000" cy="4419600"/>
          </a:xfrm>
          <a:solidFill>
            <a:srgbClr val="CCFF99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400" b="1" u="sng" dirty="0">
                <a:solidFill>
                  <a:srgbClr val="FF6600"/>
                </a:solidFill>
              </a:rPr>
              <a:t>Type</a:t>
            </a:r>
            <a:r>
              <a:rPr lang="en-US" sz="2400" b="1" dirty="0"/>
              <a:t>: Special sensory (SSA)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400" b="1" dirty="0"/>
              <a:t>Conveys impulses </a:t>
            </a:r>
            <a:r>
              <a:rPr lang="en-US" sz="2400" dirty="0"/>
              <a:t>from </a:t>
            </a:r>
            <a:r>
              <a:rPr lang="en-US" sz="2400" b="1" dirty="0">
                <a:solidFill>
                  <a:srgbClr val="CC00CC"/>
                </a:solidFill>
              </a:rPr>
              <a:t>inner ear </a:t>
            </a:r>
            <a:r>
              <a:rPr lang="en-US" sz="2400" dirty="0"/>
              <a:t>to </a:t>
            </a:r>
            <a:r>
              <a:rPr lang="en-US" sz="2400" b="1" dirty="0">
                <a:solidFill>
                  <a:srgbClr val="CC00CC"/>
                </a:solidFill>
              </a:rPr>
              <a:t>nervous system.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400" b="1" u="sng" dirty="0">
                <a:solidFill>
                  <a:srgbClr val="FF6600"/>
                </a:solidFill>
              </a:rPr>
              <a:t>Components: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FF0000"/>
                </a:solidFill>
                <a:cs typeface="Arial" pitchFamily="34" charset="0"/>
              </a:rPr>
              <a:t>Vestibular part</a:t>
            </a:r>
            <a:r>
              <a:rPr lang="en-US" sz="2400" b="1" dirty="0">
                <a:cs typeface="Arial" pitchFamily="34" charset="0"/>
              </a:rPr>
              <a:t>: conveys impulses associated with </a:t>
            </a:r>
            <a:r>
              <a:rPr lang="en-US" altLang="en-US" sz="2000" b="1" dirty="0">
                <a:solidFill>
                  <a:schemeClr val="hlink"/>
                </a:solidFill>
                <a:latin typeface="Arial" charset="0"/>
                <a:cs typeface="Arial" charset="0"/>
              </a:rPr>
              <a:t>body posture ,balance and </a:t>
            </a:r>
          </a:p>
          <a:p>
            <a:pPr marL="457200" lvl="1" indent="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 coordination of head &amp; eye</a:t>
            </a:r>
          </a:p>
          <a:p>
            <a:pPr marL="457200" lvl="1" indent="0"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  movements.                                                                              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2400" b="1" dirty="0">
                <a:solidFill>
                  <a:srgbClr val="FF0000"/>
                </a:solidFill>
                <a:cs typeface="Arial" pitchFamily="34" charset="0"/>
              </a:rPr>
              <a:t>Cochlear part</a:t>
            </a:r>
            <a:r>
              <a:rPr lang="en-US" sz="2400" b="1" dirty="0">
                <a:cs typeface="Arial" pitchFamily="34" charset="0"/>
              </a:rPr>
              <a:t>: conveys impulses associated with </a:t>
            </a:r>
            <a:r>
              <a:rPr lang="en-US" sz="2400" b="1" u="sng" dirty="0">
                <a:cs typeface="Arial" pitchFamily="34" charset="0"/>
              </a:rPr>
              <a:t>hearing.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en-US" sz="2400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en-US" dirty="0"/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en-US" sz="2800" dirty="0"/>
          </a:p>
        </p:txBody>
      </p:sp>
      <p:pic>
        <p:nvPicPr>
          <p:cNvPr id="6148" name="Picture 4" descr="14_35">
            <a:extLst>
              <a:ext uri="{FF2B5EF4-FFF2-40B4-BE49-F238E27FC236}">
                <a16:creationId xmlns:a16="http://schemas.microsoft.com/office/drawing/2014/main" id="{2B72CD5B-3148-400A-A16D-A22BF9383E78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4289" b="12064"/>
          <a:stretch>
            <a:fillRect/>
          </a:stretch>
        </p:blipFill>
        <p:spPr>
          <a:xfrm>
            <a:off x="4572000" y="1066800"/>
            <a:ext cx="4267200" cy="32004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F9811DFD-904A-4063-A03E-8D9C1E866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10200"/>
            <a:ext cx="8839200" cy="1295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400" dirty="0">
                <a:latin typeface="+mn-lt"/>
                <a:cs typeface="+mn-cs"/>
              </a:rPr>
              <a:t>Vestibular &amp; cochlear parts 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+mn-cs"/>
              </a:rPr>
              <a:t>leave</a:t>
            </a:r>
            <a:r>
              <a:rPr lang="en-US" sz="2400" dirty="0">
                <a:latin typeface="+mn-lt"/>
                <a:cs typeface="+mn-cs"/>
              </a:rPr>
              <a:t> the </a:t>
            </a:r>
            <a:r>
              <a:rPr lang="en-US" sz="2400" u="sng" dirty="0">
                <a:latin typeface="+mn-lt"/>
                <a:cs typeface="+mn-cs"/>
              </a:rPr>
              <a:t>ventral surface of brain stem </a:t>
            </a:r>
            <a:r>
              <a:rPr lang="en-US" sz="2400" dirty="0">
                <a:latin typeface="+mn-lt"/>
                <a:cs typeface="+mn-cs"/>
              </a:rPr>
              <a:t>through the  </a:t>
            </a:r>
            <a:r>
              <a:rPr lang="en-US" sz="2400" b="1" dirty="0" err="1">
                <a:latin typeface="+mn-lt"/>
                <a:cs typeface="+mn-cs"/>
              </a:rPr>
              <a:t>pontomedullary</a:t>
            </a:r>
            <a:r>
              <a:rPr lang="en-US" sz="2400" b="1" dirty="0">
                <a:latin typeface="+mn-lt"/>
                <a:cs typeface="+mn-cs"/>
              </a:rPr>
              <a:t> sulcus  ‘at </a:t>
            </a:r>
            <a:r>
              <a:rPr lang="en-US" sz="2400" b="1" dirty="0" err="1">
                <a:latin typeface="+mn-lt"/>
                <a:cs typeface="+mn-cs"/>
              </a:rPr>
              <a:t>crebellopontine</a:t>
            </a:r>
            <a:r>
              <a:rPr lang="en-US" sz="2400" b="1" dirty="0">
                <a:latin typeface="+mn-lt"/>
                <a:cs typeface="+mn-cs"/>
              </a:rPr>
              <a:t> angle’ </a:t>
            </a:r>
            <a:r>
              <a:rPr lang="en-US" sz="2400" dirty="0">
                <a:latin typeface="+mn-lt"/>
                <a:cs typeface="+mn-cs"/>
              </a:rPr>
              <a:t>(</a:t>
            </a:r>
            <a:r>
              <a:rPr lang="en-US" sz="2400" b="1" dirty="0">
                <a:latin typeface="+mn-lt"/>
                <a:cs typeface="+mn-cs"/>
              </a:rPr>
              <a:t>lateral to facial nerve</a:t>
            </a:r>
            <a:r>
              <a:rPr lang="en-US" sz="2400" dirty="0">
                <a:latin typeface="+mn-lt"/>
                <a:cs typeface="+mn-cs"/>
              </a:rPr>
              <a:t>), run laterally in posterior cranial fossa and 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+mn-cs"/>
              </a:rPr>
              <a:t>enter </a:t>
            </a:r>
            <a:r>
              <a:rPr lang="en-US" sz="2400" dirty="0">
                <a:latin typeface="+mn-lt"/>
                <a:cs typeface="+mn-cs"/>
              </a:rPr>
              <a:t>the </a:t>
            </a:r>
            <a:r>
              <a:rPr lang="en-US" sz="2400" b="1" dirty="0">
                <a:latin typeface="+mn-lt"/>
                <a:cs typeface="+mn-cs"/>
              </a:rPr>
              <a:t>internal acoustic meatus </a:t>
            </a:r>
            <a:r>
              <a:rPr lang="en-US" sz="2400" dirty="0">
                <a:latin typeface="+mn-lt"/>
                <a:cs typeface="+mn-cs"/>
              </a:rPr>
              <a:t>along </a:t>
            </a:r>
            <a:r>
              <a:rPr lang="en-US" sz="2400" b="1" dirty="0">
                <a:latin typeface="+mn-lt"/>
                <a:cs typeface="+mn-cs"/>
              </a:rPr>
              <a:t>with 7</a:t>
            </a:r>
            <a:r>
              <a:rPr lang="en-US" sz="2400" b="1" baseline="30000" dirty="0">
                <a:latin typeface="+mn-lt"/>
                <a:cs typeface="+mn-cs"/>
              </a:rPr>
              <a:t>th</a:t>
            </a:r>
            <a:r>
              <a:rPr lang="en-US" sz="2400" b="1" dirty="0">
                <a:latin typeface="+mn-lt"/>
                <a:cs typeface="+mn-cs"/>
              </a:rPr>
              <a:t> nerve.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US" sz="3200" dirty="0"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131C9E-C483-4F6C-8488-69D196F93A6A}"/>
              </a:ext>
            </a:extLst>
          </p:cNvPr>
          <p:cNvSpPr/>
          <p:nvPr/>
        </p:nvSpPr>
        <p:spPr>
          <a:xfrm>
            <a:off x="6781800" y="1905000"/>
            <a:ext cx="457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224" name="Picture 8" descr="صورة ذات صلة">
            <a:hlinkClick r:id="rId3"/>
            <a:extLst>
              <a:ext uri="{FF2B5EF4-FFF2-40B4-BE49-F238E27FC236}">
                <a16:creationId xmlns:a16="http://schemas.microsoft.com/office/drawing/2014/main" id="{D31494D1-9508-4891-84F4-59852C6ED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" t="2963" r="3239" b="4480"/>
          <a:stretch>
            <a:fillRect/>
          </a:stretch>
        </p:blipFill>
        <p:spPr bwMode="auto">
          <a:xfrm>
            <a:off x="4572000" y="1092200"/>
            <a:ext cx="4310063" cy="3182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C:\Users\Zeenat\Pictures\qas.jpg">
            <a:extLst>
              <a:ext uri="{FF2B5EF4-FFF2-40B4-BE49-F238E27FC236}">
                <a16:creationId xmlns:a16="http://schemas.microsoft.com/office/drawing/2014/main" id="{D7230C63-9FCA-4238-825C-DA9C7B8687DC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2286000"/>
            <a:ext cx="3565525" cy="3767138"/>
          </a:xfrm>
          <a:noFill/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361285FF-4A38-401D-A7B4-1325EEA1C60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Vestibular Nerve</a:t>
            </a:r>
          </a:p>
        </p:txBody>
      </p:sp>
      <p:sp>
        <p:nvSpPr>
          <p:cNvPr id="8195" name="Rectangle 5">
            <a:extLst>
              <a:ext uri="{FF2B5EF4-FFF2-40B4-BE49-F238E27FC236}">
                <a16:creationId xmlns:a16="http://schemas.microsoft.com/office/drawing/2014/main" id="{AE7CE288-3402-4076-B681-E3BB6B3AB76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14400"/>
            <a:ext cx="5181600" cy="5943600"/>
          </a:xfrm>
          <a:solidFill>
            <a:srgbClr val="FFFFCC"/>
          </a:solidFill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sz="2000" b="1" dirty="0">
                <a:latin typeface="Arial" charset="0"/>
                <a:cs typeface="Arial" charset="0"/>
              </a:rPr>
              <a:t>The cell bodies </a:t>
            </a:r>
            <a:r>
              <a:rPr lang="en-US" sz="2000" b="1" u="sng" dirty="0">
                <a:solidFill>
                  <a:srgbClr val="3333FF"/>
                </a:solidFill>
                <a:latin typeface="Arial" charset="0"/>
                <a:cs typeface="Arial" charset="0"/>
              </a:rPr>
              <a:t>(</a:t>
            </a:r>
            <a:r>
              <a:rPr lang="en-US" sz="2000" b="1" u="sng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1</a:t>
            </a:r>
            <a:r>
              <a:rPr lang="en-US" sz="2000" b="1" u="sng" baseline="300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st</a:t>
            </a:r>
            <a:r>
              <a:rPr lang="en-US" sz="2000" b="1" u="sng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order neurons</a:t>
            </a:r>
            <a:r>
              <a:rPr lang="en-US" sz="2000" b="1" u="sng" dirty="0">
                <a:solidFill>
                  <a:srgbClr val="3333FF"/>
                </a:solidFill>
                <a:latin typeface="Arial" charset="0"/>
                <a:cs typeface="Arial" charset="0"/>
              </a:rPr>
              <a:t>)</a:t>
            </a:r>
            <a:r>
              <a:rPr lang="en-US" sz="2000" b="1" dirty="0">
                <a:solidFill>
                  <a:srgbClr val="3333FF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>
                <a:latin typeface="Arial" charset="0"/>
                <a:cs typeface="Arial" charset="0"/>
              </a:rPr>
              <a:t>are </a:t>
            </a:r>
            <a:r>
              <a:rPr lang="en-US" sz="2000" b="1" u="sng" dirty="0">
                <a:latin typeface="Arial" charset="0"/>
                <a:cs typeface="Arial" charset="0"/>
              </a:rPr>
              <a:t>located</a:t>
            </a:r>
            <a:r>
              <a:rPr lang="en-US" sz="2000" b="1" dirty="0">
                <a:latin typeface="Arial" charset="0"/>
                <a:cs typeface="Arial" charset="0"/>
              </a:rPr>
              <a:t> in the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vestibular ganglion </a:t>
            </a:r>
            <a:r>
              <a:rPr lang="en-US" sz="2000" b="1" u="sng" dirty="0">
                <a:solidFill>
                  <a:srgbClr val="CC00CC"/>
                </a:solidFill>
                <a:latin typeface="Arial" charset="0"/>
                <a:cs typeface="Arial" charset="0"/>
              </a:rPr>
              <a:t>within</a:t>
            </a:r>
            <a:r>
              <a:rPr lang="en-US" sz="2000" b="1" dirty="0">
                <a:latin typeface="Arial" charset="0"/>
                <a:cs typeface="Arial" charset="0"/>
              </a:rPr>
              <a:t> the </a:t>
            </a:r>
            <a:r>
              <a:rPr lang="en-US" sz="2000" b="1" u="sng" dirty="0">
                <a:latin typeface="Arial" charset="0"/>
                <a:cs typeface="Arial" charset="0"/>
              </a:rPr>
              <a:t>internal auditory </a:t>
            </a:r>
            <a:r>
              <a:rPr lang="en-US" sz="2000" b="1" u="sng" dirty="0" err="1">
                <a:latin typeface="Arial" charset="0"/>
                <a:cs typeface="Arial" charset="0"/>
              </a:rPr>
              <a:t>meatus</a:t>
            </a:r>
            <a:r>
              <a:rPr lang="en-US" sz="2000" b="1" u="sng" dirty="0">
                <a:latin typeface="Arial" charset="0"/>
                <a:cs typeface="Arial" charset="0"/>
              </a:rPr>
              <a:t>.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000" b="1" u="sng" dirty="0">
                <a:solidFill>
                  <a:srgbClr val="00B050"/>
                </a:solidFill>
                <a:latin typeface="Arial" charset="0"/>
                <a:cs typeface="Arial" charset="0"/>
              </a:rPr>
              <a:t>The Peripheral processes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cs typeface="Arial" charset="0"/>
              </a:rPr>
              <a:t> </a:t>
            </a:r>
            <a:r>
              <a:rPr lang="en-US" sz="2000" b="1" dirty="0">
                <a:solidFill>
                  <a:srgbClr val="3333FF"/>
                </a:solidFill>
                <a:latin typeface="Arial" charset="0"/>
                <a:cs typeface="Arial" charset="0"/>
              </a:rPr>
              <a:t>(vestibular nerve fibers) </a:t>
            </a:r>
            <a:r>
              <a:rPr lang="en-US" sz="2000" b="1" dirty="0">
                <a:latin typeface="Arial" charset="0"/>
                <a:cs typeface="Arial" charset="0"/>
              </a:rPr>
              <a:t>make </a:t>
            </a:r>
            <a:r>
              <a:rPr lang="en-US" sz="2000" b="1" dirty="0" err="1">
                <a:solidFill>
                  <a:srgbClr val="3333FF"/>
                </a:solidFill>
                <a:latin typeface="Arial" charset="0"/>
                <a:cs typeface="Arial" charset="0"/>
              </a:rPr>
              <a:t>dendritic</a:t>
            </a:r>
            <a:r>
              <a:rPr lang="en-US" sz="2000" b="1" dirty="0">
                <a:solidFill>
                  <a:srgbClr val="3333FF"/>
                </a:solidFill>
                <a:latin typeface="Arial" charset="0"/>
                <a:cs typeface="Arial" charset="0"/>
              </a:rPr>
              <a:t> contact </a:t>
            </a:r>
            <a:r>
              <a:rPr lang="en-US" sz="2000" b="1" dirty="0">
                <a:latin typeface="Arial" charset="0"/>
                <a:cs typeface="Arial" charset="0"/>
              </a:rPr>
              <a:t>with </a:t>
            </a:r>
            <a:r>
              <a:rPr lang="en-US" sz="2000" b="1" u="sng" dirty="0">
                <a:latin typeface="Arial" charset="0"/>
                <a:cs typeface="Arial" charset="0"/>
              </a:rPr>
              <a:t>hair cells </a:t>
            </a:r>
            <a:r>
              <a:rPr lang="en-US" sz="2000" b="1" dirty="0">
                <a:latin typeface="Arial" charset="0"/>
                <a:cs typeface="Arial" charset="0"/>
              </a:rPr>
              <a:t>of the membranous labyrinth (</a:t>
            </a:r>
            <a:r>
              <a:rPr lang="en-US" sz="2000" b="1" u="sng" dirty="0">
                <a:latin typeface="Arial" charset="0"/>
                <a:cs typeface="Arial" charset="0"/>
              </a:rPr>
              <a:t>inner ear</a:t>
            </a:r>
            <a:r>
              <a:rPr lang="en-US" sz="2000" b="1" dirty="0">
                <a:latin typeface="Arial" charset="0"/>
                <a:cs typeface="Arial" charset="0"/>
              </a:rPr>
              <a:t>). </a:t>
            </a:r>
            <a:r>
              <a:rPr lang="en-US" sz="2000" b="1" u="sng" dirty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2000" b="1" u="sng" dirty="0">
                <a:solidFill>
                  <a:srgbClr val="00B050"/>
                </a:solidFill>
                <a:latin typeface="Arial" charset="0"/>
                <a:cs typeface="Arial" charset="0"/>
              </a:rPr>
              <a:t>The central processes</a:t>
            </a:r>
            <a:r>
              <a:rPr lang="en-US" sz="1600" b="1" dirty="0">
                <a:solidFill>
                  <a:srgbClr val="00B050"/>
                </a:solidFill>
                <a:latin typeface="Arial" charset="0"/>
                <a:cs typeface="Arial" charset="0"/>
              </a:rPr>
              <a:t> (form the vestibular nerve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cs typeface="Arial" charset="0"/>
              </a:rPr>
              <a:t>) ‘’Efferent </a:t>
            </a:r>
            <a:r>
              <a:rPr lang="en-US" sz="2000" b="1" dirty="0" err="1">
                <a:solidFill>
                  <a:srgbClr val="00B050"/>
                </a:solidFill>
                <a:latin typeface="Arial" charset="0"/>
                <a:cs typeface="Arial" charset="0"/>
              </a:rPr>
              <a:t>Fibres</a:t>
            </a:r>
            <a:r>
              <a:rPr lang="en-US" sz="2000" b="1" dirty="0">
                <a:solidFill>
                  <a:srgbClr val="00B050"/>
                </a:solidFill>
                <a:latin typeface="Arial" charset="0"/>
                <a:cs typeface="Arial" charset="0"/>
              </a:rPr>
              <a:t>’’ </a:t>
            </a:r>
            <a:r>
              <a:rPr lang="en-US" sz="2000" b="1" dirty="0">
                <a:latin typeface="Arial" charset="0"/>
                <a:cs typeface="Arial" charset="0"/>
              </a:rPr>
              <a:t>:</a:t>
            </a:r>
          </a:p>
          <a:p>
            <a:pPr marL="914400" lvl="1" indent="-457200" eaLnBrk="1" hangingPunct="1">
              <a:buFont typeface="+mj-lt"/>
              <a:buAutoNum type="arabicPeriod"/>
              <a:defRPr/>
            </a:pPr>
            <a:r>
              <a:rPr lang="en-US" sz="2000" b="1" u="sng" dirty="0">
                <a:latin typeface="Arial" charset="0"/>
                <a:cs typeface="Arial" charset="0"/>
              </a:rPr>
              <a:t>Mostly end up in </a:t>
            </a:r>
            <a:r>
              <a:rPr lang="en-US" sz="2000" b="1" dirty="0">
                <a:latin typeface="Arial" charset="0"/>
                <a:cs typeface="Arial" charset="0"/>
              </a:rPr>
              <a:t>the lateral, medial, inferior and superior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vestibular nuclei </a:t>
            </a:r>
            <a:r>
              <a:rPr lang="en-US" sz="2000" b="1" u="sng" dirty="0">
                <a:solidFill>
                  <a:srgbClr val="3333FF"/>
                </a:solidFill>
                <a:latin typeface="Arial" charset="0"/>
                <a:cs typeface="Arial" charset="0"/>
              </a:rPr>
              <a:t>(</a:t>
            </a:r>
            <a:r>
              <a:rPr lang="en-US" sz="2000" b="1" u="sng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2nd order neurons</a:t>
            </a:r>
            <a:r>
              <a:rPr lang="en-US" sz="2000" b="1" u="sng" dirty="0">
                <a:solidFill>
                  <a:srgbClr val="3333FF"/>
                </a:solidFill>
                <a:latin typeface="Arial" charset="0"/>
                <a:cs typeface="Arial" charset="0"/>
              </a:rPr>
              <a:t>) </a:t>
            </a:r>
            <a:r>
              <a:rPr lang="en-US" sz="2000" b="1" dirty="0">
                <a:latin typeface="Arial" charset="0"/>
                <a:cs typeface="Arial" charset="0"/>
              </a:rPr>
              <a:t>of the </a:t>
            </a:r>
            <a:r>
              <a:rPr lang="en-US" sz="2000" b="1" dirty="0" err="1">
                <a:solidFill>
                  <a:srgbClr val="CC00CC"/>
                </a:solidFill>
                <a:latin typeface="Arial" charset="0"/>
                <a:cs typeface="Arial" charset="0"/>
              </a:rPr>
              <a:t>rostral</a:t>
            </a:r>
            <a:r>
              <a:rPr lang="en-US" sz="2000" b="1" dirty="0">
                <a:solidFill>
                  <a:srgbClr val="CC00CC"/>
                </a:solidFill>
                <a:latin typeface="Arial" charset="0"/>
                <a:cs typeface="Arial" charset="0"/>
              </a:rPr>
              <a:t> medulla</a:t>
            </a:r>
            <a:r>
              <a:rPr lang="en-US" sz="2000" b="1" dirty="0">
                <a:latin typeface="Arial" charset="0"/>
                <a:cs typeface="Arial" charset="0"/>
              </a:rPr>
              <a:t>, </a:t>
            </a:r>
            <a:r>
              <a:rPr lang="en-US" sz="2000" b="1" u="sng" dirty="0">
                <a:latin typeface="Arial" charset="0"/>
                <a:cs typeface="Arial" charset="0"/>
              </a:rPr>
              <a:t>located beneath</a:t>
            </a:r>
            <a:r>
              <a:rPr lang="en-US" sz="2000" b="1" dirty="0">
                <a:latin typeface="Arial" charset="0"/>
                <a:cs typeface="Arial" charset="0"/>
              </a:rPr>
              <a:t> the lateral part of the </a:t>
            </a:r>
            <a:r>
              <a:rPr lang="en-US" sz="2000" b="1" u="sng" dirty="0">
                <a:latin typeface="Arial" charset="0"/>
                <a:cs typeface="Arial" charset="0"/>
              </a:rPr>
              <a:t>floor of 4</a:t>
            </a:r>
            <a:r>
              <a:rPr lang="en-US" sz="2000" b="1" u="sng" baseline="30000" dirty="0">
                <a:latin typeface="Arial" charset="0"/>
                <a:cs typeface="Arial" charset="0"/>
              </a:rPr>
              <a:t>th</a:t>
            </a:r>
            <a:r>
              <a:rPr lang="en-US" sz="2000" b="1" u="sng" dirty="0">
                <a:latin typeface="Arial" charset="0"/>
                <a:cs typeface="Arial" charset="0"/>
              </a:rPr>
              <a:t> ventricle </a:t>
            </a:r>
          </a:p>
          <a:p>
            <a:pPr marL="914400" lvl="1" indent="-457200" eaLnBrk="1" hangingPunct="1">
              <a:buFont typeface="+mj-lt"/>
              <a:buAutoNum type="arabicPeriod"/>
              <a:defRPr/>
            </a:pPr>
            <a:r>
              <a:rPr lang="en-US" sz="2000" b="1" u="sng" dirty="0">
                <a:latin typeface="Arial" charset="0"/>
                <a:cs typeface="Arial" charset="0"/>
              </a:rPr>
              <a:t>Some fibers </a:t>
            </a:r>
            <a:r>
              <a:rPr lang="en-US" sz="2000" b="1" dirty="0">
                <a:latin typeface="Arial" charset="0"/>
                <a:cs typeface="Arial" charset="0"/>
              </a:rPr>
              <a:t>go to the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cerebellum</a:t>
            </a:r>
            <a:r>
              <a:rPr lang="en-US" sz="2000" b="1" dirty="0">
                <a:latin typeface="Arial" charset="0"/>
                <a:cs typeface="Arial" charset="0"/>
              </a:rPr>
              <a:t> </a:t>
            </a:r>
            <a:r>
              <a:rPr lang="en-US" sz="2000" b="1" dirty="0">
                <a:solidFill>
                  <a:srgbClr val="3333FF"/>
                </a:solidFill>
                <a:latin typeface="Arial" charset="0"/>
                <a:cs typeface="Arial" charset="0"/>
              </a:rPr>
              <a:t>through</a:t>
            </a:r>
            <a:r>
              <a:rPr lang="en-US" sz="2000" b="1" dirty="0">
                <a:latin typeface="Arial" charset="0"/>
                <a:cs typeface="Arial" charset="0"/>
              </a:rPr>
              <a:t> the inferior </a:t>
            </a:r>
            <a:r>
              <a:rPr lang="en-US" sz="2000" b="1" dirty="0" err="1">
                <a:latin typeface="Arial" charset="0"/>
                <a:cs typeface="Arial" charset="0"/>
              </a:rPr>
              <a:t>cerebellar</a:t>
            </a:r>
            <a:r>
              <a:rPr lang="en-US" sz="2000" b="1" dirty="0">
                <a:latin typeface="Arial" charset="0"/>
                <a:cs typeface="Arial" charset="0"/>
              </a:rPr>
              <a:t> peduncle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103356-AC83-41C4-8680-51F073EDEE88}"/>
              </a:ext>
            </a:extLst>
          </p:cNvPr>
          <p:cNvSpPr/>
          <p:nvPr/>
        </p:nvSpPr>
        <p:spPr>
          <a:xfrm>
            <a:off x="5638800" y="914400"/>
            <a:ext cx="3352800" cy="1016000"/>
          </a:xfrm>
          <a:prstGeom prst="rect">
            <a:avLst/>
          </a:prstGeom>
          <a:solidFill>
            <a:srgbClr val="CCFF99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u="sng" dirty="0">
                <a:solidFill>
                  <a:srgbClr val="0000CC"/>
                </a:solidFill>
                <a:latin typeface="Arial" charset="0"/>
                <a:cs typeface="Arial" charset="0"/>
              </a:rPr>
              <a:t>Vestibular nuclei </a:t>
            </a:r>
            <a:r>
              <a:rPr lang="en-US" sz="2000" dirty="0">
                <a:solidFill>
                  <a:srgbClr val="0000CC"/>
                </a:solidFill>
                <a:latin typeface="Arial" charset="0"/>
                <a:cs typeface="Arial" charset="0"/>
              </a:rPr>
              <a:t>belong to </a:t>
            </a:r>
            <a:r>
              <a:rPr lang="en-US" sz="20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special somatic afferent </a:t>
            </a:r>
            <a:r>
              <a:rPr lang="en-US" sz="2000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column </a:t>
            </a:r>
            <a:r>
              <a:rPr lang="en-US" sz="2000" i="1" dirty="0">
                <a:solidFill>
                  <a:srgbClr val="0000CC"/>
                </a:solidFill>
                <a:latin typeface="Arial" charset="0"/>
                <a:cs typeface="Arial" charset="0"/>
              </a:rPr>
              <a:t>in brain stem.</a:t>
            </a:r>
            <a:endParaRPr lang="en-US" sz="2000" dirty="0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sp>
        <p:nvSpPr>
          <p:cNvPr id="7174" name="TextBox 6">
            <a:extLst>
              <a:ext uri="{FF2B5EF4-FFF2-40B4-BE49-F238E27FC236}">
                <a16:creationId xmlns:a16="http://schemas.microsoft.com/office/drawing/2014/main" id="{9BC5A67F-AB32-46F2-9ACB-BDCA1733B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038600"/>
            <a:ext cx="304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175" name="TextBox 7">
            <a:extLst>
              <a:ext uri="{FF2B5EF4-FFF2-40B4-BE49-F238E27FC236}">
                <a16:creationId xmlns:a16="http://schemas.microsoft.com/office/drawing/2014/main" id="{D3894034-262F-4B40-9DDA-07C092F7F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971800"/>
            <a:ext cx="22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9FF0376-0A51-463B-B5ED-A185AB4481DF}"/>
              </a:ext>
            </a:extLst>
          </p:cNvPr>
          <p:cNvSpPr/>
          <p:nvPr/>
        </p:nvSpPr>
        <p:spPr>
          <a:xfrm>
            <a:off x="5486400" y="3810000"/>
            <a:ext cx="990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CCEFC9-4F16-4B8C-A717-5EC914DBA7DD}"/>
              </a:ext>
            </a:extLst>
          </p:cNvPr>
          <p:cNvSpPr/>
          <p:nvPr/>
        </p:nvSpPr>
        <p:spPr>
          <a:xfrm>
            <a:off x="8458200" y="3924300"/>
            <a:ext cx="457200" cy="2019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0">
            <a:extLst>
              <a:ext uri="{FF2B5EF4-FFF2-40B4-BE49-F238E27FC236}">
                <a16:creationId xmlns:a16="http://schemas.microsoft.com/office/drawing/2014/main" id="{2A02688E-FA9D-4513-BB4E-9FDCB1B35357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95400"/>
            <a:ext cx="4572000" cy="5562600"/>
          </a:xfrm>
          <a:solidFill>
            <a:srgbClr val="CCFFFF"/>
          </a:solidFill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n-US" sz="2000" b="1" u="sng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000" b="1" u="sng" dirty="0" err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efferents</a:t>
            </a:r>
            <a:r>
              <a:rPr lang="en-US" sz="2000" b="1" u="sng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from the vestibular nuclei project: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1800" b="1" u="sng" dirty="0">
                <a:latin typeface="Arial" pitchFamily="34" charset="0"/>
                <a:cs typeface="Arial" pitchFamily="34" charset="0"/>
              </a:rPr>
              <a:t>To </a:t>
            </a:r>
            <a:r>
              <a:rPr lang="en-US" sz="1800" b="1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ipsilateral</a:t>
            </a:r>
            <a:r>
              <a:rPr lang="en-US" sz="18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flocculonodular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lobe of cerebellum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u="sng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800" b="1" u="sng" dirty="0" err="1">
                <a:latin typeface="Arial" pitchFamily="34" charset="0"/>
                <a:cs typeface="Arial" pitchFamily="34" charset="0"/>
              </a:rPr>
              <a:t>vestibulo-cerebellar</a:t>
            </a:r>
            <a:r>
              <a:rPr lang="en-US" sz="1800" b="1" u="sng" dirty="0">
                <a:latin typeface="Arial" pitchFamily="34" charset="0"/>
                <a:cs typeface="Arial" pitchFamily="34" charset="0"/>
              </a:rPr>
              <a:t> tract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1600" b="1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(For Balance) 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through inferior </a:t>
            </a:r>
            <a:r>
              <a:rPr lang="en-US" sz="1800" b="1" dirty="0" err="1">
                <a:latin typeface="Arial" pitchFamily="34" charset="0"/>
                <a:cs typeface="Arial" pitchFamily="34" charset="0"/>
              </a:rPr>
              <a:t>cerebellar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peduncle.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Bilaterally </a:t>
            </a:r>
            <a:r>
              <a:rPr lang="en-US" sz="2000" b="1" u="sng" dirty="0">
                <a:latin typeface="Arial" pitchFamily="34" charset="0"/>
                <a:cs typeface="Arial" pitchFamily="34" charset="0"/>
              </a:rPr>
              <a:t>to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ventral posterior nucleus of thalamus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which in turn project </a:t>
            </a:r>
            <a:r>
              <a:rPr lang="en-US" sz="2000" b="1" u="sng" dirty="0">
                <a:latin typeface="Arial" pitchFamily="34" charset="0"/>
                <a:cs typeface="Arial" pitchFamily="34" charset="0"/>
              </a:rPr>
              <a:t>to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the 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cerebral cortex </a:t>
            </a:r>
            <a:r>
              <a:rPr lang="en-US" sz="1600" b="1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( For conscious awareness). 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18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Bilaterally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u="sng" dirty="0">
                <a:latin typeface="Arial" pitchFamily="34" charset="0"/>
                <a:cs typeface="Arial" pitchFamily="34" charset="0"/>
              </a:rPr>
              <a:t>to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motor nuclei of cranial nerves </a:t>
            </a:r>
            <a:r>
              <a:rPr lang="en-US" sz="1800" b="1" u="sng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1800" b="1" u="sng" dirty="0" err="1">
                <a:latin typeface="Arial" pitchFamily="34" charset="0"/>
                <a:cs typeface="Arial" pitchFamily="34" charset="0"/>
              </a:rPr>
              <a:t>vestibulo</a:t>
            </a:r>
            <a:r>
              <a:rPr lang="en-US" sz="1800" b="1" u="sng" dirty="0">
                <a:latin typeface="Arial" pitchFamily="34" charset="0"/>
                <a:cs typeface="Arial" pitchFamily="34" charset="0"/>
              </a:rPr>
              <a:t>-ocular tract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) through </a:t>
            </a:r>
            <a:r>
              <a:rPr lang="en-US" sz="1800" b="1" u="sng" dirty="0">
                <a:latin typeface="Arial" pitchFamily="34" charset="0"/>
                <a:cs typeface="Arial" pitchFamily="34" charset="0"/>
              </a:rPr>
              <a:t>medial longitudinal fasciculus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(For coordination of head and eye movements).</a:t>
            </a:r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sz="2000" b="1" u="sng" dirty="0">
                <a:latin typeface="Arial" pitchFamily="34" charset="0"/>
                <a:cs typeface="Arial" pitchFamily="34" charset="0"/>
              </a:rPr>
              <a:t>To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Motor neurons of the spinal cord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as </a:t>
            </a:r>
            <a:r>
              <a:rPr lang="en-US" sz="2000" b="1" u="sng" dirty="0">
                <a:latin typeface="Arial" pitchFamily="34" charset="0"/>
                <a:cs typeface="Arial" pitchFamily="34" charset="0"/>
              </a:rPr>
              <a:t>lateral</a:t>
            </a:r>
            <a:r>
              <a:rPr lang="en-US" sz="20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000" b="1" dirty="0" err="1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ipsilateral</a:t>
            </a:r>
            <a:r>
              <a:rPr lang="en-US" sz="20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) directly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&amp; </a:t>
            </a:r>
            <a:r>
              <a:rPr lang="en-US" sz="2000" b="1" u="sng" dirty="0">
                <a:latin typeface="Arial" pitchFamily="34" charset="0"/>
                <a:cs typeface="Arial" pitchFamily="34" charset="0"/>
              </a:rPr>
              <a:t>medial </a:t>
            </a:r>
            <a:r>
              <a:rPr lang="en-US" sz="2000" b="1" u="sng" dirty="0" err="1">
                <a:latin typeface="Arial" pitchFamily="34" charset="0"/>
                <a:cs typeface="Arial" pitchFamily="34" charset="0"/>
              </a:rPr>
              <a:t>vestibulospinal</a:t>
            </a:r>
            <a:r>
              <a:rPr lang="en-US" sz="20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(bilateral)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tracts</a:t>
            </a:r>
            <a:r>
              <a:rPr lang="en-US" sz="2000" b="1" dirty="0">
                <a:latin typeface="Franklin Gothic Medium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CC00CC"/>
                </a:solidFill>
                <a:latin typeface="Franklin Gothic Medium" pitchFamily="34" charset="0"/>
                <a:cs typeface="Arial" pitchFamily="34" charset="0"/>
              </a:rPr>
              <a:t>through MLF </a:t>
            </a:r>
            <a:r>
              <a:rPr lang="en-US" sz="1600" b="1" dirty="0">
                <a:solidFill>
                  <a:srgbClr val="3333FF"/>
                </a:solidFill>
                <a:latin typeface="Franklin Gothic Medium" pitchFamily="34" charset="0"/>
                <a:cs typeface="Arial" pitchFamily="34" charset="0"/>
              </a:rPr>
              <a:t>(for control the posture ).</a:t>
            </a:r>
            <a:endParaRPr lang="en-US" sz="1600" b="1" dirty="0">
              <a:solidFill>
                <a:srgbClr val="3333FF"/>
              </a:solidFill>
              <a:latin typeface="Franklin Gothic Medium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2000" dirty="0">
                <a:latin typeface="Franklin Gothic Medium" pitchFamily="34" charset="0"/>
              </a:rPr>
              <a:t>	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000" dirty="0">
              <a:latin typeface="Franklin Gothic Medium" pitchFamily="34" charset="0"/>
            </a:endParaRPr>
          </a:p>
        </p:txBody>
      </p:sp>
      <p:pic>
        <p:nvPicPr>
          <p:cNvPr id="8195" name="Picture 11" descr="pw12">
            <a:extLst>
              <a:ext uri="{FF2B5EF4-FFF2-40B4-BE49-F238E27FC236}">
                <a16:creationId xmlns:a16="http://schemas.microsoft.com/office/drawing/2014/main" id="{52C10C5D-E729-49A0-9BBD-216C20F70AA1}"/>
              </a:ext>
            </a:extLst>
          </p:cNvPr>
          <p:cNvPicPr>
            <a:picLocks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t="2829" r="3467" b="6430"/>
          <a:stretch>
            <a:fillRect/>
          </a:stretch>
        </p:blipFill>
        <p:spPr>
          <a:xfrm>
            <a:off x="4495800" y="1981200"/>
            <a:ext cx="4387850" cy="3733800"/>
          </a:xfrm>
          <a:noFill/>
          <a:ln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196" name="TextBox 5">
            <a:extLst>
              <a:ext uri="{FF2B5EF4-FFF2-40B4-BE49-F238E27FC236}">
                <a16:creationId xmlns:a16="http://schemas.microsoft.com/office/drawing/2014/main" id="{65D85640-EA82-45C3-B006-95146562B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438400"/>
            <a:ext cx="152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197" name="TextBox 6">
            <a:extLst>
              <a:ext uri="{FF2B5EF4-FFF2-40B4-BE49-F238E27FC236}">
                <a16:creationId xmlns:a16="http://schemas.microsoft.com/office/drawing/2014/main" id="{938FD140-0FEA-45F0-BE8F-12AC76E0A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3962400"/>
            <a:ext cx="228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8198" name="TextBox 7">
            <a:extLst>
              <a:ext uri="{FF2B5EF4-FFF2-40B4-BE49-F238E27FC236}">
                <a16:creationId xmlns:a16="http://schemas.microsoft.com/office/drawing/2014/main" id="{19E99418-D8AE-4747-81D9-D353B2B8F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3733800"/>
            <a:ext cx="228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8199" name="TextBox 8">
            <a:extLst>
              <a:ext uri="{FF2B5EF4-FFF2-40B4-BE49-F238E27FC236}">
                <a16:creationId xmlns:a16="http://schemas.microsoft.com/office/drawing/2014/main" id="{3CB3207A-4DB8-4588-856E-8762B4D3A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2438400"/>
            <a:ext cx="152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7DCA1C8-5BBD-4218-8EC4-377621B0A65D}"/>
              </a:ext>
            </a:extLst>
          </p:cNvPr>
          <p:cNvSpPr txBox="1">
            <a:spLocks/>
          </p:cNvSpPr>
          <p:nvPr/>
        </p:nvSpPr>
        <p:spPr bwMode="auto">
          <a:xfrm>
            <a:off x="152400" y="0"/>
            <a:ext cx="8839200" cy="1295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Efferents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vestibular nuclei </a:t>
            </a: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to other regions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</a:t>
            </a:r>
            <a:r>
              <a:rPr 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of 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posture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maintenance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equilibrium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co-ordination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</a:t>
            </a: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eye movements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</a:t>
            </a:r>
            <a:r>
              <a:rPr 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conscious awareness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vestibular stimulation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20AA7F-E2D2-4195-9A08-B1664711A37B}"/>
              </a:ext>
            </a:extLst>
          </p:cNvPr>
          <p:cNvSpPr/>
          <p:nvPr/>
        </p:nvSpPr>
        <p:spPr>
          <a:xfrm>
            <a:off x="8305800" y="4876800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A23F2C-8105-4CF0-9C3D-E2C8745B70CF}"/>
              </a:ext>
            </a:extLst>
          </p:cNvPr>
          <p:cNvSpPr/>
          <p:nvPr/>
        </p:nvSpPr>
        <p:spPr>
          <a:xfrm>
            <a:off x="8001000" y="3276600"/>
            <a:ext cx="685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421A1A51-8454-4FC1-9CC4-D241639E008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solidFill>
            <a:srgbClr val="FFC0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Medial Longitudinal Fasciculus</a:t>
            </a:r>
          </a:p>
        </p:txBody>
      </p:sp>
      <p:sp>
        <p:nvSpPr>
          <p:cNvPr id="11267" name="Rectangle 5">
            <a:extLst>
              <a:ext uri="{FF2B5EF4-FFF2-40B4-BE49-F238E27FC236}">
                <a16:creationId xmlns:a16="http://schemas.microsoft.com/office/drawing/2014/main" id="{E5B9E981-08FB-4801-9FF4-08015DA53D3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990600"/>
            <a:ext cx="5364163" cy="5678488"/>
          </a:xfrm>
          <a:solidFill>
            <a:srgbClr val="FFFFCC"/>
          </a:solidFill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Extends through out the brain stem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24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formed of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both descending &amp; ascending fibers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400" b="1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Projects bilaterally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4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Has two components: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2400" b="1" dirty="0">
                <a:solidFill>
                  <a:srgbClr val="00B853"/>
                </a:solidFill>
                <a:latin typeface="Arial" pitchFamily="34" charset="0"/>
                <a:cs typeface="Arial" pitchFamily="34" charset="0"/>
              </a:rPr>
              <a:t>ascending component  </a:t>
            </a:r>
            <a:r>
              <a:rPr lang="en-US" sz="2000" b="1" dirty="0">
                <a:solidFill>
                  <a:srgbClr val="00B853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b="1" dirty="0" err="1">
                <a:solidFill>
                  <a:srgbClr val="00B853"/>
                </a:solidFill>
                <a:latin typeface="Arial" pitchFamily="34" charset="0"/>
                <a:cs typeface="Arial" pitchFamily="34" charset="0"/>
              </a:rPr>
              <a:t>vestibulo</a:t>
            </a:r>
            <a:r>
              <a:rPr lang="en-US" sz="2000" b="1" dirty="0">
                <a:solidFill>
                  <a:srgbClr val="00B853"/>
                </a:solidFill>
                <a:latin typeface="Arial" pitchFamily="34" charset="0"/>
                <a:cs typeface="Arial" pitchFamily="34" charset="0"/>
              </a:rPr>
              <a:t>-ocular)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establishes </a:t>
            </a:r>
            <a:r>
              <a:rPr lang="en-US" sz="2000" b="1" u="sng" dirty="0">
                <a:latin typeface="Arial" pitchFamily="34" charset="0"/>
                <a:cs typeface="Arial" pitchFamily="34" charset="0"/>
              </a:rPr>
              <a:t>connections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with the </a:t>
            </a:r>
            <a:r>
              <a:rPr lang="en-US" sz="2000" b="1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nuclei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of the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Occulomotor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Trochlear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Abducent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nerves (motor nuclei for </a:t>
            </a:r>
            <a:r>
              <a:rPr lang="en-US" sz="20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extraoccular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muscles)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</a:t>
            </a:r>
            <a:r>
              <a:rPr lang="en-US" sz="20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coordination of head &amp; eye movements</a:t>
            </a:r>
            <a:r>
              <a:rPr lang="en-US" sz="2000" b="1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2400" b="1" dirty="0">
                <a:solidFill>
                  <a:srgbClr val="00B853"/>
                </a:solidFill>
                <a:latin typeface="Arial" pitchFamily="34" charset="0"/>
                <a:cs typeface="Arial" pitchFamily="34" charset="0"/>
              </a:rPr>
              <a:t>descending component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extends into the 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spinal cord as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the 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medial </a:t>
            </a:r>
            <a:r>
              <a:rPr lang="en-US" sz="2400" b="1" u="sng" dirty="0" err="1">
                <a:latin typeface="Arial" pitchFamily="34" charset="0"/>
                <a:cs typeface="Arial" pitchFamily="34" charset="0"/>
              </a:rPr>
              <a:t>vestibulospinal</a:t>
            </a:r>
            <a:r>
              <a:rPr lang="en-US" sz="2400" b="1" u="sng" dirty="0">
                <a:latin typeface="Arial" pitchFamily="34" charset="0"/>
                <a:cs typeface="Arial" pitchFamily="34" charset="0"/>
              </a:rPr>
              <a:t> tract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for </a:t>
            </a:r>
            <a:r>
              <a:rPr lang="en-US" sz="2000" b="1" u="sng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control the body posture</a:t>
            </a:r>
            <a:r>
              <a:rPr lang="en-US" sz="1800" b="1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9220" name="Picture 10" descr="pw6">
            <a:extLst>
              <a:ext uri="{FF2B5EF4-FFF2-40B4-BE49-F238E27FC236}">
                <a16:creationId xmlns:a16="http://schemas.microsoft.com/office/drawing/2014/main" id="{6D8C849A-CD29-41E3-B838-B7F63C9C1A52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6" r="2045" b="1529"/>
          <a:stretch>
            <a:fillRect/>
          </a:stretch>
        </p:blipFill>
        <p:spPr>
          <a:xfrm>
            <a:off x="5435600" y="1268413"/>
            <a:ext cx="3379788" cy="5256212"/>
          </a:xfrm>
          <a:noFill/>
          <a:ln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B5AA33C3-C84F-4C6D-B746-8592EAD2C6D3}"/>
              </a:ext>
            </a:extLst>
          </p:cNvPr>
          <p:cNvSpPr/>
          <p:nvPr/>
        </p:nvSpPr>
        <p:spPr>
          <a:xfrm>
            <a:off x="6781800" y="4800600"/>
            <a:ext cx="152400" cy="11430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2D969C33-2747-4B3D-B934-57E463308399}"/>
              </a:ext>
            </a:extLst>
          </p:cNvPr>
          <p:cNvSpPr/>
          <p:nvPr/>
        </p:nvSpPr>
        <p:spPr>
          <a:xfrm flipV="1">
            <a:off x="6629400" y="2209800"/>
            <a:ext cx="152400" cy="12192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504295FA-347A-4004-90A5-28C98BA3481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solidFill>
            <a:srgbClr val="FFC0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Vestibulo</a:t>
            </a:r>
            <a:r>
              <a:rPr lang="en-US" sz="36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spinal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itchFamily="34" charset="0"/>
              </a:rPr>
              <a:t> Tracts</a:t>
            </a:r>
          </a:p>
        </p:txBody>
      </p:sp>
      <p:sp>
        <p:nvSpPr>
          <p:cNvPr id="10243" name="Rectangle 4">
            <a:extLst>
              <a:ext uri="{FF2B5EF4-FFF2-40B4-BE49-F238E27FC236}">
                <a16:creationId xmlns:a16="http://schemas.microsoft.com/office/drawing/2014/main" id="{C3F74EA9-0842-432B-AB69-11EEDFA226E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43000"/>
            <a:ext cx="5113338" cy="5195888"/>
          </a:xfrm>
          <a:solidFill>
            <a:srgbClr val="FFFFCC"/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Vestibulospinal fibers </a:t>
            </a:r>
            <a:r>
              <a:rPr lang="en-US" altLang="en-US" sz="2400" b="1" u="sng">
                <a:latin typeface="Arial" panose="020B0604020202020204" pitchFamily="34" charset="0"/>
                <a:cs typeface="Arial" panose="020B0604020202020204" pitchFamily="34" charset="0"/>
              </a:rPr>
              <a:t>influence</a:t>
            </a: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 the activity of </a:t>
            </a:r>
            <a:r>
              <a:rPr lang="en-US" altLang="en-US" sz="2400" b="1" u="sng">
                <a:latin typeface="Arial" panose="020B0604020202020204" pitchFamily="34" charset="0"/>
                <a:cs typeface="Arial" panose="020B0604020202020204" pitchFamily="34" charset="0"/>
              </a:rPr>
              <a:t>spinal motor neurons </a:t>
            </a: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concerned with the </a:t>
            </a:r>
            <a:r>
              <a:rPr lang="en-US" altLang="en-US" sz="2400" b="1" u="sng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altLang="en-US" sz="24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posture </a:t>
            </a: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en-US" sz="2400" b="1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</a:t>
            </a:r>
          </a:p>
          <a:p>
            <a:pPr eaLnBrk="1" hangingPunct="1"/>
            <a:r>
              <a:rPr lang="en-US" altLang="en-US" sz="2400" b="1" u="sng">
                <a:latin typeface="Arial" panose="020B0604020202020204" pitchFamily="34" charset="0"/>
                <a:cs typeface="Arial" panose="020B0604020202020204" pitchFamily="34" charset="0"/>
              </a:rPr>
              <a:t>Two tracts</a:t>
            </a: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4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&amp; medial.</a:t>
            </a:r>
          </a:p>
          <a:p>
            <a:pPr eaLnBrk="1" hangingPunct="1"/>
            <a:r>
              <a:rPr lang="en-US" altLang="en-US" sz="24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</a:t>
            </a: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arises from lateral vestibular  (Deiter’s) nucleus, descends 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ipsilaterally</a:t>
            </a:r>
          </a:p>
          <a:p>
            <a:pPr eaLnBrk="1" hangingPunct="1"/>
            <a:r>
              <a:rPr lang="en-US" altLang="en-US" sz="2400" b="1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Medial</a:t>
            </a: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 is the </a:t>
            </a:r>
            <a:r>
              <a:rPr lang="en-US" altLang="en-US" sz="2400" b="1" u="sng">
                <a:latin typeface="Arial" panose="020B0604020202020204" pitchFamily="34" charset="0"/>
                <a:cs typeface="Arial" panose="020B0604020202020204" pitchFamily="34" charset="0"/>
              </a:rPr>
              <a:t>descending part </a:t>
            </a: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altLang="en-US" sz="2400" b="1" u="sng">
                <a:latin typeface="Arial" panose="020B0604020202020204" pitchFamily="34" charset="0"/>
                <a:cs typeface="Arial" panose="020B0604020202020204" pitchFamily="34" charset="0"/>
              </a:rPr>
              <a:t>medial longitudinal fasciculus</a:t>
            </a: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, projects </a:t>
            </a: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bilaterally.</a:t>
            </a:r>
          </a:p>
        </p:txBody>
      </p:sp>
      <p:pic>
        <p:nvPicPr>
          <p:cNvPr id="10244" name="Picture 6" descr="pw6">
            <a:extLst>
              <a:ext uri="{FF2B5EF4-FFF2-40B4-BE49-F238E27FC236}">
                <a16:creationId xmlns:a16="http://schemas.microsoft.com/office/drawing/2014/main" id="{8AFC693C-1F13-496F-A7CC-B77DDE80C7F9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6" r="2045" b="1529"/>
          <a:stretch>
            <a:fillRect/>
          </a:stretch>
        </p:blipFill>
        <p:spPr>
          <a:xfrm>
            <a:off x="5435600" y="1052513"/>
            <a:ext cx="3562350" cy="5576887"/>
          </a:xfrm>
          <a:ln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245" name="TextBox 4">
            <a:extLst>
              <a:ext uri="{FF2B5EF4-FFF2-40B4-BE49-F238E27FC236}">
                <a16:creationId xmlns:a16="http://schemas.microsoft.com/office/drawing/2014/main" id="{5119415D-E7E7-4BD7-80BB-032259340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876800"/>
            <a:ext cx="76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1">
                <a:latin typeface="Arial" panose="020B0604020202020204" pitchFamily="34" charset="0"/>
              </a:rPr>
              <a:t>Lateral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9E7E0880-A7EC-49A3-99D9-53BE2ACD78DC}"/>
              </a:ext>
            </a:extLst>
          </p:cNvPr>
          <p:cNvSpPr/>
          <p:nvPr/>
        </p:nvSpPr>
        <p:spPr>
          <a:xfrm flipV="1">
            <a:off x="6705600" y="2133600"/>
            <a:ext cx="152400" cy="12192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4D0E30C8-DBE6-4F73-B536-4C43CEFADB34}"/>
              </a:ext>
            </a:extLst>
          </p:cNvPr>
          <p:cNvSpPr/>
          <p:nvPr/>
        </p:nvSpPr>
        <p:spPr>
          <a:xfrm>
            <a:off x="6858000" y="4876800"/>
            <a:ext cx="152400" cy="114300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3DAE4-2386-4EE7-8288-3459F1025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487363"/>
          </a:xfrm>
          <a:solidFill>
            <a:srgbClr val="FFC0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Vestibular Cortex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9F04F-23A8-4A3F-A62A-715730207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3429000" cy="4648200"/>
          </a:xfrm>
          <a:solidFill>
            <a:srgbClr val="FFFFCC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</a:rPr>
              <a:t>Located in </a:t>
            </a:r>
            <a:r>
              <a:rPr 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en-US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lower part </a:t>
            </a:r>
            <a:r>
              <a:rPr 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  <a:r>
              <a:rPr lang="en-US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postcentral</a:t>
            </a:r>
            <a:r>
              <a:rPr lang="en-US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u="sng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gyrus</a:t>
            </a:r>
            <a:r>
              <a:rPr lang="en-US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(head area). 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>
                <a:solidFill>
                  <a:srgbClr val="FF0000"/>
                </a:solidFill>
              </a:rPr>
              <a:t>Responsible for </a:t>
            </a:r>
            <a:r>
              <a:rPr lang="en-US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conscious awareness </a:t>
            </a:r>
            <a:r>
              <a:rPr 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vestibular sensation.</a:t>
            </a:r>
          </a:p>
        </p:txBody>
      </p:sp>
      <p:pic>
        <p:nvPicPr>
          <p:cNvPr id="11268" name="Picture 9" descr="http://3.bp.blogspot.com/_G7la-BXebak/S94bOMmqHwI/AAAAAAAAC04/qo5jIaZsXto/s1600/cerebral-cortex.jpg">
            <a:extLst>
              <a:ext uri="{FF2B5EF4-FFF2-40B4-BE49-F238E27FC236}">
                <a16:creationId xmlns:a16="http://schemas.microsoft.com/office/drawing/2014/main" id="{46786D5C-35B8-4D4C-B9E4-ADA55FE57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52600"/>
            <a:ext cx="50165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0994303-289B-4A70-B71E-D5283501D249}"/>
              </a:ext>
            </a:extLst>
          </p:cNvPr>
          <p:cNvSpPr/>
          <p:nvPr/>
        </p:nvSpPr>
        <p:spPr>
          <a:xfrm>
            <a:off x="6019800" y="38100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2304</TotalTime>
  <Words>1452</Words>
  <Application>Microsoft Office PowerPoint</Application>
  <PresentationFormat>عرض على الشاشة (4:3)</PresentationFormat>
  <Paragraphs>147</Paragraphs>
  <Slides>22</Slides>
  <Notes>0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30" baseType="lpstr">
      <vt:lpstr>Arial</vt:lpstr>
      <vt:lpstr>Calibri</vt:lpstr>
      <vt:lpstr>Arial Rounded MT Bold</vt:lpstr>
      <vt:lpstr>Wingdings</vt:lpstr>
      <vt:lpstr>Franklin Gothic Medium</vt:lpstr>
      <vt:lpstr>Algerian</vt:lpstr>
      <vt:lpstr>Office Theme</vt:lpstr>
      <vt:lpstr>Microsoft Photo Editor 3.0 Photo</vt:lpstr>
      <vt:lpstr>The Vestibulo-cochlear Nerve (Cranial Nerve 8) (Vestibular &amp; Auditory Pathways)</vt:lpstr>
      <vt:lpstr>OBJECTIVES</vt:lpstr>
      <vt:lpstr>BRAIN – VENTRAL SURFACE</vt:lpstr>
      <vt:lpstr>Vestibulo-Cochlear Nerve</vt:lpstr>
      <vt:lpstr>Vestibular Nerve</vt:lpstr>
      <vt:lpstr>عرض تقديمي في PowerPoint</vt:lpstr>
      <vt:lpstr>Medial Longitudinal Fasciculus</vt:lpstr>
      <vt:lpstr>Vestibulospinal Tracts</vt:lpstr>
      <vt:lpstr>Vestibular Cortex</vt:lpstr>
      <vt:lpstr>Auditory Pathway</vt:lpstr>
      <vt:lpstr>Cochlear (Auditory) Nerve</vt:lpstr>
      <vt:lpstr>AUDITORY PATHWAY</vt:lpstr>
      <vt:lpstr>AUDITORY PATHWAY</vt:lpstr>
      <vt:lpstr>AUDITORY PATHWAY</vt:lpstr>
      <vt:lpstr>عرض تقديمي في PowerPoint</vt:lpstr>
      <vt:lpstr>Clinical Notes</vt:lpstr>
      <vt:lpstr>عرض تقديمي في PowerPoint</vt:lpstr>
      <vt:lpstr>SUMMARY</vt:lpstr>
      <vt:lpstr>SUMMARY</vt:lpstr>
      <vt:lpstr>QUESTION 1</vt:lpstr>
      <vt:lpstr>QUESTION 2</vt:lpstr>
      <vt:lpstr>Q  For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Zeenet</dc:creator>
  <cp:lastModifiedBy>ftomy naje</cp:lastModifiedBy>
  <cp:revision>232</cp:revision>
  <dcterms:created xsi:type="dcterms:W3CDTF">2011-09-07T07:25:07Z</dcterms:created>
  <dcterms:modified xsi:type="dcterms:W3CDTF">2018-09-18T23:55:31Z</dcterms:modified>
</cp:coreProperties>
</file>