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97" r:id="rId4"/>
    <p:sldId id="372" r:id="rId5"/>
    <p:sldId id="373" r:id="rId6"/>
    <p:sldId id="374" r:id="rId7"/>
    <p:sldId id="407" r:id="rId8"/>
    <p:sldId id="375" r:id="rId9"/>
    <p:sldId id="399" r:id="rId10"/>
    <p:sldId id="398" r:id="rId11"/>
    <p:sldId id="378" r:id="rId12"/>
    <p:sldId id="401" r:id="rId13"/>
    <p:sldId id="380" r:id="rId14"/>
    <p:sldId id="402" r:id="rId15"/>
    <p:sldId id="382" r:id="rId16"/>
    <p:sldId id="403" r:id="rId17"/>
    <p:sldId id="381" r:id="rId18"/>
    <p:sldId id="404" r:id="rId19"/>
    <p:sldId id="383" r:id="rId20"/>
    <p:sldId id="384" r:id="rId21"/>
    <p:sldId id="261" r:id="rId22"/>
    <p:sldId id="299" r:id="rId23"/>
    <p:sldId id="385" r:id="rId24"/>
    <p:sldId id="300" r:id="rId25"/>
    <p:sldId id="301" r:id="rId26"/>
    <p:sldId id="40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1E5"/>
    <a:srgbClr val="EA58E0"/>
    <a:srgbClr val="0F01BF"/>
    <a:srgbClr val="00FFCC"/>
    <a:srgbClr val="B917AD"/>
    <a:srgbClr val="008E40"/>
    <a:srgbClr val="D270C4"/>
    <a:srgbClr val="86B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3" autoAdjust="0"/>
  </p:normalViewPr>
  <p:slideViewPr>
    <p:cSldViewPr>
      <p:cViewPr varScale="1">
        <p:scale>
          <a:sx n="66" d="100"/>
          <a:sy n="66" d="100"/>
        </p:scale>
        <p:origin x="15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F8D751-6290-4681-BC6B-8C5E32C73B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A24B39-AE1F-4EB0-8AB5-C4F06133C78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7412AB-4ABD-4087-836A-9FF334976353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491C788-2842-4C54-A27D-2176334191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FF8BFF4-41CE-4894-A9FF-48EDFF4ED6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0FBE3-AF36-4719-A891-BB5AD7973C8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CE0DC-1604-47CD-931E-56C372651D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0B6AF22-8DA2-45B3-9A4F-AAC0C3111169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B24E60D4-BC3A-4ACA-8AF3-2F9A8D2101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9BAFA800-1F9A-4154-A36E-A9B1B7D018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69A53640-C02E-4386-993B-0D34541C7D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9EDFA0-7D0E-44B4-9DA5-51C0D4F2BE00}" type="slidenum">
              <a:rPr lang="en-US" altLang="ar-SA">
                <a:latin typeface="Calibri" panose="020F0502020204030204" pitchFamily="34" charset="0"/>
              </a:rPr>
              <a:pPr eaLnBrk="1" hangingPunct="1"/>
              <a:t>5</a:t>
            </a:fld>
            <a:endParaRPr lang="en-US" altLang="ar-SA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9B651-45FA-4C64-B7BD-6135BCA2C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3CF3B-57B8-4E7B-B859-593D2E1B406E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EF5DC-A9B8-48AB-B655-081349A14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8DC1F-AD8E-44C5-B7E5-4973DED50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C18A7-E0F3-4B5C-BF72-BFF9ECD7FD31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98546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E82D1-3AA3-42B9-AD21-348E3FE34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95FEF-86EF-41BA-A060-F44920FEE809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80EB4-8DC0-4DF2-9E74-D251AE755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6C357-76AB-42CB-B42F-7848C07B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09DDA-402F-492D-A14C-DC2B5CFF7152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2103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1A42A-A4A2-4733-B1DE-7D1E04111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C5D50-FC75-4714-81D1-4B3B4AFF76A7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16B8E-1270-4986-8A21-D12E0236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4DD37-945B-4C52-A5B8-114C9A67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09137-A108-49C9-A438-A24FC0D26002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047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7A85C-1F2B-487B-8294-E4B94EA92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B01A0-7C8D-425B-BB78-F3E76E30B7EA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84059-0A61-4002-B9F8-562461F2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7A525-67CD-4815-A0A7-7D75A50B2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1682D-4583-4739-9391-49A97C394046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2616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A87E8-6540-4135-9997-163A03ACE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B626B-684D-4F69-9B02-9659B35C87C7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7A5CD-CA2F-435E-B06B-E49DA96A8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1060B-1D23-4F69-94ED-088546A3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565E1-A8C2-4C80-855F-878CDC280E63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1137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866A99-B7EA-46C6-9EF8-C915400CA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73851-41F9-4D61-AA22-0FDBCF3EA0A1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5E819F-4CB9-45AB-A76F-2EAFEAFED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862C4B-0B9B-483C-9002-65E58407F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8815C-A89D-4DE0-B83D-609915BA9D02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0439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18EF82C-695C-470B-B735-FC789FFB5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57599-2B29-41A2-B945-013D5A4FC9C5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1F68CAE-C170-4A66-B883-F8370714B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372761-5E9A-4C39-95CE-54090A65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1E084-FC7D-4567-ACEE-8AFD25AE8AF2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3751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B909B40-1D33-459A-81CD-800534AF4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F04B3-2EEA-49BC-871E-F0A2B3858E8B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F4663CF-504B-4D5A-BA34-BB63DE2C7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AC28CC-D834-4CBF-9503-3B6F69235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0C4A1-24B1-4588-8959-8ABB2639B434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2524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8ABF36C-6DDD-4C67-A4D2-C32A7E9E0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F082E-5BE3-4FA1-AEE5-8499EE4CEA39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4FF49EF-77A4-4E4A-8886-F44A35123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D54D0A-BAE0-488B-A68E-6B6D85B3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5091F-7AB4-4793-992B-135F53CB5303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11110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297F8D-FF92-4D19-9967-EDF4DC967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D52BF-AD1F-4FE9-84D3-16034918AA0A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52680D-0F47-4B0C-8541-634EE773B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F49C20-BD4C-4717-A939-619B09C66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66943-811F-404B-93A9-E7D26AB6C5AC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14902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0F6F2C-706B-4511-9D42-A056CB824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000B3-3E30-4809-B1DA-EC57AC6CEDF3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A68C08-C996-46DC-B6B9-70AF12CFB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42332E-5181-44D4-A40F-4B3FB572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CA5A5-59AA-47A5-946A-11CC51EFC0F2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7472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6B0A0F5-7237-4897-A490-5BBA1A7F17C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73FEECB-A5C5-4833-8276-325A620084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F04EB-90F4-4B70-A42C-CB605924F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6167E1-DFB6-413B-A986-3142375142E0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433CA-6C63-4A86-937A-D210C07CD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98A8A-CC06-4171-B7AA-8C28627F2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4EA9EA6-C097-4685-A42A-DCF6DD332DE6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hat-when-how.com/wp-content/uploads/2012/04/tmp15F118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om.sa/url?sa=i&amp;source=images&amp;cd=&amp;cad=rja&amp;docid=xekDruoqml63MM&amp;tbnid=FwWphf3jZRcndM:&amp;ved=0CAgQjRwwAA&amp;url=http%3A%2F%2Faccweb.itr.maryville.edu%2Fmyu%2FBio321%2F321on7.html&amp;ei=S-89UtKaEM2O7Qau9YH4AQ&amp;psig=AFQjCNHtsjuQ84E5qNfzEJYGVS__s1oP6A&amp;ust=137987706733494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hyperlink" Target="http://www.google.com.sa/url?sa=i&amp;source=images&amp;cd=&amp;cad=rja&amp;docid=4ptI2J4onwiqYM&amp;tbnid=VSZJwZCYBhOLbM:&amp;ved=0CAgQjRwwAA&amp;url=http%3A%2F%2Fen.wikipedia.org%2Fwiki%2FAnatomy_of_the_cerebellum&amp;ei=7-89UomGIKeg7AbN0IGgAg&amp;psig=AFQjCNHkJWcsqAXp6EmOWfMCMDHjWPwj7A&amp;ust=137987723159182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3676804-C2FC-430C-8C40-4E3037C8E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2667000" y="5410200"/>
            <a:ext cx="5029200" cy="1447800"/>
          </a:xfrm>
          <a:blipFill>
            <a:blip r:embed="rId2"/>
            <a:tile tx="0" ty="0" sx="100000" sy="100000" flip="none" algn="tl"/>
          </a:blip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Fathalla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Ibrahim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Prfessor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Anatomy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75B841-750F-4EE7-B1B8-FE373CAB3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3886199"/>
          </a:xfrm>
          <a:solidFill>
            <a:srgbClr val="EA58E0"/>
          </a:solidFill>
          <a:ln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/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8900" b="1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CEREBELLUM</a:t>
            </a:r>
            <a:br>
              <a:rPr lang="en-US" sz="8900" b="1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900" b="1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ITS RELEVANT CONNECTIONS</a:t>
            </a:r>
            <a:br>
              <a:rPr lang="en-US" sz="9600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9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6BA76F-BB54-492C-82EC-14CB254F49F1}"/>
              </a:ext>
            </a:extLst>
          </p:cNvPr>
          <p:cNvSpPr txBox="1"/>
          <p:nvPr/>
        </p:nvSpPr>
        <p:spPr>
          <a:xfrm rot="11361227" flipH="1" flipV="1">
            <a:off x="303213" y="3684588"/>
            <a:ext cx="4181475" cy="13858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Dr.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Sanaa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Alshaarawy</a:t>
            </a:r>
            <a:endParaRPr lang="en-US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Associate Professor of 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C7BFB6F-9D75-4B02-B33E-E6ABC07DB37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CEREBELLAR MEDULLA</a:t>
            </a:r>
            <a:endParaRPr lang="ar-SA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DC2D417-D9F8-4153-B8C7-5110E0960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524000"/>
            <a:ext cx="4038600" cy="45720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70000" lnSpcReduction="20000"/>
          </a:bodyPr>
          <a:lstStyle/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AFFERENT FIBRES: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Climbing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fibres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/>
              <a:t>from </a:t>
            </a:r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</a:t>
            </a:r>
            <a:r>
              <a:rPr lang="en-US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olivary</a:t>
            </a:r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</a:t>
            </a:r>
            <a:r>
              <a:rPr lang="en-US" b="1" dirty="0"/>
              <a:t>, relay to </a:t>
            </a:r>
            <a:r>
              <a:rPr lang="en-US" b="1" dirty="0" err="1">
                <a:solidFill>
                  <a:srgbClr val="FF0000"/>
                </a:solidFill>
              </a:rPr>
              <a:t>purkinje</a:t>
            </a:r>
            <a:r>
              <a:rPr lang="en-US" b="1" dirty="0">
                <a:solidFill>
                  <a:srgbClr val="FF0000"/>
                </a:solidFill>
              </a:rPr>
              <a:t> cells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1101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Mossy </a:t>
            </a:r>
            <a:r>
              <a:rPr lang="en-US" b="1" dirty="0" err="1">
                <a:solidFill>
                  <a:srgbClr val="1101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fibres</a:t>
            </a:r>
            <a:r>
              <a:rPr lang="en-US" b="1" dirty="0">
                <a:solidFill>
                  <a:srgbClr val="1101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/>
              <a:t>rest of </a:t>
            </a:r>
            <a:r>
              <a:rPr lang="en-US" b="1" dirty="0" err="1"/>
              <a:t>fibres</a:t>
            </a:r>
            <a:r>
              <a:rPr lang="en-US" b="1" dirty="0"/>
              <a:t>: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 nuclei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 cord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pons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1101E5"/>
                </a:solidFill>
              </a:rPr>
              <a:t>They </a:t>
            </a:r>
            <a:r>
              <a:rPr lang="en-US" b="1" u="sng" dirty="0">
                <a:solidFill>
                  <a:srgbClr val="1101E5"/>
                </a:solidFill>
              </a:rPr>
              <a:t>relay</a:t>
            </a:r>
            <a:r>
              <a:rPr lang="en-US" b="1" dirty="0">
                <a:solidFill>
                  <a:srgbClr val="1101E5"/>
                </a:solidFill>
              </a:rPr>
              <a:t> to </a:t>
            </a:r>
            <a:r>
              <a:rPr lang="en-US" b="1" dirty="0">
                <a:solidFill>
                  <a:srgbClr val="FF0000"/>
                </a:solidFill>
              </a:rPr>
              <a:t>granule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cells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1101E5"/>
                </a:solidFill>
              </a:rPr>
              <a:t>which in turn </a:t>
            </a:r>
            <a:r>
              <a:rPr lang="en-US" b="1" u="sng" dirty="0">
                <a:solidFill>
                  <a:srgbClr val="1101E5"/>
                </a:solidFill>
              </a:rPr>
              <a:t>relay</a:t>
            </a:r>
            <a:r>
              <a:rPr lang="en-US" b="1" dirty="0">
                <a:solidFill>
                  <a:srgbClr val="1101E5"/>
                </a:solidFill>
              </a:rPr>
              <a:t> to </a:t>
            </a:r>
            <a:r>
              <a:rPr lang="en-US" b="1" dirty="0" err="1">
                <a:solidFill>
                  <a:srgbClr val="FF0000"/>
                </a:solidFill>
              </a:rPr>
              <a:t>purkinje</a:t>
            </a:r>
            <a:r>
              <a:rPr lang="en-US" b="1" dirty="0">
                <a:solidFill>
                  <a:srgbClr val="FF0000"/>
                </a:solidFill>
              </a:rPr>
              <a:t> cells.</a:t>
            </a:r>
          </a:p>
          <a:p>
            <a:pPr marL="609600" indent="-60960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B917AD"/>
                </a:solidFill>
              </a:rPr>
              <a:t>Finally  </a:t>
            </a:r>
            <a:r>
              <a:rPr lang="en-US" b="1" u="sng" dirty="0">
                <a:solidFill>
                  <a:srgbClr val="B917AD"/>
                </a:solidFill>
              </a:rPr>
              <a:t>all afferent </a:t>
            </a:r>
            <a:r>
              <a:rPr lang="en-US" b="1" u="sng" dirty="0" err="1">
                <a:solidFill>
                  <a:srgbClr val="B917AD"/>
                </a:solidFill>
              </a:rPr>
              <a:t>fibres</a:t>
            </a:r>
            <a:r>
              <a:rPr lang="en-US" b="1" u="sng" dirty="0">
                <a:solidFill>
                  <a:srgbClr val="B917AD"/>
                </a:solidFill>
              </a:rPr>
              <a:t> passing through the medulla </a:t>
            </a:r>
            <a:r>
              <a:rPr lang="en-US" b="1" dirty="0"/>
              <a:t>relay to </a:t>
            </a:r>
            <a:r>
              <a:rPr lang="en-US" b="1" u="sng" dirty="0" err="1">
                <a:solidFill>
                  <a:srgbClr val="B917AD"/>
                </a:solidFill>
              </a:rPr>
              <a:t>purkinje</a:t>
            </a:r>
            <a:r>
              <a:rPr lang="en-US" b="1" u="sng" dirty="0">
                <a:solidFill>
                  <a:srgbClr val="B917AD"/>
                </a:solidFill>
              </a:rPr>
              <a:t> cells </a:t>
            </a:r>
            <a:r>
              <a:rPr lang="en-US" b="1" dirty="0">
                <a:solidFill>
                  <a:srgbClr val="B917AD"/>
                </a:solidFill>
              </a:rPr>
              <a:t>in the </a:t>
            </a:r>
            <a:r>
              <a:rPr lang="en-US" b="1" u="sng" dirty="0">
                <a:solidFill>
                  <a:srgbClr val="B917AD"/>
                </a:solidFill>
              </a:rPr>
              <a:t>cortex.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ar-SA" dirty="0"/>
          </a:p>
        </p:txBody>
      </p:sp>
      <p:sp>
        <p:nvSpPr>
          <p:cNvPr id="11268" name="Content Placeholder 6">
            <a:extLst>
              <a:ext uri="{FF2B5EF4-FFF2-40B4-BE49-F238E27FC236}">
                <a16:creationId xmlns:a16="http://schemas.microsoft.com/office/drawing/2014/main" id="{DED56766-4C8F-455A-BCF2-495BC40C1D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9" name="Picture 2" descr="C:\Documents and Settings\User\My Documents\My Pictures\Picture12.jpg">
            <a:extLst>
              <a:ext uri="{FF2B5EF4-FFF2-40B4-BE49-F238E27FC236}">
                <a16:creationId xmlns:a16="http://schemas.microsoft.com/office/drawing/2014/main" id="{5B27E38F-21B5-468F-B984-2B76096A2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52085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AB6FAEA-9119-422A-8B60-74B9417B5DBC}"/>
              </a:ext>
            </a:extLst>
          </p:cNvPr>
          <p:cNvSpPr/>
          <p:nvPr/>
        </p:nvSpPr>
        <p:spPr>
          <a:xfrm>
            <a:off x="7696200" y="4114800"/>
            <a:ext cx="1295400" cy="54133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2519E7B-E3D0-4B79-9135-B4405E50B2E0}"/>
              </a:ext>
            </a:extLst>
          </p:cNvPr>
          <p:cNvSpPr/>
          <p:nvPr/>
        </p:nvSpPr>
        <p:spPr>
          <a:xfrm>
            <a:off x="7162800" y="4724400"/>
            <a:ext cx="1066800" cy="304800"/>
          </a:xfrm>
          <a:prstGeom prst="ellipse">
            <a:avLst/>
          </a:prstGeom>
          <a:noFill/>
          <a:ln>
            <a:solidFill>
              <a:srgbClr val="0F0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9645D6-390E-44C1-8AA9-1F351F619260}"/>
              </a:ext>
            </a:extLst>
          </p:cNvPr>
          <p:cNvSpPr/>
          <p:nvPr/>
        </p:nvSpPr>
        <p:spPr>
          <a:xfrm>
            <a:off x="7620000" y="2514600"/>
            <a:ext cx="1066800" cy="304800"/>
          </a:xfrm>
          <a:prstGeom prst="ellipse">
            <a:avLst/>
          </a:prstGeom>
          <a:noFill/>
          <a:ln>
            <a:solidFill>
              <a:srgbClr val="EA58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F453E-44D5-47E0-9DC3-FDF93CFC10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CEREBELLAR MEDULLA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A41F5-C4DE-419D-BC15-EF877C145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EA58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Axons of Purkinje Cells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only axons to leave the </a:t>
            </a: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cortex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EA58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medulla 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b="1" u="sng" dirty="0"/>
              <a:t>The great majority of axons </a:t>
            </a:r>
            <a:r>
              <a:rPr lang="en-US" b="1" dirty="0"/>
              <a:t>do not leave cerebellum &amp; </a:t>
            </a:r>
            <a:r>
              <a:rPr lang="en-US" b="1" u="sng" dirty="0"/>
              <a:t>end in deep </a:t>
            </a:r>
            <a:r>
              <a:rPr lang="en-US" b="1" u="sng" dirty="0" err="1"/>
              <a:t>cerebellar</a:t>
            </a:r>
            <a:r>
              <a:rPr lang="en-US" b="1" u="sng" dirty="0"/>
              <a:t> nuclei, </a:t>
            </a:r>
            <a:r>
              <a:rPr lang="en-US" b="1" dirty="0"/>
              <a:t>specially</a:t>
            </a:r>
            <a:r>
              <a:rPr lang="en-US" b="1" dirty="0">
                <a:solidFill>
                  <a:srgbClr val="FF0000"/>
                </a:solidFill>
              </a:rPr>
              <a:t> Dentate nucleus.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b="1" u="sng" dirty="0">
                <a:solidFill>
                  <a:srgbClr val="0070C0"/>
                </a:solidFill>
              </a:rPr>
              <a:t>Some of axons </a:t>
            </a:r>
            <a:r>
              <a:rPr lang="en-US" b="1" dirty="0">
                <a:solidFill>
                  <a:srgbClr val="0070C0"/>
                </a:solidFill>
              </a:rPr>
              <a:t>leave cerebellum </a:t>
            </a:r>
            <a:r>
              <a:rPr lang="en-US" b="1" u="sng" dirty="0">
                <a:solidFill>
                  <a:srgbClr val="0070C0"/>
                </a:solidFill>
              </a:rPr>
              <a:t>as efferent </a:t>
            </a:r>
            <a:r>
              <a:rPr lang="en-US" b="1" u="sng" dirty="0" err="1">
                <a:solidFill>
                  <a:srgbClr val="0070C0"/>
                </a:solidFill>
              </a:rPr>
              <a:t>fibres</a:t>
            </a:r>
            <a:r>
              <a:rPr lang="en-US" b="1" u="sng" dirty="0">
                <a:solidFill>
                  <a:srgbClr val="0070C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12292" name="Picture 2" descr="C:\Documents and Settings\User\My Documents\My Pictures\Picture12.jpg">
            <a:extLst>
              <a:ext uri="{FF2B5EF4-FFF2-40B4-BE49-F238E27FC236}">
                <a16:creationId xmlns:a16="http://schemas.microsoft.com/office/drawing/2014/main" id="{55ACC4D4-1106-4EE6-A9FC-62E05EEFDD9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524000"/>
            <a:ext cx="4648200" cy="4572000"/>
          </a:xfrm>
        </p:spPr>
      </p:pic>
      <p:sp>
        <p:nvSpPr>
          <p:cNvPr id="12293" name="TextBox 4">
            <a:extLst>
              <a:ext uri="{FF2B5EF4-FFF2-40B4-BE49-F238E27FC236}">
                <a16:creationId xmlns:a16="http://schemas.microsoft.com/office/drawing/2014/main" id="{38F3AF76-F6DE-4BE3-904A-EDFB81B06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410200"/>
            <a:ext cx="1752600" cy="2460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/>
              <a:t>Dendato-rubro-thalamic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E9F28-5C16-47DA-B1CC-DAA5B9A28F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CEREBELLAR MEDULLA</a:t>
            </a:r>
            <a:endParaRPr lang="ar-S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5F31B-C107-4ABE-8BA6-D40A991B2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1676400"/>
            <a:ext cx="7924800" cy="40386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lnSpcReduction="10000"/>
          </a:bodyPr>
          <a:lstStyle/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EFFERENT FIBRES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i="1" dirty="0"/>
              <a:t>Most efferent </a:t>
            </a:r>
            <a:r>
              <a:rPr lang="en-US" b="1" i="1" dirty="0" err="1"/>
              <a:t>fibres</a:t>
            </a:r>
            <a:r>
              <a:rPr lang="en-US" b="1" i="1" dirty="0"/>
              <a:t> are </a:t>
            </a:r>
            <a:r>
              <a:rPr lang="en-US" b="1" i="1" u="sng" dirty="0">
                <a:solidFill>
                  <a:srgbClr val="0070C0"/>
                </a:solidFill>
              </a:rPr>
              <a:t>axons of </a:t>
            </a:r>
            <a:r>
              <a:rPr lang="en-US" b="1" i="1" dirty="0">
                <a:solidFill>
                  <a:srgbClr val="0070C0"/>
                </a:solidFill>
              </a:rPr>
              <a:t>deep </a:t>
            </a:r>
            <a:r>
              <a:rPr lang="en-US" b="1" i="1" u="sng" dirty="0" err="1">
                <a:solidFill>
                  <a:srgbClr val="0070C0"/>
                </a:solidFill>
              </a:rPr>
              <a:t>cerebellar</a:t>
            </a:r>
            <a:r>
              <a:rPr lang="en-US" b="1" i="1" u="sng" dirty="0">
                <a:solidFill>
                  <a:srgbClr val="0070C0"/>
                </a:solidFill>
              </a:rPr>
              <a:t> nuclei.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i="1" dirty="0">
                <a:solidFill>
                  <a:srgbClr val="00B050"/>
                </a:solidFill>
              </a:rPr>
              <a:t>Main </a:t>
            </a:r>
            <a:r>
              <a:rPr lang="en-US" b="1" i="1" dirty="0" err="1">
                <a:solidFill>
                  <a:srgbClr val="00B050"/>
                </a:solidFill>
              </a:rPr>
              <a:t>Efferents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u="sng" dirty="0">
                <a:solidFill>
                  <a:srgbClr val="00B050"/>
                </a:solidFill>
              </a:rPr>
              <a:t>go to nuclei of brainstem&amp; thalamus </a:t>
            </a:r>
            <a:r>
              <a:rPr lang="en-US" b="1" i="1" dirty="0">
                <a:solidFill>
                  <a:srgbClr val="00B050"/>
                </a:solidFill>
              </a:rPr>
              <a:t>: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b="1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 nuclei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cerebello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-vestibular tract).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b="1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nucleus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Dendato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rubro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-thalamic tract).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Ventral lateral nucleus of </a:t>
            </a:r>
            <a:r>
              <a:rPr lang="en-US" b="1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thalamus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Dendato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-thalamic tract).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ar-S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669F79-A9CA-4798-828E-616D8BA03CE9}"/>
              </a:ext>
            </a:extLst>
          </p:cNvPr>
          <p:cNvSpPr txBox="1"/>
          <p:nvPr/>
        </p:nvSpPr>
        <p:spPr>
          <a:xfrm>
            <a:off x="457200" y="2514600"/>
            <a:ext cx="8405813" cy="2586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FUNCTIONAL SUBDIVISIONS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CEREBELLUM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481A6-ED8A-40D6-A943-E0D83B87F8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8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ARCHICEREBELLUM</a:t>
            </a:r>
            <a:endParaRPr lang="en-US" dirty="0">
              <a:solidFill>
                <a:srgbClr val="00863D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BC3D4-7300-4756-9E75-DCC70C25C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16764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of cerebellum:          </a:t>
            </a:r>
            <a:r>
              <a:rPr lang="en-US" sz="3200" b="1" i="1" dirty="0" err="1">
                <a:solidFill>
                  <a:srgbClr val="00863D"/>
                </a:solidFill>
              </a:rPr>
              <a:t>Flocculo</a:t>
            </a:r>
            <a:r>
              <a:rPr lang="en-US" sz="3200" b="1" i="1" dirty="0">
                <a:solidFill>
                  <a:srgbClr val="00863D"/>
                </a:solidFill>
              </a:rPr>
              <a:t>-nodular lobe</a:t>
            </a:r>
            <a:r>
              <a:rPr lang="en-US" b="1" i="1" dirty="0">
                <a:solidFill>
                  <a:srgbClr val="00863D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9" descr="WM 014">
            <a:extLst>
              <a:ext uri="{FF2B5EF4-FFF2-40B4-BE49-F238E27FC236}">
                <a16:creationId xmlns:a16="http://schemas.microsoft.com/office/drawing/2014/main" id="{10AE6CCF-9383-4CCB-AFF7-F1CB445960B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524000"/>
            <a:ext cx="3962400" cy="38862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5" name="TextBox 5">
            <a:extLst>
              <a:ext uri="{FF2B5EF4-FFF2-40B4-BE49-F238E27FC236}">
                <a16:creationId xmlns:a16="http://schemas.microsoft.com/office/drawing/2014/main" id="{A0518E33-6841-433A-B347-3671300B4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562600"/>
            <a:ext cx="4114800" cy="1200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8E40"/>
                </a:solidFill>
                <a:latin typeface="Calibri" panose="020F0502020204030204" pitchFamily="34" charset="0"/>
              </a:rPr>
              <a:t>Green</a:t>
            </a:r>
            <a:r>
              <a:rPr lang="en-US" altLang="en-US">
                <a:solidFill>
                  <a:srgbClr val="008E40"/>
                </a:solidFill>
                <a:latin typeface="Calibri" panose="020F0502020204030204" pitchFamily="34" charset="0"/>
              </a:rPr>
              <a:t> = </a:t>
            </a:r>
            <a:r>
              <a:rPr lang="en-US" altLang="en-US" b="1">
                <a:solidFill>
                  <a:srgbClr val="008E40"/>
                </a:solidFill>
                <a:latin typeface="Calibri" panose="020F0502020204030204" pitchFamily="34" charset="0"/>
              </a:rPr>
              <a:t>Archi-cerebellum,</a:t>
            </a:r>
            <a:r>
              <a:rPr lang="en-US" altLang="en-US">
                <a:solidFill>
                  <a:srgbClr val="008E40"/>
                </a:solidFill>
                <a:latin typeface="Calibri" panose="020F0502020204030204" pitchFamily="34" charset="0"/>
              </a:rPr>
              <a:t>                               </a:t>
            </a:r>
            <a:r>
              <a:rPr lang="en-US" altLang="en-US" b="1">
                <a:solidFill>
                  <a:srgbClr val="22429E"/>
                </a:solidFill>
                <a:latin typeface="Calibri" panose="020F0502020204030204" pitchFamily="34" charset="0"/>
              </a:rPr>
              <a:t>Blue</a:t>
            </a:r>
            <a:r>
              <a:rPr lang="en-US" altLang="en-US">
                <a:latin typeface="Calibri" panose="020F0502020204030204" pitchFamily="34" charset="0"/>
              </a:rPr>
              <a:t>= </a:t>
            </a:r>
            <a:r>
              <a:rPr lang="en-US" altLang="en-US" b="1">
                <a:solidFill>
                  <a:schemeClr val="hlink"/>
                </a:solidFill>
                <a:latin typeface="Calibri" panose="020F0502020204030204" pitchFamily="34" charset="0"/>
              </a:rPr>
              <a:t>Paleo-cerebellum</a:t>
            </a:r>
            <a:r>
              <a:rPr lang="en-US" altLang="en-US">
                <a:latin typeface="Calibri" panose="020F0502020204030204" pitchFamily="34" charset="0"/>
              </a:rPr>
              <a:t>.                                                              </a:t>
            </a:r>
            <a:r>
              <a:rPr lang="en-US" altLang="en-US" b="1">
                <a:solidFill>
                  <a:srgbClr val="EA58E0"/>
                </a:solidFill>
                <a:latin typeface="Calibri" panose="020F0502020204030204" pitchFamily="34" charset="0"/>
              </a:rPr>
              <a:t>Pink</a:t>
            </a:r>
            <a:r>
              <a:rPr lang="en-US" altLang="en-US">
                <a:latin typeface="Calibri" panose="020F0502020204030204" pitchFamily="34" charset="0"/>
              </a:rPr>
              <a:t>= </a:t>
            </a:r>
            <a:r>
              <a:rPr lang="en-US" altLang="en-US" b="1">
                <a:solidFill>
                  <a:srgbClr val="EA58E0"/>
                </a:solidFill>
                <a:latin typeface="Calibri" panose="020F0502020204030204" pitchFamily="34" charset="0"/>
              </a:rPr>
              <a:t>Neo-cerebellum.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0545-F67A-403B-BCEC-23BD59E4A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8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ARCHICEREBELLUM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3253C-6AA8-4157-B78F-4F1308A8E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4800" cy="464820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85000" lnSpcReduction="20000"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 Related:</a:t>
            </a:r>
            <a:r>
              <a:rPr lang="en-US" b="1" i="1" dirty="0"/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Fastigial</a:t>
            </a:r>
            <a:endParaRPr lang="en-US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Afferents: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0070C0"/>
                </a:solidFill>
              </a:rPr>
              <a:t>from </a:t>
            </a:r>
            <a:r>
              <a:rPr lang="en-US" b="1" i="1" u="sng" dirty="0">
                <a:solidFill>
                  <a:schemeClr val="accent6">
                    <a:lumMod val="75000"/>
                  </a:schemeClr>
                </a:solidFill>
              </a:rPr>
              <a:t>Vestibular nuclei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Vestibulocerebellar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fibres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),</a:t>
            </a:r>
            <a:r>
              <a:rPr lang="en-US" b="1" i="1" dirty="0">
                <a:solidFill>
                  <a:srgbClr val="0070C0"/>
                </a:solidFill>
              </a:rPr>
              <a:t>(through ICP)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Efferents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cortical (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purkinje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cell)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Fibres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project : </a:t>
            </a:r>
            <a:r>
              <a:rPr lang="en-US" b="1" i="1" dirty="0">
                <a:solidFill>
                  <a:srgbClr val="0070C0"/>
                </a:solidFill>
              </a:rPr>
              <a:t>to </a:t>
            </a:r>
            <a:r>
              <a:rPr lang="en-US" b="1" i="1" dirty="0" err="1">
                <a:solidFill>
                  <a:srgbClr val="0070C0"/>
                </a:solidFill>
              </a:rPr>
              <a:t>Fastigial</a:t>
            </a:r>
            <a:r>
              <a:rPr lang="en-US" b="1" i="1" dirty="0">
                <a:solidFill>
                  <a:srgbClr val="0070C0"/>
                </a:solidFill>
              </a:rPr>
              <a:t> nucleus, which projects to </a:t>
            </a:r>
            <a:r>
              <a:rPr lang="en-US" b="1" i="1" u="sng" dirty="0">
                <a:solidFill>
                  <a:srgbClr val="FF0000"/>
                </a:solidFill>
              </a:rPr>
              <a:t>vestibular nuclei </a:t>
            </a:r>
            <a:r>
              <a:rPr lang="en-US" b="1" i="1" dirty="0">
                <a:solidFill>
                  <a:srgbClr val="0070C0"/>
                </a:solidFill>
              </a:rPr>
              <a:t>(through ICP) + to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Reticular formation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Function:</a:t>
            </a:r>
            <a:r>
              <a:rPr lang="en-US" b="1" i="1" dirty="0">
                <a:solidFill>
                  <a:srgbClr val="00B050"/>
                </a:solidFill>
              </a:rPr>
              <a:t> controls body Balance</a:t>
            </a:r>
            <a:r>
              <a:rPr lang="en-US" b="1" i="1" dirty="0">
                <a:solidFill>
                  <a:srgbClr val="38C24F"/>
                </a:solidFill>
              </a:rPr>
              <a:t> </a:t>
            </a:r>
            <a:r>
              <a:rPr lang="en-US" sz="2200" b="1" i="1" dirty="0"/>
              <a:t>(via </a:t>
            </a:r>
            <a:r>
              <a:rPr lang="en-US" sz="2200" b="1" i="1" dirty="0" err="1"/>
              <a:t>vestibulospinal</a:t>
            </a:r>
            <a:r>
              <a:rPr lang="en-US" sz="2200" b="1" i="1" dirty="0"/>
              <a:t> &amp; </a:t>
            </a:r>
            <a:r>
              <a:rPr lang="en-US" sz="2200" b="1" i="1" dirty="0" err="1"/>
              <a:t>reticulospinal</a:t>
            </a:r>
            <a:r>
              <a:rPr lang="en-US" sz="2200" b="1" i="1" dirty="0"/>
              <a:t> tracts).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b="1" i="1" dirty="0">
                <a:solidFill>
                  <a:srgbClr val="00B050"/>
                </a:solidFill>
              </a:rPr>
              <a:t>         Control of eye movement </a:t>
            </a:r>
            <a:r>
              <a:rPr lang="en-US" sz="2200" b="1" i="1" dirty="0"/>
              <a:t>(via VO Reflex)</a:t>
            </a:r>
            <a:endParaRPr lang="en-US" sz="2200" i="1" dirty="0"/>
          </a:p>
        </p:txBody>
      </p:sp>
      <p:pic>
        <p:nvPicPr>
          <p:cNvPr id="16388" name="Content Placeholder 4" descr="BE489140">
            <a:extLst>
              <a:ext uri="{FF2B5EF4-FFF2-40B4-BE49-F238E27FC236}">
                <a16:creationId xmlns:a16="http://schemas.microsoft.com/office/drawing/2014/main" id="{9EE35A02-C95E-4161-9D85-F7D7862FDA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9700" t="23178" r="55144" b="21048"/>
          <a:stretch>
            <a:fillRect/>
          </a:stretch>
        </p:blipFill>
        <p:spPr>
          <a:xfrm>
            <a:off x="4495800" y="1447800"/>
            <a:ext cx="4648200" cy="4800600"/>
          </a:xfr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16389" name="TextBox 4">
            <a:extLst>
              <a:ext uri="{FF2B5EF4-FFF2-40B4-BE49-F238E27FC236}">
                <a16:creationId xmlns:a16="http://schemas.microsoft.com/office/drawing/2014/main" id="{53D54994-B24F-47C3-BA5F-166872178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029200"/>
            <a:ext cx="7620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TextBox 5">
            <a:extLst>
              <a:ext uri="{FF2B5EF4-FFF2-40B4-BE49-F238E27FC236}">
                <a16:creationId xmlns:a16="http://schemas.microsoft.com/office/drawing/2014/main" id="{5CAE7063-32A9-4EAF-922B-2516AA013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581400"/>
            <a:ext cx="685800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1" name="TextBox 6">
            <a:extLst>
              <a:ext uri="{FF2B5EF4-FFF2-40B4-BE49-F238E27FC236}">
                <a16:creationId xmlns:a16="http://schemas.microsoft.com/office/drawing/2014/main" id="{BF5F17D6-38B2-4E67-A890-555B14BCB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029200"/>
            <a:ext cx="7620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0FAE7C46-71B5-49F0-9DC1-0F8077883141}"/>
              </a:ext>
            </a:extLst>
          </p:cNvPr>
          <p:cNvSpPr/>
          <p:nvPr/>
        </p:nvSpPr>
        <p:spPr>
          <a:xfrm>
            <a:off x="7010400" y="5791200"/>
            <a:ext cx="1600200" cy="533400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5E1EE-7C5F-46E6-ACBD-52C02EF9EB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PALEOCEREBELLUM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FBAF2-9A1F-4273-A102-B1CBCAA54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18288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u="sng" dirty="0">
                <a:solidFill>
                  <a:srgbClr val="1101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</a:t>
            </a:r>
            <a:r>
              <a:rPr lang="en-US" b="1" i="1" dirty="0">
                <a:solidFill>
                  <a:srgbClr val="1101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of cerebellum:                    </a:t>
            </a:r>
            <a:r>
              <a:rPr lang="en-US" sz="3200" b="1" i="1" dirty="0" err="1">
                <a:solidFill>
                  <a:srgbClr val="00B0F0"/>
                </a:solidFill>
              </a:rPr>
              <a:t>Vermis</a:t>
            </a:r>
            <a:r>
              <a:rPr lang="en-US" sz="3200" b="1" i="1" dirty="0">
                <a:solidFill>
                  <a:srgbClr val="00B0F0"/>
                </a:solidFill>
              </a:rPr>
              <a:t> &amp; </a:t>
            </a:r>
            <a:r>
              <a:rPr lang="en-US" sz="3200" b="1" i="1" dirty="0" err="1">
                <a:solidFill>
                  <a:srgbClr val="00B0F0"/>
                </a:solidFill>
              </a:rPr>
              <a:t>Paravermis</a:t>
            </a:r>
            <a:endParaRPr lang="en-US" sz="3200" b="1" i="1" dirty="0">
              <a:solidFill>
                <a:srgbClr val="00B0F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9" descr="WM 014">
            <a:extLst>
              <a:ext uri="{FF2B5EF4-FFF2-40B4-BE49-F238E27FC236}">
                <a16:creationId xmlns:a16="http://schemas.microsoft.com/office/drawing/2014/main" id="{26CFD39B-D8FE-4E3B-B846-29C232BCE6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1447800"/>
            <a:ext cx="4038600" cy="40386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3" name="TextBox 6">
            <a:extLst>
              <a:ext uri="{FF2B5EF4-FFF2-40B4-BE49-F238E27FC236}">
                <a16:creationId xmlns:a16="http://schemas.microsoft.com/office/drawing/2014/main" id="{5F7F6C85-5A1B-48C8-BE0E-BE6345E5C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562600"/>
            <a:ext cx="4038600" cy="1200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50"/>
                </a:solidFill>
                <a:latin typeface="Calibri" panose="020F0502020204030204" pitchFamily="34" charset="0"/>
              </a:rPr>
              <a:t>Green</a:t>
            </a:r>
            <a:r>
              <a:rPr lang="en-US" altLang="en-US">
                <a:latin typeface="Calibri" panose="020F0502020204030204" pitchFamily="34" charset="0"/>
              </a:rPr>
              <a:t> = </a:t>
            </a:r>
            <a:r>
              <a:rPr lang="en-US" altLang="en-US" b="1">
                <a:solidFill>
                  <a:srgbClr val="008E40"/>
                </a:solidFill>
                <a:latin typeface="Calibri" panose="020F0502020204030204" pitchFamily="34" charset="0"/>
              </a:rPr>
              <a:t>Archi-cerebellum,</a:t>
            </a:r>
            <a:r>
              <a:rPr lang="en-US" altLang="en-US">
                <a:solidFill>
                  <a:srgbClr val="008E40"/>
                </a:solidFill>
                <a:latin typeface="Calibri" panose="020F0502020204030204" pitchFamily="34" charset="0"/>
              </a:rPr>
              <a:t>                               </a:t>
            </a:r>
            <a:r>
              <a:rPr lang="en-US" altLang="en-US" b="1">
                <a:solidFill>
                  <a:srgbClr val="00B0F0"/>
                </a:solidFill>
                <a:latin typeface="Calibri" panose="020F0502020204030204" pitchFamily="34" charset="0"/>
              </a:rPr>
              <a:t>Blue</a:t>
            </a:r>
            <a:r>
              <a:rPr lang="en-US" altLang="en-US">
                <a:solidFill>
                  <a:srgbClr val="00B0F0"/>
                </a:solidFill>
                <a:latin typeface="Calibri" panose="020F0502020204030204" pitchFamily="34" charset="0"/>
              </a:rPr>
              <a:t>= </a:t>
            </a:r>
            <a:r>
              <a:rPr lang="en-US" altLang="en-US" b="1">
                <a:solidFill>
                  <a:srgbClr val="00B0F0"/>
                </a:solidFill>
                <a:latin typeface="Calibri" panose="020F0502020204030204" pitchFamily="34" charset="0"/>
              </a:rPr>
              <a:t>Paleo-cerebellum</a:t>
            </a:r>
            <a:r>
              <a:rPr lang="en-US" altLang="en-US">
                <a:solidFill>
                  <a:srgbClr val="00B0F0"/>
                </a:solidFill>
                <a:latin typeface="Calibri" panose="020F0502020204030204" pitchFamily="34" charset="0"/>
              </a:rPr>
              <a:t>.                                                              </a:t>
            </a:r>
            <a:r>
              <a:rPr lang="en-US" altLang="en-US" b="1">
                <a:solidFill>
                  <a:srgbClr val="EA58E0"/>
                </a:solidFill>
                <a:latin typeface="Calibri" panose="020F0502020204030204" pitchFamily="34" charset="0"/>
              </a:rPr>
              <a:t>Pink</a:t>
            </a:r>
            <a:r>
              <a:rPr lang="en-US" altLang="en-US">
                <a:latin typeface="Calibri" panose="020F0502020204030204" pitchFamily="34" charset="0"/>
              </a:rPr>
              <a:t>= </a:t>
            </a:r>
            <a:r>
              <a:rPr lang="en-US" altLang="en-US" b="1">
                <a:solidFill>
                  <a:srgbClr val="EA58E0"/>
                </a:solidFill>
                <a:latin typeface="Calibri" panose="020F0502020204030204" pitchFamily="34" charset="0"/>
              </a:rPr>
              <a:t>Neo-cerebellum.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AB4A5-5EF1-4C9A-913E-53413B1ECCD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6BDE2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PALEOCEREBELLUM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FFBB0-3468-4B94-B16F-E1ACCBE2E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 Related: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globose</a:t>
            </a:r>
            <a:r>
              <a:rPr lang="en-US" b="1" dirty="0">
                <a:solidFill>
                  <a:srgbClr val="0070C0"/>
                </a:solidFill>
              </a:rPr>
              <a:t> &amp;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emboliform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Afferents: </a:t>
            </a:r>
            <a:r>
              <a:rPr lang="en-US" b="1" dirty="0">
                <a:solidFill>
                  <a:srgbClr val="0070C0"/>
                </a:solidFill>
              </a:rPr>
              <a:t>from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spinal cord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(dorsal &amp; ventral </a:t>
            </a:r>
            <a:r>
              <a:rPr lang="en-US" b="1" dirty="0" err="1">
                <a:solidFill>
                  <a:srgbClr val="00B050"/>
                </a:solidFill>
              </a:rPr>
              <a:t>spinocerebellar</a:t>
            </a:r>
            <a:r>
              <a:rPr lang="en-US" b="1" dirty="0">
                <a:solidFill>
                  <a:srgbClr val="00B050"/>
                </a:solidFill>
              </a:rPr>
              <a:t> tracts </a:t>
            </a:r>
            <a:r>
              <a:rPr lang="en-US" b="1" dirty="0">
                <a:solidFill>
                  <a:srgbClr val="0070C0"/>
                </a:solidFill>
              </a:rPr>
              <a:t>through ICP &amp; SCP, respectively)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Efferents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r>
              <a:rPr lang="en-US" b="1" dirty="0"/>
              <a:t> </a:t>
            </a:r>
            <a:r>
              <a:rPr lang="en-US" b="1" dirty="0">
                <a:solidFill>
                  <a:srgbClr val="0070C0"/>
                </a:solidFill>
              </a:rPr>
              <a:t>to </a:t>
            </a:r>
            <a:r>
              <a:rPr lang="en-US" b="1" u="sng" dirty="0" err="1">
                <a:solidFill>
                  <a:schemeClr val="accent6">
                    <a:lumMod val="75000"/>
                  </a:schemeClr>
                </a:solidFill>
              </a:rPr>
              <a:t>globose&amp;embliform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 nuclei </a:t>
            </a:r>
            <a:r>
              <a:rPr lang="en-US" b="1" dirty="0">
                <a:solidFill>
                  <a:srgbClr val="0070C0"/>
                </a:solidFill>
              </a:rPr>
              <a:t>which project to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red nucleus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(through SCP)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Function:</a:t>
            </a:r>
            <a:r>
              <a:rPr lang="en-US" b="1" dirty="0"/>
              <a:t> controls </a:t>
            </a:r>
            <a:r>
              <a:rPr lang="en-US" b="1" dirty="0">
                <a:solidFill>
                  <a:srgbClr val="EA58E0"/>
                </a:solidFill>
              </a:rPr>
              <a:t>posture &amp; muscle tone </a:t>
            </a:r>
            <a:r>
              <a:rPr lang="en-US" sz="2200" b="1" dirty="0"/>
              <a:t>(via </a:t>
            </a:r>
            <a:r>
              <a:rPr lang="en-US" sz="2200" b="1" dirty="0" err="1"/>
              <a:t>Rubrospinal</a:t>
            </a:r>
            <a:r>
              <a:rPr lang="en-US" sz="2200" b="1" dirty="0"/>
              <a:t> tract).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8436" name="Content Placeholder 4" descr="BE489140">
            <a:extLst>
              <a:ext uri="{FF2B5EF4-FFF2-40B4-BE49-F238E27FC236}">
                <a16:creationId xmlns:a16="http://schemas.microsoft.com/office/drawing/2014/main" id="{6B887BF7-D863-4BBB-AA8E-FC01A87C9B9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44856" t="25511" r="16559" b="16180"/>
          <a:stretch>
            <a:fillRect/>
          </a:stretch>
        </p:blipFill>
        <p:spPr>
          <a:xfrm>
            <a:off x="4419600" y="1447800"/>
            <a:ext cx="4724400" cy="4876800"/>
          </a:xfr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18437" name="TextBox 4">
            <a:extLst>
              <a:ext uri="{FF2B5EF4-FFF2-40B4-BE49-F238E27FC236}">
                <a16:creationId xmlns:a16="http://schemas.microsoft.com/office/drawing/2014/main" id="{6EABE813-8836-47E9-95C3-147C67ECE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943600"/>
            <a:ext cx="1676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8" name="TextBox 5">
            <a:extLst>
              <a:ext uri="{FF2B5EF4-FFF2-40B4-BE49-F238E27FC236}">
                <a16:creationId xmlns:a16="http://schemas.microsoft.com/office/drawing/2014/main" id="{D0351EB2-54D9-4994-9A1B-85F2477E5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29200"/>
            <a:ext cx="1219200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9" name="TextBox 6">
            <a:extLst>
              <a:ext uri="{FF2B5EF4-FFF2-40B4-BE49-F238E27FC236}">
                <a16:creationId xmlns:a16="http://schemas.microsoft.com/office/drawing/2014/main" id="{3C5A97B1-1D1C-4292-9F7A-B93510D8F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3810000"/>
            <a:ext cx="685800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0" name="TextBox 7">
            <a:extLst>
              <a:ext uri="{FF2B5EF4-FFF2-40B4-BE49-F238E27FC236}">
                <a16:creationId xmlns:a16="http://schemas.microsoft.com/office/drawing/2014/main" id="{BB456C76-C70C-4DE0-B986-E0F4937A1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724400"/>
            <a:ext cx="13716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3523BCCB-BB51-4C0D-AB31-CE572E2D4C80}"/>
              </a:ext>
            </a:extLst>
          </p:cNvPr>
          <p:cNvSpPr/>
          <p:nvPr/>
        </p:nvSpPr>
        <p:spPr>
          <a:xfrm>
            <a:off x="7086600" y="5181600"/>
            <a:ext cx="1143000" cy="457200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CCB81-E3B7-4A4B-8080-78052B449A6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NEOCEREBELLUM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A95735-B453-4D6C-B5E8-00C5D3A3D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962400" cy="14478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Cerebral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of cerebellum:                       </a:t>
            </a:r>
            <a:r>
              <a:rPr lang="en-US" sz="3500" b="1" dirty="0">
                <a:solidFill>
                  <a:srgbClr val="EA58E0"/>
                </a:solidFill>
              </a:rPr>
              <a:t>Rest of Cerebellum</a:t>
            </a:r>
            <a:r>
              <a:rPr lang="en-US" b="1" dirty="0">
                <a:solidFill>
                  <a:srgbClr val="EA58E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Content Placeholder 8" descr="5th &amp; 7th 018.jpg">
            <a:extLst>
              <a:ext uri="{FF2B5EF4-FFF2-40B4-BE49-F238E27FC236}">
                <a16:creationId xmlns:a16="http://schemas.microsoft.com/office/drawing/2014/main" id="{85C7B81D-9B38-491F-BDA4-F64D7297F0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633538"/>
            <a:ext cx="4800600" cy="469106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B52F-193F-4B8F-9B11-9DD5CCC9EF5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NEOCEREBELLUM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4C8C0-68AB-43A2-95E6-17258085E5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 Related: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Dentate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Afferents:</a:t>
            </a:r>
            <a:r>
              <a:rPr lang="en-US" b="1" dirty="0"/>
              <a:t> </a:t>
            </a:r>
            <a:r>
              <a:rPr lang="en-US" b="1" dirty="0">
                <a:solidFill>
                  <a:srgbClr val="0070C0"/>
                </a:solidFill>
              </a:rPr>
              <a:t>from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Pons (</a:t>
            </a:r>
            <a:r>
              <a:rPr lang="en-US" b="1" u="sng" dirty="0" err="1">
                <a:solidFill>
                  <a:schemeClr val="accent6">
                    <a:lumMod val="75000"/>
                  </a:schemeClr>
                </a:solidFill>
              </a:rPr>
              <a:t>Pontocerebellar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u="sng" dirty="0" err="1">
                <a:solidFill>
                  <a:schemeClr val="accent6">
                    <a:lumMod val="75000"/>
                  </a:schemeClr>
                </a:solidFill>
              </a:rPr>
              <a:t>fibres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b="1" dirty="0">
                <a:solidFill>
                  <a:srgbClr val="0070C0"/>
                </a:solidFill>
              </a:rPr>
              <a:t> (through MCP)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Efferents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/>
              <a:t> </a:t>
            </a:r>
            <a:r>
              <a:rPr lang="en-US" b="1" dirty="0">
                <a:solidFill>
                  <a:srgbClr val="0070C0"/>
                </a:solidFill>
              </a:rPr>
              <a:t>to </a:t>
            </a:r>
            <a:r>
              <a:rPr lang="en-US" b="1" dirty="0">
                <a:solidFill>
                  <a:srgbClr val="FF0000"/>
                </a:solidFill>
              </a:rPr>
              <a:t>Red nucleus </a:t>
            </a:r>
            <a:r>
              <a:rPr lang="en-US" b="1" u="sng" dirty="0">
                <a:solidFill>
                  <a:srgbClr val="1101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mostly</a:t>
            </a:r>
            <a:r>
              <a:rPr lang="en-US" b="1" dirty="0">
                <a:solidFill>
                  <a:srgbClr val="1101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to </a:t>
            </a:r>
            <a:r>
              <a:rPr lang="en-US" b="1" u="sng" dirty="0">
                <a:solidFill>
                  <a:srgbClr val="BC1604"/>
                </a:solidFill>
              </a:rPr>
              <a:t>Ventral Lateral Nucleus of Thalamus</a:t>
            </a:r>
            <a:r>
              <a:rPr lang="en-US" b="1" dirty="0">
                <a:solidFill>
                  <a:srgbClr val="BC1604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(through SCP) then to </a:t>
            </a:r>
            <a:r>
              <a:rPr lang="en-US" b="1" dirty="0">
                <a:solidFill>
                  <a:srgbClr val="FF0000"/>
                </a:solidFill>
              </a:rPr>
              <a:t>motor cortex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Function: </a:t>
            </a:r>
            <a:r>
              <a:rPr lang="en-US" b="1" dirty="0">
                <a:solidFill>
                  <a:srgbClr val="EA58E0"/>
                </a:solidFill>
              </a:rPr>
              <a:t>coordination</a:t>
            </a:r>
            <a:r>
              <a:rPr lang="en-US" b="1" dirty="0">
                <a:solidFill>
                  <a:srgbClr val="0070C0"/>
                </a:solidFill>
              </a:rPr>
              <a:t> of </a:t>
            </a:r>
            <a:r>
              <a:rPr lang="en-US" b="1" dirty="0">
                <a:solidFill>
                  <a:srgbClr val="EA58E0"/>
                </a:solidFill>
              </a:rPr>
              <a:t>voluntary movements  </a:t>
            </a:r>
            <a:r>
              <a:rPr lang="en-US" sz="2200" b="1" dirty="0"/>
              <a:t>(via descending </a:t>
            </a:r>
            <a:r>
              <a:rPr lang="en-US" sz="2200" b="1" dirty="0" err="1">
                <a:solidFill>
                  <a:srgbClr val="1101E5"/>
                </a:solidFill>
              </a:rPr>
              <a:t>Corticospinal</a:t>
            </a:r>
            <a:r>
              <a:rPr lang="en-US" sz="2200" b="1" dirty="0"/>
              <a:t> &amp; </a:t>
            </a:r>
            <a:r>
              <a:rPr lang="en-US" sz="2200" b="1" dirty="0" err="1"/>
              <a:t>corticobulbar</a:t>
            </a:r>
            <a:r>
              <a:rPr lang="en-US" sz="2200" b="1" dirty="0"/>
              <a:t> tracts </a:t>
            </a:r>
            <a:r>
              <a:rPr lang="en-US" sz="2200" b="1" u="sng" dirty="0"/>
              <a:t>or </a:t>
            </a:r>
            <a:r>
              <a:rPr lang="en-US" sz="2200" b="1" u="sng" dirty="0" err="1">
                <a:solidFill>
                  <a:srgbClr val="1101E5"/>
                </a:solidFill>
              </a:rPr>
              <a:t>R</a:t>
            </a:r>
            <a:r>
              <a:rPr lang="en-US" sz="2200" b="1" dirty="0" err="1">
                <a:solidFill>
                  <a:srgbClr val="1101E5"/>
                </a:solidFill>
              </a:rPr>
              <a:t>ubrospinal</a:t>
            </a:r>
            <a:r>
              <a:rPr lang="en-US" sz="2200" b="1" dirty="0">
                <a:solidFill>
                  <a:srgbClr val="1101E5"/>
                </a:solidFill>
              </a:rPr>
              <a:t> tract</a:t>
            </a:r>
            <a:r>
              <a:rPr lang="en-US" sz="2200" b="1" dirty="0"/>
              <a:t>).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484" name="Picture 2" descr="C:\Documents and Settings\User\My Documents\My Pictures\Picture13.jpg">
            <a:extLst>
              <a:ext uri="{FF2B5EF4-FFF2-40B4-BE49-F238E27FC236}">
                <a16:creationId xmlns:a16="http://schemas.microsoft.com/office/drawing/2014/main" id="{D82F29E6-42FE-409B-982F-2EEF82EDBDB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0425" y="1600200"/>
            <a:ext cx="3994150" cy="4525963"/>
          </a:xfrm>
        </p:spPr>
      </p:pic>
      <p:pic>
        <p:nvPicPr>
          <p:cNvPr id="20486" name="Picture 6" descr="Diagram depicts the outflow pathways from the cerebellar cortex to the cerebral cortex and red nucleus. The linkage between the cerebellum and cerebral cortex involves a disynaptic pathway—an initial projection from the dentate nucleus to the ventrolateral thalamic nucleus and a second projection from the thalamus to the motor and premotor cortices (both shown in red). The pathway from the cerebellum to the red nucleus involves a projection from the interposed nuclei to the red nucleus (shown in green). Both of these outputs from the cerebellum to the contralateral thala-mus and red nucleus are mediated through the superior cerebellar peduncle. The corticospinal and rubrospinal pathways are indicated in blue.">
            <a:hlinkClick r:id="rId3"/>
            <a:extLst>
              <a:ext uri="{FF2B5EF4-FFF2-40B4-BE49-F238E27FC236}">
                <a16:creationId xmlns:a16="http://schemas.microsoft.com/office/drawing/2014/main" id="{FB9D8270-190E-4851-92CF-E21533C3F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495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5">
            <a:extLst>
              <a:ext uri="{FF2B5EF4-FFF2-40B4-BE49-F238E27FC236}">
                <a16:creationId xmlns:a16="http://schemas.microsoft.com/office/drawing/2014/main" id="{1EC2D906-0FC6-4475-AE80-6F949804FE7D}"/>
              </a:ext>
            </a:extLst>
          </p:cNvPr>
          <p:cNvSpPr/>
          <p:nvPr/>
        </p:nvSpPr>
        <p:spPr>
          <a:xfrm>
            <a:off x="3733800" y="5867400"/>
            <a:ext cx="1828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00E04F-1EA9-45E3-BD70-1DAD99647304}"/>
              </a:ext>
            </a:extLst>
          </p:cNvPr>
          <p:cNvSpPr/>
          <p:nvPr/>
        </p:nvSpPr>
        <p:spPr>
          <a:xfrm>
            <a:off x="8153400" y="5181600"/>
            <a:ext cx="990600" cy="465138"/>
          </a:xfrm>
          <a:prstGeom prst="ellipse">
            <a:avLst/>
          </a:prstGeom>
          <a:noFill/>
          <a:ln>
            <a:solidFill>
              <a:srgbClr val="110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F96E30-60FA-474E-A00E-9CD7279B5125}"/>
              </a:ext>
            </a:extLst>
          </p:cNvPr>
          <p:cNvSpPr/>
          <p:nvPr/>
        </p:nvSpPr>
        <p:spPr>
          <a:xfrm>
            <a:off x="7924800" y="4419600"/>
            <a:ext cx="990600" cy="465138"/>
          </a:xfrm>
          <a:prstGeom prst="ellipse">
            <a:avLst/>
          </a:prstGeom>
          <a:noFill/>
          <a:ln>
            <a:solidFill>
              <a:srgbClr val="110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7898E-38EB-4087-A860-2921E94B0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0AE1C-00EA-44B7-9CC2-874634629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3600" b="1" i="1" dirty="0">
                <a:solidFill>
                  <a:srgbClr val="0070C0"/>
                </a:solidFill>
              </a:rPr>
              <a:t>Describe 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</a:rPr>
              <a:t>the External features </a:t>
            </a:r>
            <a:r>
              <a:rPr lang="en-US" sz="3600" b="1" i="1" dirty="0">
                <a:solidFill>
                  <a:srgbClr val="0070C0"/>
                </a:solidFill>
              </a:rPr>
              <a:t>of the cerebellum (lobes, fissures).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3600" b="1" i="1" dirty="0">
                <a:solidFill>
                  <a:srgbClr val="0070C0"/>
                </a:solidFill>
              </a:rPr>
              <a:t>Describe briefly 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</a:rPr>
              <a:t>the Internal structure </a:t>
            </a:r>
            <a:r>
              <a:rPr lang="en-US" sz="3600" b="1" i="1" dirty="0">
                <a:solidFill>
                  <a:srgbClr val="0070C0"/>
                </a:solidFill>
              </a:rPr>
              <a:t>of the cerebellum.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3600" b="1" i="1" dirty="0">
                <a:solidFill>
                  <a:srgbClr val="0070C0"/>
                </a:solidFill>
              </a:rPr>
              <a:t>List the name of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</a:rPr>
              <a:t>Cerebellar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</a:rPr>
              <a:t> Nuclei.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3600" b="1" i="1" dirty="0">
                <a:solidFill>
                  <a:srgbClr val="0070C0"/>
                </a:solidFill>
              </a:rPr>
              <a:t>Relate  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</a:rPr>
              <a:t>the Anatomical to the Functional Subdivisions </a:t>
            </a:r>
            <a:r>
              <a:rPr lang="en-US" sz="3600" b="1" i="1" dirty="0">
                <a:solidFill>
                  <a:srgbClr val="0070C0"/>
                </a:solidFill>
              </a:rPr>
              <a:t>of the cerebellum.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3600" b="1" i="1" dirty="0">
                <a:solidFill>
                  <a:srgbClr val="0070C0"/>
                </a:solidFill>
              </a:rPr>
              <a:t>Describe 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</a:rPr>
              <a:t>the Important connections </a:t>
            </a:r>
            <a:r>
              <a:rPr lang="en-US" sz="3600" b="1" i="1" dirty="0">
                <a:solidFill>
                  <a:srgbClr val="0070C0"/>
                </a:solidFill>
              </a:rPr>
              <a:t>of each subdivision.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3600" b="1" i="1" dirty="0">
                <a:solidFill>
                  <a:srgbClr val="0070C0"/>
                </a:solidFill>
              </a:rPr>
              <a:t>Describe briefly the 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</a:rPr>
              <a:t>Main Effects </a:t>
            </a:r>
            <a:r>
              <a:rPr lang="en-US" sz="3600" b="1" i="1" dirty="0">
                <a:solidFill>
                  <a:srgbClr val="0070C0"/>
                </a:solidFill>
              </a:rPr>
              <a:t>in case of 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</a:rPr>
              <a:t>lesion of the cerebellum.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881FA-E800-4F88-8BC3-A202B50D88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CEREBELLAR  LESIONS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74658-38BF-467B-A4E5-15AC898F2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92500"/>
          </a:bodyPr>
          <a:lstStyle/>
          <a:p>
            <a:pPr marL="609600" indent="-609600"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MIDLINE LESION: </a:t>
            </a:r>
            <a:r>
              <a:rPr lang="en-US" b="1" dirty="0">
                <a:solidFill>
                  <a:srgbClr val="0070C0"/>
                </a:solidFill>
              </a:rPr>
              <a:t>Loss of postural control.</a:t>
            </a:r>
          </a:p>
          <a:p>
            <a:pPr marL="609600" indent="-609600"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UNILATERAL LESION:  </a:t>
            </a:r>
            <a:r>
              <a:rPr lang="en-US" b="1" dirty="0">
                <a:solidFill>
                  <a:srgbClr val="EA58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dirty="0" err="1">
                <a:solidFill>
                  <a:srgbClr val="EA58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Cerebellar</a:t>
            </a:r>
            <a:r>
              <a:rPr lang="en-US" b="1" dirty="0">
                <a:solidFill>
                  <a:srgbClr val="EA58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ataxia” </a:t>
            </a:r>
            <a:r>
              <a:rPr lang="en-US" b="1" dirty="0">
                <a:solidFill>
                  <a:srgbClr val="0070C0"/>
                </a:solidFill>
              </a:rPr>
              <a:t>causes </a:t>
            </a:r>
            <a:r>
              <a:rPr lang="en-US" b="1" i="1" dirty="0" err="1">
                <a:solidFill>
                  <a:srgbClr val="EA58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ipsilateral</a:t>
            </a:r>
            <a:r>
              <a:rPr lang="en-US" b="1" i="1" dirty="0">
                <a:solidFill>
                  <a:srgbClr val="EA58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EA58E0"/>
                </a:solidFill>
              </a:rPr>
              <a:t>: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Incoordination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intention tremors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(on performing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voluntary movements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Incoordination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>
                <a:solidFill>
                  <a:srgbClr val="0070C0"/>
                </a:solidFill>
              </a:rPr>
              <a:t>unsteady gait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Incoordination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 movements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err="1">
                <a:solidFill>
                  <a:srgbClr val="0070C0"/>
                </a:solidFill>
              </a:rPr>
              <a:t>nystagmus</a:t>
            </a:r>
            <a:endParaRPr lang="en-US" b="1" dirty="0">
              <a:solidFill>
                <a:srgbClr val="0070C0"/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Slowness of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speech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err="1">
                <a:solidFill>
                  <a:srgbClr val="0070C0"/>
                </a:solidFill>
              </a:rPr>
              <a:t>dysarthria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sz="2600" b="1" dirty="0">
                <a:solidFill>
                  <a:srgbClr val="0070C0"/>
                </a:solidFill>
              </a:rPr>
              <a:t>(difficulty of speech).</a:t>
            </a:r>
            <a:endParaRPr lang="en-US" sz="2600" b="1" dirty="0">
              <a:solidFill>
                <a:srgbClr val="1101E5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8">
            <a:extLst>
              <a:ext uri="{FF2B5EF4-FFF2-40B4-BE49-F238E27FC236}">
                <a16:creationId xmlns:a16="http://schemas.microsoft.com/office/drawing/2014/main" id="{83F25F32-2B26-4C41-A1C0-B27472240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" name="Picture 2" descr="C:\Program Files\Microsoft Office\MEDIA\CAGCAT10\j0281904.wmf">
            <a:extLst>
              <a:ext uri="{FF2B5EF4-FFF2-40B4-BE49-F238E27FC236}">
                <a16:creationId xmlns:a16="http://schemas.microsoft.com/office/drawing/2014/main" id="{ED2D39AB-C396-4E95-ACFA-243BED1FA8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81000"/>
            <a:ext cx="8229600" cy="6172200"/>
          </a:xfrm>
          <a:ln w="190500" cap="sq">
            <a:solidFill>
              <a:schemeClr val="accent6">
                <a:lumMod val="75000"/>
              </a:schemeClr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7DA3229-AB09-4752-97FB-23E24AAC0AFC}"/>
              </a:ext>
            </a:extLst>
          </p:cNvPr>
          <p:cNvSpPr/>
          <p:nvPr/>
        </p:nvSpPr>
        <p:spPr>
          <a:xfrm>
            <a:off x="1447800" y="2514600"/>
            <a:ext cx="6477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2523E-22EB-4946-81D9-0EA57CEC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74638"/>
            <a:ext cx="5257800" cy="1020762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1E339-19E9-4F2A-B356-30160AF68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Anatomically</a:t>
            </a:r>
            <a:r>
              <a:rPr lang="en-US" b="1" dirty="0"/>
              <a:t>, </a:t>
            </a:r>
            <a:r>
              <a:rPr lang="en-US" b="1" dirty="0">
                <a:solidFill>
                  <a:srgbClr val="0070C0"/>
                </a:solidFill>
              </a:rPr>
              <a:t>the cerebellum is </a:t>
            </a:r>
            <a:r>
              <a:rPr lang="en-US" b="1" u="sng" dirty="0">
                <a:solidFill>
                  <a:srgbClr val="0070C0"/>
                </a:solidFill>
              </a:rPr>
              <a:t>divided into: </a:t>
            </a:r>
            <a:r>
              <a:rPr lang="en-US" b="1" dirty="0">
                <a:solidFill>
                  <a:srgbClr val="0070C0"/>
                </a:solidFill>
              </a:rPr>
              <a:t>anterior, posterior &amp; </a:t>
            </a:r>
            <a:r>
              <a:rPr lang="en-US" b="1" dirty="0" err="1">
                <a:solidFill>
                  <a:srgbClr val="0070C0"/>
                </a:solidFill>
              </a:rPr>
              <a:t>flocculonodular</a:t>
            </a:r>
            <a:r>
              <a:rPr lang="en-US" b="1" dirty="0">
                <a:solidFill>
                  <a:srgbClr val="0070C0"/>
                </a:solidFill>
              </a:rPr>
              <a:t> lobes.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Developmentally &amp; functionally</a:t>
            </a:r>
            <a:r>
              <a:rPr lang="en-US" b="1" dirty="0"/>
              <a:t>, </a:t>
            </a:r>
            <a:r>
              <a:rPr lang="en-US" b="1" dirty="0">
                <a:solidFill>
                  <a:srgbClr val="0070C0"/>
                </a:solidFill>
              </a:rPr>
              <a:t>it is </a:t>
            </a:r>
            <a:r>
              <a:rPr lang="en-US" b="1" u="sng" dirty="0">
                <a:solidFill>
                  <a:srgbClr val="0070C0"/>
                </a:solidFill>
              </a:rPr>
              <a:t>divided into: </a:t>
            </a:r>
            <a:r>
              <a:rPr lang="en-US" b="1" dirty="0" err="1">
                <a:solidFill>
                  <a:srgbClr val="0070C0"/>
                </a:solidFill>
              </a:rPr>
              <a:t>archi</a:t>
            </a:r>
            <a:r>
              <a:rPr lang="en-US" b="1" dirty="0">
                <a:solidFill>
                  <a:srgbClr val="0070C0"/>
                </a:solidFill>
              </a:rPr>
              <a:t>- </a:t>
            </a:r>
            <a:r>
              <a:rPr lang="en-US" b="1" dirty="0" err="1">
                <a:solidFill>
                  <a:srgbClr val="0070C0"/>
                </a:solidFill>
              </a:rPr>
              <a:t>paleo</a:t>
            </a:r>
            <a:r>
              <a:rPr lang="en-US" b="1" dirty="0">
                <a:solidFill>
                  <a:srgbClr val="0070C0"/>
                </a:solidFill>
              </a:rPr>
              <a:t>- &amp; </a:t>
            </a:r>
            <a:r>
              <a:rPr lang="en-US" b="1" dirty="0" err="1">
                <a:solidFill>
                  <a:srgbClr val="0070C0"/>
                </a:solidFill>
              </a:rPr>
              <a:t>neocerebellum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Archicerebellum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flocculonodular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lobe) </a:t>
            </a:r>
            <a:r>
              <a:rPr lang="en-US" b="1" dirty="0">
                <a:solidFill>
                  <a:srgbClr val="0070C0"/>
                </a:solidFill>
              </a:rPr>
              <a:t>is the oldest part of cerebellum, related to </a:t>
            </a:r>
            <a:r>
              <a:rPr lang="en-US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fastigial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nucleus, connected to </a:t>
            </a: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 nuclei </a:t>
            </a:r>
            <a:r>
              <a:rPr lang="en-US" b="1" dirty="0">
                <a:solidFill>
                  <a:srgbClr val="0070C0"/>
                </a:solidFill>
              </a:rPr>
              <a:t>&amp; concerning for </a:t>
            </a:r>
            <a:r>
              <a:rPr lang="en-US" b="1" dirty="0">
                <a:solidFill>
                  <a:srgbClr val="EA58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of body balance.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b="1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646B2-2980-415A-AA37-47F5117632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3EDA2-8FC5-454D-A3D7-A65C79ACE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518160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Paleocerebellum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vermis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paravermis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b="1" dirty="0">
                <a:solidFill>
                  <a:srgbClr val="0070C0"/>
                </a:solidFill>
              </a:rPr>
              <a:t>is related to </a:t>
            </a:r>
            <a:r>
              <a:rPr lang="en-US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globose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emboliform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nuclei, connected to </a:t>
            </a: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 cord &amp; red nucleus </a:t>
            </a:r>
            <a:r>
              <a:rPr lang="en-US" b="1" dirty="0">
                <a:solidFill>
                  <a:srgbClr val="0070C0"/>
                </a:solidFill>
              </a:rPr>
              <a:t>&amp; concerned with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 of </a:t>
            </a:r>
            <a:r>
              <a:rPr lang="en-US" b="1" dirty="0">
                <a:solidFill>
                  <a:srgbClr val="EA58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posture &amp; muscle tone.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Neocerebellum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(most of human cerebellum) </a:t>
            </a:r>
            <a:r>
              <a:rPr lang="en-US" b="1" dirty="0">
                <a:solidFill>
                  <a:srgbClr val="0070C0"/>
                </a:solidFill>
              </a:rPr>
              <a:t>is related to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dentate </a:t>
            </a:r>
            <a:r>
              <a:rPr lang="en-US" b="1" dirty="0">
                <a:solidFill>
                  <a:srgbClr val="0070C0"/>
                </a:solidFill>
              </a:rPr>
              <a:t>nucleus, connected to </a:t>
            </a:r>
            <a:r>
              <a:rPr lang="en-US" b="1" u="sng" dirty="0" err="1">
                <a:solidFill>
                  <a:srgbClr val="0F01BF"/>
                </a:solidFill>
              </a:rPr>
              <a:t>pons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u="sng" dirty="0">
                <a:solidFill>
                  <a:srgbClr val="0F01BF"/>
                </a:solidFill>
              </a:rPr>
              <a:t>thalamus</a:t>
            </a:r>
            <a:r>
              <a:rPr lang="en-US" b="1" dirty="0">
                <a:solidFill>
                  <a:srgbClr val="0070C0"/>
                </a:solidFill>
              </a:rPr>
              <a:t>. Its final destination is to </a:t>
            </a: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cortex</a:t>
            </a:r>
            <a:r>
              <a:rPr lang="en-US" b="1" dirty="0">
                <a:solidFill>
                  <a:srgbClr val="0070C0"/>
                </a:solidFill>
              </a:rPr>
              <a:t>. It is concerned with </a:t>
            </a:r>
            <a:r>
              <a:rPr lang="en-US" b="1" dirty="0">
                <a:solidFill>
                  <a:srgbClr val="EA58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 of voluntary movements.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3500" b="1" dirty="0" err="1">
                <a:solidFill>
                  <a:srgbClr val="C00000"/>
                </a:solidFill>
              </a:rPr>
              <a:t>Cerebellar</a:t>
            </a:r>
            <a:r>
              <a:rPr lang="en-US" sz="3500" b="1" dirty="0">
                <a:solidFill>
                  <a:srgbClr val="C00000"/>
                </a:solidFill>
              </a:rPr>
              <a:t> lesions </a:t>
            </a:r>
            <a:r>
              <a:rPr lang="en-US" b="1" dirty="0">
                <a:solidFill>
                  <a:srgbClr val="0070C0"/>
                </a:solidFill>
              </a:rPr>
              <a:t>lead to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ipsilateral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incoordination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(ataxia).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24161-C5CA-48E3-8357-AE232E0DB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ABD5F-D76F-4EE4-866E-210405E01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0070C0"/>
                </a:solidFill>
              </a:rPr>
              <a:t>Which </a:t>
            </a: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en-US" b="1" dirty="0">
                <a:solidFill>
                  <a:srgbClr val="0070C0"/>
                </a:solidFill>
              </a:rPr>
              <a:t> of the following nuclei is related to </a:t>
            </a:r>
            <a:r>
              <a:rPr lang="en-US" b="1" dirty="0" err="1">
                <a:solidFill>
                  <a:srgbClr val="0070C0"/>
                </a:solidFill>
              </a:rPr>
              <a:t>neocerebellum</a:t>
            </a:r>
            <a:r>
              <a:rPr lang="en-US" b="1" dirty="0">
                <a:solidFill>
                  <a:srgbClr val="0070C0"/>
                </a:solidFill>
              </a:rPr>
              <a:t>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err="1">
                <a:solidFill>
                  <a:srgbClr val="0070C0"/>
                </a:solidFill>
              </a:rPr>
              <a:t>Fastigeal</a:t>
            </a:r>
            <a:r>
              <a:rPr lang="en-US" b="1" dirty="0">
                <a:solidFill>
                  <a:srgbClr val="0070C0"/>
                </a:solidFill>
              </a:rPr>
              <a:t> nucleus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rgbClr val="0070C0"/>
                </a:solidFill>
              </a:rPr>
              <a:t>Dentate nucleus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err="1">
                <a:solidFill>
                  <a:srgbClr val="0070C0"/>
                </a:solidFill>
              </a:rPr>
              <a:t>Globose</a:t>
            </a:r>
            <a:r>
              <a:rPr lang="en-US" b="1" dirty="0">
                <a:solidFill>
                  <a:srgbClr val="0070C0"/>
                </a:solidFill>
              </a:rPr>
              <a:t> nucleus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err="1">
                <a:solidFill>
                  <a:srgbClr val="0070C0"/>
                </a:solidFill>
              </a:rPr>
              <a:t>Emboliform</a:t>
            </a:r>
            <a:r>
              <a:rPr lang="en-US" b="1" dirty="0">
                <a:solidFill>
                  <a:srgbClr val="0070C0"/>
                </a:solidFill>
              </a:rPr>
              <a:t> nucleus</a:t>
            </a:r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836C6761-41E5-41B8-92B4-B14D878F31D8}"/>
              </a:ext>
            </a:extLst>
          </p:cNvPr>
          <p:cNvSpPr/>
          <p:nvPr/>
        </p:nvSpPr>
        <p:spPr>
          <a:xfrm>
            <a:off x="4343400" y="3505200"/>
            <a:ext cx="1143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FDFED-2915-4A0C-A9E5-2F665897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B751AD6C-242E-48A2-87C0-280FD5011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514350" indent="-514350" eaLnBrk="1" hangingPunct="1">
              <a:buFont typeface="Wingdings" panose="05000000000000000000" pitchFamily="2" charset="2"/>
              <a:buChar char="q"/>
            </a:pPr>
            <a:r>
              <a:rPr lang="en-US" altLang="en-US" b="1">
                <a:solidFill>
                  <a:srgbClr val="0070C0"/>
                </a:solidFill>
              </a:rPr>
              <a:t>To which part of the CNS the flocculonodular lobe send its efferent fibers?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 b="1">
                <a:solidFill>
                  <a:srgbClr val="0070C0"/>
                </a:solidFill>
              </a:rPr>
              <a:t>Red nucleus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 b="1">
                <a:solidFill>
                  <a:srgbClr val="0070C0"/>
                </a:solidFill>
              </a:rPr>
              <a:t>Pons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 b="1">
                <a:solidFill>
                  <a:srgbClr val="0070C0"/>
                </a:solidFill>
              </a:rPr>
              <a:t>Vestibular nuclei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 b="1">
                <a:solidFill>
                  <a:srgbClr val="0070C0"/>
                </a:solidFill>
              </a:rPr>
              <a:t>Motor cortex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endParaRPr lang="en-US" altLang="en-US" b="1">
              <a:solidFill>
                <a:srgbClr val="0070C0"/>
              </a:solidFill>
            </a:endParaRPr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50748A3A-06A8-4182-92CB-BB4C01B42D4B}"/>
              </a:ext>
            </a:extLst>
          </p:cNvPr>
          <p:cNvSpPr/>
          <p:nvPr/>
        </p:nvSpPr>
        <p:spPr>
          <a:xfrm>
            <a:off x="4267200" y="4038600"/>
            <a:ext cx="685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716EB491-9227-44AD-A414-7644757AB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306388"/>
            <a:ext cx="8142287" cy="5016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AutoNum type="arabicPeriod"/>
            </a:pPr>
            <a:r>
              <a:rPr lang="en-US" altLang="en-US" sz="2000" b="1">
                <a:latin typeface="Calibri" panose="020F0502020204030204" pitchFamily="34" charset="0"/>
              </a:rPr>
              <a:t>The largest  nucleus in the cerebellum can be seen by naked eye  is :</a:t>
            </a:r>
            <a:r>
              <a:rPr lang="en-US" altLang="en-US" sz="2000">
                <a:latin typeface="Calibri" panose="020F0502020204030204" pitchFamily="34" charset="0"/>
              </a:rPr>
              <a:t>  </a:t>
            </a:r>
          </a:p>
          <a:p>
            <a:pPr algn="ctr" eaLnBrk="1" hangingPunct="1"/>
            <a:r>
              <a:rPr lang="en-US" altLang="en-US" sz="2000">
                <a:latin typeface="Calibri" panose="020F0502020204030204" pitchFamily="34" charset="0"/>
              </a:rPr>
              <a:t>a. Fastigial nucleus.</a:t>
            </a:r>
          </a:p>
          <a:p>
            <a:pPr algn="ctr" eaLnBrk="1" hangingPunct="1"/>
            <a:r>
              <a:rPr lang="en-US" altLang="en-US" sz="2000">
                <a:latin typeface="Calibri" panose="020F0502020204030204" pitchFamily="34" charset="0"/>
              </a:rPr>
              <a:t>  b. Globose nucleus.</a:t>
            </a:r>
          </a:p>
          <a:p>
            <a:pPr algn="ctr" eaLnBrk="1" hangingPunct="1"/>
            <a:r>
              <a:rPr lang="en-US" altLang="en-US" sz="2000">
                <a:latin typeface="Calibri" panose="020F0502020204030204" pitchFamily="34" charset="0"/>
              </a:rPr>
              <a:t> c. Dentate nucleus.</a:t>
            </a:r>
          </a:p>
          <a:p>
            <a:pPr algn="ctr" eaLnBrk="1" hangingPunct="1"/>
            <a:r>
              <a:rPr lang="en-US" altLang="en-US" sz="2000">
                <a:latin typeface="Calibri" panose="020F0502020204030204" pitchFamily="34" charset="0"/>
              </a:rPr>
              <a:t>        d. Emboliform nucleus.</a:t>
            </a:r>
          </a:p>
          <a:p>
            <a:pPr algn="ctr" eaLnBrk="1" hangingPunct="1"/>
            <a:r>
              <a:rPr lang="en-US" altLang="en-US" sz="2000" b="1">
                <a:latin typeface="Calibri" panose="020F0502020204030204" pitchFamily="34" charset="0"/>
              </a:rPr>
              <a:t>2. Which part in cerebellum is concerned with coordination of movement ?</a:t>
            </a:r>
          </a:p>
          <a:p>
            <a:pPr algn="ctr" eaLnBrk="1" hangingPunct="1"/>
            <a:r>
              <a:rPr lang="en-US" altLang="en-US" sz="2000">
                <a:latin typeface="Calibri" panose="020F0502020204030204" pitchFamily="34" charset="0"/>
              </a:rPr>
              <a:t>a. Vermis.</a:t>
            </a:r>
          </a:p>
          <a:p>
            <a:pPr algn="ctr" eaLnBrk="1" hangingPunct="1"/>
            <a:r>
              <a:rPr lang="en-US" altLang="en-US" sz="2000">
                <a:latin typeface="Calibri" panose="020F0502020204030204" pitchFamily="34" charset="0"/>
              </a:rPr>
              <a:t>        b. Paravermis.</a:t>
            </a:r>
          </a:p>
          <a:p>
            <a:pPr algn="ctr" eaLnBrk="1" hangingPunct="1"/>
            <a:r>
              <a:rPr lang="en-US" altLang="en-US" sz="2000">
                <a:latin typeface="Calibri" panose="020F0502020204030204" pitchFamily="34" charset="0"/>
              </a:rPr>
              <a:t>                           c. Folocculonodular lobe.</a:t>
            </a:r>
          </a:p>
          <a:p>
            <a:pPr algn="ctr" eaLnBrk="1" hangingPunct="1"/>
            <a:r>
              <a:rPr lang="en-US" altLang="en-US" sz="2000">
                <a:latin typeface="Calibri" panose="020F0502020204030204" pitchFamily="34" charset="0"/>
              </a:rPr>
              <a:t>              e. Neocerebellum.                                                 </a:t>
            </a:r>
          </a:p>
          <a:p>
            <a:pPr algn="ctr" eaLnBrk="1" hangingPunct="1"/>
            <a:r>
              <a:rPr lang="en-US" altLang="en-US" sz="2000">
                <a:latin typeface="Calibri" panose="020F0502020204030204" pitchFamily="34" charset="0"/>
              </a:rPr>
              <a:t>                        </a:t>
            </a:r>
          </a:p>
          <a:p>
            <a:pPr algn="ctr" eaLnBrk="1" hangingPunct="1"/>
            <a:r>
              <a:rPr lang="en-US" altLang="en-US" sz="2000" b="1">
                <a:latin typeface="Calibri" panose="020F0502020204030204" pitchFamily="34" charset="0"/>
              </a:rPr>
              <a:t>3. Which nucleus contributes in the balance function of cerebellum ?</a:t>
            </a:r>
            <a:endParaRPr lang="en-US" altLang="en-US" sz="2000">
              <a:latin typeface="Calibri" panose="020F0502020204030204" pitchFamily="34" charset="0"/>
            </a:endParaRPr>
          </a:p>
          <a:p>
            <a:pPr algn="ctr" eaLnBrk="1" hangingPunct="1"/>
            <a:r>
              <a:rPr lang="en-US" altLang="en-US" sz="2000" b="1">
                <a:latin typeface="Calibri" panose="020F0502020204030204" pitchFamily="34" charset="0"/>
              </a:rPr>
              <a:t>  </a:t>
            </a:r>
            <a:r>
              <a:rPr lang="en-US" altLang="en-US" sz="2000">
                <a:latin typeface="Calibri" panose="020F0502020204030204" pitchFamily="34" charset="0"/>
              </a:rPr>
              <a:t>a. Dentate nucleus.</a:t>
            </a:r>
          </a:p>
          <a:p>
            <a:pPr algn="ctr" eaLnBrk="1" hangingPunct="1"/>
            <a:r>
              <a:rPr lang="en-US" altLang="en-US" sz="2000">
                <a:latin typeface="Calibri" panose="020F0502020204030204" pitchFamily="34" charset="0"/>
              </a:rPr>
              <a:t>   b. Fastigial nucleus.</a:t>
            </a:r>
          </a:p>
          <a:p>
            <a:pPr algn="ctr" eaLnBrk="1" hangingPunct="1"/>
            <a:r>
              <a:rPr lang="en-US" altLang="en-US" sz="2000">
                <a:latin typeface="Calibri" panose="020F0502020204030204" pitchFamily="34" charset="0"/>
              </a:rPr>
              <a:t>     d. Globose nucleuse.         </a:t>
            </a:r>
          </a:p>
          <a:p>
            <a:pPr algn="ctr" eaLnBrk="1" hangingPunct="1"/>
            <a:r>
              <a:rPr lang="en-US" altLang="en-US" sz="2000">
                <a:latin typeface="Calibri" panose="020F0502020204030204" pitchFamily="34" charset="0"/>
              </a:rPr>
              <a:t>e. Emboliform.  </a:t>
            </a:r>
          </a:p>
        </p:txBody>
      </p:sp>
      <p:sp>
        <p:nvSpPr>
          <p:cNvPr id="3" name="Left Arrow 2">
            <a:extLst>
              <a:ext uri="{FF2B5EF4-FFF2-40B4-BE49-F238E27FC236}">
                <a16:creationId xmlns:a16="http://schemas.microsoft.com/office/drawing/2014/main" id="{E455E810-CEB5-46A5-8AB8-09ADFD442C75}"/>
              </a:ext>
            </a:extLst>
          </p:cNvPr>
          <p:cNvSpPr/>
          <p:nvPr/>
        </p:nvSpPr>
        <p:spPr>
          <a:xfrm>
            <a:off x="5943600" y="1447800"/>
            <a:ext cx="6096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44B7AAEC-37BF-4E35-8919-92ECDD01F0D4}"/>
              </a:ext>
            </a:extLst>
          </p:cNvPr>
          <p:cNvSpPr/>
          <p:nvPr/>
        </p:nvSpPr>
        <p:spPr>
          <a:xfrm>
            <a:off x="6172200" y="3276600"/>
            <a:ext cx="6858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42E2F06D-AF20-450E-A222-5137324C9854}"/>
              </a:ext>
            </a:extLst>
          </p:cNvPr>
          <p:cNvSpPr/>
          <p:nvPr/>
        </p:nvSpPr>
        <p:spPr>
          <a:xfrm>
            <a:off x="5867400" y="4495800"/>
            <a:ext cx="11430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D46ACA90-4AD2-4085-AF33-84A302DA2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810000" cy="1162050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i="1" dirty="0"/>
              <a:t>CEREBELLUM</a:t>
            </a:r>
            <a:endParaRPr lang="ar-SA" sz="4000" i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232FD4-0265-4436-B3A7-935B00518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273050"/>
            <a:ext cx="3962400" cy="5853113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ORIGIN  :</a:t>
            </a:r>
            <a:endParaRPr lang="en-US" sz="2800" b="1" i="1" dirty="0">
              <a:solidFill>
                <a:srgbClr val="00B050"/>
              </a:solidFill>
              <a:latin typeface="Algerian" pitchFamily="82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>
                <a:solidFill>
                  <a:srgbClr val="0070C0"/>
                </a:solidFill>
              </a:rPr>
              <a:t>From Hindbrain.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>
                <a:solidFill>
                  <a:srgbClr val="00863D"/>
                </a:solidFill>
                <a:latin typeface="Algerian" pitchFamily="82" charset="0"/>
              </a:rPr>
              <a:t>Position 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>
                <a:solidFill>
                  <a:srgbClr val="0070C0"/>
                </a:solidFill>
              </a:rPr>
              <a:t> lies behind </a:t>
            </a:r>
            <a:r>
              <a:rPr lang="en-US" b="1" i="1" dirty="0">
                <a:solidFill>
                  <a:srgbClr val="FF0000"/>
                </a:solidFill>
              </a:rPr>
              <a:t>Pons</a:t>
            </a:r>
            <a:r>
              <a:rPr lang="en-US" b="1" i="1" dirty="0">
                <a:solidFill>
                  <a:srgbClr val="0070C0"/>
                </a:solidFill>
              </a:rPr>
              <a:t> &amp; </a:t>
            </a:r>
            <a:r>
              <a:rPr lang="en-US" b="1" i="1" dirty="0">
                <a:solidFill>
                  <a:srgbClr val="FF0000"/>
                </a:solidFill>
              </a:rPr>
              <a:t>Medulla</a:t>
            </a:r>
            <a:r>
              <a:rPr lang="en-US" b="1" i="1" dirty="0">
                <a:solidFill>
                  <a:srgbClr val="0070C0"/>
                </a:solidFill>
              </a:rPr>
              <a:t> Separated from them by </a:t>
            </a:r>
            <a:r>
              <a:rPr lang="en-US" b="1" i="1" dirty="0">
                <a:solidFill>
                  <a:srgbClr val="FF0000"/>
                </a:solidFill>
              </a:rPr>
              <a:t>Fourth ventricle.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ar-SA" i="1" dirty="0"/>
          </a:p>
        </p:txBody>
      </p:sp>
      <p:sp>
        <p:nvSpPr>
          <p:cNvPr id="4100" name="Text Placeholder 14">
            <a:extLst>
              <a:ext uri="{FF2B5EF4-FFF2-40B4-BE49-F238E27FC236}">
                <a16:creationId xmlns:a16="http://schemas.microsoft.com/office/drawing/2014/main" id="{08CD64EE-D2D7-47BA-A252-3E95767FB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ar-SA" altLang="en-US"/>
          </a:p>
        </p:txBody>
      </p:sp>
      <p:pic>
        <p:nvPicPr>
          <p:cNvPr id="4101" name="Picture 2" descr="C:\Documents and Settings\User\My Documents\My Pictures\Picture1o.jpg">
            <a:extLst>
              <a:ext uri="{FF2B5EF4-FFF2-40B4-BE49-F238E27FC236}">
                <a16:creationId xmlns:a16="http://schemas.microsoft.com/office/drawing/2014/main" id="{E2C6FA61-A8DC-4923-908F-5B216A953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335463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D6D49-635A-43B8-AD6A-2EA5A9F9CEF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CEREBELLUM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B4C64-F9F9-44C8-A8C7-B3FD5701F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CONNECTION TO BRAIN STEM: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i="1" dirty="0">
                <a:solidFill>
                  <a:srgbClr val="0070C0"/>
                </a:solidFill>
              </a:rPr>
              <a:t>by </a:t>
            </a:r>
            <a:r>
              <a:rPr lang="en-US" b="1" i="1" dirty="0">
                <a:solidFill>
                  <a:srgbClr val="C00000"/>
                </a:solidFill>
              </a:rPr>
              <a:t>Inferior</a:t>
            </a:r>
            <a:r>
              <a:rPr lang="en-US" b="1" i="1" dirty="0">
                <a:solidFill>
                  <a:srgbClr val="0070C0"/>
                </a:solidFill>
              </a:rPr>
              <a:t>, </a:t>
            </a:r>
            <a:r>
              <a:rPr lang="en-US" b="1" i="1" dirty="0">
                <a:solidFill>
                  <a:srgbClr val="C00000"/>
                </a:solidFill>
              </a:rPr>
              <a:t>Middle</a:t>
            </a:r>
            <a:r>
              <a:rPr lang="en-US" b="1" i="1" dirty="0">
                <a:solidFill>
                  <a:srgbClr val="0070C0"/>
                </a:solidFill>
              </a:rPr>
              <a:t> &amp; </a:t>
            </a:r>
            <a:r>
              <a:rPr lang="en-US" b="1" i="1" dirty="0">
                <a:solidFill>
                  <a:srgbClr val="C00000"/>
                </a:solidFill>
              </a:rPr>
              <a:t>Superior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Cerebellar</a:t>
            </a:r>
            <a:r>
              <a:rPr lang="en-US" b="1" i="1" dirty="0">
                <a:solidFill>
                  <a:srgbClr val="0070C0"/>
                </a:solidFill>
              </a:rPr>
              <a:t> Peduncles.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i="1" dirty="0"/>
          </a:p>
        </p:txBody>
      </p:sp>
      <p:sp>
        <p:nvSpPr>
          <p:cNvPr id="5124" name="Content Placeholder 6">
            <a:extLst>
              <a:ext uri="{FF2B5EF4-FFF2-40B4-BE49-F238E27FC236}">
                <a16:creationId xmlns:a16="http://schemas.microsoft.com/office/drawing/2014/main" id="{72ADCC46-1FE2-4711-B9D1-32BDDC95EB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5" name="Picture 2" descr="C:\Documents and Settings\User\My Documents\My Pictures\Picture11.jpg">
            <a:extLst>
              <a:ext uri="{FF2B5EF4-FFF2-40B4-BE49-F238E27FC236}">
                <a16:creationId xmlns:a16="http://schemas.microsoft.com/office/drawing/2014/main" id="{DBCAC61C-CE03-4E66-BB79-C910EC2F8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7148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B8985B-2E27-49D8-A88C-008A3C5BF7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FEATURES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FE4810-FE23-41DC-B42D-82B9AEBAB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962400" cy="373380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i="1" dirty="0">
                <a:solidFill>
                  <a:srgbClr val="FF0000"/>
                </a:solidFill>
              </a:rPr>
              <a:t>It consists </a:t>
            </a:r>
            <a:r>
              <a:rPr lang="en-US" b="1" i="1" dirty="0">
                <a:solidFill>
                  <a:srgbClr val="0070C0"/>
                </a:solidFill>
              </a:rPr>
              <a:t>of </a:t>
            </a:r>
            <a:r>
              <a:rPr lang="en-US" b="1" i="1" dirty="0">
                <a:solidFill>
                  <a:srgbClr val="EA58E0"/>
                </a:solidFill>
              </a:rPr>
              <a:t>two </a:t>
            </a:r>
            <a:r>
              <a:rPr lang="en-US" b="1" i="1" dirty="0" err="1">
                <a:solidFill>
                  <a:srgbClr val="EA58E0"/>
                </a:solidFill>
              </a:rPr>
              <a:t>Cerebellar</a:t>
            </a:r>
            <a:r>
              <a:rPr lang="en-US" b="1" i="1" dirty="0">
                <a:solidFill>
                  <a:srgbClr val="EA58E0"/>
                </a:solidFill>
              </a:rPr>
              <a:t> Hemispheres </a:t>
            </a:r>
            <a:r>
              <a:rPr lang="en-US" b="1" i="1" dirty="0">
                <a:solidFill>
                  <a:srgbClr val="0070C0"/>
                </a:solidFill>
              </a:rPr>
              <a:t>joined in midline by the </a:t>
            </a:r>
            <a:r>
              <a:rPr lang="en-US" b="1" i="1" dirty="0" err="1">
                <a:solidFill>
                  <a:srgbClr val="BC1604"/>
                </a:solidFill>
              </a:rPr>
              <a:t>Vermis</a:t>
            </a:r>
            <a:r>
              <a:rPr lang="en-US" b="1" i="1" dirty="0">
                <a:solidFill>
                  <a:srgbClr val="BC1604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i="1" dirty="0">
                <a:solidFill>
                  <a:srgbClr val="FF0000"/>
                </a:solidFill>
              </a:rPr>
              <a:t>Its surface </a:t>
            </a:r>
            <a:r>
              <a:rPr lang="en-US" b="1" i="1" dirty="0">
                <a:solidFill>
                  <a:srgbClr val="0070C0"/>
                </a:solidFill>
              </a:rPr>
              <a:t>is highly convoluted forming </a:t>
            </a:r>
            <a:r>
              <a:rPr lang="en-US" b="1" i="1" dirty="0">
                <a:solidFill>
                  <a:srgbClr val="EA58E0"/>
                </a:solidFill>
              </a:rPr>
              <a:t>Folia</a:t>
            </a:r>
            <a:r>
              <a:rPr lang="en-US" b="1" i="1" dirty="0">
                <a:solidFill>
                  <a:srgbClr val="00B050"/>
                </a:solidFill>
              </a:rPr>
              <a:t>,</a:t>
            </a:r>
            <a:r>
              <a:rPr lang="en-US" b="1" i="1" dirty="0">
                <a:solidFill>
                  <a:srgbClr val="0070C0"/>
                </a:solidFill>
              </a:rPr>
              <a:t> separated  by </a:t>
            </a:r>
            <a:r>
              <a:rPr lang="en-US" b="1" i="1" dirty="0">
                <a:solidFill>
                  <a:srgbClr val="EA58E0"/>
                </a:solidFill>
              </a:rPr>
              <a:t>Fissures.</a:t>
            </a:r>
            <a:endParaRPr lang="en-US" b="1" i="1" dirty="0">
              <a:solidFill>
                <a:srgbClr val="EA58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i="1" dirty="0"/>
          </a:p>
        </p:txBody>
      </p:sp>
      <p:pic>
        <p:nvPicPr>
          <p:cNvPr id="9" name="Content Placeholder 8" descr="5th &amp; 7th 018.jpg">
            <a:extLst>
              <a:ext uri="{FF2B5EF4-FFF2-40B4-BE49-F238E27FC236}">
                <a16:creationId xmlns:a16="http://schemas.microsoft.com/office/drawing/2014/main" id="{DA1E0348-7267-44D2-B8D2-3A67AE7C42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67200" y="1371600"/>
            <a:ext cx="4648200" cy="476567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9D412C5D-46C2-41F6-8F1E-D1594A6E95F5}"/>
              </a:ext>
            </a:extLst>
          </p:cNvPr>
          <p:cNvSpPr/>
          <p:nvPr/>
        </p:nvSpPr>
        <p:spPr>
          <a:xfrm>
            <a:off x="4648200" y="3581400"/>
            <a:ext cx="990600" cy="304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E7ABC1AE-39D0-40BC-AEE1-CD9B6ED507A9}"/>
              </a:ext>
            </a:extLst>
          </p:cNvPr>
          <p:cNvSpPr/>
          <p:nvPr/>
        </p:nvSpPr>
        <p:spPr>
          <a:xfrm>
            <a:off x="4724400" y="5943600"/>
            <a:ext cx="914400" cy="228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5C055F-D99F-4F2B-A997-1DF004056F4F}"/>
              </a:ext>
            </a:extLst>
          </p:cNvPr>
          <p:cNvSpPr/>
          <p:nvPr/>
        </p:nvSpPr>
        <p:spPr>
          <a:xfrm>
            <a:off x="7543800" y="27432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Left Arrow 1">
            <a:extLst>
              <a:ext uri="{FF2B5EF4-FFF2-40B4-BE49-F238E27FC236}">
                <a16:creationId xmlns:a16="http://schemas.microsoft.com/office/drawing/2014/main" id="{E01F8C1B-EE5D-4222-BA1D-93319AAD3BB1}"/>
              </a:ext>
            </a:extLst>
          </p:cNvPr>
          <p:cNvSpPr/>
          <p:nvPr/>
        </p:nvSpPr>
        <p:spPr>
          <a:xfrm>
            <a:off x="6400800" y="2819400"/>
            <a:ext cx="11430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7F941-6D9E-4FF9-B456-E23D8989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ANATOMICAL SUBDIVISION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D2568-52F8-48DB-B6D2-14A630547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5410200"/>
            <a:ext cx="9144000" cy="144780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70000" lnSpcReduction="20000"/>
          </a:bodyPr>
          <a:lstStyle/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lobe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u="sng" dirty="0">
                <a:solidFill>
                  <a:srgbClr val="0070C0"/>
                </a:solidFill>
              </a:rPr>
              <a:t>in front </a:t>
            </a:r>
            <a:r>
              <a:rPr lang="en-US" b="1" dirty="0">
                <a:solidFill>
                  <a:srgbClr val="0070C0"/>
                </a:solidFill>
              </a:rPr>
              <a:t>of </a:t>
            </a:r>
            <a:r>
              <a:rPr lang="en-US" b="1" dirty="0">
                <a:solidFill>
                  <a:srgbClr val="1101E5"/>
                </a:solidFill>
              </a:rPr>
              <a:t>primary fissure, </a:t>
            </a:r>
            <a:r>
              <a:rPr lang="en-US" b="1" dirty="0"/>
              <a:t>on the superior surface.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b="1" i="1" dirty="0">
                <a:solidFill>
                  <a:srgbClr val="EA58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(middle) lobe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>
                <a:solidFill>
                  <a:srgbClr val="0070C0"/>
                </a:solidFill>
              </a:rPr>
              <a:t>behind </a:t>
            </a:r>
            <a:r>
              <a:rPr lang="en-US" b="1" dirty="0">
                <a:solidFill>
                  <a:srgbClr val="1101E5"/>
                </a:solidFill>
              </a:rPr>
              <a:t>primary fissure </a:t>
            </a:r>
            <a:r>
              <a:rPr lang="en-US" b="1" dirty="0">
                <a:solidFill>
                  <a:srgbClr val="0070C0"/>
                </a:solidFill>
              </a:rPr>
              <a:t>(</a:t>
            </a:r>
            <a:r>
              <a:rPr lang="en-US" b="1" u="sng" dirty="0">
                <a:solidFill>
                  <a:srgbClr val="0070C0"/>
                </a:solidFill>
              </a:rPr>
              <a:t>Between</a:t>
            </a:r>
            <a:r>
              <a:rPr lang="en-US" b="1" dirty="0">
                <a:solidFill>
                  <a:srgbClr val="0070C0"/>
                </a:solidFill>
              </a:rPr>
              <a:t> Primary &amp; Secondary fissures = </a:t>
            </a:r>
            <a:r>
              <a:rPr lang="en-US" b="1" dirty="0" err="1">
                <a:solidFill>
                  <a:srgbClr val="0070C0"/>
                </a:solidFill>
              </a:rPr>
              <a:t>posterolateral</a:t>
            </a:r>
            <a:r>
              <a:rPr lang="en-US" b="1" dirty="0">
                <a:solidFill>
                  <a:srgbClr val="0070C0"/>
                </a:solidFill>
              </a:rPr>
              <a:t>).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b="1" i="1" dirty="0" err="1">
                <a:solidFill>
                  <a:srgbClr val="9927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Flocculonodular</a:t>
            </a:r>
            <a:r>
              <a:rPr lang="en-US" b="1" i="1" dirty="0">
                <a:solidFill>
                  <a:srgbClr val="9927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lobe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front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secondary (</a:t>
            </a:r>
            <a:r>
              <a:rPr lang="en-US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Posterolateral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fissure,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inferior surface .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0D4055-7C80-4084-9C82-9963A97D7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338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9" descr="WM 014">
            <a:extLst>
              <a:ext uri="{FF2B5EF4-FFF2-40B4-BE49-F238E27FC236}">
                <a16:creationId xmlns:a16="http://schemas.microsoft.com/office/drawing/2014/main" id="{91187BA3-3948-4004-9428-4B3CC0482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43413" y="1219200"/>
            <a:ext cx="4427537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Content Placeholder 8" descr="5th &amp; 7th 018.jpg">
            <a:extLst>
              <a:ext uri="{FF2B5EF4-FFF2-40B4-BE49-F238E27FC236}">
                <a16:creationId xmlns:a16="http://schemas.microsoft.com/office/drawing/2014/main" id="{15C1992A-89E8-478C-BA96-78AC44A38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0"/>
            <a:ext cx="41910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40DE77-EE78-443D-A209-13DFFABEDE4F}"/>
              </a:ext>
            </a:extLst>
          </p:cNvPr>
          <p:cNvSpPr/>
          <p:nvPr/>
        </p:nvSpPr>
        <p:spPr>
          <a:xfrm>
            <a:off x="838200" y="5181600"/>
            <a:ext cx="14478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6" name="TextBox 11">
            <a:extLst>
              <a:ext uri="{FF2B5EF4-FFF2-40B4-BE49-F238E27FC236}">
                <a16:creationId xmlns:a16="http://schemas.microsoft.com/office/drawing/2014/main" id="{90CDBA39-16ED-4DFB-A2D2-09EBAF14A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05400"/>
            <a:ext cx="14478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b="1"/>
              <a:t>Anterroinferior Surface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D429D-0E17-4010-8981-510898FC7D46}"/>
              </a:ext>
            </a:extLst>
          </p:cNvPr>
          <p:cNvSpPr/>
          <p:nvPr/>
        </p:nvSpPr>
        <p:spPr>
          <a:xfrm>
            <a:off x="838200" y="3200400"/>
            <a:ext cx="12954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8" name="TextBox 13">
            <a:extLst>
              <a:ext uri="{FF2B5EF4-FFF2-40B4-BE49-F238E27FC236}">
                <a16:creationId xmlns:a16="http://schemas.microsoft.com/office/drawing/2014/main" id="{5D5FE4EE-4691-4007-A9D9-4EFB2BD24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124200"/>
            <a:ext cx="13716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b="1"/>
              <a:t>Superior Surface</a:t>
            </a:r>
          </a:p>
        </p:txBody>
      </p:sp>
      <p:sp>
        <p:nvSpPr>
          <p:cNvPr id="7179" name="TextBox 11">
            <a:extLst>
              <a:ext uri="{FF2B5EF4-FFF2-40B4-BE49-F238E27FC236}">
                <a16:creationId xmlns:a16="http://schemas.microsoft.com/office/drawing/2014/main" id="{05832014-F459-447C-BFF4-50817F018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828800"/>
            <a:ext cx="685800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F01B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b="1"/>
              <a:t>Primary Fissure</a:t>
            </a:r>
          </a:p>
        </p:txBody>
      </p:sp>
      <p:sp>
        <p:nvSpPr>
          <p:cNvPr id="7180" name="TextBox 14">
            <a:extLst>
              <a:ext uri="{FF2B5EF4-FFF2-40B4-BE49-F238E27FC236}">
                <a16:creationId xmlns:a16="http://schemas.microsoft.com/office/drawing/2014/main" id="{59E1C040-E19C-4E65-93B0-3B9D46D15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810000"/>
            <a:ext cx="1219200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F01B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b="1"/>
              <a:t>Posterolateral = Secondary Fissure</a:t>
            </a: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91279B32-B588-443B-A141-769773B6627E}"/>
              </a:ext>
            </a:extLst>
          </p:cNvPr>
          <p:cNvSpPr/>
          <p:nvPr/>
        </p:nvSpPr>
        <p:spPr>
          <a:xfrm>
            <a:off x="7543800" y="1676400"/>
            <a:ext cx="762000" cy="228600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8821C9D5-A81C-4629-9D52-64BBCF01941C}"/>
              </a:ext>
            </a:extLst>
          </p:cNvPr>
          <p:cNvSpPr/>
          <p:nvPr/>
        </p:nvSpPr>
        <p:spPr>
          <a:xfrm>
            <a:off x="8001000" y="2057400"/>
            <a:ext cx="914400" cy="381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3BCC1446-0DE5-4265-9759-72C40E443AE2}"/>
              </a:ext>
            </a:extLst>
          </p:cNvPr>
          <p:cNvSpPr/>
          <p:nvPr/>
        </p:nvSpPr>
        <p:spPr>
          <a:xfrm>
            <a:off x="6172200" y="4876800"/>
            <a:ext cx="1295400" cy="228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1795464D-884F-4315-AF5A-79A0E2991613}"/>
              </a:ext>
            </a:extLst>
          </p:cNvPr>
          <p:cNvSpPr/>
          <p:nvPr/>
        </p:nvSpPr>
        <p:spPr>
          <a:xfrm>
            <a:off x="2209800" y="4343400"/>
            <a:ext cx="76200" cy="76200"/>
          </a:xfrm>
          <a:prstGeom prst="star5">
            <a:avLst/>
          </a:prstGeom>
          <a:ln>
            <a:solidFill>
              <a:srgbClr val="0F0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55263746-D134-4810-BF2A-00D6C5D43A41}"/>
              </a:ext>
            </a:extLst>
          </p:cNvPr>
          <p:cNvSpPr/>
          <p:nvPr/>
        </p:nvSpPr>
        <p:spPr>
          <a:xfrm flipH="1">
            <a:off x="2667000" y="4376738"/>
            <a:ext cx="46038" cy="44450"/>
          </a:xfrm>
          <a:prstGeom prst="star5">
            <a:avLst/>
          </a:prstGeom>
          <a:ln>
            <a:solidFill>
              <a:srgbClr val="0F0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Curved Up Arrow 23">
            <a:extLst>
              <a:ext uri="{FF2B5EF4-FFF2-40B4-BE49-F238E27FC236}">
                <a16:creationId xmlns:a16="http://schemas.microsoft.com/office/drawing/2014/main" id="{765900D2-0A97-4696-8C8C-D5D3A1F2C039}"/>
              </a:ext>
            </a:extLst>
          </p:cNvPr>
          <p:cNvSpPr/>
          <p:nvPr/>
        </p:nvSpPr>
        <p:spPr>
          <a:xfrm>
            <a:off x="5867400" y="2057400"/>
            <a:ext cx="1752600" cy="457200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28371AAA-EF79-4302-99F2-49A0FD945A14}"/>
              </a:ext>
            </a:extLst>
          </p:cNvPr>
          <p:cNvSpPr/>
          <p:nvPr/>
        </p:nvSpPr>
        <p:spPr>
          <a:xfrm>
            <a:off x="5715000" y="3886200"/>
            <a:ext cx="457200" cy="4603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41AC847-88A9-40F0-8A6D-331DEB751B19}"/>
              </a:ext>
            </a:extLst>
          </p:cNvPr>
          <p:cNvSpPr/>
          <p:nvPr/>
        </p:nvSpPr>
        <p:spPr>
          <a:xfrm>
            <a:off x="3429000" y="4224338"/>
            <a:ext cx="990600" cy="3476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714317E-5019-4D2D-854B-6A4D29E22CF6}"/>
              </a:ext>
            </a:extLst>
          </p:cNvPr>
          <p:cNvSpPr/>
          <p:nvPr/>
        </p:nvSpPr>
        <p:spPr>
          <a:xfrm>
            <a:off x="1524000" y="1676400"/>
            <a:ext cx="457200" cy="3381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31D43DFB-DB84-4BFA-9059-6A8E14714AC6}"/>
              </a:ext>
            </a:extLst>
          </p:cNvPr>
          <p:cNvSpPr/>
          <p:nvPr/>
        </p:nvSpPr>
        <p:spPr>
          <a:xfrm>
            <a:off x="1752600" y="2011363"/>
            <a:ext cx="46038" cy="1873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5F1091D-FC73-4EF5-9FE9-332098F8B5CB}"/>
              </a:ext>
            </a:extLst>
          </p:cNvPr>
          <p:cNvSpPr/>
          <p:nvPr/>
        </p:nvSpPr>
        <p:spPr>
          <a:xfrm>
            <a:off x="609600" y="2514600"/>
            <a:ext cx="457200" cy="3381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ouble Brace 4">
            <a:extLst>
              <a:ext uri="{FF2B5EF4-FFF2-40B4-BE49-F238E27FC236}">
                <a16:creationId xmlns:a16="http://schemas.microsoft.com/office/drawing/2014/main" id="{DD555BF0-5951-4A9F-8847-CC8F7C7B3BE1}"/>
              </a:ext>
            </a:extLst>
          </p:cNvPr>
          <p:cNvSpPr/>
          <p:nvPr/>
        </p:nvSpPr>
        <p:spPr>
          <a:xfrm>
            <a:off x="1752600" y="2286000"/>
            <a:ext cx="46038" cy="68580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0B9ABD75-43E2-4E20-A0A6-B3AA199C16E1}"/>
              </a:ext>
            </a:extLst>
          </p:cNvPr>
          <p:cNvSpPr/>
          <p:nvPr/>
        </p:nvSpPr>
        <p:spPr>
          <a:xfrm>
            <a:off x="1066800" y="2514600"/>
            <a:ext cx="685800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ccweb.itr.maryville.edu/myu/Bio321/..%5Cimage%5Ccerebellum.gif">
            <a:hlinkClick r:id="rId2"/>
            <a:extLst>
              <a:ext uri="{FF2B5EF4-FFF2-40B4-BE49-F238E27FC236}">
                <a16:creationId xmlns:a16="http://schemas.microsoft.com/office/drawing/2014/main" id="{B4885AED-0C1B-45B7-B4CD-2615C445B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1"/>
          <a:stretch>
            <a:fillRect/>
          </a:stretch>
        </p:blipFill>
        <p:spPr bwMode="auto">
          <a:xfrm>
            <a:off x="0" y="1219200"/>
            <a:ext cx="4343400" cy="4038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4" descr="http://upload.wikimedia.org/wikipedia/commons/4/43/CerebellumDiv.png">
            <a:hlinkClick r:id="rId4"/>
            <a:extLst>
              <a:ext uri="{FF2B5EF4-FFF2-40B4-BE49-F238E27FC236}">
                <a16:creationId xmlns:a16="http://schemas.microsoft.com/office/drawing/2014/main" id="{EDE655E7-B661-47BD-B863-05E2F8127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9200"/>
            <a:ext cx="4648200" cy="4038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82A9B60-0228-4162-B0FA-64EBD9F90E02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82296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ANATOMICAL SUBDIVISION</a:t>
            </a:r>
            <a:endParaRPr lang="en-US" sz="4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198" name="Picture 6" descr="In adults the weight ratio between cerebellum and cerebrum is 1:10,Infants 1:20&lt;/li&gt;&lt;/li&gt;&lt;/ul&gt;&lt;li&gt;Anatomy of cerebellum......">
            <a:extLst>
              <a:ext uri="{FF2B5EF4-FFF2-40B4-BE49-F238E27FC236}">
                <a16:creationId xmlns:a16="http://schemas.microsoft.com/office/drawing/2014/main" id="{5CE75D0B-4D1D-42B1-B3B1-162185744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343400" cy="4114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D67BF457-ED49-4E20-A3D6-53FE46F40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8862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FF0000"/>
                </a:solidFill>
              </a:rPr>
              <a:t>Secondary Fissur</a:t>
            </a:r>
          </a:p>
          <a:p>
            <a:pPr eaLnBrk="1" hangingPunct="1"/>
            <a:r>
              <a:rPr lang="en-US" altLang="en-US" sz="900" u="sng"/>
              <a:t>Or</a:t>
            </a:r>
            <a:r>
              <a:rPr lang="en-US" altLang="en-US" sz="90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FD0115-2F86-46E3-96D9-26A1E07E2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CONSTITUENTS                                            </a:t>
            </a:r>
            <a:r>
              <a:rPr lang="en-US" sz="3100" b="1" dirty="0">
                <a:solidFill>
                  <a:srgbClr val="0F01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(Internal Structure and Nuclei of Cerebellum)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398B0F-B86B-45F9-A814-54F3E3005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4419600"/>
            <a:ext cx="8686800" cy="24384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85000" lnSpcReduction="20000"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Outer grey matter: </a:t>
            </a:r>
            <a:r>
              <a:rPr lang="en-US" b="1" dirty="0" err="1">
                <a:solidFill>
                  <a:srgbClr val="0070C0"/>
                </a:solidFill>
              </a:rPr>
              <a:t>cerebellar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u="sng" dirty="0">
                <a:solidFill>
                  <a:srgbClr val="0070C0"/>
                </a:solidFill>
              </a:rPr>
              <a:t>cortex.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 white matter: </a:t>
            </a:r>
            <a:r>
              <a:rPr lang="en-US" b="1" dirty="0" err="1">
                <a:solidFill>
                  <a:srgbClr val="0070C0"/>
                </a:solidFill>
              </a:rPr>
              <a:t>cerebellar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u="sng" dirty="0">
                <a:solidFill>
                  <a:srgbClr val="0070C0"/>
                </a:solidFill>
              </a:rPr>
              <a:t>medulla.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Deeply seated nuclei in white matter: </a:t>
            </a:r>
            <a:r>
              <a:rPr lang="en-US" b="1" i="1" u="sng" dirty="0">
                <a:solidFill>
                  <a:srgbClr val="0070C0"/>
                </a:solidFill>
              </a:rPr>
              <a:t>from medial </a:t>
            </a:r>
            <a:r>
              <a:rPr lang="en-US" b="1" i="1" dirty="0">
                <a:solidFill>
                  <a:srgbClr val="0070C0"/>
                </a:solidFill>
              </a:rPr>
              <a:t>to lateral: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Fastigial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</a:t>
            </a:r>
            <a:r>
              <a:rPr lang="en-US" b="1" i="1" dirty="0">
                <a:solidFill>
                  <a:srgbClr val="0070C0"/>
                </a:solidFill>
              </a:rPr>
              <a:t>.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Globose nucleus.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Emboliform nucleus.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Dentate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nucleus: </a:t>
            </a:r>
            <a:r>
              <a:rPr lang="en-US" b="1" i="1" dirty="0">
                <a:solidFill>
                  <a:srgbClr val="0070C0"/>
                </a:solidFill>
              </a:rPr>
              <a:t>largest </a:t>
            </a:r>
            <a:r>
              <a:rPr lang="en-US" b="1" dirty="0">
                <a:solidFill>
                  <a:srgbClr val="0070C0"/>
                </a:solidFill>
              </a:rPr>
              <a:t>one.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Content Placeholder 7" descr="5th &amp; 7th 019.jpg">
            <a:extLst>
              <a:ext uri="{FF2B5EF4-FFF2-40B4-BE49-F238E27FC236}">
                <a16:creationId xmlns:a16="http://schemas.microsoft.com/office/drawing/2014/main" id="{89F363CA-57AF-4410-93F1-2F05D82454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95400" y="1143000"/>
            <a:ext cx="6705600" cy="32004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ight Bracket 6">
            <a:extLst>
              <a:ext uri="{FF2B5EF4-FFF2-40B4-BE49-F238E27FC236}">
                <a16:creationId xmlns:a16="http://schemas.microsoft.com/office/drawing/2014/main" id="{8147F5C7-1D2A-4DCE-B9FB-DFFD6EAFC3F6}"/>
              </a:ext>
            </a:extLst>
          </p:cNvPr>
          <p:cNvSpPr/>
          <p:nvPr/>
        </p:nvSpPr>
        <p:spPr>
          <a:xfrm>
            <a:off x="3048000" y="5791200"/>
            <a:ext cx="685800" cy="609600"/>
          </a:xfrm>
          <a:prstGeom prst="rightBracket">
            <a:avLst>
              <a:gd name="adj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72092-D5EE-4713-8ADD-3A2995AA8D7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CEREBELLAR CORTEX</a:t>
            </a:r>
            <a:endParaRPr lang="ar-SA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6D313-55A0-4559-A69B-6A418F45D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3200" b="1" u="sng" dirty="0"/>
              <a:t>Divided into 3 layers:</a:t>
            </a:r>
          </a:p>
          <a:p>
            <a:pPr marL="533400" indent="-5334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Outer </a:t>
            </a:r>
            <a:r>
              <a:rPr lang="en-US" sz="2800" b="1" dirty="0">
                <a:solidFill>
                  <a:srgbClr val="EA58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molecular layer</a:t>
            </a:r>
          </a:p>
          <a:p>
            <a:pPr marL="533400" indent="-5334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Intermediate </a:t>
            </a:r>
            <a:r>
              <a:rPr lang="en-US" sz="2800" b="1" dirty="0">
                <a:solidFill>
                  <a:srgbClr val="EA58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Purkinje cell layer</a:t>
            </a:r>
          </a:p>
          <a:p>
            <a:pPr marL="533400" indent="-5334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 </a:t>
            </a:r>
            <a:r>
              <a:rPr lang="en-US" sz="2800" b="1" dirty="0">
                <a:solidFill>
                  <a:srgbClr val="EA58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granular layer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ar-SA" sz="2400" dirty="0"/>
          </a:p>
        </p:txBody>
      </p:sp>
      <p:pic>
        <p:nvPicPr>
          <p:cNvPr id="10244" name="Picture 2" descr="C:\Documents and Settings\me\My Documents\My Pictures\Picture12.jpg">
            <a:extLst>
              <a:ext uri="{FF2B5EF4-FFF2-40B4-BE49-F238E27FC236}">
                <a16:creationId xmlns:a16="http://schemas.microsoft.com/office/drawing/2014/main" id="{C58F36F2-D02F-4732-80C1-49DDF5E973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609600"/>
            <a:ext cx="5568950" cy="5029200"/>
          </a:xfrm>
        </p:spPr>
      </p:pic>
      <p:sp>
        <p:nvSpPr>
          <p:cNvPr id="10245" name="TextBox 4">
            <a:extLst>
              <a:ext uri="{FF2B5EF4-FFF2-40B4-BE49-F238E27FC236}">
                <a16:creationId xmlns:a16="http://schemas.microsoft.com/office/drawing/2014/main" id="{44167B75-6882-4F7F-AE69-43EE72C92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12192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/>
              <a:t>1</a:t>
            </a:r>
          </a:p>
        </p:txBody>
      </p:sp>
      <p:sp>
        <p:nvSpPr>
          <p:cNvPr id="10246" name="TextBox 5">
            <a:extLst>
              <a:ext uri="{FF2B5EF4-FFF2-40B4-BE49-F238E27FC236}">
                <a16:creationId xmlns:a16="http://schemas.microsoft.com/office/drawing/2014/main" id="{4E735C0E-887B-43A1-8262-9D28E7242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371600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1200" b="1"/>
              <a:t>2</a:t>
            </a:r>
          </a:p>
        </p:txBody>
      </p:sp>
      <p:sp>
        <p:nvSpPr>
          <p:cNvPr id="10247" name="TextBox 6">
            <a:extLst>
              <a:ext uri="{FF2B5EF4-FFF2-40B4-BE49-F238E27FC236}">
                <a16:creationId xmlns:a16="http://schemas.microsoft.com/office/drawing/2014/main" id="{EA4A1D97-3ABE-4E98-A4DB-16D283E28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9812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/>
              <a:t>3</a:t>
            </a:r>
          </a:p>
        </p:txBody>
      </p:sp>
      <p:sp>
        <p:nvSpPr>
          <p:cNvPr id="10248" name="TextBox 7">
            <a:extLst>
              <a:ext uri="{FF2B5EF4-FFF2-40B4-BE49-F238E27FC236}">
                <a16:creationId xmlns:a16="http://schemas.microsoft.com/office/drawing/2014/main" id="{F4354B67-FF79-430D-A948-791867B5E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4290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/>
              <a:t>1</a:t>
            </a:r>
          </a:p>
        </p:txBody>
      </p:sp>
      <p:sp>
        <p:nvSpPr>
          <p:cNvPr id="10249" name="TextBox 8">
            <a:extLst>
              <a:ext uri="{FF2B5EF4-FFF2-40B4-BE49-F238E27FC236}">
                <a16:creationId xmlns:a16="http://schemas.microsoft.com/office/drawing/2014/main" id="{45937BB7-F301-4BA9-BE64-917287494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191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/>
              <a:t>2</a:t>
            </a:r>
          </a:p>
        </p:txBody>
      </p:sp>
      <p:sp>
        <p:nvSpPr>
          <p:cNvPr id="10250" name="TextBox 9">
            <a:extLst>
              <a:ext uri="{FF2B5EF4-FFF2-40B4-BE49-F238E27FC236}">
                <a16:creationId xmlns:a16="http://schemas.microsoft.com/office/drawing/2014/main" id="{498DF89F-F00F-4AE9-9514-C7CEA781C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7244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/>
              <a:t>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4449</TotalTime>
  <Words>1018</Words>
  <Application>Microsoft Office PowerPoint</Application>
  <PresentationFormat>عرض على الشاشة (4:3)</PresentationFormat>
  <Paragraphs>147</Paragraphs>
  <Slides>26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2" baseType="lpstr">
      <vt:lpstr>Arial</vt:lpstr>
      <vt:lpstr>Calibri</vt:lpstr>
      <vt:lpstr>Wingdings</vt:lpstr>
      <vt:lpstr>Times New Roman</vt:lpstr>
      <vt:lpstr>Algerian</vt:lpstr>
      <vt:lpstr>Office Theme</vt:lpstr>
      <vt:lpstr>THE CEREBELLUM &amp; ITS RELEVANT CONNECTIONS </vt:lpstr>
      <vt:lpstr>OBJECTIVES</vt:lpstr>
      <vt:lpstr>CEREBELLUM</vt:lpstr>
      <vt:lpstr>THE CEREBELLUM</vt:lpstr>
      <vt:lpstr>EXTERNAL FEATURES</vt:lpstr>
      <vt:lpstr>ANATOMICAL SUBDIVISION</vt:lpstr>
      <vt:lpstr>عرض تقديمي في PowerPoint</vt:lpstr>
      <vt:lpstr>CONSTITUENTS                                            (Internal Structure and Nuclei of Cerebellum)</vt:lpstr>
      <vt:lpstr>CEREBELLAR CORTEX</vt:lpstr>
      <vt:lpstr>CEREBELLAR MEDULLA</vt:lpstr>
      <vt:lpstr>CEREBELLAR MEDULLA</vt:lpstr>
      <vt:lpstr>CEREBELLAR MEDULLA</vt:lpstr>
      <vt:lpstr>عرض تقديمي في PowerPoint</vt:lpstr>
      <vt:lpstr>ARCHICEREBELLUM</vt:lpstr>
      <vt:lpstr>ARCHICEREBELLUM</vt:lpstr>
      <vt:lpstr>PALEOCEREBELLUM</vt:lpstr>
      <vt:lpstr>PALEOCEREBELLUM</vt:lpstr>
      <vt:lpstr>NEOCEREBELLUM</vt:lpstr>
      <vt:lpstr>NEOCEREBELLUM</vt:lpstr>
      <vt:lpstr>CEREBELLAR  LESIONS</vt:lpstr>
      <vt:lpstr>عرض تقديمي في PowerPoint</vt:lpstr>
      <vt:lpstr>SUMMARY</vt:lpstr>
      <vt:lpstr>SUMMARY</vt:lpstr>
      <vt:lpstr>QUESTION 1</vt:lpstr>
      <vt:lpstr>QUESTION 2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</dc:title>
  <dc:creator>user</dc:creator>
  <cp:lastModifiedBy>ftomy naje</cp:lastModifiedBy>
  <cp:revision>649</cp:revision>
  <dcterms:created xsi:type="dcterms:W3CDTF">2010-01-27T08:25:16Z</dcterms:created>
  <dcterms:modified xsi:type="dcterms:W3CDTF">2018-09-25T03:08:47Z</dcterms:modified>
</cp:coreProperties>
</file>