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335" r:id="rId2"/>
    <p:sldId id="334" r:id="rId3"/>
    <p:sldId id="361" r:id="rId4"/>
    <p:sldId id="364" r:id="rId5"/>
    <p:sldId id="375" r:id="rId6"/>
    <p:sldId id="371" r:id="rId7"/>
    <p:sldId id="372" r:id="rId8"/>
    <p:sldId id="362" r:id="rId9"/>
    <p:sldId id="365" r:id="rId10"/>
    <p:sldId id="377" r:id="rId11"/>
    <p:sldId id="379" r:id="rId12"/>
    <p:sldId id="385" r:id="rId13"/>
    <p:sldId id="380" r:id="rId14"/>
    <p:sldId id="387" r:id="rId15"/>
    <p:sldId id="388" r:id="rId16"/>
    <p:sldId id="389" r:id="rId17"/>
    <p:sldId id="400" r:id="rId18"/>
    <p:sldId id="393" r:id="rId19"/>
    <p:sldId id="394" r:id="rId20"/>
    <p:sldId id="395" r:id="rId21"/>
    <p:sldId id="325" r:id="rId22"/>
    <p:sldId id="303" r:id="rId23"/>
    <p:sldId id="305" r:id="rId24"/>
    <p:sldId id="333" r:id="rId25"/>
    <p:sldId id="326" r:id="rId26"/>
    <p:sldId id="332" r:id="rId27"/>
    <p:sldId id="31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D0"/>
    <a:srgbClr val="006BBC"/>
    <a:srgbClr val="FF00FF"/>
    <a:srgbClr val="228833"/>
    <a:srgbClr val="00CCFF"/>
    <a:srgbClr val="33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82AF98BD-21EB-4C28-9E78-4C7832C7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B6EB6-2CFB-4B62-A18D-74C0B4BED5F9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45E39738-436C-4658-87AF-7CE533DE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C48A3CA0-1BBB-47FA-9576-AB1C390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fld id="{C9213A62-DCCA-4783-BC43-1AA9A431B2A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35182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0C46F0D-126F-45E2-9078-43FB1380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42FF-9B7C-473D-B014-83C618E81836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C5F3182-B9DF-4B69-A1A5-163D6EE2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23B1E928-2B66-45FA-AD01-B1D08EA2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97257-3881-4C39-97B4-7946D811C6CE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8258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F2D9BBD-10BC-45BC-9A99-33F82336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7B02-FB3B-47E2-A0AB-9CEBDA1BFF11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4271579-A8D2-4549-A654-E38D2BD8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3AAC5DC-E3A4-465A-A17D-F753E040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1D5D5-FDEE-4392-AC9B-02154633F74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3298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F8377-9916-4EF5-A733-727BA595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4B233-A6A1-4A6B-B1CF-3AE41922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F604-AB09-4A9D-A317-DACAA06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83BB0C-D25C-45DE-BBF6-EE48E9D4E269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8266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4C8BF3B-55DD-435A-A429-94DB5BA5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5594-11AE-4DB5-8CAE-1B8402A490E5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1784768-14F2-4182-A6EA-19AE9F86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8D58152-2C16-4A39-A9B4-86A7316F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852D-0C63-4F0B-BF34-CD1A0CD53EE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3813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B27F-F818-43F1-829A-ECC93FD2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350A8-FE7C-43F4-A296-D8804CF69AC3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3F1D2-C5BF-43BD-81EE-3700B846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2A674-5473-4062-B916-3C6E2440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4EAEF"/>
                </a:solidFill>
              </a:defRPr>
            </a:lvl1pPr>
          </a:lstStyle>
          <a:p>
            <a:fld id="{DA09C9B4-6498-41DA-9BAB-7E15F855A7F2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38132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994FF78-AB36-4F99-B787-91C55B80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AA92-E31E-4317-8D67-93DFB0F5557C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7281E15F-94BB-44A1-A5CC-E3A16380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35636FE-D256-4457-B4C2-E9E586AF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748B-5198-4C5C-80D7-FD727686E57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835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796CF4E-DF06-4CEE-884A-C856BAAC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93BB-3A07-438D-B642-637BBE2A9767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4F554484-C547-4390-AB82-E273603C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CBD6924C-BCED-4C22-ABF9-3F7A2AC1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9B8B2-922A-4D75-B9AB-D257833F668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8125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7FC221E3-2BE0-4B30-905F-54BD932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45A6B-E105-48A4-906F-18AB9B019BD6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DA417DFA-5CFA-425D-9B4B-B813093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1261A05A-7CA4-45BC-97B1-D0C05685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D9E8B-FC2C-45A4-B60C-D9C36C076AB4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9392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0654E287-4DF5-4F67-A093-79E5A923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C7EF-F372-4A7E-B2F8-D17D0CADE708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C4F32E38-9EF0-4942-8209-5E1EE868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5F1FEE9E-5B27-439B-9DDC-AEA70431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40049-BB99-4449-BC43-585D4044FCCB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9967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A39C165-35C3-4819-ABD3-79134E77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4296-2F2C-4482-B45F-8762850089DD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8488C40F-EB4F-468D-8A51-49AC8DCA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5792D53-499A-4573-A897-773D0ED5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D7B7A-9E00-4F81-87B3-040EA8D3D7DA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8005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22F97EB6-C2AC-479F-ACB8-147535074EA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4">
            <a:extLst>
              <a:ext uri="{FF2B5EF4-FFF2-40B4-BE49-F238E27FC236}">
                <a16:creationId xmlns:a16="http://schemas.microsoft.com/office/drawing/2014/main" id="{2F590279-A29E-4117-8440-CC3651502CCE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748E6FD-4186-4019-8623-7E2C91715E74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DD6C18BC-688B-4D39-B341-199E6C481147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B894DF1-498B-4755-B56A-C8201353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0CF1E-7D0B-4692-8047-B6622136977E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249FCDB2-CD2E-4594-A69D-740A9069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002BB04-BE58-43CE-98C4-CC68A00D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E3242CB-CD23-4752-9283-5B6FD530E990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9938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9301CAD-93B6-44CA-9692-AACB46F0C88F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4106D48-72D2-4E60-B7E1-0E63E0C0A7DF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6B81F9DE-130E-428A-AEA7-4C5E6D729F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12DD9527-1F03-42E0-8E5C-3D3812058A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6DC78E-6F4E-4262-B5C0-601A2A542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B6C03E-0F41-4DEF-BB4F-32A6E19510CD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8D1795F-A65C-4AEA-A025-CB80B89BC1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E02201-E8E0-4058-81EB-1F9518CED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424242"/>
                </a:solidFill>
              </a:defRPr>
            </a:lvl1pPr>
          </a:lstStyle>
          <a:p>
            <a:fld id="{F281E765-012F-4F6D-9351-1E6B89C464FB}" type="slidenum">
              <a:rPr lang="en-US" altLang="ar-SA"/>
              <a:pPr/>
              <a:t>‹#›</a:t>
            </a:fld>
            <a:endParaRPr lang="en-US" altLang="ar-SA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666B4D6D-D32F-4B3B-9727-27DD5ABFC35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C32824D-CC25-4086-A8FC-80051D7BB916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DF3DB2-7BAB-492B-A488-7A948A025A0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51" r:id="rId2"/>
    <p:sldLayoutId id="2147483960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61" r:id="rId9"/>
    <p:sldLayoutId id="2147483957" r:id="rId10"/>
    <p:sldLayoutId id="2147483958" r:id="rId11"/>
    <p:sldLayoutId id="21474839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anose="05020102010507070707" pitchFamily="8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8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8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anose="05020102010507070707" pitchFamily="8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anose="05020102010507070707" pitchFamily="8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B024-DA0B-4812-9F0B-C3FDC0D0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14" y="1268760"/>
            <a:ext cx="7086600" cy="2880320"/>
          </a:xfrm>
          <a:solidFill>
            <a:schemeClr val="bg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sz="5400">
                <a:solidFill>
                  <a:srgbClr val="C00000"/>
                </a:solidFill>
                <a:latin typeface="Showcard Gothic" pitchFamily="82" charset="0"/>
                <a:cs typeface="Times New Roman" pitchFamily="18" charset="0"/>
              </a:rPr>
              <a:t>CEREBRAL BLOOD CIRCULATION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CAEAD-6C18-4023-B72C-8A1D2E3EAABB}"/>
              </a:ext>
            </a:extLst>
          </p:cNvPr>
          <p:cNvSpPr txBox="1"/>
          <p:nvPr/>
        </p:nvSpPr>
        <p:spPr>
          <a:xfrm>
            <a:off x="1752600" y="4724400"/>
            <a:ext cx="6324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Showcard Gothic" pitchFamily="82" charset="0"/>
              </a:rPr>
              <a:t>DR JAMILA EL MEDANY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A1364BA0-0739-4E80-90D5-CCFED9CCD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0668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Posterior Cerebral Artery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50CA710-53E1-469F-9F4B-508F868037C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990600"/>
            <a:ext cx="4724400" cy="2590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Supplies: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Anterior and inferior parts of temporal lobe,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Uncus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, Inferior temporal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gyrus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FF"/>
                </a:solidFill>
                <a:latin typeface="Aharoni" pitchFamily="2" charset="-79"/>
                <a:cs typeface="Aharoni" pitchFamily="2" charset="-79"/>
              </a:rPr>
              <a:t>Inferior and Medial parts of Occipital lobe (visual areas)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8E7942-F689-48C5-9D5B-43B44962D74C}"/>
              </a:ext>
            </a:extLst>
          </p:cNvPr>
          <p:cNvCxnSpPr/>
          <p:nvPr/>
        </p:nvCxnSpPr>
        <p:spPr>
          <a:xfrm flipV="1">
            <a:off x="7010400" y="4114800"/>
            <a:ext cx="152400" cy="1143000"/>
          </a:xfrm>
          <a:prstGeom prst="straightConnector1">
            <a:avLst/>
          </a:prstGeom>
          <a:ln>
            <a:solidFill>
              <a:srgbClr val="2288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2" descr="http://trialexhibitsinc.com/legal-exhibits/product_thumb.php?img=images/illustrations_20091020_1270297461.jpg&amp;w=600&amp;h=463">
            <a:extLst>
              <a:ext uri="{FF2B5EF4-FFF2-40B4-BE49-F238E27FC236}">
                <a16:creationId xmlns:a16="http://schemas.microsoft.com/office/drawing/2014/main" id="{2270BC32-93C4-4926-8424-BC97746F0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14725" r="1851" b="13168"/>
          <a:stretch>
            <a:fillRect/>
          </a:stretch>
        </p:blipFill>
        <p:spPr bwMode="auto">
          <a:xfrm>
            <a:off x="4343400" y="3733800"/>
            <a:ext cx="4114800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7A2BB6-0765-4E75-B749-3E1500D7C6D0}"/>
              </a:ext>
            </a:extLst>
          </p:cNvPr>
          <p:cNvCxnSpPr/>
          <p:nvPr/>
        </p:nvCxnSpPr>
        <p:spPr>
          <a:xfrm flipH="1" flipV="1">
            <a:off x="5486400" y="5029200"/>
            <a:ext cx="152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E2E1E9-A464-414F-B9A3-CB475A1698FD}"/>
              </a:ext>
            </a:extLst>
          </p:cNvPr>
          <p:cNvCxnSpPr/>
          <p:nvPr/>
        </p:nvCxnSpPr>
        <p:spPr>
          <a:xfrm flipH="1" flipV="1">
            <a:off x="7848600" y="6096000"/>
            <a:ext cx="533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0" name="Picture 1" descr="C:\Users\Administrator\Pictures\Picture17.jpg">
            <a:extLst>
              <a:ext uri="{FF2B5EF4-FFF2-40B4-BE49-F238E27FC236}">
                <a16:creationId xmlns:a16="http://schemas.microsoft.com/office/drawing/2014/main" id="{272ED3F8-A21F-48CC-8174-6DD3A8BAD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2928938" cy="251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neuro4students.files.wordpress.com/2010/03/untitled-1-copy1.jpg">
            <a:extLst>
              <a:ext uri="{FF2B5EF4-FFF2-40B4-BE49-F238E27FC236}">
                <a16:creationId xmlns:a16="http://schemas.microsoft.com/office/drawing/2014/main" id="{22AB30BA-D246-44C5-9E94-A5FB83930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848600" cy="5334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05F9D05-C9CE-4B8C-AFBF-4C70DC191283}"/>
              </a:ext>
            </a:extLst>
          </p:cNvPr>
          <p:cNvSpPr/>
          <p:nvPr/>
        </p:nvSpPr>
        <p:spPr>
          <a:xfrm>
            <a:off x="3276600" y="914400"/>
            <a:ext cx="34290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A6518-D5A1-4BC9-8BF0-CDA03AB78667}"/>
              </a:ext>
            </a:extLst>
          </p:cNvPr>
          <p:cNvSpPr/>
          <p:nvPr/>
        </p:nvSpPr>
        <p:spPr>
          <a:xfrm>
            <a:off x="6324600" y="1981200"/>
            <a:ext cx="8382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CEF25-1A83-476C-B023-85393453B364}"/>
              </a:ext>
            </a:extLst>
          </p:cNvPr>
          <p:cNvSpPr/>
          <p:nvPr/>
        </p:nvSpPr>
        <p:spPr>
          <a:xfrm>
            <a:off x="6324600" y="2514600"/>
            <a:ext cx="533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CA7C3-D34E-44FD-B8B6-664FC9E56C66}"/>
              </a:ext>
            </a:extLst>
          </p:cNvPr>
          <p:cNvSpPr/>
          <p:nvPr/>
        </p:nvSpPr>
        <p:spPr>
          <a:xfrm>
            <a:off x="6324600" y="4419600"/>
            <a:ext cx="533400" cy="457200"/>
          </a:xfrm>
          <a:prstGeom prst="rect">
            <a:avLst/>
          </a:prstGeom>
          <a:noFill/>
          <a:ln>
            <a:solidFill>
              <a:srgbClr val="228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ayfieldclinic.com/Images/PE-Stroke_Figure1_rev.jpg">
            <a:extLst>
              <a:ext uri="{FF2B5EF4-FFF2-40B4-BE49-F238E27FC236}">
                <a16:creationId xmlns:a16="http://schemas.microsoft.com/office/drawing/2014/main" id="{64AB7B85-30DB-4351-B39E-6F60CFC56A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2133600"/>
            <a:ext cx="5486400" cy="4572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66DD6-9E05-4764-9CC3-178F160135CB}"/>
              </a:ext>
            </a:extLst>
          </p:cNvPr>
          <p:cNvSpPr txBox="1"/>
          <p:nvPr/>
        </p:nvSpPr>
        <p:spPr>
          <a:xfrm>
            <a:off x="625522" y="381000"/>
            <a:ext cx="326067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C00000"/>
                </a:solidFill>
                <a:latin typeface="Showcard Gothic" pitchFamily="82" charset="0"/>
                <a:cs typeface="Times New Roman" pitchFamily="18" charset="0"/>
              </a:rPr>
              <a:t>Circulus</a:t>
            </a:r>
            <a:r>
              <a:rPr lang="en-US" sz="3600" b="1" dirty="0">
                <a:solidFill>
                  <a:srgbClr val="C00000"/>
                </a:solidFill>
                <a:latin typeface="Showcard Gothic" pitchFamily="82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wcard Gothic" pitchFamily="82" charset="0"/>
                <a:cs typeface="Times New Roman" pitchFamily="18" charset="0"/>
              </a:rPr>
              <a:t>Arteriosus</a:t>
            </a:r>
            <a:r>
              <a:rPr lang="en-US" sz="3600" b="1" dirty="0">
                <a:solidFill>
                  <a:srgbClr val="C00000"/>
                </a:solidFill>
                <a:latin typeface="Showcard Gothic" pitchFamily="82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C00000"/>
                </a:solidFill>
                <a:latin typeface="Showcard Gothic" pitchFamily="82" charset="0"/>
                <a:cs typeface="Times New Roman" pitchFamily="18" charset="0"/>
              </a:rPr>
              <a:t>(of Willis)</a:t>
            </a:r>
            <a:endParaRPr lang="en-US" sz="3600" dirty="0">
              <a:solidFill>
                <a:srgbClr val="C00000"/>
              </a:solidFill>
              <a:latin typeface="Showcard Gothic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C7BB7-CB0E-48E6-9C17-442DDC8ACE0C}"/>
              </a:ext>
            </a:extLst>
          </p:cNvPr>
          <p:cNvSpPr txBox="1"/>
          <p:nvPr/>
        </p:nvSpPr>
        <p:spPr>
          <a:xfrm>
            <a:off x="152400" y="2438400"/>
            <a:ext cx="30480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It  joins the Carotid &amp; </a:t>
            </a:r>
            <a:r>
              <a:rPr lang="en-US" sz="2800" b="1" dirty="0" err="1">
                <a:latin typeface="Aharoni" pitchFamily="2" charset="-79"/>
                <a:cs typeface="Aharoni" pitchFamily="2" charset="-79"/>
              </a:rPr>
              <a:t>Vertebrobasilar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 systems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CB7DF526-8757-4601-A900-4D3EB84CF32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676400"/>
            <a:ext cx="3429000" cy="4648200"/>
          </a:xfrm>
          <a:solidFill>
            <a:schemeClr val="bg2"/>
          </a:solidFill>
          <a:extLst/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located</a:t>
            </a:r>
            <a:r>
              <a:rPr lang="en-US" sz="2400" b="1" u="sng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on the base of the brain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u="sng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It encircles: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Optic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Chiasma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, Hypothalamus Pituitary gland Midbrain.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webanatomy.net/anatomy/circle_of_willis.jpg">
            <a:extLst>
              <a:ext uri="{FF2B5EF4-FFF2-40B4-BE49-F238E27FC236}">
                <a16:creationId xmlns:a16="http://schemas.microsoft.com/office/drawing/2014/main" id="{CAB2BEEA-B688-43F4-B0A6-A76F5D8CA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4371"/>
          <a:stretch/>
        </p:blipFill>
        <p:spPr bwMode="auto">
          <a:xfrm>
            <a:off x="3657600" y="1524000"/>
            <a:ext cx="5257800" cy="5029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4B8B6433-584B-4CC9-A05D-F7AEAAEFC8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3505200" cy="5643563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8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Composed of: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Anterior cerebral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Internal carotid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2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Posterior cerebral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2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 Posterior communicating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1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 Anterior communicating artery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9459" name="Picture 2" descr="C:\Users\Administrator\Documents\Student Gray\8. Head and neck\F66122-008-f037a.jpg">
            <a:extLst>
              <a:ext uri="{FF2B5EF4-FFF2-40B4-BE49-F238E27FC236}">
                <a16:creationId xmlns:a16="http://schemas.microsoft.com/office/drawing/2014/main" id="{30DB5B54-40A9-4A23-8912-06D70DF9B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4" t="6387" r="14899" b="3394"/>
          <a:stretch>
            <a:fillRect/>
          </a:stretch>
        </p:blipFill>
        <p:spPr bwMode="auto">
          <a:xfrm>
            <a:off x="4191000" y="849313"/>
            <a:ext cx="4067175" cy="600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BDAD3E92-E04E-4A59-BB46-2E7C65E09C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3402013" cy="5949950"/>
          </a:xfrm>
          <a:solidFill>
            <a:schemeClr val="bg2"/>
          </a:solidFill>
          <a:extLst/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200" b="1" u="sng" dirty="0">
                <a:latin typeface="Aharoni" pitchFamily="2" charset="-79"/>
                <a:cs typeface="Aharoni" pitchFamily="2" charset="-79"/>
              </a:rPr>
              <a:t>Branches: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2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Perforating arteries </a:t>
            </a:r>
            <a:r>
              <a:rPr lang="en-US" sz="22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(Anterior&amp; Posterior): </a:t>
            </a:r>
            <a:endParaRPr lang="en-US" sz="22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200" dirty="0">
                <a:latin typeface="Aharoni" pitchFamily="2" charset="-79"/>
                <a:cs typeface="Aharoni" pitchFamily="2" charset="-79"/>
              </a:rPr>
              <a:t>Numerous small vessels that penetrate the surface of the brain through the 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anterior and posterior perforating substances.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2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APA supply: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200" dirty="0">
                <a:latin typeface="Aharoni" pitchFamily="2" charset="-79"/>
                <a:cs typeface="Aharoni" pitchFamily="2" charset="-79"/>
              </a:rPr>
              <a:t>Large part of Basal Ganglia,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200" dirty="0">
                <a:latin typeface="Aharoni" pitchFamily="2" charset="-79"/>
                <a:cs typeface="Aharoni" pitchFamily="2" charset="-79"/>
              </a:rPr>
              <a:t>Optic </a:t>
            </a:r>
            <a:r>
              <a:rPr lang="en-US" sz="2200" dirty="0" err="1">
                <a:latin typeface="Aharoni" pitchFamily="2" charset="-79"/>
                <a:cs typeface="Aharoni" pitchFamily="2" charset="-79"/>
              </a:rPr>
              <a:t>chiasma</a:t>
            </a:r>
            <a:r>
              <a:rPr lang="en-US" sz="2200" dirty="0">
                <a:latin typeface="Aharoni" pitchFamily="2" charset="-79"/>
                <a:cs typeface="Aharoni" pitchFamily="2" charset="-79"/>
              </a:rPr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200" dirty="0">
                <a:latin typeface="Aharoni" pitchFamily="2" charset="-79"/>
                <a:cs typeface="Aharoni" pitchFamily="2" charset="-79"/>
              </a:rPr>
              <a:t>Internal capsule &amp; Hypothalamus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2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PPA  supply: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200" dirty="0">
                <a:latin typeface="Aharoni" pitchFamily="2" charset="-79"/>
                <a:cs typeface="Aharoni" pitchFamily="2" charset="-79"/>
              </a:rPr>
              <a:t>Ventral portion of Midbrain, parts of </a:t>
            </a:r>
            <a:r>
              <a:rPr lang="en-US" sz="2200" dirty="0" err="1">
                <a:latin typeface="Aharoni" pitchFamily="2" charset="-79"/>
                <a:cs typeface="Aharoni" pitchFamily="2" charset="-79"/>
              </a:rPr>
              <a:t>Subthalamus</a:t>
            </a:r>
            <a:r>
              <a:rPr lang="en-US" sz="2200" dirty="0">
                <a:latin typeface="Aharoni" pitchFamily="2" charset="-79"/>
                <a:cs typeface="Aharoni" pitchFamily="2" charset="-79"/>
              </a:rPr>
              <a:t> and Hypothalamus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endParaRPr lang="en-US" sz="2800" dirty="0"/>
          </a:p>
        </p:txBody>
      </p:sp>
      <p:pic>
        <p:nvPicPr>
          <p:cNvPr id="20483" name="Picture 6" descr="b6">
            <a:extLst>
              <a:ext uri="{FF2B5EF4-FFF2-40B4-BE49-F238E27FC236}">
                <a16:creationId xmlns:a16="http://schemas.microsoft.com/office/drawing/2014/main" id="{1F11CF6C-631B-47A9-B566-F271DDE42F8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685800"/>
            <a:ext cx="2895600" cy="2681288"/>
          </a:xfrm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9" descr="6D4D6AEC">
            <a:extLst>
              <a:ext uri="{FF2B5EF4-FFF2-40B4-BE49-F238E27FC236}">
                <a16:creationId xmlns:a16="http://schemas.microsoft.com/office/drawing/2014/main" id="{A9A8F9B7-5D50-46CB-A2E2-B7DE018E5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22032" r="6139" b="16074"/>
          <a:stretch>
            <a:fillRect/>
          </a:stretch>
        </p:blipFill>
        <p:spPr bwMode="auto">
          <a:xfrm>
            <a:off x="3429000" y="3429000"/>
            <a:ext cx="37338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02C7109-74BD-41F8-8AA3-4E320BCFDBC8}"/>
              </a:ext>
            </a:extLst>
          </p:cNvPr>
          <p:cNvCxnSpPr/>
          <p:nvPr/>
        </p:nvCxnSpPr>
        <p:spPr>
          <a:xfrm>
            <a:off x="5295900" y="3581400"/>
            <a:ext cx="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7D0298-4EE1-4878-BDED-D4B3140DB441}"/>
              </a:ext>
            </a:extLst>
          </p:cNvPr>
          <p:cNvCxnSpPr/>
          <p:nvPr/>
        </p:nvCxnSpPr>
        <p:spPr>
          <a:xfrm flipV="1">
            <a:off x="5410200" y="4495800"/>
            <a:ext cx="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D078C14-F911-407D-904F-BE477F084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solidFill>
            <a:schemeClr val="tx2">
              <a:lumMod val="20000"/>
              <a:lumOff val="80000"/>
            </a:schemeClr>
          </a:solidFill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Arterial Disorders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AEF6360-090E-4A02-8061-C3213FA38F4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3886200" cy="4433888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folHlink"/>
              </a:buClr>
              <a:buSzPct val="95000"/>
              <a:buFont typeface="Wingdings 2"/>
              <a:buChar char=""/>
              <a:defRPr/>
            </a:pPr>
            <a:r>
              <a:rPr lang="en-US" sz="2800" b="1" u="sng" dirty="0">
                <a:solidFill>
                  <a:schemeClr val="accent3">
                    <a:lumMod val="75000"/>
                  </a:schemeClr>
                </a:solidFill>
                <a:latin typeface="Showcard Gothic" pitchFamily="82" charset="0"/>
                <a:cs typeface="Times New Roman" pitchFamily="18" charset="0"/>
              </a:rPr>
              <a:t>A. Stroke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Sudden occlusion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of the blood supply):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It can be: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1. Hemorrhagic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2.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Ischemai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Showcard Gothic" pitchFamily="82" charset="0"/>
                <a:cs typeface="Times New Roman" pitchFamily="18" charset="0"/>
              </a:rPr>
              <a:t>Aneurysm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800" b="1" u="sng" dirty="0">
                <a:solidFill>
                  <a:srgbClr val="0045D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u="sng" dirty="0" err="1">
                <a:solidFill>
                  <a:srgbClr val="0045D0"/>
                </a:solidFill>
                <a:latin typeface="Showcard Gothic" pitchFamily="82" charset="0"/>
                <a:cs typeface="Times New Roman" pitchFamily="18" charset="0"/>
              </a:rPr>
              <a:t>Angioma</a:t>
            </a:r>
            <a:endParaRPr lang="en-US" sz="2800" b="1" u="sng" dirty="0">
              <a:solidFill>
                <a:srgbClr val="0045D0"/>
              </a:solidFill>
              <a:latin typeface="Showcard Gothic" pitchFamily="82" charset="0"/>
              <a:cs typeface="Times New Roman" pitchFamily="18" charset="0"/>
            </a:endParaRPr>
          </a:p>
        </p:txBody>
      </p:sp>
      <p:pic>
        <p:nvPicPr>
          <p:cNvPr id="21510" name="Picture 2" descr="C:\Users\Administrator\Documents\Student Gray\8. Head and neck\F66122-008-f040a.jpg">
            <a:extLst>
              <a:ext uri="{FF2B5EF4-FFF2-40B4-BE49-F238E27FC236}">
                <a16:creationId xmlns:a16="http://schemas.microsoft.com/office/drawing/2014/main" id="{7CC55B5E-66D0-4C21-A2CE-9F02567B7A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5" r="12672" b="3928"/>
          <a:stretch>
            <a:fillRect/>
          </a:stretch>
        </p:blipFill>
        <p:spPr>
          <a:xfrm>
            <a:off x="4495800" y="4514850"/>
            <a:ext cx="2087563" cy="2343150"/>
          </a:xfrm>
          <a:noFill/>
        </p:spPr>
      </p:pic>
      <p:pic>
        <p:nvPicPr>
          <p:cNvPr id="21511" name="Picture 2" descr="http://www.beliefnet.com/healthandhealing/images/si55551195.jpg">
            <a:extLst>
              <a:ext uri="{FF2B5EF4-FFF2-40B4-BE49-F238E27FC236}">
                <a16:creationId xmlns:a16="http://schemas.microsoft.com/office/drawing/2014/main" id="{31C3CC62-8707-4E3F-99E0-AE775739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47850"/>
            <a:ext cx="38862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 descr="C:\Users\Administrator\Documents\Student Gray\8. Head and neck\F66122-008-f040b.jpg">
            <a:extLst>
              <a:ext uri="{FF2B5EF4-FFF2-40B4-BE49-F238E27FC236}">
                <a16:creationId xmlns:a16="http://schemas.microsoft.com/office/drawing/2014/main" id="{3D6379EE-ADA6-4AB7-9145-4844E9CB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0" t="-6235" r="19946" b="6235"/>
          <a:stretch>
            <a:fillRect/>
          </a:stretch>
        </p:blipFill>
        <p:spPr bwMode="auto">
          <a:xfrm>
            <a:off x="7162800" y="4246563"/>
            <a:ext cx="14049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6">
            <a:extLst>
              <a:ext uri="{FF2B5EF4-FFF2-40B4-BE49-F238E27FC236}">
                <a16:creationId xmlns:a16="http://schemas.microsoft.com/office/drawing/2014/main" id="{8792C41A-3C24-4D44-BF7B-7E7D0D0AA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76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b="1"/>
              <a:t>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5E6AD5B5-45D7-434D-A7AA-7686E47DF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944563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EFFECT OF OCCLUSION of Cerebral arteries</a:t>
            </a:r>
          </a:p>
        </p:txBody>
      </p:sp>
      <p:pic>
        <p:nvPicPr>
          <p:cNvPr id="22531" name="Picture 2" descr="C:\Documents and Settings\user\My Documents\My Pictures\brain_struc_stroke.png">
            <a:extLst>
              <a:ext uri="{FF2B5EF4-FFF2-40B4-BE49-F238E27FC236}">
                <a16:creationId xmlns:a16="http://schemas.microsoft.com/office/drawing/2014/main" id="{234D4EDA-8DCE-4D9E-B971-49AFEA4CC1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"/>
          <a:stretch>
            <a:fillRect/>
          </a:stretch>
        </p:blipFill>
        <p:spPr>
          <a:xfrm>
            <a:off x="838200" y="1219200"/>
            <a:ext cx="7464425" cy="42672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CB9E0A-C4B2-41C1-BBF1-53831922C73F}"/>
              </a:ext>
            </a:extLst>
          </p:cNvPr>
          <p:cNvSpPr/>
          <p:nvPr/>
        </p:nvSpPr>
        <p:spPr>
          <a:xfrm>
            <a:off x="1143000" y="5562600"/>
            <a:ext cx="1066800" cy="381000"/>
          </a:xfrm>
          <a:prstGeom prst="roundRect">
            <a:avLst/>
          </a:prstGeom>
          <a:solidFill>
            <a:srgbClr val="00CC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B356D-CED6-4B29-B28C-69548D9BE018}"/>
              </a:ext>
            </a:extLst>
          </p:cNvPr>
          <p:cNvSpPr/>
          <p:nvPr/>
        </p:nvSpPr>
        <p:spPr>
          <a:xfrm>
            <a:off x="3962400" y="5562600"/>
            <a:ext cx="1066800" cy="381000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8BF8D3D-9505-483B-816A-230E424CBF51}"/>
              </a:ext>
            </a:extLst>
          </p:cNvPr>
          <p:cNvSpPr/>
          <p:nvPr/>
        </p:nvSpPr>
        <p:spPr>
          <a:xfrm>
            <a:off x="6858000" y="5562600"/>
            <a:ext cx="1066800" cy="3810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9172A-0B82-4576-956A-42DAB51C404E}"/>
              </a:ext>
            </a:extLst>
          </p:cNvPr>
          <p:cNvSpPr txBox="1"/>
          <p:nvPr/>
        </p:nvSpPr>
        <p:spPr>
          <a:xfrm>
            <a:off x="1295400" y="5562600"/>
            <a:ext cx="838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ACA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52DD5-FF0A-4DAD-B075-3328D50E399D}"/>
              </a:ext>
            </a:extLst>
          </p:cNvPr>
          <p:cNvSpPr txBox="1"/>
          <p:nvPr/>
        </p:nvSpPr>
        <p:spPr>
          <a:xfrm>
            <a:off x="4038600" y="5562600"/>
            <a:ext cx="137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273DA3-7F5C-4A59-B930-0B86A965F885}"/>
              </a:ext>
            </a:extLst>
          </p:cNvPr>
          <p:cNvSpPr txBox="1"/>
          <p:nvPr/>
        </p:nvSpPr>
        <p:spPr>
          <a:xfrm>
            <a:off x="7010400" y="5562600"/>
            <a:ext cx="838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PCA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AD95919-2BE8-4677-8215-D96793B62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C00000"/>
                </a:solidFill>
                <a:latin typeface="Showcard Gothic" pitchFamily="82" charset="0"/>
              </a:rPr>
              <a:t>ACA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47D92-74A9-4A14-84AA-554FA7122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20875"/>
            <a:ext cx="3810000" cy="4433888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miter lim="800000"/>
            <a:headEnd/>
            <a:tailEnd/>
          </a:ln>
          <a:extLst/>
        </p:spPr>
        <p:txBody>
          <a:bodyPr>
            <a:normAutofit fontScale="92500"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1. </a:t>
            </a:r>
            <a:r>
              <a:rPr lang="en-US" sz="2800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Motor &amp; sensory disturbances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in the </a:t>
            </a:r>
            <a:r>
              <a:rPr lang="en-US" sz="2800" b="1" dirty="0" err="1">
                <a:latin typeface="Aharoni" pitchFamily="2" charset="-79"/>
                <a:cs typeface="Aharoni" pitchFamily="2" charset="-79"/>
              </a:rPr>
              <a:t>contralateral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 distal leg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2. Difficulty in the Prefrontal lobe functions: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Cognitive thinking, Judgment, 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Motor initiation and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 Self monitoring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6" name="Picture 4" descr="ap04_004">
            <a:extLst>
              <a:ext uri="{FF2B5EF4-FFF2-40B4-BE49-F238E27FC236}">
                <a16:creationId xmlns:a16="http://schemas.microsoft.com/office/drawing/2014/main" id="{6F0E1B20-FEBA-4D81-B70D-6DEFA532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4222" r="1744" b="12848"/>
          <a:stretch>
            <a:fillRect/>
          </a:stretch>
        </p:blipFill>
        <p:spPr bwMode="auto">
          <a:xfrm>
            <a:off x="152400" y="2133600"/>
            <a:ext cx="4800600" cy="3733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5B2772-F45D-4B9D-AC4A-3C675F21E078}"/>
              </a:ext>
            </a:extLst>
          </p:cNvPr>
          <p:cNvSpPr/>
          <p:nvPr/>
        </p:nvSpPr>
        <p:spPr>
          <a:xfrm>
            <a:off x="4343400" y="4648200"/>
            <a:ext cx="6096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8031BE3E-E385-4F5F-B586-26BE7B0A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solidFill>
            <a:schemeClr val="tx2">
              <a:lumMod val="20000"/>
              <a:lumOff val="80000"/>
            </a:schemeClr>
          </a:solidFill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C00000"/>
                </a:solidFill>
                <a:latin typeface="Showcard Gothic" pitchFamily="82" charset="0"/>
                <a:cs typeface="Times New Roman" pitchFamily="18" charset="0"/>
              </a:rPr>
              <a:t>MCA</a:t>
            </a:r>
            <a:endParaRPr lang="en-US" sz="4000" dirty="0">
              <a:solidFill>
                <a:srgbClr val="C00000"/>
              </a:solidFill>
              <a:latin typeface="Showcard Gothic" pitchFamily="82" charset="0"/>
              <a:cs typeface="Times New Roman" pitchFamily="18" charset="0"/>
            </a:endParaRPr>
          </a:p>
        </p:txBody>
      </p:sp>
      <p:pic>
        <p:nvPicPr>
          <p:cNvPr id="5" name="Content Placeholder 4" descr="ap04_003">
            <a:extLst>
              <a:ext uri="{FF2B5EF4-FFF2-40B4-BE49-F238E27FC236}">
                <a16:creationId xmlns:a16="http://schemas.microsoft.com/office/drawing/2014/main" id="{3F8E316C-03B1-4080-A8FC-8ADB380D622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60" t="1247" r="4323" b="18361"/>
          <a:stretch>
            <a:fillRect/>
          </a:stretch>
        </p:blipFill>
        <p:spPr>
          <a:xfrm>
            <a:off x="0" y="2057400"/>
            <a:ext cx="5181600" cy="2819400"/>
          </a:xfrm>
          <a:ln w="12700">
            <a:solidFill>
              <a:schemeClr val="tx2">
                <a:lumMod val="75000"/>
              </a:schemeClr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F44D2-2A8A-429B-8523-09E3C7E12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0" y="2073275"/>
            <a:ext cx="3810000" cy="4784725"/>
          </a:xfr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0045D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Contralateral</a:t>
            </a:r>
            <a:r>
              <a:rPr lang="en-US" sz="2800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 weakness of: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Face, Arm &amp; Hand (more than leg)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2.Contralateral sensory loss of: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800" b="1" dirty="0">
                <a:latin typeface="Aharoni" pitchFamily="2" charset="-79"/>
                <a:cs typeface="Aharoni" pitchFamily="2" charset="-79"/>
              </a:rPr>
              <a:t>Face, Arm &amp; Hand (more than leg)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n-US" sz="28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Visual field cut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(damage to optic radiation)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4. </a:t>
            </a:r>
            <a:r>
              <a:rPr lang="en-US" sz="2800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Aphasia (language disturbances 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b="1" dirty="0" err="1">
                <a:latin typeface="Aharoni" pitchFamily="2" charset="-79"/>
                <a:cs typeface="Aharoni" pitchFamily="2" charset="-79"/>
              </a:rPr>
              <a:t>Broca's</a:t>
            </a:r>
            <a:r>
              <a:rPr lang="en-US" sz="3100" b="1" dirty="0">
                <a:latin typeface="Aharoni" pitchFamily="2" charset="-79"/>
                <a:cs typeface="Aharoni" pitchFamily="2" charset="-79"/>
              </a:rPr>
              <a:t>: production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100" b="1" dirty="0" err="1">
                <a:latin typeface="Aharoni" pitchFamily="2" charset="-79"/>
                <a:cs typeface="Aharoni" pitchFamily="2" charset="-79"/>
              </a:rPr>
              <a:t>Wernicke's</a:t>
            </a:r>
            <a:r>
              <a:rPr lang="en-US" sz="3100" b="1" dirty="0">
                <a:latin typeface="Aharoni" pitchFamily="2" charset="-79"/>
                <a:cs typeface="Aharoni" pitchFamily="2" charset="-79"/>
              </a:rPr>
              <a:t>: comprehension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E631-AB3F-454D-9846-D40CBE7F4E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Showcard Gothic" pitchFamily="82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7B91CFB-17E4-4D9F-B7F0-937C5938204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altLang="ar-SA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lecture, students should be able to:</a:t>
            </a:r>
          </a:p>
          <a:p>
            <a:r>
              <a:rPr lang="en-US" altLang="ar-SA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 the cerebral arteries.</a:t>
            </a:r>
          </a:p>
          <a:p>
            <a:r>
              <a:rPr lang="en-US" altLang="ar-SA" b="1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cerebral arterial supply regarding the origin, distribution and branches.</a:t>
            </a:r>
          </a:p>
          <a:p>
            <a:r>
              <a:rPr lang="en-US" altLang="ar-SA" b="1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arterial Circle of Willis .</a:t>
            </a:r>
          </a:p>
          <a:p>
            <a:r>
              <a:rPr lang="en-US" altLang="ar-SA" b="1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cerebral venous drainage and its termination.</a:t>
            </a:r>
          </a:p>
          <a:p>
            <a:r>
              <a:rPr lang="en-US" altLang="ar-SA" b="1">
                <a:latin typeface="Times New Roman" panose="02020603050405020304" pitchFamily="18" charset="0"/>
                <a:cs typeface="Times New Roman" panose="02020603050405020304" pitchFamily="18" charset="0"/>
              </a:rPr>
              <a:t>Describe arterial &amp; venous vascular disorders and their clinical manifestations.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9CD127-A497-42B1-930B-2939C74C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PCA</a:t>
            </a:r>
            <a:endParaRPr lang="en-US" sz="4000" dirty="0">
              <a:solidFill>
                <a:srgbClr val="FF0000"/>
              </a:solidFill>
              <a:latin typeface="Showcard Gothic" pitchFamily="82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AB91-2C6B-47EB-B412-61F9841C5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114800" cy="4784725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Visual disturbances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Contralateral homonymous hemianopia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b="1" u="sng" dirty="0">
                <a:latin typeface="Aharoni" pitchFamily="2" charset="-79"/>
                <a:cs typeface="Aharoni" pitchFamily="2" charset="-79"/>
              </a:rPr>
              <a:t>In Bilateral lesions: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Cortical Blindness </a:t>
            </a:r>
          </a:p>
          <a:p>
            <a:pPr lvl="2" indent="-24688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patients unaware they cannot see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(Anton's syndrome)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2. Memory impairment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dirty="0">
                <a:latin typeface="Aharoni" pitchFamily="2" charset="-79"/>
                <a:cs typeface="Aharoni" pitchFamily="2" charset="-79"/>
              </a:rPr>
              <a:t>If  the temporal lobe is affected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ap04_003">
            <a:extLst>
              <a:ext uri="{FF2B5EF4-FFF2-40B4-BE49-F238E27FC236}">
                <a16:creationId xmlns:a16="http://schemas.microsoft.com/office/drawing/2014/main" id="{B0B48758-96A9-4DE3-B792-7C39F65F34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160" t="1247" r="4323" b="18361"/>
          <a:stretch>
            <a:fillRect/>
          </a:stretch>
        </p:blipFill>
        <p:spPr>
          <a:xfrm>
            <a:off x="4572000" y="2209800"/>
            <a:ext cx="4356100" cy="1981200"/>
          </a:xfrm>
          <a:ln w="1905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4" descr="ap04_004">
            <a:extLst>
              <a:ext uri="{FF2B5EF4-FFF2-40B4-BE49-F238E27FC236}">
                <a16:creationId xmlns:a16="http://schemas.microsoft.com/office/drawing/2014/main" id="{AAB85F54-03E7-451A-B5C2-801CCCBED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4222" r="1744" b="12848"/>
          <a:stretch>
            <a:fillRect/>
          </a:stretch>
        </p:blipFill>
        <p:spPr bwMode="auto">
          <a:xfrm>
            <a:off x="4495800" y="4411663"/>
            <a:ext cx="4648200" cy="2446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94E1-9104-4A9D-A59B-DD38A536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solidFill>
            <a:schemeClr val="bg2"/>
          </a:solidFill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Cerebral Venous Drainage</a:t>
            </a:r>
            <a:endParaRPr lang="en-US" sz="4000" dirty="0">
              <a:solidFill>
                <a:srgbClr val="0070C0"/>
              </a:solidFill>
              <a:latin typeface="Showcard Gothic" pitchFamily="82" charset="0"/>
              <a:cs typeface="Times New Roman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527FA-AA61-4503-B891-D46A7BA9C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4038600" cy="4708525"/>
          </a:xfrm>
          <a:solidFill>
            <a:schemeClr val="accent2">
              <a:lumMod val="20000"/>
              <a:lumOff val="80000"/>
            </a:schemeClr>
          </a:solidFill>
          <a:extLst/>
        </p:spPr>
        <p:txBody>
          <a:bodyPr>
            <a:normAutofit fontScale="92500" lnSpcReduction="10000"/>
          </a:bodyPr>
          <a:lstStyle/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600" b="1" dirty="0">
                <a:solidFill>
                  <a:srgbClr val="0045D0"/>
                </a:solidFill>
                <a:latin typeface="Showcard Gothic" pitchFamily="82" charset="0"/>
                <a:cs typeface="Times New Roman" pitchFamily="18" charset="0"/>
              </a:rPr>
              <a:t>Cortical Veins: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600" b="1" dirty="0">
                <a:solidFill>
                  <a:srgbClr val="0045D0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6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Superficial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found in the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Subarchnoid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space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Drain the cortical surfaces</a:t>
            </a:r>
            <a:endParaRPr lang="en-US" sz="26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600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(B) Deep veins: 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Drain the deeper structures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These veins are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walled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devoid of valves.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ultimately drain into the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Dural Venous Sinuses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26628" name="Picture 2" descr="http://clotconnectblogtwo.apps.newmediacampaigns.com/wp-content/uploads/2011/08/image-1-cut2.jpg">
            <a:extLst>
              <a:ext uri="{FF2B5EF4-FFF2-40B4-BE49-F238E27FC236}">
                <a16:creationId xmlns:a16="http://schemas.microsoft.com/office/drawing/2014/main" id="{7DF0FFDB-F3F4-431A-AFC2-BF4AC7B39C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15094" b="10274"/>
          <a:stretch>
            <a:fillRect/>
          </a:stretch>
        </p:blipFill>
        <p:spPr>
          <a:xfrm>
            <a:off x="533400" y="1905000"/>
            <a:ext cx="4495800" cy="4648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9632A-AE47-4307-A55A-23ED03A69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  <a:solidFill>
            <a:schemeClr val="tx2">
              <a:lumMod val="20000"/>
              <a:lumOff val="80000"/>
            </a:schemeClr>
          </a:solidFill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Superficial Cortical Veins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B5C79A1-4D77-469C-AFA1-87C4DDE7A3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3200400" cy="4343400"/>
          </a:xfrm>
          <a:solidFill>
            <a:schemeClr val="bg2"/>
          </a:solidFill>
          <a:extLst/>
        </p:spPr>
        <p:txBody>
          <a:bodyPr>
            <a:normAutofit lnSpcReduction="10000"/>
          </a:bodyPr>
          <a:lstStyle/>
          <a:p>
            <a:pPr marL="274320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SzPct val="95000"/>
              <a:buFont typeface="Wingdings 2"/>
              <a:buChar char=""/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Superior cerebral veins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(</a:t>
            </a:r>
            <a:r>
              <a:rPr lang="en-US" u="sng" dirty="0">
                <a:latin typeface="Aharoni" pitchFamily="2" charset="-79"/>
                <a:cs typeface="Aharoni" pitchFamily="2" charset="-79"/>
              </a:rPr>
              <a:t>6 to 12)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Drain lateral surface of brain above the lateral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sulcus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Terminate mainly into the </a:t>
            </a:r>
            <a:r>
              <a:rPr lang="en-US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Superior </a:t>
            </a:r>
            <a:r>
              <a:rPr lang="en-US" b="1" dirty="0" err="1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Sagittal</a:t>
            </a:r>
            <a:r>
              <a:rPr lang="en-US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sinus</a:t>
            </a: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partly into </a:t>
            </a:r>
            <a:r>
              <a:rPr lang="en-US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Superficial middle cerebral vein.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27652" name="Picture 2" descr="C:\Documents and Settings\Free User\My Documents\My Pictures\zz.jpg">
            <a:extLst>
              <a:ext uri="{FF2B5EF4-FFF2-40B4-BE49-F238E27FC236}">
                <a16:creationId xmlns:a16="http://schemas.microsoft.com/office/drawing/2014/main" id="{B232EEAA-F649-470B-8BB9-6ABC077052D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219200"/>
            <a:ext cx="5348288" cy="4267200"/>
          </a:xfr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7653" name="Line 13">
            <a:extLst>
              <a:ext uri="{FF2B5EF4-FFF2-40B4-BE49-F238E27FC236}">
                <a16:creationId xmlns:a16="http://schemas.microsoft.com/office/drawing/2014/main" id="{3DFB9AD2-1991-4543-85F9-DA646D2ED1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5908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ar-S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9688CC-F2C6-4698-B55C-2714743DFC81}"/>
              </a:ext>
            </a:extLst>
          </p:cNvPr>
          <p:cNvCxnSpPr/>
          <p:nvPr/>
        </p:nvCxnSpPr>
        <p:spPr>
          <a:xfrm rot="5400000">
            <a:off x="6934200" y="1981200"/>
            <a:ext cx="762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FB83BF-2B99-42CD-92A3-E80450B3B58B}"/>
              </a:ext>
            </a:extLst>
          </p:cNvPr>
          <p:cNvCxnSpPr/>
          <p:nvPr/>
        </p:nvCxnSpPr>
        <p:spPr>
          <a:xfrm rot="5400000" flipH="1" flipV="1">
            <a:off x="6211094" y="1866106"/>
            <a:ext cx="533400" cy="15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A8251F-97FB-4D08-8585-44BAF47A0DA8}"/>
              </a:ext>
            </a:extLst>
          </p:cNvPr>
          <p:cNvCxnSpPr/>
          <p:nvPr/>
        </p:nvCxnSpPr>
        <p:spPr>
          <a:xfrm rot="5400000" flipH="1" flipV="1">
            <a:off x="5143500" y="4533900"/>
            <a:ext cx="7620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6E563E2-1FFE-4411-BEB6-A9F4CC44CBE5}"/>
              </a:ext>
            </a:extLst>
          </p:cNvPr>
          <p:cNvSpPr/>
          <p:nvPr/>
        </p:nvSpPr>
        <p:spPr>
          <a:xfrm>
            <a:off x="6172200" y="1295400"/>
            <a:ext cx="1524000" cy="304800"/>
          </a:xfrm>
          <a:prstGeom prst="rect">
            <a:avLst/>
          </a:prstGeom>
          <a:noFill/>
          <a:ln>
            <a:solidFill>
              <a:srgbClr val="004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7EDA3-EAE7-403E-9471-0A5FCCDCF8C4}"/>
              </a:ext>
            </a:extLst>
          </p:cNvPr>
          <p:cNvSpPr txBox="1"/>
          <p:nvPr/>
        </p:nvSpPr>
        <p:spPr>
          <a:xfrm>
            <a:off x="0" y="5410200"/>
            <a:ext cx="67056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u="sng" dirty="0">
                <a:solidFill>
                  <a:srgbClr val="0045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Inferior cerebral veins: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Run below  the lateral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sulcus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Drain the lateral surface of the temporal lobe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Terminate partly into </a:t>
            </a:r>
            <a:r>
              <a:rPr lang="en-US" sz="2000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superficial middle cerebral vein</a:t>
            </a:r>
            <a:r>
              <a:rPr lang="en-US" sz="20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&amp; partly into </a:t>
            </a:r>
            <a:r>
              <a:rPr lang="en-US" sz="2000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Transverse sinus.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870639-450A-4FB6-9C2E-EB58F87D582D}"/>
              </a:ext>
            </a:extLst>
          </p:cNvPr>
          <p:cNvSpPr/>
          <p:nvPr/>
        </p:nvSpPr>
        <p:spPr>
          <a:xfrm>
            <a:off x="3657600" y="4953000"/>
            <a:ext cx="2057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E8A64A-F6D5-4EFD-B616-5D7A307AA2C3}"/>
              </a:ext>
            </a:extLst>
          </p:cNvPr>
          <p:cNvSpPr/>
          <p:nvPr/>
        </p:nvSpPr>
        <p:spPr>
          <a:xfrm>
            <a:off x="6019800" y="5105400"/>
            <a:ext cx="1676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>
            <a:extLst>
              <a:ext uri="{FF2B5EF4-FFF2-40B4-BE49-F238E27FC236}">
                <a16:creationId xmlns:a16="http://schemas.microsoft.com/office/drawing/2014/main" id="{7B1FC3C5-0C13-4D24-A9AD-FAF09EC478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810000" cy="4962525"/>
          </a:xfrm>
          <a:solidFill>
            <a:schemeClr val="tx2">
              <a:lumMod val="20000"/>
              <a:lumOff val="80000"/>
            </a:schemeClr>
          </a:solidFill>
          <a:extLst/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 2"/>
              <a:buChar char=""/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3.Superficial middle cerebral vein: 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Runs along  the lateral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sulcus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Terminates into the </a:t>
            </a:r>
            <a:r>
              <a:rPr lang="en-US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Cavernous sinus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is connected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through </a:t>
            </a:r>
            <a:r>
              <a:rPr lang="en-US" b="1" dirty="0">
                <a:solidFill>
                  <a:srgbClr val="FF00FF"/>
                </a:solidFill>
                <a:latin typeface="Aharoni" pitchFamily="2" charset="-79"/>
                <a:cs typeface="Aharoni" pitchFamily="2" charset="-79"/>
              </a:rPr>
              <a:t>Superior &amp; Inferior </a:t>
            </a:r>
            <a:r>
              <a:rPr lang="en-US" b="1" dirty="0" err="1">
                <a:solidFill>
                  <a:srgbClr val="FF00FF"/>
                </a:solidFill>
                <a:latin typeface="Aharoni" pitchFamily="2" charset="-79"/>
                <a:cs typeface="Aharoni" pitchFamily="2" charset="-79"/>
              </a:rPr>
              <a:t>anastomotic</a:t>
            </a:r>
            <a:r>
              <a:rPr lang="en-US" b="1" dirty="0">
                <a:solidFill>
                  <a:srgbClr val="FF00FF"/>
                </a:solidFill>
                <a:latin typeface="Aharoni" pitchFamily="2" charset="-79"/>
                <a:cs typeface="Aharoni" pitchFamily="2" charset="-79"/>
              </a:rPr>
              <a:t> veins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Superior </a:t>
            </a:r>
            <a:r>
              <a:rPr lang="en-US" b="1" dirty="0" err="1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Sagittal</a:t>
            </a:r>
            <a:r>
              <a:rPr lang="en-US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 &amp; Transverse </a:t>
            </a:r>
            <a:r>
              <a:rPr lang="en-US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sinuses.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ClipArt Placeholder 5" descr="b4">
            <a:extLst>
              <a:ext uri="{FF2B5EF4-FFF2-40B4-BE49-F238E27FC236}">
                <a16:creationId xmlns:a16="http://schemas.microsoft.com/office/drawing/2014/main" id="{F670B42A-E2F6-46C9-BCB5-9EDE1F1D4B9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" r="48000" b="5075"/>
          <a:stretch>
            <a:fillRect/>
          </a:stretch>
        </p:blipFill>
        <p:spPr>
          <a:xfrm>
            <a:off x="4191000" y="1371600"/>
            <a:ext cx="4953000" cy="3429000"/>
          </a:xfr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B74DD09-B597-47CD-A5D0-0FB5F37B8E89}"/>
              </a:ext>
            </a:extLst>
          </p:cNvPr>
          <p:cNvSpPr/>
          <p:nvPr/>
        </p:nvSpPr>
        <p:spPr>
          <a:xfrm>
            <a:off x="7696200" y="1447800"/>
            <a:ext cx="1219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605E0ED2-1C43-4F36-BD12-194C1CA4BA59}"/>
              </a:ext>
            </a:extLst>
          </p:cNvPr>
          <p:cNvSpPr/>
          <p:nvPr/>
        </p:nvSpPr>
        <p:spPr>
          <a:xfrm>
            <a:off x="5867400" y="3429000"/>
            <a:ext cx="152400" cy="2286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88B6-DB01-4909-BD55-7F6A2DA7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Showcard Gothic" pitchFamily="82" charset="0"/>
                <a:cs typeface="Times New Roman" pitchFamily="18" charset="0"/>
              </a:rPr>
              <a:t>Deep Cerebral Veins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FA8D6-2709-40E8-8CE6-171745752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920875"/>
            <a:ext cx="4267200" cy="4433888"/>
          </a:xfrm>
          <a:solidFill>
            <a:schemeClr val="accent2">
              <a:lumMod val="20000"/>
              <a:lumOff val="80000"/>
            </a:schemeClr>
          </a:solidFill>
          <a:extLst/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sz="2400" dirty="0"/>
              <a:t>Drain the internal structures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(basal ganglia, internal capsule, thalamus)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400" dirty="0"/>
              <a:t>They merge to form two </a:t>
            </a:r>
            <a:r>
              <a:rPr lang="en-US" sz="2400" b="1" dirty="0">
                <a:solidFill>
                  <a:srgbClr val="006BBC"/>
                </a:solidFill>
                <a:latin typeface="Aharoni" pitchFamily="2" charset="-79"/>
                <a:cs typeface="Aharoni" pitchFamily="2" charset="-79"/>
              </a:rPr>
              <a:t>Internal Cerebral Veins.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400" dirty="0"/>
              <a:t>The two veins unite in the midline to form the </a:t>
            </a:r>
            <a:r>
              <a:rPr lang="en-US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Great Cerebral vein.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400" dirty="0"/>
              <a:t>This short vessel joins the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Inferior Sagittal sinus </a:t>
            </a:r>
            <a:r>
              <a:rPr lang="en-US" sz="2400" dirty="0"/>
              <a:t>to form the </a:t>
            </a:r>
            <a:r>
              <a:rPr lang="en-US" sz="2400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Straight S </a:t>
            </a:r>
          </a:p>
        </p:txBody>
      </p:sp>
      <p:pic>
        <p:nvPicPr>
          <p:cNvPr id="29700" name="Picture 2" descr="http://clotconnectblogtwo.apps.newmediacampaigns.com/wp-content/uploads/2011/08/image-1-cut2.jpg">
            <a:extLst>
              <a:ext uri="{FF2B5EF4-FFF2-40B4-BE49-F238E27FC236}">
                <a16:creationId xmlns:a16="http://schemas.microsoft.com/office/drawing/2014/main" id="{8A6EC61B-05DF-43CB-9645-10CCB76B1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4633" r="13943" b="13515"/>
          <a:stretch>
            <a:fillRect/>
          </a:stretch>
        </p:blipFill>
        <p:spPr bwMode="auto">
          <a:xfrm>
            <a:off x="4800600" y="1905000"/>
            <a:ext cx="4114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655A2-CDC1-4057-890C-AD8E9FC32D3D}"/>
              </a:ext>
            </a:extLst>
          </p:cNvPr>
          <p:cNvSpPr/>
          <p:nvPr/>
        </p:nvSpPr>
        <p:spPr>
          <a:xfrm>
            <a:off x="7162800" y="1981200"/>
            <a:ext cx="14478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54FC-6220-4487-A57E-6048E51A0A1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Dural Venous Sinuses</a:t>
            </a:r>
            <a:endParaRPr lang="en-US" sz="4400" dirty="0">
              <a:solidFill>
                <a:srgbClr val="C00000"/>
              </a:solidFill>
              <a:latin typeface="Showcard Gothic" pitchFamily="82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35172-2D9E-46A7-BBDD-E67AFAF79257}"/>
              </a:ext>
            </a:extLst>
          </p:cNvPr>
          <p:cNvSpPr/>
          <p:nvPr/>
        </p:nvSpPr>
        <p:spPr>
          <a:xfrm flipV="1">
            <a:off x="1905000" y="2514600"/>
            <a:ext cx="12192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FC5718-A8D7-4675-A1B8-DC38B99951E2}"/>
              </a:ext>
            </a:extLst>
          </p:cNvPr>
          <p:cNvSpPr/>
          <p:nvPr/>
        </p:nvSpPr>
        <p:spPr>
          <a:xfrm flipV="1">
            <a:off x="1981200" y="3581400"/>
            <a:ext cx="8382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990BB-791C-4C08-B208-02F7FA1C0665}"/>
              </a:ext>
            </a:extLst>
          </p:cNvPr>
          <p:cNvSpPr/>
          <p:nvPr/>
        </p:nvSpPr>
        <p:spPr>
          <a:xfrm flipV="1">
            <a:off x="2057400" y="3810000"/>
            <a:ext cx="6858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69D23C-4269-4026-9B8B-6830B44E0644}"/>
              </a:ext>
            </a:extLst>
          </p:cNvPr>
          <p:cNvSpPr/>
          <p:nvPr/>
        </p:nvSpPr>
        <p:spPr>
          <a:xfrm>
            <a:off x="6172200" y="4191000"/>
            <a:ext cx="762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4A521-907B-48F5-A1A8-5E291AEB9826}"/>
              </a:ext>
            </a:extLst>
          </p:cNvPr>
          <p:cNvSpPr/>
          <p:nvPr/>
        </p:nvSpPr>
        <p:spPr>
          <a:xfrm>
            <a:off x="1981200" y="4648200"/>
            <a:ext cx="685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2F0040-0AAE-48C2-813C-981E030240F4}"/>
              </a:ext>
            </a:extLst>
          </p:cNvPr>
          <p:cNvSpPr/>
          <p:nvPr/>
        </p:nvSpPr>
        <p:spPr>
          <a:xfrm>
            <a:off x="7315200" y="2895600"/>
            <a:ext cx="1295400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Aharoni" pitchFamily="2" charset="-79"/>
                <a:cs typeface="Aharoni" pitchFamily="2" charset="-79"/>
              </a:rPr>
              <a:t>Superior </a:t>
            </a:r>
            <a:r>
              <a:rPr lang="en-GB" sz="2000" b="1" dirty="0" err="1">
                <a:latin typeface="Aharoni" pitchFamily="2" charset="-79"/>
                <a:cs typeface="Aharoni" pitchFamily="2" charset="-79"/>
              </a:rPr>
              <a:t>sagittal</a:t>
            </a:r>
            <a:r>
              <a:rPr lang="en-GB" sz="2000" b="1" dirty="0"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defRPr/>
            </a:pPr>
            <a:r>
              <a:rPr lang="en-GB" sz="2000" b="1" dirty="0">
                <a:latin typeface="Aharoni" pitchFamily="2" charset="-79"/>
                <a:cs typeface="Aharoni" pitchFamily="2" charset="-79"/>
              </a:rPr>
              <a:t>Inferior </a:t>
            </a:r>
            <a:r>
              <a:rPr lang="en-GB" sz="2000" b="1" dirty="0" err="1">
                <a:latin typeface="Aharoni" pitchFamily="2" charset="-79"/>
                <a:cs typeface="Aharoni" pitchFamily="2" charset="-79"/>
              </a:rPr>
              <a:t>sagittal</a:t>
            </a:r>
            <a:r>
              <a:rPr lang="en-GB" sz="2000" b="1" dirty="0"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defRPr/>
            </a:pPr>
            <a:r>
              <a:rPr lang="en-GB" sz="2000" b="1" dirty="0">
                <a:latin typeface="Aharoni" pitchFamily="2" charset="-79"/>
                <a:cs typeface="Aharoni" pitchFamily="2" charset="-79"/>
              </a:rPr>
              <a:t>Straight.</a:t>
            </a:r>
          </a:p>
          <a:p>
            <a:pPr>
              <a:defRPr/>
            </a:pPr>
            <a:r>
              <a:rPr lang="en-GB" sz="2000" b="1" dirty="0">
                <a:latin typeface="Aharoni" pitchFamily="2" charset="-79"/>
                <a:cs typeface="Aharoni" pitchFamily="2" charset="-79"/>
              </a:rPr>
              <a:t>Occipital</a:t>
            </a:r>
            <a:r>
              <a:rPr lang="en-GB" sz="2000" b="1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0733" name="TextBox 10">
            <a:extLst>
              <a:ext uri="{FF2B5EF4-FFF2-40B4-BE49-F238E27FC236}">
                <a16:creationId xmlns:a16="http://schemas.microsoft.com/office/drawing/2014/main" id="{6200BCA9-5880-4EBE-B785-D6E76B96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4384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sz="2400" b="1">
                <a:solidFill>
                  <a:srgbClr val="0045D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E37284-1CE3-4A14-AC54-7EECB527B87F}"/>
              </a:ext>
            </a:extLst>
          </p:cNvPr>
          <p:cNvSpPr/>
          <p:nvPr/>
        </p:nvSpPr>
        <p:spPr>
          <a:xfrm>
            <a:off x="1981200" y="3048000"/>
            <a:ext cx="762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70B1D-4CB5-4DEC-8B94-7DB8BEA38B73}"/>
              </a:ext>
            </a:extLst>
          </p:cNvPr>
          <p:cNvSpPr/>
          <p:nvPr/>
        </p:nvSpPr>
        <p:spPr>
          <a:xfrm>
            <a:off x="1981200" y="4953000"/>
            <a:ext cx="533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B81BEA-438C-4F53-A70B-D7FBA1C4746F}"/>
              </a:ext>
            </a:extLst>
          </p:cNvPr>
          <p:cNvSpPr/>
          <p:nvPr/>
        </p:nvSpPr>
        <p:spPr>
          <a:xfrm>
            <a:off x="0" y="2971800"/>
            <a:ext cx="1752600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latin typeface="Aharoni" pitchFamily="2" charset="-79"/>
                <a:cs typeface="Aharoni" pitchFamily="2" charset="-79"/>
              </a:rPr>
              <a:t>Transverse.</a:t>
            </a:r>
          </a:p>
          <a:p>
            <a:pPr>
              <a:defRPr/>
            </a:pPr>
            <a:r>
              <a:rPr lang="en-GB" sz="2000" b="1" dirty="0">
                <a:latin typeface="Aharoni" pitchFamily="2" charset="-79"/>
                <a:cs typeface="Aharoni" pitchFamily="2" charset="-79"/>
              </a:rPr>
              <a:t>Sigmoid.</a:t>
            </a:r>
          </a:p>
          <a:p>
            <a:pPr>
              <a:defRPr/>
            </a:pPr>
            <a:r>
              <a:rPr lang="en-GB" sz="2000" b="1" dirty="0">
                <a:latin typeface="Aharoni" pitchFamily="2" charset="-79"/>
                <a:cs typeface="Aharoni" pitchFamily="2" charset="-79"/>
              </a:rPr>
              <a:t>Cavernous.</a:t>
            </a:r>
          </a:p>
          <a:p>
            <a:pPr>
              <a:defRPr/>
            </a:pPr>
            <a:r>
              <a:rPr lang="en-GB" sz="2000" b="1" dirty="0" err="1">
                <a:latin typeface="Aharoni" pitchFamily="2" charset="-79"/>
                <a:cs typeface="Aharoni" pitchFamily="2" charset="-79"/>
              </a:rPr>
              <a:t>Petrosal</a:t>
            </a:r>
            <a:r>
              <a:rPr lang="en-GB" sz="2000" b="1" dirty="0">
                <a:latin typeface="Aharoni" pitchFamily="2" charset="-79"/>
                <a:cs typeface="Aharoni" pitchFamily="2" charset="-79"/>
              </a:rPr>
              <a:t>  (Sup &amp; </a:t>
            </a:r>
            <a:r>
              <a:rPr lang="en-GB" sz="2000" b="1" dirty="0" err="1">
                <a:latin typeface="Aharoni" pitchFamily="2" charset="-79"/>
                <a:cs typeface="Aharoni" pitchFamily="2" charset="-79"/>
              </a:rPr>
              <a:t>Inf</a:t>
            </a:r>
            <a:r>
              <a:rPr lang="en-GB" sz="2000" b="1" dirty="0">
                <a:latin typeface="Aharoni" pitchFamily="2" charset="-79"/>
                <a:cs typeface="Aharoni" pitchFamily="2" charset="-79"/>
              </a:rPr>
              <a:t>)</a:t>
            </a:r>
            <a:endParaRPr lang="en-US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739" name="TextBox 14">
            <a:extLst>
              <a:ext uri="{FF2B5EF4-FFF2-40B4-BE49-F238E27FC236}">
                <a16:creationId xmlns:a16="http://schemas.microsoft.com/office/drawing/2014/main" id="{330E09E7-8650-434A-A8F5-39B7D15D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SA" sz="24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Paired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3D2BB5-54FB-4FAA-9080-BD4435F0D110}"/>
              </a:ext>
            </a:extLst>
          </p:cNvPr>
          <p:cNvSpPr txBox="1"/>
          <p:nvPr/>
        </p:nvSpPr>
        <p:spPr>
          <a:xfrm>
            <a:off x="1752600" y="6172200"/>
            <a:ext cx="5257800" cy="646113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haroni" pitchFamily="2" charset="-79"/>
                <a:cs typeface="Aharoni" pitchFamily="2" charset="-79"/>
              </a:rPr>
              <a:t>Blood flows from </a:t>
            </a:r>
            <a:r>
              <a:rPr lang="en-US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transverse &amp;sigmoid sinuses 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into </a:t>
            </a: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IJV </a:t>
            </a:r>
          </a:p>
        </p:txBody>
      </p:sp>
      <p:pic>
        <p:nvPicPr>
          <p:cNvPr id="30743" name="Picture 2" descr="C:\Users\Administrator\Documents\Student Gray\8. Head and neck\F66122-008-f043.jpg">
            <a:extLst>
              <a:ext uri="{FF2B5EF4-FFF2-40B4-BE49-F238E27FC236}">
                <a16:creationId xmlns:a16="http://schemas.microsoft.com/office/drawing/2014/main" id="{78E4387E-D0B4-41E9-A94F-226976D185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>
            <a:fillRect/>
          </a:stretch>
        </p:blipFill>
        <p:spPr>
          <a:xfrm>
            <a:off x="1752600" y="2133600"/>
            <a:ext cx="5410200" cy="3505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C54D-E0B8-4253-8486-3B6F86D98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Venous Disorders</a:t>
            </a:r>
            <a:endParaRPr lang="en-US" sz="4000" dirty="0">
              <a:solidFill>
                <a:srgbClr val="C00000"/>
              </a:solidFill>
              <a:latin typeface="Showcard Gothic" pitchFamily="82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EEC6-9131-4D4D-9E72-AD1761372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20875"/>
            <a:ext cx="4648200" cy="4708525"/>
          </a:xfrm>
          <a:solidFill>
            <a:schemeClr val="accent2">
              <a:lumMod val="20000"/>
              <a:lumOff val="80000"/>
            </a:schemeClr>
          </a:solidFill>
          <a:extLst/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sz="2400" b="1" dirty="0" err="1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Infarcation</a:t>
            </a:r>
            <a:r>
              <a:rPr lang="en-US" sz="2400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Sinus thrombosis: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SSS thrombosis)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can complicates ear infection 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Cavernous S thrombosis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(as a complication of infection in the dangerous area of the face)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Obstruction of venous drainage of the brain leads to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Cerebral edema</a:t>
            </a:r>
            <a:r>
              <a:rPr lang="en-US" sz="2400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and </a:t>
            </a:r>
            <a:r>
              <a:rPr lang="en-US" sz="24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raised ICP</a:t>
            </a:r>
          </a:p>
        </p:txBody>
      </p:sp>
      <p:pic>
        <p:nvPicPr>
          <p:cNvPr id="31750" name="Content Placeholder 4" descr="662C116C">
            <a:extLst>
              <a:ext uri="{FF2B5EF4-FFF2-40B4-BE49-F238E27FC236}">
                <a16:creationId xmlns:a16="http://schemas.microsoft.com/office/drawing/2014/main" id="{452BFCAC-0AEB-4AD1-9EED-DB9D87699AB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6" t="52917" r="48122" b="24741"/>
          <a:stretch>
            <a:fillRect/>
          </a:stretch>
        </p:blipFill>
        <p:spPr>
          <a:xfrm>
            <a:off x="4800600" y="2286000"/>
            <a:ext cx="4114800" cy="4114800"/>
          </a:xfrm>
          <a:noFill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4D230-5B04-4DB7-959F-E5058003A86F}"/>
              </a:ext>
            </a:extLst>
          </p:cNvPr>
          <p:cNvCxnSpPr/>
          <p:nvPr/>
        </p:nvCxnSpPr>
        <p:spPr>
          <a:xfrm flipH="1" flipV="1">
            <a:off x="3352800" y="3810000"/>
            <a:ext cx="3581400" cy="762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4E2F638-988C-4204-8E91-9337C918D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  <a:latin typeface="Snap ITC" pitchFamily="82" charset="0"/>
              </a:rPr>
              <a:t>Thank You &amp; Good Luck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0C01624A-2F80-46AA-AE8B-B1E4898CA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382000" cy="70802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Showcard Gothic" pitchFamily="82" charset="0"/>
                <a:cs typeface="Times New Roman" pitchFamily="18" charset="0"/>
              </a:rPr>
              <a:t>CEREBRAL ARTERIAL SUPPLY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FFF5FA-A691-4AAF-B56B-2483C0A4373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28600" y="1600200"/>
            <a:ext cx="4114800" cy="3733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composed of two arterial systems: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A.</a:t>
            </a:r>
            <a:r>
              <a:rPr lang="en-US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Carotid System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B.</a:t>
            </a:r>
            <a:r>
              <a:rPr lang="en-US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Vertebro</a:t>
            </a:r>
            <a:r>
              <a:rPr lang="en-US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Basilar System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/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8C4ABB7D-A63A-43AA-B867-339DF607E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29000"/>
            <a:ext cx="15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2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197" name="TextBox 2">
            <a:extLst>
              <a:ext uri="{FF2B5EF4-FFF2-40B4-BE49-F238E27FC236}">
                <a16:creationId xmlns:a16="http://schemas.microsoft.com/office/drawing/2014/main" id="{B387987B-1ED1-411A-BACE-369389BC1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343400"/>
            <a:ext cx="290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b="1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8198" name="Picture 2" descr="C:\Users\Administrator\Documents\Student Gray\8. Head and neck\F66122-008-f038.jpg">
            <a:extLst>
              <a:ext uri="{FF2B5EF4-FFF2-40B4-BE49-F238E27FC236}">
                <a16:creationId xmlns:a16="http://schemas.microsoft.com/office/drawing/2014/main" id="{1D799BAB-B707-4526-B00D-592AAEB7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>
            <a:fillRect/>
          </a:stretch>
        </p:blipFill>
        <p:spPr bwMode="auto">
          <a:xfrm>
            <a:off x="4321175" y="1371600"/>
            <a:ext cx="45720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4992-0C5C-4D30-8558-B5B0315B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4350"/>
            <a:ext cx="3200400" cy="11620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Showcard Gothic" pitchFamily="82" charset="0"/>
                <a:cs typeface="Times New Roman" pitchFamily="18" charset="0"/>
              </a:rPr>
              <a:t>CAROTID SYSTEM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1478C460-E353-44CC-A8FF-5608976233D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3276600" cy="4572000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ar-SA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 is composed of:</a:t>
            </a:r>
          </a:p>
          <a:p>
            <a:r>
              <a:rPr lang="en-US" altLang="ar-SA" sz="2400" b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Internal carotid arte</a:t>
            </a:r>
            <a:r>
              <a:rPr lang="en-US" altLang="ar-SA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 </a:t>
            </a:r>
            <a:r>
              <a:rPr lang="en-US" altLang="ar-S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and its branches:</a:t>
            </a:r>
            <a:endParaRPr lang="en-US" altLang="ar-SA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ar-SA" sz="2400" b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Anterior cerebral artery&amp;</a:t>
            </a:r>
          </a:p>
          <a:p>
            <a:r>
              <a:rPr lang="en-US" altLang="ar-SA" sz="2400" b="1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Middle cerebral artery</a:t>
            </a:r>
          </a:p>
        </p:txBody>
      </p:sp>
      <p:pic>
        <p:nvPicPr>
          <p:cNvPr id="9220" name="Picture 2" descr="http://us.123rf.com/400wm/400/400/alila/alila1204/alila120400023/13358620-blood-supply-of-the-brain.jpg">
            <a:extLst>
              <a:ext uri="{FF2B5EF4-FFF2-40B4-BE49-F238E27FC236}">
                <a16:creationId xmlns:a16="http://schemas.microsoft.com/office/drawing/2014/main" id="{096B9146-4746-4F29-827B-E0EF8B1C3B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4925" y="990600"/>
            <a:ext cx="5146675" cy="5257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894684-0646-455C-8FF0-208BF19D6776}"/>
              </a:ext>
            </a:extLst>
          </p:cNvPr>
          <p:cNvSpPr/>
          <p:nvPr/>
        </p:nvSpPr>
        <p:spPr>
          <a:xfrm>
            <a:off x="7543800" y="1600200"/>
            <a:ext cx="7620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59FF6-C67B-426D-88FE-0603A860A270}"/>
              </a:ext>
            </a:extLst>
          </p:cNvPr>
          <p:cNvSpPr/>
          <p:nvPr/>
        </p:nvSpPr>
        <p:spPr>
          <a:xfrm>
            <a:off x="7848600" y="3124200"/>
            <a:ext cx="9144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25317-3C5B-4D24-BFB0-9C72A366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VERTEBRO BASILAR SYSTEM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283E-DB63-4B8D-AA51-DD33B5DD1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two </a:t>
            </a: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Vertebral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arteries ( from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Subclavian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unite to form </a:t>
            </a: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Basila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artery.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divides at the upper border of the pons into two </a:t>
            </a:r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Posterior Cerebral 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arteries.</a:t>
            </a:r>
          </a:p>
        </p:txBody>
      </p:sp>
      <p:pic>
        <p:nvPicPr>
          <p:cNvPr id="10244" name="Picture 2" descr="http://upload.wikimedia.org/wikipedia/commons/thumb/2/2e/Circle_of_Willis_en.svg/335px-Circle_of_Willis_en.svg.png">
            <a:extLst>
              <a:ext uri="{FF2B5EF4-FFF2-40B4-BE49-F238E27FC236}">
                <a16:creationId xmlns:a16="http://schemas.microsoft.com/office/drawing/2014/main" id="{C212B980-864E-4297-BDBC-FA581CED6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38338"/>
            <a:ext cx="4038600" cy="4538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6FB76B-2E2E-4C26-A737-D0A08922237C}"/>
              </a:ext>
            </a:extLst>
          </p:cNvPr>
          <p:cNvSpPr/>
          <p:nvPr/>
        </p:nvSpPr>
        <p:spPr>
          <a:xfrm>
            <a:off x="7772400" y="3657600"/>
            <a:ext cx="609600" cy="457200"/>
          </a:xfrm>
          <a:prstGeom prst="rect">
            <a:avLst/>
          </a:prstGeom>
          <a:noFill/>
          <a:ln>
            <a:solidFill>
              <a:srgbClr val="004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Administrator\Pictures\Picture17.jpg">
            <a:extLst>
              <a:ext uri="{FF2B5EF4-FFF2-40B4-BE49-F238E27FC236}">
                <a16:creationId xmlns:a16="http://schemas.microsoft.com/office/drawing/2014/main" id="{3D38B592-7F05-464F-8993-D342195C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03313"/>
            <a:ext cx="5410200" cy="465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4ED289-217B-47A2-ABF2-B0AAB169C0EC}"/>
              </a:ext>
            </a:extLst>
          </p:cNvPr>
          <p:cNvSpPr txBox="1"/>
          <p:nvPr/>
        </p:nvSpPr>
        <p:spPr>
          <a:xfrm>
            <a:off x="228600" y="1600200"/>
            <a:ext cx="304800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haroni" pitchFamily="2" charset="-79"/>
                <a:cs typeface="Aharoni" pitchFamily="2" charset="-79"/>
              </a:rPr>
              <a:t>Distribution of the cerebral arteries on the </a:t>
            </a:r>
            <a:r>
              <a:rPr lang="en-US" sz="2400" b="1" dirty="0" err="1">
                <a:latin typeface="Aharoni" pitchFamily="2" charset="-79"/>
                <a:cs typeface="Aharoni" pitchFamily="2" charset="-79"/>
              </a:rPr>
              <a:t>superolateral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 surface of the cerebral 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upload.wikimedia.org/wikipedia/commons/e/ed/Cerebral_vascular_territories_midline.jpg">
            <a:extLst>
              <a:ext uri="{FF2B5EF4-FFF2-40B4-BE49-F238E27FC236}">
                <a16:creationId xmlns:a16="http://schemas.microsoft.com/office/drawing/2014/main" id="{D4808A26-887A-4B0D-8048-CDE6372C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90600"/>
            <a:ext cx="5486400" cy="49339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916F1A-1B25-4850-9415-754B8D81F070}"/>
              </a:ext>
            </a:extLst>
          </p:cNvPr>
          <p:cNvSpPr txBox="1"/>
          <p:nvPr/>
        </p:nvSpPr>
        <p:spPr>
          <a:xfrm>
            <a:off x="0" y="3505200"/>
            <a:ext cx="2590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Distribution of the cerebral arteries on the medial surface of the cerebral 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3D062A1B-C505-4289-AFE6-D1C1D6E69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73162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Anterior Cerebral Artery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C541CC2-07D0-40C4-9EEA-938952A4C2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572000" cy="1752600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Supplies :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orbital and medial surfaces of the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frontal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and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parietal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lobes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>
                <a:latin typeface="Aharoni" pitchFamily="2" charset="-79"/>
                <a:cs typeface="Aharoni" pitchFamily="2" charset="-79"/>
              </a:rPr>
              <a:t>A narrow part on the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superolateral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surface.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C1EAD2-7BE8-40E7-9D9D-5D42AFA3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113EC305-625D-471D-9E0B-7D7D5F0799DD}" type="slidenum">
              <a:rPr lang="en-GB" altLang="ar-SA">
                <a:solidFill>
                  <a:srgbClr val="424242"/>
                </a:solidFill>
              </a:rPr>
              <a:pPr algn="l" eaLnBrk="1" hangingPunct="1"/>
              <a:t>8</a:t>
            </a:fld>
            <a:endParaRPr lang="en-GB" altLang="ar-SA">
              <a:solidFill>
                <a:srgbClr val="424242"/>
              </a:solidFill>
            </a:endParaRPr>
          </a:p>
        </p:txBody>
      </p:sp>
      <p:pic>
        <p:nvPicPr>
          <p:cNvPr id="13319" name="Picture 2" descr="http://www.csuchico.edu/~pmccaffrey/syllabi/CMSD%20320/images/U11BloodMedView.jpg">
            <a:extLst>
              <a:ext uri="{FF2B5EF4-FFF2-40B4-BE49-F238E27FC236}">
                <a16:creationId xmlns:a16="http://schemas.microsoft.com/office/drawing/2014/main" id="{75F49BCA-FDEE-4F8D-84BB-7850A5D4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5"/>
          <a:stretch>
            <a:fillRect/>
          </a:stretch>
        </p:blipFill>
        <p:spPr bwMode="auto">
          <a:xfrm>
            <a:off x="3581400" y="3260725"/>
            <a:ext cx="4986338" cy="336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e/ed/Cerebral_vascular_territories_midline.jpg">
            <a:extLst>
              <a:ext uri="{FF2B5EF4-FFF2-40B4-BE49-F238E27FC236}">
                <a16:creationId xmlns:a16="http://schemas.microsoft.com/office/drawing/2014/main" id="{9A89EB14-F862-4817-B1A1-611C2157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3305175" cy="2971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026">
            <a:extLst>
              <a:ext uri="{FF2B5EF4-FFF2-40B4-BE49-F238E27FC236}">
                <a16:creationId xmlns:a16="http://schemas.microsoft.com/office/drawing/2014/main" id="{97D785EC-D9F3-4290-BBAC-09C787799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bg2"/>
          </a:solidFill>
          <a:extLst/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cs typeface="Times New Roman" pitchFamily="18" charset="0"/>
              </a:rPr>
              <a:t>Middle Cerebral Artery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cs typeface="Times New Roman" pitchFamily="18" charset="0"/>
            </a:endParaRPr>
          </a:p>
        </p:txBody>
      </p:sp>
      <p:sp>
        <p:nvSpPr>
          <p:cNvPr id="17412" name="Rectangle 1027">
            <a:extLst>
              <a:ext uri="{FF2B5EF4-FFF2-40B4-BE49-F238E27FC236}">
                <a16:creationId xmlns:a16="http://schemas.microsoft.com/office/drawing/2014/main" id="{769B98BE-727C-4442-B782-C463CFF67F4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1219200"/>
            <a:ext cx="3657600" cy="5638800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Supplies 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entire </a:t>
            </a:r>
            <a:r>
              <a:rPr lang="en-US" sz="2400" dirty="0" err="1">
                <a:latin typeface="Aharoni" pitchFamily="2" charset="-79"/>
                <a:cs typeface="Aharoni" pitchFamily="2" charset="-79"/>
              </a:rPr>
              <a:t>Superolateral</a:t>
            </a:r>
            <a:r>
              <a:rPr lang="en-US" sz="2400" dirty="0">
                <a:latin typeface="Aharoni" pitchFamily="2" charset="-79"/>
                <a:cs typeface="Aharoni" pitchFamily="2" charset="-79"/>
              </a:rPr>
              <a:t> surface: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b="1" dirty="0" err="1">
                <a:latin typeface="Aharoni" pitchFamily="2" charset="-79"/>
                <a:cs typeface="Aharoni" pitchFamily="2" charset="-79"/>
              </a:rPr>
              <a:t>Somatosensory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Cortex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Motor Cortex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45D0"/>
                </a:solidFill>
                <a:latin typeface="Aharoni" pitchFamily="2" charset="-79"/>
                <a:cs typeface="Aharoni" pitchFamily="2" charset="-79"/>
              </a:rPr>
              <a:t>Language areas: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b="1" dirty="0" err="1">
                <a:latin typeface="Aharoni" pitchFamily="2" charset="-79"/>
                <a:cs typeface="Aharoni" pitchFamily="2" charset="-79"/>
              </a:rPr>
              <a:t>Broca's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Area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b="1" dirty="0" err="1">
                <a:latin typeface="Aharoni" pitchFamily="2" charset="-79"/>
                <a:cs typeface="Aharoni" pitchFamily="2" charset="-79"/>
              </a:rPr>
              <a:t>Wernicke’s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Area) 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Auditory areas: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Primary auditory area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b="1" dirty="0">
                <a:latin typeface="Aharoni" pitchFamily="2" charset="-79"/>
                <a:cs typeface="Aharoni" pitchFamily="2" charset="-79"/>
              </a:rPr>
              <a:t>Auditory association (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Heschl’s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latin typeface="Aharoni" pitchFamily="2" charset="-79"/>
                <a:cs typeface="Aharoni" pitchFamily="2" charset="-79"/>
              </a:rPr>
              <a:t>Gyrus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42" name="Picture 2" descr="http://legalmedicalexhibits.com/product_thumb.php?img=images/WM-60112.jpg&amp;w=600&amp;h=450">
            <a:extLst>
              <a:ext uri="{FF2B5EF4-FFF2-40B4-BE49-F238E27FC236}">
                <a16:creationId xmlns:a16="http://schemas.microsoft.com/office/drawing/2014/main" id="{F6426146-ABFC-40B6-A0D8-F6FB812C5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12070" r="5017" b="2808"/>
          <a:stretch>
            <a:fillRect/>
          </a:stretch>
        </p:blipFill>
        <p:spPr bwMode="auto">
          <a:xfrm>
            <a:off x="3733800" y="1447800"/>
            <a:ext cx="5410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813</Words>
  <Application>Microsoft Office PowerPoint</Application>
  <PresentationFormat>عرض على الشاشة (4:3)</PresentationFormat>
  <Paragraphs>144</Paragraphs>
  <Slides>27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Showcard Gothic</vt:lpstr>
      <vt:lpstr>Times New Roman</vt:lpstr>
      <vt:lpstr>Aharoni</vt:lpstr>
      <vt:lpstr>Wingdings</vt:lpstr>
      <vt:lpstr>Flow</vt:lpstr>
      <vt:lpstr>CEREBRAL BLOOD CIRCULATION</vt:lpstr>
      <vt:lpstr>OBJECTIVES</vt:lpstr>
      <vt:lpstr>عرض تقديمي في PowerPoint</vt:lpstr>
      <vt:lpstr>CAROTID SYSTEM</vt:lpstr>
      <vt:lpstr>VERTEBRO BASILAR SYSTEM</vt:lpstr>
      <vt:lpstr>عرض تقديمي في PowerPoint</vt:lpstr>
      <vt:lpstr>عرض تقديمي في PowerPoint</vt:lpstr>
      <vt:lpstr>Anterior Cerebral Artery</vt:lpstr>
      <vt:lpstr>  Middle Cerebral Artery</vt:lpstr>
      <vt:lpstr>Posterior Cerebral Artery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Arterial Disorders</vt:lpstr>
      <vt:lpstr>EFFECT OF OCCLUSION of Cerebral arteries</vt:lpstr>
      <vt:lpstr>ACA</vt:lpstr>
      <vt:lpstr>MCA</vt:lpstr>
      <vt:lpstr>PCA</vt:lpstr>
      <vt:lpstr>Cerebral Venous Drainage</vt:lpstr>
      <vt:lpstr>Superficial Cortical Veins</vt:lpstr>
      <vt:lpstr>عرض تقديمي في PowerPoint</vt:lpstr>
      <vt:lpstr>Deep Cerebral Veins</vt:lpstr>
      <vt:lpstr>Dural Venous Sinuses</vt:lpstr>
      <vt:lpstr>Venous Disorders</vt:lpstr>
      <vt:lpstr>Thank You &amp; 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supply of cerebrum</dc:title>
  <dc:subject>CNS Block</dc:subject>
  <dc:creator>Dr. Zeenat Zaidi</dc:creator>
  <cp:lastModifiedBy>ftomy naje</cp:lastModifiedBy>
  <cp:revision>150</cp:revision>
  <dcterms:created xsi:type="dcterms:W3CDTF">2009-05-03T03:44:24Z</dcterms:created>
  <dcterms:modified xsi:type="dcterms:W3CDTF">2018-09-30T22:33:49Z</dcterms:modified>
</cp:coreProperties>
</file>