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9" r:id="rId5"/>
    <p:sldId id="287" r:id="rId6"/>
    <p:sldId id="288" r:id="rId7"/>
    <p:sldId id="263" r:id="rId8"/>
    <p:sldId id="264" r:id="rId9"/>
    <p:sldId id="265" r:id="rId10"/>
    <p:sldId id="266" r:id="rId11"/>
    <p:sldId id="29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7F329-A146-4439-B9E0-229B27F87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96D5A-8743-473E-B534-A5899A6EF8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7070B-6B93-46F9-8ED0-93C5A7B6DF27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6B1BB5-C0ED-45EC-B741-8D31EF430A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E15386-8279-409A-A33F-BE2EC9D9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67565-7BE8-4B32-B863-BF9E8EB3F6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880F-CB97-401C-AA32-DDF15EAC8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C34096F-6996-4450-88D9-06C67D8B8B0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92FB3CA-92D7-48DE-933F-600EE04D9B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EDBB958-1CA1-4D84-B5B9-96DDF4B927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471DF72-4F54-4091-8761-FB781017E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404B78-3419-44C0-B222-DBB8E786155B}" type="slidenum">
              <a:rPr lang="en-US" altLang="ar-SA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5C66B62-FA10-4205-8F22-E8939029B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01F25FF-EFD0-4EDD-9F3F-322EDEC69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BFD1B-9C6C-4888-8211-1F9C1F4F7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17074C-EE20-4962-927F-624D39FE3D86}" type="slidenum">
              <a:rPr lang="en-US" altLang="ar-SA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D975FB9-6802-46BA-A56D-246E5BC13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BBB785D-28A0-45F1-95F1-16A6D8BBF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C5FA515-5EBB-48C1-8886-506F0D2E2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403EF6-8F40-4E8D-A036-0385AFE528A7}" type="slidenum">
              <a:rPr lang="en-US" altLang="ar-SA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63A8-9232-45D6-B3FD-E0CA2FAC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D3C5-D407-42DE-9075-2DE1E0CFA5E7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B1061-FC3A-4DE8-BE45-0A2C53AA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8E8F-7C40-4B0B-9A2F-B23B0ACE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EBD11-2613-49B1-A5FE-1DB99ECCB56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173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E682-503D-4937-A415-F9C5C170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D830-7E73-4DFE-9972-BFE7E736B1DA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9579-BB09-4D93-AC03-F2BD2D2F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9C21-6170-4ADF-8138-7E6933DA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91CE2-B56C-4760-A45D-E6C1A32F031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824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D5BF-0667-4091-B82B-B65BC7CD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E5AB-51C1-4936-9AAA-886A9544458F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6ADC-324D-451E-87A6-11E1E124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7EEF-F616-4B98-8111-9F5CCE3A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09FAD-FE9A-43C6-B227-043318232E2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005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366F054-415E-458C-ACD8-168E3FA2E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B431A4C-73E9-450D-8885-CE69949F6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0457E38F-D415-4F39-BB93-4B0CE9A37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7985D-5951-4068-BF67-BDBBA1AB75A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1261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031449D-E50F-4756-BFA9-3A1E7F15C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C1E10E2-0E43-41D9-90E8-66BCB4027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A904FF2C-0C24-4159-AAB1-8903E72C7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C5B-2BA8-4F24-9D81-DEBBCA8D17A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320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9CBF8-4038-4B10-9072-3834957D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18EA-C6C6-4C87-A895-1AB5F63B1A7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B7139-D9BE-4821-8F8C-C25B589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C80A-4DD3-461C-95CC-DC92E26B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A68CC-5500-410D-9520-82649E09280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749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75DE1-01BA-4202-9665-004EF1AB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8F69-965E-45D4-9BD8-5BFA69EAA8C0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3041-DD1A-41C6-8A77-B9F39C68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6C9B-8682-4898-8311-CE078D61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FB1A6-FC72-4D1D-BF51-DB1CFBD3208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128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00A9EF-1166-4745-A429-205A8505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B49A-716E-43FC-A5C8-B6E64D1E8D04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EC69B-D2DB-40F2-91C2-4358D320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84C006-B31B-47B0-9C69-CD6D62E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E049-066D-4109-923E-A22497600FF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2568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6EA627-D08D-4563-8976-1F5C0E25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CE95-F879-4FEA-A08C-720F408054D2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43B10F-060E-4D3B-B7CC-1EAB8876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EF600B-7DD8-48B8-99AC-5DA05B77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88279-D405-47BC-A275-C3F2E79255B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0830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6944D4-C961-421B-B519-EC6A8FC3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2E9A-9801-4863-8F87-04900DD8F938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4CF72D-42B3-454E-918D-E003CA14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09DF22-26DE-49FB-9D0D-983DDA11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E6C80-1F82-41C0-A560-E68A166DF87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3842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E2AA4A-A0A1-413C-9156-3035ED30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80F8-E576-47A3-8B93-40D90E563982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CF3D88-330F-49D4-8E10-9DA72B93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5C39D6-4372-444A-99D3-3EE091B6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EF842-2EE7-4184-9AA0-1C0DABDB848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811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8E033D-3C90-442A-92B2-75BD99B0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6063-6004-4214-9B1B-D2F02A31A0A5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A75FCE-50E6-4431-9038-0481968B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C5D9CA-34DD-463F-984A-EFDB0E02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3DBA8-4553-4005-B7F7-A907C7A5F9B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8597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0C2DC2-176A-4940-90F8-16E241D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E4D3-2CD5-4F7C-A034-FAFFB6D269D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29547F-7016-40F7-8E1F-6711F7D8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6ABE4-3D90-4DD0-9AE8-8F086DBD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4EF7-0569-453C-ADAC-2AA11321F7C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5459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E183E9-B161-4DC5-BB0A-99F51B7D66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7D506AF-DC29-465D-8643-F25EFC66B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2EA5A-9003-43AF-BBBA-373522AA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95005-1B70-49F3-8D5C-9F0E1D0521B1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5AAA-470D-40CE-BFB3-C31A32CB3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A530-3346-44C3-9D62-9D483F75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3929311-2373-4F44-9CD6-FEC7EF4C265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3C78-8D75-4784-89BA-248FD354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CEREBRUM</a:t>
            </a:r>
            <a:endParaRPr lang="en-US" sz="5400" b="1" dirty="0"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53CF04AA-226A-4B3F-937C-E4708543B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SA" sz="2800" b="1">
                <a:solidFill>
                  <a:schemeClr val="tx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Dr. Jamila EL Medany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8495C269-F291-478F-A675-C89F7310A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6477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Medial Surface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78318A7C-FA05-4997-876D-DFB9CFDCC4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00125"/>
            <a:ext cx="8572500" cy="1071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Sulci: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Parietooccipital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Calcarine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, Cingulate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>
                <a:latin typeface="Aharoni" pitchFamily="2" charset="-79"/>
                <a:cs typeface="Aharoni" pitchFamily="2" charset="-79"/>
              </a:rPr>
              <a:t>Gyri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: Cingulate,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Parahippocampal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6" name="Picture 5" descr="G:\pic.new\xcc.jpg">
            <a:extLst>
              <a:ext uri="{FF2B5EF4-FFF2-40B4-BE49-F238E27FC236}">
                <a16:creationId xmlns:a16="http://schemas.microsoft.com/office/drawing/2014/main" id="{5D2C48FC-ECCE-4533-9C2B-19B912EE244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214563"/>
            <a:ext cx="7072312" cy="3914775"/>
          </a:xfrm>
        </p:spPr>
      </p:pic>
      <p:sp>
        <p:nvSpPr>
          <p:cNvPr id="13317" name="Freeform 7">
            <a:extLst>
              <a:ext uri="{FF2B5EF4-FFF2-40B4-BE49-F238E27FC236}">
                <a16:creationId xmlns:a16="http://schemas.microsoft.com/office/drawing/2014/main" id="{F1DD045D-36D2-4A7C-BE4A-01BD6FDA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429000"/>
            <a:ext cx="774700" cy="1428750"/>
          </a:xfrm>
          <a:custGeom>
            <a:avLst/>
            <a:gdLst>
              <a:gd name="T0" fmla="*/ 40302250 w 633248"/>
              <a:gd name="T1" fmla="*/ 0 h 1421611"/>
              <a:gd name="T2" fmla="*/ 38427687 w 633248"/>
              <a:gd name="T3" fmla="*/ 52109 h 1421611"/>
              <a:gd name="T4" fmla="*/ 40302250 w 633248"/>
              <a:gd name="T5" fmla="*/ 173701 h 1421611"/>
              <a:gd name="T6" fmla="*/ 41239544 w 633248"/>
              <a:gd name="T7" fmla="*/ 312662 h 1421611"/>
              <a:gd name="T8" fmla="*/ 43113953 w 633248"/>
              <a:gd name="T9" fmla="*/ 364776 h 1421611"/>
              <a:gd name="T10" fmla="*/ 40302250 w 633248"/>
              <a:gd name="T11" fmla="*/ 590586 h 1421611"/>
              <a:gd name="T12" fmla="*/ 39365068 w 633248"/>
              <a:gd name="T13" fmla="*/ 642695 h 1421611"/>
              <a:gd name="T14" fmla="*/ 38427687 w 633248"/>
              <a:gd name="T15" fmla="*/ 694805 h 1421611"/>
              <a:gd name="T16" fmla="*/ 35615982 w 633248"/>
              <a:gd name="T17" fmla="*/ 712176 h 1421611"/>
              <a:gd name="T18" fmla="*/ 31866966 w 633248"/>
              <a:gd name="T19" fmla="*/ 816395 h 1421611"/>
              <a:gd name="T20" fmla="*/ 30929627 w 633248"/>
              <a:gd name="T21" fmla="*/ 937985 h 1421611"/>
              <a:gd name="T22" fmla="*/ 29055106 w 633248"/>
              <a:gd name="T23" fmla="*/ 1059575 h 1421611"/>
              <a:gd name="T24" fmla="*/ 26243294 w 633248"/>
              <a:gd name="T25" fmla="*/ 1198540 h 1421611"/>
              <a:gd name="T26" fmla="*/ 25306177 w 633248"/>
              <a:gd name="T27" fmla="*/ 1250653 h 1421611"/>
              <a:gd name="T28" fmla="*/ 23431547 w 633248"/>
              <a:gd name="T29" fmla="*/ 1302760 h 1421611"/>
              <a:gd name="T30" fmla="*/ 22494357 w 633248"/>
              <a:gd name="T31" fmla="*/ 1615423 h 1421611"/>
              <a:gd name="T32" fmla="*/ 19682491 w 633248"/>
              <a:gd name="T33" fmla="*/ 1632795 h 1421611"/>
              <a:gd name="T34" fmla="*/ 10309931 w 633248"/>
              <a:gd name="T35" fmla="*/ 1684905 h 1421611"/>
              <a:gd name="T36" fmla="*/ 5623565 w 633248"/>
              <a:gd name="T37" fmla="*/ 1789123 h 1421611"/>
              <a:gd name="T38" fmla="*/ 2811748 w 633248"/>
              <a:gd name="T39" fmla="*/ 1806490 h 1421611"/>
              <a:gd name="T40" fmla="*/ 0 w 633248"/>
              <a:gd name="T41" fmla="*/ 1806490 h 14216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3248"/>
              <a:gd name="T64" fmla="*/ 0 h 1421611"/>
              <a:gd name="T65" fmla="*/ 633248 w 633248"/>
              <a:gd name="T66" fmla="*/ 1421611 h 14216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3248" h="1421611">
                <a:moveTo>
                  <a:pt x="586854" y="0"/>
                </a:moveTo>
                <a:cubicBezTo>
                  <a:pt x="577755" y="13648"/>
                  <a:pt x="561878" y="24705"/>
                  <a:pt x="559558" y="40943"/>
                </a:cubicBezTo>
                <a:cubicBezTo>
                  <a:pt x="557844" y="52938"/>
                  <a:pt x="581733" y="121114"/>
                  <a:pt x="586854" y="136478"/>
                </a:cubicBezTo>
                <a:cubicBezTo>
                  <a:pt x="591403" y="172872"/>
                  <a:pt x="590852" y="210275"/>
                  <a:pt x="600502" y="245660"/>
                </a:cubicBezTo>
                <a:cubicBezTo>
                  <a:pt x="604818" y="261484"/>
                  <a:pt x="626165" y="270282"/>
                  <a:pt x="627797" y="286603"/>
                </a:cubicBezTo>
                <a:cubicBezTo>
                  <a:pt x="633248" y="341114"/>
                  <a:pt x="603599" y="413788"/>
                  <a:pt x="586854" y="464024"/>
                </a:cubicBezTo>
                <a:lnTo>
                  <a:pt x="573206" y="504967"/>
                </a:lnTo>
                <a:cubicBezTo>
                  <a:pt x="568657" y="518615"/>
                  <a:pt x="573206" y="541361"/>
                  <a:pt x="559558" y="545910"/>
                </a:cubicBezTo>
                <a:lnTo>
                  <a:pt x="518615" y="559558"/>
                </a:lnTo>
                <a:cubicBezTo>
                  <a:pt x="500418" y="586854"/>
                  <a:pt x="468663" y="608969"/>
                  <a:pt x="464024" y="641445"/>
                </a:cubicBezTo>
                <a:cubicBezTo>
                  <a:pt x="459475" y="673290"/>
                  <a:pt x="456130" y="705330"/>
                  <a:pt x="450376" y="736979"/>
                </a:cubicBezTo>
                <a:cubicBezTo>
                  <a:pt x="433355" y="830594"/>
                  <a:pt x="442572" y="754550"/>
                  <a:pt x="423081" y="832513"/>
                </a:cubicBezTo>
                <a:cubicBezTo>
                  <a:pt x="399470" y="926956"/>
                  <a:pt x="427071" y="874296"/>
                  <a:pt x="382137" y="941696"/>
                </a:cubicBezTo>
                <a:cubicBezTo>
                  <a:pt x="377588" y="955344"/>
                  <a:pt x="374924" y="969772"/>
                  <a:pt x="368490" y="982639"/>
                </a:cubicBezTo>
                <a:cubicBezTo>
                  <a:pt x="361155" y="997310"/>
                  <a:pt x="343514" y="1007344"/>
                  <a:pt x="341194" y="1023582"/>
                </a:cubicBezTo>
                <a:cubicBezTo>
                  <a:pt x="329595" y="1104771"/>
                  <a:pt x="344441" y="1188988"/>
                  <a:pt x="327546" y="1269242"/>
                </a:cubicBezTo>
                <a:cubicBezTo>
                  <a:pt x="324582" y="1283319"/>
                  <a:pt x="299470" y="1276456"/>
                  <a:pt x="286603" y="1282890"/>
                </a:cubicBezTo>
                <a:cubicBezTo>
                  <a:pt x="187299" y="1332542"/>
                  <a:pt x="323863" y="1299013"/>
                  <a:pt x="150126" y="1323833"/>
                </a:cubicBezTo>
                <a:cubicBezTo>
                  <a:pt x="129985" y="1354043"/>
                  <a:pt x="113411" y="1384703"/>
                  <a:pt x="81887" y="1405719"/>
                </a:cubicBezTo>
                <a:cubicBezTo>
                  <a:pt x="69917" y="1413699"/>
                  <a:pt x="55134" y="1417002"/>
                  <a:pt x="40943" y="1419367"/>
                </a:cubicBezTo>
                <a:cubicBezTo>
                  <a:pt x="27481" y="1421611"/>
                  <a:pt x="13648" y="1419367"/>
                  <a:pt x="0" y="1419367"/>
                </a:cubicBezTo>
              </a:path>
            </a:pathLst>
          </a:cu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3318" name="Freeform 8">
            <a:extLst>
              <a:ext uri="{FF2B5EF4-FFF2-40B4-BE49-F238E27FC236}">
                <a16:creationId xmlns:a16="http://schemas.microsoft.com/office/drawing/2014/main" id="{C1ADBA22-8056-4E30-8E2C-E967E0C8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500563"/>
            <a:ext cx="1071562" cy="285750"/>
          </a:xfrm>
          <a:custGeom>
            <a:avLst/>
            <a:gdLst>
              <a:gd name="T0" fmla="*/ 0 w 836829"/>
              <a:gd name="T1" fmla="*/ 448978 h 277916"/>
              <a:gd name="T2" fmla="*/ 14722753 w 836829"/>
              <a:gd name="T3" fmla="*/ 375630 h 277916"/>
              <a:gd name="T4" fmla="*/ 17176138 w 836829"/>
              <a:gd name="T5" fmla="*/ 302281 h 277916"/>
              <a:gd name="T6" fmla="*/ 26991234 w 836829"/>
              <a:gd name="T7" fmla="*/ 155583 h 277916"/>
              <a:gd name="T8" fmla="*/ 26991234 w 836829"/>
              <a:gd name="T9" fmla="*/ 155583 h 277916"/>
              <a:gd name="T10" fmla="*/ 41713985 w 836829"/>
              <a:gd name="T11" fmla="*/ 33338 h 277916"/>
              <a:gd name="T12" fmla="*/ 49075064 w 836829"/>
              <a:gd name="T13" fmla="*/ 8891 h 277916"/>
              <a:gd name="T14" fmla="*/ 63797698 w 836829"/>
              <a:gd name="T15" fmla="*/ 106687 h 277916"/>
              <a:gd name="T16" fmla="*/ 71158692 w 836829"/>
              <a:gd name="T17" fmla="*/ 253385 h 277916"/>
              <a:gd name="T18" fmla="*/ 78520128 w 836829"/>
              <a:gd name="T19" fmla="*/ 228932 h 277916"/>
              <a:gd name="T20" fmla="*/ 80973551 w 836829"/>
              <a:gd name="T21" fmla="*/ 155583 h 277916"/>
              <a:gd name="T22" fmla="*/ 85881398 w 836829"/>
              <a:gd name="T23" fmla="*/ 82235 h 277916"/>
              <a:gd name="T24" fmla="*/ 103057474 w 836829"/>
              <a:gd name="T25" fmla="*/ 33338 h 277916"/>
              <a:gd name="T26" fmla="*/ 107965095 w 836829"/>
              <a:gd name="T27" fmla="*/ 351178 h 277916"/>
              <a:gd name="T28" fmla="*/ 110418854 w 836829"/>
              <a:gd name="T29" fmla="*/ 424527 h 277916"/>
              <a:gd name="T30" fmla="*/ 120233906 w 836829"/>
              <a:gd name="T31" fmla="*/ 448978 h 277916"/>
              <a:gd name="T32" fmla="*/ 134956338 w 836829"/>
              <a:gd name="T33" fmla="*/ 497876 h 277916"/>
              <a:gd name="T34" fmla="*/ 142317716 w 836829"/>
              <a:gd name="T35" fmla="*/ 473424 h 277916"/>
              <a:gd name="T36" fmla="*/ 147225450 w 836829"/>
              <a:gd name="T37" fmla="*/ 400076 h 2779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36829"/>
              <a:gd name="T58" fmla="*/ 0 h 277916"/>
              <a:gd name="T59" fmla="*/ 836829 w 836829"/>
              <a:gd name="T60" fmla="*/ 277916 h 2779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36829" h="277916">
                <a:moveTo>
                  <a:pt x="0" y="250621"/>
                </a:moveTo>
                <a:cubicBezTo>
                  <a:pt x="26972" y="241630"/>
                  <a:pt x="62646" y="233728"/>
                  <a:pt x="81887" y="209677"/>
                </a:cubicBezTo>
                <a:cubicBezTo>
                  <a:pt x="90874" y="198444"/>
                  <a:pt x="88548" y="181310"/>
                  <a:pt x="95534" y="168734"/>
                </a:cubicBezTo>
                <a:cubicBezTo>
                  <a:pt x="111465" y="140057"/>
                  <a:pt x="131928" y="114143"/>
                  <a:pt x="150125" y="86847"/>
                </a:cubicBezTo>
                <a:cubicBezTo>
                  <a:pt x="180309" y="56664"/>
                  <a:pt x="194010" y="37610"/>
                  <a:pt x="232012" y="18609"/>
                </a:cubicBezTo>
                <a:cubicBezTo>
                  <a:pt x="244879" y="12175"/>
                  <a:pt x="259307" y="9510"/>
                  <a:pt x="272955" y="4961"/>
                </a:cubicBezTo>
                <a:cubicBezTo>
                  <a:pt x="300251" y="23158"/>
                  <a:pt x="344468" y="28430"/>
                  <a:pt x="354842" y="59552"/>
                </a:cubicBezTo>
                <a:cubicBezTo>
                  <a:pt x="373677" y="116056"/>
                  <a:pt x="360510" y="88525"/>
                  <a:pt x="395785" y="141439"/>
                </a:cubicBezTo>
                <a:cubicBezTo>
                  <a:pt x="409433" y="136890"/>
                  <a:pt x="426556" y="137963"/>
                  <a:pt x="436728" y="127791"/>
                </a:cubicBezTo>
                <a:cubicBezTo>
                  <a:pt x="446901" y="117618"/>
                  <a:pt x="443942" y="99714"/>
                  <a:pt x="450376" y="86847"/>
                </a:cubicBezTo>
                <a:cubicBezTo>
                  <a:pt x="457712" y="72176"/>
                  <a:pt x="464864" y="56151"/>
                  <a:pt x="477672" y="45904"/>
                </a:cubicBezTo>
                <a:cubicBezTo>
                  <a:pt x="486574" y="38783"/>
                  <a:pt x="569636" y="19501"/>
                  <a:pt x="573206" y="18609"/>
                </a:cubicBezTo>
                <a:cubicBezTo>
                  <a:pt x="606057" y="117159"/>
                  <a:pt x="570343" y="0"/>
                  <a:pt x="600501" y="196030"/>
                </a:cubicBezTo>
                <a:cubicBezTo>
                  <a:pt x="602688" y="210249"/>
                  <a:pt x="602915" y="227986"/>
                  <a:pt x="614149" y="236973"/>
                </a:cubicBezTo>
                <a:cubicBezTo>
                  <a:pt x="628796" y="248690"/>
                  <a:pt x="650774" y="245231"/>
                  <a:pt x="668740" y="250621"/>
                </a:cubicBezTo>
                <a:cubicBezTo>
                  <a:pt x="696299" y="258889"/>
                  <a:pt x="750627" y="277916"/>
                  <a:pt x="750627" y="277916"/>
                </a:cubicBezTo>
                <a:cubicBezTo>
                  <a:pt x="764275" y="273367"/>
                  <a:pt x="781398" y="274440"/>
                  <a:pt x="791570" y="264268"/>
                </a:cubicBezTo>
                <a:cubicBezTo>
                  <a:pt x="836829" y="219009"/>
                  <a:pt x="781291" y="223325"/>
                  <a:pt x="818866" y="223325"/>
                </a:cubicBezTo>
              </a:path>
            </a:pathLst>
          </a:cu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cxnSp>
        <p:nvCxnSpPr>
          <p:cNvPr id="13319" name="Straight Arrow Connector 11">
            <a:extLst>
              <a:ext uri="{FF2B5EF4-FFF2-40B4-BE49-F238E27FC236}">
                <a16:creationId xmlns:a16="http://schemas.microsoft.com/office/drawing/2014/main" id="{7B0B118E-821E-4303-B8D8-17D9F167CD5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857750" y="3933825"/>
            <a:ext cx="1874838" cy="66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Arrow Connector 18">
            <a:extLst>
              <a:ext uri="{FF2B5EF4-FFF2-40B4-BE49-F238E27FC236}">
                <a16:creationId xmlns:a16="http://schemas.microsoft.com/office/drawing/2014/main" id="{1CDDA6CD-0E2E-4DD6-9147-28312A5FFF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03575" y="5430838"/>
            <a:ext cx="1439863" cy="142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Freeform 10">
            <a:extLst>
              <a:ext uri="{FF2B5EF4-FFF2-40B4-BE49-F238E27FC236}">
                <a16:creationId xmlns:a16="http://schemas.microsoft.com/office/drawing/2014/main" id="{2CC2C079-4F53-4C71-8579-CD8CCC98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3302000"/>
            <a:ext cx="2279650" cy="1528763"/>
          </a:xfrm>
          <a:custGeom>
            <a:avLst/>
            <a:gdLst>
              <a:gd name="T0" fmla="*/ 301506 w 2279176"/>
              <a:gd name="T1" fmla="*/ 1532832 h 1528549"/>
              <a:gd name="T2" fmla="*/ 260388 w 2279176"/>
              <a:gd name="T3" fmla="*/ 1505463 h 1528549"/>
              <a:gd name="T4" fmla="*/ 191869 w 2279176"/>
              <a:gd name="T5" fmla="*/ 1437035 h 1528549"/>
              <a:gd name="T6" fmla="*/ 95935 w 2279176"/>
              <a:gd name="T7" fmla="*/ 1327549 h 1528549"/>
              <a:gd name="T8" fmla="*/ 68519 w 2279176"/>
              <a:gd name="T9" fmla="*/ 1286490 h 1528549"/>
              <a:gd name="T10" fmla="*/ 27416 w 2279176"/>
              <a:gd name="T11" fmla="*/ 1259114 h 1528549"/>
              <a:gd name="T12" fmla="*/ 0 w 2279176"/>
              <a:gd name="T13" fmla="*/ 1177005 h 1528549"/>
              <a:gd name="T14" fmla="*/ 13708 w 2279176"/>
              <a:gd name="T15" fmla="*/ 1081193 h 1528549"/>
              <a:gd name="T16" fmla="*/ 27416 w 2279176"/>
              <a:gd name="T17" fmla="*/ 930648 h 1528549"/>
              <a:gd name="T18" fmla="*/ 95935 w 2279176"/>
              <a:gd name="T19" fmla="*/ 862219 h 1528549"/>
              <a:gd name="T20" fmla="*/ 123350 w 2279176"/>
              <a:gd name="T21" fmla="*/ 821166 h 1528549"/>
              <a:gd name="T22" fmla="*/ 164453 w 2279176"/>
              <a:gd name="T23" fmla="*/ 739039 h 1528549"/>
              <a:gd name="T24" fmla="*/ 205577 w 2279176"/>
              <a:gd name="T25" fmla="*/ 711674 h 1528549"/>
              <a:gd name="T26" fmla="*/ 274096 w 2279176"/>
              <a:gd name="T27" fmla="*/ 643245 h 1528549"/>
              <a:gd name="T28" fmla="*/ 356322 w 2279176"/>
              <a:gd name="T29" fmla="*/ 615869 h 1528549"/>
              <a:gd name="T30" fmla="*/ 479660 w 2279176"/>
              <a:gd name="T31" fmla="*/ 547451 h 1528549"/>
              <a:gd name="T32" fmla="*/ 603002 w 2279176"/>
              <a:gd name="T33" fmla="*/ 492700 h 1528549"/>
              <a:gd name="T34" fmla="*/ 644120 w 2279176"/>
              <a:gd name="T35" fmla="*/ 479012 h 1528549"/>
              <a:gd name="T36" fmla="*/ 712644 w 2279176"/>
              <a:gd name="T37" fmla="*/ 410573 h 1528549"/>
              <a:gd name="T38" fmla="*/ 781163 w 2279176"/>
              <a:gd name="T39" fmla="*/ 355842 h 1528549"/>
              <a:gd name="T40" fmla="*/ 822277 w 2279176"/>
              <a:gd name="T41" fmla="*/ 328466 h 1528549"/>
              <a:gd name="T42" fmla="*/ 863390 w 2279176"/>
              <a:gd name="T43" fmla="*/ 314779 h 1528549"/>
              <a:gd name="T44" fmla="*/ 931913 w 2279176"/>
              <a:gd name="T45" fmla="*/ 260028 h 1528549"/>
              <a:gd name="T46" fmla="*/ 973027 w 2279176"/>
              <a:gd name="T47" fmla="*/ 273715 h 1528549"/>
              <a:gd name="T48" fmla="*/ 1055258 w 2279176"/>
              <a:gd name="T49" fmla="*/ 287403 h 1528549"/>
              <a:gd name="T50" fmla="*/ 1096372 w 2279176"/>
              <a:gd name="T51" fmla="*/ 314779 h 1528549"/>
              <a:gd name="T52" fmla="*/ 1178599 w 2279176"/>
              <a:gd name="T53" fmla="*/ 342154 h 1528549"/>
              <a:gd name="T54" fmla="*/ 1219714 w 2279176"/>
              <a:gd name="T55" fmla="*/ 355842 h 1528549"/>
              <a:gd name="T56" fmla="*/ 1315645 w 2279176"/>
              <a:gd name="T57" fmla="*/ 383218 h 1528549"/>
              <a:gd name="T58" fmla="*/ 1521212 w 2279176"/>
              <a:gd name="T59" fmla="*/ 369530 h 1528549"/>
              <a:gd name="T60" fmla="*/ 1603439 w 2279176"/>
              <a:gd name="T61" fmla="*/ 342154 h 1528549"/>
              <a:gd name="T62" fmla="*/ 1726781 w 2279176"/>
              <a:gd name="T63" fmla="*/ 328466 h 1528549"/>
              <a:gd name="T64" fmla="*/ 1781598 w 2279176"/>
              <a:gd name="T65" fmla="*/ 314779 h 1528549"/>
              <a:gd name="T66" fmla="*/ 1946054 w 2279176"/>
              <a:gd name="T67" fmla="*/ 301091 h 1528549"/>
              <a:gd name="T68" fmla="*/ 1987167 w 2279176"/>
              <a:gd name="T69" fmla="*/ 273715 h 1528549"/>
              <a:gd name="T70" fmla="*/ 2000872 w 2279176"/>
              <a:gd name="T71" fmla="*/ 232665 h 1528549"/>
              <a:gd name="T72" fmla="*/ 2083099 w 2279176"/>
              <a:gd name="T73" fmla="*/ 205297 h 1528549"/>
              <a:gd name="T74" fmla="*/ 2192734 w 2279176"/>
              <a:gd name="T75" fmla="*/ 177921 h 1528549"/>
              <a:gd name="T76" fmla="*/ 2247559 w 2279176"/>
              <a:gd name="T77" fmla="*/ 95795 h 1528549"/>
              <a:gd name="T78" fmla="*/ 2274965 w 2279176"/>
              <a:gd name="T79" fmla="*/ 54751 h 1528549"/>
              <a:gd name="T80" fmla="*/ 2288667 w 2279176"/>
              <a:gd name="T81" fmla="*/ 0 h 1528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79176"/>
              <a:gd name="T124" fmla="*/ 0 h 1528549"/>
              <a:gd name="T125" fmla="*/ 2279176 w 2279176"/>
              <a:gd name="T126" fmla="*/ 1528549 h 1528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79176" h="1528549">
                <a:moveTo>
                  <a:pt x="300251" y="1528549"/>
                </a:moveTo>
                <a:cubicBezTo>
                  <a:pt x="286603" y="1519451"/>
                  <a:pt x="270906" y="1512852"/>
                  <a:pt x="259308" y="1501254"/>
                </a:cubicBezTo>
                <a:cubicBezTo>
                  <a:pt x="168319" y="1410266"/>
                  <a:pt x="300254" y="1505807"/>
                  <a:pt x="191069" y="1433015"/>
                </a:cubicBezTo>
                <a:cubicBezTo>
                  <a:pt x="127379" y="1337481"/>
                  <a:pt x="163773" y="1369326"/>
                  <a:pt x="95535" y="1323833"/>
                </a:cubicBezTo>
                <a:cubicBezTo>
                  <a:pt x="86436" y="1310185"/>
                  <a:pt x="79837" y="1294488"/>
                  <a:pt x="68239" y="1282890"/>
                </a:cubicBezTo>
                <a:cubicBezTo>
                  <a:pt x="56641" y="1271292"/>
                  <a:pt x="35989" y="1269503"/>
                  <a:pt x="27296" y="1255594"/>
                </a:cubicBezTo>
                <a:cubicBezTo>
                  <a:pt x="12047" y="1231196"/>
                  <a:pt x="0" y="1173708"/>
                  <a:pt x="0" y="1173708"/>
                </a:cubicBezTo>
                <a:cubicBezTo>
                  <a:pt x="4549" y="1141863"/>
                  <a:pt x="10096" y="1110145"/>
                  <a:pt x="13648" y="1078173"/>
                </a:cubicBezTo>
                <a:cubicBezTo>
                  <a:pt x="19197" y="1028232"/>
                  <a:pt x="16768" y="977181"/>
                  <a:pt x="27296" y="928048"/>
                </a:cubicBezTo>
                <a:cubicBezTo>
                  <a:pt x="34878" y="892665"/>
                  <a:pt x="69756" y="876995"/>
                  <a:pt x="95535" y="859809"/>
                </a:cubicBezTo>
                <a:cubicBezTo>
                  <a:pt x="104633" y="846161"/>
                  <a:pt x="115495" y="833537"/>
                  <a:pt x="122830" y="818866"/>
                </a:cubicBezTo>
                <a:cubicBezTo>
                  <a:pt x="145028" y="774469"/>
                  <a:pt x="124664" y="776088"/>
                  <a:pt x="163773" y="736979"/>
                </a:cubicBezTo>
                <a:cubicBezTo>
                  <a:pt x="175371" y="725381"/>
                  <a:pt x="191069" y="718782"/>
                  <a:pt x="204717" y="709684"/>
                </a:cubicBezTo>
                <a:cubicBezTo>
                  <a:pt x="229618" y="672331"/>
                  <a:pt x="229857" y="660600"/>
                  <a:pt x="272956" y="641445"/>
                </a:cubicBezTo>
                <a:cubicBezTo>
                  <a:pt x="299248" y="629759"/>
                  <a:pt x="330902" y="630109"/>
                  <a:pt x="354842" y="614149"/>
                </a:cubicBezTo>
                <a:cubicBezTo>
                  <a:pt x="448699" y="551578"/>
                  <a:pt x="405607" y="569931"/>
                  <a:pt x="477672" y="545911"/>
                </a:cubicBezTo>
                <a:cubicBezTo>
                  <a:pt x="542556" y="502654"/>
                  <a:pt x="503053" y="523803"/>
                  <a:pt x="600502" y="491320"/>
                </a:cubicBezTo>
                <a:lnTo>
                  <a:pt x="641445" y="477672"/>
                </a:lnTo>
                <a:cubicBezTo>
                  <a:pt x="714237" y="368487"/>
                  <a:pt x="618696" y="500422"/>
                  <a:pt x="709684" y="409433"/>
                </a:cubicBezTo>
                <a:cubicBezTo>
                  <a:pt x="771415" y="347701"/>
                  <a:pt x="698214" y="381412"/>
                  <a:pt x="777923" y="354842"/>
                </a:cubicBezTo>
                <a:cubicBezTo>
                  <a:pt x="791571" y="345743"/>
                  <a:pt x="804195" y="334881"/>
                  <a:pt x="818866" y="327546"/>
                </a:cubicBezTo>
                <a:cubicBezTo>
                  <a:pt x="831733" y="321112"/>
                  <a:pt x="848576" y="322886"/>
                  <a:pt x="859809" y="313899"/>
                </a:cubicBezTo>
                <a:cubicBezTo>
                  <a:pt x="947997" y="243349"/>
                  <a:pt x="825138" y="293610"/>
                  <a:pt x="928048" y="259308"/>
                </a:cubicBezTo>
                <a:cubicBezTo>
                  <a:pt x="941696" y="263857"/>
                  <a:pt x="954948" y="269834"/>
                  <a:pt x="968991" y="272955"/>
                </a:cubicBezTo>
                <a:cubicBezTo>
                  <a:pt x="996004" y="278958"/>
                  <a:pt x="1024626" y="277852"/>
                  <a:pt x="1050878" y="286603"/>
                </a:cubicBezTo>
                <a:cubicBezTo>
                  <a:pt x="1066439" y="291790"/>
                  <a:pt x="1076832" y="307237"/>
                  <a:pt x="1091821" y="313899"/>
                </a:cubicBezTo>
                <a:cubicBezTo>
                  <a:pt x="1118113" y="325584"/>
                  <a:pt x="1146412" y="332096"/>
                  <a:pt x="1173708" y="341194"/>
                </a:cubicBezTo>
                <a:cubicBezTo>
                  <a:pt x="1187356" y="345743"/>
                  <a:pt x="1200695" y="351353"/>
                  <a:pt x="1214651" y="354842"/>
                </a:cubicBezTo>
                <a:cubicBezTo>
                  <a:pt x="1283198" y="371979"/>
                  <a:pt x="1251448" y="362558"/>
                  <a:pt x="1310185" y="382138"/>
                </a:cubicBezTo>
                <a:cubicBezTo>
                  <a:pt x="1378424" y="377589"/>
                  <a:pt x="1447199" y="378162"/>
                  <a:pt x="1514902" y="368490"/>
                </a:cubicBezTo>
                <a:cubicBezTo>
                  <a:pt x="1543385" y="364421"/>
                  <a:pt x="1568192" y="344371"/>
                  <a:pt x="1596788" y="341194"/>
                </a:cubicBezTo>
                <a:lnTo>
                  <a:pt x="1719618" y="327546"/>
                </a:lnTo>
                <a:cubicBezTo>
                  <a:pt x="1737815" y="322997"/>
                  <a:pt x="1755597" y="316225"/>
                  <a:pt x="1774209" y="313899"/>
                </a:cubicBezTo>
                <a:cubicBezTo>
                  <a:pt x="1828566" y="307104"/>
                  <a:pt x="1884266" y="310994"/>
                  <a:pt x="1937982" y="300251"/>
                </a:cubicBezTo>
                <a:cubicBezTo>
                  <a:pt x="1954066" y="297034"/>
                  <a:pt x="1965278" y="282054"/>
                  <a:pt x="1978926" y="272955"/>
                </a:cubicBezTo>
                <a:cubicBezTo>
                  <a:pt x="1983475" y="259307"/>
                  <a:pt x="1980867" y="240374"/>
                  <a:pt x="1992573" y="232012"/>
                </a:cubicBezTo>
                <a:cubicBezTo>
                  <a:pt x="2015986" y="215289"/>
                  <a:pt x="2046247" y="210360"/>
                  <a:pt x="2074460" y="204717"/>
                </a:cubicBezTo>
                <a:cubicBezTo>
                  <a:pt x="2156806" y="188248"/>
                  <a:pt x="2120693" y="198405"/>
                  <a:pt x="2183642" y="177421"/>
                </a:cubicBezTo>
                <a:lnTo>
                  <a:pt x="2238233" y="95535"/>
                </a:lnTo>
                <a:lnTo>
                  <a:pt x="2265529" y="54591"/>
                </a:lnTo>
                <a:lnTo>
                  <a:pt x="2279176" y="0"/>
                </a:lnTo>
              </a:path>
            </a:pathLst>
          </a:cu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87392-6096-4EBB-A5C3-C44D35889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3810000" cy="5638800"/>
          </a:xfrm>
          <a:solidFill>
            <a:schemeClr val="bg2"/>
          </a:solidFill>
          <a:ln>
            <a:solidFill>
              <a:schemeClr val="accent6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err="1">
                <a:latin typeface="Aharoni" pitchFamily="2" charset="-79"/>
                <a:cs typeface="Aharoni" pitchFamily="2" charset="-79"/>
              </a:rPr>
              <a:t>Brodmann</a:t>
            </a:r>
            <a:r>
              <a:rPr lang="en-US" sz="2400" dirty="0">
                <a:cs typeface="Times New Roman" pitchFamily="18" charset="0"/>
              </a:rPr>
              <a:t> produced a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numbered, cytological map</a:t>
            </a:r>
            <a:r>
              <a:rPr lang="en-US" sz="2400" dirty="0">
                <a:cs typeface="Times New Roman" pitchFamily="18" charset="0"/>
              </a:rPr>
              <a:t> of cerebral cortex based upon its regional histological characteristics.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Subdivisions with 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similar cellular and laminar structure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a</a:t>
            </a:r>
            <a:r>
              <a:rPr lang="en-US" sz="2400" dirty="0">
                <a:cs typeface="Times New Roman" pitchFamily="18" charset="0"/>
              </a:rPr>
              <a:t>re called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  <a:t>'areas'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err="1">
                <a:cs typeface="Times New Roman" pitchFamily="18" charset="0"/>
              </a:rPr>
              <a:t>Brodmann's</a:t>
            </a:r>
            <a:r>
              <a:rPr lang="en-US" sz="2400" dirty="0">
                <a:cs typeface="Times New Roman" pitchFamily="18" charset="0"/>
              </a:rPr>
              <a:t> numbering of these cortical locations has become one of the standard ways to identify brain areas. 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</p:txBody>
      </p:sp>
      <p:pic>
        <p:nvPicPr>
          <p:cNvPr id="5" name="Content Placeholder 3" descr="brain">
            <a:extLst>
              <a:ext uri="{FF2B5EF4-FFF2-40B4-BE49-F238E27FC236}">
                <a16:creationId xmlns:a16="http://schemas.microsoft.com/office/drawing/2014/main" id="{D5BBD67F-2D0E-40B2-9EF4-4236CC248B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571" t="888"/>
          <a:stretch>
            <a:fillRect/>
          </a:stretch>
        </p:blipFill>
        <p:spPr>
          <a:xfrm>
            <a:off x="4191000" y="1371600"/>
            <a:ext cx="4800600" cy="4191000"/>
          </a:xfrm>
          <a:ln>
            <a:solidFill>
              <a:schemeClr val="accent6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C48953-5853-42A5-B32A-6B65DCBED5D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913"/>
            <a:ext cx="9144000" cy="596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Brodmann’s</a:t>
            </a:r>
            <a:r>
              <a:rPr lang="en-US" sz="3600" b="1" dirty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 Map</a:t>
            </a:r>
            <a:endParaRPr lang="en-US" sz="3600" b="1" dirty="0">
              <a:solidFill>
                <a:srgbClr val="FF0000"/>
              </a:solidFill>
              <a:latin typeface="Showcard Gothic" pitchFamily="8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C74AE2D-8217-4875-BF4E-982E52AF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1643063"/>
            <a:ext cx="7962900" cy="2286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Functional Areas 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of the  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Cerebral Cortex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7F89A3A2-31B2-4506-A103-37131E7D4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576262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Frontal Lobe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75A896CE-D036-4AF6-9118-D0DF2D671E6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276600" y="1844675"/>
          <a:ext cx="54864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Photo Editor Photo" r:id="rId3" imgW="3809524" imgH="2914286" progId="">
                  <p:embed/>
                </p:oleObj>
              </mc:Choice>
              <mc:Fallback>
                <p:oleObj name="Photo Editor Photo" r:id="rId3" imgW="3809524" imgH="29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44675"/>
                        <a:ext cx="54864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5">
            <a:extLst>
              <a:ext uri="{FF2B5EF4-FFF2-40B4-BE49-F238E27FC236}">
                <a16:creationId xmlns:a16="http://schemas.microsoft.com/office/drawing/2014/main" id="{EF0764A7-2928-4993-A9FE-A56E75E2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981075"/>
            <a:ext cx="3889375" cy="923925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ar-SA" sz="2000" b="1" u="sng">
                <a:latin typeface="Aharoni" panose="02010803020104030203" pitchFamily="2" charset="-79"/>
                <a:cs typeface="Aharoni" panose="02010803020104030203" pitchFamily="2" charset="-79"/>
              </a:rPr>
              <a:t>Primary motor cortex:</a:t>
            </a:r>
            <a:r>
              <a:rPr lang="en-US" altLang="ar-SA" sz="2000" u="sng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Located in precentral gyrus </a:t>
            </a:r>
            <a:r>
              <a:rPr lang="en-US" altLang="ar-SA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(Brodmann area 4).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117B2F1B-3B4A-43D6-B783-72561306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4248150" cy="1323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Aharoni" pitchFamily="2" charset="-79"/>
                <a:cs typeface="Aharoni" pitchFamily="2" charset="-79"/>
              </a:rPr>
              <a:t>Premotor cortex</a:t>
            </a:r>
            <a:r>
              <a:rPr lang="en-US" sz="2000" u="sng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Located in the region immediately anterior to the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precentral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gyrus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Brodmann’s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area 6).</a:t>
            </a:r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B5FF8AB7-8091-4507-97B5-84DB035EC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876925"/>
            <a:ext cx="5921375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Aharoni" pitchFamily="2" charset="-79"/>
                <a:cs typeface="Aharoni" pitchFamily="2" charset="-79"/>
              </a:rPr>
              <a:t>Frontal eye field: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Located in the middle frontal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gyrus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immediately in front of  motor cortex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Brodmann’s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area 8).</a:t>
            </a:r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25737A33-130B-40F9-AA25-B7DF7F24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886200"/>
            <a:ext cx="2640012" cy="2586038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ar-SA" sz="2000" b="1" u="sng">
                <a:latin typeface="Aharoni" panose="02010803020104030203" pitchFamily="2" charset="-79"/>
                <a:cs typeface="Aharoni" panose="02010803020104030203" pitchFamily="2" charset="-79"/>
              </a:rPr>
              <a:t>Broca’s (motor speech) area: </a:t>
            </a: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Located in the inferior frontal gyrus of the dominant hemisphere, usually left </a:t>
            </a:r>
            <a:r>
              <a:rPr lang="en-US" altLang="ar-SA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(Brodmann’s area 44 &amp; 45).</a:t>
            </a: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B8D9254C-172F-40DC-BAD9-24B6448E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2435225" cy="1631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Aharoni" pitchFamily="2" charset="-79"/>
                <a:cs typeface="Aharoni" pitchFamily="2" charset="-79"/>
              </a:rPr>
              <a:t>Prefrontal cortex: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Extensive region of the  frontal lobe anterior to premotor area.</a:t>
            </a:r>
          </a:p>
        </p:txBody>
      </p:sp>
      <p:cxnSp>
        <p:nvCxnSpPr>
          <p:cNvPr id="2058" name="Straight Arrow Connector 13">
            <a:extLst>
              <a:ext uri="{FF2B5EF4-FFF2-40B4-BE49-F238E27FC236}">
                <a16:creationId xmlns:a16="http://schemas.microsoft.com/office/drawing/2014/main" id="{B5C0BD5F-4CE4-4105-8892-9601139640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3600" y="1676400"/>
            <a:ext cx="152400" cy="9144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Straight Arrow Connector 15">
            <a:extLst>
              <a:ext uri="{FF2B5EF4-FFF2-40B4-BE49-F238E27FC236}">
                <a16:creationId xmlns:a16="http://schemas.microsoft.com/office/drawing/2014/main" id="{18B82C31-64B7-45B8-9857-A7998D3989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1752600"/>
            <a:ext cx="1295400" cy="12192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0" name="Straight Arrow Connector 20">
            <a:extLst>
              <a:ext uri="{FF2B5EF4-FFF2-40B4-BE49-F238E27FC236}">
                <a16:creationId xmlns:a16="http://schemas.microsoft.com/office/drawing/2014/main" id="{1EE81F0A-887B-401D-ABAF-86CA267D59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19400" y="4038600"/>
            <a:ext cx="2362200" cy="762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Arrow Connector 21">
            <a:extLst>
              <a:ext uri="{FF2B5EF4-FFF2-40B4-BE49-F238E27FC236}">
                <a16:creationId xmlns:a16="http://schemas.microsoft.com/office/drawing/2014/main" id="{3845772A-6C0B-41F3-A344-CFB35091C7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2895600"/>
            <a:ext cx="1447800" cy="6873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Oval 38">
            <a:extLst>
              <a:ext uri="{FF2B5EF4-FFF2-40B4-BE49-F238E27FC236}">
                <a16:creationId xmlns:a16="http://schemas.microsoft.com/office/drawing/2014/main" id="{C37F69F0-71E8-48CF-B0EB-F3C4E23C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852738"/>
            <a:ext cx="287337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cxnSp>
        <p:nvCxnSpPr>
          <p:cNvPr id="2065" name="Straight Arrow Connector 19">
            <a:extLst>
              <a:ext uri="{FF2B5EF4-FFF2-40B4-BE49-F238E27FC236}">
                <a16:creationId xmlns:a16="http://schemas.microsoft.com/office/drawing/2014/main" id="{85EC4E7A-5B6F-4BC3-B7F1-4A6AACBB778C}"/>
              </a:ext>
            </a:extLst>
          </p:cNvPr>
          <p:cNvCxnSpPr>
            <a:cxnSpLocks noChangeShapeType="1"/>
            <a:stCxn id="2054" idx="0"/>
          </p:cNvCxnSpPr>
          <p:nvPr/>
        </p:nvCxnSpPr>
        <p:spPr bwMode="auto">
          <a:xfrm flipH="1" flipV="1">
            <a:off x="5508625" y="2997200"/>
            <a:ext cx="423863" cy="28797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id="{CFAAE53E-28BB-4ADB-9452-5384BA5549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76200"/>
            <a:ext cx="2232025" cy="76041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Parietal lobe</a:t>
            </a:r>
          </a:p>
        </p:txBody>
      </p:sp>
      <p:pic>
        <p:nvPicPr>
          <p:cNvPr id="17411" name="Picture 8" descr="b5">
            <a:extLst>
              <a:ext uri="{FF2B5EF4-FFF2-40B4-BE49-F238E27FC236}">
                <a16:creationId xmlns:a16="http://schemas.microsoft.com/office/drawing/2014/main" id="{EA32DBEA-52C7-4388-936F-87971F31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t="50000" r="2689" b="4462"/>
          <a:stretch>
            <a:fillRect/>
          </a:stretch>
        </p:blipFill>
        <p:spPr bwMode="auto">
          <a:xfrm>
            <a:off x="457200" y="3733800"/>
            <a:ext cx="4329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3214C111-4306-4E84-9896-F959E5C8B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04813"/>
          <a:ext cx="48545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Photo Editor Photo" r:id="rId5" imgW="3809524" imgH="2914286" progId="">
                  <p:embed/>
                </p:oleObj>
              </mc:Choice>
              <mc:Fallback>
                <p:oleObj name="Photo Editor Photo" r:id="rId5" imgW="3809524" imgH="29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4813"/>
                        <a:ext cx="4854575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6">
            <a:extLst>
              <a:ext uri="{FF2B5EF4-FFF2-40B4-BE49-F238E27FC236}">
                <a16:creationId xmlns:a16="http://schemas.microsoft.com/office/drawing/2014/main" id="{1ADC15C1-064F-4156-8BC7-255C942FD912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0" y="4114800"/>
            <a:ext cx="400685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u="sng" kern="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Primary visual cortex</a:t>
            </a:r>
            <a:r>
              <a:rPr lang="en-US" sz="2000" u="sng" kern="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kern="0" dirty="0">
                <a:latin typeface="Aharoni" pitchFamily="2" charset="-79"/>
                <a:cs typeface="Aharoni" pitchFamily="2" charset="-79"/>
              </a:rPr>
              <a:t>located on the medial surface of the hemisphere, in the gyri surrounding the </a:t>
            </a:r>
            <a:r>
              <a:rPr lang="en-US" sz="2000" kern="0" dirty="0" err="1">
                <a:latin typeface="Aharoni" pitchFamily="2" charset="-79"/>
                <a:cs typeface="Aharoni" pitchFamily="2" charset="-79"/>
              </a:rPr>
              <a:t>calcarine</a:t>
            </a:r>
            <a:r>
              <a:rPr lang="en-US" sz="2000" kern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kern="0" dirty="0" err="1">
                <a:latin typeface="Aharoni" pitchFamily="2" charset="-79"/>
                <a:cs typeface="Aharoni" pitchFamily="2" charset="-79"/>
              </a:rPr>
              <a:t>sulcus</a:t>
            </a:r>
            <a:r>
              <a:rPr lang="en-US" sz="2000" kern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b="1" kern="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Brodmann’s</a:t>
            </a:r>
            <a:r>
              <a:rPr lang="en-US" sz="2000" b="1" kern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area 17).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u="sng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404B084-533D-453C-8BFD-6C7391C4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52800"/>
            <a:ext cx="2592388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Occipital lobe</a:t>
            </a:r>
          </a:p>
        </p:txBody>
      </p:sp>
      <p:cxnSp>
        <p:nvCxnSpPr>
          <p:cNvPr id="3080" name="Straight Arrow Connector 14">
            <a:extLst>
              <a:ext uri="{FF2B5EF4-FFF2-40B4-BE49-F238E27FC236}">
                <a16:creationId xmlns:a16="http://schemas.microsoft.com/office/drawing/2014/main" id="{8BAD83E5-E75B-42A4-8250-098CD6D8842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971800" y="1143000"/>
            <a:ext cx="2397125" cy="1524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Arrow Connector 15">
            <a:extLst>
              <a:ext uri="{FF2B5EF4-FFF2-40B4-BE49-F238E27FC236}">
                <a16:creationId xmlns:a16="http://schemas.microsoft.com/office/drawing/2014/main" id="{C377994C-BB59-4FE9-9495-20E4DB2FEFB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05200" y="1447800"/>
            <a:ext cx="1828800" cy="8382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Arrow Connector 17">
            <a:extLst>
              <a:ext uri="{FF2B5EF4-FFF2-40B4-BE49-F238E27FC236}">
                <a16:creationId xmlns:a16="http://schemas.microsoft.com/office/drawing/2014/main" id="{DF74A661-C813-459B-9DEE-38E1C74EE665}"/>
              </a:ext>
            </a:extLst>
          </p:cNvPr>
          <p:cNvCxnSpPr>
            <a:cxnSpLocks noChangeShapeType="1"/>
            <a:stCxn id="14" idx="1"/>
          </p:cNvCxnSpPr>
          <p:nvPr/>
        </p:nvCxnSpPr>
        <p:spPr bwMode="auto">
          <a:xfrm flipH="1" flipV="1">
            <a:off x="3429000" y="5867400"/>
            <a:ext cx="1524000" cy="1889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Arrow Connector 18">
            <a:extLst>
              <a:ext uri="{FF2B5EF4-FFF2-40B4-BE49-F238E27FC236}">
                <a16:creationId xmlns:a16="http://schemas.microsoft.com/office/drawing/2014/main" id="{2C0510FD-1B2D-4CA7-8A56-4A1C99C98A53}"/>
              </a:ext>
            </a:extLst>
          </p:cNvPr>
          <p:cNvCxnSpPr>
            <a:cxnSpLocks noChangeShapeType="1"/>
            <a:stCxn id="14" idx="1"/>
          </p:cNvCxnSpPr>
          <p:nvPr/>
        </p:nvCxnSpPr>
        <p:spPr bwMode="auto">
          <a:xfrm flipH="1" flipV="1">
            <a:off x="3657600" y="5181600"/>
            <a:ext cx="1295400" cy="87471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Straight Arrow Connector 21">
            <a:extLst>
              <a:ext uri="{FF2B5EF4-FFF2-40B4-BE49-F238E27FC236}">
                <a16:creationId xmlns:a16="http://schemas.microsoft.com/office/drawing/2014/main" id="{53A2418A-5B5E-47FD-8BE9-8B976DE525A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733800" y="5105400"/>
            <a:ext cx="1219200" cy="457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6">
            <a:extLst>
              <a:ext uri="{FF2B5EF4-FFF2-40B4-BE49-F238E27FC236}">
                <a16:creationId xmlns:a16="http://schemas.microsoft.com/office/drawing/2014/main" id="{CD28481E-59AB-4A6A-800A-598D9B1BF362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0" y="5715000"/>
            <a:ext cx="4006850" cy="6826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 association cortex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kern="0" dirty="0">
                <a:latin typeface="Aharoni" pitchFamily="2" charset="-79"/>
                <a:cs typeface="Aharoni" pitchFamily="2" charset="-79"/>
              </a:rPr>
              <a:t>l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ocated around the primary visual cortex. Area 19 </a:t>
            </a:r>
            <a:endParaRPr lang="en-US" sz="2000" u="sng" kern="0" dirty="0">
              <a:latin typeface="Aharoni" pitchFamily="2" charset="-79"/>
              <a:cs typeface="Aharoni" pitchFamily="2" charset="-79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AD07A01-DD7D-4157-AD14-BD4DA5D6D76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0" y="2057400"/>
            <a:ext cx="3581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Parietal association cortex: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posterior to primary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cortex.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FB06944-A204-4AD6-AAC8-84E2F0E162B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0" y="838200"/>
            <a:ext cx="3630613" cy="984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2400" b="1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rimary </a:t>
            </a:r>
            <a:r>
              <a:rPr lang="en-US" sz="2400" b="1" u="sng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somatosensory</a:t>
            </a:r>
            <a:r>
              <a:rPr lang="en-US" sz="2400" b="1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cortex</a:t>
            </a:r>
            <a:r>
              <a:rPr lang="en-US" sz="2400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located in </a:t>
            </a:r>
            <a:r>
              <a:rPr lang="en-US" sz="24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postcentral</a:t>
            </a: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gyrus</a:t>
            </a: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Brodmann’s</a:t>
            </a:r>
            <a:r>
              <a:rPr lang="en-US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area 1, 2, 3).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11" grpId="0" animBg="1"/>
      <p:bldP spid="13" grpId="0" animBg="1"/>
      <p:bldP spid="14" grpId="0" animBg="1"/>
      <p:bldP spid="20" grpId="0" animBg="1"/>
      <p:bldP spid="2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AED05B64-87AB-4683-8A42-DB7588DAC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762000"/>
          <a:ext cx="4344988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Photo Editor Photo" r:id="rId4" imgW="3809524" imgH="2914286" progId="">
                  <p:embed/>
                </p:oleObj>
              </mc:Choice>
              <mc:Fallback>
                <p:oleObj name="Photo Editor Photo" r:id="rId4" imgW="3809524" imgH="29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4344988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026">
            <a:extLst>
              <a:ext uri="{FF2B5EF4-FFF2-40B4-BE49-F238E27FC236}">
                <a16:creationId xmlns:a16="http://schemas.microsoft.com/office/drawing/2014/main" id="{E1FBE2D4-1F8A-43CB-A557-3FC842FF2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60350"/>
            <a:ext cx="2938462" cy="5873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Temporal Lobe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5FA8CE0B-1F92-4AE0-9857-9840B6C5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81200"/>
            <a:ext cx="39624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u="sng" dirty="0">
                <a:latin typeface="Aharoni" pitchFamily="2" charset="-79"/>
                <a:cs typeface="Aharoni" pitchFamily="2" charset="-79"/>
              </a:rPr>
              <a:t>Auditory association cortex</a:t>
            </a:r>
            <a:r>
              <a:rPr lang="en-US" sz="2000" u="sng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located immediately around the primary auditory cortex (also includes </a:t>
            </a:r>
            <a:r>
              <a:rPr lang="en-US" sz="2000" b="1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Wernick’s</a:t>
            </a:r>
            <a:r>
              <a:rPr lang="en-US" sz="20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area)</a:t>
            </a:r>
          </a:p>
        </p:txBody>
      </p:sp>
      <p:pic>
        <p:nvPicPr>
          <p:cNvPr id="4103" name="Picture 6" descr="b5">
            <a:extLst>
              <a:ext uri="{FF2B5EF4-FFF2-40B4-BE49-F238E27FC236}">
                <a16:creationId xmlns:a16="http://schemas.microsoft.com/office/drawing/2014/main" id="{3C1859B6-1BB0-4477-9B48-E6EAD5D1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8975" t="50000" r="2689" b="4462"/>
          <a:stretch>
            <a:fillRect/>
          </a:stretch>
        </p:blipFill>
        <p:spPr bwMode="auto">
          <a:xfrm>
            <a:off x="3886200" y="3657600"/>
            <a:ext cx="4919663" cy="29654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cxnSp>
        <p:nvCxnSpPr>
          <p:cNvPr id="4104" name="Straight Arrow Connector 12">
            <a:extLst>
              <a:ext uri="{FF2B5EF4-FFF2-40B4-BE49-F238E27FC236}">
                <a16:creationId xmlns:a16="http://schemas.microsoft.com/office/drawing/2014/main" id="{16AB1327-1AE2-4498-BFB1-7059B2CD4DD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590800" y="1477963"/>
            <a:ext cx="2266950" cy="88423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Arrow Connector 13">
            <a:extLst>
              <a:ext uri="{FF2B5EF4-FFF2-40B4-BE49-F238E27FC236}">
                <a16:creationId xmlns:a16="http://schemas.microsoft.com/office/drawing/2014/main" id="{CAEA47A1-34C2-41E1-AF84-999B60DEE9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791200"/>
            <a:ext cx="2159000" cy="28733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14">
            <a:extLst>
              <a:ext uri="{FF2B5EF4-FFF2-40B4-BE49-F238E27FC236}">
                <a16:creationId xmlns:a16="http://schemas.microsoft.com/office/drawing/2014/main" id="{1931B30A-6DBF-4E8A-882F-F1B7A9E9FF2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00400" y="2286000"/>
            <a:ext cx="1676400" cy="2286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Arrow Connector 30">
            <a:extLst>
              <a:ext uri="{FF2B5EF4-FFF2-40B4-BE49-F238E27FC236}">
                <a16:creationId xmlns:a16="http://schemas.microsoft.com/office/drawing/2014/main" id="{0DD9B4A7-CE12-49F2-947A-D6913A4685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286000" y="2516188"/>
            <a:ext cx="2590800" cy="74612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89B2843-C96B-4C9B-894D-D9DA01D5AAD7}"/>
              </a:ext>
            </a:extLst>
          </p:cNvPr>
          <p:cNvSpPr/>
          <p:nvPr/>
        </p:nvSpPr>
        <p:spPr>
          <a:xfrm>
            <a:off x="533400" y="4343400"/>
            <a:ext cx="3276600" cy="20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err="1">
                <a:latin typeface="Aharoni" pitchFamily="2" charset="-79"/>
                <a:cs typeface="Aharoni" pitchFamily="2" charset="-79"/>
              </a:rPr>
              <a:t>Parahippocampal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u="sng" dirty="0" err="1">
                <a:latin typeface="Aharoni" pitchFamily="2" charset="-79"/>
                <a:cs typeface="Aharoni" pitchFamily="2" charset="-79"/>
              </a:rPr>
              <a:t>gyrus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: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located in the </a:t>
            </a:r>
            <a:r>
              <a:rPr lang="en-US" dirty="0" err="1">
                <a:latin typeface="Arial" charset="0"/>
                <a:cs typeface="Arial" charset="0"/>
              </a:rPr>
              <a:t>inferomedial</a:t>
            </a:r>
            <a:r>
              <a:rPr lang="en-US" dirty="0">
                <a:latin typeface="Arial" charset="0"/>
                <a:cs typeface="Arial" charset="0"/>
              </a:rPr>
              <a:t> part of temporal lobe. Deep to this </a:t>
            </a:r>
            <a:r>
              <a:rPr lang="en-US" dirty="0" err="1">
                <a:latin typeface="Arial" charset="0"/>
                <a:cs typeface="Arial" charset="0"/>
              </a:rPr>
              <a:t>gyrus</a:t>
            </a:r>
            <a:r>
              <a:rPr lang="en-US" dirty="0">
                <a:latin typeface="Arial" charset="0"/>
                <a:cs typeface="Arial" charset="0"/>
              </a:rPr>
              <a:t> lies the 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hippocampus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and the 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amygdala</a:t>
            </a:r>
            <a:r>
              <a:rPr lang="en-US" dirty="0">
                <a:latin typeface="Arial" charset="0"/>
                <a:cs typeface="Arial" charset="0"/>
              </a:rPr>
              <a:t>, which are parts of </a:t>
            </a:r>
            <a:r>
              <a:rPr lang="en-US" b="1" dirty="0">
                <a:latin typeface="Arial" charset="0"/>
                <a:cs typeface="Arial" charset="0"/>
              </a:rPr>
              <a:t>limbic system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45509B-CA87-48C3-B7AF-6909A905F8FF}"/>
              </a:ext>
            </a:extLst>
          </p:cNvPr>
          <p:cNvSpPr/>
          <p:nvPr/>
        </p:nvSpPr>
        <p:spPr>
          <a:xfrm>
            <a:off x="4876800" y="457200"/>
            <a:ext cx="3962400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Aharoni" pitchFamily="2" charset="-79"/>
                <a:cs typeface="Aharoni" pitchFamily="2" charset="-79"/>
              </a:rPr>
              <a:t>Primary auditory cortex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: located in the superior surface of the superior temporal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gyrus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Brodmann’s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area 41, 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E214908-0D1D-43EA-9536-F6861993725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>
            <a:fillRect/>
          </a:stretch>
        </p:blipFill>
        <p:spPr>
          <a:xfrm>
            <a:off x="395288" y="549275"/>
            <a:ext cx="8382000" cy="5688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170D183-A3E1-4D83-B1A2-11DBB79FA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428625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Language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AreaS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E1FBC073-C1C1-466F-B0C1-6736649F60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392613" cy="5832475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Organized around the lateral Sulcus.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Broca’s area</a:t>
            </a:r>
            <a:r>
              <a:rPr lang="en-US" altLang="ar-SA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 concerned with expressive aspects of language.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Wernick’s area:</a:t>
            </a:r>
            <a:r>
              <a:rPr lang="en-US" altLang="ar-SA" sz="2000" b="1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responsible for comprehension of the spoken words.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Angular gyrus &amp; Supramarginal gyrus:</a:t>
            </a: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 nearby regions of temporal lobe and parietal lobe o fthe inferior parietal lobule) are important in naming, reading, writing, and calculation.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00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graphicFrame>
        <p:nvGraphicFramePr>
          <p:cNvPr id="20484" name="Object 8">
            <a:extLst>
              <a:ext uri="{FF2B5EF4-FFF2-40B4-BE49-F238E27FC236}">
                <a16:creationId xmlns:a16="http://schemas.microsoft.com/office/drawing/2014/main" id="{60384F49-1E4B-45FC-8CED-068188956574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72000" y="1752600"/>
          <a:ext cx="439737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Photo Editor Photo" r:id="rId4" imgW="6400000" imgH="5133333" progId="">
                  <p:embed/>
                </p:oleObj>
              </mc:Choice>
              <mc:Fallback>
                <p:oleObj name="Photo Editor Photo" r:id="rId4" imgW="6400000" imgH="513333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4397375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Oval 4">
            <a:extLst>
              <a:ext uri="{FF2B5EF4-FFF2-40B4-BE49-F238E27FC236}">
                <a16:creationId xmlns:a16="http://schemas.microsoft.com/office/drawing/2014/main" id="{5897184B-0B5B-43FF-A9F8-6A97A86E5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357563"/>
            <a:ext cx="214313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20486" name="Oval 5">
            <a:extLst>
              <a:ext uri="{FF2B5EF4-FFF2-40B4-BE49-F238E27FC236}">
                <a16:creationId xmlns:a16="http://schemas.microsoft.com/office/drawing/2014/main" id="{14F438E7-FB22-4D63-9971-42B80D76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357563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20487" name="Oval 6">
            <a:extLst>
              <a:ext uri="{FF2B5EF4-FFF2-40B4-BE49-F238E27FC236}">
                <a16:creationId xmlns:a16="http://schemas.microsoft.com/office/drawing/2014/main" id="{20BC5FD4-1229-474B-AD42-760D95C8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9972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20488" name="Oval 7">
            <a:extLst>
              <a:ext uri="{FF2B5EF4-FFF2-40B4-BE49-F238E27FC236}">
                <a16:creationId xmlns:a16="http://schemas.microsoft.com/office/drawing/2014/main" id="{388ADB96-7A0F-429E-9E06-B52F9935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0480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74027B-C880-44DB-8120-1C56FB7C4D23}"/>
              </a:ext>
            </a:extLst>
          </p:cNvPr>
          <p:cNvSpPr/>
          <p:nvPr/>
        </p:nvSpPr>
        <p:spPr>
          <a:xfrm>
            <a:off x="4419600" y="2514600"/>
            <a:ext cx="762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8CCB06-2EAD-42BA-81DC-999A40985404}"/>
              </a:ext>
            </a:extLst>
          </p:cNvPr>
          <p:cNvSpPr/>
          <p:nvPr/>
        </p:nvSpPr>
        <p:spPr>
          <a:xfrm>
            <a:off x="6781800" y="41910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34DBA-1976-4989-9C6D-CB68CD399454}"/>
              </a:ext>
            </a:extLst>
          </p:cNvPr>
          <p:cNvSpPr/>
          <p:nvPr/>
        </p:nvSpPr>
        <p:spPr>
          <a:xfrm>
            <a:off x="8229600" y="3048000"/>
            <a:ext cx="457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48A3AEB-D758-405F-855B-5CCA50D66E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066800"/>
            <a:ext cx="4679950" cy="511175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The localization of </a:t>
            </a:r>
            <a:r>
              <a:rPr lang="en-US" sz="20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Speech centers &amp; Mathematical ability</a:t>
            </a:r>
            <a:r>
              <a:rPr lang="en-US" sz="20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is the criterion for defining the dominant cerebral hemisphere.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In 96% of normal 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right-handed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individuals and 70% of normal 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left-handed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individuals, the Left hemisphere contains the language centers. These are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Hemisphere Dominant.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Cerebral dominance becomes established during the 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first few years after birth.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30FD1699-A470-48C0-8828-59D68EF264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752600"/>
            <a:ext cx="3810000" cy="3311525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8" name="Text Box 9">
            <a:extLst>
              <a:ext uri="{FF2B5EF4-FFF2-40B4-BE49-F238E27FC236}">
                <a16:creationId xmlns:a16="http://schemas.microsoft.com/office/drawing/2014/main" id="{2D2EAB28-FE79-4B74-83AA-2BDF4E74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716338"/>
            <a:ext cx="1071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SA">
                <a:solidFill>
                  <a:schemeClr val="bg1"/>
                </a:solidFill>
                <a:latin typeface="Calibri" panose="020F0502020204030204" pitchFamily="34" charset="0"/>
              </a:rPr>
              <a:t>Verbal Memory</a:t>
            </a:r>
          </a:p>
        </p:txBody>
      </p:sp>
      <p:sp>
        <p:nvSpPr>
          <p:cNvPr id="21509" name="Text Box 9">
            <a:extLst>
              <a:ext uri="{FF2B5EF4-FFF2-40B4-BE49-F238E27FC236}">
                <a16:creationId xmlns:a16="http://schemas.microsoft.com/office/drawing/2014/main" id="{3849C073-4100-4E06-BEFD-F8EE23C2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716338"/>
            <a:ext cx="99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SA">
                <a:solidFill>
                  <a:schemeClr val="bg1"/>
                </a:solidFill>
                <a:latin typeface="Calibri" panose="020F0502020204030204" pitchFamily="34" charset="0"/>
              </a:rPr>
              <a:t>Shape Memory</a:t>
            </a: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D79097C1-8CFA-4E44-9988-57EAE3E1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57800"/>
            <a:ext cx="2854325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SA" b="1">
                <a:solidFill>
                  <a:srgbClr val="FF3300"/>
                </a:solidFill>
                <a:latin typeface="Calibri" panose="020F0502020204030204" pitchFamily="34" charset="0"/>
              </a:rPr>
              <a:t>Hemispheres communicate via the corpus </a:t>
            </a:r>
            <a:r>
              <a:rPr lang="en-US" altLang="ar-SA" b="1">
                <a:solidFill>
                  <a:srgbClr val="FF0000"/>
                </a:solidFill>
                <a:latin typeface="Calibri" panose="020F0502020204030204" pitchFamily="34" charset="0"/>
              </a:rPr>
              <a:t>callosum</a:t>
            </a:r>
            <a:endParaRPr lang="en-US" altLang="ar-SA" b="1">
              <a:latin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5D7081-09D0-4833-B07D-4CA26777B9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913"/>
            <a:ext cx="9144000" cy="596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Hemispheric Dominance</a:t>
            </a:r>
            <a:endParaRPr lang="en-US" sz="3600" b="1" dirty="0">
              <a:solidFill>
                <a:srgbClr val="FF0000"/>
              </a:solidFill>
              <a:latin typeface="Showcard Gothic" pitchFamily="8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695F683-38AE-4918-84FE-30A23B800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itchFamily="82" charset="0"/>
                <a:ea typeface="Arial Unicode MS" pitchFamily="34" charset="-128"/>
                <a:cs typeface="Times New Roman" pitchFamily="18" charset="0"/>
              </a:rPr>
              <a:t>White Matter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D132311-B7D7-40E8-B1C9-8D6FB37179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8839200" cy="1600200"/>
          </a:xfrm>
          <a:ln>
            <a:solidFill>
              <a:schemeClr val="tx1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Underlies the cortex, contains nerve fibers, </a:t>
            </a:r>
            <a:r>
              <a:rPr lang="en-US" sz="3400" dirty="0" err="1">
                <a:ea typeface="Arial Unicode MS" pitchFamily="34" charset="-128"/>
                <a:cs typeface="Times New Roman" pitchFamily="18" charset="0"/>
              </a:rPr>
              <a:t>neuroglia</a:t>
            </a: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 cells and blood vessels.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The nerve fibers originate, terminate or sometimes both, within the cortex.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Depending on their origin &amp; termination</a:t>
            </a:r>
            <a:r>
              <a:rPr lang="en-US" sz="3400" dirty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these nerve fibers are classified into three types: </a:t>
            </a:r>
            <a:r>
              <a:rPr lang="en-US" sz="3400" b="1" dirty="0">
                <a:ea typeface="Arial Unicode MS" pitchFamily="34" charset="-128"/>
                <a:cs typeface="Times New Roman" pitchFamily="18" charset="0"/>
              </a:rPr>
              <a:t>Association</a:t>
            </a: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b="1" dirty="0">
                <a:ea typeface="Arial Unicode MS" pitchFamily="34" charset="-128"/>
                <a:cs typeface="Times New Roman" pitchFamily="18" charset="0"/>
              </a:rPr>
              <a:t>Projection </a:t>
            </a:r>
            <a:r>
              <a:rPr lang="en-US" sz="3400" dirty="0">
                <a:ea typeface="Arial Unicode MS" pitchFamily="34" charset="-128"/>
                <a:cs typeface="Times New Roman" pitchFamily="18" charset="0"/>
              </a:rPr>
              <a:t>&amp; </a:t>
            </a:r>
            <a:r>
              <a:rPr lang="en-US" sz="3400" b="1" dirty="0">
                <a:ea typeface="Arial Unicode MS" pitchFamily="34" charset="-128"/>
                <a:cs typeface="Times New Roman" pitchFamily="18" charset="0"/>
              </a:rPr>
              <a:t>Commissural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0F1D09-8DA7-4993-BB39-935E5FA3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4343400" cy="1570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Association fibers:</a:t>
            </a:r>
            <a:r>
              <a:rPr lang="en-US" sz="2400" dirty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Unite different parts of the same hemisphere, are of two types: long &amp; short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3B7741-48CA-41BD-8089-25DBC798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67200"/>
            <a:ext cx="4343400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Commissural fibers:</a:t>
            </a:r>
            <a:r>
              <a:rPr lang="en-US" sz="2400" dirty="0">
                <a:solidFill>
                  <a:srgbClr val="92D05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sz="2400" dirty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Connect the corresponding regions of the two hemispheres</a:t>
            </a:r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48A39534-C645-4450-A0DA-3E59B38CE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638800"/>
            <a:ext cx="4343400" cy="979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ar-SA" sz="2400" b="1">
                <a:solidFill>
                  <a:srgbClr val="C00000"/>
                </a:solidFill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Projection fibers</a:t>
            </a:r>
            <a:r>
              <a:rPr lang="en-US" altLang="ar-SA" sz="2400" b="1">
                <a:solidFill>
                  <a:srgbClr val="FF0000"/>
                </a:solidFill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: </a:t>
            </a:r>
            <a:r>
              <a:rPr lang="en-US" altLang="ar-SA" sz="2400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Consist of   afferent  and efferent fibers of the cerebral cortex</a:t>
            </a:r>
          </a:p>
        </p:txBody>
      </p:sp>
      <p:pic>
        <p:nvPicPr>
          <p:cNvPr id="22535" name="Picture 6" descr="C:\Documents and Settings\Free User\My Documents\My Pictures\Picture2[p0o.png">
            <a:extLst>
              <a:ext uri="{FF2B5EF4-FFF2-40B4-BE49-F238E27FC236}">
                <a16:creationId xmlns:a16="http://schemas.microsoft.com/office/drawing/2014/main" id="{A0D22528-C0EF-49C8-9E54-C3172AF7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413250" cy="3505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536" name="Straight Arrow Connector 13">
            <a:extLst>
              <a:ext uri="{FF2B5EF4-FFF2-40B4-BE49-F238E27FC236}">
                <a16:creationId xmlns:a16="http://schemas.microsoft.com/office/drawing/2014/main" id="{E565D899-41BB-46D8-9313-47455ED27C0F}"/>
              </a:ext>
            </a:extLst>
          </p:cNvPr>
          <p:cNvCxnSpPr>
            <a:cxnSpLocks noChangeShapeType="1"/>
            <a:stCxn id="7" idx="3"/>
          </p:cNvCxnSpPr>
          <p:nvPr/>
        </p:nvCxnSpPr>
        <p:spPr bwMode="auto">
          <a:xfrm>
            <a:off x="4495800" y="3298825"/>
            <a:ext cx="1660525" cy="173038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Arrow Connector 15">
            <a:extLst>
              <a:ext uri="{FF2B5EF4-FFF2-40B4-BE49-F238E27FC236}">
                <a16:creationId xmlns:a16="http://schemas.microsoft.com/office/drawing/2014/main" id="{C3C58C49-A171-4E8B-A6DD-F872D555E9C8}"/>
              </a:ext>
            </a:extLst>
          </p:cNvPr>
          <p:cNvCxnSpPr>
            <a:cxnSpLocks noChangeShapeType="1"/>
            <a:stCxn id="7" idx="3"/>
          </p:cNvCxnSpPr>
          <p:nvPr/>
        </p:nvCxnSpPr>
        <p:spPr bwMode="auto">
          <a:xfrm>
            <a:off x="4495800" y="3298825"/>
            <a:ext cx="1371600" cy="73977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Arrow Connector 10">
            <a:extLst>
              <a:ext uri="{FF2B5EF4-FFF2-40B4-BE49-F238E27FC236}">
                <a16:creationId xmlns:a16="http://schemas.microsoft.com/office/drawing/2014/main" id="{FC1B51CE-D47C-4116-A9A5-11286CC2252C}"/>
              </a:ext>
            </a:extLst>
          </p:cNvPr>
          <p:cNvCxnSpPr>
            <a:cxnSpLocks noChangeShapeType="1"/>
            <a:stCxn id="8" idx="3"/>
          </p:cNvCxnSpPr>
          <p:nvPr/>
        </p:nvCxnSpPr>
        <p:spPr bwMode="auto">
          <a:xfrm>
            <a:off x="4495800" y="4867275"/>
            <a:ext cx="1812925" cy="668338"/>
          </a:xfrm>
          <a:prstGeom prst="straightConnector1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9">
            <a:extLst>
              <a:ext uri="{FF2B5EF4-FFF2-40B4-BE49-F238E27FC236}">
                <a16:creationId xmlns:a16="http://schemas.microsoft.com/office/drawing/2014/main" id="{A777C69C-5D9D-4213-9848-95BC46523EF0}"/>
              </a:ext>
            </a:extLst>
          </p:cNvPr>
          <p:cNvCxnSpPr>
            <a:cxnSpLocks noChangeShapeType="1"/>
            <a:stCxn id="8" idx="3"/>
          </p:cNvCxnSpPr>
          <p:nvPr/>
        </p:nvCxnSpPr>
        <p:spPr bwMode="auto">
          <a:xfrm flipV="1">
            <a:off x="4495800" y="4495800"/>
            <a:ext cx="1736725" cy="371475"/>
          </a:xfrm>
          <a:prstGeom prst="straightConnector1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Arrow Connector 10">
            <a:extLst>
              <a:ext uri="{FF2B5EF4-FFF2-40B4-BE49-F238E27FC236}">
                <a16:creationId xmlns:a16="http://schemas.microsoft.com/office/drawing/2014/main" id="{FB7525B1-CE54-4E28-AB02-13D98080CB17}"/>
              </a:ext>
            </a:extLst>
          </p:cNvPr>
          <p:cNvCxnSpPr>
            <a:cxnSpLocks noChangeShapeType="1"/>
            <a:stCxn id="22534" idx="3"/>
          </p:cNvCxnSpPr>
          <p:nvPr/>
        </p:nvCxnSpPr>
        <p:spPr bwMode="auto">
          <a:xfrm flipV="1">
            <a:off x="4495800" y="5105400"/>
            <a:ext cx="2133600" cy="10223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C3BBCDB-A199-49E9-8BEB-0CB0E13C968A}"/>
              </a:ext>
            </a:extLst>
          </p:cNvPr>
          <p:cNvSpPr/>
          <p:nvPr/>
        </p:nvSpPr>
        <p:spPr>
          <a:xfrm>
            <a:off x="5638800" y="2819400"/>
            <a:ext cx="990600" cy="4794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7CD94E-BFBC-444F-B137-FD2DE9E2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09600"/>
            <a:ext cx="8736012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D4F4455-1154-4815-8C89-47549B01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346868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At the end of the lecture, the student should be able to: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 the parts of the cerebral hemisphere (cortex, medulla, basal nuclei, lateral ventricle).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Describe the subdivision of a cerebral hemisphere into lobes.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 the important sulci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gyri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each lobe.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Describe different types of fibers in cerebral medulla (association, projection and commissural) and give example of each type.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>
            <a:extLst>
              <a:ext uri="{FF2B5EF4-FFF2-40B4-BE49-F238E27FC236}">
                <a16:creationId xmlns:a16="http://schemas.microsoft.com/office/drawing/2014/main" id="{1533E049-1B6A-48CA-99A2-953D979152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989138"/>
            <a:ext cx="5545138" cy="18716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howcard Gothic" panose="04020904020102020604" pitchFamily="82" charset="0"/>
              </a:rPr>
              <a:t>Thank U &amp; Good Luck</a:t>
            </a:r>
            <a:endParaRPr lang="ar-SA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Showcard Gothic" panose="04020904020102020604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F5FD00AD-80C2-4520-9B3F-250356484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Cerebrum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825EED-6890-47E9-8C41-4119E9DDB7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752975" cy="48037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Largest part of the forebrain.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Divided into two halves, the (</a:t>
            </a:r>
            <a:r>
              <a:rPr lang="en-US" sz="28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cerebral </a:t>
            </a:r>
            <a:r>
              <a:rPr lang="en-US" sz="2800" b="1" u="sng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hemipheres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separated by a deep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median longitudinal fissure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which lodges the </a:t>
            </a:r>
            <a:r>
              <a:rPr lang="en-US" sz="28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falx</a:t>
            </a:r>
            <a:r>
              <a:rPr lang="en-US" sz="2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cerebri</a:t>
            </a:r>
            <a:r>
              <a:rPr lang="en-US" sz="28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depth of the fissure, the hemispheres are connected by a bundle of fibers called the </a:t>
            </a:r>
            <a:r>
              <a:rPr lang="en-US" sz="28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corpus callosum</a:t>
            </a:r>
            <a:r>
              <a:rPr lang="en-US" sz="28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pic>
        <p:nvPicPr>
          <p:cNvPr id="6148" name="Picture 8" descr="C:\Documents and Settings\user\My Documents\My Pictures\corpus c.bmp">
            <a:extLst>
              <a:ext uri="{FF2B5EF4-FFF2-40B4-BE49-F238E27FC236}">
                <a16:creationId xmlns:a16="http://schemas.microsoft.com/office/drawing/2014/main" id="{402AD8BB-E7A5-45AC-AEE6-C7400D7C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52538"/>
            <a:ext cx="35718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9">
            <a:extLst>
              <a:ext uri="{FF2B5EF4-FFF2-40B4-BE49-F238E27FC236}">
                <a16:creationId xmlns:a16="http://schemas.microsoft.com/office/drawing/2014/main" id="{61DE0EC3-0227-4D2B-B511-C8096F38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6000750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>
                <a:latin typeface="Calibri" panose="020F0502020204030204" pitchFamily="34" charset="0"/>
              </a:rPr>
              <a:t>Median longitudinal fissure</a:t>
            </a:r>
          </a:p>
        </p:txBody>
      </p:sp>
      <p:sp>
        <p:nvSpPr>
          <p:cNvPr id="6150" name="TextBox 10">
            <a:extLst>
              <a:ext uri="{FF2B5EF4-FFF2-40B4-BE49-F238E27FC236}">
                <a16:creationId xmlns:a16="http://schemas.microsoft.com/office/drawing/2014/main" id="{B82E964A-1669-43D2-B369-EC4CA182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42938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>
                <a:latin typeface="Calibri" panose="020F0502020204030204" pitchFamily="34" charset="0"/>
              </a:rPr>
              <a:t>Corpus callosum</a:t>
            </a:r>
          </a:p>
        </p:txBody>
      </p:sp>
      <p:cxnSp>
        <p:nvCxnSpPr>
          <p:cNvPr id="6151" name="Straight Arrow Connector 12">
            <a:extLst>
              <a:ext uri="{FF2B5EF4-FFF2-40B4-BE49-F238E27FC236}">
                <a16:creationId xmlns:a16="http://schemas.microsoft.com/office/drawing/2014/main" id="{F54424A1-FA12-432A-9C48-E8C39FBDE13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527801" y="5635625"/>
            <a:ext cx="571500" cy="1428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Arrow Connector 15">
            <a:extLst>
              <a:ext uri="{FF2B5EF4-FFF2-40B4-BE49-F238E27FC236}">
                <a16:creationId xmlns:a16="http://schemas.microsoft.com/office/drawing/2014/main" id="{DE318C1E-1E29-4D77-83C6-1BF6876C742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43625" y="1643063"/>
            <a:ext cx="1928813" cy="642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3" name="TextBox 19">
            <a:extLst>
              <a:ext uri="{FF2B5EF4-FFF2-40B4-BE49-F238E27FC236}">
                <a16:creationId xmlns:a16="http://schemas.microsoft.com/office/drawing/2014/main" id="{126D6CC8-ADE7-4D14-881A-611E1F85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924175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   Right hemisphere</a:t>
            </a:r>
          </a:p>
        </p:txBody>
      </p:sp>
      <p:sp>
        <p:nvSpPr>
          <p:cNvPr id="6154" name="TextBox 20">
            <a:extLst>
              <a:ext uri="{FF2B5EF4-FFF2-40B4-BE49-F238E27FC236}">
                <a16:creationId xmlns:a16="http://schemas.microsoft.com/office/drawing/2014/main" id="{0C87A330-E327-4987-9A28-C777CCFF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956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        Left hemisphere</a:t>
            </a:r>
          </a:p>
        </p:txBody>
      </p:sp>
      <p:pic>
        <p:nvPicPr>
          <p:cNvPr id="6155" name="Picture 11" descr="D:\Student Gray\8. Head and neck\F66122-008-f031.jpg">
            <a:extLst>
              <a:ext uri="{FF2B5EF4-FFF2-40B4-BE49-F238E27FC236}">
                <a16:creationId xmlns:a16="http://schemas.microsoft.com/office/drawing/2014/main" id="{E6F48DAA-87F4-4B5F-85DF-B816D537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"/>
          <a:stretch>
            <a:fillRect/>
          </a:stretch>
        </p:blipFill>
        <p:spPr bwMode="auto">
          <a:xfrm>
            <a:off x="7453313" y="1524000"/>
            <a:ext cx="20653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BA0C6E4-0BC3-4242-9D30-7B6AD7920DA2}"/>
              </a:ext>
            </a:extLst>
          </p:cNvPr>
          <p:cNvSpPr/>
          <p:nvPr/>
        </p:nvSpPr>
        <p:spPr>
          <a:xfrm>
            <a:off x="8872538" y="1600200"/>
            <a:ext cx="481012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C:\Documents and Settings\user\Desktop\wm.gm.jpg">
            <a:extLst>
              <a:ext uri="{FF2B5EF4-FFF2-40B4-BE49-F238E27FC236}">
                <a16:creationId xmlns:a16="http://schemas.microsoft.com/office/drawing/2014/main" id="{BA648895-6FB9-4865-90A6-8CBF23CD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7585" r="7146" b="6448"/>
          <a:stretch>
            <a:fillRect/>
          </a:stretch>
        </p:blipFill>
        <p:spPr bwMode="auto">
          <a:xfrm>
            <a:off x="5468938" y="1350963"/>
            <a:ext cx="33655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4674B845-F121-4849-9A19-90B3B8B23ED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24000"/>
            <a:ext cx="5029200" cy="4419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Cerebral cortex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Superficial layer of grey matter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Medulla (White matter) : </a:t>
            </a:r>
            <a:r>
              <a:rPr lang="en-US" sz="2400" dirty="0">
                <a:cs typeface="Times New Roman" pitchFamily="18" charset="0"/>
              </a:rPr>
              <a:t>Deeper to the cortex, contains axons to and from the cells of the cortex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Basal ganglia</a:t>
            </a: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cs typeface="Times New Roman" pitchFamily="18" charset="0"/>
              </a:rPr>
              <a:t>Number of nuclear masses buried within the white matter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Lateral ventricle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The cavity of hemisphere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11">
            <a:extLst>
              <a:ext uri="{FF2B5EF4-FFF2-40B4-BE49-F238E27FC236}">
                <a16:creationId xmlns:a16="http://schemas.microsoft.com/office/drawing/2014/main" id="{678DCC76-7B92-41B3-AADD-FE9C0250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1071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Cortex</a:t>
            </a:r>
          </a:p>
        </p:txBody>
      </p:sp>
      <p:sp>
        <p:nvSpPr>
          <p:cNvPr id="7173" name="Line 14">
            <a:extLst>
              <a:ext uri="{FF2B5EF4-FFF2-40B4-BE49-F238E27FC236}">
                <a16:creationId xmlns:a16="http://schemas.microsoft.com/office/drawing/2014/main" id="{A5A5681D-5070-4A78-88FC-625D2AC26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00200"/>
            <a:ext cx="762000" cy="2286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B8D7AD5D-4B20-429D-B343-9AE82A2D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371600"/>
            <a:ext cx="842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Basal ganglia</a:t>
            </a:r>
          </a:p>
        </p:txBody>
      </p:sp>
      <p:sp>
        <p:nvSpPr>
          <p:cNvPr id="7175" name="Line 14">
            <a:extLst>
              <a:ext uri="{FF2B5EF4-FFF2-40B4-BE49-F238E27FC236}">
                <a16:creationId xmlns:a16="http://schemas.microsoft.com/office/drawing/2014/main" id="{0A13EE53-8EEA-4D8A-B3CD-1C0EE3130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1438" y="1905000"/>
            <a:ext cx="385762" cy="1147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7176" name="Line 14">
            <a:extLst>
              <a:ext uri="{FF2B5EF4-FFF2-40B4-BE49-F238E27FC236}">
                <a16:creationId xmlns:a16="http://schemas.microsoft.com/office/drawing/2014/main" id="{1F77A218-2106-4C85-9964-9AE275315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2838" y="1905000"/>
            <a:ext cx="614362" cy="7620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7177" name="Line 14">
            <a:extLst>
              <a:ext uri="{FF2B5EF4-FFF2-40B4-BE49-F238E27FC236}">
                <a16:creationId xmlns:a16="http://schemas.microsoft.com/office/drawing/2014/main" id="{D336D0A9-FFF0-41D1-BBCF-2BDCE0960B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600200"/>
            <a:ext cx="76200" cy="781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19E2CBC4-57AC-48C7-A5CA-3EC4493F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25130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WM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C9ED347C-AB1D-4FAA-B643-674286C7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515620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WM</a:t>
            </a:r>
          </a:p>
        </p:txBody>
      </p:sp>
      <p:sp>
        <p:nvSpPr>
          <p:cNvPr id="18444" name="Text Box 11">
            <a:extLst>
              <a:ext uri="{FF2B5EF4-FFF2-40B4-BE49-F238E27FC236}">
                <a16:creationId xmlns:a16="http://schemas.microsoft.com/office/drawing/2014/main" id="{722E9197-1C13-4445-9FE3-FC088CC2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Lateral ventricle</a:t>
            </a:r>
          </a:p>
        </p:txBody>
      </p:sp>
      <p:cxnSp>
        <p:nvCxnSpPr>
          <p:cNvPr id="7181" name="Straight Arrow Connector 14">
            <a:extLst>
              <a:ext uri="{FF2B5EF4-FFF2-40B4-BE49-F238E27FC236}">
                <a16:creationId xmlns:a16="http://schemas.microsoft.com/office/drawing/2014/main" id="{77611E6E-878E-4942-84F4-1CF6BEA6C88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72400" y="4267200"/>
            <a:ext cx="457200" cy="1371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15">
            <a:extLst>
              <a:ext uri="{FF2B5EF4-FFF2-40B4-BE49-F238E27FC236}">
                <a16:creationId xmlns:a16="http://schemas.microsoft.com/office/drawing/2014/main" id="{5BC4C97A-CDC0-475C-A0E7-B14ECB1D6DD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62800" y="3048000"/>
            <a:ext cx="1066800" cy="25908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6DF68727-DE9E-40F6-A655-0B6D37AAD72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913"/>
            <a:ext cx="9144000" cy="596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Showcard Gothic" pitchFamily="82" charset="0"/>
                <a:ea typeface="+mj-ea"/>
                <a:cs typeface="Times New Roman" pitchFamily="18" charset="0"/>
              </a:rPr>
              <a:t>Structure of Cerebrum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C:\Documents and Settings\user\My Documents\My Pictures\Picture1cc.jpg">
            <a:extLst>
              <a:ext uri="{FF2B5EF4-FFF2-40B4-BE49-F238E27FC236}">
                <a16:creationId xmlns:a16="http://schemas.microsoft.com/office/drawing/2014/main" id="{4DD725DA-7551-4D0F-9383-A8CADD3D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495800" cy="3352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49E354-7E04-4068-B4C4-F0B4E8037D7A}"/>
              </a:ext>
            </a:extLst>
          </p:cNvPr>
          <p:cNvSpPr/>
          <p:nvPr/>
        </p:nvSpPr>
        <p:spPr>
          <a:xfrm>
            <a:off x="1143000" y="1371600"/>
            <a:ext cx="2590800" cy="523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Superolateral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9D3A2-9F4C-4652-8631-9A46F5E6D487}"/>
              </a:ext>
            </a:extLst>
          </p:cNvPr>
          <p:cNvSpPr/>
          <p:nvPr/>
        </p:nvSpPr>
        <p:spPr>
          <a:xfrm>
            <a:off x="4953000" y="1371600"/>
            <a:ext cx="17526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E77E4-A296-4F4D-845E-12E78E39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10200"/>
            <a:ext cx="2971800" cy="9540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Inferior (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tentorial</a:t>
            </a:r>
            <a:r>
              <a:rPr lang="en-US" sz="2800" b="1" dirty="0">
                <a:latin typeface="+mn-lt"/>
                <a:cs typeface="+mn-cs"/>
              </a:rPr>
              <a:t>)</a:t>
            </a:r>
          </a:p>
        </p:txBody>
      </p:sp>
      <p:pic>
        <p:nvPicPr>
          <p:cNvPr id="8198" name="Picture 3" descr="C:\Documents and Settings\Free User\My Documents\My Pictures\Picture1.png">
            <a:extLst>
              <a:ext uri="{FF2B5EF4-FFF2-40B4-BE49-F238E27FC236}">
                <a16:creationId xmlns:a16="http://schemas.microsoft.com/office/drawing/2014/main" id="{B188F993-D600-4ACB-8774-F372BAFB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673475" cy="3352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09DDFCD6-B815-4650-A374-092E7335C36D}"/>
              </a:ext>
            </a:extLst>
          </p:cNvPr>
          <p:cNvSpPr/>
          <p:nvPr/>
        </p:nvSpPr>
        <p:spPr>
          <a:xfrm>
            <a:off x="1752600" y="1905000"/>
            <a:ext cx="228600" cy="990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E9F0E73-6D01-4E5A-BAB8-A3A83D1AA7C3}"/>
              </a:ext>
            </a:extLst>
          </p:cNvPr>
          <p:cNvSpPr/>
          <p:nvPr/>
        </p:nvSpPr>
        <p:spPr>
          <a:xfrm>
            <a:off x="5791200" y="1828800"/>
            <a:ext cx="228600" cy="990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59B8BEC-4071-4145-A0C5-3F71C373FEC5}"/>
              </a:ext>
            </a:extLst>
          </p:cNvPr>
          <p:cNvSpPr/>
          <p:nvPr/>
        </p:nvSpPr>
        <p:spPr>
          <a:xfrm flipV="1">
            <a:off x="7239000" y="4495800"/>
            <a:ext cx="152400" cy="990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8" name="Rectangle 5">
            <a:extLst>
              <a:ext uri="{FF2B5EF4-FFF2-40B4-BE49-F238E27FC236}">
                <a16:creationId xmlns:a16="http://schemas.microsoft.com/office/drawing/2014/main" id="{F8736297-18B4-4DAD-89BB-1B4FF97A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cs typeface="Arial" charset="0"/>
              </a:rPr>
              <a:t>Surfaces(3)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711CF719-6BF7-4FC2-8215-5F7FF1B87D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913"/>
            <a:ext cx="9144000" cy="59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Showcard Gothic" pitchFamily="82" charset="0"/>
                <a:ea typeface="+mj-ea"/>
                <a:cs typeface="Times New Roman" pitchFamily="18" charset="0"/>
              </a:rPr>
              <a:t>Lobes of Cerebrum</a:t>
            </a:r>
          </a:p>
        </p:txBody>
      </p:sp>
      <p:pic>
        <p:nvPicPr>
          <p:cNvPr id="9219" name="Picture 3" descr="C:\Documents and Settings\Free User\My Documents\My Pictures\Picture1.png">
            <a:extLst>
              <a:ext uri="{FF2B5EF4-FFF2-40B4-BE49-F238E27FC236}">
                <a16:creationId xmlns:a16="http://schemas.microsoft.com/office/drawing/2014/main" id="{310EA63E-F577-4E06-B9FB-EE900539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06850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5D141D-6863-4541-B5E6-EBA42DB1348B}"/>
              </a:ext>
            </a:extLst>
          </p:cNvPr>
          <p:cNvSpPr/>
          <p:nvPr/>
        </p:nvSpPr>
        <p:spPr>
          <a:xfrm>
            <a:off x="152400" y="762000"/>
            <a:ext cx="8839200" cy="101600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The superficial layer of grey matter is highly convoluted to form a complex pattern of ridges </a:t>
            </a:r>
            <a:r>
              <a:rPr lang="en-US" sz="2000" b="1" dirty="0">
                <a:latin typeface="Arial" charset="0"/>
                <a:cs typeface="Arial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gyri</a:t>
            </a:r>
            <a:r>
              <a:rPr lang="en-US" sz="2000" b="1" dirty="0">
                <a:latin typeface="Arial" charset="0"/>
                <a:cs typeface="Arial" charset="0"/>
              </a:rPr>
              <a:t>) </a:t>
            </a:r>
            <a:r>
              <a:rPr lang="en-US" sz="2000" dirty="0">
                <a:latin typeface="Arial" charset="0"/>
                <a:cs typeface="Arial" charset="0"/>
              </a:rPr>
              <a:t>and grooves </a:t>
            </a:r>
            <a:r>
              <a:rPr lang="en-US" sz="2000" b="1" dirty="0">
                <a:latin typeface="Arial" charset="0"/>
                <a:cs typeface="Arial" charset="0"/>
              </a:rPr>
              <a:t>(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sulci</a:t>
            </a:r>
            <a:r>
              <a:rPr lang="en-US" sz="2000" b="1" dirty="0">
                <a:latin typeface="Arial" charset="0"/>
                <a:cs typeface="Arial" charset="0"/>
              </a:rPr>
              <a:t>). </a:t>
            </a:r>
            <a:r>
              <a:rPr lang="en-US" sz="2000" dirty="0">
                <a:latin typeface="Arial" charset="0"/>
                <a:cs typeface="Arial" charset="0"/>
              </a:rPr>
              <a:t>This arrangement maximizes the surface area of the cerebral cortex (</a:t>
            </a:r>
            <a:r>
              <a:rPr lang="en-US" sz="1600" dirty="0">
                <a:latin typeface="Arial" charset="0"/>
                <a:cs typeface="Arial" charset="0"/>
              </a:rPr>
              <a:t>about 70% is hidden within the depths of </a:t>
            </a:r>
            <a:r>
              <a:rPr lang="en-US" sz="1600" dirty="0" err="1">
                <a:latin typeface="Arial" charset="0"/>
                <a:cs typeface="Arial" charset="0"/>
              </a:rPr>
              <a:t>sulci</a:t>
            </a:r>
            <a:r>
              <a:rPr lang="en-US" sz="1600" dirty="0"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9221" name="TextBox 9">
            <a:extLst>
              <a:ext uri="{FF2B5EF4-FFF2-40B4-BE49-F238E27FC236}">
                <a16:creationId xmlns:a16="http://schemas.microsoft.com/office/drawing/2014/main" id="{109CDD51-59E7-4344-9915-574BF382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9222" name="TextBox 8">
            <a:extLst>
              <a:ext uri="{FF2B5EF4-FFF2-40B4-BE49-F238E27FC236}">
                <a16:creationId xmlns:a16="http://schemas.microsoft.com/office/drawing/2014/main" id="{F6857027-4825-4E3B-B0F7-CCF5095E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0DA013B-D2AD-4FC2-9D6F-BECC098F506E}"/>
              </a:ext>
            </a:extLst>
          </p:cNvPr>
          <p:cNvSpPr/>
          <p:nvPr/>
        </p:nvSpPr>
        <p:spPr>
          <a:xfrm>
            <a:off x="6169025" y="2295525"/>
            <a:ext cx="541338" cy="1352550"/>
          </a:xfrm>
          <a:custGeom>
            <a:avLst/>
            <a:gdLst>
              <a:gd name="connsiteX0" fmla="*/ 518615 w 541361"/>
              <a:gd name="connsiteY0" fmla="*/ 0 h 1351128"/>
              <a:gd name="connsiteX1" fmla="*/ 423081 w 541361"/>
              <a:gd name="connsiteY1" fmla="*/ 163773 h 1351128"/>
              <a:gd name="connsiteX2" fmla="*/ 491319 w 541361"/>
              <a:gd name="connsiteY2" fmla="*/ 259307 h 1351128"/>
              <a:gd name="connsiteX3" fmla="*/ 518615 w 541361"/>
              <a:gd name="connsiteY3" fmla="*/ 341194 h 1351128"/>
              <a:gd name="connsiteX4" fmla="*/ 354842 w 541361"/>
              <a:gd name="connsiteY4" fmla="*/ 464024 h 1351128"/>
              <a:gd name="connsiteX5" fmla="*/ 272955 w 541361"/>
              <a:gd name="connsiteY5" fmla="*/ 464024 h 1351128"/>
              <a:gd name="connsiteX6" fmla="*/ 40943 w 541361"/>
              <a:gd name="connsiteY6" fmla="*/ 1064525 h 1351128"/>
              <a:gd name="connsiteX7" fmla="*/ 27296 w 541361"/>
              <a:gd name="connsiteY7" fmla="*/ 1187355 h 1351128"/>
              <a:gd name="connsiteX8" fmla="*/ 81887 w 541361"/>
              <a:gd name="connsiteY8" fmla="*/ 1337480 h 1351128"/>
              <a:gd name="connsiteX9" fmla="*/ 54591 w 541361"/>
              <a:gd name="connsiteY9" fmla="*/ 1269242 h 13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361" h="1351128">
                <a:moveTo>
                  <a:pt x="518615" y="0"/>
                </a:moveTo>
                <a:cubicBezTo>
                  <a:pt x="473122" y="60277"/>
                  <a:pt x="427630" y="120555"/>
                  <a:pt x="423081" y="163773"/>
                </a:cubicBezTo>
                <a:cubicBezTo>
                  <a:pt x="418532" y="206991"/>
                  <a:pt x="475397" y="229737"/>
                  <a:pt x="491319" y="259307"/>
                </a:cubicBezTo>
                <a:cubicBezTo>
                  <a:pt x="507241" y="288877"/>
                  <a:pt x="541361" y="307075"/>
                  <a:pt x="518615" y="341194"/>
                </a:cubicBezTo>
                <a:cubicBezTo>
                  <a:pt x="495869" y="375314"/>
                  <a:pt x="395785" y="443552"/>
                  <a:pt x="354842" y="464024"/>
                </a:cubicBezTo>
                <a:cubicBezTo>
                  <a:pt x="313899" y="484496"/>
                  <a:pt x="325271" y="363941"/>
                  <a:pt x="272955" y="464024"/>
                </a:cubicBezTo>
                <a:cubicBezTo>
                  <a:pt x="220639" y="564107"/>
                  <a:pt x="81886" y="943970"/>
                  <a:pt x="40943" y="1064525"/>
                </a:cubicBezTo>
                <a:cubicBezTo>
                  <a:pt x="0" y="1185080"/>
                  <a:pt x="20472" y="1141863"/>
                  <a:pt x="27296" y="1187355"/>
                </a:cubicBezTo>
                <a:cubicBezTo>
                  <a:pt x="34120" y="1232847"/>
                  <a:pt x="77338" y="1323832"/>
                  <a:pt x="81887" y="1337480"/>
                </a:cubicBezTo>
                <a:cubicBezTo>
                  <a:pt x="86436" y="1351128"/>
                  <a:pt x="70513" y="1310185"/>
                  <a:pt x="54591" y="126924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0F865CD-47F6-4381-90EE-1EB4196FBC0C}"/>
              </a:ext>
            </a:extLst>
          </p:cNvPr>
          <p:cNvSpPr/>
          <p:nvPr/>
        </p:nvSpPr>
        <p:spPr>
          <a:xfrm>
            <a:off x="5608638" y="3640138"/>
            <a:ext cx="1570037" cy="825500"/>
          </a:xfrm>
          <a:custGeom>
            <a:avLst/>
            <a:gdLst>
              <a:gd name="connsiteX0" fmla="*/ 0 w 1569492"/>
              <a:gd name="connsiteY0" fmla="*/ 825690 h 825690"/>
              <a:gd name="connsiteX1" fmla="*/ 204716 w 1569492"/>
              <a:gd name="connsiteY1" fmla="*/ 443553 h 825690"/>
              <a:gd name="connsiteX2" fmla="*/ 368489 w 1569492"/>
              <a:gd name="connsiteY2" fmla="*/ 238836 h 825690"/>
              <a:gd name="connsiteX3" fmla="*/ 532263 w 1569492"/>
              <a:gd name="connsiteY3" fmla="*/ 211541 h 825690"/>
              <a:gd name="connsiteX4" fmla="*/ 846161 w 1569492"/>
              <a:gd name="connsiteY4" fmla="*/ 61415 h 825690"/>
              <a:gd name="connsiteX5" fmla="*/ 1132764 w 1569492"/>
              <a:gd name="connsiteY5" fmla="*/ 6824 h 825690"/>
              <a:gd name="connsiteX6" fmla="*/ 1419367 w 1569492"/>
              <a:gd name="connsiteY6" fmla="*/ 20472 h 825690"/>
              <a:gd name="connsiteX7" fmla="*/ 1569492 w 1569492"/>
              <a:gd name="connsiteY7" fmla="*/ 20472 h 82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492" h="825690">
                <a:moveTo>
                  <a:pt x="0" y="825690"/>
                </a:moveTo>
                <a:cubicBezTo>
                  <a:pt x="71650" y="683526"/>
                  <a:pt x="143301" y="541362"/>
                  <a:pt x="204716" y="443553"/>
                </a:cubicBezTo>
                <a:cubicBezTo>
                  <a:pt x="266131" y="345744"/>
                  <a:pt x="313898" y="277505"/>
                  <a:pt x="368489" y="238836"/>
                </a:cubicBezTo>
                <a:cubicBezTo>
                  <a:pt x="423080" y="200167"/>
                  <a:pt x="452651" y="241111"/>
                  <a:pt x="532263" y="211541"/>
                </a:cubicBezTo>
                <a:cubicBezTo>
                  <a:pt x="611875" y="181971"/>
                  <a:pt x="746078" y="95534"/>
                  <a:pt x="846161" y="61415"/>
                </a:cubicBezTo>
                <a:cubicBezTo>
                  <a:pt x="946244" y="27296"/>
                  <a:pt x="1037230" y="13648"/>
                  <a:pt x="1132764" y="6824"/>
                </a:cubicBezTo>
                <a:cubicBezTo>
                  <a:pt x="1228298" y="0"/>
                  <a:pt x="1346579" y="18197"/>
                  <a:pt x="1419367" y="20472"/>
                </a:cubicBezTo>
                <a:cubicBezTo>
                  <a:pt x="1492155" y="22747"/>
                  <a:pt x="1530823" y="21609"/>
                  <a:pt x="1569492" y="204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FC05638-3F4C-4F54-A5C2-B0BD41E371BE}"/>
              </a:ext>
            </a:extLst>
          </p:cNvPr>
          <p:cNvSpPr/>
          <p:nvPr/>
        </p:nvSpPr>
        <p:spPr>
          <a:xfrm>
            <a:off x="7315200" y="3019425"/>
            <a:ext cx="477838" cy="1400175"/>
          </a:xfrm>
          <a:custGeom>
            <a:avLst/>
            <a:gdLst>
              <a:gd name="connsiteX0" fmla="*/ 477672 w 477672"/>
              <a:gd name="connsiteY0" fmla="*/ 0 h 1201003"/>
              <a:gd name="connsiteX1" fmla="*/ 395785 w 477672"/>
              <a:gd name="connsiteY1" fmla="*/ 109182 h 1201003"/>
              <a:gd name="connsiteX2" fmla="*/ 341194 w 477672"/>
              <a:gd name="connsiteY2" fmla="*/ 177421 h 1201003"/>
              <a:gd name="connsiteX3" fmla="*/ 177421 w 477672"/>
              <a:gd name="connsiteY3" fmla="*/ 368490 h 1201003"/>
              <a:gd name="connsiteX4" fmla="*/ 163773 w 477672"/>
              <a:gd name="connsiteY4" fmla="*/ 627797 h 1201003"/>
              <a:gd name="connsiteX5" fmla="*/ 136478 w 477672"/>
              <a:gd name="connsiteY5" fmla="*/ 900752 h 1201003"/>
              <a:gd name="connsiteX6" fmla="*/ 54591 w 477672"/>
              <a:gd name="connsiteY6" fmla="*/ 1132764 h 1201003"/>
              <a:gd name="connsiteX7" fmla="*/ 0 w 477672"/>
              <a:gd name="connsiteY7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672" h="1201003">
                <a:moveTo>
                  <a:pt x="477672" y="0"/>
                </a:moveTo>
                <a:cubicBezTo>
                  <a:pt x="448101" y="39806"/>
                  <a:pt x="418531" y="79612"/>
                  <a:pt x="395785" y="109182"/>
                </a:cubicBezTo>
                <a:cubicBezTo>
                  <a:pt x="373039" y="138752"/>
                  <a:pt x="377588" y="134203"/>
                  <a:pt x="341194" y="177421"/>
                </a:cubicBezTo>
                <a:cubicBezTo>
                  <a:pt x="304800" y="220639"/>
                  <a:pt x="206991" y="293427"/>
                  <a:pt x="177421" y="368490"/>
                </a:cubicBezTo>
                <a:cubicBezTo>
                  <a:pt x="147851" y="443553"/>
                  <a:pt x="170597" y="539087"/>
                  <a:pt x="163773" y="627797"/>
                </a:cubicBezTo>
                <a:cubicBezTo>
                  <a:pt x="156949" y="716507"/>
                  <a:pt x="154675" y="816591"/>
                  <a:pt x="136478" y="900752"/>
                </a:cubicBezTo>
                <a:cubicBezTo>
                  <a:pt x="118281" y="984913"/>
                  <a:pt x="77337" y="1082722"/>
                  <a:pt x="54591" y="1132764"/>
                </a:cubicBezTo>
                <a:cubicBezTo>
                  <a:pt x="31845" y="1182806"/>
                  <a:pt x="15922" y="1191904"/>
                  <a:pt x="0" y="1201003"/>
                </a:cubicBez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B1761D-98F6-4939-A0C6-EB96204C04F1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4419600" cy="403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Three sulci</a:t>
            </a:r>
            <a:r>
              <a:rPr lang="en-US" sz="2400" dirty="0">
                <a:latin typeface="+mn-lt"/>
                <a:cs typeface="Times New Roman" pitchFamily="18" charset="0"/>
              </a:rPr>
              <a:t>, consistent in position, named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central, </a:t>
            </a:r>
            <a:r>
              <a:rPr lang="en-US" sz="24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lateral </a:t>
            </a: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sylvian</a:t>
            </a:r>
            <a:r>
              <a:rPr lang="en-US" sz="24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) &amp; </a:t>
            </a:r>
            <a:r>
              <a:rPr lang="en-US" sz="2400" b="1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parieto</a:t>
            </a: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-occipital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dirty="0">
                <a:latin typeface="+mn-lt"/>
                <a:cs typeface="Times New Roman" pitchFamily="18" charset="0"/>
              </a:rPr>
              <a:t>divide each hemisphere into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FOUR </a:t>
            </a:r>
            <a:r>
              <a:rPr lang="en-US" sz="2400" dirty="0">
                <a:latin typeface="+mn-lt"/>
                <a:cs typeface="Times New Roman" pitchFamily="18" charset="0"/>
              </a:rPr>
              <a:t>lobes: </a:t>
            </a:r>
            <a:r>
              <a:rPr lang="en-US" sz="2400" b="1" u="sng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Frontal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u="sng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Parietal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u="sng" dirty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Temporal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&amp; </a:t>
            </a:r>
            <a:r>
              <a:rPr lang="en-US" sz="2400" b="1" u="sng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Occipital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sz="2400" dirty="0">
                <a:latin typeface="+mn-lt"/>
                <a:cs typeface="Times New Roman" pitchFamily="18" charset="0"/>
              </a:rPr>
              <a:t>named after overlying bones) Functionally each hemisphere contains a ‘</a:t>
            </a:r>
            <a:r>
              <a:rPr lang="en-US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  <a:t>limbic lobe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’</a:t>
            </a:r>
            <a:r>
              <a:rPr lang="en-US" sz="2400" dirty="0">
                <a:latin typeface="+mn-lt"/>
                <a:cs typeface="Times New Roman" pitchFamily="18" charset="0"/>
              </a:rPr>
              <a:t> on the medial surface.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227" name="Picture 7" descr="C:\Documents and Settings\user\My Documents\My Pictures\Picture1cc.jpg">
            <a:extLst>
              <a:ext uri="{FF2B5EF4-FFF2-40B4-BE49-F238E27FC236}">
                <a16:creationId xmlns:a16="http://schemas.microsoft.com/office/drawing/2014/main" id="{8CDE1273-B939-4572-8599-A585B705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29146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Documents and Settings\user\My Documents\My Pictures\Picture1cc.jpg">
            <a:extLst>
              <a:ext uri="{FF2B5EF4-FFF2-40B4-BE49-F238E27FC236}">
                <a16:creationId xmlns:a16="http://schemas.microsoft.com/office/drawing/2014/main" id="{39130331-AA91-4DC4-8AF5-3D37FB0C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370" b="4402"/>
          <a:stretch>
            <a:fillRect/>
          </a:stretch>
        </p:blipFill>
        <p:spPr bwMode="auto">
          <a:xfrm>
            <a:off x="2209800" y="1371600"/>
            <a:ext cx="4953000" cy="330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99CA9C40-2377-4EEA-9AED-CCE50E53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1828800" cy="1477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motor function, motivation, aggression, smell and mood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073273-3535-43B1-BC59-F3561B5C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1905000" cy="2862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emotions, memory storage &amp; Linking conscious intellectual functions with the unconscious autonomic functions, 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7E2AA65-42E5-4341-9954-0C5DB758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800600"/>
            <a:ext cx="182880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smell, hearing, memory and abstract thought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4008D74-6BE6-4989-863B-AC291F6E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590800"/>
            <a:ext cx="205105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visual processing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0F21917-B6F2-4EC5-8D45-C96726A5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143000"/>
            <a:ext cx="1619250" cy="14779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reception and evaluation of sensory information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F25A3CD-22BB-48C0-BB50-34F2EB32B1E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913"/>
            <a:ext cx="9144000" cy="596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itchFamily="82" charset="0"/>
                <a:ea typeface="+mj-ea"/>
                <a:cs typeface="Times New Roman" pitchFamily="18" charset="0"/>
              </a:rPr>
              <a:t>Function of Lobes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9A12215-C87C-4A64-A67A-4EE042D230BA}"/>
              </a:ext>
            </a:extLst>
          </p:cNvPr>
          <p:cNvSpPr/>
          <p:nvPr/>
        </p:nvSpPr>
        <p:spPr>
          <a:xfrm>
            <a:off x="6629400" y="16764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0719C70-C25E-4EAF-9592-40C350D05DF2}"/>
              </a:ext>
            </a:extLst>
          </p:cNvPr>
          <p:cNvSpPr/>
          <p:nvPr/>
        </p:nvSpPr>
        <p:spPr>
          <a:xfrm>
            <a:off x="6934200" y="2819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8FBC34F4-69B5-4A22-940F-A596E8AF5A67}"/>
              </a:ext>
            </a:extLst>
          </p:cNvPr>
          <p:cNvSpPr/>
          <p:nvPr/>
        </p:nvSpPr>
        <p:spPr>
          <a:xfrm>
            <a:off x="5029200" y="4648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CE0DCCBF-F310-4A88-9EC0-4DDF80E4C1D7}"/>
              </a:ext>
            </a:extLst>
          </p:cNvPr>
          <p:cNvSpPr/>
          <p:nvPr/>
        </p:nvSpPr>
        <p:spPr>
          <a:xfrm>
            <a:off x="2057400" y="2209800"/>
            <a:ext cx="152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A4C48A86-4234-4E91-9CF1-55004FC91470}"/>
              </a:ext>
            </a:extLst>
          </p:cNvPr>
          <p:cNvSpPr/>
          <p:nvPr/>
        </p:nvSpPr>
        <p:spPr>
          <a:xfrm>
            <a:off x="2133600" y="3581400"/>
            <a:ext cx="228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>
            <a:extLst>
              <a:ext uri="{FF2B5EF4-FFF2-40B4-BE49-F238E27FC236}">
                <a16:creationId xmlns:a16="http://schemas.microsoft.com/office/drawing/2014/main" id="{977A1014-5542-464E-A99E-03E2FFB06D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28600"/>
            <a:ext cx="3233738" cy="21621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>
                <a:latin typeface="Aharoni" pitchFamily="2" charset="-79"/>
                <a:cs typeface="Aharoni" pitchFamily="2" charset="-79"/>
              </a:rPr>
              <a:t>Frontal lobe: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Precentral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gyrus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Superior &amp; inferior frontal sulci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divide the lobe into superior, middle &amp; inferior frontal gyri.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Line 8">
            <a:extLst>
              <a:ext uri="{FF2B5EF4-FFF2-40B4-BE49-F238E27FC236}">
                <a16:creationId xmlns:a16="http://schemas.microsoft.com/office/drawing/2014/main" id="{073E1D1F-9E99-4A39-A3D3-4B4BB25B2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124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1268" name="Line 9">
            <a:extLst>
              <a:ext uri="{FF2B5EF4-FFF2-40B4-BE49-F238E27FC236}">
                <a16:creationId xmlns:a16="http://schemas.microsoft.com/office/drawing/2014/main" id="{2C095E5A-4A8D-4C90-B3F4-C0898C19A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05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1269" name="Line 10">
            <a:extLst>
              <a:ext uri="{FF2B5EF4-FFF2-40B4-BE49-F238E27FC236}">
                <a16:creationId xmlns:a16="http://schemas.microsoft.com/office/drawing/2014/main" id="{52675DBD-787C-4A47-8F45-F40578515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86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1270" name="Line 12">
            <a:extLst>
              <a:ext uri="{FF2B5EF4-FFF2-40B4-BE49-F238E27FC236}">
                <a16:creationId xmlns:a16="http://schemas.microsoft.com/office/drawing/2014/main" id="{C6025320-2124-4A6A-BCDB-A2F00C2C2E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048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1271" name="Line 13">
            <a:extLst>
              <a:ext uri="{FF2B5EF4-FFF2-40B4-BE49-F238E27FC236}">
                <a16:creationId xmlns:a16="http://schemas.microsoft.com/office/drawing/2014/main" id="{C1AA0DC9-161C-46A1-881A-5617DE7BF3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3581400"/>
            <a:ext cx="3810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pic>
        <p:nvPicPr>
          <p:cNvPr id="11272" name="Picture 9" descr="f15-1ap-443_the_human_b_cb">
            <a:extLst>
              <a:ext uri="{FF2B5EF4-FFF2-40B4-BE49-F238E27FC236}">
                <a16:creationId xmlns:a16="http://schemas.microsoft.com/office/drawing/2014/main" id="{65A905C1-AE0E-4C10-BC01-9CC69DF5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10600"/>
          <a:stretch>
            <a:fillRect/>
          </a:stretch>
        </p:blipFill>
        <p:spPr bwMode="auto">
          <a:xfrm>
            <a:off x="2743200" y="2514600"/>
            <a:ext cx="48910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Freeform 20">
            <a:extLst>
              <a:ext uri="{FF2B5EF4-FFF2-40B4-BE49-F238E27FC236}">
                <a16:creationId xmlns:a16="http://schemas.microsoft.com/office/drawing/2014/main" id="{ACAB060C-001D-4BD8-AC46-81AE5600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52788"/>
            <a:ext cx="609600" cy="633412"/>
          </a:xfrm>
          <a:custGeom>
            <a:avLst/>
            <a:gdLst>
              <a:gd name="T0" fmla="*/ 0 w 663678"/>
              <a:gd name="T1" fmla="*/ 0 h 634180"/>
              <a:gd name="T2" fmla="*/ 57787 w 663678"/>
              <a:gd name="T3" fmla="*/ 14323 h 634180"/>
              <a:gd name="T4" fmla="*/ 115573 w 663678"/>
              <a:gd name="T5" fmla="*/ 57303 h 634180"/>
              <a:gd name="T6" fmla="*/ 138689 w 663678"/>
              <a:gd name="T7" fmla="*/ 71629 h 634180"/>
              <a:gd name="T8" fmla="*/ 156024 w 663678"/>
              <a:gd name="T9" fmla="*/ 100278 h 634180"/>
              <a:gd name="T10" fmla="*/ 190697 w 663678"/>
              <a:gd name="T11" fmla="*/ 128931 h 634180"/>
              <a:gd name="T12" fmla="*/ 202256 w 663678"/>
              <a:gd name="T13" fmla="*/ 229211 h 634180"/>
              <a:gd name="T14" fmla="*/ 213812 w 663678"/>
              <a:gd name="T15" fmla="*/ 272189 h 634180"/>
              <a:gd name="T16" fmla="*/ 219591 w 663678"/>
              <a:gd name="T17" fmla="*/ 386793 h 634180"/>
              <a:gd name="T18" fmla="*/ 231150 w 663678"/>
              <a:gd name="T19" fmla="*/ 472748 h 634180"/>
              <a:gd name="T20" fmla="*/ 236926 w 663678"/>
              <a:gd name="T21" fmla="*/ 558703 h 634180"/>
              <a:gd name="T22" fmla="*/ 254260 w 663678"/>
              <a:gd name="T23" fmla="*/ 587355 h 634180"/>
              <a:gd name="T24" fmla="*/ 260042 w 663678"/>
              <a:gd name="T25" fmla="*/ 616005 h 634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3678"/>
              <a:gd name="T40" fmla="*/ 0 h 634180"/>
              <a:gd name="T41" fmla="*/ 663678 w 663678"/>
              <a:gd name="T42" fmla="*/ 634180 h 634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3678" h="634180">
                <a:moveTo>
                  <a:pt x="0" y="0"/>
                </a:moveTo>
                <a:cubicBezTo>
                  <a:pt x="49161" y="4916"/>
                  <a:pt x="98574" y="7761"/>
                  <a:pt x="147484" y="14748"/>
                </a:cubicBezTo>
                <a:cubicBezTo>
                  <a:pt x="202108" y="22551"/>
                  <a:pt x="240220" y="45306"/>
                  <a:pt x="294968" y="58993"/>
                </a:cubicBezTo>
                <a:lnTo>
                  <a:pt x="353962" y="73742"/>
                </a:lnTo>
                <a:cubicBezTo>
                  <a:pt x="368710" y="83574"/>
                  <a:pt x="382010" y="96039"/>
                  <a:pt x="398207" y="103238"/>
                </a:cubicBezTo>
                <a:cubicBezTo>
                  <a:pt x="426619" y="115866"/>
                  <a:pt x="486697" y="132735"/>
                  <a:pt x="486697" y="132735"/>
                </a:cubicBezTo>
                <a:cubicBezTo>
                  <a:pt x="491424" y="151643"/>
                  <a:pt x="505613" y="214812"/>
                  <a:pt x="516194" y="235974"/>
                </a:cubicBezTo>
                <a:cubicBezTo>
                  <a:pt x="524121" y="251828"/>
                  <a:pt x="535859" y="265471"/>
                  <a:pt x="545691" y="280219"/>
                </a:cubicBezTo>
                <a:cubicBezTo>
                  <a:pt x="550607" y="319548"/>
                  <a:pt x="552134" y="359451"/>
                  <a:pt x="560439" y="398206"/>
                </a:cubicBezTo>
                <a:cubicBezTo>
                  <a:pt x="566954" y="428608"/>
                  <a:pt x="589936" y="486696"/>
                  <a:pt x="589936" y="486696"/>
                </a:cubicBezTo>
                <a:cubicBezTo>
                  <a:pt x="594852" y="516193"/>
                  <a:pt x="591311" y="548440"/>
                  <a:pt x="604684" y="575187"/>
                </a:cubicBezTo>
                <a:cubicBezTo>
                  <a:pt x="612611" y="591041"/>
                  <a:pt x="636395" y="592150"/>
                  <a:pt x="648929" y="604683"/>
                </a:cubicBezTo>
                <a:cubicBezTo>
                  <a:pt x="656702" y="612456"/>
                  <a:pt x="658762" y="624348"/>
                  <a:pt x="663678" y="634180"/>
                </a:cubicBezTo>
              </a:path>
            </a:pathLst>
          </a:cu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21519" name="TextBox 22">
            <a:extLst>
              <a:ext uri="{FF2B5EF4-FFF2-40B4-BE49-F238E27FC236}">
                <a16:creationId xmlns:a16="http://schemas.microsoft.com/office/drawing/2014/main" id="{5B3F45B1-B64D-4442-8AAD-0F15F945E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Superior , middle &amp; inferior frontal gyri</a:t>
            </a:r>
          </a:p>
        </p:txBody>
      </p:sp>
      <p:sp>
        <p:nvSpPr>
          <p:cNvPr id="21520" name="TextBox 24">
            <a:extLst>
              <a:ext uri="{FF2B5EF4-FFF2-40B4-BE49-F238E27FC236}">
                <a16:creationId xmlns:a16="http://schemas.microsoft.com/office/drawing/2014/main" id="{0C020856-1669-43D9-93D7-3D2FFF03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gyrus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Box 27">
            <a:extLst>
              <a:ext uri="{FF2B5EF4-FFF2-40B4-BE49-F238E27FC236}">
                <a16:creationId xmlns:a16="http://schemas.microsoft.com/office/drawing/2014/main" id="{C48E797C-D5B5-4BA5-9F26-A9F4B641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667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Superior parietal lobule</a:t>
            </a:r>
          </a:p>
        </p:txBody>
      </p:sp>
      <p:sp>
        <p:nvSpPr>
          <p:cNvPr id="11277" name="TextBox 28">
            <a:extLst>
              <a:ext uri="{FF2B5EF4-FFF2-40B4-BE49-F238E27FC236}">
                <a16:creationId xmlns:a16="http://schemas.microsoft.com/office/drawing/2014/main" id="{64A4FB48-DEA6-4A18-974A-0F2FC9FA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76600"/>
            <a:ext cx="1000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Inferior parietal lobule</a:t>
            </a:r>
          </a:p>
        </p:txBody>
      </p:sp>
      <p:sp>
        <p:nvSpPr>
          <p:cNvPr id="21523" name="TextBox 29">
            <a:extLst>
              <a:ext uri="{FF2B5EF4-FFF2-40B4-BE49-F238E27FC236}">
                <a16:creationId xmlns:a16="http://schemas.microsoft.com/office/drawing/2014/main" id="{5CFAA9FE-F303-41AB-AA96-0DF78223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0500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gyrus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79" name="Straight Arrow Connector 33">
            <a:extLst>
              <a:ext uri="{FF2B5EF4-FFF2-40B4-BE49-F238E27FC236}">
                <a16:creationId xmlns:a16="http://schemas.microsoft.com/office/drawing/2014/main" id="{198C6AEF-64B4-4582-9A49-0216F29527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33600" y="3048000"/>
            <a:ext cx="1295400" cy="12954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Straight Arrow Connector 34">
            <a:extLst>
              <a:ext uri="{FF2B5EF4-FFF2-40B4-BE49-F238E27FC236}">
                <a16:creationId xmlns:a16="http://schemas.microsoft.com/office/drawing/2014/main" id="{0B2FC8C4-6917-44CA-89F3-17407C4494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33600" y="3505200"/>
            <a:ext cx="1447800" cy="8382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Straight Arrow Connector 35">
            <a:extLst>
              <a:ext uri="{FF2B5EF4-FFF2-40B4-BE49-F238E27FC236}">
                <a16:creationId xmlns:a16="http://schemas.microsoft.com/office/drawing/2014/main" id="{CB8ABE41-6CA0-4BF9-BCDB-C128A25DC8D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33600" y="3886200"/>
            <a:ext cx="1828800" cy="4572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Straight Arrow Connector 36">
            <a:extLst>
              <a:ext uri="{FF2B5EF4-FFF2-40B4-BE49-F238E27FC236}">
                <a16:creationId xmlns:a16="http://schemas.microsoft.com/office/drawing/2014/main" id="{7CAD4E97-1D08-4210-B401-48B51D1526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8800" y="2514600"/>
            <a:ext cx="457200" cy="4572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TextBox 55">
            <a:extLst>
              <a:ext uri="{FF2B5EF4-FFF2-40B4-BE49-F238E27FC236}">
                <a16:creationId xmlns:a16="http://schemas.microsoft.com/office/drawing/2014/main" id="{A2A29AC6-3F5E-40EC-80E1-759571DE1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Intraparietal sulcus</a:t>
            </a:r>
          </a:p>
        </p:txBody>
      </p:sp>
      <p:cxnSp>
        <p:nvCxnSpPr>
          <p:cNvPr id="11284" name="Straight Arrow Connector 56">
            <a:extLst>
              <a:ext uri="{FF2B5EF4-FFF2-40B4-BE49-F238E27FC236}">
                <a16:creationId xmlns:a16="http://schemas.microsoft.com/office/drawing/2014/main" id="{21C8AA14-67F5-448C-80FC-7C9CDEF0AC45}"/>
              </a:ext>
            </a:extLst>
          </p:cNvPr>
          <p:cNvCxnSpPr>
            <a:cxnSpLocks noChangeShapeType="1"/>
            <a:stCxn id="11283" idx="1"/>
            <a:endCxn id="11273" idx="9"/>
          </p:cNvCxnSpPr>
          <p:nvPr/>
        </p:nvCxnSpPr>
        <p:spPr bwMode="auto">
          <a:xfrm flipH="1">
            <a:off x="6561138" y="3721100"/>
            <a:ext cx="830262" cy="9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5" name="TextBox 31">
            <a:extLst>
              <a:ext uri="{FF2B5EF4-FFF2-40B4-BE49-F238E27FC236}">
                <a16:creationId xmlns:a16="http://schemas.microsoft.com/office/drawing/2014/main" id="{5C40AB6D-FA87-4204-B64F-76869C49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66700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 b="1">
                <a:latin typeface="Calibri" panose="020F0502020204030204" pitchFamily="34" charset="0"/>
              </a:rPr>
              <a:t>sfs</a:t>
            </a:r>
          </a:p>
        </p:txBody>
      </p:sp>
      <p:sp>
        <p:nvSpPr>
          <p:cNvPr id="11286" name="TextBox 32">
            <a:extLst>
              <a:ext uri="{FF2B5EF4-FFF2-40B4-BE49-F238E27FC236}">
                <a16:creationId xmlns:a16="http://schemas.microsoft.com/office/drawing/2014/main" id="{B964B744-5E6A-4F40-946A-82F2BD1E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7180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 b="1">
                <a:latin typeface="Calibri" panose="020F0502020204030204" pitchFamily="34" charset="0"/>
              </a:rPr>
              <a:t>ifs</a:t>
            </a:r>
          </a:p>
        </p:txBody>
      </p:sp>
      <p:cxnSp>
        <p:nvCxnSpPr>
          <p:cNvPr id="11287" name="Straight Arrow Connector 36">
            <a:extLst>
              <a:ext uri="{FF2B5EF4-FFF2-40B4-BE49-F238E27FC236}">
                <a16:creationId xmlns:a16="http://schemas.microsoft.com/office/drawing/2014/main" id="{DEF08BA7-CCFA-4C98-BAF6-27E59D5D042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2362200"/>
            <a:ext cx="76200" cy="5334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E3232A28-89D8-4CFD-AAEA-B2816D5CBFD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228600"/>
            <a:ext cx="4419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>
                <a:latin typeface="Aharoni" pitchFamily="2" charset="-79"/>
                <a:cs typeface="Aharoni" pitchFamily="2" charset="-79"/>
              </a:rPr>
              <a:t>Parietal lobe: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Postcentral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gyrus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Intraparietal</a:t>
            </a: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sulcus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divide the lobe into superior &amp; inferior parietal lobules.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057E7F6-1901-466E-880C-0DACA3625AD7}"/>
              </a:ext>
            </a:extLst>
          </p:cNvPr>
          <p:cNvSpPr/>
          <p:nvPr/>
        </p:nvSpPr>
        <p:spPr>
          <a:xfrm>
            <a:off x="3479800" y="3254375"/>
            <a:ext cx="1258888" cy="587375"/>
          </a:xfrm>
          <a:custGeom>
            <a:avLst/>
            <a:gdLst>
              <a:gd name="connsiteX0" fmla="*/ 0 w 1258785"/>
              <a:gd name="connsiteY0" fmla="*/ 498764 h 587829"/>
              <a:gd name="connsiteX1" fmla="*/ 83127 w 1258785"/>
              <a:gd name="connsiteY1" fmla="*/ 558140 h 587829"/>
              <a:gd name="connsiteX2" fmla="*/ 201881 w 1258785"/>
              <a:gd name="connsiteY2" fmla="*/ 570016 h 587829"/>
              <a:gd name="connsiteX3" fmla="*/ 344385 w 1258785"/>
              <a:gd name="connsiteY3" fmla="*/ 451262 h 587829"/>
              <a:gd name="connsiteX4" fmla="*/ 427512 w 1258785"/>
              <a:gd name="connsiteY4" fmla="*/ 320634 h 587829"/>
              <a:gd name="connsiteX5" fmla="*/ 522514 w 1258785"/>
              <a:gd name="connsiteY5" fmla="*/ 225631 h 587829"/>
              <a:gd name="connsiteX6" fmla="*/ 522514 w 1258785"/>
              <a:gd name="connsiteY6" fmla="*/ 225631 h 587829"/>
              <a:gd name="connsiteX7" fmla="*/ 641268 w 1258785"/>
              <a:gd name="connsiteY7" fmla="*/ 130629 h 587829"/>
              <a:gd name="connsiteX8" fmla="*/ 748146 w 1258785"/>
              <a:gd name="connsiteY8" fmla="*/ 71252 h 587829"/>
              <a:gd name="connsiteX9" fmla="*/ 855024 w 1258785"/>
              <a:gd name="connsiteY9" fmla="*/ 83127 h 587829"/>
              <a:gd name="connsiteX10" fmla="*/ 950026 w 1258785"/>
              <a:gd name="connsiteY10" fmla="*/ 178130 h 587829"/>
              <a:gd name="connsiteX11" fmla="*/ 1009403 w 1258785"/>
              <a:gd name="connsiteY11" fmla="*/ 178130 h 587829"/>
              <a:gd name="connsiteX12" fmla="*/ 1092530 w 1258785"/>
              <a:gd name="connsiteY12" fmla="*/ 71252 h 587829"/>
              <a:gd name="connsiteX13" fmla="*/ 1151907 w 1258785"/>
              <a:gd name="connsiteY13" fmla="*/ 35626 h 587829"/>
              <a:gd name="connsiteX14" fmla="*/ 1258785 w 1258785"/>
              <a:gd name="connsiteY14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8785" h="587829">
                <a:moveTo>
                  <a:pt x="0" y="498764"/>
                </a:moveTo>
                <a:cubicBezTo>
                  <a:pt x="24740" y="522514"/>
                  <a:pt x="49480" y="546265"/>
                  <a:pt x="83127" y="558140"/>
                </a:cubicBezTo>
                <a:cubicBezTo>
                  <a:pt x="116774" y="570015"/>
                  <a:pt x="158338" y="587829"/>
                  <a:pt x="201881" y="570016"/>
                </a:cubicBezTo>
                <a:cubicBezTo>
                  <a:pt x="245424" y="552203"/>
                  <a:pt x="306780" y="492826"/>
                  <a:pt x="344385" y="451262"/>
                </a:cubicBezTo>
                <a:cubicBezTo>
                  <a:pt x="381990" y="409698"/>
                  <a:pt x="397824" y="358239"/>
                  <a:pt x="427512" y="320634"/>
                </a:cubicBezTo>
                <a:cubicBezTo>
                  <a:pt x="457200" y="283029"/>
                  <a:pt x="522514" y="225631"/>
                  <a:pt x="522514" y="225631"/>
                </a:cubicBezTo>
                <a:lnTo>
                  <a:pt x="522514" y="225631"/>
                </a:lnTo>
                <a:cubicBezTo>
                  <a:pt x="542306" y="209797"/>
                  <a:pt x="603663" y="156359"/>
                  <a:pt x="641268" y="130629"/>
                </a:cubicBezTo>
                <a:cubicBezTo>
                  <a:pt x="678873" y="104899"/>
                  <a:pt x="712520" y="79169"/>
                  <a:pt x="748146" y="71252"/>
                </a:cubicBezTo>
                <a:cubicBezTo>
                  <a:pt x="783772" y="63335"/>
                  <a:pt x="821377" y="65314"/>
                  <a:pt x="855024" y="83127"/>
                </a:cubicBezTo>
                <a:cubicBezTo>
                  <a:pt x="888671" y="100940"/>
                  <a:pt x="924296" y="162296"/>
                  <a:pt x="950026" y="178130"/>
                </a:cubicBezTo>
                <a:cubicBezTo>
                  <a:pt x="975756" y="193964"/>
                  <a:pt x="985653" y="195943"/>
                  <a:pt x="1009403" y="178130"/>
                </a:cubicBezTo>
                <a:cubicBezTo>
                  <a:pt x="1033153" y="160317"/>
                  <a:pt x="1068779" y="95003"/>
                  <a:pt x="1092530" y="71252"/>
                </a:cubicBezTo>
                <a:cubicBezTo>
                  <a:pt x="1116281" y="47501"/>
                  <a:pt x="1124198" y="47501"/>
                  <a:pt x="1151907" y="35626"/>
                </a:cubicBezTo>
                <a:cubicBezTo>
                  <a:pt x="1179616" y="23751"/>
                  <a:pt x="1258785" y="0"/>
                  <a:pt x="1258785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E80BED8-0016-4E39-998F-A11A3BD046DC}"/>
              </a:ext>
            </a:extLst>
          </p:cNvPr>
          <p:cNvSpPr/>
          <p:nvPr/>
        </p:nvSpPr>
        <p:spPr>
          <a:xfrm>
            <a:off x="3371850" y="2857500"/>
            <a:ext cx="844550" cy="503238"/>
          </a:xfrm>
          <a:custGeom>
            <a:avLst/>
            <a:gdLst>
              <a:gd name="connsiteX0" fmla="*/ 0 w 843148"/>
              <a:gd name="connsiteY0" fmla="*/ 502722 h 502722"/>
              <a:gd name="connsiteX1" fmla="*/ 35626 w 843148"/>
              <a:gd name="connsiteY1" fmla="*/ 407719 h 502722"/>
              <a:gd name="connsiteX2" fmla="*/ 95003 w 843148"/>
              <a:gd name="connsiteY2" fmla="*/ 324592 h 502722"/>
              <a:gd name="connsiteX3" fmla="*/ 166255 w 843148"/>
              <a:gd name="connsiteY3" fmla="*/ 288966 h 502722"/>
              <a:gd name="connsiteX4" fmla="*/ 308759 w 843148"/>
              <a:gd name="connsiteY4" fmla="*/ 265215 h 502722"/>
              <a:gd name="connsiteX5" fmla="*/ 415637 w 843148"/>
              <a:gd name="connsiteY5" fmla="*/ 229589 h 502722"/>
              <a:gd name="connsiteX6" fmla="*/ 534390 w 843148"/>
              <a:gd name="connsiteY6" fmla="*/ 217714 h 502722"/>
              <a:gd name="connsiteX7" fmla="*/ 570016 w 843148"/>
              <a:gd name="connsiteY7" fmla="*/ 122711 h 502722"/>
              <a:gd name="connsiteX8" fmla="*/ 676894 w 843148"/>
              <a:gd name="connsiteY8" fmla="*/ 15834 h 502722"/>
              <a:gd name="connsiteX9" fmla="*/ 843148 w 843148"/>
              <a:gd name="connsiteY9" fmla="*/ 27709 h 50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148" h="502722">
                <a:moveTo>
                  <a:pt x="0" y="502722"/>
                </a:moveTo>
                <a:cubicBezTo>
                  <a:pt x="9896" y="470064"/>
                  <a:pt x="19792" y="437407"/>
                  <a:pt x="35626" y="407719"/>
                </a:cubicBezTo>
                <a:cubicBezTo>
                  <a:pt x="51460" y="378031"/>
                  <a:pt x="73232" y="344384"/>
                  <a:pt x="95003" y="324592"/>
                </a:cubicBezTo>
                <a:cubicBezTo>
                  <a:pt x="116774" y="304800"/>
                  <a:pt x="130629" y="298862"/>
                  <a:pt x="166255" y="288966"/>
                </a:cubicBezTo>
                <a:cubicBezTo>
                  <a:pt x="201881" y="279070"/>
                  <a:pt x="267195" y="275111"/>
                  <a:pt x="308759" y="265215"/>
                </a:cubicBezTo>
                <a:cubicBezTo>
                  <a:pt x="350323" y="255319"/>
                  <a:pt x="378032" y="237506"/>
                  <a:pt x="415637" y="229589"/>
                </a:cubicBezTo>
                <a:cubicBezTo>
                  <a:pt x="453242" y="221672"/>
                  <a:pt x="508660" y="235527"/>
                  <a:pt x="534390" y="217714"/>
                </a:cubicBezTo>
                <a:cubicBezTo>
                  <a:pt x="560120" y="199901"/>
                  <a:pt x="546265" y="156358"/>
                  <a:pt x="570016" y="122711"/>
                </a:cubicBezTo>
                <a:cubicBezTo>
                  <a:pt x="593767" y="89064"/>
                  <a:pt x="631372" y="31668"/>
                  <a:pt x="676894" y="15834"/>
                </a:cubicBezTo>
                <a:cubicBezTo>
                  <a:pt x="722416" y="0"/>
                  <a:pt x="782782" y="13854"/>
                  <a:pt x="843148" y="27709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B496D1F-EFF4-4768-A2CA-D74036E8F514}"/>
              </a:ext>
            </a:extLst>
          </p:cNvPr>
          <p:cNvSpPr/>
          <p:nvPr/>
        </p:nvSpPr>
        <p:spPr>
          <a:xfrm>
            <a:off x="4876800" y="2671763"/>
            <a:ext cx="692150" cy="1223962"/>
          </a:xfrm>
          <a:custGeom>
            <a:avLst/>
            <a:gdLst>
              <a:gd name="connsiteX0" fmla="*/ 3958 w 692727"/>
              <a:gd name="connsiteY0" fmla="*/ 1223158 h 1223158"/>
              <a:gd name="connsiteX1" fmla="*/ 3958 w 692727"/>
              <a:gd name="connsiteY1" fmla="*/ 1116281 h 1223158"/>
              <a:gd name="connsiteX2" fmla="*/ 15834 w 692727"/>
              <a:gd name="connsiteY2" fmla="*/ 997527 h 1223158"/>
              <a:gd name="connsiteX3" fmla="*/ 98961 w 692727"/>
              <a:gd name="connsiteY3" fmla="*/ 902525 h 1223158"/>
              <a:gd name="connsiteX4" fmla="*/ 110836 w 692727"/>
              <a:gd name="connsiteY4" fmla="*/ 831273 h 1223158"/>
              <a:gd name="connsiteX5" fmla="*/ 182088 w 692727"/>
              <a:gd name="connsiteY5" fmla="*/ 724395 h 1223158"/>
              <a:gd name="connsiteX6" fmla="*/ 300842 w 692727"/>
              <a:gd name="connsiteY6" fmla="*/ 641268 h 1223158"/>
              <a:gd name="connsiteX7" fmla="*/ 383969 w 692727"/>
              <a:gd name="connsiteY7" fmla="*/ 546265 h 1223158"/>
              <a:gd name="connsiteX8" fmla="*/ 360218 w 692727"/>
              <a:gd name="connsiteY8" fmla="*/ 403761 h 1223158"/>
              <a:gd name="connsiteX9" fmla="*/ 324592 w 692727"/>
              <a:gd name="connsiteY9" fmla="*/ 380010 h 1223158"/>
              <a:gd name="connsiteX10" fmla="*/ 395844 w 692727"/>
              <a:gd name="connsiteY10" fmla="*/ 225631 h 1223158"/>
              <a:gd name="connsiteX11" fmla="*/ 657101 w 692727"/>
              <a:gd name="connsiteY11" fmla="*/ 130629 h 1223158"/>
              <a:gd name="connsiteX12" fmla="*/ 609600 w 692727"/>
              <a:gd name="connsiteY12" fmla="*/ 47501 h 1223158"/>
              <a:gd name="connsiteX13" fmla="*/ 633351 w 692727"/>
              <a:gd name="connsiteY13" fmla="*/ 0 h 122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2727" h="1223158">
                <a:moveTo>
                  <a:pt x="3958" y="1223158"/>
                </a:moveTo>
                <a:cubicBezTo>
                  <a:pt x="3958" y="1188522"/>
                  <a:pt x="1979" y="1153886"/>
                  <a:pt x="3958" y="1116281"/>
                </a:cubicBezTo>
                <a:cubicBezTo>
                  <a:pt x="5937" y="1078676"/>
                  <a:pt x="0" y="1033153"/>
                  <a:pt x="15834" y="997527"/>
                </a:cubicBezTo>
                <a:cubicBezTo>
                  <a:pt x="31668" y="961901"/>
                  <a:pt x="83127" y="930234"/>
                  <a:pt x="98961" y="902525"/>
                </a:cubicBezTo>
                <a:cubicBezTo>
                  <a:pt x="114795" y="874816"/>
                  <a:pt x="96982" y="860961"/>
                  <a:pt x="110836" y="831273"/>
                </a:cubicBezTo>
                <a:cubicBezTo>
                  <a:pt x="124690" y="801585"/>
                  <a:pt x="150420" y="756062"/>
                  <a:pt x="182088" y="724395"/>
                </a:cubicBezTo>
                <a:cubicBezTo>
                  <a:pt x="213756" y="692728"/>
                  <a:pt x="267195" y="670956"/>
                  <a:pt x="300842" y="641268"/>
                </a:cubicBezTo>
                <a:cubicBezTo>
                  <a:pt x="334489" y="611580"/>
                  <a:pt x="374073" y="585849"/>
                  <a:pt x="383969" y="546265"/>
                </a:cubicBezTo>
                <a:cubicBezTo>
                  <a:pt x="393865" y="506681"/>
                  <a:pt x="370114" y="431470"/>
                  <a:pt x="360218" y="403761"/>
                </a:cubicBezTo>
                <a:cubicBezTo>
                  <a:pt x="350322" y="376052"/>
                  <a:pt x="318654" y="409698"/>
                  <a:pt x="324592" y="380010"/>
                </a:cubicBezTo>
                <a:cubicBezTo>
                  <a:pt x="330530" y="350322"/>
                  <a:pt x="340426" y="267194"/>
                  <a:pt x="395844" y="225631"/>
                </a:cubicBezTo>
                <a:cubicBezTo>
                  <a:pt x="451262" y="184068"/>
                  <a:pt x="621475" y="160317"/>
                  <a:pt x="657101" y="130629"/>
                </a:cubicBezTo>
                <a:cubicBezTo>
                  <a:pt x="692727" y="100941"/>
                  <a:pt x="613558" y="69272"/>
                  <a:pt x="609600" y="47501"/>
                </a:cubicBezTo>
                <a:cubicBezTo>
                  <a:pt x="605642" y="25730"/>
                  <a:pt x="629393" y="0"/>
                  <a:pt x="633351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59B6E-3B9A-4B49-9D97-F277BB7BE955}"/>
              </a:ext>
            </a:extLst>
          </p:cNvPr>
          <p:cNvSpPr txBox="1"/>
          <p:nvPr/>
        </p:nvSpPr>
        <p:spPr>
          <a:xfrm>
            <a:off x="533400" y="5181600"/>
            <a:ext cx="3581400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2800" b="1" dirty="0"/>
              <a:t>MAIN GYRI IN SUPEROLATERAL SURFACE</a:t>
            </a:r>
            <a:endParaRPr lang="ar-SA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C:\Documents and Settings\user\Desktop\insula.jpg">
            <a:extLst>
              <a:ext uri="{FF2B5EF4-FFF2-40B4-BE49-F238E27FC236}">
                <a16:creationId xmlns:a16="http://schemas.microsoft.com/office/drawing/2014/main" id="{11F487F8-3E50-4D4F-8082-E41310F3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3635" r="50977" b="6023"/>
          <a:stretch>
            <a:fillRect/>
          </a:stretch>
        </p:blipFill>
        <p:spPr bwMode="auto">
          <a:xfrm>
            <a:off x="4214813" y="4000500"/>
            <a:ext cx="3429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5A9A98D6-4D5F-4F2A-9D20-2226417189E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3714750" cy="5410200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ar-SA" sz="2400" b="1" u="sng">
                <a:latin typeface="Aharoni" panose="02010803020104030203" pitchFamily="2" charset="-79"/>
                <a:cs typeface="Aharoni" panose="02010803020104030203" pitchFamily="2" charset="-79"/>
              </a:rPr>
              <a:t>Temporal lobe: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4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Superior &amp; inferior temporal sulci</a:t>
            </a:r>
            <a:r>
              <a:rPr lang="en-US" altLang="ar-SA" sz="2400">
                <a:latin typeface="Aharoni" panose="02010803020104030203" pitchFamily="2" charset="-79"/>
                <a:cs typeface="Aharoni" panose="02010803020104030203" pitchFamily="2" charset="-79"/>
              </a:rPr>
              <a:t> giving rise to superior, middle &amp; inferior temporal gyri.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400" b="1" u="sng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Insula</a:t>
            </a:r>
            <a:r>
              <a:rPr lang="en-US" altLang="ar-SA" sz="2400">
                <a:latin typeface="Aharoni" panose="02010803020104030203" pitchFamily="2" charset="-79"/>
                <a:cs typeface="Aharoni" panose="02010803020104030203" pitchFamily="2" charset="-79"/>
              </a:rPr>
              <a:t>: the gyrus in the depth of lateral sulcus, covered by parts of frontal, parietal &amp; temporal lobes called the </a:t>
            </a:r>
            <a:r>
              <a:rPr lang="en-US" altLang="ar-SA" sz="240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opercula</a:t>
            </a:r>
            <a:r>
              <a:rPr lang="en-US" altLang="ar-SA" sz="2400">
                <a:latin typeface="Aharoni" panose="02010803020104030203" pitchFamily="2" charset="-79"/>
                <a:cs typeface="Aharoni" panose="02010803020104030203" pitchFamily="2" charset="-79"/>
              </a:rPr>
              <a:t> (removed in lower picture.).  </a:t>
            </a:r>
          </a:p>
        </p:txBody>
      </p:sp>
      <p:pic>
        <p:nvPicPr>
          <p:cNvPr id="12292" name="Picture 9" descr="f15-1ap-443_the_human_b_cb">
            <a:extLst>
              <a:ext uri="{FF2B5EF4-FFF2-40B4-BE49-F238E27FC236}">
                <a16:creationId xmlns:a16="http://schemas.microsoft.com/office/drawing/2014/main" id="{6D5C398B-E747-41BF-8F1E-582D1880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10600"/>
          <a:stretch>
            <a:fillRect/>
          </a:stretch>
        </p:blipFill>
        <p:spPr bwMode="auto">
          <a:xfrm>
            <a:off x="4071938" y="642938"/>
            <a:ext cx="431006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3" name="Straight Arrow Connector 12">
            <a:extLst>
              <a:ext uri="{FF2B5EF4-FFF2-40B4-BE49-F238E27FC236}">
                <a16:creationId xmlns:a16="http://schemas.microsoft.com/office/drawing/2014/main" id="{146298A4-E3F6-48B3-8F31-A0CFFF1453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16463" y="2286000"/>
            <a:ext cx="693737" cy="9985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TextBox 14">
            <a:extLst>
              <a:ext uri="{FF2B5EF4-FFF2-40B4-BE49-F238E27FC236}">
                <a16:creationId xmlns:a16="http://schemas.microsoft.com/office/drawing/2014/main" id="{F45FE292-9A86-406A-8F76-7CB86A27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0"/>
            <a:ext cx="2571750" cy="101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Superior, middle &amp; inferior temporal gyri</a:t>
            </a:r>
          </a:p>
        </p:txBody>
      </p:sp>
      <p:cxnSp>
        <p:nvCxnSpPr>
          <p:cNvPr id="12295" name="Straight Arrow Connector 16">
            <a:extLst>
              <a:ext uri="{FF2B5EF4-FFF2-40B4-BE49-F238E27FC236}">
                <a16:creationId xmlns:a16="http://schemas.microsoft.com/office/drawing/2014/main" id="{8CD5367C-C91F-49F5-887D-BE71DD187D1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443663" y="765175"/>
            <a:ext cx="1500187" cy="1428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29">
            <a:extLst>
              <a:ext uri="{FF2B5EF4-FFF2-40B4-BE49-F238E27FC236}">
                <a16:creationId xmlns:a16="http://schemas.microsoft.com/office/drawing/2014/main" id="{EEA64B5C-81F0-45F9-B9B5-5B03F3C2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214688"/>
            <a:ext cx="928688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insula</a:t>
            </a:r>
          </a:p>
        </p:txBody>
      </p:sp>
      <p:sp>
        <p:nvSpPr>
          <p:cNvPr id="12297" name="Line 16">
            <a:extLst>
              <a:ext uri="{FF2B5EF4-FFF2-40B4-BE49-F238E27FC236}">
                <a16:creationId xmlns:a16="http://schemas.microsoft.com/office/drawing/2014/main" id="{448ABB51-0C77-43EE-8F7A-16A511667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3" y="3643313"/>
            <a:ext cx="1500187" cy="1357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2298" name="TextBox 20">
            <a:extLst>
              <a:ext uri="{FF2B5EF4-FFF2-40B4-BE49-F238E27FC236}">
                <a16:creationId xmlns:a16="http://schemas.microsoft.com/office/drawing/2014/main" id="{ADBE8BF4-57D1-4441-A646-CADDCE69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357438"/>
            <a:ext cx="571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 b="1">
                <a:solidFill>
                  <a:srgbClr val="0000FF"/>
                </a:solidFill>
                <a:latin typeface="Calibri" panose="020F0502020204030204" pitchFamily="34" charset="0"/>
              </a:rPr>
              <a:t>sts</a:t>
            </a:r>
          </a:p>
        </p:txBody>
      </p:sp>
      <p:sp>
        <p:nvSpPr>
          <p:cNvPr id="12299" name="TextBox 21">
            <a:extLst>
              <a:ext uri="{FF2B5EF4-FFF2-40B4-BE49-F238E27FC236}">
                <a16:creationId xmlns:a16="http://schemas.microsoft.com/office/drawing/2014/main" id="{FB370CF0-720F-4D3B-B51F-5394018C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643188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000" b="1">
                <a:solidFill>
                  <a:srgbClr val="0000FF"/>
                </a:solidFill>
                <a:latin typeface="Calibri" panose="020F0502020204030204" pitchFamily="34" charset="0"/>
              </a:rPr>
              <a:t>its</a:t>
            </a:r>
          </a:p>
        </p:txBody>
      </p:sp>
      <p:sp>
        <p:nvSpPr>
          <p:cNvPr id="12300" name="Oval 22">
            <a:extLst>
              <a:ext uri="{FF2B5EF4-FFF2-40B4-BE49-F238E27FC236}">
                <a16:creationId xmlns:a16="http://schemas.microsoft.com/office/drawing/2014/main" id="{7FFE83C0-4B3F-4EBB-B0CE-4C08443B44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43563" y="4572000"/>
            <a:ext cx="1428750" cy="785813"/>
          </a:xfrm>
          <a:prstGeom prst="ellipse">
            <a:avLst/>
          </a:prstGeom>
          <a:noFill/>
          <a:ln w="5715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FB1B87A-AFC4-4B19-B327-B6FE42888FAA}"/>
              </a:ext>
            </a:extLst>
          </p:cNvPr>
          <p:cNvSpPr/>
          <p:nvPr/>
        </p:nvSpPr>
        <p:spPr>
          <a:xfrm>
            <a:off x="5854700" y="2101850"/>
            <a:ext cx="1317625" cy="522288"/>
          </a:xfrm>
          <a:custGeom>
            <a:avLst/>
            <a:gdLst>
              <a:gd name="connsiteX0" fmla="*/ 0 w 1318161"/>
              <a:gd name="connsiteY0" fmla="*/ 522515 h 522515"/>
              <a:gd name="connsiteX1" fmla="*/ 142504 w 1318161"/>
              <a:gd name="connsiteY1" fmla="*/ 463138 h 522515"/>
              <a:gd name="connsiteX2" fmla="*/ 273133 w 1318161"/>
              <a:gd name="connsiteY2" fmla="*/ 403762 h 522515"/>
              <a:gd name="connsiteX3" fmla="*/ 463138 w 1318161"/>
              <a:gd name="connsiteY3" fmla="*/ 368136 h 522515"/>
              <a:gd name="connsiteX4" fmla="*/ 558140 w 1318161"/>
              <a:gd name="connsiteY4" fmla="*/ 332510 h 522515"/>
              <a:gd name="connsiteX5" fmla="*/ 593766 w 1318161"/>
              <a:gd name="connsiteY5" fmla="*/ 225632 h 522515"/>
              <a:gd name="connsiteX6" fmla="*/ 700644 w 1318161"/>
              <a:gd name="connsiteY6" fmla="*/ 249382 h 522515"/>
              <a:gd name="connsiteX7" fmla="*/ 819397 w 1318161"/>
              <a:gd name="connsiteY7" fmla="*/ 225632 h 522515"/>
              <a:gd name="connsiteX8" fmla="*/ 902525 w 1318161"/>
              <a:gd name="connsiteY8" fmla="*/ 190006 h 522515"/>
              <a:gd name="connsiteX9" fmla="*/ 1068779 w 1318161"/>
              <a:gd name="connsiteY9" fmla="*/ 106878 h 522515"/>
              <a:gd name="connsiteX10" fmla="*/ 1163782 w 1318161"/>
              <a:gd name="connsiteY10" fmla="*/ 23751 h 522515"/>
              <a:gd name="connsiteX11" fmla="*/ 1318161 w 1318161"/>
              <a:gd name="connsiteY11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1" h="522515">
                <a:moveTo>
                  <a:pt x="0" y="522515"/>
                </a:moveTo>
                <a:lnTo>
                  <a:pt x="142504" y="463138"/>
                </a:lnTo>
                <a:cubicBezTo>
                  <a:pt x="188026" y="443346"/>
                  <a:pt x="219694" y="419596"/>
                  <a:pt x="273133" y="403762"/>
                </a:cubicBezTo>
                <a:cubicBezTo>
                  <a:pt x="326572" y="387928"/>
                  <a:pt x="415637" y="380011"/>
                  <a:pt x="463138" y="368136"/>
                </a:cubicBezTo>
                <a:cubicBezTo>
                  <a:pt x="510639" y="356261"/>
                  <a:pt x="536369" y="356261"/>
                  <a:pt x="558140" y="332510"/>
                </a:cubicBezTo>
                <a:cubicBezTo>
                  <a:pt x="579911" y="308759"/>
                  <a:pt x="570015" y="239487"/>
                  <a:pt x="593766" y="225632"/>
                </a:cubicBezTo>
                <a:cubicBezTo>
                  <a:pt x="617517" y="211777"/>
                  <a:pt x="663039" y="249382"/>
                  <a:pt x="700644" y="249382"/>
                </a:cubicBezTo>
                <a:cubicBezTo>
                  <a:pt x="738249" y="249382"/>
                  <a:pt x="785750" y="235528"/>
                  <a:pt x="819397" y="225632"/>
                </a:cubicBezTo>
                <a:cubicBezTo>
                  <a:pt x="853044" y="215736"/>
                  <a:pt x="860961" y="209798"/>
                  <a:pt x="902525" y="190006"/>
                </a:cubicBezTo>
                <a:cubicBezTo>
                  <a:pt x="944089" y="170214"/>
                  <a:pt x="1025236" y="134587"/>
                  <a:pt x="1068779" y="106878"/>
                </a:cubicBezTo>
                <a:cubicBezTo>
                  <a:pt x="1112322" y="79169"/>
                  <a:pt x="1122218" y="41564"/>
                  <a:pt x="1163782" y="23751"/>
                </a:cubicBezTo>
                <a:cubicBezTo>
                  <a:pt x="1205346" y="5938"/>
                  <a:pt x="1261753" y="2969"/>
                  <a:pt x="1318161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7CED9E2-A056-45DB-8CC1-E915C8AF5F87}"/>
              </a:ext>
            </a:extLst>
          </p:cNvPr>
          <p:cNvSpPr/>
          <p:nvPr/>
        </p:nvSpPr>
        <p:spPr>
          <a:xfrm>
            <a:off x="5902325" y="2727325"/>
            <a:ext cx="1282700" cy="239713"/>
          </a:xfrm>
          <a:custGeom>
            <a:avLst/>
            <a:gdLst>
              <a:gd name="connsiteX0" fmla="*/ 0 w 1282535"/>
              <a:gd name="connsiteY0" fmla="*/ 146463 h 239486"/>
              <a:gd name="connsiteX1" fmla="*/ 83128 w 1282535"/>
              <a:gd name="connsiteY1" fmla="*/ 98961 h 239486"/>
              <a:gd name="connsiteX2" fmla="*/ 142504 w 1282535"/>
              <a:gd name="connsiteY2" fmla="*/ 75211 h 239486"/>
              <a:gd name="connsiteX3" fmla="*/ 249382 w 1282535"/>
              <a:gd name="connsiteY3" fmla="*/ 134587 h 239486"/>
              <a:gd name="connsiteX4" fmla="*/ 415637 w 1282535"/>
              <a:gd name="connsiteY4" fmla="*/ 146463 h 239486"/>
              <a:gd name="connsiteX5" fmla="*/ 546265 w 1282535"/>
              <a:gd name="connsiteY5" fmla="*/ 229590 h 239486"/>
              <a:gd name="connsiteX6" fmla="*/ 724395 w 1282535"/>
              <a:gd name="connsiteY6" fmla="*/ 205839 h 239486"/>
              <a:gd name="connsiteX7" fmla="*/ 819398 w 1282535"/>
              <a:gd name="connsiteY7" fmla="*/ 27709 h 239486"/>
              <a:gd name="connsiteX8" fmla="*/ 926276 w 1282535"/>
              <a:gd name="connsiteY8" fmla="*/ 39585 h 239486"/>
              <a:gd name="connsiteX9" fmla="*/ 1009403 w 1282535"/>
              <a:gd name="connsiteY9" fmla="*/ 39585 h 239486"/>
              <a:gd name="connsiteX10" fmla="*/ 1151907 w 1282535"/>
              <a:gd name="connsiteY10" fmla="*/ 63335 h 239486"/>
              <a:gd name="connsiteX11" fmla="*/ 1282535 w 1282535"/>
              <a:gd name="connsiteY11" fmla="*/ 5146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535" h="239486">
                <a:moveTo>
                  <a:pt x="0" y="146463"/>
                </a:moveTo>
                <a:cubicBezTo>
                  <a:pt x="29688" y="128649"/>
                  <a:pt x="59377" y="110836"/>
                  <a:pt x="83128" y="98961"/>
                </a:cubicBezTo>
                <a:cubicBezTo>
                  <a:pt x="106879" y="87086"/>
                  <a:pt x="114795" y="69273"/>
                  <a:pt x="142504" y="75211"/>
                </a:cubicBezTo>
                <a:cubicBezTo>
                  <a:pt x="170213" y="81149"/>
                  <a:pt x="203860" y="122712"/>
                  <a:pt x="249382" y="134587"/>
                </a:cubicBezTo>
                <a:cubicBezTo>
                  <a:pt x="294904" y="146462"/>
                  <a:pt x="366157" y="130629"/>
                  <a:pt x="415637" y="146463"/>
                </a:cubicBezTo>
                <a:cubicBezTo>
                  <a:pt x="465118" y="162297"/>
                  <a:pt x="494805" y="219694"/>
                  <a:pt x="546265" y="229590"/>
                </a:cubicBezTo>
                <a:cubicBezTo>
                  <a:pt x="597725" y="239486"/>
                  <a:pt x="678873" y="239486"/>
                  <a:pt x="724395" y="205839"/>
                </a:cubicBezTo>
                <a:cubicBezTo>
                  <a:pt x="769917" y="172192"/>
                  <a:pt x="785751" y="55418"/>
                  <a:pt x="819398" y="27709"/>
                </a:cubicBezTo>
                <a:cubicBezTo>
                  <a:pt x="853045" y="0"/>
                  <a:pt x="894609" y="37606"/>
                  <a:pt x="926276" y="39585"/>
                </a:cubicBezTo>
                <a:cubicBezTo>
                  <a:pt x="957943" y="41564"/>
                  <a:pt x="971798" y="35627"/>
                  <a:pt x="1009403" y="39585"/>
                </a:cubicBezTo>
                <a:cubicBezTo>
                  <a:pt x="1047008" y="43543"/>
                  <a:pt x="1106385" y="61356"/>
                  <a:pt x="1151907" y="63335"/>
                </a:cubicBezTo>
                <a:cubicBezTo>
                  <a:pt x="1197429" y="65314"/>
                  <a:pt x="1239982" y="58387"/>
                  <a:pt x="1282535" y="5146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303" name="Straight Arrow Connector 17">
            <a:extLst>
              <a:ext uri="{FF2B5EF4-FFF2-40B4-BE49-F238E27FC236}">
                <a16:creationId xmlns:a16="http://schemas.microsoft.com/office/drawing/2014/main" id="{35FD820C-4037-489C-A335-8E84AA4A5D7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93657" y="964406"/>
            <a:ext cx="1714500" cy="13573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Arrow Connector 18">
            <a:extLst>
              <a:ext uri="{FF2B5EF4-FFF2-40B4-BE49-F238E27FC236}">
                <a16:creationId xmlns:a16="http://schemas.microsoft.com/office/drawing/2014/main" id="{9B8A6BC3-37E6-4A21-A1FD-05380B373AD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86500" y="1285876"/>
            <a:ext cx="2143125" cy="1143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1019</Words>
  <Application>Microsoft Office PowerPoint</Application>
  <PresentationFormat>عرض على الشاشة (4:3)</PresentationFormat>
  <Paragraphs>119</Paragraphs>
  <Slides>20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Arial</vt:lpstr>
      <vt:lpstr>Calibri</vt:lpstr>
      <vt:lpstr>Showcard Gothic</vt:lpstr>
      <vt:lpstr>Times New Roman</vt:lpstr>
      <vt:lpstr>Wingdings</vt:lpstr>
      <vt:lpstr>Aharoni</vt:lpstr>
      <vt:lpstr>Bauhaus 93</vt:lpstr>
      <vt:lpstr>Arial Unicode MS</vt:lpstr>
      <vt:lpstr>Office Theme</vt:lpstr>
      <vt:lpstr>Photo Editor Photo</vt:lpstr>
      <vt:lpstr>CEREBRUM</vt:lpstr>
      <vt:lpstr>Objectives</vt:lpstr>
      <vt:lpstr>Cerebrum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Medial Surface</vt:lpstr>
      <vt:lpstr>عرض تقديمي في PowerPoint</vt:lpstr>
      <vt:lpstr>Functional Areas  of the   Cerebral Cortex</vt:lpstr>
      <vt:lpstr>Frontal Lobe</vt:lpstr>
      <vt:lpstr>Parietal lobe</vt:lpstr>
      <vt:lpstr>Temporal Lobe</vt:lpstr>
      <vt:lpstr>عرض تقديمي في PowerPoint</vt:lpstr>
      <vt:lpstr>Language AreaS</vt:lpstr>
      <vt:lpstr>عرض تقديمي في PowerPoint</vt:lpstr>
      <vt:lpstr>White Matter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</dc:title>
  <dc:creator>Dr. Zeenat Zaidi</dc:creator>
  <cp:lastModifiedBy>ftomy naje</cp:lastModifiedBy>
  <cp:revision>60</cp:revision>
  <dcterms:created xsi:type="dcterms:W3CDTF">2011-10-02T08:40:43Z</dcterms:created>
  <dcterms:modified xsi:type="dcterms:W3CDTF">2018-09-30T22:33:32Z</dcterms:modified>
</cp:coreProperties>
</file>