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379" r:id="rId2"/>
    <p:sldId id="370" r:id="rId3"/>
    <p:sldId id="343" r:id="rId4"/>
    <p:sldId id="344" r:id="rId5"/>
    <p:sldId id="258" r:id="rId6"/>
    <p:sldId id="347" r:id="rId7"/>
    <p:sldId id="373" r:id="rId8"/>
    <p:sldId id="374" r:id="rId9"/>
    <p:sldId id="386" r:id="rId10"/>
    <p:sldId id="387" r:id="rId11"/>
    <p:sldId id="388" r:id="rId12"/>
    <p:sldId id="392" r:id="rId13"/>
    <p:sldId id="396" r:id="rId14"/>
    <p:sldId id="353" r:id="rId15"/>
    <p:sldId id="354" r:id="rId16"/>
    <p:sldId id="355" r:id="rId17"/>
    <p:sldId id="398" r:id="rId18"/>
    <p:sldId id="358" r:id="rId19"/>
    <p:sldId id="359" r:id="rId20"/>
    <p:sldId id="360" r:id="rId21"/>
    <p:sldId id="361" r:id="rId22"/>
    <p:sldId id="381" r:id="rId23"/>
    <p:sldId id="365" r:id="rId24"/>
    <p:sldId id="366" r:id="rId25"/>
    <p:sldId id="367" r:id="rId26"/>
    <p:sldId id="3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9933FF"/>
    <a:srgbClr val="FED6DD"/>
    <a:srgbClr val="03FD3F"/>
    <a:srgbClr val="FF3300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64" autoAdjust="0"/>
  </p:normalViewPr>
  <p:slideViewPr>
    <p:cSldViewPr>
      <p:cViewPr varScale="1">
        <p:scale>
          <a:sx n="37" d="100"/>
          <a:sy n="3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9C49A-7C88-4477-8944-ACFC25E828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138EC-F469-4681-8AE3-35D5364371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DAC7A7-3743-4F10-9D29-EDA1D1F69C02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9204F6-B8DB-41FE-BE02-2561576E27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05C018-B5BA-4192-AB2C-95F2F33B8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5497C-2936-4776-8608-14027BED67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1854D-40E7-40E8-B60B-A647397C6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A61DC4-97EF-493B-AEF2-6787D8122FD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2BA6029-A4A6-459A-B7AC-98B0D4DF2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70581A4-7AF6-4C7D-864D-F1C122B350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F3C2CBB-107C-43F2-B564-361C23D6F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2C4130-0F21-4D2D-93DC-9D6B2F74616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30D441C-AB61-4AA9-A545-971D0B450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1548F9E-1AC8-4701-AFAF-B2853C6F5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A31E38D-75B1-4242-A4EF-9A23FD449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A55B1D-7C5B-4C30-BA00-8F5E304C5466}" type="slidenum">
              <a:rPr lang="en-US" altLang="ar-SA"/>
              <a:pPr eaLnBrk="1" hangingPunct="1"/>
              <a:t>3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88A273A-EF3E-43E9-B799-0C11C5946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DF9D0E2-EAA5-439C-9B7F-D5EE05545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D4C9874-C605-4C88-B8B9-47F6F2DDF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3BEAC5-8B51-4C9E-AB28-4DE25D154E5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C9222D4-D1E7-44BC-A79A-A92ED63313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10E8F1E-89CB-4DAC-86B6-140761B85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A1C9077-D2CD-4B45-A729-93ADCAA5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E55111-784D-4F43-8764-ADC655517DE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0B2867D-AB3D-42F6-983A-B478B2911611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97A2709-3D4C-41F7-B6F7-05422A5CF852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EC9CD372-9B6C-4426-8076-67AFEC31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8C82-BCBB-4A9D-A341-F87552865BDB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ACC9513D-E58A-4AD8-A640-E227BABE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1B7C3B27-23AA-4F51-BFCE-DF8955D2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175A-8C90-40A5-B4A0-5E71AF68B4B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39167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ED8A0C8-E0C2-4970-B7D0-CF31A262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5CE2-2266-4067-8E73-5980D21E3135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007D2E1-287C-49A3-9CEF-D957A4A3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DD86715-4B4B-4AA0-9D4D-57FB1724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06485-9AE4-4E1C-AD21-AA8FC95DB16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696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1D1C284-810F-4739-8D1D-468EDCB3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0A7F-B935-42B7-BB19-11B64E4CBCA9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37E753D-0635-4887-A4CB-22DBDF65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EF55948-FBCA-40E1-9A24-BC80E39F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350F-80D1-4684-8A19-0B6EC7BDB73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6853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166CAE6-C15B-4900-918C-18E1B755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4C545A3-1AB1-40C9-958B-95A51739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2B89919-1724-4E7F-A9BA-8E3FE946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1A852-3BA5-42F1-BD90-717FB3E83E6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2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84404F4-1D69-4909-BDDE-78E28C8C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424E-73C7-4710-93B3-E9AD66941545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02C29B-8D0F-4D0A-8974-7BE5C575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C469692-B9C7-432A-A8B5-8B45D23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3CE9-E218-47BD-91CB-234D5254995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07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94B4CC36-3B6E-4D19-B597-70717D4842E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038FA718-DDFE-4E66-B536-6D5235897423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F084EC-D5A7-47D7-9E4F-D3BCBC7D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D889-453C-4F50-AA4C-1E6279CF6F66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C90783-C480-486C-91D3-521C6D3D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1012C2-B86C-42CE-961D-B6B04667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5360-188D-4732-95F7-A10DBA5A037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430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D52A3A-C30A-4054-9013-A4F72D00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F80B-A5B1-4575-86D9-7B3A75875CAE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9C4294A-FDAB-4AB1-9A22-BB17FC8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4F6430D-4448-4121-AE2C-8404372E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6A728-37C6-4219-AF2F-C1624724815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45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212E6-AABD-4B33-848B-39E6C516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08F1-C094-482D-90E2-EF40E10C32CF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88BBC-8CAE-4D2B-871E-530B5765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B0959-CE9A-4539-B65D-0D4D6FDC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18B2-8458-4847-8127-AB3CA9110AA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585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BA6E0C9-2F2D-41A7-A91F-47BCCA62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302E-50EB-4E35-B6D6-074A607A692C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454D8B5-D7D9-4D68-9CEC-123E6749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1D9F2DC-DAA9-4B58-965A-B38FDBF8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F252-DD98-4021-90F9-83D9F96C968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642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34F48E2-0286-46BC-BA86-8AB6C9EF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C325-F311-471C-9676-A4B65830365C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CB842DA-FCEB-48C3-9C90-77A9B3D3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34160BE-AFAE-479D-B730-19777220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9A1F-C466-43D9-AAB0-1CDB090F5B3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670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F2F62-E2E6-4ACA-AE72-CA02534E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EDB0-0303-41D7-9E7C-3E87FDEB5CD2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F6852-1E6E-4982-BEA5-CEF6A658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B0A9-F441-477B-88B4-E9485594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2F7B5EF-B530-42B3-A3B2-F96273FE88A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63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5AF2-F166-46A5-A49E-BB66B953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A3D9-3E46-4207-8181-FDA3CFC4F754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2408D-FE42-4164-883F-8A2242FC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3D1F9-43EB-487F-937E-4BF0D72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C86CA-A6EB-46C7-93EC-469B3BDEBEF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96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67E390A8-D516-40C4-8BF0-6430FD06DBD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48067E8-A59F-4284-AC4F-442DCB21A695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CAD0254-92B8-4A1B-9BED-84BA7029AC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46DDE8B-D549-4587-B759-E069CB9C5F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E71AA10-BB08-4EF0-B06C-95C5B0367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358FB5-CC08-4B8E-AAA2-899ED872E2C0}" type="datetime1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3E93688-D079-4455-B93E-68DB89A13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Prof.Saeed Abuel Makarem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C35BCB9-95F7-4A57-A16F-0EF7612D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D1A9A56E-4E0D-47EC-AC70-B4933B3B1874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37" r:id="rId1"/>
    <p:sldLayoutId id="2147485431" r:id="rId2"/>
    <p:sldLayoutId id="2147485438" r:id="rId3"/>
    <p:sldLayoutId id="2147485432" r:id="rId4"/>
    <p:sldLayoutId id="2147485439" r:id="rId5"/>
    <p:sldLayoutId id="2147485433" r:id="rId6"/>
    <p:sldLayoutId id="2147485434" r:id="rId7"/>
    <p:sldLayoutId id="2147485440" r:id="rId8"/>
    <p:sldLayoutId id="2147485441" r:id="rId9"/>
    <p:sldLayoutId id="2147485435" r:id="rId10"/>
    <p:sldLayoutId id="2147485436" r:id="rId11"/>
    <p:sldLayoutId id="21474854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82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8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8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AguP2p-7PAhUJORoKHRsID6kQjRwIBw&amp;url=http%3A%2F%2Fspinwarp.ucsd.edu%2FNeuroWeb%2FText%2Fbr-800epi.htm&amp;psig=AFQjCNGsSIK3u3MhgDVuR9jpoIPDaoSnmg&amp;ust=1477222227385867" TargetMode="External"/><Relationship Id="rId2" Type="http://schemas.openxmlformats.org/officeDocument/2006/relationships/hyperlink" Target="http://www.google.com.sa/url?sa=i&amp;rct=j&amp;q=&amp;esrc=s&amp;source=images&amp;cd=&amp;cad=rja&amp;uact=8&amp;ved=0CAcQjRw&amp;url=http%3A%2F%2Fmeddic.jp%2Flimbic&amp;ei=jiZBVMf7J8LWaoecgfgK&amp;psig=AFQjCNFvly9w2g8sINy_pN8fTfciEVh1_w&amp;ust=14136421138121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.sa/url?sa=i&amp;rct=j&amp;q=&amp;esrc=s&amp;source=images&amp;cd=&amp;cad=rja&amp;uact=8&amp;ved=0ahUKEwjAguP2p-7PAhUJORoKHRsID6kQjRwIBw&amp;url=http%3A%2F%2Fspinwarp.ucsd.edu%2FNeuroWeb%2FText%2Fbr-800epi.htm&amp;psig=AFQjCNGsSIK3u3MhgDVuR9jpoIPDaoSnmg&amp;ust=147722222738586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wisegeek.com/what-is-the-epithalamus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juycWZi-3dAhUJQhoKHUxEC2sQjRx6BAgBEAU&amp;url=https%3A%2F%2Fwww.researchgate.net%2Ffigure%2FTraditional-depiction-of-Papez-circuit-The-arrows-show-the-direction-of-each-set-of_fig1_318916091&amp;psig=AOvVaw3F6e4biqM2-l4gQGZypKol&amp;ust=153875281041465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s://www.google.com.eg/url?sa=i&amp;rct=j&amp;q=&amp;esrc=s&amp;source=images&amp;cd=&amp;cad=rja&amp;uact=8&amp;ved=2ahUKEwix7bX0je3dAhXP4IUKHVU9DmoQjRx6BAgBEAU&amp;url=https%3A%2F%2Fwww.drawittoknowit.com%2Fcourse%2Fneuroanatomy%2Fglossary%2Fphysiological-process%2Fthe-papez-circuit&amp;psig=AOvVaw3F6e4biqM2-l4gQGZypKol&amp;ust=1538752810414650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hyperlink" Target="https://www.mindmeister.com/437481521/m-dulo-6-sistema-nervios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sa/url?sa=i&amp;rct=j&amp;q=&amp;esrc=s&amp;source=images&amp;cd=&amp;cad=rja&amp;uact=8&amp;ved=0CAcQjRxqFQoTCJf_ofGluMgCFQRXFAodn9IJKA&amp;url=http%3A%2F%2Fquovadis.tistory.com%2Fcategory%2F16-%25E2%2596%25B7%2520%2520%25EA%25B3%25BC%25ED%2595%2599%2520%25E2%2597%2581&amp;psig=AFQjCNEDGNB5wjgljdkDYCtthWVb8fUo_g&amp;ust=14445799685668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sa/url?sa=i&amp;rct=j&amp;q=&amp;esrc=s&amp;source=images&amp;cd=&amp;cad=rja&amp;uact=8&amp;ved=0CAcQjRxqFQoTCL3Wgfv3usgCFUXxFAodNwwCsw&amp;url=http%3A%2F%2Fwww.pixelatedbrain.com%2FMod_14%2Fsection_2.htm&amp;psig=AFQjCNGU3z-x70HxlM6_lj5X5FyW8xn7vQ&amp;ust=144467054367517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B583Dtu7PAhXEVRQKHbNeDHgQjRwIBw&amp;url=https%3A%2F%2Fwww.pinterest.com%2Fpin%2F192810427772234305%2F&amp;psig=AFQjCNGpl-0zf2IA0gRezXqEF2c3REeCdw&amp;ust=147722600806319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com.sa/url?sa=i&amp;rct=j&amp;q=&amp;esrc=s&amp;source=images&amp;cd=&amp;cad=rja&amp;uact=8&amp;ved=0ahUKEwj8uIvxte7PAhUEOBQKHdBzCH8QjRwIBw&amp;url=https%3A%2F%2Fwww.alz.org%2Fbraintour%2Fhealthy_vs_alzheimers.asp&amp;psig=AFQjCNGpl-0zf2IA0gRezXqEF2c3REeCdw&amp;ust=1477226008063190" TargetMode="Externa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source=images&amp;cd=&amp;cad=rja&amp;uact=8&amp;ved=2ahUKEwiNjIDRgerdAhVKUBoKHbCxBQcQjRx6BAgBEAU&amp;url=http%3A%2F%2Fwww.pinsdaddy.com%2Fcross-section-of-brain-frontal_6ozyDHPHdMyRdxGX3hRTMompltdOs*4XmV%257Cpn8xk4*8%2F&amp;psig=AOvVaw0RczQdq9vjYfboCFOqsxRm&amp;ust=153864699007420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Nr63rjjusgCFcUIGgodZE8M_A&amp;url=http%3A%2F%2Fwww.slideshare.net%2Fananthatiger%2Fanatomy-of-thalamus&amp;psig=AFQjCNGkBjDuCnDhV8dHTFB2OmenjB8i6g&amp;ust=144466510727622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hat-when-how.com/wp-content/uploads/2012/04/tmp362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what-when-how.com/wp-content/uploads/2012/04/tmp363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7470F-FCBD-4684-A17C-8E08D69D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4EB8B8-DE33-439F-A07C-8427D3095AC3}" type="slidenum">
              <a:rPr lang="en-US" altLang="ar-SA">
                <a:solidFill>
                  <a:srgbClr val="9B9A98"/>
                </a:solidFill>
              </a:rPr>
              <a:pPr eaLnBrk="1" hangingPunct="1"/>
              <a:t>1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5C3ED-E061-4083-8E2E-FB3EBA338DC7}"/>
              </a:ext>
            </a:extLst>
          </p:cNvPr>
          <p:cNvSpPr/>
          <p:nvPr/>
        </p:nvSpPr>
        <p:spPr>
          <a:xfrm>
            <a:off x="4724400" y="228600"/>
            <a:ext cx="4038600" cy="3416320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3FD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Thalamus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3FD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&amp;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3FD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Limbic System</a:t>
            </a:r>
          </a:p>
        </p:txBody>
      </p:sp>
      <p:pic>
        <p:nvPicPr>
          <p:cNvPr id="8196" name="Picture 2" descr="http://upload.wikimedia.org/wikipedia/commons/5/5c/Brain_limbicsystem.jpg">
            <a:extLst>
              <a:ext uri="{FF2B5EF4-FFF2-40B4-BE49-F238E27FC236}">
                <a16:creationId xmlns:a16="http://schemas.microsoft.com/office/drawing/2014/main" id="{240B0CF7-9893-402C-9CD2-6BEDBA28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8"/>
          <a:stretch>
            <a:fillRect/>
          </a:stretch>
        </p:blipFill>
        <p:spPr bwMode="auto">
          <a:xfrm>
            <a:off x="4800600" y="3733800"/>
            <a:ext cx="39624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43ECDC48-737C-4DE3-BF4A-0AADBCEA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477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Prof. Saeed Abuel Makarem &amp; Dr.Sanaa Alshaarawy</a:t>
            </a:r>
          </a:p>
        </p:txBody>
      </p:sp>
      <p:pic>
        <p:nvPicPr>
          <p:cNvPr id="8198" name="Picture 8" descr="https://upload.wikimedia.org/wikipedia/commons/thumb/d/d1/Blausen_0614_LimbicSystem.png/1024px-Blausen_0614_LimbicSystem.png">
            <a:extLst>
              <a:ext uri="{FF2B5EF4-FFF2-40B4-BE49-F238E27FC236}">
                <a16:creationId xmlns:a16="http://schemas.microsoft.com/office/drawing/2014/main" id="{1B2CC7E5-8CC6-4ADF-9D7D-00D565D1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13177"/>
          <a:stretch>
            <a:fillRect/>
          </a:stretch>
        </p:blipFill>
        <p:spPr bwMode="auto">
          <a:xfrm>
            <a:off x="0" y="228600"/>
            <a:ext cx="4660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33F82AA-F57C-41BC-9496-78D2D3A7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/>
              <a:t>Projection of thalamic nuclei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5604FA08-BBF9-495E-BF62-53A6DED4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3886200" cy="5334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>
                <a:solidFill>
                  <a:srgbClr val="03FD3F"/>
                </a:solidFill>
              </a:rPr>
              <a:t>Ventral </a:t>
            </a:r>
            <a:r>
              <a:rPr lang="en-US" altLang="en-US" sz="2400" b="1" u="sng">
                <a:solidFill>
                  <a:srgbClr val="03FD3F"/>
                </a:solidFill>
              </a:rPr>
              <a:t>Anterior </a:t>
            </a:r>
            <a:r>
              <a:rPr lang="en-US" altLang="en-US" sz="2400" b="1">
                <a:solidFill>
                  <a:srgbClr val="03FD3F"/>
                </a:solidFill>
              </a:rPr>
              <a:t>Nucleus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Globus pallidus body.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</a:t>
            </a:r>
            <a:r>
              <a:rPr lang="en-US" altLang="en-US" sz="2400" b="1"/>
              <a:t>: </a:t>
            </a:r>
            <a:r>
              <a:rPr lang="en-US" altLang="en-US" sz="2400" b="1">
                <a:solidFill>
                  <a:srgbClr val="FED6DD"/>
                </a:solidFill>
              </a:rPr>
              <a:t>Premotor cortex.</a:t>
            </a:r>
          </a:p>
          <a:p>
            <a:r>
              <a:rPr lang="en-US" altLang="en-US" sz="2400" b="1"/>
              <a:t>-------------------------------</a:t>
            </a:r>
          </a:p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>
                <a:solidFill>
                  <a:srgbClr val="03FD3F"/>
                </a:solidFill>
              </a:rPr>
              <a:t>Ventral </a:t>
            </a:r>
            <a:r>
              <a:rPr lang="en-US" altLang="en-US" sz="2400" b="1" u="sng">
                <a:solidFill>
                  <a:srgbClr val="03FD3F"/>
                </a:solidFill>
              </a:rPr>
              <a:t>Lateral </a:t>
            </a:r>
            <a:r>
              <a:rPr lang="en-US" altLang="en-US" sz="2400" b="1">
                <a:solidFill>
                  <a:srgbClr val="03FD3F"/>
                </a:solidFill>
              </a:rPr>
              <a:t>Nucleus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Dentate Nucleus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Efferent:</a:t>
            </a:r>
            <a:r>
              <a:rPr lang="en-US" altLang="en-US" sz="2400" b="1"/>
              <a:t>  </a:t>
            </a:r>
            <a:r>
              <a:rPr lang="en-US" altLang="en-US" sz="2400" b="1">
                <a:solidFill>
                  <a:srgbClr val="FED6DD"/>
                </a:solidFill>
              </a:rPr>
              <a:t>primary motor cortex.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50CB-6C2B-4EF6-9CD6-B99106A4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EF462-530A-47FF-B372-C221D2E8FE8A}" type="slidenum">
              <a:rPr lang="en-US" altLang="ar-SA">
                <a:solidFill>
                  <a:srgbClr val="9B9A98"/>
                </a:solidFill>
              </a:rPr>
              <a:pPr eaLnBrk="1" hangingPunct="1"/>
              <a:t>10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14" name="Picture 5" descr="11">
            <a:extLst>
              <a:ext uri="{FF2B5EF4-FFF2-40B4-BE49-F238E27FC236}">
                <a16:creationId xmlns:a16="http://schemas.microsoft.com/office/drawing/2014/main" id="{7994948E-0A8E-42BD-8F65-2CA1812B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52" t="53333" r="917"/>
          <a:stretch>
            <a:fillRect/>
          </a:stretch>
        </p:blipFill>
        <p:spPr>
          <a:xfrm>
            <a:off x="4191000" y="1371600"/>
            <a:ext cx="4953000" cy="335280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E447E8B3-B99C-4128-930A-B9B119C0F33D}"/>
              </a:ext>
            </a:extLst>
          </p:cNvPr>
          <p:cNvSpPr/>
          <p:nvPr/>
        </p:nvSpPr>
        <p:spPr>
          <a:xfrm>
            <a:off x="4114800" y="3352800"/>
            <a:ext cx="1066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BF99B48-0399-4480-A3D7-6CC7D348F281}"/>
              </a:ext>
            </a:extLst>
          </p:cNvPr>
          <p:cNvSpPr/>
          <p:nvPr/>
        </p:nvSpPr>
        <p:spPr>
          <a:xfrm>
            <a:off x="6096000" y="3810000"/>
            <a:ext cx="685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6" name="TextBox 3">
            <a:extLst>
              <a:ext uri="{FF2B5EF4-FFF2-40B4-BE49-F238E27FC236}">
                <a16:creationId xmlns:a16="http://schemas.microsoft.com/office/drawing/2014/main" id="{3B7EECAE-6AC1-4028-85B3-B4D57CF0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657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Input of Ventral Thalamic Nuclei</a:t>
            </a:r>
          </a:p>
        </p:txBody>
      </p:sp>
      <p:pic>
        <p:nvPicPr>
          <p:cNvPr id="17417" name="Picture 6" descr="d8">
            <a:extLst>
              <a:ext uri="{FF2B5EF4-FFF2-40B4-BE49-F238E27FC236}">
                <a16:creationId xmlns:a16="http://schemas.microsoft.com/office/drawing/2014/main" id="{FB23CC80-1035-4CA6-8155-E1E04BE4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700" r="6297" b="4788"/>
          <a:stretch>
            <a:fillRect/>
          </a:stretch>
        </p:blipFill>
        <p:spPr bwMode="auto">
          <a:xfrm>
            <a:off x="4191000" y="4800600"/>
            <a:ext cx="4953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20">
            <a:extLst>
              <a:ext uri="{FF2B5EF4-FFF2-40B4-BE49-F238E27FC236}">
                <a16:creationId xmlns:a16="http://schemas.microsoft.com/office/drawing/2014/main" id="{7D280509-E57E-405F-8FD7-77C7F2EA4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29200"/>
            <a:ext cx="23622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Output of thalamic nuclei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6E9AC80-97FE-478D-9897-6FBD08FE9CA0}"/>
              </a:ext>
            </a:extLst>
          </p:cNvPr>
          <p:cNvSpPr/>
          <p:nvPr/>
        </p:nvSpPr>
        <p:spPr>
          <a:xfrm>
            <a:off x="4191000" y="5562600"/>
            <a:ext cx="7620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D36E6B9D-188E-4F59-B136-3BAA8993CD40}"/>
              </a:ext>
            </a:extLst>
          </p:cNvPr>
          <p:cNvSpPr/>
          <p:nvPr/>
        </p:nvSpPr>
        <p:spPr>
          <a:xfrm>
            <a:off x="4114800" y="5943600"/>
            <a:ext cx="1219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FFB37-3F3D-4451-9BC7-723DD0FA6865}"/>
              </a:ext>
            </a:extLst>
          </p:cNvPr>
          <p:cNvSpPr txBox="1"/>
          <p:nvPr/>
        </p:nvSpPr>
        <p:spPr>
          <a:xfrm>
            <a:off x="6019800" y="5105400"/>
            <a:ext cx="609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78DEC99-79EE-490D-B461-E665FD80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/>
              <a:t>Projection of thalamic nuclei</a:t>
            </a:r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864BD37B-4CCB-4CBB-8E47-D728F538F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44575"/>
            <a:ext cx="3886200" cy="5584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>
                <a:solidFill>
                  <a:srgbClr val="03FD3F"/>
                </a:solidFill>
              </a:rPr>
              <a:t>Ventral Posterior </a:t>
            </a:r>
            <a:r>
              <a:rPr lang="en-US" altLang="en-US" sz="2400" b="1" u="sng">
                <a:solidFill>
                  <a:srgbClr val="03FD3F"/>
                </a:solidFill>
              </a:rPr>
              <a:t>Lateral </a:t>
            </a:r>
            <a:r>
              <a:rPr lang="en-US" altLang="en-US" sz="2400" b="1">
                <a:solidFill>
                  <a:srgbClr val="03FD3F"/>
                </a:solidFill>
              </a:rPr>
              <a:t>Nucleus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Medial and spinal leminsci.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</a:t>
            </a:r>
            <a:r>
              <a:rPr lang="en-US" altLang="en-US" sz="2400" b="1"/>
              <a:t>: </a:t>
            </a:r>
            <a:r>
              <a:rPr lang="en-US" altLang="en-US" sz="2400" b="1">
                <a:solidFill>
                  <a:srgbClr val="FED6DD"/>
                </a:solidFill>
              </a:rPr>
              <a:t>Sensory  cortex.</a:t>
            </a:r>
          </a:p>
          <a:p>
            <a:r>
              <a:rPr lang="en-US" altLang="en-US" sz="2400" b="1"/>
              <a:t>-------------------------------</a:t>
            </a:r>
          </a:p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>
                <a:solidFill>
                  <a:srgbClr val="03FD3F"/>
                </a:solidFill>
              </a:rPr>
              <a:t>Ventral Posterior </a:t>
            </a:r>
            <a:r>
              <a:rPr lang="en-US" altLang="en-US" sz="2400" b="1" u="sng">
                <a:solidFill>
                  <a:srgbClr val="03FD3F"/>
                </a:solidFill>
              </a:rPr>
              <a:t>Medial</a:t>
            </a:r>
            <a:r>
              <a:rPr lang="en-US" altLang="en-US" sz="2400" b="1">
                <a:solidFill>
                  <a:srgbClr val="03FD3F"/>
                </a:solidFill>
              </a:rPr>
              <a:t> Nucleus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Trigeminal Leminiscus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Efferent: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ED6DD"/>
                </a:solidFill>
              </a:rPr>
              <a:t>Sensory  cortex.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C102E-1AA5-47E3-BBFA-0335A9C5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2CF901-B230-47AC-A7F6-DBEE704DCEA3}" type="slidenum">
              <a:rPr lang="en-US" altLang="ar-SA">
                <a:solidFill>
                  <a:srgbClr val="9B9A98"/>
                </a:solidFill>
              </a:rPr>
              <a:pPr eaLnBrk="1" hangingPunct="1"/>
              <a:t>11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11" name="Picture 5" descr="11">
            <a:extLst>
              <a:ext uri="{FF2B5EF4-FFF2-40B4-BE49-F238E27FC236}">
                <a16:creationId xmlns:a16="http://schemas.microsoft.com/office/drawing/2014/main" id="{34DF8BB9-6BB0-4674-88BB-B70D078B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52" t="52222" r="917"/>
          <a:stretch>
            <a:fillRect/>
          </a:stretch>
        </p:blipFill>
        <p:spPr>
          <a:xfrm>
            <a:off x="3962400" y="1447800"/>
            <a:ext cx="5181600" cy="327660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18438" name="TextBox 3">
            <a:extLst>
              <a:ext uri="{FF2B5EF4-FFF2-40B4-BE49-F238E27FC236}">
                <a16:creationId xmlns:a16="http://schemas.microsoft.com/office/drawing/2014/main" id="{CF75B6A3-96C7-4780-985E-78DE527B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657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Input of Ventral Thalamic Nuclei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2243866-3404-44AD-9EF7-2B10236D0FFC}"/>
              </a:ext>
            </a:extLst>
          </p:cNvPr>
          <p:cNvSpPr/>
          <p:nvPr/>
        </p:nvSpPr>
        <p:spPr>
          <a:xfrm>
            <a:off x="4572000" y="4191000"/>
            <a:ext cx="1981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85372D7-50A9-44D7-9B09-EB1E4B36CC68}"/>
              </a:ext>
            </a:extLst>
          </p:cNvPr>
          <p:cNvSpPr/>
          <p:nvPr/>
        </p:nvSpPr>
        <p:spPr>
          <a:xfrm>
            <a:off x="7086600" y="4267200"/>
            <a:ext cx="18288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8441" name="Picture 6" descr="d8">
            <a:extLst>
              <a:ext uri="{FF2B5EF4-FFF2-40B4-BE49-F238E27FC236}">
                <a16:creationId xmlns:a16="http://schemas.microsoft.com/office/drawing/2014/main" id="{871BA92E-6075-40BD-9C50-772CEF5C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700" r="6297" b="4788"/>
          <a:stretch>
            <a:fillRect/>
          </a:stretch>
        </p:blipFill>
        <p:spPr bwMode="auto">
          <a:xfrm>
            <a:off x="3962400" y="4800600"/>
            <a:ext cx="518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5B126DE5-C17F-466D-9D3C-25C0B7671D8C}"/>
              </a:ext>
            </a:extLst>
          </p:cNvPr>
          <p:cNvSpPr/>
          <p:nvPr/>
        </p:nvSpPr>
        <p:spPr>
          <a:xfrm>
            <a:off x="5105400" y="6324600"/>
            <a:ext cx="16764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43" name="TextBox 16">
            <a:extLst>
              <a:ext uri="{FF2B5EF4-FFF2-40B4-BE49-F238E27FC236}">
                <a16:creationId xmlns:a16="http://schemas.microsoft.com/office/drawing/2014/main" id="{E85B74C1-420B-4BE0-8F25-D929567A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29200"/>
            <a:ext cx="23622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Output of thalamic nuclei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B4346-E834-4313-B986-1FC8384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A547A-0777-47D4-8686-E3BDEC5E3314}" type="slidenum">
              <a:rPr lang="en-US" altLang="ar-SA">
                <a:solidFill>
                  <a:srgbClr val="9B9A98"/>
                </a:solidFill>
              </a:rPr>
              <a:pPr eaLnBrk="1" hangingPunct="1"/>
              <a:t>12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8DC9562A-DD08-4ED4-94E9-F9BB54BE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/>
              <a:t>Projection of thalamic nuclei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7B8DA412-87AD-4BD6-964D-07126036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4200"/>
            <a:ext cx="4495800" cy="12001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99E917"/>
                </a:solidFill>
              </a:rPr>
              <a:t>Medial geniculate body 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C000"/>
                </a:solidFill>
              </a:rPr>
              <a:t>Afferent : </a:t>
            </a:r>
            <a:r>
              <a:rPr lang="en-US" altLang="en-US" sz="2400"/>
              <a:t>lateral lemniscus.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C000"/>
                </a:solidFill>
              </a:rPr>
              <a:t>Efferent : </a:t>
            </a:r>
            <a:r>
              <a:rPr lang="en-US" altLang="en-US" sz="2400"/>
              <a:t>auditory cortex.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18BA6F0F-A1FE-4CD6-A8D5-7AE6700D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4419600" cy="12001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99E917"/>
                </a:solidFill>
              </a:rPr>
              <a:t>Lateral geniculate body 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C000"/>
                </a:solidFill>
              </a:rPr>
              <a:t>Afferent : </a:t>
            </a:r>
            <a:r>
              <a:rPr lang="en-US" altLang="en-US" sz="2400"/>
              <a:t>optic tract.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FFC000"/>
                </a:solidFill>
              </a:rPr>
              <a:t>Efferent : </a:t>
            </a:r>
            <a:r>
              <a:rPr lang="en-US" altLang="en-US" sz="2400"/>
              <a:t>visual cortex</a:t>
            </a:r>
          </a:p>
        </p:txBody>
      </p:sp>
      <p:sp>
        <p:nvSpPr>
          <p:cNvPr id="19462" name="TextBox 3">
            <a:extLst>
              <a:ext uri="{FF2B5EF4-FFF2-40B4-BE49-F238E27FC236}">
                <a16:creationId xmlns:a16="http://schemas.microsoft.com/office/drawing/2014/main" id="{7FAF73B4-6A4A-42FE-8770-617FD2FB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657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Input of Ventral Thalamic Nuclei</a:t>
            </a:r>
          </a:p>
        </p:txBody>
      </p:sp>
      <p:pic>
        <p:nvPicPr>
          <p:cNvPr id="7" name="Picture 5" descr="11">
            <a:extLst>
              <a:ext uri="{FF2B5EF4-FFF2-40B4-BE49-F238E27FC236}">
                <a16:creationId xmlns:a16="http://schemas.microsoft.com/office/drawing/2014/main" id="{CF7F09B9-A53F-4C1B-A509-1C6F1F54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52" t="52222" r="917"/>
          <a:stretch>
            <a:fillRect/>
          </a:stretch>
        </p:blipFill>
        <p:spPr>
          <a:xfrm>
            <a:off x="4572000" y="1371600"/>
            <a:ext cx="4572000" cy="327660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CEDDF99-D130-429B-BDAB-F9FF9A019B48}"/>
              </a:ext>
            </a:extLst>
          </p:cNvPr>
          <p:cNvSpPr/>
          <p:nvPr/>
        </p:nvSpPr>
        <p:spPr>
          <a:xfrm>
            <a:off x="7391400" y="4038600"/>
            <a:ext cx="685800" cy="152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465" name="Picture 6" descr="d8">
            <a:extLst>
              <a:ext uri="{FF2B5EF4-FFF2-40B4-BE49-F238E27FC236}">
                <a16:creationId xmlns:a16="http://schemas.microsoft.com/office/drawing/2014/main" id="{8D9D8D7C-B2D3-45BF-B382-746DDED9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700" r="6297" b="4788"/>
          <a:stretch>
            <a:fillRect/>
          </a:stretch>
        </p:blipFill>
        <p:spPr bwMode="auto">
          <a:xfrm>
            <a:off x="3962400" y="4724400"/>
            <a:ext cx="518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0">
            <a:extLst>
              <a:ext uri="{FF2B5EF4-FFF2-40B4-BE49-F238E27FC236}">
                <a16:creationId xmlns:a16="http://schemas.microsoft.com/office/drawing/2014/main" id="{4975FFC3-A1D9-4D1A-8197-E34AC745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29200"/>
            <a:ext cx="23622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</a:rPr>
              <a:t>Output of thalamic nuclei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74E2704-3B75-4123-A41F-F6B56C05F6ED}"/>
              </a:ext>
            </a:extLst>
          </p:cNvPr>
          <p:cNvSpPr/>
          <p:nvPr/>
        </p:nvSpPr>
        <p:spPr>
          <a:xfrm>
            <a:off x="8153400" y="3429000"/>
            <a:ext cx="8382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86981DF-8E21-4201-99FE-67E733715888}"/>
              </a:ext>
            </a:extLst>
          </p:cNvPr>
          <p:cNvSpPr/>
          <p:nvPr/>
        </p:nvSpPr>
        <p:spPr>
          <a:xfrm>
            <a:off x="8458200" y="6248400"/>
            <a:ext cx="685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DE5BA50-F862-4A3B-902B-04BB07400D81}"/>
              </a:ext>
            </a:extLst>
          </p:cNvPr>
          <p:cNvSpPr/>
          <p:nvPr/>
        </p:nvSpPr>
        <p:spPr>
          <a:xfrm>
            <a:off x="7543800" y="6553200"/>
            <a:ext cx="914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83B432B8-7015-45FB-80A4-BACA40F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7E57DE-7D7C-4F3D-B218-A615D8733DF3}" type="slidenum">
              <a:rPr lang="en-US" altLang="ar-SA">
                <a:solidFill>
                  <a:srgbClr val="9B9A98"/>
                </a:solidFill>
              </a:rPr>
              <a:pPr eaLnBrk="1" hangingPunct="1"/>
              <a:t>13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20483" name="Picture 6" descr="d8">
            <a:extLst>
              <a:ext uri="{FF2B5EF4-FFF2-40B4-BE49-F238E27FC236}">
                <a16:creationId xmlns:a16="http://schemas.microsoft.com/office/drawing/2014/main" id="{FF9E05AA-042E-4C90-B3C4-01C3E71F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700" r="6297" b="4788"/>
          <a:stretch>
            <a:fillRect/>
          </a:stretch>
        </p:blipFill>
        <p:spPr bwMode="auto">
          <a:xfrm>
            <a:off x="228600" y="203200"/>
            <a:ext cx="8686800" cy="640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2DABD-7B9B-4DCE-BB56-1AB6C54C5AD5}"/>
              </a:ext>
            </a:extLst>
          </p:cNvPr>
          <p:cNvSpPr txBox="1"/>
          <p:nvPr/>
        </p:nvSpPr>
        <p:spPr>
          <a:xfrm>
            <a:off x="6096000" y="903288"/>
            <a:ext cx="2743200" cy="830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Input &amp; Output of thalamic nuclei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94168569-EA2F-47F0-8B3D-F2C9BBD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1371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Mammillary Body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EE96D1-681A-4DDC-8516-3C7C2050ADB8}"/>
              </a:ext>
            </a:extLst>
          </p:cNvPr>
          <p:cNvCxnSpPr/>
          <p:nvPr/>
        </p:nvCxnSpPr>
        <p:spPr>
          <a:xfrm>
            <a:off x="2209800" y="889000"/>
            <a:ext cx="304800" cy="635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7">
            <a:extLst>
              <a:ext uri="{FF2B5EF4-FFF2-40B4-BE49-F238E27FC236}">
                <a16:creationId xmlns:a16="http://schemas.microsoft.com/office/drawing/2014/main" id="{AAFD21FC-3EF8-45CF-A90A-99E77EB1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7620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Optic Tract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462F1-66E1-49EF-B57D-39A1B7224F68}"/>
              </a:ext>
            </a:extLst>
          </p:cNvPr>
          <p:cNvCxnSpPr>
            <a:stCxn id="29703" idx="0"/>
          </p:cNvCxnSpPr>
          <p:nvPr/>
        </p:nvCxnSpPr>
        <p:spPr>
          <a:xfrm flipV="1">
            <a:off x="5867400" y="4648200"/>
            <a:ext cx="6096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13">
            <a:extLst>
              <a:ext uri="{FF2B5EF4-FFF2-40B4-BE49-F238E27FC236}">
                <a16:creationId xmlns:a16="http://schemas.microsoft.com/office/drawing/2014/main" id="{C2D80CF1-F926-4212-B89F-F8B314B3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24200"/>
            <a:ext cx="12192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Lateral Leminiscus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275CE0-5BE8-417A-A6F3-C66AC97EFB36}"/>
              </a:ext>
            </a:extLst>
          </p:cNvPr>
          <p:cNvCxnSpPr/>
          <p:nvPr/>
        </p:nvCxnSpPr>
        <p:spPr>
          <a:xfrm flipH="1">
            <a:off x="7086600" y="3648075"/>
            <a:ext cx="762000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Rectangle 19">
            <a:extLst>
              <a:ext uri="{FF2B5EF4-FFF2-40B4-BE49-F238E27FC236}">
                <a16:creationId xmlns:a16="http://schemas.microsoft.com/office/drawing/2014/main" id="{41ADB8CC-0C83-48F2-B855-05454022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1066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Medial &amp; Spinal Leminsci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C6959E-7F56-4A57-80D1-13F91BB84086}"/>
              </a:ext>
            </a:extLst>
          </p:cNvPr>
          <p:cNvCxnSpPr/>
          <p:nvPr/>
        </p:nvCxnSpPr>
        <p:spPr>
          <a:xfrm flipV="1">
            <a:off x="3429000" y="3962400"/>
            <a:ext cx="762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Rectangle 23">
            <a:extLst>
              <a:ext uri="{FF2B5EF4-FFF2-40B4-BE49-F238E27FC236}">
                <a16:creationId xmlns:a16="http://schemas.microsoft.com/office/drawing/2014/main" id="{76C43ADB-5E97-4EA9-9698-C380EBF6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19600"/>
            <a:ext cx="12192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Trigeminal Leminiscus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DC9162-D22F-4BDB-BD9D-F4431494FC9D}"/>
              </a:ext>
            </a:extLst>
          </p:cNvPr>
          <p:cNvCxnSpPr/>
          <p:nvPr/>
        </p:nvCxnSpPr>
        <p:spPr>
          <a:xfrm flipH="1" flipV="1">
            <a:off x="4572000" y="3733800"/>
            <a:ext cx="457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Rectangle 29">
            <a:extLst>
              <a:ext uri="{FF2B5EF4-FFF2-40B4-BE49-F238E27FC236}">
                <a16:creationId xmlns:a16="http://schemas.microsoft.com/office/drawing/2014/main" id="{564605B7-5695-4814-9E72-4F5EE48C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12192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Globus pallidus and Substantia Nigra </a:t>
            </a:r>
          </a:p>
        </p:txBody>
      </p:sp>
      <p:cxnSp>
        <p:nvCxnSpPr>
          <p:cNvPr id="27648" name="Straight Arrow Connector 27647">
            <a:extLst>
              <a:ext uri="{FF2B5EF4-FFF2-40B4-BE49-F238E27FC236}">
                <a16:creationId xmlns:a16="http://schemas.microsoft.com/office/drawing/2014/main" id="{28C50DA6-8E1E-4B96-808B-AA5AB6E42DE8}"/>
              </a:ext>
            </a:extLst>
          </p:cNvPr>
          <p:cNvCxnSpPr/>
          <p:nvPr/>
        </p:nvCxnSpPr>
        <p:spPr>
          <a:xfrm>
            <a:off x="1524000" y="25146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Rectangle 27653">
            <a:extLst>
              <a:ext uri="{FF2B5EF4-FFF2-40B4-BE49-F238E27FC236}">
                <a16:creationId xmlns:a16="http://schemas.microsoft.com/office/drawing/2014/main" id="{949146D2-60F0-4308-9C7B-E31A5802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41888"/>
            <a:ext cx="114300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Dentate Nucleus</a:t>
            </a:r>
          </a:p>
        </p:txBody>
      </p:sp>
      <p:cxnSp>
        <p:nvCxnSpPr>
          <p:cNvPr id="27656" name="Straight Arrow Connector 27655">
            <a:extLst>
              <a:ext uri="{FF2B5EF4-FFF2-40B4-BE49-F238E27FC236}">
                <a16:creationId xmlns:a16="http://schemas.microsoft.com/office/drawing/2014/main" id="{BE9358AF-4E26-48C6-A4AB-2373116EC3AA}"/>
              </a:ext>
            </a:extLst>
          </p:cNvPr>
          <p:cNvCxnSpPr/>
          <p:nvPr/>
        </p:nvCxnSpPr>
        <p:spPr>
          <a:xfrm flipV="1">
            <a:off x="1371600" y="3276600"/>
            <a:ext cx="1676400" cy="1820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Rectangle 27658">
            <a:extLst>
              <a:ext uri="{FF2B5EF4-FFF2-40B4-BE49-F238E27FC236}">
                <a16:creationId xmlns:a16="http://schemas.microsoft.com/office/drawing/2014/main" id="{46D5F6E0-2AD1-40FF-9157-98B35005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03288"/>
            <a:ext cx="1600200" cy="338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Hypothalamus</a:t>
            </a:r>
          </a:p>
        </p:txBody>
      </p:sp>
      <p:cxnSp>
        <p:nvCxnSpPr>
          <p:cNvPr id="27661" name="Straight Arrow Connector 27660">
            <a:extLst>
              <a:ext uri="{FF2B5EF4-FFF2-40B4-BE49-F238E27FC236}">
                <a16:creationId xmlns:a16="http://schemas.microsoft.com/office/drawing/2014/main" id="{BE5B5692-9998-4260-A739-CF5F8DFA5A87}"/>
              </a:ext>
            </a:extLst>
          </p:cNvPr>
          <p:cNvCxnSpPr/>
          <p:nvPr/>
        </p:nvCxnSpPr>
        <p:spPr>
          <a:xfrm flipH="1">
            <a:off x="4343400" y="1241425"/>
            <a:ext cx="304800" cy="434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81CD-053E-4321-A52F-911492F0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4191000" cy="5410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</a:rPr>
              <a:t>The term "limbic" is from the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</a:t>
            </a:r>
            <a:r>
              <a:rPr lang="en-US" sz="2200" dirty="0">
                <a:solidFill>
                  <a:schemeClr val="bg1"/>
                </a:solidFill>
              </a:rPr>
              <a:t> word </a:t>
            </a:r>
            <a:r>
              <a:rPr lang="en-US" sz="2200" b="1" i="1" dirty="0">
                <a:solidFill>
                  <a:schemeClr val="bg1"/>
                </a:solidFill>
              </a:rPr>
              <a:t>Limbus</a:t>
            </a:r>
            <a:r>
              <a:rPr lang="en-US" sz="2200" dirty="0">
                <a:solidFill>
                  <a:schemeClr val="bg1"/>
                </a:solidFill>
              </a:rPr>
              <a:t>, for "</a:t>
            </a:r>
            <a:r>
              <a:rPr lang="en-US" sz="2200" dirty="0">
                <a:solidFill>
                  <a:srgbClr val="FF0000"/>
                </a:solidFill>
              </a:rPr>
              <a:t>border</a:t>
            </a:r>
            <a:r>
              <a:rPr lang="en-US" sz="2200" dirty="0">
                <a:solidFill>
                  <a:schemeClr val="bg1"/>
                </a:solidFill>
              </a:rPr>
              <a:t>" or "</a:t>
            </a:r>
            <a:r>
              <a:rPr lang="en-US" sz="2200" b="1" dirty="0">
                <a:solidFill>
                  <a:srgbClr val="FF0000"/>
                </a:solidFill>
              </a:rPr>
              <a:t>edge</a:t>
            </a:r>
            <a:r>
              <a:rPr lang="en-US" sz="2200" dirty="0">
                <a:solidFill>
                  <a:schemeClr val="bg1"/>
                </a:solidFill>
              </a:rPr>
              <a:t>".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</a:rPr>
              <a:t>It separates the medial surface of the </a:t>
            </a:r>
            <a:r>
              <a:rPr lang="en-US" sz="2200" b="1" dirty="0">
                <a:solidFill>
                  <a:srgbClr val="FF3300"/>
                </a:solidFill>
              </a:rPr>
              <a:t>cerebral cortex </a:t>
            </a:r>
            <a:r>
              <a:rPr lang="en-US" sz="2200" dirty="0">
                <a:solidFill>
                  <a:schemeClr val="bg1"/>
                </a:solidFill>
              </a:rPr>
              <a:t>from the </a:t>
            </a:r>
            <a:r>
              <a:rPr lang="en-US" sz="2200" b="1" dirty="0">
                <a:solidFill>
                  <a:srgbClr val="FF3300"/>
                </a:solidFill>
              </a:rPr>
              <a:t>diencephalon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b="1" u="sng" dirty="0">
                <a:solidFill>
                  <a:srgbClr val="0000FF"/>
                </a:solidFill>
              </a:rPr>
              <a:t>It consists of </a:t>
            </a:r>
            <a:r>
              <a:rPr lang="en-US" sz="2200" dirty="0">
                <a:solidFill>
                  <a:schemeClr val="bg1"/>
                </a:solidFill>
              </a:rPr>
              <a:t>a number of </a:t>
            </a:r>
            <a:r>
              <a:rPr lang="en-US" sz="2200" b="1" dirty="0">
                <a:solidFill>
                  <a:srgbClr val="CC00FF"/>
                </a:solidFill>
              </a:rPr>
              <a:t>cortical</a:t>
            </a:r>
            <a:r>
              <a:rPr lang="en-US" sz="1000" b="1" dirty="0">
                <a:solidFill>
                  <a:srgbClr val="CC00FF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&amp;</a:t>
            </a:r>
            <a:r>
              <a:rPr lang="en-US" sz="1100" dirty="0">
                <a:solidFill>
                  <a:srgbClr val="CC00FF"/>
                </a:solidFill>
              </a:rPr>
              <a:t> </a:t>
            </a:r>
            <a:r>
              <a:rPr lang="en-US" sz="2200" b="1" dirty="0" err="1">
                <a:solidFill>
                  <a:srgbClr val="CC00FF"/>
                </a:solidFill>
              </a:rPr>
              <a:t>subcortical</a:t>
            </a:r>
            <a:r>
              <a:rPr lang="en-US" sz="2200" b="1" dirty="0">
                <a:solidFill>
                  <a:srgbClr val="CC00FF"/>
                </a:solidFill>
              </a:rPr>
              <a:t> structures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with </a:t>
            </a:r>
            <a:r>
              <a:rPr lang="en-US" sz="2200" b="1" dirty="0">
                <a:solidFill>
                  <a:srgbClr val="C00000"/>
                </a:solidFill>
              </a:rPr>
              <a:t>looped connections </a:t>
            </a:r>
            <a:r>
              <a:rPr lang="en-US" sz="2200" u="sng" dirty="0">
                <a:solidFill>
                  <a:srgbClr val="C00000"/>
                </a:solidFill>
              </a:rPr>
              <a:t>that all project </a:t>
            </a:r>
            <a:r>
              <a:rPr lang="en-US" sz="2200" dirty="0">
                <a:solidFill>
                  <a:srgbClr val="C00000"/>
                </a:solidFill>
              </a:rPr>
              <a:t>to the </a:t>
            </a:r>
            <a:r>
              <a:rPr lang="en-US" sz="2200" b="1" dirty="0">
                <a:solidFill>
                  <a:srgbClr val="C00000"/>
                </a:solidFill>
              </a:rPr>
              <a:t>hypothalamus </a:t>
            </a:r>
            <a:r>
              <a:rPr lang="en-US" sz="2000" b="1" dirty="0">
                <a:solidFill>
                  <a:srgbClr val="0000FF"/>
                </a:solidFill>
              </a:rPr>
              <a:t>(particularly </a:t>
            </a:r>
            <a:r>
              <a:rPr lang="en-US" sz="2000" b="1" dirty="0" err="1">
                <a:solidFill>
                  <a:srgbClr val="0000FF"/>
                </a:solidFill>
              </a:rPr>
              <a:t>mammilary</a:t>
            </a:r>
            <a:r>
              <a:rPr lang="en-US" sz="2000" b="1" dirty="0">
                <a:solidFill>
                  <a:srgbClr val="0000FF"/>
                </a:solidFill>
              </a:rPr>
              <a:t> bodies</a:t>
            </a:r>
            <a:r>
              <a:rPr lang="en-US" sz="2000" dirty="0">
                <a:solidFill>
                  <a:srgbClr val="0000FF"/>
                </a:solidFill>
              </a:rPr>
              <a:t>).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2CE97ED-053A-47E6-9C55-2359936D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6019800" cy="64611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LIMBIC SYSTEM</a:t>
            </a:r>
          </a:p>
        </p:txBody>
      </p:sp>
      <p:sp>
        <p:nvSpPr>
          <p:cNvPr id="21508" name="AutoShape 6" descr="data:image/jpeg;base64,/9j/4AAQSkZJRgABAQAAAQABAAD/2wCEAAkGBxISEhUUEhMWFhUXGRsbGRcYGBggHRoaFxsYFxgXHBYbHSggHhsoIBYYITEhJykrLi4wGh8zODMsNygxLisBCgoKDg0OGxAQGzckICQ3NzgyMjYsNzcvNzAvLiw3LissNDEwNDgvLCw2LzgrLCw0LDQsNywtLCwsNy0yLyw0LP/AABEIAMEBBQMBIgACEQEDEQH/xAAcAAEAAgMBAQEAAAAAAAAAAAAABAYCAwUHAQj/xABJEAACAQIDBQUDCAUKBgMBAAABAhEAAwQSIQUiMUFRBhMyYXFCgZEUIzNSYnKhsQcVgtHwFkNTY4OSk8HS0yRzorKz4TTCwxf/xAAaAQEAAgMBAAAAAAAAAAAAAAAAAQMCBAUG/8QANxEAAgEDAQYCBwUJAAAAAAAAAAECAwQRIQUSMUFRYRORMnGBobHR8CIjQlLBBhQVNHKCktLh/9oADAMBAAIRAxEAPwD3GlKUApSlAKUpQEDbmMu2bLXLFg4i4Ii0HVS0kA7zaaCT5xVP2F+kDFYm+1obLuKLdwW7zd8h7o8yVygmPKr/AFQ/0fWHXG7VzKy5sSSsgiR1E8R51bDd3XlEHW7Ids7OOtK5yWbjO6raa4pY5GKyo0JmOldy9tGyjrbe7bW43hQuoZvRSZNeF4Ps/l2Ql0YdhiVxqnNkYXFAuHXhmAiPhX3tXs+4MVjhiFYvfdWskYV7juhC5DZvBgqFI1BI4Vc6EHJ4ZGT27b20hhsNexBXMLVtnyzE5ATE8uFfOz+1Ri8NZxCqVF1FfKTMZhMTzrj9pbNxtj30M3LhwrjQGXbuyOHGTXB/R/2xw9vC4TCOmIW6ES2ZsXAobhq5EAedUqGYZXHJOdS1bD7RLetZ7wSw2d0Cm9bYNkJ1V1MHQSQOGtTRtrCkKwxFnK5yqe8SGI4qpnU+QrxfB7Jd8Pgrd2y5UbRul1ZG0UzBYEaKdOOhrPaXZdO723lw2q3AbAFsyBmUzbEcOPCrfBhnj9ZwRk9RftdaTG3cLdy2hbto/evcUKe8JGWDEHTqZqXtLbRtXsNbW2LiXywNwXEGWAGUi2d64DPs8Bqa8vx3yddpG9j8Pcu2TgrS5u6dxny6gwDqeE8jxImtHZ3A4hP1J3lu4Al3ERIY92jgFFY+zxiD6cqeDHGe36MZPZRtKwbndC9b73+jzrn6+CZrn9ru0SYDDG+6M+8qKiwCzuYUSdAOprynszasWQljGYK9c2iuLLNcVWUiWLDEd/ADJ5TrppXpH6Rj/wAE04T5XbLL3toEhxb9p0AEl10IiOs6Vg6ajNLiTkj7C7aXLl7ucZg3wbG2biuzq9tlHEG6AArcTHkfKbQcdaARjcTLcICHMsOW1UKZ3ieUV5F2Py/L0s4BsXcwD23F+3iVbIuYEBbefXN18uvLX2UwF58fa2fck2tmPdYGfF3hmx8EJI9aznRjltaY+vr1kZPXre1LDXDaW9aN0cbYdSwjjuTNc3YnavDYq9iLVpxOHbKxJWGgbzLB1QExPWvINn2jh8XaWzae7GJk2cRhmW/YBZi1z5Ukow5g5jMjTpv2nsdgdtWLNhkxDtntBbbDPYzI1xEYCDK5twcdanwI5xn6yMntWH2pYuKzpetOieJldSFjU5mBge+sBtjDbw+UWd1czfOJurocx10XUa+deKbIwZf5Y1jMQdn3Lbpbwr2kdsrZUKsxL3l4SFiNJ6y9n9mLWfYc4bR7b9+e70LAIVFzSJzZiJ51DoRXP6xkZPacNiEuKHturqeDKQQfQjQ1tqg/ojwzWreNtFGRUxl3u0IIAQxlyg+z6aVfqonHdk0jJClKVgBSlKAUpSgFKUoBSlKAUpSgFKUoBXyK+0oD5lHTjXxkB4gVlSgFYd2vQfCs6UBjlHQV9yivtKAxyDoK+5R0FfaUBiVEzAmsqUoDVcsKVYcMwIJXQ66SGGoPnXG7M9lbOBNxrbXHe62Z7lxizsfNjqa71KnLxgGJQTMCetfSomY1r7SoBiFA4AV9yjoK+0oD4BX2lKAUpSgFKUoBSlKAUpSgFKUoBSlfCKA5Oz+0Vi6oaSgLZQGyzIiZCM2WCwBDQVJAIEit1rbdhmVVeSwJBhoibajWIEm6kdZ0rX/J3DSpKMzLEM1y4zACIGZmJjdGlY2OzlhVUHOWUAZ+8eTlNsjUNpraQxw08zIG+xtvDuVC3VJaIiYOYAjWI5r/AHlHMV9ubZw6zmuAZSQePFc2blqBkaSNBlMxFYYbYeHthFRICBQu85jIVK8Tr4F49K0v2bw7z3gZyXZgS77ucuSFg7v0jDSPwFAb8Ptqy2fey5GKHNA1BQSNeE3FE+dYXdvWFDHMTChoA1M5vZ4jw8SANRrXy7sDDmT3ZOpYgO4DElGgjNBE200OmnmaxtbGw7qGhzmUCTcu5sokZCc0xvEFfjwoCRd2zh1IBuLLAEDUyDlAMAcy6D1ZRxIqZYvK6hlIKsAQRzB1Brn29g4cNmCmdIl3MQ1twAC0AA2k08vMzPw1hbaqiCFUQBJOg8zrQGylRXxqzCb7dFjT7zcB7zNar2IvKpZktgASfnG/2+PlQE+lQrWHdwDdZlJA3EMBT0zDeY+cx5Csvk9xfDdJ8rgB+BWD7zNAS6VBu45kBNy00DiUKsPxhif2azO0UHEXB/ZXPzCxQEulRrWNRjG8CeGZHWfTMBNSaAUpXL2sMRnt9zw1DnSADcsyYJ1ITvCOPv4EDqUqs2sRj8yO9s6Ic6Lky5mFuMu/qc2bjw1ieJzs4jHTL2tAynTKJUznAXNqQOpOp5cABY6VWbF/aJdSyKElZWEkCcKDrnOsPij/AGaft5Xcfinvtat8FLZtBuj2IbNMsOMj00E0BZKVWFxO0Bp3QgMNTl4b2kZiY0WTOuaZGoXeL+OYqMgSAoYkKZbNbDkb3hg3CPuj3gWClaMAzm2huiHyjMPPnwrfQClKUApSlAKUpQClKUApSlAKUrTiL+WABmc8F/zJ5L5/CTpQG6uX8qy3StsZg5POFVxJYFoOpAJgAwQZiakfJGb6VyR9Rd1ff7TdDJg/VrdewwZMg3RpERukaqQOGhAPuoDV8muHx3T6IAo/GW/Go1vAobrhszhVWFd3YbxaWysSPZA4cjU3B3i66iGBhh0YcfcdCOoIPOt2UTPPr6cPzNAfEQAQAABwAqLZHeOzHVUOVR9oeJvWd3yynrUyviqBwEf+9TQGF+6EUs3AfxA8+UVo2ffZgRcADrxA4Q2qkTy5T1U1KKg8RTKJmNev8etARcQk3rYIJUK7cDGYG3lJ5TqYnzPLSXSlAYXbYYQwkH+PjXPw1q4S4759xso0TUZVYTKkkwwBPlXTrTbsZWZgdGgkfaACzPoAI8qA1ZLy8HR/JlKk/tgkD+7X1MZBAuKUJ0ExlJ6BgY9AYJ6VKrRi7gAC5cxeVCngdCTP2Y4/5kxQG+td+8EUsfgOJJ0AA6k6VEtC9bUA5bigcZKsAOW9Ib1LDzPOvuCui8e85LoqniOrkciQdPsmfaoCThw0b53jrA4D7I6x15+XCttKUApSlAKUpQClKUApSlAKUpQCuGm3DJLZILsi2wYuSt1bMmTGUlgeUSviJqfj9pLaZVKklgToUAVVKKzEuyiAbi8JPQGuCe09pngWDDHI4YIHJyM6rE5SDCAEtG9MwKAl2+1dtgp7t8rCQZt8PmRwzSdcQg06Hyndhu0dq5cRFVt8gZt2ATbS6ASDxhwPUGJrRb23h3vLNlw6llDMEABLojqN7UhsskTEDWGE54Lbdl2TLh3CmMrxagZ8onR8w1YA6fhrQHdZgASeAqNgFJBdvE+sdF9lfcOPmTUHbGEuOptpeuA3Aw/m91YM+xPMLxkZp5VvwthmXS7eWNIK2xBHLW3B9RIPWgOjWHeDNlnWJjy4fx6ioL3LwYKXRZ4EoSrnyhxlb7JnynWD94lxblwqVAKboIg3GQAmSZEqOkTz4gDdf3HD+y0K/rwRvicp9RyWpRFfLiBgQRIIgjqDoRUbC3coZXOtvix5r7Lk+gIPmrUAwWjXEElVyxJJiRJSTrpof244CpdcVdr2LIZrtwK7tnKalgDCoCgkg5VUHzBrm4rtxbE93advNiFB+En8Kup29Wp6MckNpFsrRh7xZrgPsMAPeiN/9qplztxd5WkHqWP46VFwnbK8q6JbMkkmGEnnpm06Ryir/wCH3H5fevmRvo9EpVFTt1dHGwjejlfwytXT2b2zsuQt1TaJ5yCvvbQj1iPOsJWVeKy4/XsG8iz0rG3cDCVII6gyPjWHfjPkGsCSenCAfM6/D0rVMjbUS2JvOT7KqF8gxYkj1Kj+6Kl1HxV0yETxHn9VebevQcz5A0Bhd+cbL7C+P7R+p6cz7hrqBsv4YMc2qsODDj6HqPI6Vss2goCrwH8STzPOazoDRg7xdddGBKn1UkT6GJHkRW+oOFcC/eQHkjnrLAodOkW1+JqdQClKUApSlAKUpQClKUApSlAa7tlWjMoaDIkAweonga1rgbQEC2gGugVY1EHSOhI99QNs28S1y2bI3be+wzRnMgZI4Hc7zxQJZDO7XOdNojKZJOUSB3QEs1gvpwlQLwU68dZoCwHA2v6NOAXwr4RwXhwEcK2LYUcFAjyH8cqryjHwjNMwc4TugV3bXhVmKyXz+ImBMHhPT2fdvJbzYmS5Y6IpYAcoCAmIEyetAZYt2F9MqFyLbyAQIzNbgmTzytHoak2MUGOUgq31W4+o5EeYJqBszaCFM5Fybm/9Fd4N4R4eS5R5xPOpRx9v6tzTh8zd9PqUBIv5Yh4hjEHmeMfhXC7TbQOFs70uhZQNd7Q5iGPNYU73Ec54108bdW5Zc2yGKiRHJ03gD0MgaGqp2+u5ntidAoIH3y0n/oWr7akqtWMHzIbwiHf7Y4lgQMizzVTMepJ+NcDG4m428zuxHGWYyvEjU+QI9KYXBuzZbQnqvTqQeXp/BumwezSFQ7Q3mRwPMBDwI89a6N3eWtk/DjDeqPhFcfW2+C7t+rJjGEpa8iiW7Fx8wQOeMZQMv2Y/jr5VK/UeIck5GAPET5GdCQOMfjXpeDwNu0xtkboBZCeAX2l6bpPpDL0NbUx9vNlt22YxO6oAI6q7lVYcPCTxHWufLat7N/ZjGK7tyfu3fiZ7kF1Z5lY7L4gQcoEEkgRzLkAaiPGRXxuzuJ0gcGn2dd7MRx9R769Ot7YtmJW4CwJA7tyd2AZyAgEEgEca+rtPDtEsBIzDOpWRpqM4EjUfEVh+/wB+l6UP8Jf7jdp9H5/8PJ8Tsy/bGild4mYnjJ56cTWOIvZBP/oDQmSfd+VevLas3BK5WHVSP8q4m2OyiXNQonjMCZ9OBq2ntyvS/mKWV1g28f2vXybY8KL9F+Z55bvAn6rdDoRopOo+8OFXbsj2iAixdgSd1wAJJ5NHPz586rG0ezj2wZBYTLHidOTAiY/dXKe+bclhu8uH4dAAOfn0rqxnbX9LfpyUl1XJ9H8mVtSg8M9rxN7IJiSdFHMk8B/HAAnlXzDWcoJJlm1Y+fQeQ4D9815zsTtRftsrXfnEAgK3iVT0b633p4AaamvRMLjEuWxcVhliZ6dZ6RXHr21Si/tGaaZIqNdxWsIpcjjBAA8iTpPlWGZrvhlbf1uDN936o+1xPKNGqVbthQAogDkKoJOLjLj20Z+6OfNnBzLLHTcAB1lVCR0A5ip9jGM8FbcqfaDoR66Gt/cb+cmYEKOn1j6nQeUeZrTfGR1ccGOV/U6I3rML+15UBz8VtK8l67uzatqvIAEsPafNIAkEkKQADWr+UbwzCwCqkyRcOuVC7Mu5vKQBlOmaeVWGlAcfY+2jeuNbKZcqhs06NMSoEcVneHLNb45tOxSlAKUpQClKUBF2nedLZNsS0r7JaAWAZsikFoBJgamK4r7Sxx8NpZhvFafTKrMn85DZyBwO5MGTVkpQFevYzHgmEtkLP82+8R35EfOaSEtLz1efKtN/amNXOFsgwJWbdxua6GCJJkwB03ivOz0oCt3NqY0s4SwN3P4kbeg38ihs0SVSxvCRvn0HY2TeuPaDXVCvLcAwEBiFOVxmEiDBqZSgImyD8xa/5aadN0aUa69vV4ZPrKIKj7S6yOrD4Aa18wG6bifVcsPMXN+fTMXH7NTKAj38GjmSN6IzAkNHTMNY8uFUPttgLlk2jnN1MpUSAGGUyBmEK3iIGinTUmrvbPcgKRNsCFYAnKBwVgOQHtdOMRJ1ba2euKsFQQfaRuU8jI5GSPfV9tV8OrGb5ENZRWew9u2YJO+xJynQwug0PHWdRIq6CyoYsBqdD59JHXzrzezirmFbur1uQDMEaiTxU8COP767mH7TqPDc0+pczfg+pHvzVp1oV6VxVq1IOSnLKlFOSxhJJ41TSXTHQsWJRST4HT2hbN25L7qWnGUaEZoGt1SsZSGgEHSQdDwY3EJatkswtqpGrHSzc4rr/RtMacjHAkDk/wApcNmuO5KXCJmJBCrommjgkNoYO9pHGtFvC3Ww93GYgHdtHubDHdVFlkNwe03AyeGtR4vZp9017dUjYt7bxHmTwspd23yXz4LyzxtsfpDAYDBIXYuSCymB3igNbCcWJeWnr1qfsrsxtK8obE4s2REC2FVmCniNIVOXCToOlc/9D+xrbG5iXAZkIVPskiWb1ggD316pVNGMqq35v2HY2jWo2E3b2sFlcZNJvPbOi8iiWv0aW0Je1i8Ql0+2Cv4gAH8aza3tXBAtnGMtDiAPnBHE5Tq2nINM1eKVf4MV6Ohy3tGrUf3yU/Wln2NYa8zhbG2xh8agZSM3lx9PUdD+UE8XtF2Tk5rcAcY5E8RI5Rx059KjdvtiNhwcdhNxwQbqjgwn6SPrAxJ9+ms9jsp2pGNs7qg3h4l5AfWJj8AJnlHCiKlCq5UnuVOq4S/qXNevVcmZ3FqvBVelrTbxrxi+j/R8+ZQ8SptmHBB6cz6da63ZTaJt3Qt36Jjqk7qnlcPIkQD0EeQNWfbWwEIltWOmbmDxgDkvl+Z1qkd0VuZW0IaD8YNegs9ox2hCpRqx3akFquWq0lF9PeuDOXOnuYa4M9as31cSjKw6gg/lX21dDCVMjr6afDzqHdFnIrXhbBIE5oHESRrxHlWwbQT2Qzeao5HuYCPxrlmRLqHtX6OOZZAPXOsfv91Lm0VUElbgA+w37vwqHeuNcKuVuAo2ZFKNA0KnNHEkMfTz5gdilQcPtIOPBcBBhgUO6dND8QZ6EGuPj9jYhr9xlcd29y1cjOwPzHdQIA0BIcnrkUayaAs1KrOEwO0DPeXo3hAUrOUi3mndOsi5GvMcOA0psrGhs+dcxBBg9bmYkLAHhnp686AtlKrmEs41WsC5cLFvpYAyqEW2ZVsgGrqy5TqRdYjwaWOgFKUoBXF27ibyXLPdF8snOFQnNqgAzd2w5ndJSQScwymu1SgKwNuYkvbiw4GXfQ27mrn5PKh8sDL3lze4HKehI147b2K7v5uw5coxkWbu6xtsyjeHFWAXgQZHhmKtdKArJ21ilDfMklf6u5JHze9oAp8bKFkeCSYnLtwu18RcvonculvNvMbbDTu7uhY6eJUM6cQNZk/L2373eOqYdmCkgHeEhReJA3eJNpQJgHvAdRBb7g9v3XuWkNhgHMMdYAi5DTwiUAPGMwmNJAn4nEo0Ed8rDgy2bkweI1tkEacxUfY+MAth3a+7OAxm1cgSPCoW2AB+PUmu1UV8HqSjuk6kLliesMpj3RNAY/rFOl3/AAb3+iouF2phyzZFuBvaHye+pP2oKCfvfjUvPct+Kbi9Qu8PVR4v2RPkeNZHurw4hoPEHVT5EaqfgaAh45sPeXLdtO45TYuyPMHJIPmKqm3diYe3ba5aa+oEbrWrpWCQNGZM068yeFX/AIVzNpkYi21u2M8+1wQEEES/MSNcoPuq6jXnTeYvBDWTzbZb/O2zr415EcxyNX27sly0KIttl0DEKEgC4ndjQ5t7l7XLKJqWwtiXflaC4G3DJgEKIEievLiYr0h7qoN5goA4kgaDidau2lNVLhOOq3fi2IaI86/R3f8AkWKxOBvEKc2ZGOmbKOvmuVh6GvQcHj7N2e6upcjjkZWj1g6VQe217DbRsscBcs38RbIzi2VNw2hMheZGYqdPP0Na/R5sTGfLUdUuWlSe8dkIGUgjLvcSTGmvCeVchOdGapOJ6StQo39Gd66ijNLWOmrS4rX8XLue2VrvXlQS7BR1JAHxNaPkM+O5cb9rL+FvLWSYWzblgiLHFoAMebVtnnCPjMXZuW3QzcRlIOVWKkEQd8DL+NeZ/otF3PiBZUHLDKXeBIJUeFW0ZSwOnLqBVn7V9pkv22wmCYXr14ZSU1VEPjYvwiJFSey2zLez7Hdoc9xjLvyngAPIfvrm3d5RoyU5ySS9/ZdTu0oSoWNSFTKlUaxHsvxPouS64NuPxGJYE3slpQJyKMziJkl8xXyAy8vOBTbOCN6+FLMzEwTMbx0JIWBGZvhXd2/tSJUGWMEnprI/KpfZPZJQd+ys31AIkzpm1IEQeZ/LXd2KpKjVvqscOrpFPjupaP28fgcWtjKguRa7GDtpqiKp6hQD8RW+oT41wJ+T3T6G1/uVHGJ7zS8ptKfYb2vJnG6PugmesSKtMCVY+cOc+AeAdePzh9eXlrzgS6UoCGpy3yPrpIHnbMMT5kPbH7NczEnGC9dyBzbLLH0RhMtkMbeZpzT3ujCNJ+90zriB9i2Z/tGXL/4m+IrZfx1pGCvcVWbgpIBPLQUBW72I2grK7LqEK5JTIz3DYVBoxaR84SToMpAMGTa0BgSZPXr51i91QMxIC8ZJ0j1r6WAgE8eHnzoDKlKUApSlAKUpQHMXb1jMVZskZwGcZVPdOLTwx00dgPOdJrads4bUd/akcu8WZgGImZhl0+0Otam2FZyOoXLncuzCMzFnNwhiQcyyxEGdK0nszYy2138tsgqM3NWRwTpPFBqI0kcDQEpds4YgHv7UHLxdR4xmTQniRqBzr4NuYUiRiLRAkki4hCgBmJJnQQpM+VQ07PYa1vkkZQd5ioiVZWJYAHXMSZMA8I4UvYTBsFY3VjeAPeLBLqqETz0K/EdaAnPtjDiPnUJMQFYEnMwQEAGYzGJ9anVX/wBT4Q3VPeSxcuq518TN3zZfajfDZQYggxzrrPs+0SSUUk8dKAkuwAJJAA1JPIdZrnX8t0yloMeVw7oH3XG8fIroeoqQmzrIIItrI1Gg0PUedSqA5I2Q3tX3fojgG2P2fEf2nY+dZMl537vvVCiC5RCp14IGLtE8yNQIiJBHUqJsrW0rc3Gc+r6/hIA8gKAhdptpnC2MyDfYhEJ1AJBOY9YCk+cCvGu2/e3rDwXuXDBMmWKg6jyHkAB0Few9p8GcTb7q3q6nNPJTlIAOviIbQekkAzXnN3CNaJVgc3MniY/jhy4aV2tlbmH+bPuK5lB/RTg7r7RtXLRIFkl3YclgjKfveGOhPSv0UNqt9UVQdjbQFljmBKsBMcdOB/Gu7+u7ETmP90/uryv7WT2zUv8Aet4Pcwkt1Zzxznjrl46YSNq2VHc+09TZtbtFtDMyYbCpAMC49wFSPrBZU/geFcl9g38TrtDEvc1nurZy2x66a8uQPnUk7dzHLatM56QZ/uqCYrWNmbQfVFe0D9pfyuMSPcBXPVjtq4X3rjSXdrPkm37jox2jTorFGKT6pa+bzj2YJBwGFwybq92Ois4LfBpJ8zXFxm0M2lsMo695cLf92ldW32NxjHNcuWifMvm951FdfA7As2dWS9m5OQjgeiqD09pdK62z9j2Nn95XbrVO/or2P4vPbBza1xUqPp8SD2U7KoR3t5WM+EF31+1x1Hnz9IJtv6ut/b/xLn+qtFnK5hcU5PSbUj1XJI+Fb/ktwai+5PRltke8Kqn8RW9VqyqS3pFKWB+rrf2/8S5/qr42zLZEHOQeXeXP9VO/uLo1sv8AatxHvVmBHxPrUsGqyTkvs23aIIz93wI7y5CADxDe0XQAjgOOkGZNzA2lBJzwP6y5+QbU+VTqjW8IFI+qNVUicp4Sp5CCdOXKKAg7KwNtkz78sWLS9wEEErljNygL7q24rZIdy+dge7yCGcR4t4wwD8eDTw8634HxXunef/nbJj3z75qXQFVudjpDfPatMkoTOb5TMjPqIvoD1FlfLLIbsyYMXQGLEz3cjKc3zYQtogzGByEVYqUBF2XhDZtJbLZigjNETHlJj41KpSgFKUoBSlKAUpSgIu0sKbtsqDBlSD0KMHU/FR+48K5mA7OqjB3bMwCRAjeWSzEdWJWY5W1ru0oDi4Ls3atMrh7hKkGSV1hEtAEhQcuW2unMiTNdqlKAUqNZx9ps2V1OVyja8HESvrqK29+sTmWOsiOvGgNlcixfI+aByoDC3eRE6W1PDMJyydNBEmQsrFXrbEI1wAQWKyNVGUanku+unORykHbbvWnBUFSN5SunskqwynkCCKA22rQUQogfxJ8z51C2lsezf8a6/WHH9x94rYcCR4LtxB9UZCPi6sQPIGK+nCP/AE9z4Wv9upTaeUDg3Ow9g6F7kfs/uqNh9iYO0d7PfXk4lgDwyuUAWfX3xzs/6utnxg3D/WHMJ6hDuqfQCpWUREadKtdxVfGT8yMIgYfFYa0MoKWh9VgE9+Von1rb+sbZ8Ev9xSw/vjdHvIoiNbMLLW+nNPTqnlxHKRAWXVJJEGJuf0LD1a3/AJMafLCPFauAdQA34IS34VLpQEC9i8O4i4VjpdXL+DgVlbwiETauMoPAq8j3BpX4CptRrmCWSy7j8cy6SftAaN7/AHRQGOW+vBkfyYFT72Ej/pr53mI/o7X+K3+1QYtk0urH21kqfM81666D6xqRZvK4lGDDqCCPiKAj95iP6O1/it/tV8a9fAJKWgBqT3rcB/ZVNqHjmDq1pTLMCrfYDCCx844Dn6SQBo2R32Rc6IA0u0XGJBcl4jIOBaOPKoGM2piUeBblO9K5hxK5QRu5dBPteXnVipQFVw/ax2VGFgNnUMFR2JaRZMJKDMV75p4R3Z88sk9oXE/NLoCQQzw+hO4e71AIhiYiu8llREKBAgQBoNNB0Gg08qzoCt4ftDfcT8mgSwMs07pYEgBCCCFka6yPWmF7TM6o3c6OFIKsxEsbQyTk8QFxifuHziyVjbQKAFAAAgAaAAcAB0oCFsTHtftZ2TIZgrMjlwaIPHl5jiCAqfSgFKUoBSlKAUpSgFKUoCv/AMk7MQXuNKkNmIbMxW4puQRAY96xMQOGlY3+zhzO1sjkUBOmbvjeZiMpA5KNDoKsVKArOF7Hotq3bN1ty2qSoUTC21Y6CYPdAgTpw4aVJwXZlLdy3cFy4e7JIBywSRdUzA/rT8B5z3aUArRjkY23CeIqwXWNSDGvLWt9KArBwWNsqgssXzMC+oyqPmlKxcZm8IuNIbjy1o1jaDMqlmCfN5nBszIayzEAD/nLBBEAdas9KApxxG0VzyGzLZV90WyudlvZwJ1LZktwo0E66Gp5+X8p5xPc+Dfif67wRG51qxUoCskbQNyBmW3HibuC38zB0EZo76RBEgRWPebQBK6swQMPogpJG8GaOM5gsdBmkam0UoCt2jjEt3HuZs0IB4CcovXcxCrKh+6ZNeEgToDWOz72NuFQWZVARmYogbf1KEFYkBZMD+dA5VZqUBXsA+PNxDdWEmGE2uHdW5YkEn6TvIA5ESRwrs3sFbYyUGb6w0b+8NfxqRSgIn6ttc1zffZm/wC4mpFq0qiFUKOgAA+ArOlAKUpQClKUApSlAKUpQGrFYhbaM76KiliYnRRJ0HpXD/lnhPrP/hv+6uh2j/8AiYj/AJVz/sNeVZh1FdGxtIV1Leb0MJSweijtlhPrP/hvz91WGvGcw01HEfmK9U2s7q9hlV2UO2cICdDbcCVHEZo/CsL61jQklF8SYvJ0qVVAdoS2UlF7y7AyodycUyNLSZOXDiOjHT6uAbHjNkVmOa62V4Chi5NpVYGShBMyTEKNK0TIt1K4OIF5rC/TOBcGfQJca3zgKRwaJ4EqpABkTz7WMxSRaRYLC4yhjLKtshg2V2LBXLZIJ3dOEwALdSqzfxOOXOgDEgiLmRYK93Zk6c85vDQEjL4W0Dd3Zju1pDdBDlRmBjjz4AfkPQcKA0XtsW1dkhyVIBhTElQ0T6MKx/XVv6tz+4a5V9h3+I1/nF/8NqmYda8de/tDc0LidKMY4TxwfzNyFvGUUzv4LGLdBKzumCCIIMBvyYVIribHk28Rl45zEde6txXOdMdktjNcAzW8wATMFt3cPOupOZDenjIGnn6m0qutQhUlxkk/NGrNYk0WylUu9e2kUtqVcs9n50gKMrtZuscpUaZbvdoN6deB8VSnO0IOQld64AuVDoEuujS2uri2voTw0I2DEtVKp9g49QwVXYi7iGAcCBLYk2QpzbyFTa0Jgbo3dQvTxQutZtz3zKLvzggJca2M0aKR7WQkCCVB01ggd2lU1cbjEHdW13zavOqsczKLZfITnYtFxrlpVUnQI2oqZi8RjVLIgY5Z+cKLqJsRwHEg3uCtEeE6AgWaqztDt5gLNx7Vy4wdDlYC25gjzAiu9s93a1bNwFXKrmBjRoE8NONeBdtT/wAfif8AmtWvc1XSjlHY2Ls+nfV3TqNpJZ09a6p9T1f/APpOzv6V/wDCuf6aseyto28RaW9aJKNMEgjgSDodeINfmqa9q7NW7j7Dy2Z7xrN4JlJBzE3AsEEEGY1kVXbXEqsmmjc23sajY0ozpyby8a46dki7Uqu3bWKslEtywJUyqkqxNxQ4Y3HZkAtyRDameOimPc/WHdakuxSCuVBvNZdiZWCIuZVGvx4jcPNlqpXAW5i2s4oOrZt4WcsKShzBWkH6TjI04LoCTWjZiYn5HkdXFxLqgNJm4neoxuAEyilS3zZJKgZSTQFmpVWu3NohNCS3dZ/Bb+lyMe5+7mVfPeOvTZhb2Pa7lcZE73UgAwgN2IJUaEC1J3ozcRwAFlpVUx3y8X7l22pyMGtIA85cq5rd5rJGX6QXFkEki5bkQunW2U9/vHW6XIGYCVQLAaLbBhBLMupEEAz4dAQOrSlKA0Y/6J/ut+RqjUpUMGdjxL6j86vtKUQFKUqQKUpQClKUBTu0f07ei/kK5lKVJBbuzH0P7R/yrrUpUEilKUApSlAfOdfaUoBVJ2v9Nc+9X2lCGQ6uWwvoE9D+ZpSgRPpSlCRSlKAUpSgFKUoBSlKA/9k=">
            <a:hlinkClick r:id="rId2"/>
            <a:extLst>
              <a:ext uri="{FF2B5EF4-FFF2-40B4-BE49-F238E27FC236}">
                <a16:creationId xmlns:a16="http://schemas.microsoft.com/office/drawing/2014/main" id="{F95DE4A5-AF61-4D3A-BD43-F00F012B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481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8" descr="data:image/jpeg;base64,/9j/4AAQSkZJRgABAQAAAQABAAD/2wCEAAkGBxISEhUUEhMWFhUXGRsbGRcYGBggHRoaFxsYFxgXHBYbHSggHhsoIBYYITEhJykrLi4wGh8zODMsNygxLisBCgoKDg0OGxAQGzckICQ3NzgyMjYsNzcvNzAvLiw3LissNDEwNDgvLCw2LzgrLCw0LDQsNywtLCwsNy0yLyw0LP/AABEIAMEBBQMBIgACEQEDEQH/xAAcAAEAAgMBAQEAAAAAAAAAAAAABAYCAwUHAQj/xABJEAACAQIDBQUDCAUKBgMBAAABAhEAAwQSIQUiMUFRBhMyYXFCgZEUIzNSYnKhsQcVgtHwFkNTY4OSk8HS0yRzorKz4TTCwxf/xAAaAQEAAgMBAAAAAAAAAAAAAAAAAQMCBAUG/8QANxEAAgEDAQYCBwUJAAAAAAAAAAECAwQRIQUSMUFRYRORMnGBobHR8CIjQlLBBhQVNHKCktLh/9oADAMBAAIRAxEAPwD3GlKUApSlAKUpQEDbmMu2bLXLFg4i4Ii0HVS0kA7zaaCT5xVP2F+kDFYm+1obLuKLdwW7zd8h7o8yVygmPKr/AFQ/0fWHXG7VzKy5sSSsgiR1E8R51bDd3XlEHW7Ids7OOtK5yWbjO6raa4pY5GKyo0JmOldy9tGyjrbe7bW43hQuoZvRSZNeF4Ps/l2Ql0YdhiVxqnNkYXFAuHXhmAiPhX3tXs+4MVjhiFYvfdWskYV7juhC5DZvBgqFI1BI4Vc6EHJ4ZGT27b20hhsNexBXMLVtnyzE5ATE8uFfOz+1Ri8NZxCqVF1FfKTMZhMTzrj9pbNxtj30M3LhwrjQGXbuyOHGTXB/R/2xw9vC4TCOmIW6ES2ZsXAobhq5EAedUqGYZXHJOdS1bD7RLetZ7wSw2d0Cm9bYNkJ1V1MHQSQOGtTRtrCkKwxFnK5yqe8SGI4qpnU+QrxfB7Jd8Pgrd2y5UbRul1ZG0UzBYEaKdOOhrPaXZdO723lw2q3AbAFsyBmUzbEcOPCrfBhnj9ZwRk9RftdaTG3cLdy2hbto/evcUKe8JGWDEHTqZqXtLbRtXsNbW2LiXywNwXEGWAGUi2d64DPs8Bqa8vx3yddpG9j8Pcu2TgrS5u6dxny6gwDqeE8jxImtHZ3A4hP1J3lu4Al3ERIY92jgFFY+zxiD6cqeDHGe36MZPZRtKwbndC9b73+jzrn6+CZrn9ru0SYDDG+6M+8qKiwCzuYUSdAOprynszasWQljGYK9c2iuLLNcVWUiWLDEd/ADJ5TrppXpH6Rj/wAE04T5XbLL3toEhxb9p0AEl10IiOs6Vg6ajNLiTkj7C7aXLl7ucZg3wbG2biuzq9tlHEG6AArcTHkfKbQcdaARjcTLcICHMsOW1UKZ3ieUV5F2Py/L0s4BsXcwD23F+3iVbIuYEBbefXN18uvLX2UwF58fa2fck2tmPdYGfF3hmx8EJI9aznRjltaY+vr1kZPXre1LDXDaW9aN0cbYdSwjjuTNc3YnavDYq9iLVpxOHbKxJWGgbzLB1QExPWvINn2jh8XaWzae7GJk2cRhmW/YBZi1z5Ukow5g5jMjTpv2nsdgdtWLNhkxDtntBbbDPYzI1xEYCDK5twcdanwI5xn6yMntWH2pYuKzpetOieJldSFjU5mBge+sBtjDbw+UWd1czfOJurocx10XUa+deKbIwZf5Y1jMQdn3Lbpbwr2kdsrZUKsxL3l4SFiNJ6y9n9mLWfYc4bR7b9+e70LAIVFzSJzZiJ51DoRXP6xkZPacNiEuKHturqeDKQQfQjQ1tqg/ojwzWreNtFGRUxl3u0IIAQxlyg+z6aVfqonHdk0jJClKVgBSlKAUpSgFKUoBSlKAUpSgFKUoBXyK+0oD5lHTjXxkB4gVlSgFYd2vQfCs6UBjlHQV9yivtKAxyDoK+5R0FfaUBiVEzAmsqUoDVcsKVYcMwIJXQ66SGGoPnXG7M9lbOBNxrbXHe62Z7lxizsfNjqa71KnLxgGJQTMCetfSomY1r7SoBiFA4AV9yjoK+0oD4BX2lKAUpSgFKUoBSlKAUpSgFKUoBSlfCKA5Oz+0Vi6oaSgLZQGyzIiZCM2WCwBDQVJAIEit1rbdhmVVeSwJBhoibajWIEm6kdZ0rX/J3DSpKMzLEM1y4zACIGZmJjdGlY2OzlhVUHOWUAZ+8eTlNsjUNpraQxw08zIG+xtvDuVC3VJaIiYOYAjWI5r/AHlHMV9ubZw6zmuAZSQePFc2blqBkaSNBlMxFYYbYeHthFRICBQu85jIVK8Tr4F49K0v2bw7z3gZyXZgS77ucuSFg7v0jDSPwFAb8Ptqy2fey5GKHNA1BQSNeE3FE+dYXdvWFDHMTChoA1M5vZ4jw8SANRrXy7sDDmT3ZOpYgO4DElGgjNBE200OmnmaxtbGw7qGhzmUCTcu5sokZCc0xvEFfjwoCRd2zh1IBuLLAEDUyDlAMAcy6D1ZRxIqZYvK6hlIKsAQRzB1Brn29g4cNmCmdIl3MQ1twAC0AA2k08vMzPw1hbaqiCFUQBJOg8zrQGylRXxqzCb7dFjT7zcB7zNar2IvKpZktgASfnG/2+PlQE+lQrWHdwDdZlJA3EMBT0zDeY+cx5Csvk9xfDdJ8rgB+BWD7zNAS6VBu45kBNy00DiUKsPxhif2azO0UHEXB/ZXPzCxQEulRrWNRjG8CeGZHWfTMBNSaAUpXL2sMRnt9zw1DnSADcsyYJ1ITvCOPv4EDqUqs2sRj8yO9s6Ic6Lky5mFuMu/qc2bjw1ieJzs4jHTL2tAynTKJUznAXNqQOpOp5cABY6VWbF/aJdSyKElZWEkCcKDrnOsPij/AGaft5Xcfinvtat8FLZtBuj2IbNMsOMj00E0BZKVWFxO0Bp3QgMNTl4b2kZiY0WTOuaZGoXeL+OYqMgSAoYkKZbNbDkb3hg3CPuj3gWClaMAzm2huiHyjMPPnwrfQClKUApSlAKUpQClKUApSlAKUrTiL+WABmc8F/zJ5L5/CTpQG6uX8qy3StsZg5POFVxJYFoOpAJgAwQZiakfJGb6VyR9Rd1ff7TdDJg/VrdewwZMg3RpERukaqQOGhAPuoDV8muHx3T6IAo/GW/Go1vAobrhszhVWFd3YbxaWysSPZA4cjU3B3i66iGBhh0YcfcdCOoIPOt2UTPPr6cPzNAfEQAQAABwAqLZHeOzHVUOVR9oeJvWd3yynrUyviqBwEf+9TQGF+6EUs3AfxA8+UVo2ffZgRcADrxA4Q2qkTy5T1U1KKg8RTKJmNev8etARcQk3rYIJUK7cDGYG3lJ5TqYnzPLSXSlAYXbYYQwkH+PjXPw1q4S4759xso0TUZVYTKkkwwBPlXTrTbsZWZgdGgkfaACzPoAI8qA1ZLy8HR/JlKk/tgkD+7X1MZBAuKUJ0ExlJ6BgY9AYJ6VKrRi7gAC5cxeVCngdCTP2Y4/5kxQG+td+8EUsfgOJJ0AA6k6VEtC9bUA5bigcZKsAOW9Ib1LDzPOvuCui8e85LoqniOrkciQdPsmfaoCThw0b53jrA4D7I6x15+XCttKUApSlAKUpQClKUApSlAKUpQCuGm3DJLZILsi2wYuSt1bMmTGUlgeUSviJqfj9pLaZVKklgToUAVVKKzEuyiAbi8JPQGuCe09pngWDDHI4YIHJyM6rE5SDCAEtG9MwKAl2+1dtgp7t8rCQZt8PmRwzSdcQg06Hyndhu0dq5cRFVt8gZt2ATbS6ASDxhwPUGJrRb23h3vLNlw6llDMEABLojqN7UhsskTEDWGE54Lbdl2TLh3CmMrxagZ8onR8w1YA6fhrQHdZgASeAqNgFJBdvE+sdF9lfcOPmTUHbGEuOptpeuA3Aw/m91YM+xPMLxkZp5VvwthmXS7eWNIK2xBHLW3B9RIPWgOjWHeDNlnWJjy4fx6ioL3LwYKXRZ4EoSrnyhxlb7JnynWD94lxblwqVAKboIg3GQAmSZEqOkTz4gDdf3HD+y0K/rwRvicp9RyWpRFfLiBgQRIIgjqDoRUbC3coZXOtvix5r7Lk+gIPmrUAwWjXEElVyxJJiRJSTrpof244CpdcVdr2LIZrtwK7tnKalgDCoCgkg5VUHzBrm4rtxbE93advNiFB+En8Kup29Wp6MckNpFsrRh7xZrgPsMAPeiN/9qplztxd5WkHqWP46VFwnbK8q6JbMkkmGEnnpm06Ryir/wCH3H5fevmRvo9EpVFTt1dHGwjejlfwytXT2b2zsuQt1TaJ5yCvvbQj1iPOsJWVeKy4/XsG8iz0rG3cDCVII6gyPjWHfjPkGsCSenCAfM6/D0rVMjbUS2JvOT7KqF8gxYkj1Kj+6Kl1HxV0yETxHn9VebevQcz5A0Bhd+cbL7C+P7R+p6cz7hrqBsv4YMc2qsODDj6HqPI6Vss2goCrwH8STzPOazoDRg7xdddGBKn1UkT6GJHkRW+oOFcC/eQHkjnrLAodOkW1+JqdQClKUApSlAKUpQClKUApSlAa7tlWjMoaDIkAweonga1rgbQEC2gGugVY1EHSOhI99QNs28S1y2bI3be+wzRnMgZI4Hc7zxQJZDO7XOdNojKZJOUSB3QEs1gvpwlQLwU68dZoCwHA2v6NOAXwr4RwXhwEcK2LYUcFAjyH8cqryjHwjNMwc4TugV3bXhVmKyXz+ImBMHhPT2fdvJbzYmS5Y6IpYAcoCAmIEyetAZYt2F9MqFyLbyAQIzNbgmTzytHoak2MUGOUgq31W4+o5EeYJqBszaCFM5Fybm/9Fd4N4R4eS5R5xPOpRx9v6tzTh8zd9PqUBIv5Yh4hjEHmeMfhXC7TbQOFs70uhZQNd7Q5iGPNYU73Ec54108bdW5Zc2yGKiRHJ03gD0MgaGqp2+u5ntidAoIH3y0n/oWr7akqtWMHzIbwiHf7Y4lgQMizzVTMepJ+NcDG4m428zuxHGWYyvEjU+QI9KYXBuzZbQnqvTqQeXp/BumwezSFQ7Q3mRwPMBDwI89a6N3eWtk/DjDeqPhFcfW2+C7t+rJjGEpa8iiW7Fx8wQOeMZQMv2Y/jr5VK/UeIck5GAPET5GdCQOMfjXpeDwNu0xtkboBZCeAX2l6bpPpDL0NbUx9vNlt22YxO6oAI6q7lVYcPCTxHWufLat7N/ZjGK7tyfu3fiZ7kF1Z5lY7L4gQcoEEkgRzLkAaiPGRXxuzuJ0gcGn2dd7MRx9R769Ot7YtmJW4CwJA7tyd2AZyAgEEgEca+rtPDtEsBIzDOpWRpqM4EjUfEVh+/wB+l6UP8Jf7jdp9H5/8PJ8Tsy/bGild4mYnjJ56cTWOIvZBP/oDQmSfd+VevLas3BK5WHVSP8q4m2OyiXNQonjMCZ9OBq2ntyvS/mKWV1g28f2vXybY8KL9F+Z55bvAn6rdDoRopOo+8OFXbsj2iAixdgSd1wAJJ5NHPz586rG0ezj2wZBYTLHidOTAiY/dXKe+bclhu8uH4dAAOfn0rqxnbX9LfpyUl1XJ9H8mVtSg8M9rxN7IJiSdFHMk8B/HAAnlXzDWcoJJlm1Y+fQeQ4D9815zsTtRftsrXfnEAgK3iVT0b633p4AaamvRMLjEuWxcVhliZ6dZ6RXHr21Si/tGaaZIqNdxWsIpcjjBAA8iTpPlWGZrvhlbf1uDN936o+1xPKNGqVbthQAogDkKoJOLjLj20Z+6OfNnBzLLHTcAB1lVCR0A5ip9jGM8FbcqfaDoR66Gt/cb+cmYEKOn1j6nQeUeZrTfGR1ccGOV/U6I3rML+15UBz8VtK8l67uzatqvIAEsPafNIAkEkKQADWr+UbwzCwCqkyRcOuVC7Mu5vKQBlOmaeVWGlAcfY+2jeuNbKZcqhs06NMSoEcVneHLNb45tOxSlAKUpQClKUBF2nedLZNsS0r7JaAWAZsikFoBJgamK4r7Sxx8NpZhvFafTKrMn85DZyBwO5MGTVkpQFevYzHgmEtkLP82+8R35EfOaSEtLz1efKtN/amNXOFsgwJWbdxua6GCJJkwB03ivOz0oCt3NqY0s4SwN3P4kbeg38ihs0SVSxvCRvn0HY2TeuPaDXVCvLcAwEBiFOVxmEiDBqZSgImyD8xa/5aadN0aUa69vV4ZPrKIKj7S6yOrD4Aa18wG6bifVcsPMXN+fTMXH7NTKAj38GjmSN6IzAkNHTMNY8uFUPttgLlk2jnN1MpUSAGGUyBmEK3iIGinTUmrvbPcgKRNsCFYAnKBwVgOQHtdOMRJ1ba2euKsFQQfaRuU8jI5GSPfV9tV8OrGb5ENZRWew9u2YJO+xJynQwug0PHWdRIq6CyoYsBqdD59JHXzrzezirmFbur1uQDMEaiTxU8COP767mH7TqPDc0+pczfg+pHvzVp1oV6VxVq1IOSnLKlFOSxhJJ41TSXTHQsWJRST4HT2hbN25L7qWnGUaEZoGt1SsZSGgEHSQdDwY3EJatkswtqpGrHSzc4rr/RtMacjHAkDk/wApcNmuO5KXCJmJBCrommjgkNoYO9pHGtFvC3Ww93GYgHdtHubDHdVFlkNwe03AyeGtR4vZp9017dUjYt7bxHmTwspd23yXz4LyzxtsfpDAYDBIXYuSCymB3igNbCcWJeWnr1qfsrsxtK8obE4s2REC2FVmCniNIVOXCToOlc/9D+xrbG5iXAZkIVPskiWb1ggD316pVNGMqq35v2HY2jWo2E3b2sFlcZNJvPbOi8iiWv0aW0Je1i8Ql0+2Cv4gAH8aza3tXBAtnGMtDiAPnBHE5Tq2nINM1eKVf4MV6Ohy3tGrUf3yU/Wln2NYa8zhbG2xh8agZSM3lx9PUdD+UE8XtF2Tk5rcAcY5E8RI5Rx059KjdvtiNhwcdhNxwQbqjgwn6SPrAxJ9+ms9jsp2pGNs7qg3h4l5AfWJj8AJnlHCiKlCq5UnuVOq4S/qXNevVcmZ3FqvBVelrTbxrxi+j/R8+ZQ8SptmHBB6cz6da63ZTaJt3Qt36Jjqk7qnlcPIkQD0EeQNWfbWwEIltWOmbmDxgDkvl+Z1qkd0VuZW0IaD8YNegs9ox2hCpRqx3akFquWq0lF9PeuDOXOnuYa4M9as31cSjKw6gg/lX21dDCVMjr6afDzqHdFnIrXhbBIE5oHESRrxHlWwbQT2Qzeao5HuYCPxrlmRLqHtX6OOZZAPXOsfv91Lm0VUElbgA+w37vwqHeuNcKuVuAo2ZFKNA0KnNHEkMfTz5gdilQcPtIOPBcBBhgUO6dND8QZ6EGuPj9jYhr9xlcd29y1cjOwPzHdQIA0BIcnrkUayaAs1KrOEwO0DPeXo3hAUrOUi3mndOsi5GvMcOA0psrGhs+dcxBBg9bmYkLAHhnp686AtlKrmEs41WsC5cLFvpYAyqEW2ZVsgGrqy5TqRdYjwaWOgFKUoBXF27ibyXLPdF8snOFQnNqgAzd2w5ndJSQScwymu1SgKwNuYkvbiw4GXfQ27mrn5PKh8sDL3lze4HKehI147b2K7v5uw5coxkWbu6xtsyjeHFWAXgQZHhmKtdKArJ21ilDfMklf6u5JHze9oAp8bKFkeCSYnLtwu18RcvonculvNvMbbDTu7uhY6eJUM6cQNZk/L2373eOqYdmCkgHeEhReJA3eJNpQJgHvAdRBb7g9v3XuWkNhgHMMdYAi5DTwiUAPGMwmNJAn4nEo0Ed8rDgy2bkweI1tkEacxUfY+MAth3a+7OAxm1cgSPCoW2AB+PUmu1UV8HqSjuk6kLliesMpj3RNAY/rFOl3/AAb3+iouF2phyzZFuBvaHye+pP2oKCfvfjUvPct+Kbi9Qu8PVR4v2RPkeNZHurw4hoPEHVT5EaqfgaAh45sPeXLdtO45TYuyPMHJIPmKqm3diYe3ba5aa+oEbrWrpWCQNGZM068yeFX/AIVzNpkYi21u2M8+1wQEEES/MSNcoPuq6jXnTeYvBDWTzbZb/O2zr415EcxyNX27sly0KIttl0DEKEgC4ndjQ5t7l7XLKJqWwtiXflaC4G3DJgEKIEievLiYr0h7qoN5goA4kgaDidau2lNVLhOOq3fi2IaI86/R3f8AkWKxOBvEKc2ZGOmbKOvmuVh6GvQcHj7N2e6upcjjkZWj1g6VQe217DbRsscBcs38RbIzi2VNw2hMheZGYqdPP0Na/R5sTGfLUdUuWlSe8dkIGUgjLvcSTGmvCeVchOdGapOJ6StQo39Gd66ijNLWOmrS4rX8XLue2VrvXlQS7BR1JAHxNaPkM+O5cb9rL+FvLWSYWzblgiLHFoAMebVtnnCPjMXZuW3QzcRlIOVWKkEQd8DL+NeZ/otF3PiBZUHLDKXeBIJUeFW0ZSwOnLqBVn7V9pkv22wmCYXr14ZSU1VEPjYvwiJFSey2zLez7Hdoc9xjLvyngAPIfvrm3d5RoyU5ySS9/ZdTu0oSoWNSFTKlUaxHsvxPouS64NuPxGJYE3slpQJyKMziJkl8xXyAy8vOBTbOCN6+FLMzEwTMbx0JIWBGZvhXd2/tSJUGWMEnprI/KpfZPZJQd+ys31AIkzpm1IEQeZ/LXd2KpKjVvqscOrpFPjupaP28fgcWtjKguRa7GDtpqiKp6hQD8RW+oT41wJ+T3T6G1/uVHGJ7zS8ptKfYb2vJnG6PugmesSKtMCVY+cOc+AeAdePzh9eXlrzgS6UoCGpy3yPrpIHnbMMT5kPbH7NczEnGC9dyBzbLLH0RhMtkMbeZpzT3ujCNJ+90zriB9i2Z/tGXL/4m+IrZfx1pGCvcVWbgpIBPLQUBW72I2grK7LqEK5JTIz3DYVBoxaR84SToMpAMGTa0BgSZPXr51i91QMxIC8ZJ0j1r6WAgE8eHnzoDKlKUApSlAKUpQHMXb1jMVZskZwGcZVPdOLTwx00dgPOdJrads4bUd/akcu8WZgGImZhl0+0Otam2FZyOoXLncuzCMzFnNwhiQcyyxEGdK0nszYy2138tsgqM3NWRwTpPFBqI0kcDQEpds4YgHv7UHLxdR4xmTQniRqBzr4NuYUiRiLRAkki4hCgBmJJnQQpM+VQ07PYa1vkkZQd5ioiVZWJYAHXMSZMA8I4UvYTBsFY3VjeAPeLBLqqETz0K/EdaAnPtjDiPnUJMQFYEnMwQEAGYzGJ9anVX/wBT4Q3VPeSxcuq518TN3zZfajfDZQYggxzrrPs+0SSUUk8dKAkuwAJJAA1JPIdZrnX8t0yloMeVw7oH3XG8fIroeoqQmzrIIItrI1Gg0PUedSqA5I2Q3tX3fojgG2P2fEf2nY+dZMl537vvVCiC5RCp14IGLtE8yNQIiJBHUqJsrW0rc3Gc+r6/hIA8gKAhdptpnC2MyDfYhEJ1AJBOY9YCk+cCvGu2/e3rDwXuXDBMmWKg6jyHkAB0Few9p8GcTb7q3q6nNPJTlIAOviIbQekkAzXnN3CNaJVgc3MniY/jhy4aV2tlbmH+bPuK5lB/RTg7r7RtXLRIFkl3YclgjKfveGOhPSv0UNqt9UVQdjbQFljmBKsBMcdOB/Gu7+u7ETmP90/uryv7WT2zUv8Aet4Pcwkt1Zzxznjrl46YSNq2VHc+09TZtbtFtDMyYbCpAMC49wFSPrBZU/geFcl9g38TrtDEvc1nurZy2x66a8uQPnUk7dzHLatM56QZ/uqCYrWNmbQfVFe0D9pfyuMSPcBXPVjtq4X3rjSXdrPkm37jox2jTorFGKT6pa+bzj2YJBwGFwybq92Ois4LfBpJ8zXFxm0M2lsMo695cLf92ldW32NxjHNcuWifMvm951FdfA7As2dWS9m5OQjgeiqD09pdK62z9j2Nn95XbrVO/or2P4vPbBza1xUqPp8SD2U7KoR3t5WM+EF31+1x1Hnz9IJtv6ut/b/xLn+qtFnK5hcU5PSbUj1XJI+Fb/ktwai+5PRltke8Kqn8RW9VqyqS3pFKWB+rrf2/8S5/qr42zLZEHOQeXeXP9VO/uLo1sv8AatxHvVmBHxPrUsGqyTkvs23aIIz93wI7y5CADxDe0XQAjgOOkGZNzA2lBJzwP6y5+QbU+VTqjW8IFI+qNVUicp4Sp5CCdOXKKAg7KwNtkz78sWLS9wEEErljNygL7q24rZIdy+dge7yCGcR4t4wwD8eDTw8634HxXunef/nbJj3z75qXQFVudjpDfPatMkoTOb5TMjPqIvoD1FlfLLIbsyYMXQGLEz3cjKc3zYQtogzGByEVYqUBF2XhDZtJbLZigjNETHlJj41KpSgFKUoBSlKAUpSgIu0sKbtsqDBlSD0KMHU/FR+48K5mA7OqjB3bMwCRAjeWSzEdWJWY5W1ru0oDi4Ls3atMrh7hKkGSV1hEtAEhQcuW2unMiTNdqlKAUqNZx9ps2V1OVyja8HESvrqK29+sTmWOsiOvGgNlcixfI+aByoDC3eRE6W1PDMJyydNBEmQsrFXrbEI1wAQWKyNVGUanku+unORykHbbvWnBUFSN5SunskqwynkCCKA22rQUQogfxJ8z51C2lsezf8a6/WHH9x94rYcCR4LtxB9UZCPi6sQPIGK+nCP/AE9z4Wv9upTaeUDg3Ow9g6F7kfs/uqNh9iYO0d7PfXk4lgDwyuUAWfX3xzs/6utnxg3D/WHMJ6hDuqfQCpWUREadKtdxVfGT8yMIgYfFYa0MoKWh9VgE9+Von1rb+sbZ8Ev9xSw/vjdHvIoiNbMLLW+nNPTqnlxHKRAWXVJJEGJuf0LD1a3/AJMafLCPFauAdQA34IS34VLpQEC9i8O4i4VjpdXL+DgVlbwiETauMoPAq8j3BpX4CptRrmCWSy7j8cy6SftAaN7/AHRQGOW+vBkfyYFT72Ej/pr53mI/o7X+K3+1QYtk0urH21kqfM81666D6xqRZvK4lGDDqCCPiKAj95iP6O1/it/tV8a9fAJKWgBqT3rcB/ZVNqHjmDq1pTLMCrfYDCCx844Dn6SQBo2R32Rc6IA0u0XGJBcl4jIOBaOPKoGM2piUeBblO9K5hxK5QRu5dBPteXnVipQFVw/ax2VGFgNnUMFR2JaRZMJKDMV75p4R3Z88sk9oXE/NLoCQQzw+hO4e71AIhiYiu8llREKBAgQBoNNB0Gg08qzoCt4ftDfcT8mgSwMs07pYEgBCCCFka6yPWmF7TM6o3c6OFIKsxEsbQyTk8QFxifuHziyVjbQKAFAAAgAaAAcAB0oCFsTHtftZ2TIZgrMjlwaIPHl5jiCAqfSgFKUoBSlKAUpSgFKUoCv/AMk7MQXuNKkNmIbMxW4puQRAY96xMQOGlY3+zhzO1sjkUBOmbvjeZiMpA5KNDoKsVKArOF7Hotq3bN1ty2qSoUTC21Y6CYPdAgTpw4aVJwXZlLdy3cFy4e7JIBywSRdUzA/rT8B5z3aUArRjkY23CeIqwXWNSDGvLWt9KArBwWNsqgssXzMC+oyqPmlKxcZm8IuNIbjy1o1jaDMqlmCfN5nBszIayzEAD/nLBBEAdas9KApxxG0VzyGzLZV90WyudlvZwJ1LZktwo0E66Gp5+X8p5xPc+Dfif67wRG51qxUoCskbQNyBmW3HibuC38zB0EZo76RBEgRWPebQBK6swQMPogpJG8GaOM5gsdBmkam0UoCt2jjEt3HuZs0IB4CcovXcxCrKh+6ZNeEgToDWOz72NuFQWZVARmYogbf1KEFYkBZMD+dA5VZqUBXsA+PNxDdWEmGE2uHdW5YkEn6TvIA5ESRwrs3sFbYyUGb6w0b+8NfxqRSgIn6ttc1zffZm/wC4mpFq0qiFUKOgAA+ArOlAKUpQClKUApSlAKUpQGrFYhbaM76KiliYnRRJ0HpXD/lnhPrP/hv+6uh2j/8AiYj/AJVz/sNeVZh1FdGxtIV1Leb0MJSweijtlhPrP/hvz91WGvGcw01HEfmK9U2s7q9hlV2UO2cICdDbcCVHEZo/CsL61jQklF8SYvJ0qVVAdoS2UlF7y7AyodycUyNLSZOXDiOjHT6uAbHjNkVmOa62V4Chi5NpVYGShBMyTEKNK0TIt1K4OIF5rC/TOBcGfQJca3zgKRwaJ4EqpABkTz7WMxSRaRYLC4yhjLKtshg2V2LBXLZIJ3dOEwALdSqzfxOOXOgDEgiLmRYK93Zk6c85vDQEjL4W0Dd3Zju1pDdBDlRmBjjz4AfkPQcKA0XtsW1dkhyVIBhTElQ0T6MKx/XVv6tz+4a5V9h3+I1/nF/8NqmYda8de/tDc0LidKMY4TxwfzNyFvGUUzv4LGLdBKzumCCIIMBvyYVIribHk28Rl45zEde6txXOdMdktjNcAzW8wATMFt3cPOupOZDenjIGnn6m0qutQhUlxkk/NGrNYk0WylUu9e2kUtqVcs9n50gKMrtZuscpUaZbvdoN6deB8VSnO0IOQld64AuVDoEuujS2uri2voTw0I2DEtVKp9g49QwVXYi7iGAcCBLYk2QpzbyFTa0Jgbo3dQvTxQutZtz3zKLvzggJca2M0aKR7WQkCCVB01ggd2lU1cbjEHdW13zavOqsczKLZfITnYtFxrlpVUnQI2oqZi8RjVLIgY5Z+cKLqJsRwHEg3uCtEeE6AgWaqztDt5gLNx7Vy4wdDlYC25gjzAiu9s93a1bNwFXKrmBjRoE8NONeBdtT/wAfif8AmtWvc1XSjlHY2Ls+nfV3TqNpJZ09a6p9T1f/APpOzv6V/wDCuf6aseyto28RaW9aJKNMEgjgSDodeINfmqa9q7NW7j7Dy2Z7xrN4JlJBzE3AsEEEGY1kVXbXEqsmmjc23sajY0ozpyby8a46dki7Uqu3bWKslEtywJUyqkqxNxQ4Y3HZkAtyRDameOimPc/WHdakuxSCuVBvNZdiZWCIuZVGvx4jcPNlqpXAW5i2s4oOrZt4WcsKShzBWkH6TjI04LoCTWjZiYn5HkdXFxLqgNJm4neoxuAEyilS3zZJKgZSTQFmpVWu3NohNCS3dZ/Bb+lyMe5+7mVfPeOvTZhb2Pa7lcZE73UgAwgN2IJUaEC1J3ozcRwAFlpVUx3y8X7l22pyMGtIA85cq5rd5rJGX6QXFkEki5bkQunW2U9/vHW6XIGYCVQLAaLbBhBLMupEEAz4dAQOrSlKA0Y/6J/ut+RqjUpUMGdjxL6j86vtKUQFKUqQKUpQClKUBTu0f07ei/kK5lKVJBbuzH0P7R/yrrUpUEilKUApSlAfOdfaUoBVJ2v9Nc+9X2lCGQ6uWwvoE9D+ZpSgRPpSlCRSlKAUpSgFKUoBSlKA/9k=">
            <a:hlinkClick r:id="rId2"/>
            <a:extLst>
              <a:ext uri="{FF2B5EF4-FFF2-40B4-BE49-F238E27FC236}">
                <a16:creationId xmlns:a16="http://schemas.microsoft.com/office/drawing/2014/main" id="{3EF40E8D-FD0E-41D6-A632-CBA5CDD14E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481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10" descr="data:image/jpeg;base64,/9j/4AAQSkZJRgABAQAAAQABAAD/2wCEAAkGBxISEhUUEhMWFhUXGRsbGRcYGBggHRoaFxsYFxgXHBYbHSggHhsoIBYYITEhJykrLi4wGh8zODMsNygxLisBCgoKDg0OGxAQGzckICQ3NzgyMjYsNzcvNzAvLiw3LissNDEwNDgvLCw2LzgrLCw0LDQsNywtLCwsNy0yLyw0LP/AABEIAMEBBQMBIgACEQEDEQH/xAAcAAEAAgMBAQEAAAAAAAAAAAAABAYCAwUHAQj/xABJEAACAQIDBQUDCAUKBgMBAAABAhEAAwQSIQUiMUFRBhMyYXFCgZEUIzNSYnKhsQcVgtHwFkNTY4OSk8HS0yRzorKz4TTCwxf/xAAaAQEAAgMBAAAAAAAAAAAAAAAAAQMCBAUG/8QANxEAAgEDAQYCBwUJAAAAAAAAAAECAwQRIQUSMUFRYRORMnGBobHR8CIjQlLBBhQVNHKCktLh/9oADAMBAAIRAxEAPwD3GlKUApSlAKUpQEDbmMu2bLXLFg4i4Ii0HVS0kA7zaaCT5xVP2F+kDFYm+1obLuKLdwW7zd8h7o8yVygmPKr/AFQ/0fWHXG7VzKy5sSSsgiR1E8R51bDd3XlEHW7Ids7OOtK5yWbjO6raa4pY5GKyo0JmOldy9tGyjrbe7bW43hQuoZvRSZNeF4Ps/l2Ql0YdhiVxqnNkYXFAuHXhmAiPhX3tXs+4MVjhiFYvfdWskYV7juhC5DZvBgqFI1BI4Vc6EHJ4ZGT27b20hhsNexBXMLVtnyzE5ATE8uFfOz+1Ri8NZxCqVF1FfKTMZhMTzrj9pbNxtj30M3LhwrjQGXbuyOHGTXB/R/2xw9vC4TCOmIW6ES2ZsXAobhq5EAedUqGYZXHJOdS1bD7RLetZ7wSw2d0Cm9bYNkJ1V1MHQSQOGtTRtrCkKwxFnK5yqe8SGI4qpnU+QrxfB7Jd8Pgrd2y5UbRul1ZG0UzBYEaKdOOhrPaXZdO723lw2q3AbAFsyBmUzbEcOPCrfBhnj9ZwRk9RftdaTG3cLdy2hbto/evcUKe8JGWDEHTqZqXtLbRtXsNbW2LiXywNwXEGWAGUi2d64DPs8Bqa8vx3yddpG9j8Pcu2TgrS5u6dxny6gwDqeE8jxImtHZ3A4hP1J3lu4Al3ERIY92jgFFY+zxiD6cqeDHGe36MZPZRtKwbndC9b73+jzrn6+CZrn9ru0SYDDG+6M+8qKiwCzuYUSdAOprynszasWQljGYK9c2iuLLNcVWUiWLDEd/ADJ5TrppXpH6Rj/wAE04T5XbLL3toEhxb9p0AEl10IiOs6Vg6ajNLiTkj7C7aXLl7ucZg3wbG2biuzq9tlHEG6AArcTHkfKbQcdaARjcTLcICHMsOW1UKZ3ieUV5F2Py/L0s4BsXcwD23F+3iVbIuYEBbefXN18uvLX2UwF58fa2fck2tmPdYGfF3hmx8EJI9aznRjltaY+vr1kZPXre1LDXDaW9aN0cbYdSwjjuTNc3YnavDYq9iLVpxOHbKxJWGgbzLB1QExPWvINn2jh8XaWzae7GJk2cRhmW/YBZi1z5Ukow5g5jMjTpv2nsdgdtWLNhkxDtntBbbDPYzI1xEYCDK5twcdanwI5xn6yMntWH2pYuKzpetOieJldSFjU5mBge+sBtjDbw+UWd1czfOJurocx10XUa+deKbIwZf5Y1jMQdn3Lbpbwr2kdsrZUKsxL3l4SFiNJ6y9n9mLWfYc4bR7b9+e70LAIVFzSJzZiJ51DoRXP6xkZPacNiEuKHturqeDKQQfQjQ1tqg/ojwzWreNtFGRUxl3u0IIAQxlyg+z6aVfqonHdk0jJClKVgBSlKAUpSgFKUoBSlKAUpSgFKUoBXyK+0oD5lHTjXxkB4gVlSgFYd2vQfCs6UBjlHQV9yivtKAxyDoK+5R0FfaUBiVEzAmsqUoDVcsKVYcMwIJXQ66SGGoPnXG7M9lbOBNxrbXHe62Z7lxizsfNjqa71KnLxgGJQTMCetfSomY1r7SoBiFA4AV9yjoK+0oD4BX2lKAUpSgFKUoBSlKAUpSgFKUoBSlfCKA5Oz+0Vi6oaSgLZQGyzIiZCM2WCwBDQVJAIEit1rbdhmVVeSwJBhoibajWIEm6kdZ0rX/J3DSpKMzLEM1y4zACIGZmJjdGlY2OzlhVUHOWUAZ+8eTlNsjUNpraQxw08zIG+xtvDuVC3VJaIiYOYAjWI5r/AHlHMV9ubZw6zmuAZSQePFc2blqBkaSNBlMxFYYbYeHthFRICBQu85jIVK8Tr4F49K0v2bw7z3gZyXZgS77ucuSFg7v0jDSPwFAb8Ptqy2fey5GKHNA1BQSNeE3FE+dYXdvWFDHMTChoA1M5vZ4jw8SANRrXy7sDDmT3ZOpYgO4DElGgjNBE200OmnmaxtbGw7qGhzmUCTcu5sokZCc0xvEFfjwoCRd2zh1IBuLLAEDUyDlAMAcy6D1ZRxIqZYvK6hlIKsAQRzB1Brn29g4cNmCmdIl3MQ1twAC0AA2k08vMzPw1hbaqiCFUQBJOg8zrQGylRXxqzCb7dFjT7zcB7zNar2IvKpZktgASfnG/2+PlQE+lQrWHdwDdZlJA3EMBT0zDeY+cx5Csvk9xfDdJ8rgB+BWD7zNAS6VBu45kBNy00DiUKsPxhif2azO0UHEXB/ZXPzCxQEulRrWNRjG8CeGZHWfTMBNSaAUpXL2sMRnt9zw1DnSADcsyYJ1ITvCOPv4EDqUqs2sRj8yO9s6Ic6Lky5mFuMu/qc2bjw1ieJzs4jHTL2tAynTKJUznAXNqQOpOp5cABY6VWbF/aJdSyKElZWEkCcKDrnOsPij/AGaft5Xcfinvtat8FLZtBuj2IbNMsOMj00E0BZKVWFxO0Bp3QgMNTl4b2kZiY0WTOuaZGoXeL+OYqMgSAoYkKZbNbDkb3hg3CPuj3gWClaMAzm2huiHyjMPPnwrfQClKUApSlAKUpQClKUApSlAKUrTiL+WABmc8F/zJ5L5/CTpQG6uX8qy3StsZg5POFVxJYFoOpAJgAwQZiakfJGb6VyR9Rd1ff7TdDJg/VrdewwZMg3RpERukaqQOGhAPuoDV8muHx3T6IAo/GW/Go1vAobrhszhVWFd3YbxaWysSPZA4cjU3B3i66iGBhh0YcfcdCOoIPOt2UTPPr6cPzNAfEQAQAABwAqLZHeOzHVUOVR9oeJvWd3yynrUyviqBwEf+9TQGF+6EUs3AfxA8+UVo2ffZgRcADrxA4Q2qkTy5T1U1KKg8RTKJmNev8etARcQk3rYIJUK7cDGYG3lJ5TqYnzPLSXSlAYXbYYQwkH+PjXPw1q4S4759xso0TUZVYTKkkwwBPlXTrTbsZWZgdGgkfaACzPoAI8qA1ZLy8HR/JlKk/tgkD+7X1MZBAuKUJ0ExlJ6BgY9AYJ6VKrRi7gAC5cxeVCngdCTP2Y4/5kxQG+td+8EUsfgOJJ0AA6k6VEtC9bUA5bigcZKsAOW9Ib1LDzPOvuCui8e85LoqniOrkciQdPsmfaoCThw0b53jrA4D7I6x15+XCttKUApSlAKUpQClKUApSlAKUpQCuGm3DJLZILsi2wYuSt1bMmTGUlgeUSviJqfj9pLaZVKklgToUAVVKKzEuyiAbi8JPQGuCe09pngWDDHI4YIHJyM6rE5SDCAEtG9MwKAl2+1dtgp7t8rCQZt8PmRwzSdcQg06Hyndhu0dq5cRFVt8gZt2ATbS6ASDxhwPUGJrRb23h3vLNlw6llDMEABLojqN7UhsskTEDWGE54Lbdl2TLh3CmMrxagZ8onR8w1YA6fhrQHdZgASeAqNgFJBdvE+sdF9lfcOPmTUHbGEuOptpeuA3Aw/m91YM+xPMLxkZp5VvwthmXS7eWNIK2xBHLW3B9RIPWgOjWHeDNlnWJjy4fx6ioL3LwYKXRZ4EoSrnyhxlb7JnynWD94lxblwqVAKboIg3GQAmSZEqOkTz4gDdf3HD+y0K/rwRvicp9RyWpRFfLiBgQRIIgjqDoRUbC3coZXOtvix5r7Lk+gIPmrUAwWjXEElVyxJJiRJSTrpof244CpdcVdr2LIZrtwK7tnKalgDCoCgkg5VUHzBrm4rtxbE93advNiFB+En8Kup29Wp6MckNpFsrRh7xZrgPsMAPeiN/9qplztxd5WkHqWP46VFwnbK8q6JbMkkmGEnnpm06Ryir/wCH3H5fevmRvo9EpVFTt1dHGwjejlfwytXT2b2zsuQt1TaJ5yCvvbQj1iPOsJWVeKy4/XsG8iz0rG3cDCVII6gyPjWHfjPkGsCSenCAfM6/D0rVMjbUS2JvOT7KqF8gxYkj1Kj+6Kl1HxV0yETxHn9VebevQcz5A0Bhd+cbL7C+P7R+p6cz7hrqBsv4YMc2qsODDj6HqPI6Vss2goCrwH8STzPOazoDRg7xdddGBKn1UkT6GJHkRW+oOFcC/eQHkjnrLAodOkW1+JqdQClKUApSlAKUpQClKUApSlAa7tlWjMoaDIkAweonga1rgbQEC2gGugVY1EHSOhI99QNs28S1y2bI3be+wzRnMgZI4Hc7zxQJZDO7XOdNojKZJOUSB3QEs1gvpwlQLwU68dZoCwHA2v6NOAXwr4RwXhwEcK2LYUcFAjyH8cqryjHwjNMwc4TugV3bXhVmKyXz+ImBMHhPT2fdvJbzYmS5Y6IpYAcoCAmIEyetAZYt2F9MqFyLbyAQIzNbgmTzytHoak2MUGOUgq31W4+o5EeYJqBszaCFM5Fybm/9Fd4N4R4eS5R5xPOpRx9v6tzTh8zd9PqUBIv5Yh4hjEHmeMfhXC7TbQOFs70uhZQNd7Q5iGPNYU73Ec54108bdW5Zc2yGKiRHJ03gD0MgaGqp2+u5ntidAoIH3y0n/oWr7akqtWMHzIbwiHf7Y4lgQMizzVTMepJ+NcDG4m428zuxHGWYyvEjU+QI9KYXBuzZbQnqvTqQeXp/BumwezSFQ7Q3mRwPMBDwI89a6N3eWtk/DjDeqPhFcfW2+C7t+rJjGEpa8iiW7Fx8wQOeMZQMv2Y/jr5VK/UeIck5GAPET5GdCQOMfjXpeDwNu0xtkboBZCeAX2l6bpPpDL0NbUx9vNlt22YxO6oAI6q7lVYcPCTxHWufLat7N/ZjGK7tyfu3fiZ7kF1Z5lY7L4gQcoEEkgRzLkAaiPGRXxuzuJ0gcGn2dd7MRx9R769Ot7YtmJW4CwJA7tyd2AZyAgEEgEca+rtPDtEsBIzDOpWRpqM4EjUfEVh+/wB+l6UP8Jf7jdp9H5/8PJ8Tsy/bGild4mYnjJ56cTWOIvZBP/oDQmSfd+VevLas3BK5WHVSP8q4m2OyiXNQonjMCZ9OBq2ntyvS/mKWV1g28f2vXybY8KL9F+Z55bvAn6rdDoRopOo+8OFXbsj2iAixdgSd1wAJJ5NHPz586rG0ezj2wZBYTLHidOTAiY/dXKe+bclhu8uH4dAAOfn0rqxnbX9LfpyUl1XJ9H8mVtSg8M9rxN7IJiSdFHMk8B/HAAnlXzDWcoJJlm1Y+fQeQ4D9815zsTtRftsrXfnEAgK3iVT0b633p4AaamvRMLjEuWxcVhliZ6dZ6RXHr21Si/tGaaZIqNdxWsIpcjjBAA8iTpPlWGZrvhlbf1uDN936o+1xPKNGqVbthQAogDkKoJOLjLj20Z+6OfNnBzLLHTcAB1lVCR0A5ip9jGM8FbcqfaDoR66Gt/cb+cmYEKOn1j6nQeUeZrTfGR1ccGOV/U6I3rML+15UBz8VtK8l67uzatqvIAEsPafNIAkEkKQADWr+UbwzCwCqkyRcOuVC7Mu5vKQBlOmaeVWGlAcfY+2jeuNbKZcqhs06NMSoEcVneHLNb45tOxSlAKUpQClKUBF2nedLZNsS0r7JaAWAZsikFoBJgamK4r7Sxx8NpZhvFafTKrMn85DZyBwO5MGTVkpQFevYzHgmEtkLP82+8R35EfOaSEtLz1efKtN/amNXOFsgwJWbdxua6GCJJkwB03ivOz0oCt3NqY0s4SwN3P4kbeg38ihs0SVSxvCRvn0HY2TeuPaDXVCvLcAwEBiFOVxmEiDBqZSgImyD8xa/5aadN0aUa69vV4ZPrKIKj7S6yOrD4Aa18wG6bifVcsPMXN+fTMXH7NTKAj38GjmSN6IzAkNHTMNY8uFUPttgLlk2jnN1MpUSAGGUyBmEK3iIGinTUmrvbPcgKRNsCFYAnKBwVgOQHtdOMRJ1ba2euKsFQQfaRuU8jI5GSPfV9tV8OrGb5ENZRWew9u2YJO+xJynQwug0PHWdRIq6CyoYsBqdD59JHXzrzezirmFbur1uQDMEaiTxU8COP767mH7TqPDc0+pczfg+pHvzVp1oV6VxVq1IOSnLKlFOSxhJJ41TSXTHQsWJRST4HT2hbN25L7qWnGUaEZoGt1SsZSGgEHSQdDwY3EJatkswtqpGrHSzc4rr/RtMacjHAkDk/wApcNmuO5KXCJmJBCrommjgkNoYO9pHGtFvC3Ww93GYgHdtHubDHdVFlkNwe03AyeGtR4vZp9017dUjYt7bxHmTwspd23yXz4LyzxtsfpDAYDBIXYuSCymB3igNbCcWJeWnr1qfsrsxtK8obE4s2REC2FVmCniNIVOXCToOlc/9D+xrbG5iXAZkIVPskiWb1ggD316pVNGMqq35v2HY2jWo2E3b2sFlcZNJvPbOi8iiWv0aW0Je1i8Ql0+2Cv4gAH8aza3tXBAtnGMtDiAPnBHE5Tq2nINM1eKVf4MV6Ohy3tGrUf3yU/Wln2NYa8zhbG2xh8agZSM3lx9PUdD+UE8XtF2Tk5rcAcY5E8RI5Rx059KjdvtiNhwcdhNxwQbqjgwn6SPrAxJ9+ms9jsp2pGNs7qg3h4l5AfWJj8AJnlHCiKlCq5UnuVOq4S/qXNevVcmZ3FqvBVelrTbxrxi+j/R8+ZQ8SptmHBB6cz6da63ZTaJt3Qt36Jjqk7qnlcPIkQD0EeQNWfbWwEIltWOmbmDxgDkvl+Z1qkd0VuZW0IaD8YNegs9ox2hCpRqx3akFquWq0lF9PeuDOXOnuYa4M9as31cSjKw6gg/lX21dDCVMjr6afDzqHdFnIrXhbBIE5oHESRrxHlWwbQT2Qzeao5HuYCPxrlmRLqHtX6OOZZAPXOsfv91Lm0VUElbgA+w37vwqHeuNcKuVuAo2ZFKNA0KnNHEkMfTz5gdilQcPtIOPBcBBhgUO6dND8QZ6EGuPj9jYhr9xlcd29y1cjOwPzHdQIA0BIcnrkUayaAs1KrOEwO0DPeXo3hAUrOUi3mndOsi5GvMcOA0psrGhs+dcxBBg9bmYkLAHhnp686AtlKrmEs41WsC5cLFvpYAyqEW2ZVsgGrqy5TqRdYjwaWOgFKUoBXF27ibyXLPdF8snOFQnNqgAzd2w5ndJSQScwymu1SgKwNuYkvbiw4GXfQ27mrn5PKh8sDL3lze4HKehI147b2K7v5uw5coxkWbu6xtsyjeHFWAXgQZHhmKtdKArJ21ilDfMklf6u5JHze9oAp8bKFkeCSYnLtwu18RcvonculvNvMbbDTu7uhY6eJUM6cQNZk/L2373eOqYdmCkgHeEhReJA3eJNpQJgHvAdRBb7g9v3XuWkNhgHMMdYAi5DTwiUAPGMwmNJAn4nEo0Ed8rDgy2bkweI1tkEacxUfY+MAth3a+7OAxm1cgSPCoW2AB+PUmu1UV8HqSjuk6kLliesMpj3RNAY/rFOl3/AAb3+iouF2phyzZFuBvaHye+pP2oKCfvfjUvPct+Kbi9Qu8PVR4v2RPkeNZHurw4hoPEHVT5EaqfgaAh45sPeXLdtO45TYuyPMHJIPmKqm3diYe3ba5aa+oEbrWrpWCQNGZM068yeFX/AIVzNpkYi21u2M8+1wQEEES/MSNcoPuq6jXnTeYvBDWTzbZb/O2zr415EcxyNX27sly0KIttl0DEKEgC4ndjQ5t7l7XLKJqWwtiXflaC4G3DJgEKIEievLiYr0h7qoN5goA4kgaDidau2lNVLhOOq3fi2IaI86/R3f8AkWKxOBvEKc2ZGOmbKOvmuVh6GvQcHj7N2e6upcjjkZWj1g6VQe217DbRsscBcs38RbIzi2VNw2hMheZGYqdPP0Na/R5sTGfLUdUuWlSe8dkIGUgjLvcSTGmvCeVchOdGapOJ6StQo39Gd66ijNLWOmrS4rX8XLue2VrvXlQS7BR1JAHxNaPkM+O5cb9rL+FvLWSYWzblgiLHFoAMebVtnnCPjMXZuW3QzcRlIOVWKkEQd8DL+NeZ/otF3PiBZUHLDKXeBIJUeFW0ZSwOnLqBVn7V9pkv22wmCYXr14ZSU1VEPjYvwiJFSey2zLez7Hdoc9xjLvyngAPIfvrm3d5RoyU5ySS9/ZdTu0oSoWNSFTKlUaxHsvxPouS64NuPxGJYE3slpQJyKMziJkl8xXyAy8vOBTbOCN6+FLMzEwTMbx0JIWBGZvhXd2/tSJUGWMEnprI/KpfZPZJQd+ys31AIkzpm1IEQeZ/LXd2KpKjVvqscOrpFPjupaP28fgcWtjKguRa7GDtpqiKp6hQD8RW+oT41wJ+T3T6G1/uVHGJ7zS8ptKfYb2vJnG6PugmesSKtMCVY+cOc+AeAdePzh9eXlrzgS6UoCGpy3yPrpIHnbMMT5kPbH7NczEnGC9dyBzbLLH0RhMtkMbeZpzT3ujCNJ+90zriB9i2Z/tGXL/4m+IrZfx1pGCvcVWbgpIBPLQUBW72I2grK7LqEK5JTIz3DYVBoxaR84SToMpAMGTa0BgSZPXr51i91QMxIC8ZJ0j1r6WAgE8eHnzoDKlKUApSlAKUpQHMXb1jMVZskZwGcZVPdOLTwx00dgPOdJrads4bUd/akcu8WZgGImZhl0+0Otam2FZyOoXLncuzCMzFnNwhiQcyyxEGdK0nszYy2138tsgqM3NWRwTpPFBqI0kcDQEpds4YgHv7UHLxdR4xmTQniRqBzr4NuYUiRiLRAkki4hCgBmJJnQQpM+VQ07PYa1vkkZQd5ioiVZWJYAHXMSZMA8I4UvYTBsFY3VjeAPeLBLqqETz0K/EdaAnPtjDiPnUJMQFYEnMwQEAGYzGJ9anVX/wBT4Q3VPeSxcuq518TN3zZfajfDZQYggxzrrPs+0SSUUk8dKAkuwAJJAA1JPIdZrnX8t0yloMeVw7oH3XG8fIroeoqQmzrIIItrI1Gg0PUedSqA5I2Q3tX3fojgG2P2fEf2nY+dZMl537vvVCiC5RCp14IGLtE8yNQIiJBHUqJsrW0rc3Gc+r6/hIA8gKAhdptpnC2MyDfYhEJ1AJBOY9YCk+cCvGu2/e3rDwXuXDBMmWKg6jyHkAB0Few9p8GcTb7q3q6nNPJTlIAOviIbQekkAzXnN3CNaJVgc3MniY/jhy4aV2tlbmH+bPuK5lB/RTg7r7RtXLRIFkl3YclgjKfveGOhPSv0UNqt9UVQdjbQFljmBKsBMcdOB/Gu7+u7ETmP90/uryv7WT2zUv8Aet4Pcwkt1Zzxznjrl46YSNq2VHc+09TZtbtFtDMyYbCpAMC49wFSPrBZU/geFcl9g38TrtDEvc1nurZy2x66a8uQPnUk7dzHLatM56QZ/uqCYrWNmbQfVFe0D9pfyuMSPcBXPVjtq4X3rjSXdrPkm37jox2jTorFGKT6pa+bzj2YJBwGFwybq92Ois4LfBpJ8zXFxm0M2lsMo695cLf92ldW32NxjHNcuWifMvm951FdfA7As2dWS9m5OQjgeiqD09pdK62z9j2Nn95XbrVO/or2P4vPbBza1xUqPp8SD2U7KoR3t5WM+EF31+1x1Hnz9IJtv6ut/b/xLn+qtFnK5hcU5PSbUj1XJI+Fb/ktwai+5PRltke8Kqn8RW9VqyqS3pFKWB+rrf2/8S5/qr42zLZEHOQeXeXP9VO/uLo1sv8AatxHvVmBHxPrUsGqyTkvs23aIIz93wI7y5CADxDe0XQAjgOOkGZNzA2lBJzwP6y5+QbU+VTqjW8IFI+qNVUicp4Sp5CCdOXKKAg7KwNtkz78sWLS9wEEErljNygL7q24rZIdy+dge7yCGcR4t4wwD8eDTw8634HxXunef/nbJj3z75qXQFVudjpDfPatMkoTOb5TMjPqIvoD1FlfLLIbsyYMXQGLEz3cjKc3zYQtogzGByEVYqUBF2XhDZtJbLZigjNETHlJj41KpSgFKUoBSlKAUpSgIu0sKbtsqDBlSD0KMHU/FR+48K5mA7OqjB3bMwCRAjeWSzEdWJWY5W1ru0oDi4Ls3atMrh7hKkGSV1hEtAEhQcuW2unMiTNdqlKAUqNZx9ps2V1OVyja8HESvrqK29+sTmWOsiOvGgNlcixfI+aByoDC3eRE6W1PDMJyydNBEmQsrFXrbEI1wAQWKyNVGUanku+unORykHbbvWnBUFSN5SunskqwynkCCKA22rQUQogfxJ8z51C2lsezf8a6/WHH9x94rYcCR4LtxB9UZCPi6sQPIGK+nCP/AE9z4Wv9upTaeUDg3Ow9g6F7kfs/uqNh9iYO0d7PfXk4lgDwyuUAWfX3xzs/6utnxg3D/WHMJ6hDuqfQCpWUREadKtdxVfGT8yMIgYfFYa0MoKWh9VgE9+Von1rb+sbZ8Ev9xSw/vjdHvIoiNbMLLW+nNPTqnlxHKRAWXVJJEGJuf0LD1a3/AJMafLCPFauAdQA34IS34VLpQEC9i8O4i4VjpdXL+DgVlbwiETauMoPAq8j3BpX4CptRrmCWSy7j8cy6SftAaN7/AHRQGOW+vBkfyYFT72Ej/pr53mI/o7X+K3+1QYtk0urH21kqfM81666D6xqRZvK4lGDDqCCPiKAj95iP6O1/it/tV8a9fAJKWgBqT3rcB/ZVNqHjmDq1pTLMCrfYDCCx844Dn6SQBo2R32Rc6IA0u0XGJBcl4jIOBaOPKoGM2piUeBblO9K5hxK5QRu5dBPteXnVipQFVw/ax2VGFgNnUMFR2JaRZMJKDMV75p4R3Z88sk9oXE/NLoCQQzw+hO4e71AIhiYiu8llREKBAgQBoNNB0Gg08qzoCt4ftDfcT8mgSwMs07pYEgBCCCFka6yPWmF7TM6o3c6OFIKsxEsbQyTk8QFxifuHziyVjbQKAFAAAgAaAAcAB0oCFsTHtftZ2TIZgrMjlwaIPHl5jiCAqfSgFKUoBSlKAUpSgFKUoCv/AMk7MQXuNKkNmIbMxW4puQRAY96xMQOGlY3+zhzO1sjkUBOmbvjeZiMpA5KNDoKsVKArOF7Hotq3bN1ty2qSoUTC21Y6CYPdAgTpw4aVJwXZlLdy3cFy4e7JIBywSRdUzA/rT8B5z3aUArRjkY23CeIqwXWNSDGvLWt9KArBwWNsqgssXzMC+oyqPmlKxcZm8IuNIbjy1o1jaDMqlmCfN5nBszIayzEAD/nLBBEAdas9KApxxG0VzyGzLZV90WyudlvZwJ1LZktwo0E66Gp5+X8p5xPc+Dfif67wRG51qxUoCskbQNyBmW3HibuC38zB0EZo76RBEgRWPebQBK6swQMPogpJG8GaOM5gsdBmkam0UoCt2jjEt3HuZs0IB4CcovXcxCrKh+6ZNeEgToDWOz72NuFQWZVARmYogbf1KEFYkBZMD+dA5VZqUBXsA+PNxDdWEmGE2uHdW5YkEn6TvIA5ESRwrs3sFbYyUGb6w0b+8NfxqRSgIn6ttc1zffZm/wC4mpFq0qiFUKOgAA+ArOlAKUpQClKUApSlAKUpQGrFYhbaM76KiliYnRRJ0HpXD/lnhPrP/hv+6uh2j/8AiYj/AJVz/sNeVZh1FdGxtIV1Leb0MJSweijtlhPrP/hvz91WGvGcw01HEfmK9U2s7q9hlV2UO2cICdDbcCVHEZo/CsL61jQklF8SYvJ0qVVAdoS2UlF7y7AyodycUyNLSZOXDiOjHT6uAbHjNkVmOa62V4Chi5NpVYGShBMyTEKNK0TIt1K4OIF5rC/TOBcGfQJca3zgKRwaJ4EqpABkTz7WMxSRaRYLC4yhjLKtshg2V2LBXLZIJ3dOEwALdSqzfxOOXOgDEgiLmRYK93Zk6c85vDQEjL4W0Dd3Zju1pDdBDlRmBjjz4AfkPQcKA0XtsW1dkhyVIBhTElQ0T6MKx/XVv6tz+4a5V9h3+I1/nF/8NqmYda8de/tDc0LidKMY4TxwfzNyFvGUUzv4LGLdBKzumCCIIMBvyYVIribHk28Rl45zEde6txXOdMdktjNcAzW8wATMFt3cPOupOZDenjIGnn6m0qutQhUlxkk/NGrNYk0WylUu9e2kUtqVcs9n50gKMrtZuscpUaZbvdoN6deB8VSnO0IOQld64AuVDoEuujS2uri2voTw0I2DEtVKp9g49QwVXYi7iGAcCBLYk2QpzbyFTa0Jgbo3dQvTxQutZtz3zKLvzggJca2M0aKR7WQkCCVB01ggd2lU1cbjEHdW13zavOqsczKLZfITnYtFxrlpVUnQI2oqZi8RjVLIgY5Z+cKLqJsRwHEg3uCtEeE6AgWaqztDt5gLNx7Vy4wdDlYC25gjzAiu9s93a1bNwFXKrmBjRoE8NONeBdtT/wAfif8AmtWvc1XSjlHY2Ls+nfV3TqNpJZ09a6p9T1f/APpOzv6V/wDCuf6aseyto28RaW9aJKNMEgjgSDodeINfmqa9q7NW7j7Dy2Z7xrN4JlJBzE3AsEEEGY1kVXbXEqsmmjc23sajY0ozpyby8a46dki7Uqu3bWKslEtywJUyqkqxNxQ4Y3HZkAtyRDameOimPc/WHdakuxSCuVBvNZdiZWCIuZVGvx4jcPNlqpXAW5i2s4oOrZt4WcsKShzBWkH6TjI04LoCTWjZiYn5HkdXFxLqgNJm4neoxuAEyilS3zZJKgZSTQFmpVWu3NohNCS3dZ/Bb+lyMe5+7mVfPeOvTZhb2Pa7lcZE73UgAwgN2IJUaEC1J3ozcRwAFlpVUx3y8X7l22pyMGtIA85cq5rd5rJGX6QXFkEki5bkQunW2U9/vHW6XIGYCVQLAaLbBhBLMupEEAz4dAQOrSlKA0Y/6J/ut+RqjUpUMGdjxL6j86vtKUQFKUqQKUpQClKUBTu0f07ei/kK5lKVJBbuzH0P7R/yrrUpUEilKUApSlAfOdfaUoBVJ2v9Nc+9X2lCGQ6uWwvoE9D+ZpSgRPpSlCRSlKAUpSgFKUoBSlKA/9k=">
            <a:hlinkClick r:id="rId2"/>
            <a:extLst>
              <a:ext uri="{FF2B5EF4-FFF2-40B4-BE49-F238E27FC236}">
                <a16:creationId xmlns:a16="http://schemas.microsoft.com/office/drawing/2014/main" id="{8C777631-2280-487A-A101-ECCFA5490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481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1" name="Picture 10" descr="نتيجة بحث الصور عن ‪subcallosal area in the cerebral cortex‬‏">
            <a:hlinkClick r:id="rId3"/>
            <a:extLst>
              <a:ext uri="{FF2B5EF4-FFF2-40B4-BE49-F238E27FC236}">
                <a16:creationId xmlns:a16="http://schemas.microsoft.com/office/drawing/2014/main" id="{435461A8-E642-462C-828D-5B002EA3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80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1">
            <a:extLst>
              <a:ext uri="{FF2B5EF4-FFF2-40B4-BE49-F238E27FC236}">
                <a16:creationId xmlns:a16="http://schemas.microsoft.com/office/drawing/2014/main" id="{D89B08FF-0B61-47D0-9FC7-934E4111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276600"/>
            <a:ext cx="990600" cy="533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073E15C-D795-4659-9D3E-08AE3C29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/>
          <a:stretch>
            <a:fillRect/>
          </a:stretch>
        </p:blipFill>
        <p:spPr bwMode="auto">
          <a:xfrm>
            <a:off x="4267200" y="914400"/>
            <a:ext cx="487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FF649D39-29BF-4F04-A04E-852C50CF4F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371600"/>
            <a:ext cx="3455987" cy="5257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en-US" sz="2000" b="1" u="sng" dirty="0">
                <a:solidFill>
                  <a:schemeClr val="bg1"/>
                </a:solidFill>
              </a:rPr>
              <a:t>It control a variety of functions including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Emotions: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CC00FF"/>
                </a:solidFill>
              </a:rPr>
              <a:t>Emotional responses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CC00FF"/>
                </a:solidFill>
              </a:rPr>
              <a:t>Behaviour &amp; Mood </a:t>
            </a:r>
            <a:r>
              <a:rPr lang="en-US" sz="2000" dirty="0">
                <a:solidFill>
                  <a:srgbClr val="003300"/>
                </a:solidFill>
              </a:rPr>
              <a:t>(happy, cry, laugh, sad, afraid, aggression, depression)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CC00FF"/>
                </a:solidFill>
              </a:rPr>
              <a:t>Motivation.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Memory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Visceral &amp; Motor responses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3300"/>
                </a:solidFill>
              </a:rPr>
              <a:t>involved in (sex, </a:t>
            </a:r>
            <a:r>
              <a:rPr lang="en-US" sz="2000" b="1" dirty="0">
                <a:solidFill>
                  <a:srgbClr val="CC00FF"/>
                </a:solidFill>
              </a:rPr>
              <a:t>pleasure</a:t>
            </a:r>
            <a:r>
              <a:rPr lang="en-US" sz="2000" dirty="0">
                <a:solidFill>
                  <a:srgbClr val="003300"/>
                </a:solidFill>
              </a:rPr>
              <a:t>, hunger,  and reproduction).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Olfaction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60E81B2-826A-4777-83DE-5A106B871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54087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 LIMBIC SYSTEM?</a:t>
            </a:r>
          </a:p>
        </p:txBody>
      </p:sp>
      <p:pic>
        <p:nvPicPr>
          <p:cNvPr id="22532" name="Picture 5" descr="Floral Centerpiece Workshop or $130 to Spend on Flowers">
            <a:extLst>
              <a:ext uri="{FF2B5EF4-FFF2-40B4-BE49-F238E27FC236}">
                <a16:creationId xmlns:a16="http://schemas.microsoft.com/office/drawing/2014/main" id="{845D4BE7-AC96-4F2F-A4C5-83895F04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5638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http://bestanimations.com/Humans/Clinton-01-june.gif">
            <a:extLst>
              <a:ext uri="{FF2B5EF4-FFF2-40B4-BE49-F238E27FC236}">
                <a16:creationId xmlns:a16="http://schemas.microsoft.com/office/drawing/2014/main" id="{C7014DDF-7D8E-4F24-B7A8-6C477C7B08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295400"/>
            <a:ext cx="2447925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0116E76D-731F-4167-BD85-D3C873A41337}"/>
              </a:ext>
            </a:extLst>
          </p:cNvPr>
          <p:cNvSpPr/>
          <p:nvPr/>
        </p:nvSpPr>
        <p:spPr>
          <a:xfrm>
            <a:off x="3657600" y="4724400"/>
            <a:ext cx="2667000" cy="15843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14395997-86AC-4D6F-B7A8-216A4978FEE3}"/>
              </a:ext>
            </a:extLst>
          </p:cNvPr>
          <p:cNvSpPr/>
          <p:nvPr/>
        </p:nvSpPr>
        <p:spPr>
          <a:xfrm>
            <a:off x="6400800" y="1143000"/>
            <a:ext cx="2563813" cy="14478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F968309D-9322-4569-AD32-DD7F61D2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OLFACTION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1DB3FCCD-EDDE-40EE-9578-B84F3787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24000"/>
            <a:ext cx="14478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Pleasure 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sensation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EFDAD7-EA6C-409F-B2D4-C86EAC8F5971}"/>
              </a:ext>
            </a:extLst>
          </p:cNvPr>
          <p:cNvSpPr/>
          <p:nvPr/>
        </p:nvSpPr>
        <p:spPr>
          <a:xfrm>
            <a:off x="0" y="381000"/>
            <a:ext cx="3962400" cy="544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The limbic system is composed of</a:t>
            </a:r>
            <a:r>
              <a:rPr lang="en-US" sz="2400" u="sng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four </a:t>
            </a:r>
            <a:r>
              <a:rPr lang="en-US" sz="2400" u="sng" dirty="0">
                <a:solidFill>
                  <a:srgbClr val="7030A0"/>
                </a:solidFill>
                <a:latin typeface="Arial" charset="0"/>
                <a:cs typeface="Arial" charset="0"/>
              </a:rPr>
              <a:t>main structures:</a:t>
            </a: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1. Limbic cortex (Lobe).</a:t>
            </a:r>
            <a:endParaRPr lang="en-US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2. Hippocampus</a:t>
            </a:r>
          </a:p>
          <a:p>
            <a:pPr marL="457200" indent="-457200"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Amygdala</a:t>
            </a:r>
            <a:r>
              <a:rPr 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&amp;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4. Septal area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These structures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form connections 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between the </a:t>
            </a:r>
            <a:r>
              <a:rPr lang="en-US" sz="2000" u="sng" dirty="0">
                <a:solidFill>
                  <a:srgbClr val="7030A0"/>
                </a:solidFill>
                <a:latin typeface="Arial" charset="0"/>
                <a:cs typeface="Arial" charset="0"/>
              </a:rPr>
              <a:t>hypothalamus, thalamus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and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u="sng" dirty="0">
                <a:solidFill>
                  <a:srgbClr val="7030A0"/>
                </a:solidFill>
                <a:latin typeface="Arial" charset="0"/>
                <a:cs typeface="Arial" charset="0"/>
              </a:rPr>
              <a:t>cerebral cortex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hippocampus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is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important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in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memory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and </a:t>
            </a:r>
            <a:r>
              <a:rPr lang="en-US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learning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while the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limbic system itself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is important in the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control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of the </a:t>
            </a:r>
            <a:r>
              <a:rPr lang="en-US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emotional responses</a:t>
            </a:r>
            <a:r>
              <a:rPr lang="en-US" sz="2000" dirty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BFB6D-B2B2-43D6-9F71-D9AE79F7C284}"/>
              </a:ext>
            </a:extLst>
          </p:cNvPr>
          <p:cNvSpPr txBox="1"/>
          <p:nvPr/>
        </p:nvSpPr>
        <p:spPr>
          <a:xfrm>
            <a:off x="3657600" y="304800"/>
            <a:ext cx="54864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The limbic system is a set of brain structures including</a:t>
            </a:r>
          </a:p>
        </p:txBody>
      </p:sp>
      <p:pic>
        <p:nvPicPr>
          <p:cNvPr id="23556" name="Picture 10" descr="نتيجة بحث الصور عن ‪subcallosal area in the cerebral cortex‬‏">
            <a:hlinkClick r:id="rId2"/>
            <a:extLst>
              <a:ext uri="{FF2B5EF4-FFF2-40B4-BE49-F238E27FC236}">
                <a16:creationId xmlns:a16="http://schemas.microsoft.com/office/drawing/2014/main" id="{05E1B92F-67BB-414B-85AD-7E1D78C5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10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صورة ذات صلة">
            <a:hlinkClick r:id="rId4"/>
            <a:extLst>
              <a:ext uri="{FF2B5EF4-FFF2-40B4-BE49-F238E27FC236}">
                <a16:creationId xmlns:a16="http://schemas.microsoft.com/office/drawing/2014/main" id="{2F7AF68B-CDB3-4F78-B422-F8C54C1D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10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8395-B6E4-4EA8-B8C3-FCCD5B83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159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CORTICAL STRUCTURES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CD3D5AB-FF19-43CB-8027-A869FDF5A1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916113"/>
            <a:ext cx="3048000" cy="34940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66737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Limbic lobe.</a:t>
            </a:r>
          </a:p>
          <a:p>
            <a:pPr marL="566737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Hippocampal formation.</a:t>
            </a:r>
          </a:p>
          <a:p>
            <a:pPr marL="566737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Septal areas.</a:t>
            </a:r>
          </a:p>
          <a:p>
            <a:pPr marL="566737" indent="-457200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Prefrontal area </a:t>
            </a:r>
            <a:r>
              <a:rPr lang="en-US" sz="2000" dirty="0">
                <a:solidFill>
                  <a:srgbClr val="CC00FF"/>
                </a:solidFill>
              </a:rPr>
              <a:t>(Olfactory cortex).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dirty="0"/>
          </a:p>
        </p:txBody>
      </p:sp>
      <p:pic>
        <p:nvPicPr>
          <p:cNvPr id="24580" name="Picture 2" descr="mhtml:file://C:\Documents%20and%20Settings\Prof.%20Saeed%20Makarem\Desktop\The%20Limbic%20system%20%20Facebook.mht!http://a1.sphotos.ak.fbcdn.net/hphotos-ak-prn1/24044_418814650249_1698446_n.jpg">
            <a:extLst>
              <a:ext uri="{FF2B5EF4-FFF2-40B4-BE49-F238E27FC236}">
                <a16:creationId xmlns:a16="http://schemas.microsoft.com/office/drawing/2014/main" id="{133AAB6D-D128-460C-A372-0542209C1D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95400"/>
            <a:ext cx="5791200" cy="5334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92A611DE-6049-4D21-81BE-3C604AA4B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103688" cy="850900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chemeClr val="bg1"/>
                </a:solidFill>
              </a:rPr>
              <a:t>LIMBIC LOBE</a:t>
            </a: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B96AF22D-38D5-41AF-BA98-6D9FB99506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3168650" cy="48244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rgbClr val="C00000"/>
                </a:solidFill>
              </a:rPr>
              <a:t>C-shaped ring of grey matter </a:t>
            </a:r>
            <a:r>
              <a:rPr lang="en-US" sz="2000" dirty="0">
                <a:solidFill>
                  <a:srgbClr val="003300"/>
                </a:solidFill>
              </a:rPr>
              <a:t>on the </a:t>
            </a:r>
            <a:r>
              <a:rPr lang="en-US" sz="2000" u="sng" dirty="0">
                <a:solidFill>
                  <a:srgbClr val="003300"/>
                </a:solidFill>
              </a:rPr>
              <a:t>medial side </a:t>
            </a:r>
            <a:r>
              <a:rPr lang="en-US" sz="2000" dirty="0">
                <a:solidFill>
                  <a:srgbClr val="003300"/>
                </a:solidFill>
              </a:rPr>
              <a:t>of each </a:t>
            </a:r>
            <a:r>
              <a:rPr lang="en-US" sz="2000" u="sng" dirty="0">
                <a:solidFill>
                  <a:srgbClr val="003300"/>
                </a:solidFill>
              </a:rPr>
              <a:t>cerebral hemisphere</a:t>
            </a:r>
            <a:r>
              <a:rPr lang="en-US" sz="2000" dirty="0">
                <a:solidFill>
                  <a:srgbClr val="003300"/>
                </a:solidFill>
              </a:rPr>
              <a:t>, surrounding the corpus callosum.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003300"/>
                </a:solidFill>
              </a:rPr>
              <a:t>It includes:</a:t>
            </a: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Subcallosal area </a:t>
            </a: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CC00FF"/>
                </a:solidFill>
              </a:rPr>
              <a:t>Cingulate gyrus</a:t>
            </a: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Isthmus</a:t>
            </a: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CC00FF"/>
                </a:solidFill>
              </a:rPr>
              <a:t>Parahippocampal gyrus </a:t>
            </a:r>
            <a:r>
              <a:rPr lang="en-US" sz="2000" b="1" dirty="0">
                <a:solidFill>
                  <a:srgbClr val="0070C0"/>
                </a:solidFill>
              </a:rPr>
              <a:t>and the </a:t>
            </a:r>
          </a:p>
          <a:p>
            <a:pPr marL="566737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Uncus.</a:t>
            </a:r>
          </a:p>
        </p:txBody>
      </p:sp>
      <p:pic>
        <p:nvPicPr>
          <p:cNvPr id="25604" name="Picture 7" descr="Limbic 002">
            <a:extLst>
              <a:ext uri="{FF2B5EF4-FFF2-40B4-BE49-F238E27FC236}">
                <a16:creationId xmlns:a16="http://schemas.microsoft.com/office/drawing/2014/main" id="{81C404F4-C23D-4B07-9424-4275BC537F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2995" r="6129" b="5959"/>
          <a:stretch>
            <a:fillRect/>
          </a:stretch>
        </p:blipFill>
        <p:spPr>
          <a:xfrm>
            <a:off x="3419475" y="1412875"/>
            <a:ext cx="5473700" cy="48355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74A0C7-2891-465E-BA06-DB820BB91740}"/>
              </a:ext>
            </a:extLst>
          </p:cNvPr>
          <p:cNvCxnSpPr/>
          <p:nvPr/>
        </p:nvCxnSpPr>
        <p:spPr>
          <a:xfrm>
            <a:off x="2895600" y="3657600"/>
            <a:ext cx="2324100" cy="4191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6421DE-D497-4352-8871-C0D7CC991D53}"/>
              </a:ext>
            </a:extLst>
          </p:cNvPr>
          <p:cNvCxnSpPr/>
          <p:nvPr/>
        </p:nvCxnSpPr>
        <p:spPr>
          <a:xfrm flipV="1">
            <a:off x="1981200" y="4149725"/>
            <a:ext cx="5038725" cy="1174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8975AB-8D3E-4300-BFE8-D575CAD1C065}"/>
              </a:ext>
            </a:extLst>
          </p:cNvPr>
          <p:cNvCxnSpPr/>
          <p:nvPr/>
        </p:nvCxnSpPr>
        <p:spPr>
          <a:xfrm flipV="1">
            <a:off x="1828800" y="4724400"/>
            <a:ext cx="39624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9">
            <a:extLst>
              <a:ext uri="{FF2B5EF4-FFF2-40B4-BE49-F238E27FC236}">
                <a16:creationId xmlns:a16="http://schemas.microsoft.com/office/drawing/2014/main" id="{410B335F-2B0C-42A4-B5C3-3612B84DB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791200"/>
            <a:ext cx="252095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0C645DA1-0F3F-4EBF-8C6C-30C5364F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557338"/>
            <a:ext cx="1079500" cy="792162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9ED7B9-C6C0-4ACA-9B50-4C94CBD80F09}"/>
              </a:ext>
            </a:extLst>
          </p:cNvPr>
          <p:cNvSpPr/>
          <p:nvPr/>
        </p:nvSpPr>
        <p:spPr>
          <a:xfrm>
            <a:off x="179388" y="914400"/>
            <a:ext cx="5764212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It is a </a:t>
            </a:r>
            <a:r>
              <a:rPr lang="en-US" sz="2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limbic system </a:t>
            </a:r>
            <a:r>
              <a:rPr lang="en-US" sz="2400" u="sng" dirty="0">
                <a:solidFill>
                  <a:schemeClr val="bg1"/>
                </a:solidFill>
                <a:latin typeface="Arial" charset="0"/>
                <a:cs typeface="Arial" charset="0"/>
              </a:rPr>
              <a:t>structure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that is involved in: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ormation,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Organization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Storing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of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memories.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It is important in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forming new memories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>
                <a:solidFill>
                  <a:srgbClr val="9933FF"/>
                </a:solidFill>
                <a:latin typeface="Arial" charset="0"/>
                <a:cs typeface="Arial" charset="0"/>
              </a:rPr>
              <a:t>connecting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cs typeface="Arial" charset="0"/>
              </a:rPr>
              <a:t>emotions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 and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cs typeface="Arial" charset="0"/>
              </a:rPr>
              <a:t>senses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such as </a:t>
            </a:r>
            <a:r>
              <a:rPr lang="en-US" sz="2400" dirty="0">
                <a:solidFill>
                  <a:srgbClr val="CC00FF"/>
                </a:solidFill>
                <a:latin typeface="Arial" charset="0"/>
                <a:cs typeface="Arial" charset="0"/>
              </a:rPr>
              <a:t>smell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en-US" sz="2400" dirty="0">
                <a:solidFill>
                  <a:srgbClr val="CC00FF"/>
                </a:solidFill>
                <a:latin typeface="Arial" charset="0"/>
                <a:cs typeface="Arial" charset="0"/>
              </a:rPr>
              <a:t>sound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>
                <a:solidFill>
                  <a:srgbClr val="9933FF"/>
                </a:solidFill>
                <a:latin typeface="Arial" charset="0"/>
                <a:cs typeface="Arial" charset="0"/>
              </a:rPr>
              <a:t>to memories.</a:t>
            </a:r>
          </a:p>
        </p:txBody>
      </p:sp>
      <p:pic>
        <p:nvPicPr>
          <p:cNvPr id="26627" name="Picture 2" descr="http://upload.wikimedia.org/wikipedia/commons/5/5b/Hippocampus_and_seahorse_cropped.JPG">
            <a:extLst>
              <a:ext uri="{FF2B5EF4-FFF2-40B4-BE49-F238E27FC236}">
                <a16:creationId xmlns:a16="http://schemas.microsoft.com/office/drawing/2014/main" id="{C1605D49-C5E3-44FD-9A80-BB76CACF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t="1724" r="2617" b="1724"/>
          <a:stretch>
            <a:fillRect/>
          </a:stretch>
        </p:blipFill>
        <p:spPr bwMode="auto">
          <a:xfrm>
            <a:off x="5940425" y="228600"/>
            <a:ext cx="29749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2B1115-31E5-4A57-A6E3-E8D2FED63ED5}"/>
              </a:ext>
            </a:extLst>
          </p:cNvPr>
          <p:cNvSpPr/>
          <p:nvPr/>
        </p:nvSpPr>
        <p:spPr>
          <a:xfrm>
            <a:off x="179388" y="4114800"/>
            <a:ext cx="5688012" cy="2678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FF"/>
                </a:solidFill>
                <a:latin typeface="Arial" charset="0"/>
                <a:cs typeface="Arial" charset="0"/>
              </a:rPr>
              <a:t>It is a horseshoe  paired structure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, one in each  cerebral hemisphere.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It acts as a </a:t>
            </a:r>
            <a:r>
              <a:rPr lang="en-US" sz="2400" b="1" u="sng" dirty="0">
                <a:solidFill>
                  <a:srgbClr val="CC00FF"/>
                </a:solidFill>
                <a:latin typeface="Arial" charset="0"/>
                <a:cs typeface="Arial" charset="0"/>
              </a:rPr>
              <a:t>memory indexer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by sending memories to the appropriate part of the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cerebral hemisphere 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l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ong-term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storage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and </a:t>
            </a:r>
            <a:r>
              <a:rPr lang="en-US" sz="2400" b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retrieving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them when necessary.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96CCA8CF-3EE8-4CA1-BA89-842379D6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8600"/>
            <a:ext cx="4824412" cy="584200"/>
          </a:xfrm>
          <a:prstGeom prst="rect">
            <a:avLst/>
          </a:prstGeom>
          <a:solidFill>
            <a:srgbClr val="FED6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HIPPOCAMPUS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FE6B9-FF5D-4429-980F-840DCB5F3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600" b="1" i="1" dirty="0">
                <a:solidFill>
                  <a:srgbClr val="FF0000"/>
                </a:solidFill>
              </a:rPr>
              <a:t>By the end of the lecture, you should be able to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Describe the </a:t>
            </a:r>
            <a:r>
              <a:rPr lang="en-US" sz="2600" u="sng" dirty="0">
                <a:solidFill>
                  <a:schemeClr val="bg1"/>
                </a:solidFill>
              </a:rPr>
              <a:t>anatomy</a:t>
            </a:r>
            <a:r>
              <a:rPr lang="en-US" sz="2600" dirty="0">
                <a:solidFill>
                  <a:schemeClr val="bg1"/>
                </a:solidFill>
              </a:rPr>
              <a:t>  and main </a:t>
            </a:r>
            <a:r>
              <a:rPr lang="en-US" sz="2600" u="sng" dirty="0">
                <a:solidFill>
                  <a:schemeClr val="bg1"/>
                </a:solidFill>
              </a:rPr>
              <a:t>functions </a:t>
            </a:r>
            <a:r>
              <a:rPr lang="en-US" sz="2600" dirty="0">
                <a:solidFill>
                  <a:schemeClr val="bg1"/>
                </a:solidFill>
              </a:rPr>
              <a:t>of the </a:t>
            </a:r>
            <a:r>
              <a:rPr lang="en-US" sz="2600" dirty="0">
                <a:solidFill>
                  <a:srgbClr val="0000FF"/>
                </a:solidFill>
              </a:rPr>
              <a:t>thalamus.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Name and identify </a:t>
            </a:r>
            <a:r>
              <a:rPr lang="en-US" sz="2600" u="sng" dirty="0">
                <a:solidFill>
                  <a:schemeClr val="bg1"/>
                </a:solidFill>
              </a:rPr>
              <a:t>different nuclei </a:t>
            </a:r>
            <a:r>
              <a:rPr lang="en-US" sz="2600" dirty="0">
                <a:solidFill>
                  <a:schemeClr val="bg1"/>
                </a:solidFill>
              </a:rPr>
              <a:t>of the </a:t>
            </a:r>
            <a:r>
              <a:rPr lang="en-US" sz="2600" dirty="0">
                <a:solidFill>
                  <a:srgbClr val="0000FF"/>
                </a:solidFill>
              </a:rPr>
              <a:t>thalamus.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Describe the </a:t>
            </a:r>
            <a:r>
              <a:rPr lang="en-US" sz="2600" u="sng" dirty="0">
                <a:solidFill>
                  <a:schemeClr val="bg1"/>
                </a:solidFill>
              </a:rPr>
              <a:t>main connections </a:t>
            </a:r>
            <a:r>
              <a:rPr lang="en-US" sz="2600" dirty="0">
                <a:solidFill>
                  <a:schemeClr val="bg1"/>
                </a:solidFill>
              </a:rPr>
              <a:t>and </a:t>
            </a:r>
            <a:r>
              <a:rPr lang="en-US" sz="2600" u="sng" dirty="0">
                <a:solidFill>
                  <a:schemeClr val="bg1"/>
                </a:solidFill>
              </a:rPr>
              <a:t>functions</a:t>
            </a:r>
            <a:r>
              <a:rPr lang="en-US" sz="2600" dirty="0">
                <a:solidFill>
                  <a:schemeClr val="bg1"/>
                </a:solidFill>
              </a:rPr>
              <a:t> of </a:t>
            </a:r>
            <a:r>
              <a:rPr lang="en-US" sz="2600" dirty="0">
                <a:solidFill>
                  <a:srgbClr val="0000FF"/>
                </a:solidFill>
              </a:rPr>
              <a:t>thalamic nuclei.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Name and identify </a:t>
            </a:r>
            <a:r>
              <a:rPr lang="en-US" sz="2600" u="sng" dirty="0">
                <a:solidFill>
                  <a:schemeClr val="bg1"/>
                </a:solidFill>
              </a:rPr>
              <a:t>different parts </a:t>
            </a:r>
            <a:r>
              <a:rPr lang="en-US" sz="2600" dirty="0">
                <a:solidFill>
                  <a:schemeClr val="bg1"/>
                </a:solidFill>
              </a:rPr>
              <a:t>of the </a:t>
            </a:r>
            <a:r>
              <a:rPr lang="en-US" sz="2600" b="1" dirty="0">
                <a:solidFill>
                  <a:srgbClr val="CC00FF"/>
                </a:solidFill>
              </a:rPr>
              <a:t>limbic system.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Describe </a:t>
            </a:r>
            <a:r>
              <a:rPr lang="en-US" sz="2600" u="sng" dirty="0">
                <a:solidFill>
                  <a:schemeClr val="bg1"/>
                </a:solidFill>
              </a:rPr>
              <a:t>main functions </a:t>
            </a:r>
            <a:r>
              <a:rPr lang="en-US" sz="2600" dirty="0">
                <a:solidFill>
                  <a:schemeClr val="bg1"/>
                </a:solidFill>
              </a:rPr>
              <a:t>of the </a:t>
            </a:r>
            <a:r>
              <a:rPr lang="en-US" sz="2600" b="1" dirty="0">
                <a:solidFill>
                  <a:srgbClr val="CC00FF"/>
                </a:solidFill>
              </a:rPr>
              <a:t>limbic system.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600" dirty="0">
                <a:solidFill>
                  <a:schemeClr val="bg1"/>
                </a:solidFill>
              </a:rPr>
              <a:t>Describe the effects of </a:t>
            </a:r>
            <a:r>
              <a:rPr lang="en-US" sz="2600" u="sng" dirty="0">
                <a:solidFill>
                  <a:schemeClr val="bg1"/>
                </a:solidFill>
              </a:rPr>
              <a:t>lesions </a:t>
            </a:r>
            <a:r>
              <a:rPr lang="en-US" sz="2600" dirty="0">
                <a:solidFill>
                  <a:schemeClr val="bg1"/>
                </a:solidFill>
              </a:rPr>
              <a:t>of the </a:t>
            </a:r>
            <a:r>
              <a:rPr lang="en-US" sz="2600" b="1" dirty="0">
                <a:solidFill>
                  <a:srgbClr val="CC00FF"/>
                </a:solidFill>
              </a:rPr>
              <a:t>limbic system.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E72EA9DB-44DA-4395-9DAF-458343E9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400" b="1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461479C0-BEDC-4EB4-8686-22383A452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333375"/>
            <a:ext cx="4865688" cy="881063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HIPPOCAMPUS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6E41D37B-7876-4262-AE3C-9545E7FA79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3429000" cy="6629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3300"/>
                </a:solidFill>
              </a:rPr>
              <a:t>Site: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srgbClr val="000066"/>
                </a:solidFill>
              </a:rPr>
              <a:t>It is a scrolled </a:t>
            </a:r>
            <a:r>
              <a:rPr lang="en-US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 err="1">
                <a:solidFill>
                  <a:srgbClr val="0000FF"/>
                </a:solidFill>
              </a:rPr>
              <a:t>infolding</a:t>
            </a:r>
            <a:r>
              <a:rPr lang="en-US" sz="2400" b="1" dirty="0">
                <a:solidFill>
                  <a:srgbClr val="0000FF"/>
                </a:solidFill>
              </a:rPr>
              <a:t>) </a:t>
            </a:r>
            <a:r>
              <a:rPr lang="en-US" sz="2400" b="1" dirty="0" err="1">
                <a:solidFill>
                  <a:srgbClr val="0000FF"/>
                </a:solidFill>
              </a:rPr>
              <a:t>inferomedial</a:t>
            </a:r>
            <a:r>
              <a:rPr lang="en-US" sz="2400" b="1" dirty="0">
                <a:solidFill>
                  <a:srgbClr val="0000FF"/>
                </a:solidFill>
              </a:rPr>
              <a:t> part of temporal lobe.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3300"/>
                </a:solidFill>
              </a:rPr>
              <a:t>Function</a:t>
            </a:r>
            <a:r>
              <a:rPr lang="en-US" sz="2400" b="1" dirty="0">
                <a:solidFill>
                  <a:srgbClr val="FF3300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dirty="0">
                <a:solidFill>
                  <a:srgbClr val="000066"/>
                </a:solidFill>
              </a:rPr>
              <a:t>Memory </a:t>
            </a: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rgbClr val="CC00FF"/>
                </a:solidFill>
              </a:rPr>
              <a:t>file new memories as they occur</a:t>
            </a:r>
            <a:r>
              <a:rPr lang="en-US" sz="2400" b="1" dirty="0">
                <a:solidFill>
                  <a:schemeClr val="bg1"/>
                </a:solidFill>
              </a:rPr>
              <a:t>).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srgbClr val="003300"/>
                </a:solidFill>
              </a:rPr>
              <a:t>The hippocampus &amp; its connections are necessary for </a:t>
            </a:r>
            <a:r>
              <a:rPr lang="en-US" sz="2400" b="1" i="1" u="sng" dirty="0">
                <a:solidFill>
                  <a:srgbClr val="003300"/>
                </a:solidFill>
              </a:rPr>
              <a:t>consolidation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dirty="0">
                <a:solidFill>
                  <a:srgbClr val="003300"/>
                </a:solidFill>
              </a:rPr>
              <a:t>of </a:t>
            </a:r>
            <a:r>
              <a:rPr lang="en-US" sz="2400" b="1" i="1" u="sng" dirty="0">
                <a:solidFill>
                  <a:srgbClr val="0000FF"/>
                </a:solidFill>
              </a:rPr>
              <a:t>new short-term memories.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7652" name="Picture 7" descr="Limbic 003">
            <a:extLst>
              <a:ext uri="{FF2B5EF4-FFF2-40B4-BE49-F238E27FC236}">
                <a16:creationId xmlns:a16="http://schemas.microsoft.com/office/drawing/2014/main" id="{D50EC91E-B9E6-4C2F-907E-BE1A39C88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2985" r="2019" b="1492"/>
          <a:stretch>
            <a:fillRect/>
          </a:stretch>
        </p:blipFill>
        <p:spPr>
          <a:xfrm>
            <a:off x="3657600" y="1412875"/>
            <a:ext cx="5486400" cy="51847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AutoShape 9">
            <a:extLst>
              <a:ext uri="{FF2B5EF4-FFF2-40B4-BE49-F238E27FC236}">
                <a16:creationId xmlns:a16="http://schemas.microsoft.com/office/drawing/2014/main" id="{0941EBC9-D39E-4084-B5BC-141E6E5E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562600"/>
            <a:ext cx="9144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93D5D6D4-9B2A-42DA-9F9B-A148B45F5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260350"/>
            <a:ext cx="4186237" cy="882650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HIPPOCAMPUS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9CE80AA6-9405-4007-8946-D1D722F236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6705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rgbClr val="0000FF"/>
                </a:solidFill>
              </a:rPr>
              <a:t>Its</a:t>
            </a:r>
            <a:r>
              <a:rPr lang="en-US" sz="2000" dirty="0">
                <a:solidFill>
                  <a:srgbClr val="003300"/>
                </a:solidFill>
              </a:rPr>
              <a:t> principal </a:t>
            </a:r>
            <a:r>
              <a:rPr lang="en-US" sz="2000" b="1" dirty="0">
                <a:solidFill>
                  <a:srgbClr val="0000FF"/>
                </a:solidFill>
              </a:rPr>
              <a:t>efferent pathway </a:t>
            </a:r>
            <a:r>
              <a:rPr lang="en-US" sz="2000" dirty="0">
                <a:solidFill>
                  <a:srgbClr val="003300"/>
                </a:solidFill>
              </a:rPr>
              <a:t>is called the: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FORNIX</a:t>
            </a:r>
            <a:r>
              <a:rPr lang="en-US" sz="2000" dirty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>
                <a:solidFill>
                  <a:srgbClr val="000066"/>
                </a:solidFill>
              </a:rPr>
              <a:t> It is </a:t>
            </a:r>
            <a:r>
              <a:rPr lang="en-US" sz="2000" b="1" i="1" dirty="0">
                <a:solidFill>
                  <a:srgbClr val="000066"/>
                </a:solidFill>
              </a:rPr>
              <a:t>C-shaped group </a:t>
            </a:r>
            <a:r>
              <a:rPr lang="en-US" sz="2000" b="1" dirty="0">
                <a:solidFill>
                  <a:srgbClr val="000066"/>
                </a:solidFill>
              </a:rPr>
              <a:t>of fibers </a:t>
            </a:r>
            <a:r>
              <a:rPr lang="en-US" sz="2000" u="sng" dirty="0">
                <a:solidFill>
                  <a:srgbClr val="000066"/>
                </a:solidFill>
              </a:rPr>
              <a:t>connecting </a:t>
            </a:r>
            <a:r>
              <a:rPr lang="en-US" sz="2000" dirty="0">
                <a:solidFill>
                  <a:srgbClr val="000066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hippocampus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with </a:t>
            </a:r>
            <a:r>
              <a:rPr lang="en-US" sz="2000" b="1" dirty="0" err="1">
                <a:solidFill>
                  <a:srgbClr val="0000FF"/>
                </a:solidFill>
              </a:rPr>
              <a:t>mammillary</a:t>
            </a:r>
            <a:r>
              <a:rPr lang="en-US" sz="2000" b="1" dirty="0">
                <a:solidFill>
                  <a:srgbClr val="0000FF"/>
                </a:solidFill>
              </a:rPr>
              <a:t> body </a:t>
            </a:r>
            <a:r>
              <a:rPr lang="en-US" sz="2000" dirty="0">
                <a:solidFill>
                  <a:schemeClr val="bg1"/>
                </a:solidFill>
              </a:rPr>
              <a:t>and then to the  </a:t>
            </a:r>
            <a:r>
              <a:rPr lang="en-US" sz="2000" b="1" dirty="0">
                <a:solidFill>
                  <a:srgbClr val="0000FF"/>
                </a:solidFill>
              </a:rPr>
              <a:t>anterior nuclei of thalamus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US" sz="2000" b="1" i="1" u="sng" dirty="0">
                <a:solidFill>
                  <a:srgbClr val="000066"/>
                </a:solidFill>
              </a:rPr>
              <a:t>It consists of: 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>
                <a:solidFill>
                  <a:srgbClr val="000066"/>
                </a:solidFill>
              </a:rPr>
              <a:t>   2 </a:t>
            </a:r>
            <a:r>
              <a:rPr lang="en-US" sz="2000" b="1" i="1" dirty="0">
                <a:solidFill>
                  <a:srgbClr val="FF3300"/>
                </a:solidFill>
              </a:rPr>
              <a:t>Fimbria,</a:t>
            </a:r>
          </a:p>
          <a:p>
            <a:pPr eaLnBrk="1" hangingPunct="1">
              <a:buFontTx/>
              <a:buNone/>
              <a:defRPr/>
            </a:pPr>
            <a:r>
              <a:rPr lang="en-US" sz="2000" b="1" i="1" dirty="0">
                <a:solidFill>
                  <a:srgbClr val="FF3300"/>
                </a:solidFill>
              </a:rPr>
              <a:t>   </a:t>
            </a:r>
            <a:r>
              <a:rPr lang="en-US" sz="2000" b="1" i="1" dirty="0">
                <a:solidFill>
                  <a:schemeClr val="bg1"/>
                </a:solidFill>
              </a:rPr>
              <a:t>2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Crus</a:t>
            </a:r>
            <a:r>
              <a:rPr lang="en-US" sz="2000" b="1" i="1" dirty="0">
                <a:solidFill>
                  <a:srgbClr val="FF3300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n-US" sz="2000" b="1" i="1" dirty="0">
                <a:solidFill>
                  <a:srgbClr val="FF3300"/>
                </a:solidFill>
              </a:rPr>
              <a:t>   </a:t>
            </a:r>
            <a:r>
              <a:rPr lang="en-US" sz="2000" b="1" i="1" dirty="0">
                <a:solidFill>
                  <a:schemeClr val="bg1"/>
                </a:solidFill>
              </a:rPr>
              <a:t>1</a:t>
            </a:r>
            <a:r>
              <a:rPr lang="en-US" sz="2000" b="1" i="1" dirty="0">
                <a:solidFill>
                  <a:srgbClr val="FF3300"/>
                </a:solidFill>
              </a:rPr>
              <a:t> Body &amp;</a:t>
            </a:r>
          </a:p>
          <a:p>
            <a:pPr eaLnBrk="1" hangingPunct="1">
              <a:buFontTx/>
              <a:buNone/>
              <a:defRPr/>
            </a:pPr>
            <a:r>
              <a:rPr lang="en-US" sz="2000" b="1" i="1" dirty="0">
                <a:solidFill>
                  <a:srgbClr val="FF3300"/>
                </a:solidFill>
              </a:rPr>
              <a:t>   </a:t>
            </a:r>
            <a:r>
              <a:rPr lang="en-US" sz="2000" b="1" i="1" dirty="0">
                <a:solidFill>
                  <a:schemeClr val="bg1"/>
                </a:solidFill>
              </a:rPr>
              <a:t>2</a:t>
            </a:r>
            <a:r>
              <a:rPr lang="en-US" sz="2000" b="1" i="1" dirty="0">
                <a:solidFill>
                  <a:srgbClr val="FF3300"/>
                </a:solidFill>
              </a:rPr>
              <a:t> Column.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dirty="0">
                <a:solidFill>
                  <a:srgbClr val="003300"/>
                </a:solidFill>
              </a:rPr>
              <a:t>The </a:t>
            </a:r>
            <a:r>
              <a:rPr lang="en-US" sz="2000" b="1" dirty="0">
                <a:solidFill>
                  <a:srgbClr val="CC00FF"/>
                </a:solidFill>
              </a:rPr>
              <a:t>Fornix</a:t>
            </a:r>
            <a:r>
              <a:rPr lang="en-US" sz="2000" dirty="0">
                <a:solidFill>
                  <a:srgbClr val="003300"/>
                </a:solidFill>
              </a:rPr>
              <a:t> is an </a:t>
            </a:r>
            <a:r>
              <a:rPr lang="en-US" sz="2000" b="1" dirty="0">
                <a:solidFill>
                  <a:srgbClr val="0000FF"/>
                </a:solidFill>
              </a:rPr>
              <a:t>important component </a:t>
            </a:r>
            <a:r>
              <a:rPr lang="en-US" sz="2000" dirty="0">
                <a:solidFill>
                  <a:srgbClr val="003300"/>
                </a:solidFill>
              </a:rPr>
              <a:t>of  </a:t>
            </a:r>
            <a:r>
              <a:rPr lang="en-US" sz="2000" b="1" dirty="0">
                <a:solidFill>
                  <a:srgbClr val="CC00FF"/>
                </a:solidFill>
              </a:rPr>
              <a:t>PAPEZ CIRCUIT </a:t>
            </a:r>
            <a:r>
              <a:rPr lang="en-US" sz="1100" b="1" dirty="0">
                <a:solidFill>
                  <a:srgbClr val="CC00FF"/>
                </a:solidFill>
              </a:rPr>
              <a:t>(based on connecting the</a:t>
            </a:r>
            <a:r>
              <a:rPr lang="en-US" sz="1100" b="1" dirty="0">
                <a:solidFill>
                  <a:srgbClr val="9933FF"/>
                </a:solidFill>
              </a:rPr>
              <a:t> </a:t>
            </a:r>
            <a:r>
              <a:rPr lang="en-US" sz="1100" b="1" u="sng" dirty="0">
                <a:solidFill>
                  <a:srgbClr val="9933FF"/>
                </a:solidFill>
              </a:rPr>
              <a:t>hypothalamus</a:t>
            </a:r>
            <a:r>
              <a:rPr lang="en-US" sz="1100" b="1" dirty="0">
                <a:solidFill>
                  <a:srgbClr val="9933FF"/>
                </a:solidFill>
              </a:rPr>
              <a:t> </a:t>
            </a:r>
            <a:r>
              <a:rPr lang="en-US" sz="1100" b="1" dirty="0">
                <a:solidFill>
                  <a:srgbClr val="CC00FF"/>
                </a:solidFill>
              </a:rPr>
              <a:t>with </a:t>
            </a:r>
            <a:r>
              <a:rPr lang="en-US" sz="1100" b="1" u="sng" dirty="0">
                <a:solidFill>
                  <a:srgbClr val="CC00FF"/>
                </a:solidFill>
              </a:rPr>
              <a:t>limbic lobe </a:t>
            </a:r>
            <a:r>
              <a:rPr lang="en-US" sz="1100" b="1" dirty="0">
                <a:solidFill>
                  <a:srgbClr val="CC00FF"/>
                </a:solidFill>
              </a:rPr>
              <a:t>to control emotions )</a:t>
            </a:r>
          </a:p>
        </p:txBody>
      </p:sp>
      <p:pic>
        <p:nvPicPr>
          <p:cNvPr id="28676" name="Picture 7" descr="Limbic">
            <a:extLst>
              <a:ext uri="{FF2B5EF4-FFF2-40B4-BE49-F238E27FC236}">
                <a16:creationId xmlns:a16="http://schemas.microsoft.com/office/drawing/2014/main" id="{D3429EC0-364F-4873-8A79-08F89EBEEB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5322" b="7686"/>
          <a:stretch>
            <a:fillRect/>
          </a:stretch>
        </p:blipFill>
        <p:spPr>
          <a:xfrm>
            <a:off x="3505200" y="1268413"/>
            <a:ext cx="5638800" cy="52562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AutoShape 9">
            <a:extLst>
              <a:ext uri="{FF2B5EF4-FFF2-40B4-BE49-F238E27FC236}">
                <a16:creationId xmlns:a16="http://schemas.microsoft.com/office/drawing/2014/main" id="{1F9C137A-F64D-45BB-A231-D4F5DACC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716338"/>
            <a:ext cx="1223962" cy="433387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8678" name="AutoShape 9">
            <a:extLst>
              <a:ext uri="{FF2B5EF4-FFF2-40B4-BE49-F238E27FC236}">
                <a16:creationId xmlns:a16="http://schemas.microsoft.com/office/drawing/2014/main" id="{CC807891-6505-41DB-B7EF-4BF8EB2D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141663"/>
            <a:ext cx="611187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8679" name="AutoShape 9">
            <a:extLst>
              <a:ext uri="{FF2B5EF4-FFF2-40B4-BE49-F238E27FC236}">
                <a16:creationId xmlns:a16="http://schemas.microsoft.com/office/drawing/2014/main" id="{9E8E507C-AF31-429D-B9BA-306A3B7D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65400"/>
            <a:ext cx="720725" cy="7191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8680" name="AutoShape 9">
            <a:extLst>
              <a:ext uri="{FF2B5EF4-FFF2-40B4-BE49-F238E27FC236}">
                <a16:creationId xmlns:a16="http://schemas.microsoft.com/office/drawing/2014/main" id="{993A1CE0-063E-4EDF-A8A7-59915D61F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565400"/>
            <a:ext cx="792162" cy="7191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B5A930D4-29B2-46CB-A159-1C2CEA75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445125"/>
            <a:ext cx="1439863" cy="576263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>
              <a:latin typeface="Arial" charset="0"/>
              <a:cs typeface="Arial" charset="0"/>
            </a:endParaRPr>
          </a:p>
        </p:txBody>
      </p:sp>
      <p:pic>
        <p:nvPicPr>
          <p:cNvPr id="29709" name="Picture 13" descr="نتيجة بحث الصور عن ‪PAPEZ CIRCUIT‬‏">
            <a:hlinkClick r:id="rId3"/>
            <a:extLst>
              <a:ext uri="{FF2B5EF4-FFF2-40B4-BE49-F238E27FC236}">
                <a16:creationId xmlns:a16="http://schemas.microsoft.com/office/drawing/2014/main" id="{89CE120A-6332-49A5-9987-A8F4DC98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9">
            <a:extLst>
              <a:ext uri="{FF2B5EF4-FFF2-40B4-BE49-F238E27FC236}">
                <a16:creationId xmlns:a16="http://schemas.microsoft.com/office/drawing/2014/main" id="{7CCF5418-80D6-4953-A9DC-6EB640F8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648200"/>
            <a:ext cx="2057400" cy="1219200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127A17C6-5EBD-4B83-9441-4D7AC8B7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1981200" cy="990600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7FD2561-5A00-4A6B-B7F8-F39040B8E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1981200" cy="1295400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6" name="Picture 15" descr="نتيجة بحث الصور عن ‪PAPEZ CIRCUIT‬‏">
            <a:hlinkClick r:id="rId5"/>
            <a:extLst>
              <a:ext uri="{FF2B5EF4-FFF2-40B4-BE49-F238E27FC236}">
                <a16:creationId xmlns:a16="http://schemas.microsoft.com/office/drawing/2014/main" id="{FDA99DB5-ED59-432D-959F-38AA8DBF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638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971E7CA0-25E5-41FE-89C2-FFB510B9B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274638"/>
            <a:ext cx="4032250" cy="706437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AMYGDALA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8B71E9D9-3BD9-46C1-B48C-60DD37E088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455987" cy="5843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Site</a:t>
            </a:r>
            <a:r>
              <a:rPr lang="en-US" sz="2200" dirty="0">
                <a:solidFill>
                  <a:srgbClr val="C00000"/>
                </a:solidFill>
              </a:rPr>
              <a:t>: 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200" dirty="0">
                <a:solidFill>
                  <a:schemeClr val="bg1"/>
                </a:solidFill>
              </a:rPr>
              <a:t>almond shaped </a:t>
            </a:r>
            <a:r>
              <a:rPr lang="en-US" sz="2200" b="1" dirty="0">
                <a:solidFill>
                  <a:srgbClr val="0000FF"/>
                </a:solidFill>
              </a:rPr>
              <a:t>mass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of nuclei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that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200" b="1" dirty="0">
                <a:solidFill>
                  <a:srgbClr val="CC00FF"/>
                </a:solidFill>
              </a:rPr>
              <a:t>   </a:t>
            </a:r>
            <a:r>
              <a:rPr lang="en-US" sz="2200" b="1" u="sng" dirty="0">
                <a:solidFill>
                  <a:srgbClr val="CC00FF"/>
                </a:solidFill>
              </a:rPr>
              <a:t>lies</a:t>
            </a:r>
            <a:r>
              <a:rPr lang="en-US" sz="2200" b="1" dirty="0">
                <a:solidFill>
                  <a:srgbClr val="CC00FF"/>
                </a:solidFill>
              </a:rPr>
              <a:t>  </a:t>
            </a:r>
            <a:r>
              <a:rPr lang="en-US" sz="2200" b="1" dirty="0">
                <a:solidFill>
                  <a:srgbClr val="000066"/>
                </a:solidFill>
              </a:rPr>
              <a:t>near the </a:t>
            </a:r>
            <a:r>
              <a:rPr lang="en-US" sz="2200" b="1" u="sng" dirty="0">
                <a:solidFill>
                  <a:srgbClr val="000066"/>
                </a:solidFill>
              </a:rPr>
              <a:t>temporal pole</a:t>
            </a:r>
            <a:r>
              <a:rPr lang="en-US" sz="2200" dirty="0">
                <a:solidFill>
                  <a:srgbClr val="000066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deep within the temporal lobes</a:t>
            </a:r>
            <a:r>
              <a:rPr lang="en-US" sz="2200" dirty="0">
                <a:solidFill>
                  <a:srgbClr val="0000FF"/>
                </a:solidFill>
              </a:rPr>
              <a:t> ,close </a:t>
            </a:r>
            <a:r>
              <a:rPr lang="en-US" sz="2200" dirty="0">
                <a:solidFill>
                  <a:srgbClr val="000066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to </a:t>
            </a:r>
            <a:r>
              <a:rPr lang="en-US" sz="2200" dirty="0">
                <a:solidFill>
                  <a:srgbClr val="000066"/>
                </a:solidFill>
              </a:rPr>
              <a:t>the </a:t>
            </a:r>
            <a:r>
              <a:rPr lang="en-US" sz="2200" b="1" dirty="0">
                <a:solidFill>
                  <a:srgbClr val="000066"/>
                </a:solidFill>
              </a:rPr>
              <a:t>tail of the caudate nucleus.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Function: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chemeClr val="bg1"/>
                </a:solidFill>
              </a:rPr>
              <a:t>It is involved in</a:t>
            </a:r>
            <a:endParaRPr lang="en-US" sz="2000" dirty="0"/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u="sng" dirty="0">
                <a:solidFill>
                  <a:srgbClr val="CC00FF"/>
                </a:solidFill>
              </a:rPr>
              <a:t>Emotions</a:t>
            </a:r>
            <a:r>
              <a:rPr lang="en-US" sz="2000" b="1" dirty="0">
                <a:solidFill>
                  <a:srgbClr val="CC00FF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rgbClr val="CC00FF"/>
                </a:solidFill>
              </a:rPr>
              <a:t>FEAR,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rgbClr val="CC00FF"/>
                </a:solidFill>
              </a:rPr>
              <a:t>Anger ; aggression </a:t>
            </a:r>
            <a:r>
              <a:rPr lang="en-US" sz="2000" b="1" dirty="0">
                <a:solidFill>
                  <a:schemeClr val="bg1"/>
                </a:solidFill>
              </a:rPr>
              <a:t>&amp;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chemeClr val="bg1"/>
                </a:solidFill>
              </a:rPr>
              <a:t>Hormonal secretions.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7" descr="F:\CNS\Amygdala.png">
            <a:extLst>
              <a:ext uri="{FF2B5EF4-FFF2-40B4-BE49-F238E27FC236}">
                <a16:creationId xmlns:a16="http://schemas.microsoft.com/office/drawing/2014/main" id="{DD4A0A7D-B4D0-48AA-8382-ADD83DD3CF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12070" r="47873" b="12070"/>
          <a:stretch>
            <a:fillRect/>
          </a:stretch>
        </p:blipFill>
        <p:spPr>
          <a:xfrm>
            <a:off x="3708400" y="1052513"/>
            <a:ext cx="5040313" cy="5472112"/>
          </a:xfrm>
          <a:noFill/>
        </p:spPr>
      </p:pic>
      <p:pic>
        <p:nvPicPr>
          <p:cNvPr id="31750" name="Picture 6" descr="http://homepage.smc.edu/wissmann_paul/physnet/anatomynet/anatomy/amy.jpg">
            <a:hlinkClick r:id="rId4"/>
            <a:extLst>
              <a:ext uri="{FF2B5EF4-FFF2-40B4-BE49-F238E27FC236}">
                <a16:creationId xmlns:a16="http://schemas.microsoft.com/office/drawing/2014/main" id="{037D6D2D-966A-42F2-9AC9-2125ED01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95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6680F94-8929-4DA1-AA8E-99EAC5CB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188913"/>
            <a:ext cx="5230813" cy="1030287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CONNECTIONS OF </a:t>
            </a:r>
            <a:r>
              <a:rPr lang="en-US" altLang="en-US" sz="2800" b="1">
                <a:solidFill>
                  <a:schemeClr val="bg1"/>
                </a:solidFill>
              </a:rPr>
              <a:t>AMYGDALA</a:t>
            </a:r>
          </a:p>
        </p:txBody>
      </p:sp>
      <p:sp>
        <p:nvSpPr>
          <p:cNvPr id="98314" name="Rectangle 10">
            <a:extLst>
              <a:ext uri="{FF2B5EF4-FFF2-40B4-BE49-F238E27FC236}">
                <a16:creationId xmlns:a16="http://schemas.microsoft.com/office/drawing/2014/main" id="{2CDB4516-B373-4219-A1AE-665DA75F67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3657600" cy="5486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Inputs: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Association</a:t>
            </a:r>
            <a:r>
              <a:rPr lang="en-US" sz="2400" dirty="0">
                <a:solidFill>
                  <a:srgbClr val="000066"/>
                </a:solidFill>
              </a:rPr>
              <a:t> areas of </a:t>
            </a:r>
            <a:r>
              <a:rPr lang="en-US" sz="2400" b="1" dirty="0">
                <a:solidFill>
                  <a:srgbClr val="00B050"/>
                </a:solidFill>
              </a:rPr>
              <a:t>visual</a:t>
            </a:r>
            <a:r>
              <a:rPr lang="en-US" sz="2400" dirty="0">
                <a:solidFill>
                  <a:srgbClr val="000066"/>
                </a:solidFill>
              </a:rPr>
              <a:t>, </a:t>
            </a:r>
            <a:r>
              <a:rPr lang="en-US" sz="2400" b="1" dirty="0">
                <a:solidFill>
                  <a:srgbClr val="CC00FF"/>
                </a:solidFill>
              </a:rPr>
              <a:t>auditory</a:t>
            </a:r>
            <a:r>
              <a:rPr lang="en-US" sz="2400" dirty="0">
                <a:solidFill>
                  <a:srgbClr val="000066"/>
                </a:solidFill>
              </a:rPr>
              <a:t> &amp; </a:t>
            </a:r>
            <a:r>
              <a:rPr lang="en-US" sz="2400" b="1" dirty="0">
                <a:solidFill>
                  <a:srgbClr val="0000FF"/>
                </a:solidFill>
              </a:rPr>
              <a:t>somatosensory cortices.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Outputs</a:t>
            </a:r>
            <a:r>
              <a:rPr lang="en-US" sz="2400" dirty="0">
                <a:solidFill>
                  <a:srgbClr val="000066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000066"/>
                </a:solidFill>
              </a:rPr>
              <a:t>Hypothalamus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b="1" dirty="0">
                <a:solidFill>
                  <a:srgbClr val="000066"/>
                </a:solidFill>
              </a:rPr>
              <a:t>&amp;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000066"/>
                </a:solidFill>
              </a:rPr>
              <a:t>Autonomic nuclei </a:t>
            </a:r>
            <a:r>
              <a:rPr lang="en-US" sz="2400" dirty="0">
                <a:solidFill>
                  <a:srgbClr val="000066"/>
                </a:solidFill>
              </a:rPr>
              <a:t>in the </a:t>
            </a:r>
            <a:r>
              <a:rPr lang="en-US" sz="2400" b="1" u="sng" dirty="0">
                <a:solidFill>
                  <a:srgbClr val="000066"/>
                </a:solidFill>
              </a:rPr>
              <a:t>brain stem</a:t>
            </a:r>
            <a:r>
              <a:rPr lang="en-US" sz="2400" dirty="0">
                <a:solidFill>
                  <a:srgbClr val="000066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Lesion: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000066"/>
                </a:solidFill>
              </a:rPr>
              <a:t>     Lack of emotional responses </a:t>
            </a:r>
            <a:r>
              <a:rPr lang="en-US" sz="2400" dirty="0">
                <a:solidFill>
                  <a:srgbClr val="000066"/>
                </a:solidFill>
              </a:rPr>
              <a:t>&amp; </a:t>
            </a:r>
            <a:r>
              <a:rPr lang="en-US" sz="2400" b="1" dirty="0">
                <a:solidFill>
                  <a:srgbClr val="000066"/>
                </a:solidFill>
              </a:rPr>
              <a:t>docility</a:t>
            </a:r>
            <a:r>
              <a:rPr lang="en-US" sz="2200" b="1" dirty="0">
                <a:solidFill>
                  <a:srgbClr val="000066"/>
                </a:solidFill>
              </a:rPr>
              <a:t>.</a:t>
            </a:r>
            <a:endParaRPr lang="en-US" sz="2200" b="1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endParaRPr lang="en-US" sz="2400" dirty="0"/>
          </a:p>
        </p:txBody>
      </p:sp>
      <p:pic>
        <p:nvPicPr>
          <p:cNvPr id="30724" name="Picture 9" descr="visual_input_to_amygdala.jpg">
            <a:extLst>
              <a:ext uri="{FF2B5EF4-FFF2-40B4-BE49-F238E27FC236}">
                <a16:creationId xmlns:a16="http://schemas.microsoft.com/office/drawing/2014/main" id="{915AB173-9165-4BC3-8231-D46E2DC2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029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>
            <a:extLst>
              <a:ext uri="{FF2B5EF4-FFF2-40B4-BE49-F238E27FC236}">
                <a16:creationId xmlns:a16="http://schemas.microsoft.com/office/drawing/2014/main" id="{B3801182-9960-4536-AC80-AA451892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3810000" cy="480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Site:</a:t>
            </a: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b="1" dirty="0">
                <a:solidFill>
                  <a:srgbClr val="0033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Located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u="sng" dirty="0">
                <a:solidFill>
                  <a:schemeClr val="bg1"/>
                </a:solidFill>
              </a:rPr>
              <a:t>anterior t</a:t>
            </a:r>
            <a:r>
              <a:rPr lang="en-US" sz="2200" b="1" dirty="0">
                <a:solidFill>
                  <a:schemeClr val="bg1"/>
                </a:solidFill>
              </a:rPr>
              <a:t>o </a:t>
            </a: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 err="1">
                <a:solidFill>
                  <a:srgbClr val="CC00FF"/>
                </a:solidFill>
              </a:rPr>
              <a:t>interventricular</a:t>
            </a:r>
            <a:r>
              <a:rPr lang="en-US" sz="2200" dirty="0">
                <a:solidFill>
                  <a:srgbClr val="CC00FF"/>
                </a:solidFill>
              </a:rPr>
              <a:t> septum</a:t>
            </a:r>
            <a:r>
              <a:rPr lang="en-US" sz="1600" dirty="0">
                <a:solidFill>
                  <a:srgbClr val="CC00FF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(septum </a:t>
            </a:r>
            <a:r>
              <a:rPr lang="en-US" sz="1600" dirty="0" err="1">
                <a:solidFill>
                  <a:schemeClr val="bg1"/>
                </a:solidFill>
              </a:rPr>
              <a:t>pellucidum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rgbClr val="CC00FF"/>
              </a:solidFill>
            </a:endParaRP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Main connections</a:t>
            </a:r>
            <a:r>
              <a:rPr lang="en-US" sz="2200" b="1" dirty="0">
                <a:solidFill>
                  <a:srgbClr val="C00000"/>
                </a:solidFill>
              </a:rPr>
              <a:t>:</a:t>
            </a: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It sends projections: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200" dirty="0">
                <a:solidFill>
                  <a:srgbClr val="000066"/>
                </a:solidFill>
              </a:rPr>
              <a:t>To Hypothalamus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200" dirty="0">
                <a:solidFill>
                  <a:srgbClr val="000066"/>
                </a:solidFill>
              </a:rPr>
              <a:t>To Habenular nuclei</a:t>
            </a:r>
            <a:endParaRPr lang="en-US" sz="2200" dirty="0">
              <a:solidFill>
                <a:srgbClr val="FF0066"/>
              </a:solidFill>
            </a:endParaRP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Function</a:t>
            </a:r>
            <a:r>
              <a:rPr lang="en-US" sz="2200" dirty="0">
                <a:solidFill>
                  <a:srgbClr val="C00000"/>
                </a:solidFill>
              </a:rPr>
              <a:t>:</a:t>
            </a: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It is the </a:t>
            </a:r>
            <a:r>
              <a:rPr lang="en-US" sz="2200" b="1" dirty="0">
                <a:solidFill>
                  <a:srgbClr val="FF0000"/>
                </a:solidFill>
              </a:rPr>
              <a:t>pleasure</a:t>
            </a:r>
            <a:r>
              <a:rPr lang="en-US" sz="2200" dirty="0">
                <a:solidFill>
                  <a:schemeClr val="bg1"/>
                </a:solidFill>
              </a:rPr>
              <a:t> zone.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B63E4E0-3975-426E-9B41-7503C351A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88913"/>
            <a:ext cx="4865688" cy="647700"/>
          </a:xfrm>
          <a:solidFill>
            <a:srgbClr val="FED6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Septal nuclei</a:t>
            </a:r>
          </a:p>
        </p:txBody>
      </p:sp>
      <p:pic>
        <p:nvPicPr>
          <p:cNvPr id="31748" name="Picture 6" descr="http://cfile5.uf.tistory.com/image/150161394F3268952520BD">
            <a:hlinkClick r:id="rId2"/>
            <a:extLst>
              <a:ext uri="{FF2B5EF4-FFF2-40B4-BE49-F238E27FC236}">
                <a16:creationId xmlns:a16="http://schemas.microsoft.com/office/drawing/2014/main" id="{99529641-1CA7-484C-8236-9993465B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95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http://www.pixelatedbrain.com/images/gross/brain_sag/grbrsag_2_1d.jpg">
            <a:hlinkClick r:id="rId4"/>
            <a:extLst>
              <a:ext uri="{FF2B5EF4-FFF2-40B4-BE49-F238E27FC236}">
                <a16:creationId xmlns:a16="http://schemas.microsoft.com/office/drawing/2014/main" id="{8B71A54E-9440-49D0-9C7C-E25E61E2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43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75EA90-72E3-43A5-A82D-DA7F328DD2A5}"/>
              </a:ext>
            </a:extLst>
          </p:cNvPr>
          <p:cNvCxnSpPr/>
          <p:nvPr/>
        </p:nvCxnSpPr>
        <p:spPr>
          <a:xfrm flipV="1">
            <a:off x="5638800" y="3352800"/>
            <a:ext cx="457200" cy="76200"/>
          </a:xfrm>
          <a:prstGeom prst="straightConnector1">
            <a:avLst/>
          </a:prstGeom>
          <a:ln>
            <a:solidFill>
              <a:srgbClr val="03F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E1CEEF51-1A04-4945-B947-67D4C5839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334000" cy="6858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 err="1">
                <a:solidFill>
                  <a:srgbClr val="CC00FF"/>
                </a:solidFill>
              </a:rPr>
              <a:t>Korsakoff’s</a:t>
            </a:r>
            <a:r>
              <a:rPr lang="en-US" sz="2000" b="1" u="sng" dirty="0">
                <a:solidFill>
                  <a:srgbClr val="003300"/>
                </a:solidFill>
              </a:rPr>
              <a:t> </a:t>
            </a:r>
            <a:r>
              <a:rPr lang="en-US" sz="2000" b="1" u="sng" dirty="0">
                <a:solidFill>
                  <a:srgbClr val="CC00FF"/>
                </a:solidFill>
              </a:rPr>
              <a:t>psychosis </a:t>
            </a:r>
            <a:r>
              <a:rPr lang="en-US" sz="2000" b="1" dirty="0">
                <a:solidFill>
                  <a:srgbClr val="CC00FF"/>
                </a:solidFill>
              </a:rPr>
              <a:t>:                      </a:t>
            </a:r>
            <a:r>
              <a:rPr lang="en-US" sz="1200" b="1" dirty="0" err="1">
                <a:solidFill>
                  <a:srgbClr val="0000FF"/>
                </a:solidFill>
              </a:rPr>
              <a:t>Korsakoff</a:t>
            </a:r>
            <a:r>
              <a:rPr lang="en-US" sz="1200" b="1" dirty="0">
                <a:solidFill>
                  <a:srgbClr val="0000FF"/>
                </a:solidFill>
              </a:rPr>
              <a:t> syndrome is a </a:t>
            </a:r>
            <a:r>
              <a:rPr lang="en-US" sz="1200" b="1" dirty="0">
                <a:solidFill>
                  <a:srgbClr val="FF0000"/>
                </a:solidFill>
              </a:rPr>
              <a:t>chronic memory disorder </a:t>
            </a:r>
            <a:r>
              <a:rPr lang="en-US" sz="1200" b="1" dirty="0">
                <a:solidFill>
                  <a:srgbClr val="0000FF"/>
                </a:solidFill>
              </a:rPr>
              <a:t>caused by severe deficiency of thiamine (vitamin B-1) &amp; alcoholic intoxication.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1800" b="1" dirty="0">
                <a:solidFill>
                  <a:srgbClr val="FF0000"/>
                </a:solidFill>
              </a:rPr>
              <a:t>Inability to remember recent events and long-term memory gaps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1050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Retrograde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dirty="0">
                <a:solidFill>
                  <a:srgbClr val="003300"/>
                </a:solidFill>
              </a:rPr>
              <a:t>= loss of retained old memories occurred before the injury </a:t>
            </a:r>
            <a:r>
              <a:rPr lang="en-US" sz="2000" b="1" dirty="0">
                <a:solidFill>
                  <a:srgbClr val="003300"/>
                </a:solidFill>
              </a:rPr>
              <a:t>&amp;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anterograde</a:t>
            </a:r>
            <a:r>
              <a:rPr lang="en-US" sz="2000" b="1" dirty="0">
                <a:solidFill>
                  <a:srgbClr val="FF0000"/>
                </a:solidFill>
              </a:rPr>
              <a:t> amnesia</a:t>
            </a:r>
            <a:r>
              <a:rPr lang="en-US" sz="2000" dirty="0">
                <a:solidFill>
                  <a:srgbClr val="003300"/>
                </a:solidFill>
              </a:rPr>
              <a:t>= inability to gain new memories).</a:t>
            </a:r>
            <a:endParaRPr lang="en-US" sz="1000" b="1" dirty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b="1" dirty="0">
                <a:solidFill>
                  <a:srgbClr val="CC00FF"/>
                </a:solidFill>
              </a:rPr>
              <a:t>Temporal lobe epilepsy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u="sng" dirty="0">
                <a:solidFill>
                  <a:schemeClr val="bg1"/>
                </a:solidFill>
              </a:rPr>
              <a:t>hippocampus</a:t>
            </a:r>
            <a:r>
              <a:rPr lang="en-US" sz="2000" dirty="0">
                <a:solidFill>
                  <a:schemeClr val="bg1"/>
                </a:solidFill>
              </a:rPr>
              <a:t> is a common focus site in </a:t>
            </a:r>
            <a:r>
              <a:rPr lang="en-US" sz="2000" b="1" dirty="0">
                <a:solidFill>
                  <a:schemeClr val="bg1"/>
                </a:solidFill>
              </a:rPr>
              <a:t>epilepsy</a:t>
            </a:r>
            <a:r>
              <a:rPr lang="en-US" sz="2000" dirty="0">
                <a:solidFill>
                  <a:schemeClr val="bg1"/>
                </a:solidFill>
              </a:rPr>
              <a:t>, and can be </a:t>
            </a:r>
            <a:r>
              <a:rPr lang="en-US" sz="2000" u="sng" dirty="0">
                <a:solidFill>
                  <a:schemeClr val="bg1"/>
                </a:solidFill>
              </a:rPr>
              <a:t>damaged</a:t>
            </a:r>
            <a:r>
              <a:rPr lang="en-US" sz="2000" dirty="0">
                <a:solidFill>
                  <a:schemeClr val="bg1"/>
                </a:solidFill>
              </a:rPr>
              <a:t> through </a:t>
            </a:r>
            <a:r>
              <a:rPr lang="en-US" sz="2000" b="1" dirty="0">
                <a:solidFill>
                  <a:schemeClr val="bg1"/>
                </a:solidFill>
              </a:rPr>
              <a:t>chronic seizures. 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1800" dirty="0">
                <a:solidFill>
                  <a:schemeClr val="bg1"/>
                </a:solidFill>
              </a:rPr>
              <a:t>It is </a:t>
            </a:r>
            <a:r>
              <a:rPr lang="en-US" sz="1800" b="1" dirty="0">
                <a:solidFill>
                  <a:schemeClr val="bg1"/>
                </a:solidFill>
              </a:rPr>
              <a:t>sometimes damaged </a:t>
            </a:r>
            <a:r>
              <a:rPr lang="en-US" sz="1800" dirty="0">
                <a:solidFill>
                  <a:schemeClr val="bg1"/>
                </a:solidFill>
              </a:rPr>
              <a:t>in diseases such as </a:t>
            </a:r>
            <a:r>
              <a:rPr lang="en-US" sz="1800" b="1" dirty="0">
                <a:solidFill>
                  <a:schemeClr val="bg1"/>
                </a:solidFill>
              </a:rPr>
              <a:t>herpes encephalitis,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u="sng" dirty="0">
                <a:solidFill>
                  <a:srgbClr val="CC00FF"/>
                </a:solidFill>
              </a:rPr>
              <a:t> </a:t>
            </a:r>
            <a:r>
              <a:rPr lang="en-US" sz="2000" b="1" u="sng" dirty="0">
                <a:solidFill>
                  <a:srgbClr val="CC00FF"/>
                </a:solidFill>
              </a:rPr>
              <a:t>Alzheimer’s disease</a:t>
            </a:r>
            <a:r>
              <a:rPr lang="en-US" sz="2000" dirty="0">
                <a:solidFill>
                  <a:srgbClr val="CC00FF"/>
                </a:solidFill>
              </a:rPr>
              <a:t>: </a:t>
            </a:r>
            <a:r>
              <a:rPr lang="en-US" sz="1800" b="1" u="sng" dirty="0">
                <a:solidFill>
                  <a:schemeClr val="bg1"/>
                </a:solidFill>
              </a:rPr>
              <a:t>hippocampus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one of the</a:t>
            </a:r>
            <a:r>
              <a:rPr lang="en-US" sz="1800" dirty="0">
                <a:solidFill>
                  <a:srgbClr val="0000FF"/>
                </a:solidFill>
              </a:rPr>
              <a:t> first brain areas </a:t>
            </a:r>
            <a:r>
              <a:rPr lang="en-US" sz="1800" dirty="0">
                <a:solidFill>
                  <a:schemeClr val="bg1"/>
                </a:solidFill>
              </a:rPr>
              <a:t>to show </a:t>
            </a:r>
            <a:r>
              <a:rPr lang="en-US" sz="1800" b="1" dirty="0">
                <a:solidFill>
                  <a:schemeClr val="bg1"/>
                </a:solidFill>
              </a:rPr>
              <a:t>damage</a:t>
            </a:r>
            <a:r>
              <a:rPr lang="en-US" sz="1800" dirty="0">
                <a:solidFill>
                  <a:schemeClr val="bg1"/>
                </a:solidFill>
              </a:rPr>
              <a:t> in Alzheimer's </a:t>
            </a:r>
            <a:r>
              <a:rPr lang="en-US" sz="1800" dirty="0" err="1">
                <a:solidFill>
                  <a:schemeClr val="bg1"/>
                </a:solidFill>
              </a:rPr>
              <a:t>disease.</a:t>
            </a:r>
            <a:r>
              <a:rPr lang="en-US" sz="1800" b="1" dirty="0" err="1">
                <a:solidFill>
                  <a:srgbClr val="CC00FF"/>
                </a:solidFill>
              </a:rPr>
              <a:t>Anterograde</a:t>
            </a:r>
            <a:r>
              <a:rPr lang="en-US" sz="1800" b="1" dirty="0">
                <a:solidFill>
                  <a:srgbClr val="CC00FF"/>
                </a:solidFill>
              </a:rPr>
              <a:t> amnesia </a:t>
            </a:r>
            <a:r>
              <a:rPr lang="en-US" sz="1800" dirty="0">
                <a:solidFill>
                  <a:srgbClr val="C00000"/>
                </a:solidFill>
              </a:rPr>
              <a:t>—the inability to form and retain new </a:t>
            </a:r>
            <a:r>
              <a:rPr lang="en-US" sz="1800" dirty="0" err="1">
                <a:solidFill>
                  <a:srgbClr val="C00000"/>
                </a:solidFill>
              </a:rPr>
              <a:t>memmories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800" dirty="0"/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1600" b="1" dirty="0">
                <a:solidFill>
                  <a:srgbClr val="CC00FF"/>
                </a:solidFill>
              </a:rPr>
              <a:t>Schizophrenia. (</a:t>
            </a:r>
            <a:r>
              <a:rPr lang="en-US" sz="1600" b="1" dirty="0">
                <a:solidFill>
                  <a:schemeClr val="bg2"/>
                </a:solidFill>
              </a:rPr>
              <a:t>mental disorder  with inappropriate actions and feelings</a:t>
            </a:r>
            <a:r>
              <a:rPr lang="en-US" sz="1600" b="1" dirty="0">
                <a:solidFill>
                  <a:srgbClr val="CC00FF"/>
                </a:solidFill>
              </a:rPr>
              <a:t>).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16EBC71-55A8-47E6-82B2-A2CFD2F4D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228600"/>
            <a:ext cx="3810000" cy="1295400"/>
          </a:xfrm>
          <a:solidFill>
            <a:srgbClr val="99E917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Lesions associated with limbic lobe disorders</a:t>
            </a:r>
          </a:p>
        </p:txBody>
      </p:sp>
      <p:pic>
        <p:nvPicPr>
          <p:cNvPr id="32772" name="Picture 2" descr="http://upload.wikimedia.org/wikipedia/commons/2/2e/Gray739-emphasizing-hippocampus.png">
            <a:extLst>
              <a:ext uri="{FF2B5EF4-FFF2-40B4-BE49-F238E27FC236}">
                <a16:creationId xmlns:a16="http://schemas.microsoft.com/office/drawing/2014/main" id="{8C6F28E9-522C-4F3F-9675-C882CCFA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r="1353"/>
          <a:stretch>
            <a:fillRect/>
          </a:stretch>
        </p:blipFill>
        <p:spPr bwMode="auto">
          <a:xfrm>
            <a:off x="5334000" y="1700213"/>
            <a:ext cx="36306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نتيجة بحث الصور عن ‪alzheimer’s disease‬‏">
            <a:hlinkClick r:id="rId3"/>
            <a:extLst>
              <a:ext uri="{FF2B5EF4-FFF2-40B4-BE49-F238E27FC236}">
                <a16:creationId xmlns:a16="http://schemas.microsoft.com/office/drawing/2014/main" id="{09DD8802-FFE2-415A-A43D-C8D1CE4B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6" t="66966"/>
          <a:stretch>
            <a:fillRect/>
          </a:stretch>
        </p:blipFill>
        <p:spPr bwMode="auto">
          <a:xfrm>
            <a:off x="5257800" y="41910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نتيجة بحث الصور عن ‪alzheimer’s disease‬‏">
            <a:hlinkClick r:id="rId3"/>
            <a:extLst>
              <a:ext uri="{FF2B5EF4-FFF2-40B4-BE49-F238E27FC236}">
                <a16:creationId xmlns:a16="http://schemas.microsoft.com/office/drawing/2014/main" id="{9470C63D-7731-4211-A0AE-930C153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6" b="66667"/>
          <a:stretch>
            <a:fillRect/>
          </a:stretch>
        </p:blipFill>
        <p:spPr bwMode="auto">
          <a:xfrm>
            <a:off x="5334000" y="16764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نتيجة بحث الصور عن ‪alzheimer’s disease‬‏">
            <a:hlinkClick r:id="rId5"/>
            <a:extLst>
              <a:ext uri="{FF2B5EF4-FFF2-40B4-BE49-F238E27FC236}">
                <a16:creationId xmlns:a16="http://schemas.microsoft.com/office/drawing/2014/main" id="{E4B62FE0-27B2-4C48-A643-56232E67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8">
            <a:extLst>
              <a:ext uri="{FF2B5EF4-FFF2-40B4-BE49-F238E27FC236}">
                <a16:creationId xmlns:a16="http://schemas.microsoft.com/office/drawing/2014/main" id="{2DDF5481-E606-400A-B8CC-D1C25FE5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" name="Picture 2" descr="C:\Program Files\Microsoft Office\MEDIA\CAGCAT10\j0281904.wmf">
            <a:extLst>
              <a:ext uri="{FF2B5EF4-FFF2-40B4-BE49-F238E27FC236}">
                <a16:creationId xmlns:a16="http://schemas.microsoft.com/office/drawing/2014/main" id="{B12DF59A-A8C7-43CC-8B3C-65A3D82B0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0635B6-1461-4296-9007-A77E06827531}"/>
              </a:ext>
            </a:extLst>
          </p:cNvPr>
          <p:cNvSpPr/>
          <p:nvPr/>
        </p:nvSpPr>
        <p:spPr>
          <a:xfrm>
            <a:off x="1371600" y="2133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23AFA-02A6-4792-8E5A-C7A270C2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241DC7-F1C8-4936-BD15-73F63D11322F}" type="slidenum">
              <a:rPr lang="en-US" altLang="ar-SA">
                <a:solidFill>
                  <a:srgbClr val="9B9A98"/>
                </a:solidFill>
              </a:rPr>
              <a:pPr eaLnBrk="1" hangingPunct="1"/>
              <a:t>3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10243" name="Picture 2" descr="C:\Documents and Settings\Prof. Saeed Makarem\Desktop\Brain_chrischan_thalamus[1].jpg">
            <a:extLst>
              <a:ext uri="{FF2B5EF4-FFF2-40B4-BE49-F238E27FC236}">
                <a16:creationId xmlns:a16="http://schemas.microsoft.com/office/drawing/2014/main" id="{CB3BD43E-4043-4FD4-B9B9-3C5B56CE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0233" r="465" b="19069"/>
          <a:stretch>
            <a:fillRect/>
          </a:stretch>
        </p:blipFill>
        <p:spPr bwMode="auto">
          <a:xfrm>
            <a:off x="2971800" y="533400"/>
            <a:ext cx="594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C8697813-1514-414B-B772-47637669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4478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THALAMUS</a:t>
            </a:r>
            <a:endParaRPr lang="en-US" altLang="en-US" sz="28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AB60E9E-D916-404F-9874-D0A4D00DB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2971800" cy="52625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It is the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99CCFF"/>
                </a:solidFill>
              </a:rPr>
              <a:t>largest nuclear mass</a:t>
            </a:r>
            <a:r>
              <a:rPr lang="en-US" altLang="en-US" sz="2000"/>
              <a:t> of the whole body.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It is the </a:t>
            </a:r>
            <a:r>
              <a:rPr lang="en-US" altLang="en-US" sz="2000" b="1">
                <a:solidFill>
                  <a:srgbClr val="99CCFF"/>
                </a:solidFill>
              </a:rPr>
              <a:t>largest  part </a:t>
            </a:r>
            <a:r>
              <a:rPr lang="en-US" altLang="en-US" sz="2000"/>
              <a:t>of the </a:t>
            </a:r>
            <a:r>
              <a:rPr lang="en-US" altLang="en-US" sz="2000" b="1">
                <a:solidFill>
                  <a:srgbClr val="FFFF00"/>
                </a:solidFill>
              </a:rPr>
              <a:t>diencephalon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It is formed of </a:t>
            </a:r>
          </a:p>
          <a:p>
            <a:pPr eaLnBrk="1" hangingPunct="1"/>
            <a:r>
              <a:rPr lang="en-US" altLang="en-US" sz="2000" b="1"/>
              <a:t>two  oval masses </a:t>
            </a:r>
            <a:r>
              <a:rPr lang="en-US" altLang="en-US" sz="2000"/>
              <a:t>of </a:t>
            </a:r>
            <a:r>
              <a:rPr lang="en-US" altLang="en-US" sz="2400" b="1" u="sng">
                <a:solidFill>
                  <a:srgbClr val="FFFF00"/>
                </a:solidFill>
              </a:rPr>
              <a:t>grey matter</a:t>
            </a:r>
            <a:r>
              <a:rPr lang="en-US" altLang="en-US" sz="240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It is the </a:t>
            </a:r>
            <a:r>
              <a:rPr lang="en-US" altLang="en-US" sz="2400">
                <a:solidFill>
                  <a:srgbClr val="FFFF00"/>
                </a:solidFill>
              </a:rPr>
              <a:t>gateway to the cortex.</a:t>
            </a:r>
            <a:endParaRPr lang="en-US" altLang="en-US" sz="200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Together </a:t>
            </a:r>
            <a:r>
              <a:rPr lang="en-US" altLang="en-US" sz="2000">
                <a:solidFill>
                  <a:srgbClr val="FFC000"/>
                </a:solidFill>
              </a:rPr>
              <a:t>with</a:t>
            </a:r>
            <a:r>
              <a:rPr lang="en-US" altLang="en-US" sz="2000"/>
              <a:t> the </a:t>
            </a:r>
            <a:r>
              <a:rPr lang="en-US" altLang="en-US" sz="2000">
                <a:solidFill>
                  <a:srgbClr val="FFC000"/>
                </a:solidFill>
              </a:rPr>
              <a:t>hypothalamus </a:t>
            </a:r>
            <a:r>
              <a:rPr lang="en-US" altLang="en-US" sz="2000"/>
              <a:t>they form the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lateral wall </a:t>
            </a:r>
            <a:r>
              <a:rPr lang="en-US" altLang="en-US" sz="2000" b="1">
                <a:solidFill>
                  <a:srgbClr val="99CCFF"/>
                </a:solidFill>
              </a:rPr>
              <a:t>of the 3</a:t>
            </a:r>
            <a:r>
              <a:rPr lang="en-US" altLang="en-US" sz="2000" b="1" baseline="30000">
                <a:solidFill>
                  <a:srgbClr val="99CCFF"/>
                </a:solidFill>
              </a:rPr>
              <a:t>rd</a:t>
            </a:r>
            <a:r>
              <a:rPr lang="en-US" altLang="en-US" sz="2000" b="1">
                <a:solidFill>
                  <a:srgbClr val="99CCFF"/>
                </a:solidFill>
              </a:rPr>
              <a:t> ventricle</a:t>
            </a:r>
            <a:r>
              <a:rPr lang="en-US" altLang="en-US" sz="2000" b="1"/>
              <a:t>.</a:t>
            </a:r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CA35D5DC-6B5E-449E-A39F-EADB9CAE2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14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PONS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78BE306-39F9-47C1-9957-5257CA4C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"/>
            <a:ext cx="5029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82" charset="2"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Thalamus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60C0B4A2-4F54-48F1-BBB4-6EC38B1C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146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Corpus     callosum</a:t>
            </a:r>
          </a:p>
        </p:txBody>
      </p:sp>
      <p:sp>
        <p:nvSpPr>
          <p:cNvPr id="10249" name="TextBox 8">
            <a:extLst>
              <a:ext uri="{FF2B5EF4-FFF2-40B4-BE49-F238E27FC236}">
                <a16:creationId xmlns:a16="http://schemas.microsoft.com/office/drawing/2014/main" id="{079E9A16-3865-4F0F-9FE4-7DBB0A3D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Midbrain</a:t>
            </a:r>
          </a:p>
        </p:txBody>
      </p:sp>
      <p:pic>
        <p:nvPicPr>
          <p:cNvPr id="10251" name="Picture 11" descr="صورة ذات صلة">
            <a:hlinkClick r:id="rId4"/>
            <a:extLst>
              <a:ext uri="{FF2B5EF4-FFF2-40B4-BE49-F238E27FC236}">
                <a16:creationId xmlns:a16="http://schemas.microsoft.com/office/drawing/2014/main" id="{0AF6B9E4-C631-42A7-A92C-32E59064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486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42EF0-E462-4C4F-81FF-C3769F31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F7DE6-6E28-4556-91CA-0071B533F190}" type="slidenum">
              <a:rPr lang="en-US" altLang="ar-SA">
                <a:solidFill>
                  <a:srgbClr val="9B9A98"/>
                </a:solidFill>
              </a:rPr>
              <a:pPr eaLnBrk="1" hangingPunct="1"/>
              <a:t>4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30EA0E8-E718-4A8E-9CD3-4423394E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3505200" cy="618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C000"/>
                </a:solidFill>
                <a:latin typeface="Arial" charset="0"/>
                <a:cs typeface="Arial" charset="0"/>
              </a:rPr>
              <a:t>It sends the received information </a:t>
            </a:r>
            <a:r>
              <a:rPr lang="en-US" sz="2200" u="sng" dirty="0">
                <a:latin typeface="Arial" charset="0"/>
                <a:cs typeface="Arial" charset="0"/>
              </a:rPr>
              <a:t>to</a:t>
            </a:r>
            <a:r>
              <a:rPr lang="en-US" sz="2200" dirty="0">
                <a:latin typeface="Arial" charset="0"/>
                <a:cs typeface="Arial" charset="0"/>
              </a:rPr>
              <a:t> the </a:t>
            </a:r>
            <a:r>
              <a:rPr lang="en-US" sz="2200" dirty="0">
                <a:solidFill>
                  <a:srgbClr val="FED6DD"/>
                </a:solidFill>
                <a:latin typeface="Arial" charset="0"/>
                <a:cs typeface="Arial" charset="0"/>
              </a:rPr>
              <a:t>cerebral cortex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u="sng" dirty="0">
                <a:latin typeface="Arial" charset="0"/>
                <a:cs typeface="Arial" charset="0"/>
              </a:rPr>
              <a:t>from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i="1" u="sng" dirty="0">
                <a:solidFill>
                  <a:srgbClr val="00FF99"/>
                </a:solidFill>
                <a:latin typeface="Arial" charset="0"/>
                <a:cs typeface="Arial" charset="0"/>
              </a:rPr>
              <a:t>diverse brain regions</a:t>
            </a:r>
            <a:r>
              <a:rPr lang="en-US" sz="2200" dirty="0">
                <a:solidFill>
                  <a:srgbClr val="00FF99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 Axons from every sensory system 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  <a:cs typeface="Arial" charset="0"/>
              </a:rPr>
              <a:t>(except olfaction) </a:t>
            </a:r>
            <a:r>
              <a:rPr lang="en-US" sz="2200" dirty="0">
                <a:latin typeface="Arial" charset="0"/>
                <a:cs typeface="Arial" charset="0"/>
              </a:rPr>
              <a:t>synapse in the thalamus</a:t>
            </a:r>
            <a:r>
              <a:rPr lang="en-US" sz="2200" dirty="0">
                <a:solidFill>
                  <a:srgbClr val="03FD3F"/>
                </a:solidFill>
                <a:latin typeface="Arial" charset="0"/>
                <a:cs typeface="Arial" charset="0"/>
              </a:rPr>
              <a:t> as </a:t>
            </a:r>
            <a:r>
              <a:rPr lang="en-US" sz="2200" dirty="0">
                <a:latin typeface="Arial" charset="0"/>
                <a:cs typeface="Arial" charset="0"/>
              </a:rPr>
              <a:t>the </a:t>
            </a:r>
            <a:r>
              <a:rPr lang="en-US" sz="2200" b="1" dirty="0">
                <a:solidFill>
                  <a:srgbClr val="03FD3F"/>
                </a:solidFill>
                <a:latin typeface="Arial" charset="0"/>
                <a:cs typeface="Arial" charset="0"/>
              </a:rPr>
              <a:t>last relay site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  <a:cs typeface="Arial" charset="0"/>
              </a:rPr>
              <a:t>'last pit stop'</a:t>
            </a:r>
            <a:r>
              <a:rPr lang="en-US" sz="2200" dirty="0">
                <a:latin typeface="Arial" charset="0"/>
                <a:cs typeface="Arial" charset="0"/>
              </a:rPr>
              <a:t> before the information reaches the cerebral cortex.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u="sng" dirty="0">
                <a:latin typeface="Arial" charset="0"/>
                <a:cs typeface="Arial" charset="0"/>
              </a:rPr>
              <a:t>There are some  </a:t>
            </a:r>
            <a:r>
              <a:rPr lang="en-US" sz="2200" u="sng" dirty="0">
                <a:solidFill>
                  <a:srgbClr val="03FD3F"/>
                </a:solidFill>
                <a:latin typeface="Arial" charset="0"/>
                <a:cs typeface="Arial" charset="0"/>
              </a:rPr>
              <a:t>thalamic</a:t>
            </a:r>
            <a:r>
              <a:rPr lang="en-US" sz="2200" u="sng" dirty="0">
                <a:latin typeface="Arial" charset="0"/>
                <a:cs typeface="Arial" charset="0"/>
              </a:rPr>
              <a:t> </a:t>
            </a:r>
            <a:r>
              <a:rPr lang="en-US" sz="2200" u="sng" dirty="0">
                <a:solidFill>
                  <a:srgbClr val="03FD3F"/>
                </a:solidFill>
                <a:latin typeface="Arial" charset="0"/>
                <a:cs typeface="Arial" charset="0"/>
              </a:rPr>
              <a:t>nuclei</a:t>
            </a:r>
            <a:r>
              <a:rPr lang="en-US" sz="2200" u="sng" dirty="0">
                <a:latin typeface="Arial" charset="0"/>
                <a:cs typeface="Arial" charset="0"/>
              </a:rPr>
              <a:t> that receive input from: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Cerebellar nuclei,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Basal </a:t>
            </a: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ganglia-</a:t>
            </a:r>
            <a:r>
              <a:rPr lang="en-US" sz="2200" dirty="0">
                <a:latin typeface="Arial" charset="0"/>
                <a:cs typeface="Arial" charset="0"/>
              </a:rPr>
              <a:t> and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FFFF00"/>
                </a:solidFill>
                <a:latin typeface="Arial" charset="0"/>
                <a:cs typeface="Arial" charset="0"/>
              </a:rPr>
              <a:t>Li</a:t>
            </a: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mbic-related 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  <a:cs typeface="Arial" charset="0"/>
              </a:rPr>
              <a:t>brain regions</a:t>
            </a:r>
            <a:r>
              <a:rPr lang="en-US" sz="2200" dirty="0"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1268" name="Picture 2" descr="E:\Cleaning\CNS\About_com http--www_sci_uidaho_edu-med532-hippocam_files\thalamus_files\thalamus2.jpg">
            <a:extLst>
              <a:ext uri="{FF2B5EF4-FFF2-40B4-BE49-F238E27FC236}">
                <a16:creationId xmlns:a16="http://schemas.microsoft.com/office/drawing/2014/main" id="{D93B6444-4D8A-4E50-8FE2-B470F4CB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105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4EC9FCC2-707E-49EE-9A58-E64AB3CD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"/>
            <a:ext cx="3048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Thalamus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64C91B11-B123-4FCC-AE2D-9EB157FDF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0"/>
            <a:ext cx="3962400" cy="63246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7675" eaLnBrk="1" hangingPunct="1">
              <a:buFont typeface="Wingdings" panose="05000000000000000000" pitchFamily="2" charset="2"/>
              <a:buChar char="Ø"/>
            </a:pPr>
            <a:r>
              <a:rPr lang="en-US" altLang="en-US" sz="2000" b="1" i="1" u="sng"/>
              <a:t>It has 4 surfaces &amp; 2 ends.</a:t>
            </a:r>
            <a:endParaRPr lang="en-US" altLang="en-US" sz="2000" b="1"/>
          </a:p>
          <a:p>
            <a:pPr marL="447675" algn="ctr" eaLnBrk="1" hangingPunct="1">
              <a:buFont typeface="Wingdings 2" panose="05020102010507070707" pitchFamily="82" charset="2"/>
              <a:buNone/>
            </a:pPr>
            <a:r>
              <a:rPr lang="en-US" altLang="en-US" sz="2400" b="1" u="sng">
                <a:solidFill>
                  <a:srgbClr val="FFFF00"/>
                </a:solidFill>
              </a:rPr>
              <a:t>Surfaces</a:t>
            </a:r>
            <a:endParaRPr lang="en-US" altLang="en-US" sz="2400" b="1">
              <a:solidFill>
                <a:srgbClr val="FFFF00"/>
              </a:solidFill>
            </a:endParaRP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 u="sng">
                <a:solidFill>
                  <a:srgbClr val="FFFF00"/>
                </a:solidFill>
              </a:rPr>
              <a:t>Lateral</a:t>
            </a:r>
            <a:r>
              <a:rPr lang="en-US" altLang="en-US" sz="2000"/>
              <a:t>:</a:t>
            </a:r>
            <a:r>
              <a:rPr lang="en-US" altLang="en-US" sz="2000" b="1">
                <a:solidFill>
                  <a:srgbClr val="03FD3F"/>
                </a:solidFill>
              </a:rPr>
              <a:t>(L)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/>
              <a:t>Posterior limb of  the </a:t>
            </a:r>
            <a:r>
              <a:rPr lang="en-US" altLang="en-US" sz="2000" b="1">
                <a:solidFill>
                  <a:srgbClr val="99CCFF"/>
                </a:solidFill>
              </a:rPr>
              <a:t>internal capsule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 u="sng">
                <a:solidFill>
                  <a:srgbClr val="FFFF00"/>
                </a:solidFill>
              </a:rPr>
              <a:t>Medial</a:t>
            </a:r>
            <a:r>
              <a:rPr lang="en-US" altLang="en-US" sz="2000"/>
              <a:t>: 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99CCFF"/>
                </a:solidFill>
              </a:rPr>
              <a:t>3</a:t>
            </a:r>
            <a:r>
              <a:rPr lang="en-US" altLang="en-US" sz="2000" b="1" baseline="30000">
                <a:solidFill>
                  <a:srgbClr val="99CCFF"/>
                </a:solidFill>
              </a:rPr>
              <a:t>rd</a:t>
            </a:r>
            <a:r>
              <a:rPr lang="en-US" altLang="en-US" sz="2000" b="1">
                <a:solidFill>
                  <a:srgbClr val="99CCFF"/>
                </a:solidFill>
              </a:rPr>
              <a:t> ventricle </a:t>
            </a:r>
          </a:p>
          <a:p>
            <a:pPr marL="447675"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FFFF00"/>
                </a:solidFill>
              </a:rPr>
              <a:t>It is connected </a:t>
            </a:r>
            <a:r>
              <a:rPr lang="en-US" altLang="en-US" sz="2000"/>
              <a:t>to the thalamus of the opposite side by the  </a:t>
            </a:r>
            <a:r>
              <a:rPr lang="en-US" altLang="en-US" sz="2000" b="1">
                <a:solidFill>
                  <a:srgbClr val="FFC000"/>
                </a:solidFill>
              </a:rPr>
              <a:t>interthalamic</a:t>
            </a:r>
            <a:r>
              <a:rPr lang="en-US" altLang="en-US" sz="2000"/>
              <a:t> connexus, </a:t>
            </a:r>
            <a:r>
              <a:rPr lang="en-US" altLang="en-US" sz="2000" b="1">
                <a:solidFill>
                  <a:srgbClr val="FFC000"/>
                </a:solidFill>
              </a:rPr>
              <a:t>(adhesion)  or </a:t>
            </a:r>
            <a:r>
              <a:rPr lang="en-US" altLang="en-US" sz="2000" b="1">
                <a:solidFill>
                  <a:srgbClr val="99CCFF"/>
                </a:solidFill>
              </a:rPr>
              <a:t>Massa intermedia.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 u="sng">
                <a:solidFill>
                  <a:srgbClr val="FFFF00"/>
                </a:solidFill>
              </a:rPr>
              <a:t>Superior</a:t>
            </a:r>
            <a:r>
              <a:rPr lang="en-US" altLang="en-US" sz="2000"/>
              <a:t>: </a:t>
            </a:r>
            <a:r>
              <a:rPr lang="en-US" altLang="en-US" sz="2000" b="1">
                <a:solidFill>
                  <a:srgbClr val="03FD3F"/>
                </a:solidFill>
              </a:rPr>
              <a:t>(s)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>
                <a:solidFill>
                  <a:srgbClr val="99CCFF"/>
                </a:solidFill>
              </a:rPr>
              <a:t>Lateral ventricle </a:t>
            </a:r>
            <a:r>
              <a:rPr lang="en-US" altLang="en-US" sz="2000"/>
              <a:t>and </a:t>
            </a:r>
            <a:r>
              <a:rPr lang="en-US" altLang="en-US" sz="2000" b="1">
                <a:solidFill>
                  <a:srgbClr val="99CCFF"/>
                </a:solidFill>
              </a:rPr>
              <a:t>fornix</a:t>
            </a:r>
            <a:r>
              <a:rPr lang="en-US" altLang="en-US" sz="2000">
                <a:solidFill>
                  <a:srgbClr val="99CCFF"/>
                </a:solidFill>
              </a:rPr>
              <a:t>.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 u="sng">
                <a:solidFill>
                  <a:srgbClr val="FFFF00"/>
                </a:solidFill>
              </a:rPr>
              <a:t>Infer</a:t>
            </a:r>
            <a:r>
              <a:rPr lang="en-US" altLang="en-US" sz="2000" u="sng">
                <a:solidFill>
                  <a:srgbClr val="FFFF00"/>
                </a:solidFill>
              </a:rPr>
              <a:t>ior</a:t>
            </a:r>
            <a:r>
              <a:rPr lang="en-US" altLang="en-US" sz="2000"/>
              <a:t>: </a:t>
            </a:r>
            <a:r>
              <a:rPr lang="en-US" altLang="en-US" sz="2000" b="1">
                <a:solidFill>
                  <a:srgbClr val="03FD3F"/>
                </a:solidFill>
              </a:rPr>
              <a:t>(I)</a:t>
            </a:r>
          </a:p>
          <a:p>
            <a:pPr marL="447675" eaLnBrk="1" hangingPunct="1">
              <a:buFont typeface="Wingdings 2" panose="05020102010507070707" pitchFamily="82" charset="2"/>
              <a:buNone/>
            </a:pPr>
            <a:r>
              <a:rPr lang="en-US" altLang="en-US" sz="2000" b="1">
                <a:solidFill>
                  <a:srgbClr val="99CCFF"/>
                </a:solidFill>
              </a:rPr>
              <a:t>Hypothalamus</a:t>
            </a:r>
            <a:r>
              <a:rPr lang="en-US" altLang="en-US" sz="2000"/>
              <a:t>, anteriorly &amp; </a:t>
            </a:r>
            <a:r>
              <a:rPr lang="en-US" altLang="en-US" sz="2000" b="1">
                <a:solidFill>
                  <a:srgbClr val="99CCFF"/>
                </a:solidFill>
              </a:rPr>
              <a:t>Subthalamus</a:t>
            </a:r>
            <a:r>
              <a:rPr lang="en-US" altLang="en-US" sz="2000"/>
              <a:t> posteriorly.</a:t>
            </a:r>
          </a:p>
          <a:p>
            <a:pPr marL="447675" eaLnBrk="1" hangingPunct="1"/>
            <a:endParaRPr lang="en-US" altLang="en-US" sz="2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BB01C-3653-44D4-A42C-8E9E47F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14F723-F2FD-4102-8793-BF444A29BDCC}" type="slidenum">
              <a:rPr lang="en-US" altLang="ar-SA">
                <a:solidFill>
                  <a:srgbClr val="9B9A98"/>
                </a:solidFill>
              </a:rPr>
              <a:pPr eaLnBrk="1" hangingPunct="1"/>
              <a:t>5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A6D3ADE2-EEA5-4474-8FF0-8EEF8416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"/>
            <a:ext cx="2590800" cy="584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47675" indent="-382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Relations</a:t>
            </a:r>
          </a:p>
        </p:txBody>
      </p:sp>
      <p:pic>
        <p:nvPicPr>
          <p:cNvPr id="12293" name="Picture 4" descr="Picture2">
            <a:extLst>
              <a:ext uri="{FF2B5EF4-FFF2-40B4-BE49-F238E27FC236}">
                <a16:creationId xmlns:a16="http://schemas.microsoft.com/office/drawing/2014/main" id="{52A3AC92-C852-48EA-874C-494AB6FF08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 b="33333"/>
          <a:stretch>
            <a:fillRect/>
          </a:stretch>
        </p:blipFill>
        <p:spPr>
          <a:xfrm>
            <a:off x="4191000" y="914400"/>
            <a:ext cx="4953000" cy="56388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4A77D3-0C36-4F05-98E8-727787C1EE0A}"/>
              </a:ext>
            </a:extLst>
          </p:cNvPr>
          <p:cNvSpPr/>
          <p:nvPr/>
        </p:nvSpPr>
        <p:spPr>
          <a:xfrm>
            <a:off x="6172200" y="4724400"/>
            <a:ext cx="228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4A8E6-007E-4F21-A441-123A16192FA4}"/>
              </a:ext>
            </a:extLst>
          </p:cNvPr>
          <p:cNvSpPr/>
          <p:nvPr/>
        </p:nvSpPr>
        <p:spPr>
          <a:xfrm>
            <a:off x="6019800" y="3352800"/>
            <a:ext cx="381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59C5-3B78-4E7E-8E4F-85F1C993A3A7}"/>
              </a:ext>
            </a:extLst>
          </p:cNvPr>
          <p:cNvSpPr/>
          <p:nvPr/>
        </p:nvSpPr>
        <p:spPr>
          <a:xfrm>
            <a:off x="5715000" y="4038600"/>
            <a:ext cx="533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7" name="TextBox 11">
            <a:extLst>
              <a:ext uri="{FF2B5EF4-FFF2-40B4-BE49-F238E27FC236}">
                <a16:creationId xmlns:a16="http://schemas.microsoft.com/office/drawing/2014/main" id="{BF2EEF9A-CE86-4AEB-AB9E-E2DE1812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    </a:t>
            </a:r>
            <a:r>
              <a:rPr lang="en-US" altLang="en-US" b="1">
                <a:solidFill>
                  <a:srgbClr val="FFFF00"/>
                </a:solidFill>
              </a:rPr>
              <a:t>Coronal section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F734AAAA-7B80-4B7D-BF37-B2F192F3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3352800" cy="63246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82" charset="2"/>
              <a:buNone/>
            </a:pPr>
            <a:r>
              <a:rPr lang="en-US" altLang="en-US" sz="2400" b="1" u="sng">
                <a:solidFill>
                  <a:srgbClr val="FFFF00"/>
                </a:solidFill>
              </a:rPr>
              <a:t>Anterior</a:t>
            </a:r>
            <a:r>
              <a:rPr lang="en-US" altLang="en-US" sz="2400" b="1" i="1" u="sng">
                <a:solidFill>
                  <a:srgbClr val="FFFF00"/>
                </a:solidFill>
              </a:rPr>
              <a:t> end</a:t>
            </a:r>
            <a:r>
              <a:rPr lang="en-US" altLang="en-US" sz="2400" b="1" i="1">
                <a:solidFill>
                  <a:srgbClr val="FFFF00"/>
                </a:solidFill>
              </a:rPr>
              <a:t>: 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US" altLang="en-US" sz="2400" i="1"/>
              <a:t>Forms a projection, called the </a:t>
            </a:r>
            <a:r>
              <a:rPr lang="en-US" altLang="en-US" sz="2400" b="1" i="1">
                <a:solidFill>
                  <a:srgbClr val="FFFF00"/>
                </a:solidFill>
              </a:rPr>
              <a:t>anterior tubercle.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US" altLang="en-US" sz="2400" i="1"/>
              <a:t>It lies just</a:t>
            </a:r>
            <a:r>
              <a:rPr lang="en-US" altLang="en-US" sz="2400" b="1" i="1"/>
              <a:t> </a:t>
            </a:r>
            <a:r>
              <a:rPr lang="en-US" altLang="en-US" sz="2400" b="1" i="1" u="sng">
                <a:solidFill>
                  <a:srgbClr val="FED6DD"/>
                </a:solidFill>
              </a:rPr>
              <a:t>behind</a:t>
            </a:r>
            <a:r>
              <a:rPr lang="en-US" altLang="en-US" sz="2400" b="1" i="1"/>
              <a:t>  </a:t>
            </a:r>
            <a:r>
              <a:rPr lang="en-US" altLang="en-US" sz="2400" i="1"/>
              <a:t>the </a:t>
            </a:r>
            <a:r>
              <a:rPr lang="en-US" altLang="en-US" sz="2400" i="1">
                <a:solidFill>
                  <a:srgbClr val="03FD3F"/>
                </a:solidFill>
              </a:rPr>
              <a:t>interventricular foramen.</a:t>
            </a:r>
          </a:p>
          <a:p>
            <a:pPr>
              <a:buFont typeface="Wingdings 2" panose="05020102010507070707" pitchFamily="82" charset="2"/>
              <a:buNone/>
            </a:pPr>
            <a:r>
              <a:rPr lang="en-US" altLang="en-US" sz="2400" b="1" u="sng">
                <a:solidFill>
                  <a:srgbClr val="FFFF00"/>
                </a:solidFill>
              </a:rPr>
              <a:t>Posterior </a:t>
            </a:r>
            <a:r>
              <a:rPr lang="en-US" altLang="en-US" sz="2400" b="1" i="1" u="sng">
                <a:solidFill>
                  <a:srgbClr val="FFFF00"/>
                </a:solidFill>
              </a:rPr>
              <a:t>end</a:t>
            </a:r>
            <a:r>
              <a:rPr lang="en-US" altLang="en-US" sz="2400" b="1" i="1">
                <a:solidFill>
                  <a:srgbClr val="FFFF00"/>
                </a:solidFill>
              </a:rPr>
              <a:t>: </a:t>
            </a:r>
            <a:r>
              <a:rPr lang="en-US" altLang="en-US" sz="2000" i="1"/>
              <a:t>Broad</a:t>
            </a:r>
            <a:endParaRPr lang="en-US" altLang="en-US" sz="2400" i="1"/>
          </a:p>
          <a:p>
            <a:pPr>
              <a:buFont typeface="Wingdings 2" panose="05020102010507070707" pitchFamily="82" charset="2"/>
              <a:buNone/>
            </a:pPr>
            <a:r>
              <a:rPr lang="en-US" altLang="en-US" sz="2400" i="1"/>
              <a:t>Forms a projection called  </a:t>
            </a:r>
            <a:r>
              <a:rPr lang="en-US" altLang="en-US" sz="2400" b="1" i="1">
                <a:solidFill>
                  <a:srgbClr val="FFFF00"/>
                </a:solidFill>
              </a:rPr>
              <a:t>Pulvinar</a:t>
            </a:r>
            <a:r>
              <a:rPr lang="en-US" altLang="en-US" sz="2400" b="1" i="1"/>
              <a:t> </a:t>
            </a:r>
            <a:r>
              <a:rPr lang="en-US" altLang="en-US" sz="2400" i="1"/>
              <a:t>which lies </a:t>
            </a:r>
            <a:r>
              <a:rPr lang="en-US" altLang="en-US" sz="2400" b="1" i="1" u="sng">
                <a:solidFill>
                  <a:srgbClr val="FED6DD"/>
                </a:solidFill>
              </a:rPr>
              <a:t>above </a:t>
            </a:r>
            <a:r>
              <a:rPr lang="en-US" altLang="en-US" sz="2400" i="1"/>
              <a:t>the </a:t>
            </a:r>
            <a:r>
              <a:rPr lang="en-US" altLang="en-US" sz="2400" i="1">
                <a:solidFill>
                  <a:srgbClr val="03FD3F"/>
                </a:solidFill>
              </a:rPr>
              <a:t>superior colliculus </a:t>
            </a:r>
            <a:r>
              <a:rPr lang="en-US" altLang="en-US" sz="2400" i="1"/>
              <a:t>and the lateral  &amp; medial </a:t>
            </a:r>
            <a:r>
              <a:rPr lang="en-US" altLang="en-US" sz="2400" i="1">
                <a:solidFill>
                  <a:srgbClr val="03FD3F"/>
                </a:solidFill>
              </a:rPr>
              <a:t>Geniculate bodies.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A284-D3CA-418F-A948-4F820C2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441B20-1C21-4FEC-91FD-F0917BFEF394}" type="slidenum">
              <a:rPr lang="en-US" altLang="ar-SA">
                <a:solidFill>
                  <a:srgbClr val="9B9A98"/>
                </a:solidFill>
              </a:rPr>
              <a:pPr eaLnBrk="1" hangingPunct="1"/>
              <a:t>6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13316" name="Picture 2" descr="C:\Documents and Settings\Prof. Saeed Makarem\Desktop\dementia_s2_various_parts_of_brain[1].jpg">
            <a:extLst>
              <a:ext uri="{FF2B5EF4-FFF2-40B4-BE49-F238E27FC236}">
                <a16:creationId xmlns:a16="http://schemas.microsoft.com/office/drawing/2014/main" id="{87159BCB-E009-492B-B56B-5E662A07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3751" r="12329" b="11250"/>
          <a:stretch>
            <a:fillRect/>
          </a:stretch>
        </p:blipFill>
        <p:spPr bwMode="auto">
          <a:xfrm>
            <a:off x="3657600" y="0"/>
            <a:ext cx="548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image.slidesharecdn.com/anatomyofthalamus-100626224102-phpapp01/95/anatomy-of-thalamus-7-728.jpg?cb=1277592131">
            <a:hlinkClick r:id="rId3"/>
            <a:extLst>
              <a:ext uri="{FF2B5EF4-FFF2-40B4-BE49-F238E27FC236}">
                <a16:creationId xmlns:a16="http://schemas.microsoft.com/office/drawing/2014/main" id="{5DC2F533-85ED-455F-8357-C3523279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548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user\Desktop\thalamus.jpg">
            <a:extLst>
              <a:ext uri="{FF2B5EF4-FFF2-40B4-BE49-F238E27FC236}">
                <a16:creationId xmlns:a16="http://schemas.microsoft.com/office/drawing/2014/main" id="{A34DFF7E-0407-477F-A2C5-2710E887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0"/>
          <a:stretch>
            <a:fillRect/>
          </a:stretch>
        </p:blipFill>
        <p:spPr bwMode="auto">
          <a:xfrm>
            <a:off x="3657600" y="38862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69FCB6C-7FC5-4631-ABBC-2DD2CB8918DB}"/>
              </a:ext>
            </a:extLst>
          </p:cNvPr>
          <p:cNvSpPr/>
          <p:nvPr/>
        </p:nvSpPr>
        <p:spPr>
          <a:xfrm>
            <a:off x="6248400" y="3810000"/>
            <a:ext cx="76200" cy="381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urved Up Arrow 1">
            <a:extLst>
              <a:ext uri="{FF2B5EF4-FFF2-40B4-BE49-F238E27FC236}">
                <a16:creationId xmlns:a16="http://schemas.microsoft.com/office/drawing/2014/main" id="{6CA18A23-16DD-40C2-AD30-FB1F2BF0012B}"/>
              </a:ext>
            </a:extLst>
          </p:cNvPr>
          <p:cNvSpPr/>
          <p:nvPr/>
        </p:nvSpPr>
        <p:spPr>
          <a:xfrm>
            <a:off x="5905500" y="4495800"/>
            <a:ext cx="8382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BABC0-79D6-4533-AD9F-2CC9886D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28600"/>
            <a:ext cx="4495800" cy="914400"/>
          </a:xfr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/>
              <a:t>Internal Structure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EC3ED4A-88CC-4012-9F7D-AA452A1F4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3810000" cy="6248400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47675" eaLnBrk="1" hangingPunct="1"/>
            <a:r>
              <a:rPr lang="en-US" altLang="en-US" sz="3200" b="1"/>
              <a:t>White matter:</a:t>
            </a:r>
          </a:p>
          <a:p>
            <a:pPr marL="447675" eaLnBrk="1" hangingPunct="1"/>
            <a:r>
              <a:rPr lang="en-US" altLang="en-US" sz="2000" b="1" i="1" u="sng">
                <a:solidFill>
                  <a:srgbClr val="FFFF00"/>
                </a:solidFill>
              </a:rPr>
              <a:t>External  medullary lamina:</a:t>
            </a:r>
          </a:p>
          <a:p>
            <a:pPr marL="447675" eaLnBrk="1" hangingPunct="1"/>
            <a:r>
              <a:rPr lang="en-US" altLang="en-US" sz="2000" i="1">
                <a:solidFill>
                  <a:srgbClr val="FFFF00"/>
                </a:solidFill>
              </a:rPr>
              <a:t> </a:t>
            </a:r>
            <a:r>
              <a:rPr lang="en-US" altLang="en-US" sz="2000"/>
              <a:t>Covers the lateral surface.</a:t>
            </a:r>
          </a:p>
          <a:p>
            <a:pPr marL="447675" eaLnBrk="1" hangingPunct="1"/>
            <a:r>
              <a:rPr lang="en-US" altLang="en-US" sz="2000"/>
              <a:t>It consists of t</a:t>
            </a:r>
            <a:r>
              <a:rPr lang="en-US" altLang="en-US" sz="2000">
                <a:solidFill>
                  <a:srgbClr val="FED6DD"/>
                </a:solidFill>
              </a:rPr>
              <a:t>halamocortical</a:t>
            </a:r>
            <a:r>
              <a:rPr lang="en-US" altLang="en-US" sz="2000"/>
              <a:t> &amp; </a:t>
            </a:r>
            <a:r>
              <a:rPr lang="en-US" altLang="en-US" sz="2000">
                <a:solidFill>
                  <a:srgbClr val="FED6DD"/>
                </a:solidFill>
              </a:rPr>
              <a:t>corticothalamic fibers.</a:t>
            </a:r>
          </a:p>
          <a:p>
            <a:pPr marL="447675" eaLnBrk="1" hangingPunct="1"/>
            <a:r>
              <a:rPr lang="en-US" altLang="en-US" sz="2000" b="1" i="1" u="sng">
                <a:solidFill>
                  <a:srgbClr val="FFFF00"/>
                </a:solidFill>
              </a:rPr>
              <a:t>Internal medullary lamina:</a:t>
            </a:r>
          </a:p>
          <a:p>
            <a:pPr marL="447675" eaLnBrk="1" hangingPunct="1"/>
            <a:r>
              <a:rPr lang="en-US" altLang="en-US" sz="2000"/>
              <a:t>Bundle of  </a:t>
            </a:r>
            <a:r>
              <a:rPr lang="en-US" altLang="en-US" sz="2000">
                <a:solidFill>
                  <a:srgbClr val="03FD3F"/>
                </a:solidFill>
              </a:rPr>
              <a:t>Y- shaped </a:t>
            </a:r>
            <a:r>
              <a:rPr lang="en-US" altLang="en-US" sz="2000"/>
              <a:t>myelinated (afferent &amp; efferent) fibers.</a:t>
            </a:r>
          </a:p>
          <a:p>
            <a:pPr marL="447675" eaLnBrk="1" hangingPunct="1"/>
            <a:r>
              <a:rPr lang="en-US" altLang="en-US" sz="2000">
                <a:solidFill>
                  <a:srgbClr val="03FD3F"/>
                </a:solidFill>
              </a:rPr>
              <a:t>It divides the thalamus into</a:t>
            </a:r>
            <a:r>
              <a:rPr lang="en-US" altLang="en-US" sz="2000" b="1">
                <a:solidFill>
                  <a:srgbClr val="03FD3F"/>
                </a:solidFill>
              </a:rPr>
              <a:t>:  </a:t>
            </a:r>
            <a:r>
              <a:rPr lang="en-US" altLang="en-US" sz="2000" b="1">
                <a:solidFill>
                  <a:srgbClr val="FFFF00"/>
                </a:solidFill>
              </a:rPr>
              <a:t>anterior , medial, lateral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rgbClr val="FFFF00"/>
                </a:solidFill>
              </a:rPr>
              <a:t>nuclear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rgbClr val="FFFF00"/>
                </a:solidFill>
              </a:rPr>
              <a:t>groups.</a:t>
            </a:r>
          </a:p>
          <a:p>
            <a:pPr marL="447675" eaLnBrk="1" hangingPunct="1"/>
            <a:r>
              <a:rPr lang="en-US" altLang="en-US" sz="2000">
                <a:solidFill>
                  <a:srgbClr val="99CCFF"/>
                </a:solidFill>
              </a:rPr>
              <a:t>Each</a:t>
            </a:r>
            <a:r>
              <a:rPr lang="en-US" altLang="en-US" sz="2000"/>
              <a:t> of these </a:t>
            </a:r>
            <a:r>
              <a:rPr lang="en-US" altLang="en-US" sz="2000">
                <a:solidFill>
                  <a:srgbClr val="99CCFF"/>
                </a:solidFill>
              </a:rPr>
              <a:t>groups</a:t>
            </a:r>
            <a:r>
              <a:rPr lang="en-US" altLang="en-US" sz="2000"/>
              <a:t> is </a:t>
            </a:r>
            <a:r>
              <a:rPr lang="en-US" altLang="en-US" sz="2000">
                <a:solidFill>
                  <a:srgbClr val="99CCFF"/>
                </a:solidFill>
              </a:rPr>
              <a:t>subdivided</a:t>
            </a:r>
            <a:r>
              <a:rPr lang="en-US" altLang="en-US" sz="2000"/>
              <a:t> into a number of  named nuclei.</a:t>
            </a:r>
          </a:p>
          <a:p>
            <a:pPr marL="447675" eaLnBrk="1" hangingPunct="1"/>
            <a:endParaRPr lang="en-US" altLang="en-US" sz="2200"/>
          </a:p>
          <a:p>
            <a:pPr marL="447675" eaLnBrk="1" hangingPunct="1"/>
            <a:endParaRPr lang="en-US" altLang="en-US" sz="220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462C0CD-76F6-4D76-8F4A-9FDCE7A480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940"/>
          <a:stretch>
            <a:fillRect/>
          </a:stretch>
        </p:blipFill>
        <p:spPr>
          <a:xfrm>
            <a:off x="4038600" y="1371600"/>
            <a:ext cx="4800600" cy="495300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64B05-06CB-4C11-A32A-1E65235C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AAB640-A30C-40D7-9F21-C54EC53355BC}" type="slidenum">
              <a:rPr lang="en-US" altLang="ar-SA">
                <a:solidFill>
                  <a:srgbClr val="9B9A98"/>
                </a:solidFill>
              </a:rPr>
              <a:pPr eaLnBrk="1" hangingPunct="1"/>
              <a:t>7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14342" name="AutoShape 17">
            <a:extLst>
              <a:ext uri="{FF2B5EF4-FFF2-40B4-BE49-F238E27FC236}">
                <a16:creationId xmlns:a16="http://schemas.microsoft.com/office/drawing/2014/main" id="{ED1070B2-9E58-485F-9BB7-A831C862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0"/>
            <a:ext cx="1524000" cy="914400"/>
          </a:xfrm>
          <a:prstGeom prst="roundRect">
            <a:avLst>
              <a:gd name="adj" fmla="val 16667"/>
            </a:avLst>
          </a:prstGeom>
          <a:solidFill>
            <a:srgbClr val="FF0000">
              <a:alpha val="14902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AutoShape 17">
            <a:extLst>
              <a:ext uri="{FF2B5EF4-FFF2-40B4-BE49-F238E27FC236}">
                <a16:creationId xmlns:a16="http://schemas.microsoft.com/office/drawing/2014/main" id="{DD721868-EE8F-440A-992A-1CD8B795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24000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AutoShape 17">
            <a:extLst>
              <a:ext uri="{FF2B5EF4-FFF2-40B4-BE49-F238E27FC236}">
                <a16:creationId xmlns:a16="http://schemas.microsoft.com/office/drawing/2014/main" id="{9EB59639-47D5-4C1D-8B6D-B12DA5DD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17">
            <a:extLst>
              <a:ext uri="{FF2B5EF4-FFF2-40B4-BE49-F238E27FC236}">
                <a16:creationId xmlns:a16="http://schemas.microsoft.com/office/drawing/2014/main" id="{DDEDC6BA-0147-4B91-80D3-CCD55838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76800"/>
            <a:ext cx="1524000" cy="914400"/>
          </a:xfrm>
          <a:prstGeom prst="roundRect">
            <a:avLst>
              <a:gd name="adj" fmla="val 16667"/>
            </a:avLst>
          </a:prstGeom>
          <a:solidFill>
            <a:srgbClr val="7030A0">
              <a:alpha val="14902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17">
            <a:extLst>
              <a:ext uri="{FF2B5EF4-FFF2-40B4-BE49-F238E27FC236}">
                <a16:creationId xmlns:a16="http://schemas.microsoft.com/office/drawing/2014/main" id="{AA9E169F-CC7E-4E77-AC0E-0C337354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14478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03128E-8DF7-42A3-BD07-DDEA8F1B62E0}"/>
              </a:ext>
            </a:extLst>
          </p:cNvPr>
          <p:cNvSpPr/>
          <p:nvPr/>
        </p:nvSpPr>
        <p:spPr>
          <a:xfrm>
            <a:off x="8077200" y="1447800"/>
            <a:ext cx="762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7A8DB-B1FA-4AAE-8D75-6EB79D83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128E6B-80D4-4CF6-87E9-8BD724A98216}" type="slidenum">
              <a:rPr lang="en-US" altLang="ar-SA">
                <a:solidFill>
                  <a:srgbClr val="9B9A98"/>
                </a:solidFill>
              </a:rPr>
              <a:pPr eaLnBrk="1" hangingPunct="1"/>
              <a:t>8</a:t>
            </a:fld>
            <a:endParaRPr lang="en-US" altLang="ar-SA">
              <a:solidFill>
                <a:srgbClr val="9B9A98"/>
              </a:solidFill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2AADA30-A095-4BD8-922F-7B2147B53B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3886200" cy="66294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Char char=""/>
              <a:defRPr/>
            </a:pPr>
            <a:r>
              <a:rPr lang="en-US" sz="2400" dirty="0"/>
              <a:t>It is divided into: Dorsal &amp; Ventral tiers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tier: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Char char=""/>
              <a:defRPr/>
            </a:pPr>
            <a:r>
              <a:rPr lang="en-US" sz="2400" u="sng" dirty="0"/>
              <a:t>which contains: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</a:rPr>
              <a:t>Lateral Dorsal (LD)&amp;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</a:rPr>
              <a:t>Lateral Posterior (LP)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</a:rPr>
              <a:t>Pulvinar.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tier,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 2" pitchFamily="18" charset="2"/>
              <a:buChar char=""/>
              <a:defRPr/>
            </a:pPr>
            <a:r>
              <a:rPr lang="en-US" sz="2400" u="sng" dirty="0"/>
              <a:t>which contains :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Ventral Anterior </a:t>
            </a:r>
            <a:r>
              <a:rPr lang="en-US" sz="2000" dirty="0"/>
              <a:t>(VA)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Ventral Lateral </a:t>
            </a:r>
            <a:r>
              <a:rPr lang="en-US" sz="2000" dirty="0"/>
              <a:t>(VL)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Ventral Intermediate </a:t>
            </a:r>
            <a:r>
              <a:rPr lang="en-US" sz="2000" dirty="0"/>
              <a:t>(VI)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99CCFF"/>
                </a:solidFill>
              </a:rPr>
              <a:t>Ventral Posterior </a:t>
            </a:r>
            <a:r>
              <a:rPr lang="en-US" sz="2000" dirty="0"/>
              <a:t>(VP) (</a:t>
            </a:r>
            <a:r>
              <a:rPr lang="en-US" sz="2000" dirty="0">
                <a:solidFill>
                  <a:srgbClr val="FFFF00"/>
                </a:solidFill>
              </a:rPr>
              <a:t>PLVNT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PMVNT</a:t>
            </a:r>
            <a:r>
              <a:rPr lang="en-US" sz="2000" dirty="0"/>
              <a:t>) 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99CCFF"/>
                </a:solidFill>
              </a:rPr>
              <a:t>Lateral &amp; Medial </a:t>
            </a:r>
            <a:r>
              <a:rPr lang="en-US" sz="2400" dirty="0" err="1">
                <a:solidFill>
                  <a:srgbClr val="FFFF00"/>
                </a:solidFill>
              </a:rPr>
              <a:t>Geniculate</a:t>
            </a:r>
            <a:r>
              <a:rPr lang="en-US" sz="2400" dirty="0">
                <a:solidFill>
                  <a:srgbClr val="FFFF00"/>
                </a:solidFill>
              </a:rPr>
              <a:t> nuclei.</a:t>
            </a:r>
          </a:p>
        </p:txBody>
      </p:sp>
      <p:pic>
        <p:nvPicPr>
          <p:cNvPr id="15364" name="Picture 13" descr="Picture5">
            <a:extLst>
              <a:ext uri="{FF2B5EF4-FFF2-40B4-BE49-F238E27FC236}">
                <a16:creationId xmlns:a16="http://schemas.microsoft.com/office/drawing/2014/main" id="{2E0F637C-7170-463D-AB9C-CBEE7F7C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7640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>
            <a:extLst>
              <a:ext uri="{FF2B5EF4-FFF2-40B4-BE49-F238E27FC236}">
                <a16:creationId xmlns:a16="http://schemas.microsoft.com/office/drawing/2014/main" id="{0B3D8B17-310B-48B8-84FB-A5D2C901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0"/>
            <a:ext cx="4648200" cy="584200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Lateral Nuclear 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115971C-4E9F-427A-9B4E-FBBB5484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  <a:solidFill>
            <a:srgbClr val="92D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b="1"/>
              <a:t>Projection of thalamic nuclei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E2B179A0-1AFA-44C8-9FD9-DE513462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3886200" cy="5334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 u="sng">
                <a:solidFill>
                  <a:srgbClr val="03FD3F"/>
                </a:solidFill>
              </a:rPr>
              <a:t>Anterior</a:t>
            </a:r>
            <a:r>
              <a:rPr lang="en-US" altLang="en-US" sz="2400" b="1">
                <a:solidFill>
                  <a:srgbClr val="03FD3F"/>
                </a:solidFill>
              </a:rPr>
              <a:t> Thalamic Nuclei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Mammillary body.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</a:t>
            </a:r>
            <a:r>
              <a:rPr lang="en-US" altLang="en-US" sz="2400" b="1"/>
              <a:t>: </a:t>
            </a:r>
            <a:r>
              <a:rPr lang="en-US" altLang="en-US" sz="2400" b="1">
                <a:solidFill>
                  <a:srgbClr val="FED6DD"/>
                </a:solidFill>
              </a:rPr>
              <a:t>Cingulate gyrus, (limbic system)</a:t>
            </a:r>
          </a:p>
          <a:p>
            <a:r>
              <a:rPr lang="en-US" altLang="en-US" sz="2400" b="1"/>
              <a:t>-------------------------------</a:t>
            </a:r>
          </a:p>
          <a:p>
            <a:pPr algn="ctr">
              <a:buFont typeface="Wingdings 2" panose="05020102010507070707" pitchFamily="82" charset="2"/>
              <a:buNone/>
            </a:pPr>
            <a:r>
              <a:rPr lang="en-US" altLang="en-US" sz="2400" b="1" u="sng">
                <a:solidFill>
                  <a:srgbClr val="03FD3F"/>
                </a:solidFill>
              </a:rPr>
              <a:t>Medial Nuclei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Afferent:</a:t>
            </a:r>
            <a:r>
              <a:rPr lang="en-US" altLang="en-US" sz="2400" b="1"/>
              <a:t> Hypothalamus.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Efferent: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ED6DD"/>
                </a:solidFill>
              </a:rPr>
              <a:t>Prefrontal cortex </a:t>
            </a:r>
            <a:r>
              <a:rPr lang="en-US" altLang="en-US" sz="2400" b="1"/>
              <a:t>&amp; Frontal.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8DE0F-3F20-49F6-A195-1979ABF3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AFEB8E-27DA-4D74-84E9-313B848ACCE5}" type="slidenum">
              <a:rPr lang="en-US" altLang="ar-SA">
                <a:solidFill>
                  <a:srgbClr val="9B9A98"/>
                </a:solidFill>
              </a:rPr>
              <a:pPr eaLnBrk="1" hangingPunct="1"/>
              <a:t>9</a:t>
            </a:fld>
            <a:endParaRPr lang="en-US" altLang="ar-SA">
              <a:solidFill>
                <a:srgbClr val="9B9A98"/>
              </a:solidFill>
            </a:endParaRPr>
          </a:p>
        </p:txBody>
      </p:sp>
      <p:pic>
        <p:nvPicPr>
          <p:cNvPr id="16389" name="Picture 7" descr="Inputs from cerebral cortex. Diagrams illustrate the pathways by which the prefrontal cortex (green) and anterior cingu-late gyrus (red) supply the hypothalamus by virtue of relays in the mediodorsal and midline thalamic nuclear groups (blue).">
            <a:hlinkClick r:id="rId2"/>
            <a:extLst>
              <a:ext uri="{FF2B5EF4-FFF2-40B4-BE49-F238E27FC236}">
                <a16:creationId xmlns:a16="http://schemas.microsoft.com/office/drawing/2014/main" id="{4C342C1A-2B17-4B55-AE37-7816F5CD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1826" b="12263"/>
          <a:stretch>
            <a:fillRect/>
          </a:stretch>
        </p:blipFill>
        <p:spPr bwMode="auto">
          <a:xfrm>
            <a:off x="4191000" y="4121150"/>
            <a:ext cx="4953000" cy="2736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1" descr="Efferent projections of the mam-millary bodies to the anterior thalamic nucleus via the mammillothalamic tract and to the mid-brain tegmentum via the mammillotegmental tract.">
            <a:hlinkClick r:id="rId4"/>
            <a:extLst>
              <a:ext uri="{FF2B5EF4-FFF2-40B4-BE49-F238E27FC236}">
                <a16:creationId xmlns:a16="http://schemas.microsoft.com/office/drawing/2014/main" id="{92B803D2-5E34-4CF6-BF1D-DB4A7E62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10739"/>
          <a:stretch>
            <a:fillRect/>
          </a:stretch>
        </p:blipFill>
        <p:spPr bwMode="auto">
          <a:xfrm>
            <a:off x="4267200" y="990600"/>
            <a:ext cx="4876800" cy="304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7BB6583-F7EC-4670-A5DA-57FC006DCCC2}"/>
              </a:ext>
            </a:extLst>
          </p:cNvPr>
          <p:cNvSpPr/>
          <p:nvPr/>
        </p:nvSpPr>
        <p:spPr>
          <a:xfrm>
            <a:off x="6858000" y="3352800"/>
            <a:ext cx="762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8D86291-41DE-42E2-85F8-8EA55280069A}"/>
              </a:ext>
            </a:extLst>
          </p:cNvPr>
          <p:cNvSpPr/>
          <p:nvPr/>
        </p:nvSpPr>
        <p:spPr>
          <a:xfrm>
            <a:off x="6477000" y="6324600"/>
            <a:ext cx="990600" cy="152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57C6BB3-FC9C-440D-AE13-21DE7FBE771B}"/>
              </a:ext>
            </a:extLst>
          </p:cNvPr>
          <p:cNvSpPr/>
          <p:nvPr/>
        </p:nvSpPr>
        <p:spPr>
          <a:xfrm>
            <a:off x="4191000" y="1905000"/>
            <a:ext cx="990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C775EB9-7FFA-4CE9-9801-0A869543A4B1}"/>
              </a:ext>
            </a:extLst>
          </p:cNvPr>
          <p:cNvSpPr/>
          <p:nvPr/>
        </p:nvSpPr>
        <p:spPr>
          <a:xfrm>
            <a:off x="4267200" y="5105400"/>
            <a:ext cx="9906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1C9CAD41-2649-407A-B8C6-691D9632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24200"/>
            <a:ext cx="1219200" cy="457200"/>
          </a:xfrm>
          <a:prstGeom prst="ellipse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7142</TotalTime>
  <Words>1371</Words>
  <Application>Microsoft Office PowerPoint</Application>
  <PresentationFormat>عرض على الشاشة (4:3)</PresentationFormat>
  <Paragraphs>238</Paragraphs>
  <Slides>26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Arial</vt:lpstr>
      <vt:lpstr>Century Schoolbook</vt:lpstr>
      <vt:lpstr>Wingdings 2</vt:lpstr>
      <vt:lpstr>Calibri</vt:lpstr>
      <vt:lpstr>Wingdings</vt:lpstr>
      <vt:lpstr>Wingdings 3</vt:lpstr>
      <vt:lpstr>Algerian</vt:lpstr>
      <vt:lpstr>Times New Roman</vt:lpstr>
      <vt:lpstr>Technic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Internal Structure</vt:lpstr>
      <vt:lpstr>عرض تقديمي في PowerPoint</vt:lpstr>
      <vt:lpstr>Projection of thalamic nuclei</vt:lpstr>
      <vt:lpstr>Projection of thalamic nuclei</vt:lpstr>
      <vt:lpstr>Projection of thalamic nuclei</vt:lpstr>
      <vt:lpstr>Projection of thalamic nuclei</vt:lpstr>
      <vt:lpstr>عرض تقديمي في PowerPoint</vt:lpstr>
      <vt:lpstr>عرض تقديمي في PowerPoint</vt:lpstr>
      <vt:lpstr>WHAT IS THE FUNCTION OF THE  LIMBIC SYSTEM?</vt:lpstr>
      <vt:lpstr>عرض تقديمي في PowerPoint</vt:lpstr>
      <vt:lpstr>CORTICAL STRUCTURES</vt:lpstr>
      <vt:lpstr>LIMBIC LOBE</vt:lpstr>
      <vt:lpstr>عرض تقديمي في PowerPoint</vt:lpstr>
      <vt:lpstr>HIPPOCAMPUS</vt:lpstr>
      <vt:lpstr>HIPPOCAMPUS</vt:lpstr>
      <vt:lpstr>AMYGDALA</vt:lpstr>
      <vt:lpstr>CONNECTIONS OF AMYGDALA</vt:lpstr>
      <vt:lpstr>Septal nuclei</vt:lpstr>
      <vt:lpstr>Lesions associated with limbic lobe disorders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Thalamus and Limbic System</dc:title>
  <dc:creator>Prof. Saeed Macarem</dc:creator>
  <cp:lastModifiedBy>ftomy naje</cp:lastModifiedBy>
  <cp:revision>392</cp:revision>
  <dcterms:created xsi:type="dcterms:W3CDTF">2007-04-01T12:21:47Z</dcterms:created>
  <dcterms:modified xsi:type="dcterms:W3CDTF">2018-10-07T03:13:05Z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alamus and Limbic system">
    <vt:lpwstr>Prof. Saeed Abuel makarem</vt:lpwstr>
  </property>
</Properties>
</file>