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256" r:id="rId2"/>
    <p:sldId id="290" r:id="rId3"/>
    <p:sldId id="295" r:id="rId4"/>
    <p:sldId id="291" r:id="rId5"/>
    <p:sldId id="296" r:id="rId6"/>
    <p:sldId id="297" r:id="rId7"/>
    <p:sldId id="292" r:id="rId8"/>
    <p:sldId id="298" r:id="rId9"/>
    <p:sldId id="299" r:id="rId10"/>
    <p:sldId id="294" r:id="rId11"/>
    <p:sldId id="302" r:id="rId12"/>
    <p:sldId id="303" r:id="rId13"/>
    <p:sldId id="306" r:id="rId14"/>
    <p:sldId id="304" r:id="rId15"/>
    <p:sldId id="305" r:id="rId16"/>
    <p:sldId id="307" r:id="rId17"/>
    <p:sldId id="308" r:id="rId18"/>
    <p:sldId id="309" r:id="rId19"/>
    <p:sldId id="310" r:id="rId20"/>
    <p:sldId id="311" r:id="rId21"/>
    <p:sldId id="289" r:id="rId22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24EA"/>
    <a:srgbClr val="FF99FF"/>
    <a:srgbClr val="CC66FF"/>
    <a:srgbClr val="FF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327FC7-95E4-4123-AB9A-F4E2A77A83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5DE954-5DF6-4759-A8EE-F060A45598A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D34B7E-E48A-48CA-B9AE-7C636EEE12FE}" type="datetimeFigureOut">
              <a:rPr lang="en-US"/>
              <a:pPr>
                <a:defRPr/>
              </a:pPr>
              <a:t>10/17/2018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EEBDB88-2BA1-4B7A-A875-24407CE7F4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5E80C5F-D99A-45E5-900D-A602345A1B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48987-2731-42DA-AFD1-63B36CE8AC2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BA9DBF-A247-4644-AA15-EB80A35E00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Calibri" panose="020F0502020204030204" pitchFamily="34" charset="0"/>
              </a:defRPr>
            </a:lvl1pPr>
          </a:lstStyle>
          <a:p>
            <a:fld id="{956DAC0F-7062-4639-9394-EFB71FFF90A4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2A2480B-B3E3-4C43-80C9-38CC82230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13552-1231-424A-8667-8B56EA43AA23}" type="datetimeFigureOut">
              <a:rPr lang="ar-SA"/>
              <a:pPr>
                <a:defRPr/>
              </a:pPr>
              <a:t>07/02/40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D4D7666-D098-485A-B05C-2FA80D77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16AF80-9E8E-400B-8A76-0BAB7530B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2F33F-44B3-42DF-8CD7-6DB3C3ADC460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349605832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C86BBF3-129F-447B-BDF6-258C8D8B9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45A1D-9DAE-49A1-A75E-EA35E451D0B2}" type="datetimeFigureOut">
              <a:rPr lang="ar-SA"/>
              <a:pPr>
                <a:defRPr/>
              </a:pPr>
              <a:t>07/02/40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E20A3D1-D165-47F4-90B8-E2C415A4A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9CBBA5E-6A3A-475E-847B-4C207E3FA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35864-3FD3-47C3-991A-BDE22BE487A8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412739666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9BF0E03-0DBC-473E-9038-7D87F6E45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1A189-1CFA-4AFD-AFE1-BC42A668D07D}" type="datetimeFigureOut">
              <a:rPr lang="ar-SA"/>
              <a:pPr>
                <a:defRPr/>
              </a:pPr>
              <a:t>07/02/40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52C008D-0D05-46F2-B538-9F8C434A0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22417B2-AFF0-4CE1-89CF-30C9C8A0E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FE510-B422-4D98-9984-EEBF22A0760E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871570633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E2E6CA-ED98-4BE5-8307-D7243EF67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CF33E-0E84-415F-BB5F-5298BD16673C}" type="datetimeFigureOut">
              <a:rPr lang="ar-SA"/>
              <a:pPr>
                <a:defRPr/>
              </a:pPr>
              <a:t>07/02/40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6555295-0496-4591-9164-921C9C2C6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CCF6511-54F6-4B69-B1C4-65ADB2A9E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D1F80-6FB8-457E-AFA3-9A87D45BC211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306093852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66529BE-C80D-4B56-8A09-308D0B2FD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B8189-E12E-4348-A074-BC3A1EEFED55}" type="datetimeFigureOut">
              <a:rPr lang="ar-SA"/>
              <a:pPr>
                <a:defRPr/>
              </a:pPr>
              <a:t>07/02/40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6398B16-3EF8-49BB-AE4A-EF859FAFA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ADF5E7E-3C75-4429-A2CA-4A77D1CCC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C889C-2E19-47F4-87A3-218615192C3F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44843494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26C5FC3B-00DC-4A64-85AC-9DA31EB19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49ACB-1EF0-4AC2-8502-3FDA43CDEB34}" type="datetimeFigureOut">
              <a:rPr lang="ar-SA"/>
              <a:pPr>
                <a:defRPr/>
              </a:pPr>
              <a:t>07/02/40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5D257D11-24C5-41FC-A0B9-B10C8CB75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4D2BB2F8-1C75-4CE2-BA8D-521CC8C5A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134A7-F84C-4B26-8056-86772E59897C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583223991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FE3EA9EB-D6AA-4CCF-9EF7-7C91C2482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752D9-A1F7-4131-AC06-F61ECD4E3E33}" type="datetimeFigureOut">
              <a:rPr lang="ar-SA"/>
              <a:pPr>
                <a:defRPr/>
              </a:pPr>
              <a:t>07/02/40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1447848B-93AE-4612-AB4E-5FEAAFD87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58E3D3B8-581A-4C2E-8881-18718C1E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CC163-0B90-4539-97DC-FF8ADD0A2BD9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742073743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53866C90-3522-4D98-94D8-ACD393B6A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505F9-CD55-45D7-9F8C-39126416101B}" type="datetimeFigureOut">
              <a:rPr lang="ar-SA"/>
              <a:pPr>
                <a:defRPr/>
              </a:pPr>
              <a:t>07/02/40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A0376093-CAB3-4891-AB84-A0FE2BED9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292B1D13-E9CD-4739-A3AA-74DCBEF4F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47B0A-F391-4792-9CB2-E4B67C70A01E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457175178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56F4BA25-61BC-485B-8917-921FD75D5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415C6-02DC-4054-A0DB-58EACD5C7513}" type="datetimeFigureOut">
              <a:rPr lang="ar-SA"/>
              <a:pPr>
                <a:defRPr/>
              </a:pPr>
              <a:t>07/02/40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1794CB4E-32A3-4F12-9D28-E476DF75F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175430B5-00CC-4CA1-92AD-09D73B9C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4D16D-9402-4A8D-A0B6-5A47CB680397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14191063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D8DC3620-387B-4D30-BEC7-93727748B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AB9B0-F2C9-4AE5-AAA4-DA7B0459FD2D}" type="datetimeFigureOut">
              <a:rPr lang="ar-SA"/>
              <a:pPr>
                <a:defRPr/>
              </a:pPr>
              <a:t>07/02/40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8CF8D92C-77AB-47FC-828B-0F1DD469B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F260FB6C-4D7F-454F-AEDD-29D4E0B3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8A44F-6795-4B81-BDEF-E5C229CEFED2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882499417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93E78068-F14A-4491-B4D2-A3493AAD7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82691-61FD-4CC8-B18A-1E46231B82A9}" type="datetimeFigureOut">
              <a:rPr lang="ar-SA"/>
              <a:pPr>
                <a:defRPr/>
              </a:pPr>
              <a:t>07/02/40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462AEE11-7E11-4F52-A70D-8E0965793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2F4B455A-F0C9-442D-9B1B-AD30DD498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A9704-C1BD-47B4-8931-A210E1A522E2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903908135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>
            <a:extLst>
              <a:ext uri="{FF2B5EF4-FFF2-40B4-BE49-F238E27FC236}">
                <a16:creationId xmlns:a16="http://schemas.microsoft.com/office/drawing/2014/main" id="{BBD8568E-4932-4EDF-8D24-FF1C23392CE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</a:p>
        </p:txBody>
      </p:sp>
      <p:sp>
        <p:nvSpPr>
          <p:cNvPr id="1027" name="عنصر نائب للنص 2">
            <a:extLst>
              <a:ext uri="{FF2B5EF4-FFF2-40B4-BE49-F238E27FC236}">
                <a16:creationId xmlns:a16="http://schemas.microsoft.com/office/drawing/2014/main" id="{C5E6EAB7-3260-4FA0-A8BD-B3621782A6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6D2B6D3-4601-4ACA-820D-A14F5CE092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25CF41-B32F-4659-8EA5-533229CF9346}" type="datetimeFigureOut">
              <a:rPr lang="ar-SA"/>
              <a:pPr>
                <a:defRPr/>
              </a:pPr>
              <a:t>07/02/40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EFC46F4-7AB7-4A31-AF5E-4B6DEE1A3D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80AC9CC-5E49-460D-8E03-31F108A50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03B9169-2F9F-4F51-9EFB-8F0FE60F7BDF}" type="slidenum">
              <a:rPr lang="ar-SA" altLang="ar-SA"/>
              <a:pPr/>
              <a:t>‹#›</a:t>
            </a:fld>
            <a:endParaRPr lang="ar-SA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ahUKEwiG19_T8IPXAhUD1RQKHYmrAA8QjRwIBw&amp;url=http%3A%2F%2Fvanat.cvm.umn.edu%2FneurLab2%2Fpages%2FSpCdInVert.html&amp;psig=AOvVaw3rAo2xj_h-RyU3JYod4Eej&amp;ust=1508749256044542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hyperlink" Target="https://www.google.com.eg/url?sa=i&amp;rct=j&amp;q=&amp;esrc=s&amp;source=images&amp;cd=&amp;cad=rja&amp;uact=8&amp;ved=2ahUKEwjJrvz9mIHeAhUSQBoKHYn5DfcQjRx6BAgBEAU&amp;url=https%3A%2F%2Fbasicmedicalkey.com%2Fspinal-cord-and-spinal-nerves-gross-anatomy%2F&amp;psig=AOvVaw0n-PwXNIZt7MAW5S_XTwJ2&amp;ust=1539443527491319" TargetMode="Externa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hyperlink" Target="http://www.google.com.eg/url?sa=i&amp;rct=j&amp;q=&amp;esrc=s&amp;source=images&amp;cd=&amp;cad=rja&amp;uact=8&amp;ved=&amp;url=http%3A%2F%2Fwww.bianoti.com%2Finferior-lateral-angle-of-sacrum.html&amp;psig=AOvVaw1E4eeimVs16_BSmuL4U4s7&amp;ust=153944434395111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ahUKEwjxqq-ZlPvPAhVHtBQKHeFNAAQQjRwIBw&amp;url=http%3A%2F%2Fwww.oluwoleogunranti.com%2Flectures%2Fventricles.htm&amp;psig=AFQjCNFWN0h6hb1EEXbvn35rfqI0PUWCZQ&amp;ust=1477663060542703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google.com.sa/url?sa=i&amp;rct=j&amp;q=&amp;esrc=s&amp;frm=1&amp;source=images&amp;cd=&amp;cad=rja&amp;docid=A9cxyeim0OkLUM&amp;tbnid=ezUMjld3JjUH-M:&amp;ved=&amp;url=http%3A%2F%2Fwww.carelife.com%2Fcancer%2Fdisease%2Fbrain%2Fbtfc%2Fpchp3.html&amp;ei=WBxDUrObOYXG7AaVmICgDg&amp;psig=AFQjCNFlpPd2jj4-hjJh2hwjETbVL49Csg&amp;ust=1380216281447720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.sa/url?sa=i&amp;rct=j&amp;q=&amp;esrc=s&amp;source=images&amp;cd=&amp;cad=rja&amp;uact=8&amp;ved=0ahUKEwiJkLP5mvvPAhUCWxQKHT3vD5gQjRwIBw&amp;url=http%3A%2F%2Fwww.mayfieldclinic.com%2FPE-Chiari.htm&amp;psig=AFQjCNGv14tLyqWZIEQiy0KKSJF0f8CplA&amp;ust=1477665411098376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//upload.wikimedia.org/wikipedia/commons/5/5f/Gray769-en.svg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eg"/><Relationship Id="rId4" Type="http://schemas.openxmlformats.org/officeDocument/2006/relationships/hyperlink" Target="http://www.google.com.sa/url?sa=i&amp;rct=j&amp;q=&amp;esrc=s&amp;source=images&amp;cd=&amp;cad=rja&amp;uact=8&amp;ved=0CAcQjRxqFQoTCMro9te7ycgCFcNIFAodXDsC_Q&amp;url=http%3A%2F%2Fwww.slideshare.net%2Fananthatiger%2Fanatomy-of-meninges-ventricles-cerebrospinal-fluid&amp;psig=AFQjCNEsVyFIqQwYoYyxoJL4YVRSXywCxQ&amp;ust=1445169936569050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eg/url?sa=i&amp;rct=j&amp;q=&amp;esrc=s&amp;source=images&amp;cd=&amp;cad=rja&amp;uact=8&amp;ved=2ahUKEwidz9ninoHeAhVDSxoKHXZQD_YQjRx6BAgBEAU&amp;url=https%3A%2F%2Fneurosurgery.uthscsa.edu%2Fpatient-care%2Fpediatric-neurosurgery%2Fchiari-malformation_clip_image002_0001%2F&amp;psig=AOvVaw29AdP3OWT7WhflNDfbGVMm&amp;ust=1539445271958394" TargetMode="External"/><Relationship Id="rId3" Type="http://schemas.openxmlformats.org/officeDocument/2006/relationships/hyperlink" Target="https://en.wikipedia.org/wiki/Cerebral_aqueduct" TargetMode="External"/><Relationship Id="rId7" Type="http://schemas.openxmlformats.org/officeDocument/2006/relationships/image" Target="../media/image27.jpeg"/><Relationship Id="rId12" Type="http://schemas.openxmlformats.org/officeDocument/2006/relationships/image" Target="../media/image30.png"/><Relationship Id="rId2" Type="http://schemas.openxmlformats.org/officeDocument/2006/relationships/hyperlink" Target="https://en.wikipedia.org/wiki/Stenosis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n.wikipedia.org/wiki/Hemorrhage" TargetMode="External"/><Relationship Id="rId11" Type="http://schemas.openxmlformats.org/officeDocument/2006/relationships/hyperlink" Target="https://www.google.com.eg/url?sa=i&amp;rct=j&amp;q=&amp;esrc=s&amp;source=images&amp;cd=&amp;cad=rja&amp;uact=8&amp;ved=2ahUKEwjvjqGNoYHeAhUQxYUKHZ9ZAfIQjRx6BAgBEAU&amp;url=https%3A%2F%2Fwww.dolmanlaw.com%2Fcan-auto-accident-cause-chiari-malformation%2F&amp;psig=AOvVaw2Zi8VZ5NxkmkqZ1PQRWxav&amp;ust=1539445865880477" TargetMode="External"/><Relationship Id="rId5" Type="http://schemas.openxmlformats.org/officeDocument/2006/relationships/hyperlink" Target="https://en.wikipedia.org/wiki/Tumor" TargetMode="External"/><Relationship Id="rId10" Type="http://schemas.openxmlformats.org/officeDocument/2006/relationships/image" Target="../media/image29.jpeg"/><Relationship Id="rId4" Type="http://schemas.openxmlformats.org/officeDocument/2006/relationships/hyperlink" Target="https://en.wikipedia.org/wiki/Interventricular_foramina" TargetMode="External"/><Relationship Id="rId9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oughtco.com/brain-anatomy-meninges-401888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sa/url?sa=i&amp;source=images&amp;cd=&amp;cad=rja&amp;docid=CAGyTrXVVdZbTM&amp;tbnid=9PO9jGE44bHI9M:&amp;ved=0CAgQjRwwAA&amp;url=http%3A%2F%2Fwww.nytimes.com%2Fimagepages%2F2007%2F08%2F01%2Fhealth%2Fadam%2F8753Corpuscallosumofthebrain.html&amp;ei=6Q9DUumqAsHy4QSv-oCYAg&amp;psig=AFQjCNGwIgEKkmTZ4ytGdIsIUTxqQuHnKA&amp;ust=1380213097077200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hyperlink" Target="https://www.google.com.eg/url?sa=i&amp;rct=j&amp;q=&amp;esrc=s&amp;source=images&amp;cd=&amp;ved=2ahUKEwjGxfX52YDeAhWQyYUKHTKaDr4QjRx6BAgBEAU&amp;url=https%3A%2F%2Fen.wikipedia.org%2Fwiki%2FFalx_cerebri&amp;psig=AOvVaw1B66QxHPecrGB7hIn_Z4im&amp;ust=153942682085375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ienthelp.org/wp-content/uploads/2015/04/Falx-Cerebri-Pictures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sa/url?sa=i&amp;rct=j&amp;q=&amp;esrc=s&amp;source=images&amp;cd=&amp;cad=rja&amp;uact=8&amp;ved=0CAcQjRxqFQoTCIrK7rOoycgCFcReFAodiOQBLg&amp;url=https%3A%2F%2Fen.wikipedia.org%2Fwiki%2FInterpeduncular_cistern&amp;psig=AFQjCNFEC7GAK0wmJkt-DHwMOzNbqIvCAg&amp;ust=1445164656458705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hyperlink" Target="http://www.google.com.sa/url?sa=i&amp;rct=j&amp;q=&amp;esrc=s&amp;source=images&amp;cd=&amp;cad=rja&amp;uact=8&amp;ved=0ahUKEwjFk7LViPvPAhXLaxQKHZCjAq8QjRwIBw&amp;url=http%3A%2F%2Fclinicalgate.com%2Fthe-midbrain%2F&amp;psig=AFQjCNHZjGNHxc-5p0cw-asSqy3JkI9aUQ&amp;ust=1477660458325663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7847E-9962-4905-845B-1C99A2B49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8050"/>
            <a:ext cx="7772400" cy="3529013"/>
          </a:xfrm>
          <a:solidFill>
            <a:srgbClr val="FF99FF"/>
          </a:solidFill>
        </p:spPr>
        <p:txBody>
          <a:bodyPr rtlCol="1">
            <a:no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i="1" dirty="0" err="1">
                <a:solidFill>
                  <a:srgbClr val="5824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  <a:ea typeface="+mn-ea"/>
                <a:cs typeface="+mn-cs"/>
              </a:rPr>
              <a:t>Meninges</a:t>
            </a:r>
            <a:r>
              <a:rPr lang="en-US" sz="6600" b="1" i="1" dirty="0">
                <a:solidFill>
                  <a:srgbClr val="5824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  <a:ea typeface="+mn-ea"/>
                <a:cs typeface="+mn-cs"/>
              </a:rPr>
              <a:t> ,ventricles &amp;</a:t>
            </a:r>
            <a:br>
              <a:rPr lang="en-US" sz="6600" b="1" i="1" dirty="0">
                <a:solidFill>
                  <a:srgbClr val="5824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  <a:ea typeface="+mn-ea"/>
                <a:cs typeface="+mn-cs"/>
              </a:rPr>
            </a:br>
            <a:r>
              <a:rPr lang="en-US" sz="6600" b="1" dirty="0">
                <a:solidFill>
                  <a:srgbClr val="5824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CSF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8903658-18AD-47F5-AD98-69F51DF9E40C}"/>
              </a:ext>
            </a:extLst>
          </p:cNvPr>
          <p:cNvSpPr txBox="1">
            <a:spLocks/>
          </p:cNvSpPr>
          <p:nvPr/>
        </p:nvSpPr>
        <p:spPr bwMode="auto">
          <a:xfrm>
            <a:off x="1371600" y="4797425"/>
            <a:ext cx="6400800" cy="1295400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rtlCol="1">
            <a:normAutofit lnSpcReduction="10000"/>
          </a:bodyPr>
          <a:lstStyle/>
          <a:p>
            <a:pPr algn="ctr" rtl="1" eaLnBrk="0" fontAlgn="auto" hangingPunct="0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  <a:t>Dr.Sanaa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  <a:t> Al-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  <a:t>Shaarawy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Bradley Hand ITC" pitchFamily="66" charset="0"/>
              <a:cs typeface="+mn-cs"/>
            </a:endParaRPr>
          </a:p>
          <a:p>
            <a:pPr algn="ctr" rtl="1" eaLnBrk="0" fontAlgn="auto" hangingPunct="0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  <a:t>Dr.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  <a:t>Essam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  <a:t>Eldin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  <a:cs typeface="+mn-cs"/>
              </a:rPr>
              <a:t>Salama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Bradley Hand ITC" pitchFamily="66" charset="0"/>
              <a:cs typeface="+mn-cs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DD3A5-DF36-47C3-9FA3-BF6B7029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7688" y="214313"/>
            <a:ext cx="4786312" cy="785812"/>
          </a:xfrm>
          <a:solidFill>
            <a:schemeClr val="accent3">
              <a:lumMod val="60000"/>
              <a:lumOff val="40000"/>
            </a:schemeClr>
          </a:solidFill>
        </p:spPr>
        <p:txBody>
          <a:bodyPr rtlCol="1">
            <a:no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Spinal meninges </a:t>
            </a:r>
          </a:p>
        </p:txBody>
      </p:sp>
      <p:sp>
        <p:nvSpPr>
          <p:cNvPr id="12291" name="Text Placeholder 3">
            <a:extLst>
              <a:ext uri="{FF2B5EF4-FFF2-40B4-BE49-F238E27FC236}">
                <a16:creationId xmlns:a16="http://schemas.microsoft.com/office/drawing/2014/main" id="{1B1D56C4-FAB3-429F-A1FF-79490555E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14313"/>
            <a:ext cx="4357688" cy="6429375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sz="1900" b="1" dirty="0">
                <a:cs typeface="Arial" charset="0"/>
              </a:rPr>
              <a:t>The spinal cord</a:t>
            </a:r>
            <a:r>
              <a:rPr lang="en-US" sz="1900" dirty="0">
                <a:cs typeface="Arial" charset="0"/>
              </a:rPr>
              <a:t>, is invested by </a:t>
            </a:r>
            <a:r>
              <a:rPr lang="en-US" sz="1900" b="1" dirty="0">
                <a:cs typeface="Arial" charset="0"/>
              </a:rPr>
              <a:t>three  </a:t>
            </a:r>
            <a:r>
              <a:rPr lang="en-US" sz="1900" b="1" dirty="0" err="1">
                <a:cs typeface="Arial" charset="0"/>
              </a:rPr>
              <a:t>meningeal</a:t>
            </a:r>
            <a:r>
              <a:rPr lang="en-US" sz="1900" b="1" dirty="0">
                <a:cs typeface="Arial" charset="0"/>
              </a:rPr>
              <a:t> coverings:</a:t>
            </a:r>
            <a:r>
              <a:rPr lang="en-US" sz="1900" dirty="0">
                <a:cs typeface="Arial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cs typeface="Arial" charset="0"/>
              </a:rPr>
              <a:t>pia</a:t>
            </a:r>
            <a:r>
              <a:rPr lang="en-US" sz="1900" b="1" dirty="0">
                <a:solidFill>
                  <a:srgbClr val="FF0000"/>
                </a:solidFill>
                <a:cs typeface="Arial" charset="0"/>
              </a:rPr>
              <a:t> mater,             </a:t>
            </a:r>
            <a:r>
              <a:rPr lang="en-US" sz="1900" b="1" dirty="0" err="1">
                <a:solidFill>
                  <a:srgbClr val="FF0000"/>
                </a:solidFill>
                <a:cs typeface="Arial" charset="0"/>
              </a:rPr>
              <a:t>arachnoid</a:t>
            </a:r>
            <a:r>
              <a:rPr lang="en-US" sz="1900" b="1" dirty="0">
                <a:solidFill>
                  <a:srgbClr val="FF0000"/>
                </a:solidFill>
                <a:cs typeface="Arial" charset="0"/>
              </a:rPr>
              <a:t> mater </a:t>
            </a:r>
            <a:r>
              <a:rPr lang="en-US" sz="1900" dirty="0">
                <a:cs typeface="Arial" charset="0"/>
              </a:rPr>
              <a:t>and </a:t>
            </a:r>
            <a:r>
              <a:rPr lang="en-US" sz="1900" b="1" dirty="0" err="1">
                <a:solidFill>
                  <a:srgbClr val="FF0000"/>
                </a:solidFill>
                <a:cs typeface="Arial" charset="0"/>
              </a:rPr>
              <a:t>dura</a:t>
            </a:r>
            <a:r>
              <a:rPr lang="en-US" sz="1900" b="1" dirty="0">
                <a:solidFill>
                  <a:srgbClr val="FF0000"/>
                </a:solidFill>
                <a:cs typeface="Arial" charset="0"/>
              </a:rPr>
              <a:t> mater.</a:t>
            </a:r>
          </a:p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sz="1900" b="1" dirty="0">
                <a:cs typeface="Arial" charset="0"/>
              </a:rPr>
              <a:t> </a:t>
            </a:r>
            <a:r>
              <a:rPr lang="en-US" sz="1900" dirty="0">
                <a:cs typeface="Arial" charset="0"/>
              </a:rPr>
              <a:t>The </a:t>
            </a:r>
            <a:r>
              <a:rPr lang="en-US" sz="1900" b="1" dirty="0">
                <a:solidFill>
                  <a:srgbClr val="5824EA"/>
                </a:solidFill>
                <a:cs typeface="Arial" charset="0"/>
              </a:rPr>
              <a:t>dura matter; </a:t>
            </a:r>
            <a:r>
              <a:rPr lang="en-US" sz="1900" b="1" dirty="0">
                <a:cs typeface="Arial" charset="0"/>
              </a:rPr>
              <a:t>The outer covering; </a:t>
            </a:r>
            <a:r>
              <a:rPr lang="en-US" sz="1900" dirty="0">
                <a:solidFill>
                  <a:schemeClr val="tx2"/>
                </a:solidFill>
                <a:cs typeface="Arial" charset="0"/>
              </a:rPr>
              <a:t>is a  </a:t>
            </a:r>
            <a:r>
              <a:rPr lang="en-US" sz="1900" dirty="0">
                <a:cs typeface="Arial" charset="0"/>
              </a:rPr>
              <a:t>thick, tough fibrous membrane.</a:t>
            </a:r>
          </a:p>
          <a:p>
            <a:pPr algn="l" rtl="0" eaLnBrk="1" hangingPunct="1">
              <a:buFont typeface="Wingdings" pitchFamily="2" charset="2"/>
              <a:buChar char="§"/>
              <a:defRPr/>
            </a:pPr>
            <a:r>
              <a:rPr lang="en-US" sz="1900" dirty="0">
                <a:cs typeface="Arial" charset="0"/>
              </a:rPr>
              <a:t>It envelopes the cord </a:t>
            </a:r>
            <a:r>
              <a:rPr lang="en-US" sz="1900" b="1" dirty="0">
                <a:cs typeface="Arial" charset="0"/>
              </a:rPr>
              <a:t>loosely. </a:t>
            </a:r>
          </a:p>
          <a:p>
            <a:pPr algn="l" rtl="0" eaLnBrk="1" hangingPunct="1">
              <a:buFont typeface="Wingdings" pitchFamily="2" charset="2"/>
              <a:buChar char="§"/>
              <a:defRPr/>
            </a:pPr>
            <a:r>
              <a:rPr lang="en-US" sz="1900" b="1" dirty="0">
                <a:cs typeface="Arial" charset="0"/>
              </a:rPr>
              <a:t>It is separated from </a:t>
            </a:r>
            <a:r>
              <a:rPr lang="en-US" sz="1900" b="1" dirty="0" err="1">
                <a:cs typeface="Arial" charset="0"/>
              </a:rPr>
              <a:t>arachnoid</a:t>
            </a:r>
            <a:r>
              <a:rPr lang="en-US" sz="1900" b="1" dirty="0">
                <a:cs typeface="Arial" charset="0"/>
              </a:rPr>
              <a:t> </a:t>
            </a:r>
            <a:r>
              <a:rPr lang="en-US" sz="1900" dirty="0">
                <a:cs typeface="Arial" charset="0"/>
              </a:rPr>
              <a:t>matter by the </a:t>
            </a:r>
            <a:r>
              <a:rPr lang="en-US" sz="1900" b="1" dirty="0">
                <a:solidFill>
                  <a:srgbClr val="FF0000"/>
                </a:solidFill>
                <a:cs typeface="Arial" charset="0"/>
              </a:rPr>
              <a:t>subdural space</a:t>
            </a:r>
            <a:r>
              <a:rPr lang="en-US" sz="1900" dirty="0">
                <a:cs typeface="Arial" charset="0"/>
              </a:rPr>
              <a:t>, and </a:t>
            </a:r>
            <a:r>
              <a:rPr lang="en-US" sz="1900" b="1" dirty="0">
                <a:cs typeface="Arial" charset="0"/>
              </a:rPr>
              <a:t>from the bony wall </a:t>
            </a:r>
            <a:r>
              <a:rPr lang="en-US" sz="1900" dirty="0">
                <a:cs typeface="Arial" charset="0"/>
              </a:rPr>
              <a:t>of the </a:t>
            </a:r>
            <a:r>
              <a:rPr lang="en-US" sz="1900" b="1" dirty="0">
                <a:cs typeface="Arial" charset="0"/>
              </a:rPr>
              <a:t>vertebral canal </a:t>
            </a:r>
            <a:r>
              <a:rPr lang="en-US" sz="1900" dirty="0">
                <a:cs typeface="Arial" charset="0"/>
              </a:rPr>
              <a:t>by the </a:t>
            </a:r>
            <a:r>
              <a:rPr lang="en-US" sz="1900" b="1" u="sng" dirty="0">
                <a:solidFill>
                  <a:srgbClr val="FF0000"/>
                </a:solidFill>
                <a:cs typeface="Arial" charset="0"/>
              </a:rPr>
              <a:t>epidural space</a:t>
            </a:r>
            <a:r>
              <a:rPr lang="en-US" sz="1900" u="sng" dirty="0">
                <a:solidFill>
                  <a:srgbClr val="FF0000"/>
                </a:solidFill>
                <a:cs typeface="Arial" charset="0"/>
              </a:rPr>
              <a:t>.  </a:t>
            </a:r>
          </a:p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sz="1900" dirty="0">
                <a:cs typeface="Arial" charset="0"/>
              </a:rPr>
              <a:t>The </a:t>
            </a:r>
            <a:r>
              <a:rPr lang="en-US" sz="1900" b="1" dirty="0">
                <a:solidFill>
                  <a:srgbClr val="5824EA"/>
                </a:solidFill>
                <a:cs typeface="Arial" charset="0"/>
              </a:rPr>
              <a:t>arachnoid matter </a:t>
            </a:r>
            <a:r>
              <a:rPr lang="en-US" sz="1900" dirty="0">
                <a:cs typeface="Arial" charset="0"/>
              </a:rPr>
              <a:t>is a translucent membrane lies between the </a:t>
            </a:r>
            <a:r>
              <a:rPr lang="en-US" sz="1900" dirty="0" err="1">
                <a:cs typeface="Arial" charset="0"/>
              </a:rPr>
              <a:t>pia</a:t>
            </a:r>
            <a:r>
              <a:rPr lang="en-US" sz="1900" dirty="0">
                <a:cs typeface="Arial" charset="0"/>
              </a:rPr>
              <a:t> and </a:t>
            </a:r>
            <a:r>
              <a:rPr lang="en-US" sz="1900" dirty="0" err="1">
                <a:cs typeface="Arial" charset="0"/>
              </a:rPr>
              <a:t>dura</a:t>
            </a:r>
            <a:r>
              <a:rPr lang="en-US" sz="1900" dirty="0">
                <a:cs typeface="Arial" charset="0"/>
              </a:rPr>
              <a:t>,</a:t>
            </a:r>
          </a:p>
          <a:p>
            <a:pPr algn="l" rtl="0" eaLnBrk="1" hangingPunct="1">
              <a:buFont typeface="Wingdings" pitchFamily="2" charset="2"/>
              <a:buChar char="§"/>
              <a:defRPr/>
            </a:pPr>
            <a:r>
              <a:rPr lang="en-US" sz="1900" b="1" dirty="0">
                <a:cs typeface="Arial" charset="0"/>
              </a:rPr>
              <a:t>Between  </a:t>
            </a:r>
            <a:r>
              <a:rPr lang="en-US" sz="1900" b="1" dirty="0" err="1">
                <a:cs typeface="Arial" charset="0"/>
              </a:rPr>
              <a:t>arachnoid</a:t>
            </a:r>
            <a:r>
              <a:rPr lang="en-US" sz="1900" b="1" dirty="0">
                <a:cs typeface="Arial" charset="0"/>
              </a:rPr>
              <a:t> </a:t>
            </a:r>
            <a:r>
              <a:rPr lang="en-US" sz="1900" dirty="0">
                <a:cs typeface="Arial" charset="0"/>
              </a:rPr>
              <a:t>and</a:t>
            </a:r>
            <a:r>
              <a:rPr lang="en-US" sz="1900" b="1" dirty="0">
                <a:cs typeface="Arial" charset="0"/>
              </a:rPr>
              <a:t> </a:t>
            </a:r>
            <a:r>
              <a:rPr lang="en-US" sz="1900" b="1" dirty="0" err="1">
                <a:cs typeface="Arial" charset="0"/>
              </a:rPr>
              <a:t>pia</a:t>
            </a:r>
            <a:r>
              <a:rPr lang="en-US" sz="1900" b="1" dirty="0">
                <a:cs typeface="Arial" charset="0"/>
              </a:rPr>
              <a:t> </a:t>
            </a:r>
            <a:r>
              <a:rPr lang="en-US" sz="1900" dirty="0">
                <a:cs typeface="Arial" charset="0"/>
              </a:rPr>
              <a:t>lies the</a:t>
            </a:r>
            <a:r>
              <a:rPr lang="en-US" sz="1900" b="1" dirty="0">
                <a:solidFill>
                  <a:srgbClr val="FF0000"/>
                </a:solidFill>
                <a:cs typeface="Arial" charset="0"/>
              </a:rPr>
              <a:t> subarachnoid space </a:t>
            </a:r>
            <a:r>
              <a:rPr lang="en-US" sz="1900" b="1" dirty="0">
                <a:cs typeface="Arial" charset="0"/>
              </a:rPr>
              <a:t>contains CSF.</a:t>
            </a:r>
          </a:p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sz="1900" dirty="0">
                <a:cs typeface="Arial" charset="0"/>
              </a:rPr>
              <a:t>The </a:t>
            </a:r>
            <a:r>
              <a:rPr lang="en-US" sz="1900" b="1" dirty="0">
                <a:solidFill>
                  <a:srgbClr val="5824EA"/>
                </a:solidFill>
                <a:cs typeface="Arial" charset="0"/>
              </a:rPr>
              <a:t>pia matter; </a:t>
            </a:r>
            <a:r>
              <a:rPr lang="en-US" sz="1900" b="1" dirty="0">
                <a:cs typeface="Arial" charset="0"/>
              </a:rPr>
              <a:t>The innermost covering</a:t>
            </a:r>
            <a:r>
              <a:rPr lang="en-US" sz="1900" b="1" dirty="0">
                <a:solidFill>
                  <a:srgbClr val="5824EA"/>
                </a:solidFill>
                <a:cs typeface="Arial" charset="0"/>
              </a:rPr>
              <a:t>, </a:t>
            </a:r>
            <a:r>
              <a:rPr lang="en-US" sz="1900" dirty="0">
                <a:cs typeface="Arial" charset="0"/>
              </a:rPr>
              <a:t>is a delicate fibrous membrane </a:t>
            </a:r>
            <a:r>
              <a:rPr lang="en-US" sz="1900" b="1" dirty="0">
                <a:cs typeface="Arial" charset="0"/>
              </a:rPr>
              <a:t>closely envelops the cord and nerve roots.</a:t>
            </a:r>
          </a:p>
          <a:p>
            <a:pPr algn="l" rtl="0" eaLnBrk="1" hangingPunct="1">
              <a:buFont typeface="Wingdings" pitchFamily="2" charset="2"/>
              <a:buChar char="§"/>
              <a:defRPr/>
            </a:pPr>
            <a:r>
              <a:rPr lang="en-US" sz="1900" b="1" dirty="0">
                <a:cs typeface="Arial" charset="0"/>
              </a:rPr>
              <a:t>It is attached </a:t>
            </a:r>
            <a:r>
              <a:rPr lang="en-US" sz="1900" dirty="0">
                <a:cs typeface="Arial" charset="0"/>
              </a:rPr>
              <a:t>through the </a:t>
            </a:r>
            <a:r>
              <a:rPr lang="en-US" sz="1900" dirty="0" err="1">
                <a:cs typeface="Arial" charset="0"/>
              </a:rPr>
              <a:t>arachnoid</a:t>
            </a:r>
            <a:r>
              <a:rPr lang="en-US" sz="1900" b="1" dirty="0">
                <a:cs typeface="Arial" charset="0"/>
              </a:rPr>
              <a:t> to the </a:t>
            </a:r>
            <a:r>
              <a:rPr lang="en-US" sz="1900" b="1" dirty="0" err="1">
                <a:cs typeface="Arial" charset="0"/>
              </a:rPr>
              <a:t>dura</a:t>
            </a:r>
            <a:r>
              <a:rPr lang="en-US" sz="1900" b="1" dirty="0">
                <a:cs typeface="Arial" charset="0"/>
              </a:rPr>
              <a:t> </a:t>
            </a:r>
            <a:r>
              <a:rPr lang="en-US" sz="1900" b="1" dirty="0">
                <a:solidFill>
                  <a:srgbClr val="5824EA"/>
                </a:solidFill>
                <a:cs typeface="Arial" charset="0"/>
              </a:rPr>
              <a:t>by </a:t>
            </a:r>
            <a:r>
              <a:rPr lang="en-US" sz="1900" dirty="0">
                <a:cs typeface="Arial" charset="0"/>
              </a:rPr>
              <a:t>the </a:t>
            </a:r>
            <a:r>
              <a:rPr lang="en-US" sz="1900" b="1" u="sng" dirty="0">
                <a:solidFill>
                  <a:srgbClr val="FF3399"/>
                </a:solidFill>
                <a:cs typeface="Arial" charset="0"/>
              </a:rPr>
              <a:t>denticulate ligament</a:t>
            </a:r>
            <a:r>
              <a:rPr lang="en-US" sz="1900" u="sng" dirty="0">
                <a:solidFill>
                  <a:srgbClr val="FF3399"/>
                </a:solidFill>
                <a:cs typeface="Arial" charset="0"/>
              </a:rPr>
              <a:t>. </a:t>
            </a:r>
          </a:p>
          <a:p>
            <a:pPr algn="l" rtl="0" eaLnBrk="1" hangingPunct="1">
              <a:buFont typeface="Arial" charset="0"/>
              <a:buNone/>
              <a:defRPr/>
            </a:pPr>
            <a:endParaRPr lang="en-US" sz="1800" dirty="0">
              <a:cs typeface="Arial" charset="0"/>
            </a:endParaRPr>
          </a:p>
        </p:txBody>
      </p:sp>
      <p:pic>
        <p:nvPicPr>
          <p:cNvPr id="11268" name="Picture 3" descr="F71683-046-f009">
            <a:extLst>
              <a:ext uri="{FF2B5EF4-FFF2-40B4-BE49-F238E27FC236}">
                <a16:creationId xmlns:a16="http://schemas.microsoft.com/office/drawing/2014/main" id="{5EBE0887-01FE-4118-A8A1-F1CB266C72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143000"/>
            <a:ext cx="4464050" cy="500062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A1A5B7-84BB-4444-BD01-502B499E53EF}"/>
              </a:ext>
            </a:extLst>
          </p:cNvPr>
          <p:cNvSpPr/>
          <p:nvPr/>
        </p:nvSpPr>
        <p:spPr>
          <a:xfrm>
            <a:off x="7885113" y="3500438"/>
            <a:ext cx="790575" cy="5762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8E4FB0-14A5-4F23-BB17-3A5FA90C0FE7}"/>
              </a:ext>
            </a:extLst>
          </p:cNvPr>
          <p:cNvSpPr/>
          <p:nvPr/>
        </p:nvSpPr>
        <p:spPr>
          <a:xfrm>
            <a:off x="7956550" y="4857750"/>
            <a:ext cx="687388" cy="285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1CA9F1-BD18-4D6F-BC4C-C36B9D1E8B00}"/>
              </a:ext>
            </a:extLst>
          </p:cNvPr>
          <p:cNvSpPr/>
          <p:nvPr/>
        </p:nvSpPr>
        <p:spPr>
          <a:xfrm>
            <a:off x="8358188" y="5357813"/>
            <a:ext cx="534987" cy="428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75099D-3FF9-4749-8D88-1DFB18979A40}"/>
              </a:ext>
            </a:extLst>
          </p:cNvPr>
          <p:cNvSpPr/>
          <p:nvPr/>
        </p:nvSpPr>
        <p:spPr>
          <a:xfrm>
            <a:off x="7215188" y="1214438"/>
            <a:ext cx="500062" cy="3571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Bevel 10">
            <a:extLst>
              <a:ext uri="{FF2B5EF4-FFF2-40B4-BE49-F238E27FC236}">
                <a16:creationId xmlns:a16="http://schemas.microsoft.com/office/drawing/2014/main" id="{1AE88AAA-C328-4614-B6BE-21AB4A3EF528}"/>
              </a:ext>
            </a:extLst>
          </p:cNvPr>
          <p:cNvSpPr/>
          <p:nvPr/>
        </p:nvSpPr>
        <p:spPr>
          <a:xfrm>
            <a:off x="7929563" y="3929063"/>
            <a:ext cx="714375" cy="14287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276" name="Picture 12" descr="صورة ذات صلة">
            <a:hlinkClick r:id="rId3"/>
            <a:extLst>
              <a:ext uri="{FF2B5EF4-FFF2-40B4-BE49-F238E27FC236}">
                <a16:creationId xmlns:a16="http://schemas.microsoft.com/office/drawing/2014/main" id="{E8FD074C-8FF9-45DC-9707-D12579C72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5538"/>
            <a:ext cx="4464050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 descr="نتيجة بحث الصور عن ‪pia mater and denticulate ligament.‬‏">
            <a:hlinkClick r:id="rId5"/>
            <a:extLst>
              <a:ext uri="{FF2B5EF4-FFF2-40B4-BE49-F238E27FC236}">
                <a16:creationId xmlns:a16="http://schemas.microsoft.com/office/drawing/2014/main" id="{E80253C5-77EA-4A49-8853-C738008C2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071563"/>
            <a:ext cx="4500563" cy="5000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C968509C-C560-4AFC-9756-08A550CAD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563" y="214313"/>
            <a:ext cx="4286250" cy="90805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l" rtl="0" eaLnBrk="1" hangingPunct="1">
              <a:defRPr/>
            </a:pP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   </a:t>
            </a:r>
            <a:r>
              <a:rPr lang="en-US" sz="4000" dirty="0">
                <a:cs typeface="Times New Roman" pitchFamily="18" charset="0"/>
              </a:rPr>
              <a:t>Spinal </a:t>
            </a:r>
            <a:r>
              <a:rPr lang="en-US" sz="4000" dirty="0" err="1">
                <a:cs typeface="Times New Roman" pitchFamily="18" charset="0"/>
              </a:rPr>
              <a:t>meninges</a:t>
            </a:r>
            <a:r>
              <a:rPr lang="en-US" sz="4000" dirty="0">
                <a:cs typeface="Times New Roman" pitchFamily="18" charset="0"/>
              </a:rPr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803C8-17CD-421C-B3FC-85BEC892D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5750" y="285750"/>
            <a:ext cx="3929063" cy="4786313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1">
            <a:noAutofit/>
          </a:bodyPr>
          <a:lstStyle/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FF0000"/>
                </a:solidFill>
              </a:rPr>
              <a:t>The spinal cord </a:t>
            </a:r>
            <a:r>
              <a:rPr lang="en-US" sz="2400" dirty="0"/>
              <a:t>terminates at level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L1-L2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dirty="0"/>
              <a:t>while </a:t>
            </a: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FF0000"/>
                </a:solidFill>
              </a:rPr>
              <a:t>The </a:t>
            </a:r>
            <a:r>
              <a:rPr lang="en-US" sz="2400" b="1" dirty="0" err="1">
                <a:solidFill>
                  <a:srgbClr val="FF0000"/>
                </a:solidFill>
              </a:rPr>
              <a:t>dura</a:t>
            </a:r>
            <a:r>
              <a:rPr lang="en-US" sz="2400" b="1" dirty="0">
                <a:solidFill>
                  <a:srgbClr val="FF0000"/>
                </a:solidFill>
              </a:rPr>
              <a:t> and </a:t>
            </a:r>
            <a:r>
              <a:rPr lang="en-US" sz="2400" b="1" dirty="0" err="1">
                <a:solidFill>
                  <a:srgbClr val="FF0000"/>
                </a:solidFill>
              </a:rPr>
              <a:t>arachnoid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and, </a:t>
            </a:r>
            <a:r>
              <a:rPr lang="en-US" sz="2400" b="1" dirty="0">
                <a:solidFill>
                  <a:srgbClr val="FF0000"/>
                </a:solidFill>
              </a:rPr>
              <a:t>subarachnoid space, </a:t>
            </a:r>
            <a:r>
              <a:rPr lang="en-US" sz="2400" dirty="0"/>
              <a:t>continue caudally to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S2.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FF0000"/>
                </a:solidFill>
              </a:rPr>
              <a:t>The </a:t>
            </a:r>
            <a:r>
              <a:rPr lang="en-US" sz="2400" b="1" dirty="0" err="1">
                <a:solidFill>
                  <a:srgbClr val="FF0000"/>
                </a:solidFill>
              </a:rPr>
              <a:t>pia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extends downwards forming the </a:t>
            </a:r>
            <a:r>
              <a:rPr lang="en-US" sz="2400" b="1" dirty="0" err="1">
                <a:solidFill>
                  <a:srgbClr val="00B050"/>
                </a:solidFill>
              </a:rPr>
              <a:t>filum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terminale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which pierces </a:t>
            </a:r>
            <a:r>
              <a:rPr lang="en-US" sz="2400" b="1" dirty="0"/>
              <a:t>the </a:t>
            </a:r>
            <a:r>
              <a:rPr lang="en-US" sz="2400" b="1" dirty="0" err="1"/>
              <a:t>arachnoid</a:t>
            </a:r>
            <a:r>
              <a:rPr lang="en-US" sz="2400" b="1" dirty="0"/>
              <a:t> </a:t>
            </a:r>
            <a:r>
              <a:rPr lang="en-US" sz="2400" dirty="0"/>
              <a:t>and </a:t>
            </a:r>
            <a:r>
              <a:rPr lang="en-US" sz="2400" b="1" dirty="0" err="1"/>
              <a:t>dural</a:t>
            </a:r>
            <a:r>
              <a:rPr lang="en-US" sz="2400" b="1" dirty="0"/>
              <a:t> sacs </a:t>
            </a:r>
            <a:r>
              <a:rPr lang="en-US" sz="2400" dirty="0"/>
              <a:t>and passes through the </a:t>
            </a:r>
            <a:r>
              <a:rPr lang="en-US" sz="2400" u="sng" dirty="0"/>
              <a:t>sacral hiatus</a:t>
            </a:r>
            <a:r>
              <a:rPr lang="en-US" sz="2400" dirty="0"/>
              <a:t> to be attached </a:t>
            </a:r>
            <a:r>
              <a:rPr lang="en-US" sz="2400" b="1" dirty="0"/>
              <a:t>to the back </a:t>
            </a:r>
            <a:r>
              <a:rPr lang="en-US" sz="2400" dirty="0"/>
              <a:t>of the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coccyx.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000" dirty="0"/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000" dirty="0"/>
              <a:t> 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000" dirty="0"/>
          </a:p>
        </p:txBody>
      </p:sp>
      <p:pic>
        <p:nvPicPr>
          <p:cNvPr id="5" name="Content Placeholder 4" descr="Fig2-3">
            <a:extLst>
              <a:ext uri="{FF2B5EF4-FFF2-40B4-BE49-F238E27FC236}">
                <a16:creationId xmlns:a16="http://schemas.microsoft.com/office/drawing/2014/main" id="{0AAC27BC-DF16-4ED5-98C3-112F91BBA1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7688" y="1357313"/>
            <a:ext cx="4786312" cy="4389437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B7DC822F-3B3A-4F4A-8DD8-FC9585FE415C}"/>
              </a:ext>
            </a:extLst>
          </p:cNvPr>
          <p:cNvSpPr/>
          <p:nvPr/>
        </p:nvSpPr>
        <p:spPr>
          <a:xfrm>
            <a:off x="5643563" y="2357438"/>
            <a:ext cx="928687" cy="285750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8ACC6980-0F98-447B-9996-0DBF986986AC}"/>
              </a:ext>
            </a:extLst>
          </p:cNvPr>
          <p:cNvSpPr/>
          <p:nvPr/>
        </p:nvSpPr>
        <p:spPr>
          <a:xfrm>
            <a:off x="4357688" y="3500438"/>
            <a:ext cx="1714500" cy="428625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E5F4BABF-91DB-4252-96DD-9E77A0607F50}"/>
              </a:ext>
            </a:extLst>
          </p:cNvPr>
          <p:cNvSpPr/>
          <p:nvPr/>
        </p:nvSpPr>
        <p:spPr>
          <a:xfrm>
            <a:off x="5072063" y="4929188"/>
            <a:ext cx="1214437" cy="285750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B89638F1-2C9D-4DE3-A7F0-36805528257C}"/>
              </a:ext>
            </a:extLst>
          </p:cNvPr>
          <p:cNvSpPr/>
          <p:nvPr/>
        </p:nvSpPr>
        <p:spPr>
          <a:xfrm>
            <a:off x="8215313" y="3786188"/>
            <a:ext cx="357187" cy="357187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4346" name="Picture 10" descr="Cauda-equina">
            <a:extLst>
              <a:ext uri="{FF2B5EF4-FFF2-40B4-BE49-F238E27FC236}">
                <a16:creationId xmlns:a16="http://schemas.microsoft.com/office/drawing/2014/main" id="{30B220FC-34CA-4A9C-B416-8CDC21558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3" y="1333500"/>
            <a:ext cx="4784725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eft Arrow 11">
            <a:extLst>
              <a:ext uri="{FF2B5EF4-FFF2-40B4-BE49-F238E27FC236}">
                <a16:creationId xmlns:a16="http://schemas.microsoft.com/office/drawing/2014/main" id="{EA37B5C8-5159-4062-86CF-142CC1ABE252}"/>
              </a:ext>
            </a:extLst>
          </p:cNvPr>
          <p:cNvSpPr/>
          <p:nvPr/>
        </p:nvSpPr>
        <p:spPr>
          <a:xfrm>
            <a:off x="6715125" y="2551113"/>
            <a:ext cx="717550" cy="92075"/>
          </a:xfrm>
          <a:prstGeom prst="leftArrow">
            <a:avLst/>
          </a:prstGeom>
          <a:ln>
            <a:solidFill>
              <a:srgbClr val="5824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6CAE7525-E9FA-41A7-B408-E8EBB1356A3E}"/>
              </a:ext>
            </a:extLst>
          </p:cNvPr>
          <p:cNvSpPr/>
          <p:nvPr/>
        </p:nvSpPr>
        <p:spPr>
          <a:xfrm flipV="1">
            <a:off x="6799263" y="4792663"/>
            <a:ext cx="857250" cy="523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ADFD06-B272-44A7-9361-5A720CC3F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813" y="4643438"/>
            <a:ext cx="357187" cy="246062"/>
          </a:xfrm>
          <a:prstGeom prst="rect">
            <a:avLst/>
          </a:prstGeom>
          <a:noFill/>
          <a:ln w="9525">
            <a:solidFill>
              <a:srgbClr val="5824E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/>
              <a:t>S2</a:t>
            </a:r>
          </a:p>
        </p:txBody>
      </p:sp>
      <p:pic>
        <p:nvPicPr>
          <p:cNvPr id="12301" name="Picture 22" descr="صورة ذات صلة">
            <a:hlinkClick r:id="rId4"/>
            <a:extLst>
              <a:ext uri="{FF2B5EF4-FFF2-40B4-BE49-F238E27FC236}">
                <a16:creationId xmlns:a16="http://schemas.microsoft.com/office/drawing/2014/main" id="{0BAD5FCD-7F38-457B-96CD-40E16D58F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4572000"/>
            <a:ext cx="2071688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13" grpId="0" animBg="1" autoUpdateAnimBg="0"/>
      <p:bldP spid="14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484EF-1086-48E7-80AB-03EA069F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38"/>
          </a:xfrm>
          <a:solidFill>
            <a:srgbClr val="FFFF00"/>
          </a:solidFill>
        </p:spPr>
        <p:txBody>
          <a:bodyPr rtlCol="1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VENTRICULAR SYSTEM </a:t>
            </a:r>
          </a:p>
        </p:txBody>
      </p:sp>
      <p:sp>
        <p:nvSpPr>
          <p:cNvPr id="14339" name="Text Placeholder 4">
            <a:extLst>
              <a:ext uri="{FF2B5EF4-FFF2-40B4-BE49-F238E27FC236}">
                <a16:creationId xmlns:a16="http://schemas.microsoft.com/office/drawing/2014/main" id="{DEEFF206-51DA-4F2B-AC57-F90C99BAB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313" y="1268413"/>
            <a:ext cx="4643437" cy="5589587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FF00FF"/>
                </a:solidFill>
                <a:cs typeface="Arial" charset="0"/>
              </a:rPr>
              <a:t>Interconnecting channels </a:t>
            </a:r>
            <a:r>
              <a:rPr lang="en-US" sz="2400" dirty="0">
                <a:cs typeface="Arial" charset="0"/>
              </a:rPr>
              <a:t>within the CNS.</a:t>
            </a:r>
          </a:p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sz="2400" u="sng" dirty="0">
                <a:cs typeface="Arial" charset="0"/>
              </a:rPr>
              <a:t>In the spinal cord; </a:t>
            </a:r>
            <a:r>
              <a:rPr lang="en-US" sz="2400" dirty="0">
                <a:cs typeface="Arial" charset="0"/>
              </a:rPr>
              <a:t>represented by the </a:t>
            </a:r>
            <a:r>
              <a:rPr lang="en-US" sz="2400" b="1" dirty="0">
                <a:solidFill>
                  <a:srgbClr val="FF00FF"/>
                </a:solidFill>
                <a:cs typeface="Arial" charset="0"/>
              </a:rPr>
              <a:t>central canal.</a:t>
            </a:r>
          </a:p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sz="2400" u="sng" dirty="0">
                <a:cs typeface="Arial" charset="0"/>
              </a:rPr>
              <a:t>Within the brain; </a:t>
            </a:r>
            <a:r>
              <a:rPr lang="en-US" sz="2400" dirty="0">
                <a:cs typeface="Arial" charset="0"/>
              </a:rPr>
              <a:t>a system of </a:t>
            </a:r>
            <a:r>
              <a:rPr lang="en-US" sz="2400" b="1" dirty="0">
                <a:solidFill>
                  <a:srgbClr val="FF00FF"/>
                </a:solidFill>
                <a:cs typeface="Arial" charset="0"/>
              </a:rPr>
              <a:t>ventricles </a:t>
            </a:r>
            <a:r>
              <a:rPr lang="en-US" sz="2400" dirty="0">
                <a:cs typeface="Arial" charset="0"/>
              </a:rPr>
              <a:t>is found.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400" dirty="0">
                <a:cs typeface="Arial" charset="0"/>
              </a:rPr>
              <a:t>The </a:t>
            </a:r>
            <a:r>
              <a:rPr lang="en-US" sz="2400" b="1" dirty="0">
                <a:cs typeface="Arial" charset="0"/>
              </a:rPr>
              <a:t>central canal </a:t>
            </a:r>
            <a:r>
              <a:rPr lang="en-US" sz="2400" dirty="0">
                <a:cs typeface="Arial" charset="0"/>
              </a:rPr>
              <a:t>of the spinal cord is </a:t>
            </a:r>
            <a:r>
              <a:rPr lang="en-US" sz="2400" b="1" dirty="0">
                <a:cs typeface="Arial" charset="0"/>
              </a:rPr>
              <a:t>continuous upwards </a:t>
            </a:r>
            <a:r>
              <a:rPr lang="en-US" sz="2400" dirty="0">
                <a:cs typeface="Arial" charset="0"/>
              </a:rPr>
              <a:t>to the </a:t>
            </a:r>
            <a:r>
              <a:rPr lang="en-US" sz="2400" b="1" dirty="0">
                <a:solidFill>
                  <a:srgbClr val="5824EA"/>
                </a:solidFill>
                <a:cs typeface="Arial" charset="0"/>
              </a:rPr>
              <a:t>forth ventricle.</a:t>
            </a:r>
            <a:r>
              <a:rPr lang="en-US" sz="2400" dirty="0">
                <a:solidFill>
                  <a:srgbClr val="5824EA"/>
                </a:solidFill>
                <a:cs typeface="Arial" charset="0"/>
              </a:rPr>
              <a:t> 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400" dirty="0">
                <a:cs typeface="Arial" charset="0"/>
              </a:rPr>
              <a:t>On each side of the </a:t>
            </a:r>
            <a:r>
              <a:rPr lang="en-US" sz="2400" b="1" dirty="0">
                <a:solidFill>
                  <a:srgbClr val="5824EA"/>
                </a:solidFill>
                <a:cs typeface="Arial" charset="0"/>
              </a:rPr>
              <a:t>forth ventricle </a:t>
            </a:r>
            <a:r>
              <a:rPr lang="en-US" sz="2400" dirty="0">
                <a:cs typeface="Arial" charset="0"/>
              </a:rPr>
              <a:t>laterally, </a:t>
            </a:r>
            <a:r>
              <a:rPr lang="en-US" sz="2400" b="1" dirty="0">
                <a:solidFill>
                  <a:srgbClr val="5824EA"/>
                </a:solidFill>
                <a:cs typeface="Arial" charset="0"/>
              </a:rPr>
              <a:t>lateral recess </a:t>
            </a:r>
            <a:r>
              <a:rPr lang="en-US" sz="2400" dirty="0">
                <a:cs typeface="Arial" charset="0"/>
              </a:rPr>
              <a:t>extend to open into </a:t>
            </a:r>
            <a:r>
              <a:rPr lang="en-US" sz="2400" u="sng" dirty="0">
                <a:cs typeface="Arial" charset="0"/>
              </a:rPr>
              <a:t>lateral aperture </a:t>
            </a:r>
            <a:r>
              <a:rPr lang="en-US" sz="2400" dirty="0">
                <a:cs typeface="Arial" charset="0"/>
              </a:rPr>
              <a:t>(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foramen of 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Luscka</a:t>
            </a:r>
            <a:r>
              <a:rPr lang="en-US" sz="2400" dirty="0">
                <a:cs typeface="Arial" charset="0"/>
              </a:rPr>
              <a:t>), </a:t>
            </a:r>
            <a:r>
              <a:rPr lang="en-US" sz="2400" u="sng" dirty="0">
                <a:cs typeface="Arial" charset="0"/>
              </a:rPr>
              <a:t>central defect </a:t>
            </a:r>
            <a:r>
              <a:rPr lang="en-US" sz="2400" dirty="0">
                <a:cs typeface="Arial" charset="0"/>
              </a:rPr>
              <a:t>in its roof (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foramen of 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Magendie</a:t>
            </a:r>
            <a:r>
              <a:rPr lang="en-US" sz="2400" dirty="0">
                <a:cs typeface="Arial" charset="0"/>
              </a:rPr>
              <a:t>)</a:t>
            </a:r>
          </a:p>
          <a:p>
            <a:pPr algn="l" rtl="0">
              <a:buFont typeface="Wingdings" pitchFamily="2" charset="2"/>
              <a:buChar char="q"/>
              <a:defRPr/>
            </a:pPr>
            <a:endParaRPr lang="en-US" sz="2400" dirty="0">
              <a:solidFill>
                <a:srgbClr val="00B0F0"/>
              </a:solidFill>
              <a:cs typeface="Arial" charset="0"/>
            </a:endParaRPr>
          </a:p>
          <a:p>
            <a:pPr algn="l" rtl="0" eaLnBrk="1" hangingPunct="1">
              <a:buFont typeface="Arial" charset="0"/>
              <a:buNone/>
              <a:defRPr/>
            </a:pPr>
            <a:endParaRPr lang="en-US" sz="2400" dirty="0">
              <a:cs typeface="Arial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2400" dirty="0">
              <a:cs typeface="Arial" charset="0"/>
            </a:endParaRPr>
          </a:p>
        </p:txBody>
      </p:sp>
      <p:pic>
        <p:nvPicPr>
          <p:cNvPr id="13316" name="Content Placeholder 7" descr="brain-ventricles_GA-image736.gif">
            <a:extLst>
              <a:ext uri="{FF2B5EF4-FFF2-40B4-BE49-F238E27FC236}">
                <a16:creationId xmlns:a16="http://schemas.microsoft.com/office/drawing/2014/main" id="{38CFEDCD-F008-44F6-A673-C7F043937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13" y="2000250"/>
            <a:ext cx="3571875" cy="3500438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F133AE3C-5B21-4018-B8BE-E085CC79BE5D}"/>
              </a:ext>
            </a:extLst>
          </p:cNvPr>
          <p:cNvSpPr/>
          <p:nvPr/>
        </p:nvSpPr>
        <p:spPr>
          <a:xfrm>
            <a:off x="5786438" y="4714875"/>
            <a:ext cx="500062" cy="7143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8D43BA00-D6E8-4E14-AF8D-6FE1070943B9}"/>
              </a:ext>
            </a:extLst>
          </p:cNvPr>
          <p:cNvSpPr/>
          <p:nvPr/>
        </p:nvSpPr>
        <p:spPr>
          <a:xfrm>
            <a:off x="6929438" y="5072063"/>
            <a:ext cx="642937" cy="71437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322" name="Picture 10" descr="نتيجة بحث الصور عن ‪lateral recess of 4th ventricle‬‏">
            <a:hlinkClick r:id="rId3"/>
            <a:extLst>
              <a:ext uri="{FF2B5EF4-FFF2-40B4-BE49-F238E27FC236}">
                <a16:creationId xmlns:a16="http://schemas.microsoft.com/office/drawing/2014/main" id="{D33422FC-22B0-4EC0-A9AC-D42F5F886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000250"/>
            <a:ext cx="3929063" cy="35004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819C3-E762-4412-877D-3AD504E83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18488" cy="1071563"/>
          </a:xfrm>
          <a:solidFill>
            <a:srgbClr val="FFFF00"/>
          </a:solidFill>
        </p:spPr>
        <p:txBody>
          <a:bodyPr rtlCol="1">
            <a:noAutofit/>
          </a:bodyPr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VENTRICULAR SYSTEM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Text Placeholder 3">
            <a:extLst>
              <a:ext uri="{FF2B5EF4-FFF2-40B4-BE49-F238E27FC236}">
                <a16:creationId xmlns:a16="http://schemas.microsoft.com/office/drawing/2014/main" id="{CDB5C2BC-E2B3-49CB-99BD-0D49E2392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313" y="1143000"/>
            <a:ext cx="3500437" cy="5286375"/>
          </a:xfrm>
          <a:solidFill>
            <a:schemeClr val="bg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 eaLnBrk="1" hangingPunct="1">
              <a:buFont typeface="Wingdings" panose="05000000000000000000" pitchFamily="2" charset="2"/>
              <a:buChar char="q"/>
            </a:pPr>
            <a:r>
              <a:rPr lang="en-US" altLang="en-US" sz="2800">
                <a:cs typeface="Arial" panose="020B0604020202020204" pitchFamily="34" charset="0"/>
              </a:rPr>
              <a:t>The </a:t>
            </a:r>
            <a:r>
              <a:rPr lang="en-US" altLang="en-US" sz="2800" b="1">
                <a:solidFill>
                  <a:srgbClr val="00B050"/>
                </a:solidFill>
                <a:cs typeface="Arial" panose="020B0604020202020204" pitchFamily="34" charset="0"/>
              </a:rPr>
              <a:t>forth ventricle </a:t>
            </a:r>
            <a:r>
              <a:rPr lang="en-US" altLang="en-US" sz="2800">
                <a:cs typeface="Arial" panose="020B0604020202020204" pitchFamily="34" charset="0"/>
              </a:rPr>
              <a:t>is continuous  up with the </a:t>
            </a:r>
            <a:r>
              <a:rPr lang="en-US" altLang="en-US" sz="2800" b="1">
                <a:solidFill>
                  <a:srgbClr val="00B0F0"/>
                </a:solidFill>
                <a:cs typeface="Arial" panose="020B0604020202020204" pitchFamily="34" charset="0"/>
              </a:rPr>
              <a:t>cerebral aqueduct, </a:t>
            </a:r>
            <a:r>
              <a:rPr lang="en-US" altLang="en-US" sz="2800">
                <a:cs typeface="Arial" panose="020B0604020202020204" pitchFamily="34" charset="0"/>
              </a:rPr>
              <a:t>that opens in the </a:t>
            </a:r>
            <a:r>
              <a:rPr lang="en-US" altLang="en-US" sz="2800" b="1">
                <a:solidFill>
                  <a:srgbClr val="00B050"/>
                </a:solidFill>
                <a:cs typeface="Arial" panose="020B0604020202020204" pitchFamily="34" charset="0"/>
              </a:rPr>
              <a:t>third ventricle</a:t>
            </a:r>
            <a:r>
              <a:rPr lang="en-US" altLang="en-US" sz="2800">
                <a:solidFill>
                  <a:srgbClr val="00B050"/>
                </a:solidFill>
                <a:cs typeface="Arial" panose="020B0604020202020204" pitchFamily="34" charset="0"/>
              </a:rPr>
              <a:t>.</a:t>
            </a:r>
          </a:p>
          <a:p>
            <a:pPr algn="l" rtl="0" eaLnBrk="1" hangingPunct="1">
              <a:buFont typeface="Wingdings" panose="05000000000000000000" pitchFamily="2" charset="2"/>
              <a:buChar char="q"/>
            </a:pPr>
            <a:r>
              <a:rPr lang="en-US" altLang="en-US" sz="2800">
                <a:cs typeface="Arial" panose="020B0604020202020204" pitchFamily="34" charset="0"/>
              </a:rPr>
              <a:t>The </a:t>
            </a:r>
            <a:r>
              <a:rPr lang="en-US" altLang="en-US" sz="2800" b="1">
                <a:solidFill>
                  <a:srgbClr val="00B050"/>
                </a:solidFill>
                <a:cs typeface="Arial" panose="020B0604020202020204" pitchFamily="34" charset="0"/>
              </a:rPr>
              <a:t>third ventricle </a:t>
            </a:r>
            <a:r>
              <a:rPr lang="en-US" altLang="en-US" sz="2800">
                <a:cs typeface="Arial" panose="020B0604020202020204" pitchFamily="34" charset="0"/>
              </a:rPr>
              <a:t>is continuous with the</a:t>
            </a:r>
            <a:r>
              <a:rPr lang="en-US" altLang="en-US" sz="280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rgbClr val="00B050"/>
                </a:solidFill>
                <a:cs typeface="Arial" panose="020B0604020202020204" pitchFamily="34" charset="0"/>
              </a:rPr>
              <a:t>lateral ventricle </a:t>
            </a:r>
            <a:r>
              <a:rPr lang="en-US" altLang="en-US" sz="2800">
                <a:cs typeface="Arial" panose="020B0604020202020204" pitchFamily="34" charset="0"/>
              </a:rPr>
              <a:t>through the</a:t>
            </a:r>
            <a:r>
              <a:rPr lang="en-US" altLang="en-US" sz="2800" b="1">
                <a:solidFill>
                  <a:srgbClr val="FF3399"/>
                </a:solidFill>
                <a:cs typeface="Arial" panose="020B0604020202020204" pitchFamily="34" charset="0"/>
              </a:rPr>
              <a:t> interventricular foramen (</a:t>
            </a:r>
            <a:r>
              <a:rPr lang="en-US" altLang="en-US" sz="2800" b="1">
                <a:solidFill>
                  <a:srgbClr val="5824EA"/>
                </a:solidFill>
                <a:cs typeface="Arial" panose="020B0604020202020204" pitchFamily="34" charset="0"/>
              </a:rPr>
              <a:t>foramen of Monro</a:t>
            </a:r>
            <a:r>
              <a:rPr lang="en-US" altLang="en-US" sz="2800" b="1">
                <a:solidFill>
                  <a:srgbClr val="FF3399"/>
                </a:solidFill>
                <a:cs typeface="Arial" panose="020B0604020202020204" pitchFamily="34" charset="0"/>
              </a:rPr>
              <a:t>).</a:t>
            </a:r>
          </a:p>
          <a:p>
            <a:pPr algn="l" rtl="0" eaLnBrk="1" hangingPunct="1">
              <a:buFont typeface="Wingdings" panose="05000000000000000000" pitchFamily="2" charset="2"/>
              <a:buChar char="q"/>
            </a:pPr>
            <a:endParaRPr lang="en-US" altLang="en-US" sz="2400">
              <a:cs typeface="Arial" panose="020B0604020202020204" pitchFamily="34" charset="0"/>
            </a:endParaRPr>
          </a:p>
          <a:p>
            <a:pPr algn="l" rtl="0" eaLnBrk="1" hangingPunct="1">
              <a:buFont typeface="Wingdings" panose="05000000000000000000" pitchFamily="2" charset="2"/>
              <a:buChar char="q"/>
            </a:pPr>
            <a:endParaRPr lang="en-US" altLang="en-US" sz="2400" b="1">
              <a:solidFill>
                <a:srgbClr val="FF3399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000" b="1">
                <a:solidFill>
                  <a:srgbClr val="FF3399"/>
                </a:solidFill>
                <a:cs typeface="Arial" panose="020B0604020202020204" pitchFamily="34" charset="0"/>
              </a:rPr>
              <a:t> </a:t>
            </a:r>
            <a:endParaRPr lang="en-US" altLang="en-US" sz="2000">
              <a:cs typeface="Arial" panose="020B0604020202020204" pitchFamily="34" charset="0"/>
            </a:endParaRPr>
          </a:p>
        </p:txBody>
      </p:sp>
      <p:pic>
        <p:nvPicPr>
          <p:cNvPr id="14340" name="Picture 10" descr="http://www.carelife.com/cancer/disease/brain/btfc/graphbig/ventricl.gif">
            <a:hlinkClick r:id="rId2"/>
            <a:extLst>
              <a:ext uri="{FF2B5EF4-FFF2-40B4-BE49-F238E27FC236}">
                <a16:creationId xmlns:a16="http://schemas.microsoft.com/office/drawing/2014/main" id="{1CF851AB-FD69-4C89-A87C-5A2F86B4F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1571625"/>
            <a:ext cx="5000625" cy="2786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28B856B-2BE7-45F0-892D-3C760715A3CB}"/>
              </a:ext>
            </a:extLst>
          </p:cNvPr>
          <p:cNvCxnSpPr/>
          <p:nvPr/>
        </p:nvCxnSpPr>
        <p:spPr>
          <a:xfrm rot="10800000" flipV="1">
            <a:off x="6786563" y="2286000"/>
            <a:ext cx="571500" cy="21431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0A967BE-0474-4FB0-8C73-BF0B6DC92D6B}"/>
              </a:ext>
            </a:extLst>
          </p:cNvPr>
          <p:cNvSpPr/>
          <p:nvPr/>
        </p:nvSpPr>
        <p:spPr>
          <a:xfrm>
            <a:off x="4429125" y="2786063"/>
            <a:ext cx="1000125" cy="5000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04EDBAF-3FC9-481C-943C-56337C06E002}"/>
              </a:ext>
            </a:extLst>
          </p:cNvPr>
          <p:cNvCxnSpPr>
            <a:stCxn id="9" idx="3"/>
          </p:cNvCxnSpPr>
          <p:nvPr/>
        </p:nvCxnSpPr>
        <p:spPr>
          <a:xfrm flipV="1">
            <a:off x="5429250" y="2786063"/>
            <a:ext cx="285750" cy="24923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F8C3FD8-4044-4D04-AADC-03285248476D}"/>
              </a:ext>
            </a:extLst>
          </p:cNvPr>
          <p:cNvSpPr/>
          <p:nvPr/>
        </p:nvSpPr>
        <p:spPr>
          <a:xfrm>
            <a:off x="7572375" y="3857625"/>
            <a:ext cx="857250" cy="4286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69097C0-472B-4DD4-8B1C-B4377C57A131}"/>
              </a:ext>
            </a:extLst>
          </p:cNvPr>
          <p:cNvCxnSpPr/>
          <p:nvPr/>
        </p:nvCxnSpPr>
        <p:spPr>
          <a:xfrm rot="10800000">
            <a:off x="7286625" y="3714750"/>
            <a:ext cx="285750" cy="21431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6C82C-53A9-4B58-8F92-306145C04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1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CEREBROSPINAL FLUID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FBAF4B-E766-4B15-9B6C-088ECFC95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313" y="1214438"/>
            <a:ext cx="4000500" cy="4786312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1">
            <a:normAutofit fontScale="92500"/>
          </a:bodyPr>
          <a:lstStyle/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800" b="1" u="sng" dirty="0"/>
              <a:t>Present in </a:t>
            </a:r>
            <a:r>
              <a:rPr lang="en-US" sz="2800" dirty="0"/>
              <a:t>the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ventricular system</a:t>
            </a:r>
            <a:r>
              <a:rPr lang="en-US" sz="2800" dirty="0"/>
              <a:t>, together with the cranial and spinal </a:t>
            </a:r>
            <a:r>
              <a:rPr lang="en-US" sz="2800" b="1" dirty="0">
                <a:solidFill>
                  <a:srgbClr val="FF0000"/>
                </a:solidFill>
              </a:rPr>
              <a:t>subarachnoid spaces</a:t>
            </a:r>
            <a:r>
              <a:rPr lang="en-US" sz="2800" dirty="0"/>
              <a:t>.</a:t>
            </a: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800" dirty="0"/>
              <a:t>It is </a:t>
            </a:r>
            <a:r>
              <a:rPr lang="en-US" sz="2800" b="1" dirty="0" err="1">
                <a:solidFill>
                  <a:srgbClr val="FF0000"/>
                </a:solidFill>
              </a:rPr>
              <a:t>colourless</a:t>
            </a:r>
            <a:r>
              <a:rPr lang="en-US" sz="2800" b="1" dirty="0"/>
              <a:t>  </a:t>
            </a:r>
            <a:r>
              <a:rPr lang="en-US" sz="2800" b="1" dirty="0">
                <a:solidFill>
                  <a:srgbClr val="FF0000"/>
                </a:solidFill>
              </a:rPr>
              <a:t>clear fluid </a:t>
            </a:r>
            <a:r>
              <a:rPr lang="en-US" sz="2800" dirty="0"/>
              <a:t>containing </a:t>
            </a:r>
            <a:r>
              <a:rPr lang="en-US" sz="2800" u="sng" dirty="0"/>
              <a:t>little protein </a:t>
            </a:r>
            <a:r>
              <a:rPr lang="en-US" sz="2800" dirty="0"/>
              <a:t>and </a:t>
            </a:r>
            <a:r>
              <a:rPr lang="en-US" sz="2800" u="sng" dirty="0"/>
              <a:t>few cells</a:t>
            </a:r>
            <a:r>
              <a:rPr lang="en-US" sz="2800" dirty="0"/>
              <a:t>. </a:t>
            </a: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800" dirty="0"/>
              <a:t>It is about </a:t>
            </a:r>
            <a:r>
              <a:rPr lang="en-US" sz="2800" b="1" dirty="0">
                <a:solidFill>
                  <a:srgbClr val="FF0000"/>
                </a:solidFill>
              </a:rPr>
              <a:t>150</a:t>
            </a:r>
            <a:r>
              <a:rPr lang="en-US" sz="2800" dirty="0"/>
              <a:t> ml. </a:t>
            </a: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800" dirty="0"/>
              <a:t>It acts as a </a:t>
            </a:r>
            <a:r>
              <a:rPr lang="en-US" sz="2800" b="1" dirty="0">
                <a:solidFill>
                  <a:srgbClr val="FF0000"/>
                </a:solidFill>
              </a:rPr>
              <a:t>cushion</a:t>
            </a:r>
            <a:r>
              <a:rPr lang="en-US" sz="2800" dirty="0"/>
              <a:t> for the brain from sudden movements of the head.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400" dirty="0"/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2400" dirty="0"/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400" dirty="0"/>
          </a:p>
        </p:txBody>
      </p:sp>
      <p:pic>
        <p:nvPicPr>
          <p:cNvPr id="15364" name="Content Placeholder 8" descr="12723.jpg">
            <a:extLst>
              <a:ext uri="{FF2B5EF4-FFF2-40B4-BE49-F238E27FC236}">
                <a16:creationId xmlns:a16="http://schemas.microsoft.com/office/drawing/2014/main" id="{20AF57A2-674F-4233-B541-9927C8E81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8"/>
          <a:stretch>
            <a:fillRect/>
          </a:stretch>
        </p:blipFill>
        <p:spPr>
          <a:xfrm>
            <a:off x="4429125" y="1355725"/>
            <a:ext cx="4429125" cy="3716338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DF5C7-B8E8-4494-8A8F-1D59643C4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313" y="1285875"/>
            <a:ext cx="4357687" cy="492918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1">
            <a:noAutofit/>
          </a:bodyPr>
          <a:lstStyle/>
          <a:p>
            <a:pPr marL="358775" indent="-358775" algn="l" rtl="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800" dirty="0"/>
              <a:t>It is </a:t>
            </a:r>
            <a:r>
              <a:rPr lang="en-US" sz="2800" b="1" u="sng" dirty="0"/>
              <a:t>produced by </a:t>
            </a:r>
            <a:r>
              <a:rPr lang="en-US" sz="2800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choroid plexus</a:t>
            </a:r>
            <a:r>
              <a:rPr lang="en-US" sz="2800" dirty="0">
                <a:solidFill>
                  <a:srgbClr val="FF0000"/>
                </a:solidFill>
              </a:rPr>
              <a:t>,</a:t>
            </a:r>
            <a:r>
              <a:rPr lang="en-US" sz="2800" dirty="0"/>
              <a:t> which is </a:t>
            </a:r>
            <a:r>
              <a:rPr lang="en-US" sz="2800" b="1" u="sng" dirty="0"/>
              <a:t>located in </a:t>
            </a:r>
            <a:r>
              <a:rPr lang="en-US" sz="2800" dirty="0"/>
              <a:t>the lateral, third &amp; fourth </a:t>
            </a:r>
            <a:r>
              <a:rPr lang="en-US" sz="2800" b="1" u="sng" dirty="0"/>
              <a:t>ventricles.</a:t>
            </a:r>
          </a:p>
          <a:p>
            <a:pPr marL="358775" indent="-358775" algn="l" rtl="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800" dirty="0"/>
              <a:t>From lateral ventricle </a:t>
            </a:r>
            <a:r>
              <a:rPr lang="en-US" sz="2800" b="1" dirty="0"/>
              <a:t>it flows</a:t>
            </a:r>
            <a:r>
              <a:rPr lang="en-US" sz="2800" dirty="0"/>
              <a:t>: through the </a:t>
            </a:r>
            <a:r>
              <a:rPr lang="en-US" sz="2800" b="1" dirty="0">
                <a:solidFill>
                  <a:srgbClr val="5824EA"/>
                </a:solidFill>
              </a:rPr>
              <a:t>interventricular foramen </a:t>
            </a:r>
            <a:r>
              <a:rPr lang="en-US" sz="2800" dirty="0"/>
              <a:t>into the 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  <a:r>
              <a:rPr lang="en-US" sz="2800" b="1" baseline="30000" dirty="0">
                <a:solidFill>
                  <a:srgbClr val="FF0000"/>
                </a:solidFill>
              </a:rPr>
              <a:t>rd</a:t>
            </a:r>
            <a:r>
              <a:rPr lang="en-US" sz="2800" b="1" dirty="0">
                <a:solidFill>
                  <a:srgbClr val="FF0000"/>
                </a:solidFill>
              </a:rPr>
              <a:t> ventricle </a:t>
            </a:r>
            <a:r>
              <a:rPr lang="en-US" sz="2800" dirty="0"/>
              <a:t>and, by way of the </a:t>
            </a:r>
            <a:r>
              <a:rPr lang="en-US" sz="2800" b="1" dirty="0">
                <a:solidFill>
                  <a:srgbClr val="5824EA"/>
                </a:solidFill>
              </a:rPr>
              <a:t>cerebral aqueduct</a:t>
            </a:r>
            <a:r>
              <a:rPr lang="en-US" sz="2800" dirty="0">
                <a:solidFill>
                  <a:srgbClr val="5824EA"/>
                </a:solidFill>
              </a:rPr>
              <a:t>, </a:t>
            </a:r>
            <a:r>
              <a:rPr lang="en-US" sz="2800" dirty="0"/>
              <a:t>into the </a:t>
            </a:r>
            <a:r>
              <a:rPr lang="en-US" sz="2800" b="1" dirty="0">
                <a:solidFill>
                  <a:srgbClr val="FF0000"/>
                </a:solidFill>
              </a:rPr>
              <a:t>4</a:t>
            </a:r>
            <a:r>
              <a:rPr lang="en-US" sz="2800" b="1" baseline="30000" dirty="0">
                <a:solidFill>
                  <a:srgbClr val="FF0000"/>
                </a:solidFill>
              </a:rPr>
              <a:t>th</a:t>
            </a:r>
            <a:r>
              <a:rPr lang="en-US" sz="2800" b="1" dirty="0">
                <a:solidFill>
                  <a:srgbClr val="FF0000"/>
                </a:solidFill>
              </a:rPr>
              <a:t> ventricle</a:t>
            </a:r>
            <a:r>
              <a:rPr lang="en-US" sz="2800" b="1" dirty="0"/>
              <a:t>. </a:t>
            </a:r>
          </a:p>
          <a:p>
            <a:pPr marL="358775" indent="-358775" algn="l" rtl="0" eaLnBrk="1" fontAlgn="auto" hangingPunct="1">
              <a:spcAft>
                <a:spcPts val="0"/>
              </a:spcAft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41D250-E295-47C5-BF4E-103D5AEF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18488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1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CEREBROSPINAL FLUID</a:t>
            </a:r>
          </a:p>
        </p:txBody>
      </p:sp>
      <p:pic>
        <p:nvPicPr>
          <p:cNvPr id="16388" name="Picture 6" descr="نتيجة بحث الصور عن ‪CEREBROSPINAL FLUID‬‏">
            <a:hlinkClick r:id="rId2"/>
            <a:extLst>
              <a:ext uri="{FF2B5EF4-FFF2-40B4-BE49-F238E27FC236}">
                <a16:creationId xmlns:a16="http://schemas.microsoft.com/office/drawing/2014/main" id="{592C6408-2CD5-4DE8-A956-BE8747572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500188"/>
            <a:ext cx="3786187" cy="34718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Placeholder 3">
            <a:extLst>
              <a:ext uri="{FF2B5EF4-FFF2-40B4-BE49-F238E27FC236}">
                <a16:creationId xmlns:a16="http://schemas.microsoft.com/office/drawing/2014/main" id="{0592F78E-1CDA-48E8-8EF3-58BA8E700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400550" cy="463708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sz="3200" b="1" dirty="0">
                <a:cs typeface="Arial" charset="0"/>
              </a:rPr>
              <a:t>It leaves the ventricular </a:t>
            </a:r>
            <a:r>
              <a:rPr lang="en-US" sz="3200" dirty="0">
                <a:cs typeface="Arial" charset="0"/>
              </a:rPr>
              <a:t>system through the</a:t>
            </a:r>
            <a:r>
              <a:rPr lang="en-US" sz="3200" b="1" u="sng" dirty="0">
                <a:cs typeface="Arial" charset="0"/>
              </a:rPr>
              <a:t> three </a:t>
            </a:r>
            <a:r>
              <a:rPr lang="en-US" sz="3200" b="1" dirty="0">
                <a:solidFill>
                  <a:srgbClr val="5824EA"/>
                </a:solidFill>
                <a:cs typeface="Arial" charset="0"/>
              </a:rPr>
              <a:t>apertures of the 4</a:t>
            </a:r>
            <a:r>
              <a:rPr lang="en-US" sz="3200" b="1" baseline="30000" dirty="0">
                <a:solidFill>
                  <a:srgbClr val="5824EA"/>
                </a:solidFill>
                <a:cs typeface="Arial" charset="0"/>
              </a:rPr>
              <a:t>th</a:t>
            </a:r>
            <a:r>
              <a:rPr lang="en-US" sz="3200" b="1" dirty="0">
                <a:solidFill>
                  <a:srgbClr val="5824EA"/>
                </a:solidFill>
                <a:cs typeface="Arial" charset="0"/>
              </a:rPr>
              <a:t> ventricle </a:t>
            </a:r>
            <a:r>
              <a:rPr lang="en-US" sz="3200" b="1" dirty="0">
                <a:cs typeface="Arial" charset="0"/>
              </a:rPr>
              <a:t>(median foramen of </a:t>
            </a:r>
            <a:r>
              <a:rPr lang="en-US" sz="3200" b="1" dirty="0" err="1">
                <a:cs typeface="Arial" charset="0"/>
              </a:rPr>
              <a:t>Magindi</a:t>
            </a:r>
            <a:r>
              <a:rPr lang="en-US" sz="3200" b="1" dirty="0">
                <a:cs typeface="Arial" charset="0"/>
              </a:rPr>
              <a:t> &amp; 2 lateral </a:t>
            </a:r>
            <a:r>
              <a:rPr lang="en-US" sz="3200" b="1" dirty="0" err="1">
                <a:cs typeface="Arial" charset="0"/>
              </a:rPr>
              <a:t>foraminae</a:t>
            </a:r>
            <a:r>
              <a:rPr lang="en-US" sz="3200" b="1" dirty="0">
                <a:cs typeface="Arial" charset="0"/>
              </a:rPr>
              <a:t> of </a:t>
            </a:r>
            <a:r>
              <a:rPr lang="en-US" sz="3200" b="1" dirty="0" err="1">
                <a:cs typeface="Arial" charset="0"/>
              </a:rPr>
              <a:t>Leushka</a:t>
            </a:r>
            <a:r>
              <a:rPr lang="en-US" sz="3200" b="1" dirty="0">
                <a:cs typeface="Arial" charset="0"/>
              </a:rPr>
              <a:t>), </a:t>
            </a:r>
            <a:r>
              <a:rPr lang="en-US" sz="3200" dirty="0">
                <a:cs typeface="Arial" charset="0"/>
              </a:rPr>
              <a:t>to enters the 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subarachnoid space.</a:t>
            </a:r>
          </a:p>
          <a:p>
            <a:pPr algn="l" rtl="0" eaLnBrk="1" hangingPunct="1">
              <a:buFont typeface="Arial" charset="0"/>
              <a:buNone/>
              <a:defRPr/>
            </a:pPr>
            <a:endParaRPr lang="en-US" sz="2400" dirty="0">
              <a:cs typeface="Arial" charset="0"/>
            </a:endParaRPr>
          </a:p>
        </p:txBody>
      </p:sp>
      <p:pic>
        <p:nvPicPr>
          <p:cNvPr id="17411" name="Picture 3" descr="t050009">
            <a:extLst>
              <a:ext uri="{FF2B5EF4-FFF2-40B4-BE49-F238E27FC236}">
                <a16:creationId xmlns:a16="http://schemas.microsoft.com/office/drawing/2014/main" id="{3F03AE32-F712-4A99-A5E1-0F36A18D03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6"/>
          <a:stretch>
            <a:fillRect/>
          </a:stretch>
        </p:blipFill>
        <p:spPr>
          <a:xfrm>
            <a:off x="5364163" y="1143000"/>
            <a:ext cx="2803525" cy="5310188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A4313B2-2BDC-43AF-836B-382176CAB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18488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1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CEREBROSPINAL FLUID</a:t>
            </a: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Placeholder 3">
            <a:extLst>
              <a:ext uri="{FF2B5EF4-FFF2-40B4-BE49-F238E27FC236}">
                <a16:creationId xmlns:a16="http://schemas.microsoft.com/office/drawing/2014/main" id="{EF2ECF03-232B-47A9-B46A-1D012EBC7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214438"/>
            <a:ext cx="3186113" cy="542925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sz="2800" b="1" u="sng" dirty="0">
                <a:cs typeface="Arial" charset="0"/>
              </a:rPr>
              <a:t>reabsorbed finally </a:t>
            </a:r>
            <a:r>
              <a:rPr lang="en-US" sz="2800" dirty="0">
                <a:cs typeface="Arial" charset="0"/>
              </a:rPr>
              <a:t>into the venous system </a:t>
            </a:r>
            <a:r>
              <a:rPr lang="en-US" sz="2800" b="1" u="sng" dirty="0">
                <a:cs typeface="Arial" charset="0"/>
              </a:rPr>
              <a:t>along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 </a:t>
            </a:r>
          </a:p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sz="2800" b="1" dirty="0" err="1">
                <a:solidFill>
                  <a:srgbClr val="FF0000"/>
                </a:solidFill>
                <a:cs typeface="Arial" charset="0"/>
              </a:rPr>
              <a:t>arachnoid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Arial" charset="0"/>
              </a:rPr>
              <a:t>villi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, and</a:t>
            </a:r>
            <a:r>
              <a:rPr lang="en-US" sz="2800" dirty="0">
                <a:cs typeface="Arial" charset="0"/>
              </a:rPr>
              <a:t> </a:t>
            </a:r>
          </a:p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sz="2800" b="1" dirty="0" err="1">
                <a:solidFill>
                  <a:srgbClr val="FF0000"/>
                </a:solidFill>
                <a:cs typeface="Arial" charset="0"/>
              </a:rPr>
              <a:t>arachnoid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 granulation</a:t>
            </a:r>
            <a:r>
              <a:rPr lang="en-US" sz="2800" dirty="0">
                <a:cs typeface="Arial" charset="0"/>
              </a:rPr>
              <a:t> that project</a:t>
            </a:r>
            <a:r>
              <a:rPr lang="en-US" sz="2800" b="1" u="sng" dirty="0">
                <a:cs typeface="Arial" charset="0"/>
              </a:rPr>
              <a:t> into </a:t>
            </a:r>
            <a:r>
              <a:rPr lang="en-US" sz="2800" dirty="0">
                <a:cs typeface="Arial" charset="0"/>
              </a:rPr>
              <a:t>the </a:t>
            </a:r>
            <a:r>
              <a:rPr lang="en-US" sz="2800" b="1" dirty="0" err="1">
                <a:solidFill>
                  <a:srgbClr val="5824EA"/>
                </a:solidFill>
                <a:cs typeface="Arial" charset="0"/>
              </a:rPr>
              <a:t>dural</a:t>
            </a:r>
            <a:r>
              <a:rPr lang="en-US" sz="2800" b="1" dirty="0">
                <a:solidFill>
                  <a:srgbClr val="5824EA"/>
                </a:solidFill>
                <a:cs typeface="Arial" charset="0"/>
              </a:rPr>
              <a:t> venous sinuses </a:t>
            </a:r>
            <a:r>
              <a:rPr lang="en-US" sz="2800" dirty="0"/>
              <a:t>, </a:t>
            </a:r>
            <a:r>
              <a:rPr lang="en-US" sz="2800" b="1" dirty="0"/>
              <a:t>mainly  </a:t>
            </a:r>
            <a:r>
              <a:rPr lang="en-US" sz="2800" b="1" u="sng" dirty="0"/>
              <a:t>superior </a:t>
            </a:r>
            <a:r>
              <a:rPr lang="en-US" sz="2800" b="1" u="sng" dirty="0" err="1"/>
              <a:t>saggital</a:t>
            </a:r>
            <a:r>
              <a:rPr lang="en-US" sz="2800" b="1" u="sng" dirty="0"/>
              <a:t> sinus.</a:t>
            </a:r>
            <a:endParaRPr lang="en-US" sz="2800" b="1" u="sng" dirty="0">
              <a:solidFill>
                <a:srgbClr val="FF00FF"/>
              </a:solidFill>
              <a:cs typeface="Arial" charset="0"/>
            </a:endParaRPr>
          </a:p>
          <a:p>
            <a:pPr algn="l" rtl="0" eaLnBrk="1" hangingPunct="1">
              <a:buFont typeface="Arial" charset="0"/>
              <a:buNone/>
              <a:defRPr/>
            </a:pPr>
            <a:endParaRPr lang="en-US" sz="2400" dirty="0">
              <a:cs typeface="Arial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CB92AD0-C962-42A2-8D25-40CD3BC32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18488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1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CEREBROSPINAL FLUID</a:t>
            </a:r>
          </a:p>
        </p:txBody>
      </p:sp>
      <p:pic>
        <p:nvPicPr>
          <p:cNvPr id="18436" name="Picture 6" descr="File:Gray769-en.svg">
            <a:hlinkClick r:id="rId2"/>
            <a:extLst>
              <a:ext uri="{FF2B5EF4-FFF2-40B4-BE49-F238E27FC236}">
                <a16:creationId xmlns:a16="http://schemas.microsoft.com/office/drawing/2014/main" id="{D3426E91-3E09-45B2-891E-A4C909435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4224338"/>
            <a:ext cx="4905375" cy="2633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7" descr="http://image.slidesharecdn.com/anatomyofmeningesventriclescerebrospinalfluid-100604195832-phpapp02/95/anatomy-of-meninges-ventricles-cerebrospinal-fluid-25-728.jpg?cb=1275681639">
            <a:hlinkClick r:id="rId4"/>
            <a:extLst>
              <a:ext uri="{FF2B5EF4-FFF2-40B4-BE49-F238E27FC236}">
                <a16:creationId xmlns:a16="http://schemas.microsoft.com/office/drawing/2014/main" id="{CF9C330C-9CF5-4A11-B3DA-C983324DE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143000"/>
            <a:ext cx="5286375" cy="30003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5C476-6025-4C08-948D-BAB1272F8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714875" cy="1125538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1">
            <a:normAutofit fontScale="90000"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br>
              <a:rPr lang="en-US" b="0" dirty="0">
                <a:solidFill>
                  <a:srgbClr val="FF0000"/>
                </a:solidFill>
              </a:rPr>
            </a:br>
            <a:r>
              <a:rPr lang="en-US" sz="3100" dirty="0">
                <a:solidFill>
                  <a:srgbClr val="5824EA"/>
                </a:solidFill>
              </a:rPr>
              <a:t>      </a:t>
            </a:r>
            <a:r>
              <a:rPr lang="en-US" sz="3600" dirty="0">
                <a:solidFill>
                  <a:srgbClr val="5824EA"/>
                </a:solidFill>
              </a:rPr>
              <a:t>CEREBROSPINAL FLUID</a:t>
            </a:r>
            <a:br>
              <a:rPr lang="en-US" sz="3600" dirty="0">
                <a:solidFill>
                  <a:srgbClr val="5824EA"/>
                </a:solidFill>
              </a:rPr>
            </a:br>
            <a:r>
              <a:rPr lang="en-US" sz="3600" dirty="0">
                <a:solidFill>
                  <a:srgbClr val="5824EA"/>
                </a:solidFill>
              </a:rPr>
              <a:t>     clinical point</a:t>
            </a:r>
          </a:p>
        </p:txBody>
      </p:sp>
      <p:sp>
        <p:nvSpPr>
          <p:cNvPr id="23555" name="Text Placeholder 3">
            <a:extLst>
              <a:ext uri="{FF2B5EF4-FFF2-40B4-BE49-F238E27FC236}">
                <a16:creationId xmlns:a16="http://schemas.microsoft.com/office/drawing/2014/main" id="{BBE754C6-DDC2-4361-917B-E71627024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313" y="1214438"/>
            <a:ext cx="3421062" cy="478631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sz="2400" dirty="0">
                <a:cs typeface="Arial" charset="0"/>
              </a:rPr>
              <a:t>The </a:t>
            </a:r>
            <a:r>
              <a:rPr lang="en-US" sz="2400" u="sng" dirty="0">
                <a:cs typeface="Arial" charset="0"/>
              </a:rPr>
              <a:t>obstruction of the flow of CSF </a:t>
            </a:r>
            <a:r>
              <a:rPr lang="en-US" sz="2400" dirty="0">
                <a:cs typeface="Arial" charset="0"/>
              </a:rPr>
              <a:t>leads to a</a:t>
            </a:r>
            <a:r>
              <a:rPr lang="en-US" sz="2400" u="sng" dirty="0">
                <a:cs typeface="Arial" charset="0"/>
              </a:rPr>
              <a:t> rise in fluid pressure </a:t>
            </a:r>
            <a:r>
              <a:rPr lang="en-US" sz="2400" dirty="0">
                <a:cs typeface="Arial" charset="0"/>
              </a:rPr>
              <a:t>causing </a:t>
            </a:r>
            <a:r>
              <a:rPr lang="en-US" sz="2400" u="sng" dirty="0">
                <a:cs typeface="Arial" charset="0"/>
              </a:rPr>
              <a:t>swelling of the ventricles 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(</a:t>
            </a:r>
            <a:r>
              <a:rPr lang="en-US" sz="2400" b="1" dirty="0">
                <a:solidFill>
                  <a:srgbClr val="5824EA"/>
                </a:solidFill>
                <a:cs typeface="Arial" charset="0"/>
              </a:rPr>
              <a:t>hydrocephalus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).</a:t>
            </a:r>
          </a:p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sz="2400" b="1" u="sng" dirty="0">
                <a:solidFill>
                  <a:srgbClr val="FF0000"/>
                </a:solidFill>
                <a:cs typeface="Arial" charset="0"/>
              </a:rPr>
              <a:t>Causes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:</a:t>
            </a:r>
          </a:p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sz="1600" b="1" dirty="0"/>
              <a:t> </a:t>
            </a:r>
            <a:r>
              <a:rPr lang="en-US" sz="1600" b="1" u="sng" dirty="0"/>
              <a:t>Congenital</a:t>
            </a:r>
            <a:r>
              <a:rPr lang="en-US" sz="1600" b="1" dirty="0"/>
              <a:t> : </a:t>
            </a:r>
            <a:r>
              <a:rPr lang="en-US" sz="1600" b="1" dirty="0">
                <a:solidFill>
                  <a:srgbClr val="C00000"/>
                </a:solidFill>
              </a:rPr>
              <a:t>( Arnold-</a:t>
            </a:r>
            <a:r>
              <a:rPr lang="en-US" sz="1600" b="1" dirty="0" err="1">
                <a:solidFill>
                  <a:srgbClr val="C00000"/>
                </a:solidFill>
              </a:rPr>
              <a:t>Chiari</a:t>
            </a:r>
            <a:r>
              <a:rPr lang="en-US" sz="1600" b="1" dirty="0">
                <a:solidFill>
                  <a:srgbClr val="C00000"/>
                </a:solidFill>
              </a:rPr>
              <a:t> malformation). </a:t>
            </a:r>
            <a:endParaRPr lang="en-US" sz="1600" dirty="0">
              <a:solidFill>
                <a:srgbClr val="C00000"/>
              </a:solidFill>
            </a:endParaRPr>
          </a:p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sz="1600" b="1" i="1" u="sng" dirty="0"/>
              <a:t>Acquired</a:t>
            </a:r>
            <a:r>
              <a:rPr lang="en-US" sz="1600" b="1" i="1" dirty="0"/>
              <a:t>  :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1600" dirty="0" err="1">
                <a:hlinkClick r:id="rId2" tooltip="Stenosis"/>
              </a:rPr>
              <a:t>Stenosis</a:t>
            </a:r>
            <a:r>
              <a:rPr lang="en-US" sz="1600" dirty="0"/>
              <a:t> of the </a:t>
            </a:r>
            <a:r>
              <a:rPr lang="en-US" sz="1600" dirty="0">
                <a:hlinkClick r:id="rId3" tooltip="Cerebral aqueduct"/>
              </a:rPr>
              <a:t>cerebral aqueduct</a:t>
            </a:r>
            <a:r>
              <a:rPr lang="en-US" sz="1600" dirty="0"/>
              <a:t>  by </a:t>
            </a:r>
            <a:r>
              <a:rPr lang="en-US" sz="1600" b="1" dirty="0">
                <a:solidFill>
                  <a:srgbClr val="C00000"/>
                </a:solidFill>
              </a:rPr>
              <a:t>tumor of pineal region.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1600" dirty="0"/>
              <a:t>Obstruction of the </a:t>
            </a:r>
            <a:r>
              <a:rPr lang="en-US" sz="1600" dirty="0" err="1">
                <a:hlinkClick r:id="rId4" tooltip="Interventricular foramina"/>
              </a:rPr>
              <a:t>interventricular</a:t>
            </a:r>
            <a:r>
              <a:rPr lang="en-US" sz="1600" dirty="0">
                <a:hlinkClick r:id="rId4" tooltip="Interventricular foramina"/>
              </a:rPr>
              <a:t> foramina</a:t>
            </a:r>
            <a:r>
              <a:rPr lang="en-US" sz="1600" dirty="0"/>
              <a:t> secondary to </a:t>
            </a:r>
            <a:r>
              <a:rPr lang="en-US" sz="1600" dirty="0">
                <a:hlinkClick r:id="rId5" tooltip="Tumor"/>
              </a:rPr>
              <a:t>tumors</a:t>
            </a:r>
            <a:r>
              <a:rPr lang="en-US" sz="1600" dirty="0"/>
              <a:t>, </a:t>
            </a:r>
            <a:r>
              <a:rPr lang="en-US" sz="1600" dirty="0">
                <a:hlinkClick r:id="rId6" tooltip="Hemorrhage"/>
              </a:rPr>
              <a:t>hemorrhages</a:t>
            </a:r>
            <a:r>
              <a:rPr lang="en-US" sz="1600" dirty="0"/>
              <a:t> or</a:t>
            </a:r>
            <a:r>
              <a:rPr lang="en-US" sz="1600" b="1" dirty="0"/>
              <a:t> </a:t>
            </a:r>
            <a:r>
              <a:rPr lang="en-US" sz="1600" dirty="0">
                <a:solidFill>
                  <a:srgbClr val="5824EA"/>
                </a:solidFill>
              </a:rPr>
              <a:t>i</a:t>
            </a:r>
            <a:r>
              <a:rPr lang="en-US" sz="1600" u="sng" dirty="0">
                <a:solidFill>
                  <a:srgbClr val="5824EA"/>
                </a:solidFill>
              </a:rPr>
              <a:t>nfections</a:t>
            </a:r>
            <a:r>
              <a:rPr lang="en-US" sz="1600" b="1" dirty="0"/>
              <a:t> </a:t>
            </a:r>
            <a:r>
              <a:rPr lang="en-US" sz="1600" dirty="0"/>
              <a:t>such as meningitis</a:t>
            </a:r>
            <a:endParaRPr lang="en-US" sz="3200" b="1" dirty="0">
              <a:solidFill>
                <a:srgbClr val="FF0000"/>
              </a:solidFill>
              <a:cs typeface="Arial" charset="0"/>
            </a:endParaRPr>
          </a:p>
          <a:p>
            <a:pPr algn="l" rtl="0" eaLnBrk="1" hangingPunct="1">
              <a:buFont typeface="Arial" charset="0"/>
              <a:buNone/>
              <a:defRPr/>
            </a:pPr>
            <a:endParaRPr lang="en-US" sz="2800" dirty="0">
              <a:cs typeface="Arial" charset="0"/>
            </a:endParaRPr>
          </a:p>
        </p:txBody>
      </p:sp>
      <p:pic>
        <p:nvPicPr>
          <p:cNvPr id="19460" name="Content Placeholder 6" descr="12724.jpg">
            <a:extLst>
              <a:ext uri="{FF2B5EF4-FFF2-40B4-BE49-F238E27FC236}">
                <a16:creationId xmlns:a16="http://schemas.microsoft.com/office/drawing/2014/main" id="{AAB7A5D5-24B1-4618-8CAD-202675243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1"/>
          <a:stretch>
            <a:fillRect/>
          </a:stretch>
        </p:blipFill>
        <p:spPr>
          <a:xfrm>
            <a:off x="4786313" y="357188"/>
            <a:ext cx="3810000" cy="2643187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9461" name="Picture 8" descr="صورة ذات صلة">
            <a:hlinkClick r:id="rId8"/>
            <a:extLst>
              <a:ext uri="{FF2B5EF4-FFF2-40B4-BE49-F238E27FC236}">
                <a16:creationId xmlns:a16="http://schemas.microsoft.com/office/drawing/2014/main" id="{830C627A-FEB6-4D66-A59F-9085CBC91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429000"/>
            <a:ext cx="5072063" cy="280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Untitled-9a">
            <a:extLst>
              <a:ext uri="{FF2B5EF4-FFF2-40B4-BE49-F238E27FC236}">
                <a16:creationId xmlns:a16="http://schemas.microsoft.com/office/drawing/2014/main" id="{D066EA2F-39F2-4672-AE4B-A4D330ADD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" t="2727" r="2280" b="2388"/>
          <a:stretch>
            <a:fillRect/>
          </a:stretch>
        </p:blipFill>
        <p:spPr bwMode="auto">
          <a:xfrm>
            <a:off x="3794125" y="3143250"/>
            <a:ext cx="5349875" cy="33115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نتيجة بحث الصور عن ‪arnold-chiari malformation‬‏">
            <a:hlinkClick r:id="rId11"/>
            <a:extLst>
              <a:ext uri="{FF2B5EF4-FFF2-40B4-BE49-F238E27FC236}">
                <a16:creationId xmlns:a16="http://schemas.microsoft.com/office/drawing/2014/main" id="{9E2E39A4-CF7C-4E68-A492-8F81CC494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357188"/>
            <a:ext cx="432435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Placeholder 3">
            <a:extLst>
              <a:ext uri="{FF2B5EF4-FFF2-40B4-BE49-F238E27FC236}">
                <a16:creationId xmlns:a16="http://schemas.microsoft.com/office/drawing/2014/main" id="{D8E58E3C-4FE0-44AA-91CC-6A9810F9E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5750" y="1435100"/>
            <a:ext cx="4143375" cy="4065588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sz="3200" b="1" dirty="0">
                <a:solidFill>
                  <a:srgbClr val="5824EA"/>
                </a:solidFill>
                <a:cs typeface="Arial" charset="0"/>
              </a:rPr>
              <a:t>Decompression </a:t>
            </a:r>
            <a:r>
              <a:rPr lang="en-US" sz="3200" dirty="0">
                <a:cs typeface="Arial" charset="0"/>
              </a:rPr>
              <a:t>of the </a:t>
            </a:r>
            <a:r>
              <a:rPr lang="en-US" sz="3200" b="1" dirty="0">
                <a:cs typeface="Arial" charset="0"/>
              </a:rPr>
              <a:t>dilated ventricles </a:t>
            </a:r>
            <a:r>
              <a:rPr lang="en-US" sz="3200" dirty="0">
                <a:cs typeface="Arial" charset="0"/>
              </a:rPr>
              <a:t>is </a:t>
            </a:r>
            <a:r>
              <a:rPr lang="en-US" sz="3200" u="sng" dirty="0">
                <a:cs typeface="Arial" charset="0"/>
              </a:rPr>
              <a:t>achieved by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inserting a shunt </a:t>
            </a:r>
            <a:r>
              <a:rPr lang="en-US" sz="3200" dirty="0">
                <a:cs typeface="Arial" charset="0"/>
              </a:rPr>
              <a:t>connecting the ventricles to the </a:t>
            </a:r>
            <a:r>
              <a:rPr lang="en-US" sz="3200" u="sng" dirty="0">
                <a:cs typeface="Arial" charset="0"/>
              </a:rPr>
              <a:t>jugular vein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b="1" dirty="0">
                <a:solidFill>
                  <a:srgbClr val="5824EA"/>
                </a:solidFill>
                <a:cs typeface="Arial" charset="0"/>
              </a:rPr>
              <a:t>or </a:t>
            </a:r>
            <a:r>
              <a:rPr lang="en-US" sz="3200" dirty="0">
                <a:cs typeface="Arial" charset="0"/>
              </a:rPr>
              <a:t>the </a:t>
            </a:r>
            <a:r>
              <a:rPr lang="en-US" sz="3200" u="sng" dirty="0">
                <a:cs typeface="Arial" charset="0"/>
              </a:rPr>
              <a:t>abdominal peritoneum.</a:t>
            </a:r>
          </a:p>
          <a:p>
            <a:pPr algn="l" rtl="0" eaLnBrk="1" hangingPunct="1">
              <a:buFont typeface="Arial" charset="0"/>
              <a:buNone/>
              <a:defRPr/>
            </a:pPr>
            <a:endParaRPr lang="en-US" sz="2400" dirty="0">
              <a:cs typeface="Arial" charset="0"/>
            </a:endParaRPr>
          </a:p>
        </p:txBody>
      </p:sp>
      <p:pic>
        <p:nvPicPr>
          <p:cNvPr id="5" name="Content Placeholder 4" descr="Untitled-11a">
            <a:extLst>
              <a:ext uri="{FF2B5EF4-FFF2-40B4-BE49-F238E27FC236}">
                <a16:creationId xmlns:a16="http://schemas.microsoft.com/office/drawing/2014/main" id="{4A6AADFC-7875-4842-8D55-142DBD72B4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37" t="841" r="1709" b="3315"/>
          <a:stretch>
            <a:fillRect/>
          </a:stretch>
        </p:blipFill>
        <p:spPr>
          <a:xfrm>
            <a:off x="4635500" y="1341438"/>
            <a:ext cx="3608388" cy="4486275"/>
          </a:xfrm>
          <a:ln w="3810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D8669BC-5682-4693-89CF-E40410E20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786313" cy="1125538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1">
            <a:normAutofit fontScale="90000"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br>
              <a:rPr lang="en-US" b="0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>      CEREBROSPINAL FLUID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chemeClr val="tx2"/>
                </a:solidFill>
              </a:rPr>
              <a:t>     clinical point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4A7EAEC3-9F44-46BB-BC44-1E2C1A0B3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b="1">
                <a:solidFill>
                  <a:srgbClr val="FF0000"/>
                </a:solidFill>
                <a:cs typeface="Times New Roman" panose="02020603050405020304" pitchFamily="18" charset="0"/>
              </a:rPr>
              <a:t>OBJECTIVES</a:t>
            </a:r>
            <a:endParaRPr lang="en-US" altLang="en-US" sz="60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8EA23-DEBE-4E24-B18E-0CDD78A1B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072063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rtlCol="1">
            <a:normAutofit fontScale="85000" lnSpcReduction="20000"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4100" b="1" i="1" dirty="0">
                <a:solidFill>
                  <a:srgbClr val="5824EA"/>
                </a:solidFill>
              </a:rPr>
              <a:t>By the end of the lecture the student should be able to: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i="1" dirty="0"/>
              <a:t>Describe the </a:t>
            </a:r>
            <a:r>
              <a:rPr lang="en-US" b="1" i="1" dirty="0">
                <a:solidFill>
                  <a:srgbClr val="FF0000"/>
                </a:solidFill>
              </a:rPr>
              <a:t>cerebral meninges </a:t>
            </a:r>
            <a:r>
              <a:rPr lang="en-US" i="1" dirty="0"/>
              <a:t>&amp; list the </a:t>
            </a:r>
            <a:r>
              <a:rPr lang="en-US" i="1" u="sng" dirty="0"/>
              <a:t>main dural folds.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i="1" dirty="0"/>
              <a:t>Describe the </a:t>
            </a:r>
            <a:r>
              <a:rPr lang="en-US" b="1" i="1" dirty="0">
                <a:solidFill>
                  <a:srgbClr val="FF0000"/>
                </a:solidFill>
              </a:rPr>
              <a:t>spinal meninges </a:t>
            </a:r>
            <a:r>
              <a:rPr lang="en-US" i="1" dirty="0"/>
              <a:t>&amp; locate </a:t>
            </a:r>
            <a:r>
              <a:rPr lang="en-US" i="1" u="sng" dirty="0"/>
              <a:t>the level</a:t>
            </a:r>
            <a:r>
              <a:rPr lang="en-US" i="1" dirty="0"/>
              <a:t> of the </a:t>
            </a:r>
            <a:r>
              <a:rPr lang="en-US" i="1" u="sng" dirty="0"/>
              <a:t>termination of each of them.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i="1" dirty="0"/>
              <a:t>Describe the </a:t>
            </a:r>
            <a:r>
              <a:rPr lang="en-US" i="1" u="sng" dirty="0"/>
              <a:t>importance</a:t>
            </a:r>
            <a:r>
              <a:rPr lang="en-US" i="1" dirty="0"/>
              <a:t> of the </a:t>
            </a:r>
            <a:r>
              <a:rPr lang="en-US" b="1" i="1" dirty="0">
                <a:solidFill>
                  <a:srgbClr val="0070C0"/>
                </a:solidFill>
              </a:rPr>
              <a:t>subarachnoid space</a:t>
            </a:r>
            <a:r>
              <a:rPr lang="en-US" b="1" i="1" dirty="0"/>
              <a:t>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i="1" dirty="0"/>
              <a:t>List the </a:t>
            </a:r>
            <a:r>
              <a:rPr lang="en-US" b="1" i="1" dirty="0">
                <a:solidFill>
                  <a:srgbClr val="FF0000"/>
                </a:solidFill>
              </a:rPr>
              <a:t>Ventricular system  of the CNS </a:t>
            </a:r>
            <a:r>
              <a:rPr lang="en-US" i="1" dirty="0"/>
              <a:t>and </a:t>
            </a:r>
            <a:r>
              <a:rPr lang="en-US" i="1" u="sng" dirty="0"/>
              <a:t>locate the site </a:t>
            </a:r>
            <a:r>
              <a:rPr lang="en-US" i="1" dirty="0"/>
              <a:t>of each of them.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i="1" dirty="0"/>
              <a:t>Describe the </a:t>
            </a:r>
            <a:r>
              <a:rPr lang="en-US" b="1" i="1" dirty="0">
                <a:solidFill>
                  <a:srgbClr val="FF0000"/>
                </a:solidFill>
              </a:rPr>
              <a:t>formation, circulation, drainage, and functions of the </a:t>
            </a:r>
            <a:r>
              <a:rPr lang="en-US" b="1" i="1" u="sng" dirty="0">
                <a:solidFill>
                  <a:srgbClr val="FF0000"/>
                </a:solidFill>
              </a:rPr>
              <a:t>CSF</a:t>
            </a:r>
            <a:r>
              <a:rPr lang="en-US" i="1" u="sng" dirty="0">
                <a:solidFill>
                  <a:srgbClr val="FF0000"/>
                </a:solidFill>
              </a:rPr>
              <a:t>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i="1" dirty="0"/>
              <a:t>Know some </a:t>
            </a:r>
            <a:r>
              <a:rPr lang="en-US" b="1" i="1" u="sng" dirty="0">
                <a:solidFill>
                  <a:srgbClr val="FF0000"/>
                </a:solidFill>
              </a:rPr>
              <a:t>clinical point </a:t>
            </a:r>
            <a:r>
              <a:rPr lang="en-US" b="1" i="1" dirty="0">
                <a:solidFill>
                  <a:srgbClr val="FF0000"/>
                </a:solidFill>
              </a:rPr>
              <a:t>about the CSF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u="sng" dirty="0"/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876CD-C5F2-4DBE-998E-AD3EE7BEE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997200"/>
            <a:ext cx="8229600" cy="1143000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kern="10" dirty="0">
                <a:ln w="9525">
                  <a:noFill/>
                  <a:round/>
                  <a:headEnd/>
                  <a:tailEnd/>
                </a:ln>
                <a:solidFill>
                  <a:srgbClr val="5824EA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oudy Stout"/>
              </a:rPr>
              <a:t>Thank U &amp; Good Luck</a:t>
            </a:r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4C6F246-1E7E-430E-9E9E-902CBBDB0A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90613"/>
          </a:xfrm>
        </p:spPr>
        <p:txBody>
          <a:bodyPr/>
          <a:lstStyle/>
          <a:p>
            <a:pPr algn="l" rtl="0" eaLnBrk="1" hangingPunct="1"/>
            <a:r>
              <a:rPr lang="en-US" altLang="en-US" sz="5400" b="1" i="1">
                <a:solidFill>
                  <a:srgbClr val="FF66FF"/>
                </a:solidFill>
                <a:cs typeface="Times New Roman" panose="02020603050405020304" pitchFamily="18" charset="0"/>
              </a:rPr>
              <a:t>                 Summary</a:t>
            </a:r>
            <a:r>
              <a:rPr lang="en-US" altLang="en-US" sz="5400" b="1" i="1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93C81CEA-7AC2-4891-AB81-1785B7567B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7238" y="960438"/>
            <a:ext cx="7651750" cy="5724525"/>
          </a:xfrm>
          <a:ln>
            <a:solidFill>
              <a:schemeClr val="tx1"/>
            </a:solidFill>
          </a:ln>
        </p:spPr>
        <p:txBody>
          <a:bodyPr rtlCol="1">
            <a:normAutofit fontScale="85000" lnSpcReduction="10000"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2"/>
                </a:solidFill>
              </a:rPr>
              <a:t>The brain &amp; spinal cord are covered by 3 layers of meninges :</a:t>
            </a:r>
            <a:r>
              <a:rPr lang="en-US" dirty="0"/>
              <a:t> dura, </a:t>
            </a:r>
            <a:r>
              <a:rPr lang="en-US" dirty="0" err="1"/>
              <a:t>arachnoid</a:t>
            </a:r>
            <a:r>
              <a:rPr lang="en-US" dirty="0"/>
              <a:t> &amp; </a:t>
            </a:r>
            <a:r>
              <a:rPr lang="en-US" dirty="0" err="1"/>
              <a:t>pia</a:t>
            </a:r>
            <a:r>
              <a:rPr lang="en-US" dirty="0"/>
              <a:t> mater.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2"/>
                </a:solidFill>
              </a:rPr>
              <a:t>The important dural folds</a:t>
            </a:r>
            <a:r>
              <a:rPr lang="en-US" dirty="0"/>
              <a:t> inside the brain are the </a:t>
            </a:r>
            <a:r>
              <a:rPr lang="en-US" b="1" dirty="0" err="1">
                <a:solidFill>
                  <a:srgbClr val="00B050"/>
                </a:solidFill>
              </a:rPr>
              <a:t>falax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cerebri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dirty="0"/>
              <a:t>&amp; </a:t>
            </a:r>
            <a:r>
              <a:rPr lang="en-US" b="1" dirty="0" err="1">
                <a:solidFill>
                  <a:srgbClr val="00B050"/>
                </a:solidFill>
              </a:rPr>
              <a:t>tentorium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cerebelli</a:t>
            </a:r>
            <a:r>
              <a:rPr lang="en-US" b="1" dirty="0">
                <a:solidFill>
                  <a:srgbClr val="00B050"/>
                </a:solidFill>
              </a:rPr>
              <a:t>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2"/>
                </a:solidFill>
              </a:rPr>
              <a:t>CSF is produced by</a:t>
            </a:r>
            <a:r>
              <a:rPr lang="en-US" dirty="0"/>
              <a:t> the </a:t>
            </a:r>
            <a:r>
              <a:rPr lang="en-US" u="sng" dirty="0"/>
              <a:t>choroid plexuses </a:t>
            </a:r>
            <a:r>
              <a:rPr lang="en-US" dirty="0"/>
              <a:t>of the ventricles of the brain : lateral ,3</a:t>
            </a:r>
            <a:r>
              <a:rPr lang="en-US" baseline="30000" dirty="0"/>
              <a:t>rd</a:t>
            </a:r>
            <a:r>
              <a:rPr lang="en-US" dirty="0"/>
              <a:t> &amp; 4</a:t>
            </a:r>
            <a:r>
              <a:rPr lang="en-US" baseline="30000" dirty="0"/>
              <a:t>th</a:t>
            </a:r>
            <a:r>
              <a:rPr lang="en-US" dirty="0"/>
              <a:t> ventricles.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hlink"/>
                </a:solidFill>
              </a:rPr>
              <a:t>CSF circulates</a:t>
            </a:r>
            <a:r>
              <a:rPr lang="en-US" dirty="0"/>
              <a:t> in the </a:t>
            </a:r>
            <a:r>
              <a:rPr lang="en-US" u="sng" dirty="0"/>
              <a:t>subarachnoid space</a:t>
            </a:r>
            <a:r>
              <a:rPr lang="en-US" dirty="0"/>
              <a:t>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hlink"/>
                </a:solidFill>
              </a:rPr>
              <a:t>CSF is drained into</a:t>
            </a:r>
            <a:r>
              <a:rPr lang="en-US" dirty="0"/>
              <a:t> the </a:t>
            </a:r>
            <a:r>
              <a:rPr lang="en-US" u="sng" dirty="0"/>
              <a:t>dural venous sinuses </a:t>
            </a:r>
            <a:r>
              <a:rPr lang="en-US" dirty="0"/>
              <a:t>principally </a:t>
            </a:r>
            <a:r>
              <a:rPr lang="en-US" u="sng" dirty="0"/>
              <a:t>superior saggital sinus</a:t>
            </a:r>
            <a:r>
              <a:rPr lang="en-US" dirty="0"/>
              <a:t>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hlink"/>
                </a:solidFill>
              </a:rPr>
              <a:t>The subarachnoid space in the spinal cord</a:t>
            </a:r>
            <a:r>
              <a:rPr lang="en-US" dirty="0"/>
              <a:t> </a:t>
            </a:r>
            <a:r>
              <a:rPr lang="en-US" b="1" dirty="0">
                <a:solidFill>
                  <a:schemeClr val="hlink"/>
                </a:solidFill>
              </a:rPr>
              <a:t>terminates </a:t>
            </a:r>
            <a:r>
              <a:rPr lang="en-US" dirty="0"/>
              <a:t>at the </a:t>
            </a:r>
            <a:r>
              <a:rPr lang="en-US" u="sng" dirty="0"/>
              <a:t>2</a:t>
            </a:r>
            <a:r>
              <a:rPr lang="en-US" u="sng" baseline="30000" dirty="0"/>
              <a:t>nd</a:t>
            </a:r>
            <a:r>
              <a:rPr lang="en-US" u="sng" dirty="0"/>
              <a:t>  sacral vertebra.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dirty="0"/>
              <a:t>Obstruction of the flow of CSF as in </a:t>
            </a:r>
            <a:r>
              <a:rPr lang="en-US" b="1" dirty="0"/>
              <a:t>tumors of the brain </a:t>
            </a:r>
            <a:r>
              <a:rPr lang="en-US" u="sng" dirty="0"/>
              <a:t>leads to </a:t>
            </a:r>
            <a:r>
              <a:rPr lang="en-US" b="1" dirty="0">
                <a:solidFill>
                  <a:schemeClr val="hlink"/>
                </a:solidFill>
              </a:rPr>
              <a:t>hydrocephalus</a:t>
            </a:r>
            <a:r>
              <a:rPr lang="en-US" dirty="0"/>
              <a:t>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AB6C7-6BF7-4F53-A31C-2E138651EAB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MENINGES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B2534811-16FE-45F4-9EAE-2E8D375A3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2898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 rtl="0" eaLnBrk="1" hangingPunct="1">
              <a:buFont typeface="Arial" charset="0"/>
              <a:buChar char="•"/>
              <a:defRPr/>
            </a:pPr>
            <a:r>
              <a:rPr lang="en-US" dirty="0">
                <a:cs typeface="Arial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brain and spinal cord </a:t>
            </a:r>
            <a:r>
              <a:rPr lang="en-US" dirty="0">
                <a:cs typeface="Arial" charset="0"/>
              </a:rPr>
              <a:t>are invested by </a:t>
            </a:r>
            <a:r>
              <a:rPr lang="en-US" u="sng" dirty="0">
                <a:cs typeface="Arial" charset="0"/>
              </a:rPr>
              <a:t>three concentric membranes ;</a:t>
            </a:r>
          </a:p>
          <a:p>
            <a:pPr algn="l" rtl="0" eaLnBrk="1" hangingPunct="1">
              <a:buFont typeface="Arial" charset="0"/>
              <a:buChar char="•"/>
              <a:defRPr/>
            </a:pPr>
            <a:r>
              <a:rPr lang="en-US" dirty="0">
                <a:cs typeface="Arial" charset="0"/>
              </a:rPr>
              <a:t>The outermost layer is the </a:t>
            </a:r>
            <a:r>
              <a:rPr lang="en-US" b="1" dirty="0" err="1">
                <a:solidFill>
                  <a:srgbClr val="0070C0"/>
                </a:solidFill>
                <a:cs typeface="Arial" charset="0"/>
              </a:rPr>
              <a:t>dura</a:t>
            </a:r>
            <a:r>
              <a:rPr lang="en-US" b="1" dirty="0">
                <a:solidFill>
                  <a:srgbClr val="0070C0"/>
                </a:solidFill>
                <a:cs typeface="Arial" charset="0"/>
              </a:rPr>
              <a:t> matter.</a:t>
            </a:r>
          </a:p>
          <a:p>
            <a:pPr algn="l" rtl="0" eaLnBrk="1" hangingPunct="1">
              <a:buFont typeface="Arial" charset="0"/>
              <a:buChar char="•"/>
              <a:defRPr/>
            </a:pPr>
            <a:r>
              <a:rPr lang="en-US" dirty="0">
                <a:cs typeface="Arial" charset="0"/>
              </a:rPr>
              <a:t>The middle layer is the </a:t>
            </a:r>
            <a:r>
              <a:rPr lang="en-US" b="1" dirty="0" err="1">
                <a:solidFill>
                  <a:srgbClr val="00B050"/>
                </a:solidFill>
                <a:cs typeface="Arial" charset="0"/>
              </a:rPr>
              <a:t>arachnoid</a:t>
            </a:r>
            <a:r>
              <a:rPr lang="en-US" b="1" dirty="0">
                <a:solidFill>
                  <a:srgbClr val="00B050"/>
                </a:solidFill>
                <a:cs typeface="Arial" charset="0"/>
              </a:rPr>
              <a:t> matter.</a:t>
            </a:r>
          </a:p>
          <a:p>
            <a:pPr algn="l" rtl="0" eaLnBrk="1" hangingPunct="1">
              <a:buFont typeface="Arial" charset="0"/>
              <a:buChar char="•"/>
              <a:defRPr/>
            </a:pPr>
            <a:r>
              <a:rPr lang="en-US" dirty="0">
                <a:cs typeface="Arial" charset="0"/>
              </a:rPr>
              <a:t>The innermost layer is the </a:t>
            </a:r>
            <a:r>
              <a:rPr lang="en-US" b="1" dirty="0" err="1">
                <a:solidFill>
                  <a:srgbClr val="FF3399"/>
                </a:solidFill>
                <a:cs typeface="Arial" charset="0"/>
              </a:rPr>
              <a:t>pia</a:t>
            </a:r>
            <a:r>
              <a:rPr lang="en-US" b="1" dirty="0">
                <a:solidFill>
                  <a:srgbClr val="FF3399"/>
                </a:solidFill>
                <a:cs typeface="Arial" charset="0"/>
              </a:rPr>
              <a:t> matter.</a:t>
            </a:r>
          </a:p>
          <a:p>
            <a:pPr algn="l" rtl="0" eaLnBrk="1" hangingPunct="1">
              <a:buFont typeface="Arial" charset="0"/>
              <a:buChar char="•"/>
              <a:defRPr/>
            </a:pPr>
            <a:endParaRPr lang="en-US" dirty="0">
              <a:cs typeface="Arial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5937F-ABFD-4765-A527-5CFEFB40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427538" cy="908050"/>
          </a:xfrm>
          <a:solidFill>
            <a:srgbClr val="FFFF00"/>
          </a:solidFill>
        </p:spPr>
        <p:txBody>
          <a:bodyPr rtlCol="1">
            <a:no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DURA MATER</a:t>
            </a:r>
          </a:p>
        </p:txBody>
      </p:sp>
      <p:sp>
        <p:nvSpPr>
          <p:cNvPr id="5123" name="Text Placeholder 3">
            <a:extLst>
              <a:ext uri="{FF2B5EF4-FFF2-40B4-BE49-F238E27FC236}">
                <a16:creationId xmlns:a16="http://schemas.microsoft.com/office/drawing/2014/main" id="{607B6DD3-C801-486A-AD44-C8D32098B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313" y="1000125"/>
            <a:ext cx="4786312" cy="5715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 rtl="0" eaLnBrk="1" hangingPunct="1">
              <a:buFont typeface="Wingdings" pitchFamily="2" charset="2"/>
              <a:buChar char="§"/>
              <a:defRPr/>
            </a:pPr>
            <a:r>
              <a:rPr lang="en-US" sz="2400" dirty="0">
                <a:cs typeface="Arial" charset="0"/>
              </a:rPr>
              <a:t>The </a:t>
            </a:r>
            <a:r>
              <a:rPr lang="en-US" sz="2400" b="1" u="sng" dirty="0">
                <a:solidFill>
                  <a:srgbClr val="002060"/>
                </a:solidFill>
                <a:cs typeface="Arial" charset="0"/>
              </a:rPr>
              <a:t>cranial </a:t>
            </a:r>
            <a:r>
              <a:rPr lang="en-US" sz="2400" b="1" u="sng" dirty="0" err="1">
                <a:solidFill>
                  <a:srgbClr val="002060"/>
                </a:solidFill>
                <a:cs typeface="Arial" charset="0"/>
              </a:rPr>
              <a:t>dura</a:t>
            </a:r>
            <a:r>
              <a:rPr lang="en-US" sz="2400" b="1" u="sng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is a </a:t>
            </a:r>
            <a:r>
              <a:rPr lang="en-US" sz="2400" u="sng" dirty="0">
                <a:cs typeface="Arial" charset="0"/>
              </a:rPr>
              <a:t>two layered </a:t>
            </a:r>
            <a:r>
              <a:rPr lang="en-US" sz="2400" dirty="0">
                <a:cs typeface="Arial" charset="0"/>
              </a:rPr>
              <a:t>tough, </a:t>
            </a:r>
            <a:r>
              <a:rPr lang="en-US" sz="2400" u="sng" dirty="0">
                <a:cs typeface="Arial" charset="0"/>
              </a:rPr>
              <a:t>fibrous thick </a:t>
            </a:r>
            <a:r>
              <a:rPr lang="en-US" sz="2400" dirty="0">
                <a:cs typeface="Arial" charset="0"/>
              </a:rPr>
              <a:t>membrane that surrounds the brain.</a:t>
            </a:r>
          </a:p>
          <a:p>
            <a:pPr algn="l" rtl="0" eaLnBrk="1" hangingPunct="1">
              <a:buFont typeface="Wingdings" pitchFamily="2" charset="2"/>
              <a:buChar char="§"/>
              <a:defRPr/>
            </a:pPr>
            <a:r>
              <a:rPr lang="en-US" sz="2400" dirty="0">
                <a:cs typeface="Arial" charset="0"/>
              </a:rPr>
              <a:t>It is </a:t>
            </a:r>
            <a:r>
              <a:rPr lang="en-US" sz="2400" b="1" u="sng" dirty="0">
                <a:cs typeface="Arial" charset="0"/>
              </a:rPr>
              <a:t>formed of </a:t>
            </a:r>
            <a:r>
              <a:rPr lang="en-US" sz="2400" dirty="0">
                <a:cs typeface="Arial" charset="0"/>
              </a:rPr>
              <a:t>two layers;</a:t>
            </a:r>
            <a:r>
              <a:rPr lang="en-US" sz="2400" dirty="0">
                <a:solidFill>
                  <a:srgbClr val="00B05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cs typeface="Arial" charset="0"/>
              </a:rPr>
              <a:t>periosteal</a:t>
            </a:r>
            <a:r>
              <a:rPr lang="en-US" sz="2400" b="1" dirty="0">
                <a:solidFill>
                  <a:srgbClr val="00B050"/>
                </a:solidFill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and 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meningeal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.</a:t>
            </a:r>
          </a:p>
          <a:p>
            <a:pPr algn="l" rtl="0" eaLnBrk="1" hangingPunct="1"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00B050"/>
                </a:solidFill>
                <a:cs typeface="Arial" charset="0"/>
              </a:rPr>
              <a:t>The </a:t>
            </a:r>
            <a:r>
              <a:rPr lang="en-US" sz="2400" b="1" dirty="0" err="1">
                <a:solidFill>
                  <a:srgbClr val="00B050"/>
                </a:solidFill>
                <a:cs typeface="Arial" charset="0"/>
              </a:rPr>
              <a:t>periosteal</a:t>
            </a:r>
            <a:r>
              <a:rPr lang="en-US" sz="2400" b="1" dirty="0">
                <a:solidFill>
                  <a:srgbClr val="00B050"/>
                </a:solidFill>
                <a:cs typeface="Arial" charset="0"/>
              </a:rPr>
              <a:t> layer </a:t>
            </a:r>
            <a:r>
              <a:rPr lang="en-US" sz="2400" dirty="0">
                <a:cs typeface="Arial" charset="0"/>
              </a:rPr>
              <a:t>is attached to the skull.</a:t>
            </a:r>
          </a:p>
          <a:p>
            <a:pPr algn="l" rtl="0" eaLnBrk="1" hangingPunct="1">
              <a:buFont typeface="Wingdings" pitchFamily="2" charset="2"/>
              <a:buChar char="§"/>
              <a:defRPr/>
            </a:pPr>
            <a:r>
              <a:rPr lang="en-US" sz="2400" dirty="0">
                <a:cs typeface="Arial" charset="0"/>
              </a:rPr>
              <a:t>T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he 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meningeal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layer </a:t>
            </a:r>
            <a:r>
              <a:rPr lang="en-US" sz="2400" dirty="0">
                <a:cs typeface="Arial" charset="0"/>
              </a:rPr>
              <a:t>is folded forming the 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dural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folds :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b="1" u="sng" dirty="0" err="1">
                <a:cs typeface="Arial" charset="0"/>
              </a:rPr>
              <a:t>falx</a:t>
            </a:r>
            <a:r>
              <a:rPr lang="en-US" sz="2400" b="1" u="sng" dirty="0">
                <a:cs typeface="Arial" charset="0"/>
              </a:rPr>
              <a:t> </a:t>
            </a:r>
            <a:r>
              <a:rPr lang="en-US" sz="2400" b="1" u="sng" dirty="0" err="1">
                <a:cs typeface="Arial" charset="0"/>
              </a:rPr>
              <a:t>cerebri</a:t>
            </a:r>
            <a:r>
              <a:rPr lang="en-US" sz="2400" b="1" dirty="0">
                <a:cs typeface="Arial" charset="0"/>
              </a:rPr>
              <a:t>, </a:t>
            </a:r>
            <a:r>
              <a:rPr lang="en-US" sz="2400" dirty="0">
                <a:cs typeface="Arial" charset="0"/>
              </a:rPr>
              <a:t>and </a:t>
            </a:r>
            <a:r>
              <a:rPr lang="en-US" sz="2400" b="1" u="sng" dirty="0" err="1">
                <a:cs typeface="Arial" charset="0"/>
              </a:rPr>
              <a:t>tentorium</a:t>
            </a:r>
            <a:r>
              <a:rPr lang="en-US" sz="2400" b="1" u="sng" dirty="0">
                <a:cs typeface="Arial" charset="0"/>
              </a:rPr>
              <a:t> </a:t>
            </a:r>
            <a:r>
              <a:rPr lang="en-US" sz="2400" b="1" u="sng" dirty="0" err="1">
                <a:cs typeface="Arial" charset="0"/>
              </a:rPr>
              <a:t>cerebelli</a:t>
            </a:r>
            <a:r>
              <a:rPr lang="en-US" sz="2400" b="1" u="sng" dirty="0">
                <a:cs typeface="Arial" charset="0"/>
              </a:rPr>
              <a:t>.</a:t>
            </a:r>
          </a:p>
          <a:p>
            <a:pPr algn="l" rtl="0" eaLnBrk="1" hangingPunct="1"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5824EA"/>
                </a:solidFill>
                <a:cs typeface="Arial" charset="0"/>
              </a:rPr>
              <a:t>Sensory </a:t>
            </a:r>
            <a:r>
              <a:rPr lang="en-US" sz="2400" b="1" dirty="0" err="1">
                <a:solidFill>
                  <a:srgbClr val="5824EA"/>
                </a:solidFill>
                <a:cs typeface="Arial" charset="0"/>
              </a:rPr>
              <a:t>innervation</a:t>
            </a:r>
            <a:r>
              <a:rPr lang="en-US" sz="2400" b="1" dirty="0">
                <a:solidFill>
                  <a:srgbClr val="5824EA"/>
                </a:solidFill>
                <a:cs typeface="Arial" charset="0"/>
              </a:rPr>
              <a:t> of the </a:t>
            </a:r>
            <a:r>
              <a:rPr lang="en-US" sz="2400" b="1" dirty="0" err="1">
                <a:solidFill>
                  <a:srgbClr val="5824EA"/>
                </a:solidFill>
                <a:cs typeface="Arial" charset="0"/>
              </a:rPr>
              <a:t>dura</a:t>
            </a:r>
            <a:r>
              <a:rPr lang="en-US" sz="2400" b="1" dirty="0">
                <a:solidFill>
                  <a:srgbClr val="5824EA"/>
                </a:solidFill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is mostly from : </a:t>
            </a:r>
            <a:r>
              <a:rPr lang="en-US" sz="2400" dirty="0" err="1">
                <a:cs typeface="Arial" charset="0"/>
              </a:rPr>
              <a:t>meningeal</a:t>
            </a:r>
            <a:r>
              <a:rPr lang="en-US" sz="2400" dirty="0">
                <a:cs typeface="Arial" charset="0"/>
              </a:rPr>
              <a:t> branches of the </a:t>
            </a:r>
            <a:r>
              <a:rPr lang="en-US" sz="2400" u="sng" dirty="0">
                <a:cs typeface="Arial" charset="0"/>
              </a:rPr>
              <a:t>trigeminal</a:t>
            </a:r>
            <a:r>
              <a:rPr lang="en-US" sz="2400" dirty="0">
                <a:cs typeface="Arial" charset="0"/>
              </a:rPr>
              <a:t> and </a:t>
            </a:r>
            <a:r>
              <a:rPr lang="en-US" sz="2400" u="sng" dirty="0" err="1">
                <a:cs typeface="Arial" charset="0"/>
              </a:rPr>
              <a:t>vagus</a:t>
            </a:r>
            <a:r>
              <a:rPr lang="en-US" sz="2400" u="sng" dirty="0">
                <a:cs typeface="Arial" charset="0"/>
              </a:rPr>
              <a:t> nerves</a:t>
            </a:r>
            <a:r>
              <a:rPr lang="en-US" sz="2400" dirty="0">
                <a:cs typeface="Arial" charset="0"/>
              </a:rPr>
              <a:t> &amp; </a:t>
            </a:r>
            <a:r>
              <a:rPr lang="en-US" sz="2400" u="sng" dirty="0">
                <a:cs typeface="Arial" charset="0"/>
              </a:rPr>
              <a:t>C1 to C3</a:t>
            </a:r>
            <a:r>
              <a:rPr lang="en-US" sz="1600" dirty="0">
                <a:cs typeface="Arial" charset="0"/>
              </a:rPr>
              <a:t>(upper cervical Ns.).</a:t>
            </a:r>
          </a:p>
          <a:p>
            <a:pPr eaLnBrk="1" hangingPunct="1">
              <a:buFont typeface="Arial" charset="0"/>
              <a:buNone/>
              <a:defRPr/>
            </a:pPr>
            <a:endParaRPr lang="en-US" sz="2000" dirty="0">
              <a:cs typeface="Arial" charset="0"/>
            </a:endParaRPr>
          </a:p>
        </p:txBody>
      </p:sp>
      <p:pic>
        <p:nvPicPr>
          <p:cNvPr id="5" name="Picture 5" descr="96B">
            <a:extLst>
              <a:ext uri="{FF2B5EF4-FFF2-40B4-BE49-F238E27FC236}">
                <a16:creationId xmlns:a16="http://schemas.microsoft.com/office/drawing/2014/main" id="{81D89FDF-92C5-4891-B82E-B2969B813B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" t="14812" r="2377" b="3192"/>
          <a:stretch>
            <a:fillRect/>
          </a:stretch>
        </p:blipFill>
        <p:spPr>
          <a:xfrm>
            <a:off x="5143500" y="214313"/>
            <a:ext cx="4000500" cy="3987800"/>
          </a:xfrm>
          <a:ln w="2857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C1CDF15-3EF3-4FA9-A852-83362D0AD732}"/>
              </a:ext>
            </a:extLst>
          </p:cNvPr>
          <p:cNvCxnSpPr/>
          <p:nvPr/>
        </p:nvCxnSpPr>
        <p:spPr>
          <a:xfrm flipV="1">
            <a:off x="4716463" y="2571750"/>
            <a:ext cx="1069975" cy="5699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BA99E5E-8572-450A-8F14-8AD31784EABB}"/>
              </a:ext>
            </a:extLst>
          </p:cNvPr>
          <p:cNvCxnSpPr/>
          <p:nvPr/>
        </p:nvCxnSpPr>
        <p:spPr>
          <a:xfrm rot="16200000" flipV="1">
            <a:off x="7884319" y="3140869"/>
            <a:ext cx="1584325" cy="4333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7" name="Picture 9" descr="نتيجة بحث الصور عن ‪Spinal meninges‬‏">
            <a:hlinkClick r:id="rId3"/>
            <a:extLst>
              <a:ext uri="{FF2B5EF4-FFF2-40B4-BE49-F238E27FC236}">
                <a16:creationId xmlns:a16="http://schemas.microsoft.com/office/drawing/2014/main" id="{6BE50A73-0979-4D63-B568-E8516BB25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3"/>
          <a:stretch>
            <a:fillRect/>
          </a:stretch>
        </p:blipFill>
        <p:spPr bwMode="auto">
          <a:xfrm>
            <a:off x="5148263" y="4249738"/>
            <a:ext cx="3887787" cy="2486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7A1E0734-DF0E-4319-AEFA-B9342563B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572000" cy="908050"/>
          </a:xfrm>
          <a:solidFill>
            <a:srgbClr val="FFFF00"/>
          </a:solidFill>
        </p:spPr>
        <p:txBody>
          <a:bodyPr/>
          <a:lstStyle/>
          <a:p>
            <a:pPr algn="l" rtl="0" eaLnBrk="1" hangingPunct="1"/>
            <a:r>
              <a:rPr lang="en-US" alt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    DURA MATER Folds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D05DD-D9DE-4C91-BC35-A83D7DEB1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313" y="1000125"/>
            <a:ext cx="3929062" cy="4786313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1">
            <a:normAutofit fontScale="92500" lnSpcReduction="10000"/>
          </a:bodyPr>
          <a:lstStyle/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dirty="0"/>
              <a:t>Two large reflection of </a:t>
            </a:r>
            <a:r>
              <a:rPr lang="en-US" sz="2400" b="1" dirty="0" err="1"/>
              <a:t>dura</a:t>
            </a:r>
            <a:r>
              <a:rPr lang="en-US" sz="2400" b="1" dirty="0"/>
              <a:t> extend into the cranial cavity :</a:t>
            </a:r>
          </a:p>
          <a:p>
            <a:pPr algn="l" rtl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500" b="1" dirty="0">
                <a:solidFill>
                  <a:srgbClr val="FF0000"/>
                </a:solidFill>
              </a:rPr>
              <a:t>1.The </a:t>
            </a:r>
            <a:r>
              <a:rPr lang="en-US" sz="3500" b="1" dirty="0" err="1">
                <a:solidFill>
                  <a:srgbClr val="FF0000"/>
                </a:solidFill>
              </a:rPr>
              <a:t>falx</a:t>
            </a:r>
            <a:r>
              <a:rPr lang="en-US" sz="3500" b="1" dirty="0">
                <a:solidFill>
                  <a:srgbClr val="FF0000"/>
                </a:solidFill>
              </a:rPr>
              <a:t> </a:t>
            </a:r>
            <a:r>
              <a:rPr lang="en-US" sz="3500" b="1" dirty="0" err="1">
                <a:solidFill>
                  <a:srgbClr val="FF0000"/>
                </a:solidFill>
              </a:rPr>
              <a:t>cerebri</a:t>
            </a:r>
            <a:r>
              <a:rPr lang="en-US" sz="3500" b="1" dirty="0">
                <a:solidFill>
                  <a:srgbClr val="FF0000"/>
                </a:solidFill>
              </a:rPr>
              <a:t>,              </a:t>
            </a:r>
            <a:r>
              <a:rPr lang="en-US" sz="2400" b="1" dirty="0"/>
              <a:t> In the midline</a:t>
            </a:r>
            <a:r>
              <a:rPr lang="en-US" sz="2400" dirty="0"/>
              <a:t>, </a:t>
            </a: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/>
              <a:t>It is a </a:t>
            </a:r>
            <a:r>
              <a:rPr lang="en-US" sz="2400" b="1" u="sng" dirty="0"/>
              <a:t>vertical sickle-shaped </a:t>
            </a:r>
            <a:r>
              <a:rPr lang="en-US" sz="2400" dirty="0"/>
              <a:t>sheet of </a:t>
            </a:r>
            <a:r>
              <a:rPr lang="en-US" sz="2400" dirty="0" err="1"/>
              <a:t>dura</a:t>
            </a:r>
            <a:r>
              <a:rPr lang="en-US" sz="2400" dirty="0"/>
              <a:t>, </a:t>
            </a:r>
            <a:r>
              <a:rPr lang="en-US" sz="2400" b="1" u="sng" dirty="0"/>
              <a:t>extends from </a:t>
            </a:r>
            <a:r>
              <a:rPr lang="en-US" sz="2400" dirty="0"/>
              <a:t>the </a:t>
            </a:r>
            <a:r>
              <a:rPr lang="en-US" sz="2400" b="1" dirty="0">
                <a:solidFill>
                  <a:srgbClr val="5824EA"/>
                </a:solidFill>
              </a:rPr>
              <a:t>cranial roof </a:t>
            </a:r>
            <a:r>
              <a:rPr lang="en-US" sz="2400" b="1" u="sng" dirty="0"/>
              <a:t>into </a:t>
            </a:r>
            <a:r>
              <a:rPr lang="en-US" sz="2400" dirty="0"/>
              <a:t>the </a:t>
            </a:r>
            <a:r>
              <a:rPr lang="en-US" sz="2400" b="1" dirty="0">
                <a:solidFill>
                  <a:srgbClr val="5824EA"/>
                </a:solidFill>
              </a:rPr>
              <a:t>great longitudinal fissure</a:t>
            </a:r>
            <a:r>
              <a:rPr lang="en-US" sz="2400" dirty="0">
                <a:solidFill>
                  <a:srgbClr val="5824EA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between the two cerebral hemispheres.</a:t>
            </a: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/>
              <a:t>It has an </a:t>
            </a:r>
            <a:r>
              <a:rPr lang="en-US" sz="2400" b="1" dirty="0">
                <a:solidFill>
                  <a:srgbClr val="5824EA"/>
                </a:solidFill>
              </a:rPr>
              <a:t>attached border </a:t>
            </a:r>
            <a:r>
              <a:rPr lang="en-US" sz="2400" b="1" dirty="0"/>
              <a:t>adherent to the skull</a:t>
            </a:r>
            <a:r>
              <a:rPr lang="en-US" sz="2400" dirty="0"/>
              <a:t>.</a:t>
            </a: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/>
              <a:t>And a </a:t>
            </a:r>
            <a:r>
              <a:rPr lang="en-US" sz="2400" b="1" dirty="0">
                <a:solidFill>
                  <a:srgbClr val="5824EA"/>
                </a:solidFill>
              </a:rPr>
              <a:t>free border </a:t>
            </a:r>
            <a:r>
              <a:rPr lang="en-US" sz="2400" dirty="0"/>
              <a:t>lies</a:t>
            </a:r>
            <a:r>
              <a:rPr lang="en-US" sz="2400" b="1" dirty="0"/>
              <a:t> above the corpus </a:t>
            </a:r>
            <a:r>
              <a:rPr lang="en-US" sz="2400" b="1" dirty="0" err="1"/>
              <a:t>callosum</a:t>
            </a:r>
            <a:r>
              <a:rPr lang="en-US" sz="2400" b="1" dirty="0"/>
              <a:t>.</a:t>
            </a:r>
            <a:r>
              <a:rPr lang="en-US" sz="2400" dirty="0"/>
              <a:t> 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000" dirty="0"/>
              <a:t> 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000" dirty="0"/>
          </a:p>
        </p:txBody>
      </p:sp>
      <p:pic>
        <p:nvPicPr>
          <p:cNvPr id="6148" name="Picture 7" descr="http://graphics8.nytimes.com/images/2007/08/01/health/adam/8753.jpg">
            <a:hlinkClick r:id="rId2"/>
            <a:extLst>
              <a:ext uri="{FF2B5EF4-FFF2-40B4-BE49-F238E27FC236}">
                <a16:creationId xmlns:a16="http://schemas.microsoft.com/office/drawing/2014/main" id="{5E9B553F-3505-4B1F-AD28-3506C413E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0" b="8594"/>
          <a:stretch>
            <a:fillRect/>
          </a:stretch>
        </p:blipFill>
        <p:spPr bwMode="auto">
          <a:xfrm>
            <a:off x="4643438" y="214313"/>
            <a:ext cx="3810000" cy="23574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own Arrow 9">
            <a:extLst>
              <a:ext uri="{FF2B5EF4-FFF2-40B4-BE49-F238E27FC236}">
                <a16:creationId xmlns:a16="http://schemas.microsoft.com/office/drawing/2014/main" id="{EAEB7A27-7AAE-488F-97A6-809A31D3572B}"/>
              </a:ext>
            </a:extLst>
          </p:cNvPr>
          <p:cNvSpPr/>
          <p:nvPr/>
        </p:nvSpPr>
        <p:spPr>
          <a:xfrm>
            <a:off x="6000750" y="285750"/>
            <a:ext cx="117475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1BAAD82D-557C-4E29-AB90-CF6D96A1620C}"/>
              </a:ext>
            </a:extLst>
          </p:cNvPr>
          <p:cNvSpPr/>
          <p:nvPr/>
        </p:nvSpPr>
        <p:spPr>
          <a:xfrm>
            <a:off x="7429500" y="1214438"/>
            <a:ext cx="117475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151" name="Picture 10" descr="نتيجة بحث الصور عن ‪falx cerebri‬‏">
            <a:hlinkClick r:id="rId4"/>
            <a:extLst>
              <a:ext uri="{FF2B5EF4-FFF2-40B4-BE49-F238E27FC236}">
                <a16:creationId xmlns:a16="http://schemas.microsoft.com/office/drawing/2014/main" id="{DDD7B849-12C8-43C6-87B2-28129736F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28938"/>
            <a:ext cx="4143375" cy="3643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A37B50-79DB-496B-BDF8-7DE0B86A3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313" y="1143000"/>
            <a:ext cx="3565525" cy="4983163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rtlCol="1">
            <a:normAutofit/>
          </a:bodyPr>
          <a:lstStyle/>
          <a:p>
            <a:pPr marL="358775" indent="-358775" algn="l" rtl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/>
              <a:t>2.  A </a:t>
            </a:r>
            <a:r>
              <a:rPr lang="en-US" sz="2400" b="1" u="sng" dirty="0"/>
              <a:t>horizontal shel</a:t>
            </a:r>
            <a:r>
              <a:rPr lang="en-US" sz="2400" b="1" dirty="0"/>
              <a:t>f of </a:t>
            </a:r>
            <a:r>
              <a:rPr lang="en-US" sz="2400" b="1" dirty="0" err="1"/>
              <a:t>dura</a:t>
            </a:r>
            <a:r>
              <a:rPr lang="en-US" sz="2400" b="1" dirty="0"/>
              <a:t>, </a:t>
            </a:r>
            <a:r>
              <a:rPr lang="en-US" sz="2800" b="1" dirty="0">
                <a:solidFill>
                  <a:srgbClr val="FF0000"/>
                </a:solidFill>
              </a:rPr>
              <a:t>The </a:t>
            </a:r>
            <a:r>
              <a:rPr lang="en-US" sz="2800" b="1" dirty="0" err="1">
                <a:solidFill>
                  <a:srgbClr val="FF0000"/>
                </a:solidFill>
              </a:rPr>
              <a:t>tentorium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cerebelli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</a:p>
          <a:p>
            <a:pPr marL="358775" indent="-358775" algn="l" rtl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b="1" dirty="0"/>
              <a:t>It </a:t>
            </a:r>
            <a:r>
              <a:rPr lang="en-US" sz="2400" b="1" u="sng" dirty="0"/>
              <a:t>lies between </a:t>
            </a:r>
            <a:r>
              <a:rPr lang="en-US" sz="2400" b="1" dirty="0"/>
              <a:t>the </a:t>
            </a:r>
            <a:r>
              <a:rPr lang="en-US" sz="2400" b="1" dirty="0">
                <a:solidFill>
                  <a:srgbClr val="5824EA"/>
                </a:solidFill>
              </a:rPr>
              <a:t>posterior part </a:t>
            </a:r>
            <a:r>
              <a:rPr lang="en-US" sz="2400" b="1" dirty="0"/>
              <a:t>of the </a:t>
            </a:r>
            <a:r>
              <a:rPr lang="en-US" sz="2400" b="1" u="sng" dirty="0"/>
              <a:t>cerebral hemispheres </a:t>
            </a:r>
            <a:r>
              <a:rPr lang="en-US" sz="2400" b="1" dirty="0"/>
              <a:t>and the </a:t>
            </a:r>
            <a:r>
              <a:rPr lang="en-US" sz="2400" b="1" u="sng" dirty="0"/>
              <a:t>cerebellum. </a:t>
            </a:r>
          </a:p>
          <a:p>
            <a:pPr marL="358775" indent="-358775" algn="l" rtl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b="1" dirty="0"/>
              <a:t>It has a </a:t>
            </a:r>
            <a:r>
              <a:rPr lang="en-US" sz="2400" b="1" u="sng" dirty="0"/>
              <a:t>free border </a:t>
            </a:r>
            <a:r>
              <a:rPr lang="en-US" sz="2400" b="1" dirty="0"/>
              <a:t>that </a:t>
            </a:r>
            <a:r>
              <a:rPr lang="en-US" sz="2400" b="1" dirty="0">
                <a:solidFill>
                  <a:srgbClr val="5824EA"/>
                </a:solidFill>
              </a:rPr>
              <a:t>encircles the midbrain</a:t>
            </a:r>
            <a:r>
              <a:rPr lang="en-US" sz="2400" b="1" dirty="0"/>
              <a:t>.</a:t>
            </a:r>
          </a:p>
          <a:p>
            <a:pPr marL="358775" indent="-358775" algn="l" rtl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b="1" u="sng" dirty="0"/>
              <a:t>In the middle line </a:t>
            </a:r>
            <a:r>
              <a:rPr lang="en-US" sz="2400" b="1" dirty="0"/>
              <a:t>it is </a:t>
            </a:r>
            <a:r>
              <a:rPr lang="en-US" sz="2400" b="1" dirty="0" err="1">
                <a:solidFill>
                  <a:srgbClr val="5824EA"/>
                </a:solidFill>
              </a:rPr>
              <a:t>continous</a:t>
            </a:r>
            <a:r>
              <a:rPr lang="en-US" sz="2400" b="1" dirty="0">
                <a:solidFill>
                  <a:srgbClr val="5824EA"/>
                </a:solidFill>
              </a:rPr>
              <a:t>  above with the </a:t>
            </a:r>
            <a:r>
              <a:rPr lang="en-US" sz="2400" b="1" dirty="0" err="1">
                <a:solidFill>
                  <a:srgbClr val="5824EA"/>
                </a:solidFill>
              </a:rPr>
              <a:t>falx</a:t>
            </a:r>
            <a:r>
              <a:rPr lang="en-US" sz="2400" b="1" dirty="0">
                <a:solidFill>
                  <a:srgbClr val="5824EA"/>
                </a:solidFill>
              </a:rPr>
              <a:t> </a:t>
            </a:r>
            <a:r>
              <a:rPr lang="en-US" sz="2400" b="1" dirty="0" err="1">
                <a:solidFill>
                  <a:srgbClr val="5824EA"/>
                </a:solidFill>
              </a:rPr>
              <a:t>cerebri</a:t>
            </a:r>
            <a:r>
              <a:rPr lang="en-US" sz="2400" b="1" dirty="0">
                <a:solidFill>
                  <a:srgbClr val="5824EA"/>
                </a:solidFill>
              </a:rPr>
              <a:t>. 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F00365-005-f002">
            <a:extLst>
              <a:ext uri="{FF2B5EF4-FFF2-40B4-BE49-F238E27FC236}">
                <a16:creationId xmlns:a16="http://schemas.microsoft.com/office/drawing/2014/main" id="{665FE560-FD07-440A-B096-51154BE776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2380"/>
          <a:stretch>
            <a:fillRect/>
          </a:stretch>
        </p:blipFill>
        <p:spPr>
          <a:xfrm>
            <a:off x="3786188" y="1071563"/>
            <a:ext cx="5111750" cy="418782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sp>
        <p:nvSpPr>
          <p:cNvPr id="6" name="Line 6">
            <a:extLst>
              <a:ext uri="{FF2B5EF4-FFF2-40B4-BE49-F238E27FC236}">
                <a16:creationId xmlns:a16="http://schemas.microsoft.com/office/drawing/2014/main" id="{F3885768-AF2B-45A5-B594-42AA1A9F2E2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00875" y="4214813"/>
            <a:ext cx="214313" cy="7143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sm" len="med"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3927D34D-9179-409C-921E-843A95C83A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43625" y="4143375"/>
            <a:ext cx="357188" cy="4286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sm" len="med"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80A67F-41B0-466B-B5D9-64877479FDD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4572000" cy="908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3600" b="1">
                <a:solidFill>
                  <a:srgbClr val="FF0000"/>
                </a:solidFill>
                <a:latin typeface="+mj-lt"/>
                <a:ea typeface="+mj-ea"/>
                <a:cs typeface="Times New Roman" pitchFamily="18" charset="0"/>
              </a:rPr>
              <a:t>    DURA MATER Folds</a:t>
            </a:r>
            <a:endParaRPr lang="en-US" sz="3600" b="1" dirty="0">
              <a:solidFill>
                <a:srgbClr val="FF0000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pic>
        <p:nvPicPr>
          <p:cNvPr id="7176" name="Picture 8" descr="Pictures of Falx Cerebri">
            <a:hlinkClick r:id="rId3"/>
            <a:extLst>
              <a:ext uri="{FF2B5EF4-FFF2-40B4-BE49-F238E27FC236}">
                <a16:creationId xmlns:a16="http://schemas.microsoft.com/office/drawing/2014/main" id="{BEB351CE-3345-4935-BB7A-056846EBA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981075"/>
            <a:ext cx="5113338" cy="4324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20C0869-B2CF-4CD0-9A2E-86935E9BF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364163" cy="90805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l" rtl="0" eaLnBrk="1" hangingPunct="1">
              <a:defRPr/>
            </a:pP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sz="3200" dirty="0" err="1">
                <a:cs typeface="Times New Roman" pitchFamily="18" charset="0"/>
              </a:rPr>
              <a:t>Arachnoid</a:t>
            </a:r>
            <a:r>
              <a:rPr lang="en-US" sz="3200" dirty="0">
                <a:cs typeface="Times New Roman" pitchFamily="18" charset="0"/>
              </a:rPr>
              <a:t> Mater&amp; </a:t>
            </a:r>
            <a:r>
              <a:rPr lang="en-US" sz="3200" dirty="0" err="1">
                <a:cs typeface="Times New Roman" pitchFamily="18" charset="0"/>
              </a:rPr>
              <a:t>Pia</a:t>
            </a:r>
            <a:r>
              <a:rPr lang="en-US" sz="3200" dirty="0">
                <a:cs typeface="Times New Roman" pitchFamily="18" charset="0"/>
              </a:rPr>
              <a:t> Mater</a:t>
            </a:r>
          </a:p>
        </p:txBody>
      </p:sp>
      <p:sp>
        <p:nvSpPr>
          <p:cNvPr id="8195" name="Text Placeholder 3">
            <a:extLst>
              <a:ext uri="{FF2B5EF4-FFF2-40B4-BE49-F238E27FC236}">
                <a16:creationId xmlns:a16="http://schemas.microsoft.com/office/drawing/2014/main" id="{82D4BBB3-3241-4432-AC1A-9B9201160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875" y="928688"/>
            <a:ext cx="5000625" cy="5715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 rtl="0" eaLnBrk="1" hangingPunct="1"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5824EA"/>
                </a:solidFill>
                <a:cs typeface="Arial" charset="0"/>
              </a:rPr>
              <a:t>The </a:t>
            </a:r>
            <a:r>
              <a:rPr lang="en-US" sz="2400" b="1" dirty="0" err="1">
                <a:solidFill>
                  <a:srgbClr val="5824EA"/>
                </a:solidFill>
                <a:cs typeface="Arial" charset="0"/>
              </a:rPr>
              <a:t>arachnoid</a:t>
            </a:r>
            <a:r>
              <a:rPr lang="en-US" sz="2400" b="1" dirty="0">
                <a:solidFill>
                  <a:srgbClr val="5824EA"/>
                </a:solidFill>
                <a:cs typeface="Arial" charset="0"/>
              </a:rPr>
              <a:t> mater </a:t>
            </a:r>
            <a:r>
              <a:rPr lang="en-US" sz="2400" dirty="0">
                <a:cs typeface="Arial" charset="0"/>
              </a:rPr>
              <a:t>is </a:t>
            </a:r>
            <a:r>
              <a:rPr lang="en-US" sz="2400" u="sng" dirty="0">
                <a:cs typeface="Arial" charset="0"/>
              </a:rPr>
              <a:t>a soft, translucent </a:t>
            </a:r>
            <a:r>
              <a:rPr lang="en-US" sz="2400" dirty="0">
                <a:cs typeface="Arial" charset="0"/>
              </a:rPr>
              <a:t>membrane</a:t>
            </a:r>
            <a:r>
              <a:rPr lang="en-US" sz="2400" u="sng" dirty="0">
                <a:cs typeface="Arial" charset="0"/>
              </a:rPr>
              <a:t> loosely </a:t>
            </a:r>
            <a:r>
              <a:rPr lang="en-US" sz="2400" dirty="0">
                <a:cs typeface="Arial" charset="0"/>
              </a:rPr>
              <a:t>envelops the brain. </a:t>
            </a:r>
          </a:p>
          <a:p>
            <a:pPr algn="l" rtl="0" eaLnBrk="1" hangingPunct="1">
              <a:buFont typeface="Wingdings" pitchFamily="2" charset="2"/>
              <a:buChar char="§"/>
              <a:defRPr/>
            </a:pPr>
            <a:r>
              <a:rPr lang="en-US" sz="2400" dirty="0">
                <a:cs typeface="Arial" charset="0"/>
              </a:rPr>
              <a:t>The </a:t>
            </a:r>
            <a:r>
              <a:rPr lang="en-US" sz="2400" dirty="0" err="1">
                <a:cs typeface="Arial" charset="0"/>
              </a:rPr>
              <a:t>arachnoid</a:t>
            </a:r>
            <a:r>
              <a:rPr lang="en-US" sz="2400" dirty="0">
                <a:cs typeface="Arial" charset="0"/>
              </a:rPr>
              <a:t> mater is </a:t>
            </a:r>
            <a:r>
              <a:rPr lang="en-US" sz="2400" u="sng" dirty="0">
                <a:cs typeface="Arial" charset="0"/>
              </a:rPr>
              <a:t>separated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u="sng" dirty="0">
                <a:cs typeface="Arial" charset="0"/>
              </a:rPr>
              <a:t>from the </a:t>
            </a:r>
            <a:r>
              <a:rPr lang="en-US" sz="2400" u="sng" dirty="0" err="1">
                <a:cs typeface="Arial" charset="0"/>
              </a:rPr>
              <a:t>dura</a:t>
            </a:r>
            <a:r>
              <a:rPr lang="en-US" sz="2400" u="sng" dirty="0"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by a narrow 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subdural</a:t>
            </a:r>
            <a:r>
              <a:rPr lang="en-US" sz="2400" b="1" dirty="0">
                <a:cs typeface="Arial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space.</a:t>
            </a:r>
          </a:p>
          <a:p>
            <a:pPr algn="l" rtl="0" eaLnBrk="1" hangingPunct="1"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5824EA"/>
                </a:solidFill>
                <a:cs typeface="Arial" charset="0"/>
              </a:rPr>
              <a:t>The </a:t>
            </a:r>
            <a:r>
              <a:rPr lang="en-US" sz="2400" b="1" dirty="0" err="1">
                <a:solidFill>
                  <a:srgbClr val="5824EA"/>
                </a:solidFill>
                <a:cs typeface="Arial" charset="0"/>
              </a:rPr>
              <a:t>pia</a:t>
            </a:r>
            <a:r>
              <a:rPr lang="en-US" sz="2400" b="1" dirty="0">
                <a:solidFill>
                  <a:srgbClr val="5824EA"/>
                </a:solidFill>
                <a:cs typeface="Arial" charset="0"/>
              </a:rPr>
              <a:t> mater </a:t>
            </a:r>
            <a:r>
              <a:rPr lang="en-US" sz="2400" dirty="0">
                <a:cs typeface="Arial" charset="0"/>
              </a:rPr>
              <a:t>is the</a:t>
            </a:r>
            <a:r>
              <a:rPr lang="en-US" sz="2400" u="sng" dirty="0">
                <a:cs typeface="Arial" charset="0"/>
              </a:rPr>
              <a:t> innermost, thin, delicate </a:t>
            </a:r>
            <a:r>
              <a:rPr lang="en-US" sz="2400" dirty="0">
                <a:cs typeface="Arial" charset="0"/>
              </a:rPr>
              <a:t>&amp; </a:t>
            </a:r>
            <a:r>
              <a:rPr lang="en-US" sz="2400" u="sng" dirty="0">
                <a:cs typeface="Arial" charset="0"/>
              </a:rPr>
              <a:t>highly vascular </a:t>
            </a:r>
            <a:r>
              <a:rPr lang="en-US" sz="2400" dirty="0">
                <a:cs typeface="Arial" charset="0"/>
              </a:rPr>
              <a:t>membrane that is</a:t>
            </a:r>
            <a:r>
              <a:rPr lang="en-US" sz="2400" u="sng" dirty="0">
                <a:cs typeface="Arial" charset="0"/>
              </a:rPr>
              <a:t> closely </a:t>
            </a:r>
            <a:r>
              <a:rPr lang="en-US" sz="2400" dirty="0">
                <a:cs typeface="Arial" charset="0"/>
              </a:rPr>
              <a:t>adherent to the </a:t>
            </a:r>
            <a:r>
              <a:rPr lang="en-US" sz="2400" dirty="0" err="1">
                <a:cs typeface="Arial" charset="0"/>
              </a:rPr>
              <a:t>gyri</a:t>
            </a:r>
            <a:r>
              <a:rPr lang="en-US" sz="2400" dirty="0">
                <a:cs typeface="Arial" charset="0"/>
              </a:rPr>
              <a:t> and fitted into the </a:t>
            </a:r>
            <a:r>
              <a:rPr lang="en-US" sz="2400" dirty="0" err="1">
                <a:cs typeface="Arial" charset="0"/>
              </a:rPr>
              <a:t>sulci</a:t>
            </a:r>
            <a:r>
              <a:rPr lang="en-US" sz="2400" dirty="0">
                <a:cs typeface="Arial" charset="0"/>
              </a:rPr>
              <a:t>. </a:t>
            </a:r>
          </a:p>
          <a:p>
            <a:pPr algn="l" rtl="0" eaLnBrk="1" hangingPunct="1">
              <a:buFont typeface="Wingdings" pitchFamily="2" charset="2"/>
              <a:buChar char="§"/>
              <a:defRPr/>
            </a:pPr>
            <a:r>
              <a:rPr lang="en-US" sz="2400" u="sng" dirty="0">
                <a:cs typeface="Arial" charset="0"/>
              </a:rPr>
              <a:t>Between the </a:t>
            </a:r>
            <a:r>
              <a:rPr lang="en-US" sz="2400" u="sng" dirty="0" err="1">
                <a:cs typeface="Arial" charset="0"/>
              </a:rPr>
              <a:t>pia</a:t>
            </a:r>
            <a:r>
              <a:rPr lang="en-US" sz="2400" dirty="0">
                <a:cs typeface="Arial" charset="0"/>
              </a:rPr>
              <a:t> and </a:t>
            </a:r>
            <a:r>
              <a:rPr lang="en-US" sz="2400" u="sng" dirty="0" err="1">
                <a:cs typeface="Arial" charset="0"/>
              </a:rPr>
              <a:t>arachnoid</a:t>
            </a:r>
            <a:r>
              <a:rPr lang="en-US" sz="2400" u="sng" dirty="0">
                <a:cs typeface="Arial" charset="0"/>
              </a:rPr>
              <a:t> mater </a:t>
            </a:r>
            <a:r>
              <a:rPr lang="en-US" sz="2400" dirty="0">
                <a:cs typeface="Arial" charset="0"/>
              </a:rPr>
              <a:t>lies the 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subarachnoid space </a:t>
            </a:r>
            <a:r>
              <a:rPr lang="en-US" sz="2400" b="1" u="sng" dirty="0">
                <a:cs typeface="Arial" charset="0"/>
              </a:rPr>
              <a:t>which contains</a:t>
            </a:r>
            <a:r>
              <a:rPr lang="en-US" sz="2400" b="1" dirty="0">
                <a:cs typeface="Arial" charset="0"/>
              </a:rPr>
              <a:t>; fibrous </a:t>
            </a:r>
            <a:r>
              <a:rPr lang="en-US" sz="2400" b="1" dirty="0" err="1">
                <a:cs typeface="Arial" charset="0"/>
              </a:rPr>
              <a:t>trabechulae</a:t>
            </a:r>
            <a:r>
              <a:rPr lang="en-US" sz="2400" b="1" dirty="0">
                <a:cs typeface="Arial" charset="0"/>
              </a:rPr>
              <a:t>, main blood vessels and </a:t>
            </a:r>
            <a:r>
              <a:rPr lang="en-US" sz="2400" b="1" u="sng" dirty="0">
                <a:cs typeface="Arial" charset="0"/>
              </a:rPr>
              <a:t>CSF.</a:t>
            </a:r>
            <a:r>
              <a:rPr lang="en-US" sz="2400" u="sng" dirty="0">
                <a:cs typeface="Arial" charset="0"/>
              </a:rPr>
              <a:t> </a:t>
            </a:r>
          </a:p>
          <a:p>
            <a:pPr algn="l" rtl="0" eaLnBrk="1" hangingPunct="1">
              <a:buFont typeface="Wingdings" pitchFamily="2" charset="2"/>
              <a:buChar char="§"/>
              <a:defRPr/>
            </a:pPr>
            <a:endParaRPr lang="en-US" sz="2000" dirty="0">
              <a:cs typeface="Arial" charset="0"/>
            </a:endParaRPr>
          </a:p>
          <a:p>
            <a:pPr algn="l" rtl="0" eaLnBrk="1" hangingPunct="1">
              <a:buFont typeface="Wingdings" pitchFamily="2" charset="2"/>
              <a:buChar char="§"/>
              <a:defRPr/>
            </a:pPr>
            <a:endParaRPr lang="en-US" sz="2000" dirty="0">
              <a:cs typeface="Arial" charset="0"/>
            </a:endParaRPr>
          </a:p>
          <a:p>
            <a:pPr algn="l" rtl="0" eaLnBrk="1" hangingPunct="1">
              <a:buFont typeface="Arial" charset="0"/>
              <a:buNone/>
              <a:defRPr/>
            </a:pPr>
            <a:endParaRPr lang="en-US" sz="2000" dirty="0">
              <a:cs typeface="Arial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2000" dirty="0">
              <a:cs typeface="Arial" charset="0"/>
            </a:endParaRPr>
          </a:p>
        </p:txBody>
      </p:sp>
      <p:pic>
        <p:nvPicPr>
          <p:cNvPr id="8196" name="Content Placeholder 8" descr="mening11.jpg">
            <a:extLst>
              <a:ext uri="{FF2B5EF4-FFF2-40B4-BE49-F238E27FC236}">
                <a16:creationId xmlns:a16="http://schemas.microsoft.com/office/drawing/2014/main" id="{75141B82-A785-4799-B5F0-0CA3A91E6B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1288" y="1052513"/>
            <a:ext cx="3887787" cy="4537075"/>
          </a:xfrm>
        </p:spPr>
      </p:pic>
      <p:pic>
        <p:nvPicPr>
          <p:cNvPr id="8198" name="Picture 6" descr="http://www.augustahealth.org/media/Image/Neuroscience%20Center/Spine/picS6.jpg">
            <a:extLst>
              <a:ext uri="{FF2B5EF4-FFF2-40B4-BE49-F238E27FC236}">
                <a16:creationId xmlns:a16="http://schemas.microsoft.com/office/drawing/2014/main" id="{59343CD9-6BA1-4BD7-9564-C5056AF0B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125538"/>
            <a:ext cx="38893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EF892998-DD24-4FD3-A097-813C935F7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14313"/>
            <a:ext cx="4071938" cy="1285875"/>
          </a:xfrm>
          <a:solidFill>
            <a:srgbClr val="FF3399"/>
          </a:solidFill>
        </p:spPr>
        <p:txBody>
          <a:bodyPr/>
          <a:lstStyle/>
          <a:p>
            <a:pPr algn="l" rtl="0" eaLnBrk="1" hangingPunct="1"/>
            <a:r>
              <a:rPr lang="en-US" altLang="en-US" sz="2400">
                <a:solidFill>
                  <a:schemeClr val="tx2"/>
                </a:solidFill>
                <a:cs typeface="Times New Roman" panose="02020603050405020304" pitchFamily="18" charset="0"/>
              </a:rPr>
              <a:t>      </a:t>
            </a:r>
            <a:r>
              <a:rPr lang="en-US" altLang="en-US" sz="3600">
                <a:solidFill>
                  <a:schemeClr val="tx2"/>
                </a:solidFill>
                <a:cs typeface="Times New Roman" panose="02020603050405020304" pitchFamily="18" charset="0"/>
              </a:rPr>
              <a:t>Subarachnoid Space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C18AB-7A6F-46B8-9896-746946182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5750" y="1571625"/>
            <a:ext cx="4071938" cy="4214813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1">
            <a:normAutofit fontScale="92500" lnSpcReduction="10000"/>
          </a:bodyPr>
          <a:lstStyle/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/>
              <a:t>It is </a:t>
            </a:r>
            <a:r>
              <a:rPr lang="en-US" sz="2400" b="1" dirty="0"/>
              <a:t>varied in depth </a:t>
            </a:r>
            <a:r>
              <a:rPr lang="en-US" sz="2400" dirty="0"/>
              <a:t>forming; </a:t>
            </a:r>
            <a:r>
              <a:rPr lang="en-US" sz="2400" b="1" dirty="0">
                <a:solidFill>
                  <a:srgbClr val="5824EA"/>
                </a:solidFill>
              </a:rPr>
              <a:t>subarachnoid cisterns ; </a:t>
            </a:r>
          </a:p>
          <a:p>
            <a:pPr marL="457200" indent="-457200" algn="l" rtl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tabLst>
                <a:tab pos="0" algn="l"/>
              </a:tabLst>
              <a:defRPr/>
            </a:pPr>
            <a:r>
              <a:rPr lang="en-US" sz="2400" dirty="0">
                <a:solidFill>
                  <a:srgbClr val="FF3399"/>
                </a:solidFill>
              </a:rPr>
              <a:t>The </a:t>
            </a:r>
            <a:r>
              <a:rPr lang="en-US" sz="2400" b="1" u="sng" dirty="0" err="1">
                <a:solidFill>
                  <a:srgbClr val="FF3399"/>
                </a:solidFill>
              </a:rPr>
              <a:t>cisterna</a:t>
            </a:r>
            <a:r>
              <a:rPr lang="en-US" sz="2400" b="1" u="sng" dirty="0">
                <a:solidFill>
                  <a:srgbClr val="FF3399"/>
                </a:solidFill>
              </a:rPr>
              <a:t> magna</a:t>
            </a:r>
            <a:r>
              <a:rPr lang="en-US" sz="2400" dirty="0"/>
              <a:t>, or </a:t>
            </a:r>
            <a:r>
              <a:rPr lang="en-US" sz="2400" b="1" dirty="0" err="1">
                <a:solidFill>
                  <a:srgbClr val="FF3399"/>
                </a:solidFill>
              </a:rPr>
              <a:t>cerebllomedullary</a:t>
            </a:r>
            <a:r>
              <a:rPr lang="en-US" sz="2400" b="1" dirty="0">
                <a:solidFill>
                  <a:srgbClr val="FF3399"/>
                </a:solidFill>
              </a:rPr>
              <a:t> cistern </a:t>
            </a:r>
            <a:r>
              <a:rPr lang="en-US" sz="2400" dirty="0"/>
              <a:t>which lies between the inferior surface of the  </a:t>
            </a:r>
            <a:r>
              <a:rPr lang="en-US" sz="2400" u="sng" dirty="0"/>
              <a:t>cerebellum</a:t>
            </a:r>
            <a:r>
              <a:rPr lang="en-US" sz="2400" dirty="0"/>
              <a:t> and the back  of the </a:t>
            </a:r>
            <a:r>
              <a:rPr lang="en-US" sz="2400" u="sng" dirty="0"/>
              <a:t>medulla. </a:t>
            </a:r>
          </a:p>
          <a:p>
            <a:pPr marL="828675" lvl="1" indent="-371475" algn="l" rtl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FFFF"/>
              </a:buClr>
              <a:tabLst>
                <a:tab pos="0" algn="l"/>
              </a:tabLst>
              <a:defRPr/>
            </a:pPr>
            <a:endParaRPr lang="en-US" sz="2400" dirty="0"/>
          </a:p>
          <a:p>
            <a:pPr marL="828675" lvl="1" indent="-371475" algn="l" rtl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FFFF"/>
              </a:buClr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n-US" sz="2400" dirty="0"/>
              <a:t>At this cistern </a:t>
            </a:r>
            <a:r>
              <a:rPr lang="en-US" sz="2400" dirty="0">
                <a:solidFill>
                  <a:srgbClr val="5824EA"/>
                </a:solidFill>
              </a:rPr>
              <a:t>CSF flows out of the 4</a:t>
            </a:r>
            <a:r>
              <a:rPr lang="en-US" sz="2400" baseline="30000" dirty="0">
                <a:solidFill>
                  <a:srgbClr val="5824EA"/>
                </a:solidFill>
              </a:rPr>
              <a:t>th</a:t>
            </a:r>
            <a:r>
              <a:rPr lang="en-US" sz="2400" dirty="0">
                <a:solidFill>
                  <a:srgbClr val="5824EA"/>
                </a:solidFill>
              </a:rPr>
              <a:t> ventricle</a:t>
            </a:r>
            <a:r>
              <a:rPr lang="en-US" sz="2400" b="1" dirty="0">
                <a:solidFill>
                  <a:srgbClr val="5824EA"/>
                </a:solidFill>
              </a:rPr>
              <a:t> </a:t>
            </a:r>
            <a:r>
              <a:rPr lang="en-US" sz="2400" b="1" dirty="0"/>
              <a:t>via </a:t>
            </a:r>
            <a:r>
              <a:rPr lang="en-US" sz="2400" dirty="0"/>
              <a:t>the 2 lateral </a:t>
            </a:r>
            <a:r>
              <a:rPr lang="en-US" sz="2400" dirty="0" err="1"/>
              <a:t>aperatures</a:t>
            </a:r>
            <a:r>
              <a:rPr lang="en-US" sz="2400" dirty="0"/>
              <a:t> and median </a:t>
            </a:r>
            <a:r>
              <a:rPr lang="en-US" sz="2400" dirty="0" err="1"/>
              <a:t>aperature</a:t>
            </a:r>
            <a:r>
              <a:rPr lang="en-US" sz="2400" dirty="0"/>
              <a:t>.</a:t>
            </a:r>
            <a:endParaRPr lang="en-US" sz="2400" dirty="0">
              <a:solidFill>
                <a:srgbClr val="5824EA"/>
              </a:solidFill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000" dirty="0"/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1600" dirty="0"/>
          </a:p>
        </p:txBody>
      </p:sp>
      <p:pic>
        <p:nvPicPr>
          <p:cNvPr id="9220" name="Picture 2" descr="Untitled-1">
            <a:extLst>
              <a:ext uri="{FF2B5EF4-FFF2-40B4-BE49-F238E27FC236}">
                <a16:creationId xmlns:a16="http://schemas.microsoft.com/office/drawing/2014/main" id="{86768A78-ED7D-45A9-A8E7-E007513CC8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" t="3696" b="2692"/>
          <a:stretch>
            <a:fillRect/>
          </a:stretch>
        </p:blipFill>
        <p:spPr>
          <a:xfrm>
            <a:off x="4786313" y="714375"/>
            <a:ext cx="3821112" cy="4983163"/>
          </a:xfrm>
          <a:ln>
            <a:solidFill>
              <a:schemeClr val="tx2"/>
            </a:solidFill>
            <a:miter lim="800000"/>
            <a:headEnd/>
            <a:tailEnd/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A3AF37E-5865-4120-BDC1-1F40CF0FA25A}"/>
              </a:ext>
            </a:extLst>
          </p:cNvPr>
          <p:cNvCxnSpPr/>
          <p:nvPr/>
        </p:nvCxnSpPr>
        <p:spPr>
          <a:xfrm rot="10800000">
            <a:off x="7143750" y="3500438"/>
            <a:ext cx="1368425" cy="12969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76790B9C-7767-4AC3-B691-27CB1B7A4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313"/>
            <a:ext cx="4143375" cy="1214437"/>
          </a:xfrm>
          <a:solidFill>
            <a:srgbClr val="FF3399"/>
          </a:solidFill>
        </p:spPr>
        <p:txBody>
          <a:bodyPr/>
          <a:lstStyle/>
          <a:p>
            <a:pPr algn="l" rtl="0" eaLnBrk="1" hangingPunct="1"/>
            <a:r>
              <a:rPr lang="en-US" altLang="en-US" sz="2400">
                <a:cs typeface="Times New Roman" panose="02020603050405020304" pitchFamily="18" charset="0"/>
              </a:rPr>
              <a:t>        </a:t>
            </a:r>
            <a:r>
              <a:rPr lang="en-US" altLang="en-US" sz="3600">
                <a:cs typeface="Times New Roman" panose="02020603050405020304" pitchFamily="18" charset="0"/>
              </a:rPr>
              <a:t>Subarachnoid Space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268342-A9D3-47B4-ACA6-026977DCB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313" y="1643063"/>
            <a:ext cx="3636962" cy="44831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1">
            <a:normAutofit/>
          </a:bodyPr>
          <a:lstStyle/>
          <a:p>
            <a:pPr marL="457200" indent="-457200" algn="l" rtl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charset="0"/>
              <a:buNone/>
              <a:defRPr/>
            </a:pPr>
            <a:r>
              <a:rPr lang="en-US" sz="2400" b="1" dirty="0">
                <a:solidFill>
                  <a:srgbClr val="FF3399"/>
                </a:solidFill>
              </a:rPr>
              <a:t>2. The </a:t>
            </a:r>
            <a:r>
              <a:rPr lang="en-US" sz="2400" b="1" dirty="0" err="1">
                <a:solidFill>
                  <a:srgbClr val="FF3399"/>
                </a:solidFill>
              </a:rPr>
              <a:t>interpeduncular</a:t>
            </a:r>
            <a:r>
              <a:rPr lang="en-US" sz="2400" b="1" dirty="0">
                <a:solidFill>
                  <a:srgbClr val="FF3399"/>
                </a:solidFill>
              </a:rPr>
              <a:t> cistern</a:t>
            </a:r>
            <a:r>
              <a:rPr lang="en-US" sz="2400" dirty="0">
                <a:solidFill>
                  <a:srgbClr val="FF3399"/>
                </a:solidFill>
              </a:rPr>
              <a:t>, </a:t>
            </a:r>
            <a:r>
              <a:rPr lang="en-US" sz="2400" dirty="0"/>
              <a:t>which is located at the </a:t>
            </a:r>
            <a:r>
              <a:rPr lang="en-US" sz="2400" u="sng" dirty="0"/>
              <a:t>base of the brain</a:t>
            </a:r>
            <a:r>
              <a:rPr lang="en-US" sz="2400" dirty="0"/>
              <a:t>, where the </a:t>
            </a:r>
            <a:r>
              <a:rPr lang="en-US" sz="2400" dirty="0" err="1"/>
              <a:t>arachnoid</a:t>
            </a:r>
            <a:r>
              <a:rPr lang="en-US" sz="2400" dirty="0"/>
              <a:t> spans </a:t>
            </a:r>
            <a:r>
              <a:rPr lang="en-US" sz="2400" u="sng" dirty="0"/>
              <a:t>between the two cerebral peduncles of midbrain.</a:t>
            </a:r>
          </a:p>
          <a:p>
            <a:pPr marL="457200" indent="-457200" algn="l" rtl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000" dirty="0"/>
              <a:t> </a:t>
            </a:r>
            <a:endParaRPr lang="en-US" sz="2000" dirty="0">
              <a:solidFill>
                <a:srgbClr val="FF00FF"/>
              </a:solidFill>
            </a:endParaRPr>
          </a:p>
          <a:p>
            <a:pPr marL="968375" lvl="1" indent="-342900" algn="l" rtl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FFFF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FF00FF"/>
                </a:solidFill>
              </a:rPr>
              <a:t>This cistern contains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5824EA"/>
                </a:solidFill>
              </a:rPr>
              <a:t>optic </a:t>
            </a:r>
            <a:r>
              <a:rPr lang="en-US" sz="2400" dirty="0" err="1">
                <a:solidFill>
                  <a:srgbClr val="5824EA"/>
                </a:solidFill>
              </a:rPr>
              <a:t>chiasma</a:t>
            </a:r>
            <a:r>
              <a:rPr lang="en-US" sz="2400" dirty="0">
                <a:solidFill>
                  <a:srgbClr val="5824EA"/>
                </a:solidFill>
              </a:rPr>
              <a:t> </a:t>
            </a:r>
            <a:r>
              <a:rPr lang="en-US" sz="2400" dirty="0"/>
              <a:t>&amp; </a:t>
            </a:r>
            <a:r>
              <a:rPr lang="en-US" sz="2400" dirty="0" err="1">
                <a:solidFill>
                  <a:srgbClr val="5824EA"/>
                </a:solidFill>
              </a:rPr>
              <a:t>circulus</a:t>
            </a:r>
            <a:r>
              <a:rPr lang="en-US" sz="2400" dirty="0">
                <a:solidFill>
                  <a:srgbClr val="5824EA"/>
                </a:solidFill>
              </a:rPr>
              <a:t> </a:t>
            </a:r>
            <a:r>
              <a:rPr lang="en-US" sz="2400" dirty="0" err="1">
                <a:solidFill>
                  <a:srgbClr val="5824EA"/>
                </a:solidFill>
              </a:rPr>
              <a:t>arteriosus</a:t>
            </a:r>
            <a:r>
              <a:rPr lang="en-US" sz="2400" dirty="0">
                <a:solidFill>
                  <a:srgbClr val="5824EA"/>
                </a:solidFill>
              </a:rPr>
              <a:t> of Wills. 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8" descr="F00365-006-f002">
            <a:extLst>
              <a:ext uri="{FF2B5EF4-FFF2-40B4-BE49-F238E27FC236}">
                <a16:creationId xmlns:a16="http://schemas.microsoft.com/office/drawing/2014/main" id="{23FDDE99-F01F-4F0E-9BF8-21D3C1B8EF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92"/>
          <a:stretch>
            <a:fillRect/>
          </a:stretch>
        </p:blipFill>
        <p:spPr>
          <a:xfrm>
            <a:off x="4032250" y="1571625"/>
            <a:ext cx="4897438" cy="3587750"/>
          </a:xfrm>
          <a:solidFill>
            <a:schemeClr val="tx2">
              <a:lumMod val="10000"/>
              <a:lumOff val="90000"/>
            </a:schemeClr>
          </a:solidFill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D3BFBB8-9228-4754-A119-CC2F8476A391}"/>
              </a:ext>
            </a:extLst>
          </p:cNvPr>
          <p:cNvCxnSpPr/>
          <p:nvPr/>
        </p:nvCxnSpPr>
        <p:spPr>
          <a:xfrm rot="5400000" flipH="1" flipV="1">
            <a:off x="4421188" y="3865563"/>
            <a:ext cx="1873250" cy="14287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7" name="Picture 7" descr="https://upload.wikimedia.org/wikipedia/commons/3/36/Gray768.png">
            <a:hlinkClick r:id="rId3"/>
            <a:extLst>
              <a:ext uri="{FF2B5EF4-FFF2-40B4-BE49-F238E27FC236}">
                <a16:creationId xmlns:a16="http://schemas.microsoft.com/office/drawing/2014/main" id="{6AF96188-0914-47C1-8EF2-8064A7D56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428750"/>
            <a:ext cx="4857750" cy="4286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7">
            <a:extLst>
              <a:ext uri="{FF2B5EF4-FFF2-40B4-BE49-F238E27FC236}">
                <a16:creationId xmlns:a16="http://schemas.microsoft.com/office/drawing/2014/main" id="{57F332DA-08E2-4A96-8CD5-26308DDDB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38" y="3643313"/>
            <a:ext cx="2000250" cy="361950"/>
          </a:xfrm>
          <a:prstGeom prst="ellipse">
            <a:avLst/>
          </a:prstGeom>
          <a:solidFill>
            <a:srgbClr val="FFFF00">
              <a:alpha val="14902"/>
            </a:srgb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684982E1-69C3-4096-9069-C50DC21CE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5300663"/>
            <a:ext cx="1531938" cy="504825"/>
          </a:xfrm>
          <a:prstGeom prst="ellipse">
            <a:avLst/>
          </a:prstGeom>
          <a:solidFill>
            <a:srgbClr val="FFFF00">
              <a:alpha val="14902"/>
            </a:srgb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250" name="Picture 10" descr="نتيجة بحث الصور عن ‪The interpeduncular cistern‬‏">
            <a:hlinkClick r:id="rId5"/>
            <a:extLst>
              <a:ext uri="{FF2B5EF4-FFF2-40B4-BE49-F238E27FC236}">
                <a16:creationId xmlns:a16="http://schemas.microsoft.com/office/drawing/2014/main" id="{413F338F-8978-46A5-8973-AEBA1170C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428750"/>
            <a:ext cx="4857750" cy="43576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1" grpId="0" animBg="1" autoUpdateAnimBg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2757</TotalTime>
  <Words>1187</Words>
  <Application>Microsoft Office PowerPoint</Application>
  <PresentationFormat>عرض على الشاشة (4:3)</PresentationFormat>
  <Paragraphs>113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9" baseType="lpstr">
      <vt:lpstr>Arial</vt:lpstr>
      <vt:lpstr>Calibri</vt:lpstr>
      <vt:lpstr>Times New Roman</vt:lpstr>
      <vt:lpstr>Algerian</vt:lpstr>
      <vt:lpstr>Bradley Hand ITC</vt:lpstr>
      <vt:lpstr>Wingdings</vt:lpstr>
      <vt:lpstr>Goudy Stout</vt:lpstr>
      <vt:lpstr>سمة Office</vt:lpstr>
      <vt:lpstr>Meninges ,ventricles &amp; CSF </vt:lpstr>
      <vt:lpstr>OBJECTIVES</vt:lpstr>
      <vt:lpstr>MENINGES</vt:lpstr>
      <vt:lpstr>     DURA MATER</vt:lpstr>
      <vt:lpstr>    DURA MATER Folds</vt:lpstr>
      <vt:lpstr>عرض تقديمي في PowerPoint</vt:lpstr>
      <vt:lpstr>  Arachnoid Mater&amp; Pia Mater</vt:lpstr>
      <vt:lpstr>      Subarachnoid Space</vt:lpstr>
      <vt:lpstr>        Subarachnoid Space</vt:lpstr>
      <vt:lpstr>   Spinal meninges </vt:lpstr>
      <vt:lpstr>    Spinal meninges </vt:lpstr>
      <vt:lpstr>VENTRICULAR SYSTEM </vt:lpstr>
      <vt:lpstr>VENTRICULAR SYSTEM </vt:lpstr>
      <vt:lpstr>CEREBROSPINAL FLUID</vt:lpstr>
      <vt:lpstr>CEREBROSPINAL FLUID</vt:lpstr>
      <vt:lpstr>CEREBROSPINAL FLUID</vt:lpstr>
      <vt:lpstr>CEREBROSPINAL FLUID</vt:lpstr>
      <vt:lpstr>       CEREBROSPINAL FLUID      clinical point</vt:lpstr>
      <vt:lpstr>       CEREBROSPINAL FLUID      clinical point</vt:lpstr>
      <vt:lpstr>Thank U &amp; Good Luck</vt:lpstr>
      <vt:lpstr>                 Summary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Meninges ventricles and CSF</dc:title>
  <dc:creator>Sanaa Alsharawi</dc:creator>
  <cp:lastModifiedBy>ftomy naje</cp:lastModifiedBy>
  <cp:revision>305</cp:revision>
  <dcterms:modified xsi:type="dcterms:W3CDTF">2018-10-17T00:27:38Z</dcterms:modified>
</cp:coreProperties>
</file>